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media/image7.jpg" ContentType="image/png"/>
  <Override PartName="/ppt/media/image13.jpg" ContentType="image/png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media/image5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9" r:id="rId2"/>
    <p:sldId id="300" r:id="rId3"/>
    <p:sldId id="259" r:id="rId4"/>
    <p:sldId id="260" r:id="rId5"/>
    <p:sldId id="272" r:id="rId6"/>
    <p:sldId id="273" r:id="rId7"/>
    <p:sldId id="274" r:id="rId8"/>
    <p:sldId id="296" r:id="rId9"/>
    <p:sldId id="291" r:id="rId10"/>
    <p:sldId id="271" r:id="rId11"/>
    <p:sldId id="298" r:id="rId12"/>
    <p:sldId id="290" r:id="rId13"/>
    <p:sldId id="297" r:id="rId14"/>
    <p:sldId id="301" r:id="rId15"/>
    <p:sldId id="279" r:id="rId16"/>
    <p:sldId id="284" r:id="rId17"/>
    <p:sldId id="28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9"/>
    <p:restoredTop sz="96512"/>
  </p:normalViewPr>
  <p:slideViewPr>
    <p:cSldViewPr snapToGrid="0">
      <p:cViewPr varScale="1">
        <p:scale>
          <a:sx n="128" d="100"/>
          <a:sy n="128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0A5356D-78BA-C7E5-23C9-A647C4FDE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06711EB-B39D-2A4D-7282-7F036F38E1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8F469-A15B-8240-BA12-AB98656CC538}" type="datetimeFigureOut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2AA051-D99B-01CE-9F49-DA2218FB17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908C95-0FE8-4056-B0B8-CA81790C8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4D057-EC5F-144D-ABD1-D706F3B0C5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6844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08BF7-21FA-F84F-AD54-1AD9B9FCB06A}" type="datetimeFigureOut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07FEE-E2E6-E24E-B3AE-5F9CDEF2CB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478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07FEE-E2E6-E24E-B3AE-5F9CDEF2CB2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279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9882CB-565A-9292-2C21-5D6A97CF8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E53B7A-D628-0242-50FE-01509A527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7031A-24D1-F621-DCC3-4BE5B25E7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BCDA-46BC-8847-AA58-EE598783C149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FBB0E3-3C3B-6E63-4DD4-B2057A86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FFF0BE-223B-99A4-D185-626D3502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56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E5477-342E-1E7E-F7F5-77C5084F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E4F51-2972-B491-78B6-9FE66576B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62A63-7F16-1C86-5551-6CE7D289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298D7-E90C-2F4A-840E-57B0919F9898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6BF7F6-DE55-F37E-1455-215452A0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EEBF24-FE94-BDBD-988E-02606F1A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632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E50C34-6A21-CB95-2C4E-0FFC3BD73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BDCD6F-FD9C-07AF-1620-A0579293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7DFEA4-D998-340A-696B-32696D5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B037-AFDB-5F42-BD63-6BD6703126FA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F61CC0-EBEF-0C3C-3D23-F0FD35E8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B4EFED-6D7F-27B7-F1EE-0CBFB0FF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10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40424-858A-28BC-3A6D-6DF9F60E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32F8A1-B1AA-F3A4-6CE8-86B3761C0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E8247-013E-A65D-99FA-686706A3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88231-1479-EF43-BE9E-A0A39B719278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31415-9E16-7A47-732E-9B48ACF7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B3CF7-965B-A119-1A6E-B23BD123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876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7326E6-1189-55CE-F971-448AE58C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63C44D-1DCF-EFBB-7539-339EF78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AA81FD-2FC0-BB1B-95D7-0CA203E8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856D-A6B6-5D4F-A5DF-C135FFCAC8AF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92D02-3BBA-A696-E841-927D9072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D376B9-5578-2EF7-9215-E030646F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769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747F4-4FC1-F9DE-FEEB-48D3E015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22DD0-8AC4-FB65-3D69-C2EFCBD48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147F33-ADFC-8461-166A-7B1F44259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4F3667-A0B8-736F-7DBE-6D5938AB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DD04-EB37-3648-BEE8-E44D3DFB2B4F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DEB005-80A5-5B82-CF63-2A6B0C05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F95DE9-39DA-26DB-AE84-EB275802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89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AF1CD-3994-A22F-E231-A7FCE211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A4F02A-68EC-3AC2-B641-C18752DF9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C1C133-1AE8-699B-3176-961860615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4AA07F-9E20-9B26-7C08-A38BA8899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E4775-9FFB-F81D-4F7C-E216964C8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9F0BD6-D342-4AEC-73B5-9A530DC5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F58E-4DE5-6549-96AF-219D278A9D2A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9D7003-D6E0-3710-EFBC-ED136D9C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443B55-0CCA-DC24-A0AC-88C9B5A2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58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B1377-8DC9-5DCB-B32B-518A0C02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32F235-A0DB-302E-D3A4-6E1D40CB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A3-C7D7-9A4E-ADF7-52D4DCAF33B6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7F5865-FCCF-CDEC-3123-A150CFD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561ADC-1AE9-9BE2-EFFB-53081805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27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A77AEAC-2E37-D43B-D27D-0EBD127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3859-29B8-1441-9027-D33DDA6E42F4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8B4C60-C1E4-1E5D-13E4-6B548F6F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438D9F-0BE2-7B16-CCE4-EEB18788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146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16D86-6D49-8EDE-964E-B6641776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E57ADB-CB8E-2DCF-FDDB-2382E1F9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313F29-8662-C3A2-6FA8-1D1CB6F54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53987-41A8-FAA4-0AEB-6B55DE314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C1C8-2BA0-C44F-AA49-B3BD0801F820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A456B2-BE6D-FB09-6726-FB792F1F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D7121B-BC5C-1661-7924-CC950497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472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CDC9D-8FDC-0A38-E6D7-A96B8EFE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06079E-B5DC-E6BA-1DD6-6A92E7CEE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3B8049-8095-5B93-B46D-C788B046D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8E54E6-2C8D-FED4-DBEF-F58CDCEA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F281-CA53-B348-9795-E77C59451A70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F4E01A-2EAC-0A72-C316-3FDA8450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6EAD20-FD15-BA00-F0BE-96B8C05E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30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2B823AD-8963-C5B4-8C6F-5A97D03A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C36E69-A627-752C-D335-BABCE3583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CDDBB-F28A-8C68-537C-98CDD2E2A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E948-76A8-7C4E-B55B-AD22169E9874}" type="datetime1">
              <a:rPr kumimoji="1" lang="zh-CN" altLang="en-US" smtClean="0"/>
              <a:t>2024/7/14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AEB32B-5AAA-EB86-31B8-2D92A870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99BFA-4ACC-1E31-483C-6FEDBDBE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2AEAA-BA1C-FF4F-84C4-8F8D591894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755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5A187CA-0C8D-B181-053C-45F3BDB5EA77}"/>
              </a:ext>
            </a:extLst>
          </p:cNvPr>
          <p:cNvSpPr txBox="1">
            <a:spLocks/>
          </p:cNvSpPr>
          <p:nvPr/>
        </p:nvSpPr>
        <p:spPr>
          <a:xfrm>
            <a:off x="0" y="388883"/>
            <a:ext cx="11987529" cy="2397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CN" sz="44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Search for pulsars in globular clusters based on stacking power spectra</a:t>
            </a:r>
            <a:endParaRPr lang="zh-CN" alt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B9463B8-4D10-CEEB-2730-642B2A8769DA}"/>
              </a:ext>
            </a:extLst>
          </p:cNvPr>
          <p:cNvSpPr txBox="1">
            <a:spLocks/>
          </p:cNvSpPr>
          <p:nvPr/>
        </p:nvSpPr>
        <p:spPr>
          <a:xfrm>
            <a:off x="3526439" y="5657369"/>
            <a:ext cx="5139121" cy="99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FPS 13·Kunming</a:t>
            </a:r>
          </a:p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June 14, 2024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EB8445-37E2-B253-5930-77DA18988035}"/>
              </a:ext>
            </a:extLst>
          </p:cNvPr>
          <p:cNvSpPr txBox="1"/>
          <p:nvPr/>
        </p:nvSpPr>
        <p:spPr>
          <a:xfrm>
            <a:off x="790629" y="3175144"/>
            <a:ext cx="10406269" cy="16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200000"/>
              </a:lnSpc>
            </a:pP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Speaker: </a:t>
            </a:r>
            <a:r>
              <a:rPr lang="zh-CN" altLang="e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戴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印丰</a:t>
            </a: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(GZU)</a:t>
            </a:r>
          </a:p>
          <a:p>
            <a:pPr indent="0" algn="ctr" fontAlgn="auto">
              <a:lnSpc>
                <a:spcPct val="200000"/>
              </a:lnSpc>
            </a:pP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Supporter: </a:t>
            </a:r>
            <a:r>
              <a:rPr lang="zh-CN" altLang="e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潘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之辰</a:t>
            </a: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(NAOC),</a:t>
            </a:r>
            <a:r>
              <a:rPr lang="zh-CN" altLang="e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钱磊</a:t>
            </a: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(NAOC),</a:t>
            </a:r>
            <a:r>
              <a:rPr lang="zh-CN" altLang="e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张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立云</a:t>
            </a:r>
            <a:r>
              <a:rPr lang="en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(GZU),</a:t>
            </a:r>
            <a:r>
              <a:rPr lang="en" altLang="zh-CN" sz="28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etc</a:t>
            </a:r>
            <a:endParaRPr lang="zh-CN" alt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33D0749-1471-F513-C43C-5A9770B40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6700" cy="1168400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88CB82-B9A3-34AD-55A2-75FB15D6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439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900B61-C3E3-0587-CFEC-BC16DCDF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9" y="1388285"/>
            <a:ext cx="6043625" cy="3599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14B067-8FBC-AA94-D6DB-C0B70888C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09" y="919453"/>
            <a:ext cx="4971654" cy="42530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783BD0-2E04-7A99-F886-FE004CA8645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10" y="5284563"/>
            <a:ext cx="4761143" cy="3966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/>
              <a:t>(https://www3.mpifr-bonn.mpg.de/staff/</a:t>
            </a:r>
            <a:r>
              <a:rPr lang="en-US" altLang="zh-CN" sz="1400" dirty="0" err="1"/>
              <a:t>pfreire</a:t>
            </a:r>
            <a:r>
              <a:rPr lang="en-US" altLang="zh-CN" sz="1400" dirty="0"/>
              <a:t>/</a:t>
            </a:r>
            <a:r>
              <a:rPr lang="en-US" altLang="zh-CN" sz="1400" dirty="0" err="1"/>
              <a:t>GCpsr.html</a:t>
            </a:r>
            <a:r>
              <a:rPr lang="en-US" altLang="zh-CN" sz="1400" dirty="0"/>
              <a:t>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228BBBF-F433-8AF4-6DD0-D10153963333}"/>
              </a:ext>
            </a:extLst>
          </p:cNvPr>
          <p:cNvSpPr txBox="1"/>
          <p:nvPr/>
        </p:nvSpPr>
        <p:spPr>
          <a:xfrm>
            <a:off x="6895368" y="5198870"/>
            <a:ext cx="476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2019/11/09 —— 2024/02/17   20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days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422C59-3A94-EEC5-DB5D-C7F3E9BF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D44AE1-4BEB-009B-63D3-98CEE03E942D}"/>
              </a:ext>
            </a:extLst>
          </p:cNvPr>
          <p:cNvSpPr txBox="1"/>
          <p:nvPr/>
        </p:nvSpPr>
        <p:spPr>
          <a:xfrm>
            <a:off x="3007001" y="69750"/>
            <a:ext cx="5184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(M15)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0C5E67-6E78-8044-E410-625F85BD83FC}"/>
              </a:ext>
            </a:extLst>
          </p:cNvPr>
          <p:cNvSpPr txBox="1"/>
          <p:nvPr/>
        </p:nvSpPr>
        <p:spPr>
          <a:xfrm>
            <a:off x="668384" y="5812847"/>
            <a:ext cx="1133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12 pulsars(11 isolated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;</a:t>
            </a:r>
            <a:r>
              <a:rPr lang="en" altLang="zh-CN" sz="24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1 binary, K and L has a long period) in M15 </a:t>
            </a:r>
            <a:endParaRPr lang="zh-CN" altLang="en-US" sz="24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5F6ED64-96AD-6E09-ABCA-9BA7DD971C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4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0FFB592-D81E-318C-3B77-F8330E9B3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0" y="2844300"/>
            <a:ext cx="1742354" cy="174235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F62B029-F689-852C-DED3-1B1D11C8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81" y="2810297"/>
            <a:ext cx="1810360" cy="181036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A54A388-61D0-BAFE-3EC1-1589CA9C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99" y="1038731"/>
            <a:ext cx="1742353" cy="174235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4FE8565-F3CA-1AB7-A6EC-71B8AB661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366" y="1063854"/>
            <a:ext cx="1694623" cy="16946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07FD304-5082-1AF3-D735-BCDB59030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686" y="1057090"/>
            <a:ext cx="1645905" cy="1645905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5C092EB-F98B-B05C-A76B-A37A7E5507D2}"/>
              </a:ext>
            </a:extLst>
          </p:cNvPr>
          <p:cNvSpPr txBox="1"/>
          <p:nvPr/>
        </p:nvSpPr>
        <p:spPr>
          <a:xfrm>
            <a:off x="1497372" y="1400910"/>
            <a:ext cx="219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E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F13ECBC-0124-FD48-65BB-4DDF286F39F8}"/>
              </a:ext>
            </a:extLst>
          </p:cNvPr>
          <p:cNvSpPr txBox="1"/>
          <p:nvPr/>
        </p:nvSpPr>
        <p:spPr>
          <a:xfrm>
            <a:off x="5286176" y="1398767"/>
            <a:ext cx="42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G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2E0A56A-D3EA-4D45-37DF-8525B112FE17}"/>
              </a:ext>
            </a:extLst>
          </p:cNvPr>
          <p:cNvSpPr txBox="1"/>
          <p:nvPr/>
        </p:nvSpPr>
        <p:spPr>
          <a:xfrm>
            <a:off x="1466958" y="3247331"/>
            <a:ext cx="5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H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47B8DE8-322F-158C-9814-20BE11433CB6}"/>
              </a:ext>
            </a:extLst>
          </p:cNvPr>
          <p:cNvSpPr txBox="1"/>
          <p:nvPr/>
        </p:nvSpPr>
        <p:spPr>
          <a:xfrm>
            <a:off x="5382342" y="3180771"/>
            <a:ext cx="4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J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0B9D787-F8AA-E30F-4EF6-7F1E78837D92}"/>
              </a:ext>
            </a:extLst>
          </p:cNvPr>
          <p:cNvSpPr txBox="1"/>
          <p:nvPr/>
        </p:nvSpPr>
        <p:spPr>
          <a:xfrm>
            <a:off x="3460051" y="1380480"/>
            <a:ext cx="219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F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FFA5652F-1A6A-511C-CDDE-E934C5C6F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314" y="2844300"/>
            <a:ext cx="1810360" cy="181036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055C8B1B-713C-37F8-2288-EAEF77D0BA50}"/>
              </a:ext>
            </a:extLst>
          </p:cNvPr>
          <p:cNvSpPr txBox="1"/>
          <p:nvPr/>
        </p:nvSpPr>
        <p:spPr>
          <a:xfrm>
            <a:off x="3447795" y="3180771"/>
            <a:ext cx="47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I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506E3AF-9850-CE3B-3854-F4ACD8FF5B79}"/>
              </a:ext>
            </a:extLst>
          </p:cNvPr>
          <p:cNvSpPr txBox="1"/>
          <p:nvPr/>
        </p:nvSpPr>
        <p:spPr>
          <a:xfrm>
            <a:off x="964824" y="639834"/>
            <a:ext cx="427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5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sigma</a:t>
            </a:r>
            <a:r>
              <a:rPr kumimoji="1" lang="zh-CN" altLang="en-US" sz="2400" b="1" dirty="0"/>
              <a:t>    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4513</a:t>
            </a:r>
            <a:r>
              <a:rPr kumimoji="1" lang="en-US" altLang="zh-CN" sz="2400" b="1" dirty="0"/>
              <a:t> candidates</a:t>
            </a:r>
            <a:endParaRPr kumimoji="1" lang="zh-CN" altLang="en-US" sz="2400" b="1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635E91AE-8468-7817-1ECB-5CA33CBFF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946"/>
          <a:stretch/>
        </p:blipFill>
        <p:spPr>
          <a:xfrm>
            <a:off x="920548" y="4687578"/>
            <a:ext cx="1795370" cy="217042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0BE5E20-D0ED-3E10-D8FC-4C7E13384F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1009"/>
          <a:stretch/>
        </p:blipFill>
        <p:spPr>
          <a:xfrm>
            <a:off x="3211011" y="4637511"/>
            <a:ext cx="1795369" cy="2203842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F68651A8-F929-B4EB-F6FE-DBE16F1E501E}"/>
              </a:ext>
            </a:extLst>
          </p:cNvPr>
          <p:cNvSpPr txBox="1"/>
          <p:nvPr/>
        </p:nvSpPr>
        <p:spPr>
          <a:xfrm>
            <a:off x="5100861" y="4795964"/>
            <a:ext cx="46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L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85DDE2-3086-DFAB-69DA-B615A670B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6435" y="2105372"/>
            <a:ext cx="3007981" cy="300798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76F5F69-70C0-8825-29DB-4E8034A25A65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011395" y="3575980"/>
            <a:ext cx="5880886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678333-3070-1618-D068-AB16AE541A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6153" y="2094848"/>
            <a:ext cx="3007981" cy="30079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DE8760E-61EA-CA75-34DE-E6BE50F8DC9B}"/>
              </a:ext>
            </a:extLst>
          </p:cNvPr>
          <p:cNvSpPr txBox="1"/>
          <p:nvPr/>
        </p:nvSpPr>
        <p:spPr>
          <a:xfrm>
            <a:off x="2715918" y="4795965"/>
            <a:ext cx="36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K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5A0BBF-E876-231C-741D-9A4C1FD9E5C8}"/>
              </a:ext>
            </a:extLst>
          </p:cNvPr>
          <p:cNvSpPr txBox="1"/>
          <p:nvPr/>
        </p:nvSpPr>
        <p:spPr>
          <a:xfrm>
            <a:off x="11500585" y="2867113"/>
            <a:ext cx="653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N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E1CFCD-10C6-17F7-2C78-5805066B6F2D}"/>
              </a:ext>
            </a:extLst>
          </p:cNvPr>
          <p:cNvSpPr txBox="1"/>
          <p:nvPr/>
        </p:nvSpPr>
        <p:spPr>
          <a:xfrm>
            <a:off x="8425016" y="2844225"/>
            <a:ext cx="59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M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D696141-6B41-FA3D-49A7-3412BE6C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EB2FDA-3022-DA8E-C416-40FDB7AD029F}"/>
              </a:ext>
            </a:extLst>
          </p:cNvPr>
          <p:cNvSpPr txBox="1"/>
          <p:nvPr/>
        </p:nvSpPr>
        <p:spPr>
          <a:xfrm>
            <a:off x="3007001" y="69750"/>
            <a:ext cx="5184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(M15)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234DD9-F51F-DFA4-868C-7A4F3E858FE7}"/>
              </a:ext>
            </a:extLst>
          </p:cNvPr>
          <p:cNvSpPr txBox="1"/>
          <p:nvPr/>
        </p:nvSpPr>
        <p:spPr>
          <a:xfrm>
            <a:off x="6877858" y="1026536"/>
            <a:ext cx="453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Detected new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Pulsars</a:t>
            </a:r>
            <a:endParaRPr kumimoji="1" lang="zh-CN" altLang="en-US" sz="36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72FD2-55B5-4B30-8949-1040D592D60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7866" y="574568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06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D406A25-C918-49DF-A760-BDF3919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9" y="3722945"/>
            <a:ext cx="5583050" cy="2233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48961E-E714-A7C6-BE0B-3C0BA23F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920"/>
            <a:ext cx="5583738" cy="22334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130718-BCFC-32C3-7859-523B61D9C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74128" y="209854"/>
            <a:ext cx="3050085" cy="39471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0069A24-45E2-B82D-098F-7F5282C08EB2}"/>
              </a:ext>
            </a:extLst>
          </p:cNvPr>
          <p:cNvSpPr txBox="1"/>
          <p:nvPr/>
        </p:nvSpPr>
        <p:spPr>
          <a:xfrm>
            <a:off x="879152" y="1340145"/>
            <a:ext cx="320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2127+11M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61B0B1-8544-FAE4-723C-EB6C24EC5A9B}"/>
              </a:ext>
            </a:extLst>
          </p:cNvPr>
          <p:cNvSpPr txBox="1"/>
          <p:nvPr/>
        </p:nvSpPr>
        <p:spPr>
          <a:xfrm>
            <a:off x="875909" y="4010463"/>
            <a:ext cx="320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2127+11N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127157-0DFF-0D03-4493-9AEDE336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70884" y="3193684"/>
            <a:ext cx="3050087" cy="39471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D9AE839-CC58-2A6D-D66F-F76745C318D5}"/>
              </a:ext>
            </a:extLst>
          </p:cNvPr>
          <p:cNvSpPr txBox="1"/>
          <p:nvPr/>
        </p:nvSpPr>
        <p:spPr>
          <a:xfrm>
            <a:off x="558413" y="5993509"/>
            <a:ext cx="4729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The</a:t>
            </a:r>
            <a:r>
              <a:rPr kumimoji="1" lang="zh-CN" altLang="en-US" sz="2400" b="1" dirty="0">
                <a:solidFill>
                  <a:srgbClr val="C00000"/>
                </a:solidFill>
              </a:rPr>
              <a:t> </a:t>
            </a:r>
            <a:r>
              <a:rPr kumimoji="1" lang="en" altLang="zh-CN" sz="2400" b="1" dirty="0">
                <a:solidFill>
                  <a:srgbClr val="C00000"/>
                </a:solidFill>
              </a:rPr>
              <a:t>faintest pulsar</a:t>
            </a:r>
            <a:r>
              <a:rPr kumimoji="1" lang="zh-CN" altLang="en-US" sz="2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in history</a:t>
            </a:r>
            <a:r>
              <a:rPr kumimoji="1" lang="en" altLang="zh-CN" sz="2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???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B501CA-9338-9846-2F61-4114DBBDA7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38"/>
          <a:stretch/>
        </p:blipFill>
        <p:spPr>
          <a:xfrm>
            <a:off x="9069512" y="1073776"/>
            <a:ext cx="3068974" cy="21636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F532054-FC65-4955-A164-B8AE876EA4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38"/>
          <a:stretch/>
        </p:blipFill>
        <p:spPr>
          <a:xfrm>
            <a:off x="8965734" y="4011476"/>
            <a:ext cx="2957242" cy="2163674"/>
          </a:xfrm>
          <a:prstGeom prst="rect">
            <a:avLst/>
          </a:pr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7924224B-FACA-6A73-0DBA-38D6A768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755" y="6542485"/>
            <a:ext cx="2743200" cy="365125"/>
          </a:xfrm>
        </p:spPr>
        <p:txBody>
          <a:bodyPr/>
          <a:lstStyle/>
          <a:p>
            <a:fld id="{6BE2AEAA-BA1C-FF4F-84C4-8F8D5918946E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EDB7DB-8442-B091-7A66-8C11EC202024}"/>
              </a:ext>
            </a:extLst>
          </p:cNvPr>
          <p:cNvSpPr txBox="1"/>
          <p:nvPr/>
        </p:nvSpPr>
        <p:spPr>
          <a:xfrm>
            <a:off x="3007001" y="69750"/>
            <a:ext cx="5184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(M15)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753E18F-8F8C-187D-57D6-D78F5E39096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12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DB977D-2CD7-CFC3-C348-B11F40739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27"/>
          <a:stretch/>
        </p:blipFill>
        <p:spPr>
          <a:xfrm>
            <a:off x="9404731" y="1720068"/>
            <a:ext cx="2653748" cy="32528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A67BE13-8CA4-EB49-24D4-3A9B82F4B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83"/>
          <a:stretch/>
        </p:blipFill>
        <p:spPr>
          <a:xfrm>
            <a:off x="3252813" y="1795819"/>
            <a:ext cx="2643923" cy="325281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CC8EDAA-6B80-631D-C646-740CEEAF8FD8}"/>
              </a:ext>
            </a:extLst>
          </p:cNvPr>
          <p:cNvSpPr txBox="1"/>
          <p:nvPr/>
        </p:nvSpPr>
        <p:spPr>
          <a:xfrm>
            <a:off x="482446" y="800006"/>
            <a:ext cx="9803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600" dirty="0"/>
              <a:t>Frequency search range: </a:t>
            </a:r>
            <a:r>
              <a:rPr kumimoji="1" lang="en-US" altLang="zh-CN" sz="3600" dirty="0">
                <a:solidFill>
                  <a:srgbClr val="C00000"/>
                </a:solidFill>
              </a:rPr>
              <a:t>0.1~</a:t>
            </a:r>
            <a:r>
              <a:rPr kumimoji="1" lang="zh-CN" altLang="en-US" sz="3600" dirty="0">
                <a:solidFill>
                  <a:srgbClr val="C00000"/>
                </a:solidFill>
              </a:rPr>
              <a:t>10172</a:t>
            </a:r>
            <a:r>
              <a:rPr kumimoji="1" lang="en-US" altLang="zh-CN" sz="3600" dirty="0">
                <a:solidFill>
                  <a:srgbClr val="C00000"/>
                </a:solidFill>
              </a:rPr>
              <a:t> Hz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32D02CB-DD1E-0A8A-8BCA-591FBBBF4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1066"/>
            <a:ext cx="3252813" cy="325281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28F317-A873-0B12-3EC1-D798086A6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403" y="1720068"/>
            <a:ext cx="3248373" cy="324837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10097BB-6F3D-BA02-9CEE-B25737BF8E3C}"/>
              </a:ext>
            </a:extLst>
          </p:cNvPr>
          <p:cNvSpPr txBox="1"/>
          <p:nvPr/>
        </p:nvSpPr>
        <p:spPr>
          <a:xfrm>
            <a:off x="7953151" y="5121842"/>
            <a:ext cx="290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M15E  period 1/8</a:t>
            </a:r>
          </a:p>
          <a:p>
            <a:pPr algn="ctr"/>
            <a:r>
              <a:rPr kumimoji="1" lang="en-US" altLang="zh-CN" sz="2400" b="1" dirty="0">
                <a:solidFill>
                  <a:srgbClr val="C00000"/>
                </a:solidFill>
              </a:rPr>
              <a:t>0.581429 </a:t>
            </a:r>
            <a:r>
              <a:rPr kumimoji="1" lang="en-US" altLang="zh-CN" sz="2400" b="1" dirty="0" err="1">
                <a:solidFill>
                  <a:srgbClr val="C00000"/>
                </a:solidFill>
              </a:rPr>
              <a:t>ms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2D5E41B-635C-854E-FDE2-AAF20BA90197}"/>
              </a:ext>
            </a:extLst>
          </p:cNvPr>
          <p:cNvSpPr txBox="1"/>
          <p:nvPr/>
        </p:nvSpPr>
        <p:spPr>
          <a:xfrm>
            <a:off x="1801233" y="5118377"/>
            <a:ext cx="290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M15E  period 1/6</a:t>
            </a:r>
          </a:p>
          <a:p>
            <a:pPr algn="ctr"/>
            <a:r>
              <a:rPr kumimoji="1" lang="en-US" altLang="zh-CN" sz="2400" b="1" dirty="0">
                <a:solidFill>
                  <a:srgbClr val="C00000"/>
                </a:solidFill>
              </a:rPr>
              <a:t>0.775239 </a:t>
            </a:r>
            <a:r>
              <a:rPr kumimoji="1" lang="en-US" altLang="zh-CN" sz="2400" b="1" dirty="0" err="1">
                <a:solidFill>
                  <a:srgbClr val="C00000"/>
                </a:solidFill>
              </a:rPr>
              <a:t>ms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id="{0EC1D6F2-C2EE-AE70-FAB7-A69B5FDE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BED0E89-73A5-84EB-E3B9-B79A5529FBAD}"/>
              </a:ext>
            </a:extLst>
          </p:cNvPr>
          <p:cNvSpPr txBox="1"/>
          <p:nvPr/>
        </p:nvSpPr>
        <p:spPr>
          <a:xfrm>
            <a:off x="2116101" y="60090"/>
            <a:ext cx="7959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Sub-millisecond pulsars</a:t>
            </a:r>
            <a:r>
              <a:rPr lang="zh-CN" alt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 </a:t>
            </a:r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D64AF1A-FFAC-3DFB-7E1D-B956B8E7CE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1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948645-38CB-F185-2D02-58D394B6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630"/>
            <a:ext cx="6340421" cy="25361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2AEADC-534A-1275-83BE-A1898C02E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8" y="4003115"/>
            <a:ext cx="6340419" cy="2536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BCDEE96-5066-1071-B08F-D3C92EB9DF21}"/>
              </a:ext>
            </a:extLst>
          </p:cNvPr>
          <p:cNvSpPr txBox="1"/>
          <p:nvPr/>
        </p:nvSpPr>
        <p:spPr>
          <a:xfrm>
            <a:off x="773200" y="1366126"/>
            <a:ext cx="2790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M71B</a:t>
            </a: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Binary</a:t>
            </a:r>
            <a:r>
              <a:rPr kumimoji="1" lang="zh-CN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</a:rPr>
              <a:t>466.97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days</a:t>
            </a:r>
            <a:endParaRPr kumimoji="1" lang="zh-CN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128490-B629-0AB6-C97F-4D36CFC3A1AB}"/>
              </a:ext>
            </a:extLst>
          </p:cNvPr>
          <p:cNvSpPr txBox="1"/>
          <p:nvPr/>
        </p:nvSpPr>
        <p:spPr>
          <a:xfrm>
            <a:off x="773200" y="3914875"/>
            <a:ext cx="278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NGC6517</a:t>
            </a: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Binary</a:t>
            </a:r>
            <a:r>
              <a:rPr kumimoji="1" lang="zh-CN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</a:rPr>
              <a:t>59.8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days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B4C6B2-622A-6DBE-8F43-6947F9B966FC}"/>
              </a:ext>
            </a:extLst>
          </p:cNvPr>
          <p:cNvSpPr txBox="1"/>
          <p:nvPr/>
        </p:nvSpPr>
        <p:spPr>
          <a:xfrm>
            <a:off x="4325160" y="106397"/>
            <a:ext cx="3695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Binary Search 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8B113D-93EB-ED39-4D88-7B178C75586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27466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9A5A4F7-9B20-0FD5-B64E-5DA6AC506AA1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011395" y="3575980"/>
            <a:ext cx="5880886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7B981F-0C10-87A7-F17F-D7DAAEC53573}"/>
              </a:ext>
            </a:extLst>
          </p:cNvPr>
          <p:cNvSpPr txBox="1"/>
          <p:nvPr/>
        </p:nvSpPr>
        <p:spPr>
          <a:xfrm>
            <a:off x="6284082" y="842857"/>
            <a:ext cx="5588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3600" dirty="0"/>
              <a:t>Short orbital period binary</a:t>
            </a:r>
            <a:endParaRPr kumimoji="1" lang="zh-CN" altLang="en-US" sz="36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AA1B85E-5081-687B-0E4B-C78C7E313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698" y="4219198"/>
            <a:ext cx="6340419" cy="253616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84793EF-7594-C527-9B1B-AD3C9C969779}"/>
              </a:ext>
            </a:extLst>
          </p:cNvPr>
          <p:cNvSpPr txBox="1"/>
          <p:nvPr/>
        </p:nvSpPr>
        <p:spPr>
          <a:xfrm>
            <a:off x="6762936" y="4085217"/>
            <a:ext cx="278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M71E</a:t>
            </a: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Binary</a:t>
            </a:r>
            <a:r>
              <a:rPr kumimoji="1" lang="zh-CN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</a:rPr>
              <a:t>0.037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days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B3BF558-DBFF-B352-F1CD-425EA3B81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698" y="1545719"/>
            <a:ext cx="6261479" cy="250459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474ACBD-4F57-5A7C-F45D-DB83F0559DE4}"/>
              </a:ext>
            </a:extLst>
          </p:cNvPr>
          <p:cNvSpPr txBox="1"/>
          <p:nvPr/>
        </p:nvSpPr>
        <p:spPr>
          <a:xfrm>
            <a:off x="6707922" y="1425007"/>
            <a:ext cx="3294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M71A</a:t>
            </a: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Binary</a:t>
            </a:r>
            <a:r>
              <a:rPr kumimoji="1" lang="zh-CN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</a:rPr>
              <a:t>0.17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days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349E985-51E1-1EB4-27C0-8BC9E9AED811}"/>
              </a:ext>
            </a:extLst>
          </p:cNvPr>
          <p:cNvSpPr txBox="1"/>
          <p:nvPr/>
        </p:nvSpPr>
        <p:spPr>
          <a:xfrm>
            <a:off x="404364" y="770527"/>
            <a:ext cx="5588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3600" dirty="0"/>
              <a:t>Long orbital period binary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7517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C01415-2C8B-F53D-BD00-3DB2ADDE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4813"/>
            <a:ext cx="5781824" cy="30871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1A4DD56-C901-8C6C-F0E1-8B61C5BEA20F}"/>
              </a:ext>
            </a:extLst>
          </p:cNvPr>
          <p:cNvSpPr txBox="1"/>
          <p:nvPr/>
        </p:nvSpPr>
        <p:spPr>
          <a:xfrm>
            <a:off x="7877846" y="5276104"/>
            <a:ext cx="2957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（Ransom et al. </a:t>
            </a:r>
            <a:r>
              <a:rPr lang="en-US" altLang="zh-CN" dirty="0"/>
              <a:t>2003</a:t>
            </a:r>
            <a:r>
              <a:rPr lang="zh-CN" altLang="en-US" dirty="0"/>
              <a:t>）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A37871-992B-19AA-B476-AAA668865BFF}"/>
              </a:ext>
            </a:extLst>
          </p:cNvPr>
          <p:cNvSpPr txBox="1"/>
          <p:nvPr/>
        </p:nvSpPr>
        <p:spPr>
          <a:xfrm>
            <a:off x="7253015" y="1434345"/>
            <a:ext cx="420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/>
              <a:t>T_obs</a:t>
            </a:r>
            <a:r>
              <a:rPr kumimoji="1" lang="en-US" altLang="zh-CN" sz="3600" dirty="0"/>
              <a:t>  &gt;  1.5 </a:t>
            </a:r>
            <a:r>
              <a:rPr kumimoji="1" lang="en-US" altLang="zh-CN" sz="3600" dirty="0" err="1"/>
              <a:t>P_orb</a:t>
            </a:r>
            <a:endParaRPr kumimoji="1" lang="zh-CN" altLang="en-US" sz="3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0E6AA2A-7199-41AB-EB66-07BBD64F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15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B4C6B2-622A-6DBE-8F43-6947F9B966FC}"/>
              </a:ext>
            </a:extLst>
          </p:cNvPr>
          <p:cNvSpPr txBox="1"/>
          <p:nvPr/>
        </p:nvSpPr>
        <p:spPr>
          <a:xfrm>
            <a:off x="4325160" y="106397"/>
            <a:ext cx="3695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Binary Search 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8B113D-93EB-ED39-4D88-7B178C75586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72F3B3-05C2-64D0-37EE-96A37E01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4836"/>
            <a:ext cx="6182139" cy="28751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15D89AE-B249-87CE-27A6-96E3DDBE4C8B}"/>
              </a:ext>
            </a:extLst>
          </p:cNvPr>
          <p:cNvSpPr txBox="1"/>
          <p:nvPr/>
        </p:nvSpPr>
        <p:spPr>
          <a:xfrm>
            <a:off x="791311" y="2142652"/>
            <a:ext cx="2256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M5C</a:t>
            </a: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Binary</a:t>
            </a:r>
            <a:r>
              <a:rPr kumimoji="1" lang="zh-CN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</a:rPr>
              <a:t>0.086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days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BEACF6-4032-45EC-8CC6-A435FDAD60C3}"/>
              </a:ext>
            </a:extLst>
          </p:cNvPr>
          <p:cNvSpPr txBox="1"/>
          <p:nvPr/>
        </p:nvSpPr>
        <p:spPr>
          <a:xfrm>
            <a:off x="731635" y="935198"/>
            <a:ext cx="5588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3600" dirty="0"/>
              <a:t>Short </a:t>
            </a:r>
            <a:r>
              <a:rPr kumimoji="1" lang="en-US" altLang="zh-CN" sz="3600" dirty="0"/>
              <a:t>O</a:t>
            </a:r>
            <a:r>
              <a:rPr kumimoji="1" lang="en" altLang="zh-CN" sz="3600" dirty="0" err="1"/>
              <a:t>rbital</a:t>
            </a:r>
            <a:r>
              <a:rPr kumimoji="1" lang="en" altLang="zh-CN" sz="3600" dirty="0"/>
              <a:t> Period Binary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9868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AABD994-5280-B96D-7E57-C588BD6FC7A0}"/>
              </a:ext>
            </a:extLst>
          </p:cNvPr>
          <p:cNvSpPr txBox="1"/>
          <p:nvPr/>
        </p:nvSpPr>
        <p:spPr>
          <a:xfrm>
            <a:off x="845573" y="1140227"/>
            <a:ext cx="109485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All known pulsars in NGC6517 and M15 can be found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5 </a:t>
            </a:r>
            <a:r>
              <a:rPr lang="en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new millisecond pulsars</a:t>
            </a:r>
            <a:r>
              <a:rPr lang="zh-CN" altLang="en-US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NGC6517S</a:t>
            </a:r>
            <a:r>
              <a:rPr lang="zh-CN" altLang="en-US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zh-CN" altLang="en-US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and M15M,N</a:t>
            </a:r>
            <a:r>
              <a:rPr lang="zh-CN" altLang="en-US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have been detected;</a:t>
            </a:r>
          </a:p>
          <a:p>
            <a:endParaRPr lang="en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With very high sensitivity, detected </a:t>
            </a:r>
            <a:r>
              <a:rPr lang="en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sub-millisecond pulsars </a:t>
            </a:r>
            <a:r>
              <a:rPr lang="en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are possible if there are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;</a:t>
            </a:r>
          </a:p>
          <a:p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Searching for binaries using this method is possible, especially </a:t>
            </a:r>
            <a:r>
              <a:rPr lang="en" altLang="zh-CN" sz="2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short-orbit binaries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Searching for unknown pulsars in other globular clusters is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continuing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Not only globular clusters, but other data too.  </a:t>
            </a:r>
            <a:r>
              <a:rPr lang="en-US" altLang="zh-CN" sz="2400" dirty="0" err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eg.FRB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(Contact PI)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805839-D7B6-F056-5B09-4C7419201405}"/>
              </a:ext>
            </a:extLst>
          </p:cNvPr>
          <p:cNvSpPr txBox="1"/>
          <p:nvPr/>
        </p:nvSpPr>
        <p:spPr>
          <a:xfrm>
            <a:off x="4888945" y="0"/>
            <a:ext cx="2414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Summary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E9A4D8-3F78-73EA-4579-A0F555FC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8349EB3-1075-8512-7CDD-A3AEC38099CA}"/>
              </a:ext>
            </a:extLst>
          </p:cNvPr>
          <p:cNvSpPr/>
          <p:nvPr/>
        </p:nvSpPr>
        <p:spPr>
          <a:xfrm>
            <a:off x="397916" y="1337186"/>
            <a:ext cx="192020" cy="1868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2304510-6CF6-4B01-F820-56920A283841}"/>
              </a:ext>
            </a:extLst>
          </p:cNvPr>
          <p:cNvSpPr/>
          <p:nvPr/>
        </p:nvSpPr>
        <p:spPr>
          <a:xfrm>
            <a:off x="397916" y="2413818"/>
            <a:ext cx="192020" cy="1868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2C30DB1-CCAB-07F9-DCB5-AE3B9A932230}"/>
              </a:ext>
            </a:extLst>
          </p:cNvPr>
          <p:cNvSpPr/>
          <p:nvPr/>
        </p:nvSpPr>
        <p:spPr>
          <a:xfrm>
            <a:off x="397914" y="3493645"/>
            <a:ext cx="192020" cy="1868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952CF1D-53C8-D01B-6BE7-8E601EC26D44}"/>
              </a:ext>
            </a:extLst>
          </p:cNvPr>
          <p:cNvSpPr/>
          <p:nvPr/>
        </p:nvSpPr>
        <p:spPr>
          <a:xfrm>
            <a:off x="358296" y="4655573"/>
            <a:ext cx="192020" cy="1868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17C7FD0-E123-CD64-0432-9C3FCACEEC4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B7974E4-7CF9-B6C0-83CA-1521E4EDE539}"/>
              </a:ext>
            </a:extLst>
          </p:cNvPr>
          <p:cNvSpPr/>
          <p:nvPr/>
        </p:nvSpPr>
        <p:spPr>
          <a:xfrm>
            <a:off x="358296" y="5334001"/>
            <a:ext cx="192020" cy="1868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3591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1BF2B6-20FA-7982-309F-92B7C6BB0F9A}"/>
              </a:ext>
            </a:extLst>
          </p:cNvPr>
          <p:cNvSpPr txBox="1"/>
          <p:nvPr/>
        </p:nvSpPr>
        <p:spPr>
          <a:xfrm>
            <a:off x="2818157" y="2828835"/>
            <a:ext cx="6555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dirty="0">
                <a:latin typeface="Engravers MT" panose="02090707080505020304" pitchFamily="18" charset="0"/>
                <a:ea typeface="STHeiti" panose="02010600040101010101" pitchFamily="2" charset="-122"/>
                <a:cs typeface="Apple Chancery" panose="03020702040506060504" pitchFamily="66" charset="-79"/>
              </a:rPr>
              <a:t>THANKS</a:t>
            </a:r>
            <a:r>
              <a:rPr kumimoji="1" lang="zh-CN" altLang="en-US" sz="7200" dirty="0">
                <a:latin typeface="Engravers MT" panose="02090707080505020304" pitchFamily="18" charset="0"/>
                <a:ea typeface="STXingkai" panose="02010800040101010101" pitchFamily="2" charset="-122"/>
                <a:cs typeface="Apple Chancery" panose="03020702040506060504" pitchFamily="66" charset="-79"/>
              </a:rPr>
              <a:t>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D14B24-24B9-1772-2ADC-3F4B0E24D61B}"/>
              </a:ext>
            </a:extLst>
          </p:cNvPr>
          <p:cNvSpPr txBox="1"/>
          <p:nvPr/>
        </p:nvSpPr>
        <p:spPr>
          <a:xfrm>
            <a:off x="8410222" y="5744210"/>
            <a:ext cx="3612445" cy="566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STSong" panose="02010600040101010101" pitchFamily="2" charset="-122"/>
                <a:ea typeface="STSong" panose="02010600040101010101" pitchFamily="2" charset="-122"/>
                <a:sym typeface="+mn-ea"/>
              </a:rPr>
              <a:t>Email: </a:t>
            </a:r>
            <a:r>
              <a:rPr lang="en-US" altLang="zh-CN" sz="2000" dirty="0" err="1">
                <a:latin typeface="STSong" panose="02010600040101010101" pitchFamily="2" charset="-122"/>
                <a:ea typeface="STSong" panose="02010600040101010101" pitchFamily="2" charset="-122"/>
                <a:sym typeface="+mn-ea"/>
              </a:rPr>
              <a:t>yfeng.dai@foxmail.com</a:t>
            </a:r>
            <a:endParaRPr lang="zh-CN" altLang="en-US" sz="2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83D8CF-4B5B-CB5B-F08E-0AE8498F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2452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2842745-E34C-3FB2-BC1F-DBB7F55F6276}"/>
              </a:ext>
            </a:extLst>
          </p:cNvPr>
          <p:cNvSpPr txBox="1"/>
          <p:nvPr/>
        </p:nvSpPr>
        <p:spPr>
          <a:xfrm>
            <a:off x="288720" y="771024"/>
            <a:ext cx="12050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Based on the analysis of </a:t>
            </a:r>
            <a:r>
              <a:rPr lang="en" altLang="zh-CN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a single and long time sequence of data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1D9E9FE-BBE5-FFF9-1A19-EF599D485B94}"/>
              </a:ext>
            </a:extLst>
          </p:cNvPr>
          <p:cNvSpPr txBox="1"/>
          <p:nvPr/>
        </p:nvSpPr>
        <p:spPr>
          <a:xfrm>
            <a:off x="288720" y="2385648"/>
            <a:ext cx="52458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The minimum detectable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flux density for a pulsar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/>
              <a:t>(</a:t>
            </a:r>
            <a:r>
              <a:rPr lang="en" altLang="zh-CN" sz="2000" dirty="0"/>
              <a:t>Dewey et al. 1985) </a:t>
            </a:r>
            <a:r>
              <a:rPr lang="en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:</a:t>
            </a:r>
            <a:endParaRPr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0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EFC7562-5835-DAEF-9CC8-AE1E4658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04" y="3835003"/>
            <a:ext cx="4129634" cy="10113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AB627C3-F70F-7726-E3C2-6F3FDFA3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708" y="1455970"/>
            <a:ext cx="6541085" cy="4658045"/>
          </a:xfrm>
          <a:prstGeom prst="rect">
            <a:avLst/>
          </a:prstGeom>
        </p:spPr>
      </p:pic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273FB894-5134-2A5D-0826-5007EA3C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B842BB-4B0E-BE4B-44A9-9A94395C9678}"/>
              </a:ext>
            </a:extLst>
          </p:cNvPr>
          <p:cNvSpPr txBox="1"/>
          <p:nvPr/>
        </p:nvSpPr>
        <p:spPr>
          <a:xfrm>
            <a:off x="3439748" y="51562"/>
            <a:ext cx="5312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Typical Search Process 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B723B0-B57B-7BAE-3FAE-B3B557C6550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7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DFB38AA-6D0D-0364-0A7C-EB01755289D3}"/>
              </a:ext>
            </a:extLst>
          </p:cNvPr>
          <p:cNvSpPr txBox="1"/>
          <p:nvPr/>
        </p:nvSpPr>
        <p:spPr>
          <a:xfrm>
            <a:off x="367475" y="744141"/>
            <a:ext cx="10641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By incoherently stacking the power spectra obtained from</a:t>
            </a:r>
          </a:p>
          <a:p>
            <a:r>
              <a:rPr lang="en" altLang="zh-CN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all the available observations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720A26-8AA0-A257-42F9-2979CFA97E7B}"/>
              </a:ext>
            </a:extLst>
          </p:cNvPr>
          <p:cNvSpPr txBox="1"/>
          <p:nvPr/>
        </p:nvSpPr>
        <p:spPr>
          <a:xfrm>
            <a:off x="8751180" y="4802004"/>
            <a:ext cx="2292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/>
              <a:t>( </a:t>
            </a:r>
            <a:r>
              <a:rPr lang="en" altLang="zh-CN" sz="1400" dirty="0" err="1"/>
              <a:t>Cadelano</a:t>
            </a:r>
            <a:r>
              <a:rPr lang="en" altLang="zh-CN" sz="1400" dirty="0"/>
              <a:t> et al.</a:t>
            </a:r>
            <a:r>
              <a:rPr lang="zh-CN" altLang="en-US" sz="1400" dirty="0"/>
              <a:t> </a:t>
            </a:r>
            <a:r>
              <a:rPr lang="en-US" altLang="zh-CN" sz="1400" dirty="0"/>
              <a:t>2018</a:t>
            </a:r>
            <a:r>
              <a:rPr lang="en" altLang="zh-CN" sz="1400" dirty="0"/>
              <a:t>)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8FD4F5-6C01-753A-D4DA-0BB7D1FCD9D0}"/>
              </a:ext>
            </a:extLst>
          </p:cNvPr>
          <p:cNvSpPr txBox="1"/>
          <p:nvPr/>
        </p:nvSpPr>
        <p:spPr>
          <a:xfrm>
            <a:off x="8113567" y="5158173"/>
            <a:ext cx="35672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Telescope: 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Green</a:t>
            </a:r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Bank</a:t>
            </a: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Data length: 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206</a:t>
            </a:r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h</a:t>
            </a: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The cluster: </a:t>
            </a:r>
            <a:r>
              <a:rPr kumimoji="1" lang="en-US" altLang="zh-CN" sz="1600" dirty="0" err="1">
                <a:latin typeface="KaiTi" panose="02010609060101010101" pitchFamily="49" charset="-122"/>
                <a:ea typeface="KaiTi" panose="02010609060101010101" pitchFamily="49" charset="-122"/>
              </a:rPr>
              <a:t>Terzan</a:t>
            </a:r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Discovery: </a:t>
            </a:r>
            <a:r>
              <a:rPr kumimoji="1" lang="en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 millisecond pulsars</a:t>
            </a:r>
            <a:endParaRPr kumimoji="1" lang="zh-CN" altLang="en-US" sz="1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543F4F-DC5B-CA44-2F45-C3CEFD3DB575}"/>
              </a:ext>
            </a:extLst>
          </p:cNvPr>
          <p:cNvSpPr txBox="1"/>
          <p:nvPr/>
        </p:nvSpPr>
        <p:spPr>
          <a:xfrm>
            <a:off x="4442421" y="5177731"/>
            <a:ext cx="37405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Telescope: Parkes</a:t>
            </a: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Data length: 1100 h</a:t>
            </a: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The cluster: 47 </a:t>
            </a:r>
            <a:r>
              <a:rPr kumimoji="1" lang="en" altLang="zh-CN" sz="1600" dirty="0" err="1">
                <a:latin typeface="KaiTi" panose="02010609060101010101" pitchFamily="49" charset="-122"/>
                <a:ea typeface="KaiTi" panose="02010609060101010101" pitchFamily="49" charset="-122"/>
              </a:rPr>
              <a:t>Tuc</a:t>
            </a:r>
            <a:endParaRPr kumimoji="1" lang="en" altLang="zh-CN" sz="1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Discovery: </a:t>
            </a:r>
            <a:r>
              <a:rPr kumimoji="1" lang="en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en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 millisecond pulsars</a:t>
            </a:r>
            <a:endParaRPr kumimoji="1" lang="zh-CN" altLang="en-US" sz="1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75392E-94F6-0A95-3ECF-628978DB8CB8}"/>
              </a:ext>
            </a:extLst>
          </p:cNvPr>
          <p:cNvSpPr txBox="1"/>
          <p:nvPr/>
        </p:nvSpPr>
        <p:spPr>
          <a:xfrm>
            <a:off x="5324459" y="4883128"/>
            <a:ext cx="1976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/>
              <a:t>( Pan et al.</a:t>
            </a:r>
            <a:r>
              <a:rPr lang="zh-CN" altLang="en-US" sz="1400" dirty="0"/>
              <a:t> </a:t>
            </a:r>
            <a:r>
              <a:rPr lang="en-US" altLang="zh-CN" sz="1400" dirty="0"/>
              <a:t>2016</a:t>
            </a:r>
            <a:r>
              <a:rPr lang="en" altLang="zh-CN" sz="1400" dirty="0"/>
              <a:t> )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F86CE71-4619-69B7-3497-A2B59744C26F}"/>
              </a:ext>
            </a:extLst>
          </p:cNvPr>
          <p:cNvSpPr txBox="1"/>
          <p:nvPr/>
        </p:nvSpPr>
        <p:spPr>
          <a:xfrm>
            <a:off x="367475" y="2023021"/>
            <a:ext cx="398665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A similar procedure has been already successfully implemented in M15 by Anderson(1993).</a:t>
            </a:r>
          </a:p>
          <a:p>
            <a:endParaRPr lang="en-US" altLang="zh-CN" sz="20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2000" b="1" dirty="0" err="1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Terzan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5 by </a:t>
            </a:r>
            <a:r>
              <a:rPr lang="en-US" altLang="zh-CN" sz="2000" b="1" dirty="0" err="1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Sulman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et al. (2005), leading to the discovery of </a:t>
            </a:r>
            <a:r>
              <a:rPr kumimoji="1"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isolated millisecond pulsars.</a:t>
            </a:r>
          </a:p>
          <a:p>
            <a:endParaRPr lang="en-US" altLang="zh-CN" sz="1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62A1F7B-01B0-991F-711C-C74FB3FF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53" y="1763300"/>
            <a:ext cx="3568700" cy="3149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88E07D-4225-A253-9AD4-CA273B471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43" y="1845850"/>
            <a:ext cx="3568700" cy="2984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F4C538-B2B1-C457-3648-B6C213A5AD06}"/>
              </a:ext>
            </a:extLst>
          </p:cNvPr>
          <p:cNvSpPr txBox="1"/>
          <p:nvPr/>
        </p:nvSpPr>
        <p:spPr>
          <a:xfrm>
            <a:off x="3535525" y="52926"/>
            <a:ext cx="5049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Stacking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Power Spectra 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AF0601-FCAE-BA8C-D681-CF961622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B2F469-83B0-D5A4-8637-1E33A6EAC8F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2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C484CAA-8F2E-298F-666C-FB6976AFEB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0884" y="5547622"/>
            <a:ext cx="4761143" cy="3966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/>
              <a:t>(https://www3.mpifr-bonn.mpg.de/staff/</a:t>
            </a:r>
            <a:r>
              <a:rPr lang="en-US" altLang="zh-CN" sz="1400" dirty="0" err="1"/>
              <a:t>pfreire</a:t>
            </a:r>
            <a:r>
              <a:rPr lang="en-US" altLang="zh-CN" sz="1400" dirty="0"/>
              <a:t>/</a:t>
            </a:r>
            <a:r>
              <a:rPr lang="en-US" altLang="zh-CN" sz="1400" dirty="0" err="1"/>
              <a:t>GCpsr.html</a:t>
            </a:r>
            <a:r>
              <a:rPr lang="en-US" altLang="zh-CN" sz="1400" dirty="0"/>
              <a:t>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4CA5A4-538C-EA61-B320-8A6BEF82A2A7}"/>
              </a:ext>
            </a:extLst>
          </p:cNvPr>
          <p:cNvSpPr txBox="1"/>
          <p:nvPr/>
        </p:nvSpPr>
        <p:spPr>
          <a:xfrm>
            <a:off x="589726" y="5946174"/>
            <a:ext cx="871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17 pulsars(16 isolated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;</a:t>
            </a:r>
            <a:r>
              <a:rPr lang="en" altLang="zh-CN" sz="28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 1 binary) in NGC6517 </a:t>
            </a:r>
            <a:endParaRPr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EEBECD-CCF2-8EB1-CADC-213F81678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82" y="1239241"/>
            <a:ext cx="6368196" cy="37922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2A7FCE-54EC-031E-64A0-BAC50365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6" y="1066569"/>
            <a:ext cx="3781169" cy="434113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B11E456-CB7F-97CA-6074-8BED4119820E}"/>
              </a:ext>
            </a:extLst>
          </p:cNvPr>
          <p:cNvSpPr txBox="1"/>
          <p:nvPr/>
        </p:nvSpPr>
        <p:spPr>
          <a:xfrm>
            <a:off x="6826542" y="5461929"/>
            <a:ext cx="476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2019/06/26 —— 2023/09/29   20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days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E66108-FF1D-2EDC-D7F5-CF378233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D55D1D-B364-780E-1F6D-7CB83DD35326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B452A94-13D0-2384-DEB0-2E352AECB91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05DCD6-B3B9-15B2-C026-6175AFFD5100}"/>
              </a:ext>
            </a:extLst>
          </p:cNvPr>
          <p:cNvSpPr txBox="1"/>
          <p:nvPr/>
        </p:nvSpPr>
        <p:spPr>
          <a:xfrm>
            <a:off x="9067146" y="6023118"/>
            <a:ext cx="228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(</a:t>
            </a:r>
            <a:r>
              <a:rPr lang="en" altLang="zh-CN" sz="1800" dirty="0"/>
              <a:t>Yin et al. </a:t>
            </a:r>
            <a:r>
              <a:rPr lang="en-US" altLang="zh-CN" dirty="0"/>
              <a:t>2024</a:t>
            </a:r>
            <a:r>
              <a:rPr lang="en" altLang="zh-CN" sz="1800" dirty="0"/>
              <a:t>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842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026F58-887A-0C07-B87E-3BD12DB3D9CF}"/>
              </a:ext>
            </a:extLst>
          </p:cNvPr>
          <p:cNvSpPr txBox="1"/>
          <p:nvPr/>
        </p:nvSpPr>
        <p:spPr>
          <a:xfrm>
            <a:off x="498239" y="2216534"/>
            <a:ext cx="312231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b="1" dirty="0"/>
              <a:t>Time-domain signal</a:t>
            </a:r>
            <a:endParaRPr kumimoji="1" lang="zh-CN" altLang="en-US" sz="2000" b="1" dirty="0"/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72B267F7-C709-53D3-8191-D4E26BE6443D}"/>
              </a:ext>
            </a:extLst>
          </p:cNvPr>
          <p:cNvSpPr/>
          <p:nvPr/>
        </p:nvSpPr>
        <p:spPr>
          <a:xfrm rot="5400000">
            <a:off x="1562813" y="2852056"/>
            <a:ext cx="726276" cy="55090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8968B7-4DF9-A323-8480-74359BC2D355}"/>
              </a:ext>
            </a:extLst>
          </p:cNvPr>
          <p:cNvSpPr txBox="1"/>
          <p:nvPr/>
        </p:nvSpPr>
        <p:spPr>
          <a:xfrm>
            <a:off x="498239" y="3614775"/>
            <a:ext cx="312231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" altLang="zh-CN" sz="2000" b="1" dirty="0"/>
              <a:t>Frequency-domain signal</a:t>
            </a:r>
            <a:endParaRPr kumimoji="1" lang="zh-CN" altLang="en-US" sz="20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243B48-ED23-ECB1-FF3C-9034AF7BE559}"/>
              </a:ext>
            </a:extLst>
          </p:cNvPr>
          <p:cNvSpPr txBox="1"/>
          <p:nvPr/>
        </p:nvSpPr>
        <p:spPr>
          <a:xfrm>
            <a:off x="2051708" y="2776882"/>
            <a:ext cx="66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FFT</a:t>
            </a: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2FD51834-DA98-ED28-CFF0-424126A5C871}"/>
              </a:ext>
            </a:extLst>
          </p:cNvPr>
          <p:cNvSpPr/>
          <p:nvPr/>
        </p:nvSpPr>
        <p:spPr>
          <a:xfrm rot="5400000">
            <a:off x="1561534" y="4205902"/>
            <a:ext cx="726276" cy="55346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FAAEB8-30DB-1FAA-EFB1-37A7C858E27C}"/>
              </a:ext>
            </a:extLst>
          </p:cNvPr>
          <p:cNvSpPr txBox="1"/>
          <p:nvPr/>
        </p:nvSpPr>
        <p:spPr>
          <a:xfrm>
            <a:off x="498239" y="4950383"/>
            <a:ext cx="312231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b="1" dirty="0"/>
              <a:t>Stacked power spectrum</a:t>
            </a:r>
            <a:endParaRPr kumimoji="1" lang="zh-CN" altLang="en-US" sz="20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5A28F2B-16B3-459C-3691-FA843BA7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39" y="1116315"/>
            <a:ext cx="5624903" cy="288246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5679904-A4A8-BC11-E262-8942AEAA8F5F}"/>
              </a:ext>
            </a:extLst>
          </p:cNvPr>
          <p:cNvSpPr txBox="1"/>
          <p:nvPr/>
        </p:nvSpPr>
        <p:spPr>
          <a:xfrm>
            <a:off x="6341450" y="505310"/>
            <a:ext cx="56968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b="1" dirty="0" err="1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ArPLS</a:t>
            </a:r>
            <a:r>
              <a:rPr lang="en" altLang="zh-CN" sz="1600" b="1" dirty="0">
                <a:latin typeface="FangSong" panose="02010609060101010101" pitchFamily="49" charset="-122"/>
                <a:ea typeface="FangSong" panose="02010609060101010101" pitchFamily="49" charset="-122"/>
                <a:cs typeface="Times New Roman" panose="02020603050405020304" pitchFamily="18" charset="0"/>
              </a:rPr>
              <a:t>(Asymmetrically Reweighted Penalized Least Squares)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687C4DC-7C67-5CF9-B100-8B03F4C7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69" y="3979474"/>
            <a:ext cx="5452687" cy="262885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10EB856-EDED-DD01-49C4-C7E1B37CE477}"/>
              </a:ext>
            </a:extLst>
          </p:cNvPr>
          <p:cNvSpPr txBox="1"/>
          <p:nvPr/>
        </p:nvSpPr>
        <p:spPr>
          <a:xfrm>
            <a:off x="9186443" y="4441395"/>
            <a:ext cx="2166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Subtract baseline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AFCF72B-5DAF-2385-D674-CDAEE79537B8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D8BB822-BF56-E7FC-0759-101D96B868BC}"/>
              </a:ext>
            </a:extLst>
          </p:cNvPr>
          <p:cNvSpPr txBox="1"/>
          <p:nvPr/>
        </p:nvSpPr>
        <p:spPr>
          <a:xfrm>
            <a:off x="7276927" y="936196"/>
            <a:ext cx="18397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/>
              <a:t>(Baek et al.</a:t>
            </a:r>
            <a:r>
              <a:rPr lang="zh-CN" altLang="en-US" sz="1400" dirty="0"/>
              <a:t> </a:t>
            </a:r>
            <a:r>
              <a:rPr lang="en-US" altLang="zh-CN" sz="1400" dirty="0"/>
              <a:t>2015</a:t>
            </a:r>
            <a:r>
              <a:rPr lang="en" altLang="zh-CN" sz="1400" dirty="0"/>
              <a:t> )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3C8C243-21D4-D6E0-D577-B0AC29FD9B6B}"/>
              </a:ext>
            </a:extLst>
          </p:cNvPr>
          <p:cNvSpPr txBox="1"/>
          <p:nvPr/>
        </p:nvSpPr>
        <p:spPr>
          <a:xfrm>
            <a:off x="3620552" y="2079112"/>
            <a:ext cx="2117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/>
              <a:t>Number of bins in the time series </a:t>
            </a:r>
          </a:p>
          <a:p>
            <a:r>
              <a:rPr lang="en" altLang="zh-CN" b="1" dirty="0"/>
              <a:t>= 192000000</a:t>
            </a:r>
            <a:endParaRPr lang="zh-CN" altLang="en-US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B4B1A3D-AB4F-F1A2-32BA-29AFC2FCA269}"/>
              </a:ext>
            </a:extLst>
          </p:cNvPr>
          <p:cNvSpPr txBox="1"/>
          <p:nvPr/>
        </p:nvSpPr>
        <p:spPr>
          <a:xfrm>
            <a:off x="492741" y="5794114"/>
            <a:ext cx="5451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dirty="0"/>
              <a:t>Frequency search accuracy: </a:t>
            </a:r>
            <a:r>
              <a:rPr kumimoji="1" lang="en-US" altLang="zh-CN" sz="2000" b="1" dirty="0">
                <a:solidFill>
                  <a:srgbClr val="C00000"/>
                </a:solidFill>
              </a:rPr>
              <a:t>0.0001059</a:t>
            </a:r>
            <a:r>
              <a:rPr kumimoji="1" lang="en-US" altLang="zh-CN" sz="2000" b="1" dirty="0"/>
              <a:t> Hz</a:t>
            </a:r>
            <a:endParaRPr kumimoji="1" lang="zh-CN" altLang="en-US" sz="20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FD142A3-0136-A115-C55C-CD55C2E38B2B}"/>
              </a:ext>
            </a:extLst>
          </p:cNvPr>
          <p:cNvSpPr txBox="1"/>
          <p:nvPr/>
        </p:nvSpPr>
        <p:spPr>
          <a:xfrm>
            <a:off x="3640697" y="3450967"/>
            <a:ext cx="23655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/>
              <a:t>Number of bins in the </a:t>
            </a:r>
            <a:r>
              <a:rPr kumimoji="1" lang="en" altLang="zh-CN" sz="1800" b="1" dirty="0"/>
              <a:t>Frequency</a:t>
            </a:r>
            <a:r>
              <a:rPr lang="en" altLang="zh-CN" b="1" dirty="0"/>
              <a:t> series </a:t>
            </a:r>
          </a:p>
          <a:p>
            <a:r>
              <a:rPr lang="en" altLang="zh-CN" b="1" dirty="0"/>
              <a:t>= 192000000/2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7E9EB0B-8618-84E1-3F48-E72FEC987462}"/>
              </a:ext>
            </a:extLst>
          </p:cNvPr>
          <p:cNvSpPr txBox="1"/>
          <p:nvPr/>
        </p:nvSpPr>
        <p:spPr>
          <a:xfrm>
            <a:off x="3640697" y="4823147"/>
            <a:ext cx="2096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Frequency range: 0~</a:t>
            </a:r>
            <a:r>
              <a:rPr kumimoji="1" lang="zh-CN" altLang="en-US" b="1" dirty="0"/>
              <a:t>10172.52</a:t>
            </a:r>
            <a:r>
              <a:rPr kumimoji="1" lang="en-US" altLang="zh-CN" b="1" dirty="0"/>
              <a:t> Hz</a:t>
            </a:r>
            <a:endParaRPr kumimoji="1" lang="zh-CN" altLang="en-US" b="1" dirty="0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2FB40D1F-4C99-4227-FCCB-1A6493100B90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011395" y="3575980"/>
            <a:ext cx="5880886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F5D18F-805F-EB9C-A5F4-17B13616DCCF}"/>
              </a:ext>
            </a:extLst>
          </p:cNvPr>
          <p:cNvSpPr txBox="1"/>
          <p:nvPr/>
        </p:nvSpPr>
        <p:spPr>
          <a:xfrm>
            <a:off x="558144" y="983031"/>
            <a:ext cx="312231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b="1" dirty="0" err="1"/>
              <a:t>Rfifind</a:t>
            </a:r>
            <a:r>
              <a:rPr kumimoji="1" lang="en" altLang="zh-CN" sz="2000" b="1" dirty="0"/>
              <a:t> &amp; </a:t>
            </a:r>
            <a:r>
              <a:rPr kumimoji="1" lang="en" altLang="zh-CN" sz="2000" b="1" dirty="0" err="1"/>
              <a:t>Prepdata</a:t>
            </a:r>
            <a:endParaRPr kumimoji="1" lang="zh-CN" altLang="en-US" sz="2000" b="1" dirty="0"/>
          </a:p>
        </p:txBody>
      </p:sp>
      <p:sp>
        <p:nvSpPr>
          <p:cNvPr id="32" name="右箭头 31">
            <a:extLst>
              <a:ext uri="{FF2B5EF4-FFF2-40B4-BE49-F238E27FC236}">
                <a16:creationId xmlns:a16="http://schemas.microsoft.com/office/drawing/2014/main" id="{34AF8C96-561C-8F19-FC33-D55745CB93EB}"/>
              </a:ext>
            </a:extLst>
          </p:cNvPr>
          <p:cNvSpPr/>
          <p:nvPr/>
        </p:nvSpPr>
        <p:spPr>
          <a:xfrm rot="5400000">
            <a:off x="1621439" y="1574158"/>
            <a:ext cx="726276" cy="55346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5F94349-F144-03F5-E0F2-FAD6A629D75B}"/>
              </a:ext>
            </a:extLst>
          </p:cNvPr>
          <p:cNvSpPr txBox="1"/>
          <p:nvPr/>
        </p:nvSpPr>
        <p:spPr>
          <a:xfrm rot="16200000">
            <a:off x="5873787" y="2240300"/>
            <a:ext cx="599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Power</a:t>
            </a:r>
            <a:endParaRPr kumimoji="1" lang="zh-CN" altLang="en-US" sz="12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FE8F6A9-6661-25F6-6E7A-0557BA259D73}"/>
              </a:ext>
            </a:extLst>
          </p:cNvPr>
          <p:cNvSpPr txBox="1"/>
          <p:nvPr/>
        </p:nvSpPr>
        <p:spPr>
          <a:xfrm>
            <a:off x="8482878" y="3721783"/>
            <a:ext cx="114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Frequency(Hz)</a:t>
            </a:r>
            <a:endParaRPr kumimoji="1" lang="zh-CN" altLang="en-US" sz="12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1610D11-6E2D-A1F9-CFF9-CAA83D1B7123}"/>
              </a:ext>
            </a:extLst>
          </p:cNvPr>
          <p:cNvSpPr txBox="1"/>
          <p:nvPr/>
        </p:nvSpPr>
        <p:spPr>
          <a:xfrm rot="16200000">
            <a:off x="5908056" y="5163096"/>
            <a:ext cx="59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Power</a:t>
            </a:r>
            <a:endParaRPr kumimoji="1" lang="zh-CN" altLang="en-US" sz="11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8F594D3-9507-2874-B600-282895B145B2}"/>
              </a:ext>
            </a:extLst>
          </p:cNvPr>
          <p:cNvSpPr txBox="1"/>
          <p:nvPr/>
        </p:nvSpPr>
        <p:spPr>
          <a:xfrm>
            <a:off x="8554450" y="6539281"/>
            <a:ext cx="1147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Frequency(Hz)</a:t>
            </a:r>
            <a:endParaRPr kumimoji="1" lang="zh-CN" altLang="en-US" sz="11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4D03481-B12D-14E8-EB75-9B271C2D4136}"/>
              </a:ext>
            </a:extLst>
          </p:cNvPr>
          <p:cNvSpPr txBox="1"/>
          <p:nvPr/>
        </p:nvSpPr>
        <p:spPr>
          <a:xfrm>
            <a:off x="9733821" y="1223666"/>
            <a:ext cx="185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C00000"/>
                </a:solidFill>
              </a:rPr>
              <a:t>NGC6517 DM182.50</a:t>
            </a:r>
            <a:endParaRPr kumimoji="1"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5CCD903-37B0-D546-920E-0AF05EE026E1}"/>
              </a:ext>
            </a:extLst>
          </p:cNvPr>
          <p:cNvSpPr txBox="1"/>
          <p:nvPr/>
        </p:nvSpPr>
        <p:spPr>
          <a:xfrm>
            <a:off x="9630693" y="4068506"/>
            <a:ext cx="185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C00000"/>
                </a:solidFill>
              </a:rPr>
              <a:t>NGC6517 DM182.50</a:t>
            </a:r>
            <a:endParaRPr kumimoji="1"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15DA745-AFB0-F03F-0CD1-B9A441004C3C}"/>
              </a:ext>
            </a:extLst>
          </p:cNvPr>
          <p:cNvSpPr txBox="1"/>
          <p:nvPr/>
        </p:nvSpPr>
        <p:spPr>
          <a:xfrm>
            <a:off x="6324495" y="6485420"/>
            <a:ext cx="219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Remove 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 err="1">
                <a:solidFill>
                  <a:srgbClr val="C00000"/>
                </a:solidFill>
              </a:rPr>
              <a:t>rednoise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82D323-E93D-63C8-9BD1-60F5BACA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5</a:t>
            </a:fld>
            <a:endParaRPr kumimoji="1"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C847182-2A29-0A1E-0FA8-B88FAB45ADF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9061" y="574272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41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52A80C-D35E-2B43-85ED-8AC36D588015}"/>
              </a:ext>
            </a:extLst>
          </p:cNvPr>
          <p:cNvSpPr txBox="1"/>
          <p:nvPr/>
        </p:nvSpPr>
        <p:spPr>
          <a:xfrm>
            <a:off x="542790" y="701149"/>
            <a:ext cx="497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3600" dirty="0"/>
              <a:t>Stacking power</a:t>
            </a:r>
            <a:r>
              <a:rPr kumimoji="1" lang="zh-CN" altLang="en-US" sz="3600" dirty="0"/>
              <a:t> </a:t>
            </a:r>
            <a:r>
              <a:rPr kumimoji="1" lang="en" altLang="zh-CN" sz="3600" dirty="0"/>
              <a:t>spectra</a:t>
            </a:r>
            <a:endParaRPr kumimoji="1"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52A533-7474-DCC8-9967-AFAE5565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08" y="1390234"/>
            <a:ext cx="5539213" cy="41544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D435E8-9137-FCF2-85EE-55AA569E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308" y="1511548"/>
            <a:ext cx="5196189" cy="2078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F95AFB-26CC-DC85-32F1-9BC8C83C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308" y="3532800"/>
            <a:ext cx="5196190" cy="20784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3557A9C-3741-0E5B-FC93-94621AB3CAD2}"/>
              </a:ext>
            </a:extLst>
          </p:cNvPr>
          <p:cNvSpPr txBox="1"/>
          <p:nvPr/>
        </p:nvSpPr>
        <p:spPr>
          <a:xfrm>
            <a:off x="6274033" y="5687268"/>
            <a:ext cx="5755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dirty="0"/>
              <a:t>Harmonic</a:t>
            </a:r>
            <a:r>
              <a:rPr lang="en-US" altLang="zh-CN" sz="1400" b="1" dirty="0"/>
              <a:t>_</a:t>
            </a:r>
            <a:r>
              <a:rPr lang="en" altLang="zh-CN" sz="1400" b="1" dirty="0"/>
              <a:t>num:</a:t>
            </a:r>
            <a:r>
              <a:rPr lang="zh-CN" altLang="en-US" sz="1400" b="1" dirty="0"/>
              <a:t> </a:t>
            </a:r>
            <a:r>
              <a:rPr lang="en" altLang="zh-CN" sz="1400" b="1" dirty="0"/>
              <a:t>1   </a:t>
            </a:r>
            <a:r>
              <a:rPr lang="zh-CN" altLang="en-US" sz="1400" b="1" dirty="0"/>
              <a:t>SNR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6.5</a:t>
            </a:r>
            <a:r>
              <a:rPr lang="en-US" altLang="zh-CN" sz="1400" b="1" dirty="0"/>
              <a:t>             </a:t>
            </a:r>
            <a:r>
              <a:rPr lang="en" altLang="zh-CN" sz="1400" b="1" dirty="0">
                <a:solidFill>
                  <a:srgbClr val="C00000"/>
                </a:solidFill>
              </a:rPr>
              <a:t>Harmonic</a:t>
            </a:r>
            <a:r>
              <a:rPr lang="en-US" altLang="zh-CN" sz="1400" b="1" dirty="0">
                <a:solidFill>
                  <a:srgbClr val="C00000"/>
                </a:solidFill>
              </a:rPr>
              <a:t>_</a:t>
            </a:r>
            <a:r>
              <a:rPr lang="en" altLang="zh-CN" sz="1400" b="1" dirty="0">
                <a:solidFill>
                  <a:srgbClr val="C00000"/>
                </a:solidFill>
              </a:rPr>
              <a:t>num:</a:t>
            </a:r>
            <a:r>
              <a:rPr lang="zh-CN" altLang="en-US" sz="1400" b="1" dirty="0">
                <a:solidFill>
                  <a:srgbClr val="C00000"/>
                </a:solidFill>
              </a:rPr>
              <a:t> </a:t>
            </a:r>
            <a:r>
              <a:rPr lang="en" altLang="zh-CN" sz="1400" b="1" dirty="0">
                <a:solidFill>
                  <a:srgbClr val="C00000"/>
                </a:solidFill>
              </a:rPr>
              <a:t>8   </a:t>
            </a:r>
            <a:r>
              <a:rPr lang="zh-CN" altLang="en-US" sz="1400" b="1" dirty="0">
                <a:solidFill>
                  <a:srgbClr val="C00000"/>
                </a:solidFill>
              </a:rPr>
              <a:t>SNR</a:t>
            </a:r>
            <a:r>
              <a:rPr lang="en-US" altLang="zh-CN" sz="1400" b="1" dirty="0">
                <a:solidFill>
                  <a:srgbClr val="C00000"/>
                </a:solidFill>
              </a:rPr>
              <a:t>:</a:t>
            </a:r>
            <a:r>
              <a:rPr lang="zh-CN" altLang="en-US" sz="1400" b="1" dirty="0">
                <a:solidFill>
                  <a:srgbClr val="C00000"/>
                </a:solidFill>
              </a:rPr>
              <a:t> 23.815</a:t>
            </a:r>
            <a:endParaRPr lang="en-US" altLang="zh-CN" sz="1400" b="1" dirty="0"/>
          </a:p>
          <a:p>
            <a:r>
              <a:rPr lang="en" altLang="zh-CN" sz="1400" b="1" dirty="0"/>
              <a:t>Harmonic</a:t>
            </a:r>
            <a:r>
              <a:rPr lang="en-US" altLang="zh-CN" sz="1400" b="1" dirty="0"/>
              <a:t>_</a:t>
            </a:r>
            <a:r>
              <a:rPr lang="en" altLang="zh-CN" sz="1400" b="1" dirty="0"/>
              <a:t>num:</a:t>
            </a:r>
            <a:r>
              <a:rPr lang="zh-CN" altLang="en-US" sz="1400" b="1" dirty="0"/>
              <a:t> </a:t>
            </a:r>
            <a:r>
              <a:rPr lang="en" altLang="zh-CN" sz="1400" b="1" dirty="0"/>
              <a:t>2   </a:t>
            </a:r>
            <a:r>
              <a:rPr lang="zh-CN" altLang="en-US" sz="1400" b="1" dirty="0"/>
              <a:t>SNR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20.26</a:t>
            </a:r>
            <a:r>
              <a:rPr lang="en-US" altLang="zh-CN" sz="1400" b="1" dirty="0"/>
              <a:t>         </a:t>
            </a:r>
            <a:r>
              <a:rPr lang="en" altLang="zh-CN" sz="1400" b="1" dirty="0"/>
              <a:t>Harmonic</a:t>
            </a:r>
            <a:r>
              <a:rPr lang="en-US" altLang="zh-CN" sz="1400" b="1" dirty="0"/>
              <a:t>_</a:t>
            </a:r>
            <a:r>
              <a:rPr lang="en" altLang="zh-CN" sz="1400" b="1" dirty="0"/>
              <a:t>num:16 </a:t>
            </a:r>
            <a:r>
              <a:rPr lang="zh-CN" altLang="en-US" sz="1400" b="1" dirty="0"/>
              <a:t> SNR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22.544</a:t>
            </a:r>
            <a:endParaRPr lang="en-US" altLang="zh-CN" sz="1400" b="1" dirty="0"/>
          </a:p>
          <a:p>
            <a:r>
              <a:rPr lang="en" altLang="zh-CN" sz="1400" b="1" dirty="0"/>
              <a:t>Harmonic</a:t>
            </a:r>
            <a:r>
              <a:rPr lang="en-US" altLang="zh-CN" sz="1400" b="1" dirty="0"/>
              <a:t>_</a:t>
            </a:r>
            <a:r>
              <a:rPr lang="en" altLang="zh-CN" sz="1400" b="1" dirty="0"/>
              <a:t>num:</a:t>
            </a:r>
            <a:r>
              <a:rPr lang="zh-CN" altLang="en-US" sz="1400" b="1" dirty="0"/>
              <a:t> </a:t>
            </a:r>
            <a:r>
              <a:rPr lang="en" altLang="zh-CN" sz="1400" b="1" dirty="0"/>
              <a:t>4   </a:t>
            </a:r>
            <a:r>
              <a:rPr lang="zh-CN" altLang="en-US" sz="1400" b="1" dirty="0"/>
              <a:t>SNR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23.795</a:t>
            </a:r>
            <a:r>
              <a:rPr lang="en-US" altLang="zh-CN" sz="1400" b="1" dirty="0"/>
              <a:t>       </a:t>
            </a:r>
            <a:r>
              <a:rPr lang="en" altLang="zh-CN" sz="1400" b="1" dirty="0"/>
              <a:t>Harmonic</a:t>
            </a:r>
            <a:r>
              <a:rPr lang="en-US" altLang="zh-CN" sz="1400" b="1" dirty="0"/>
              <a:t>_</a:t>
            </a:r>
            <a:r>
              <a:rPr lang="en" altLang="zh-CN" sz="1400" b="1" dirty="0"/>
              <a:t>num:32  </a:t>
            </a:r>
            <a:r>
              <a:rPr lang="zh-CN" altLang="en-US" sz="1400" b="1" dirty="0"/>
              <a:t>SNR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20.344</a:t>
            </a:r>
            <a:endParaRPr lang="zh-CN" altLang="en-US" sz="16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6E6A08-EE7F-A7F8-D5C0-C57E8D52B66F}"/>
              </a:ext>
            </a:extLst>
          </p:cNvPr>
          <p:cNvSpPr txBox="1"/>
          <p:nvPr/>
        </p:nvSpPr>
        <p:spPr>
          <a:xfrm>
            <a:off x="7255793" y="658395"/>
            <a:ext cx="340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3600" dirty="0"/>
              <a:t>Harmonic sum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B3BBC9-4EEF-EC6C-676A-680296AE8888}"/>
              </a:ext>
            </a:extLst>
          </p:cNvPr>
          <p:cNvSpPr txBox="1"/>
          <p:nvPr/>
        </p:nvSpPr>
        <p:spPr>
          <a:xfrm>
            <a:off x="7392850" y="1172994"/>
            <a:ext cx="3127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600" dirty="0"/>
              <a:t>(NGC6517O as an example)</a:t>
            </a:r>
            <a:endParaRPr kumimoji="1" lang="zh-CN" altLang="en-US" sz="160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F797059-1393-3BB4-140D-9ED871BB1953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011395" y="3575980"/>
            <a:ext cx="5880886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0FE6394A-6ABB-7601-0084-C2693A45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157911D-35DF-5130-A0C7-8076286FE4E6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C879A8A-6A58-87C8-D4AB-FBF9FDF69F4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9061" y="574272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80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12FB3E-AEA0-A0AC-6E7A-0F390B082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83" y="1198845"/>
            <a:ext cx="3494736" cy="246473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F0D0F4B-3B1D-7C48-E7D0-ACB28C6F49E7}"/>
              </a:ext>
            </a:extLst>
          </p:cNvPr>
          <p:cNvSpPr txBox="1"/>
          <p:nvPr/>
        </p:nvSpPr>
        <p:spPr>
          <a:xfrm>
            <a:off x="1870342" y="3693771"/>
            <a:ext cx="2710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1371</a:t>
            </a:r>
            <a:r>
              <a:rPr kumimoji="1" lang="en-US" altLang="zh-CN" sz="2400" b="1" dirty="0"/>
              <a:t> candidates</a:t>
            </a:r>
            <a:endParaRPr kumimoji="1" lang="zh-CN" altLang="en-US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2CDE8D-8F68-8728-60D9-67E0EED637E9}"/>
              </a:ext>
            </a:extLst>
          </p:cNvPr>
          <p:cNvSpPr txBox="1"/>
          <p:nvPr/>
        </p:nvSpPr>
        <p:spPr>
          <a:xfrm>
            <a:off x="1048196" y="566062"/>
            <a:ext cx="435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3600" dirty="0"/>
              <a:t>Sifting the candidate</a:t>
            </a:r>
            <a:endParaRPr kumimoji="1"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0A39A4-B13F-B040-3D3E-C55AF0E185A3}"/>
              </a:ext>
            </a:extLst>
          </p:cNvPr>
          <p:cNvSpPr txBox="1"/>
          <p:nvPr/>
        </p:nvSpPr>
        <p:spPr>
          <a:xfrm>
            <a:off x="7541031" y="575528"/>
            <a:ext cx="381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Output results</a:t>
            </a:r>
            <a:endParaRPr kumimoji="1" lang="zh-CN" altLang="en-US" sz="36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CC888D4-8B42-0225-49C2-62C716587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108" y="1198848"/>
            <a:ext cx="1802336" cy="180233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3761406-BB4F-68EA-11B9-308EFBD32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570" y="4923227"/>
            <a:ext cx="1802338" cy="18023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7E9A970-227E-2FDE-AD6F-A9670086E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6907" y="1198846"/>
            <a:ext cx="1802338" cy="180233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C6E2AE4-8122-FDC0-F2D7-E8FE330FB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108" y="3031979"/>
            <a:ext cx="1802336" cy="180233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3BDDE4E-385C-9F78-06C1-9B44FA23ED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9281" y="3031976"/>
            <a:ext cx="1802338" cy="180233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A0959CF-BBCA-885D-4BBB-2AC6AE7B2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7309" y="4923227"/>
            <a:ext cx="1802339" cy="18023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9632DCC-14FE-39C9-6B6C-ED448E501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7110" y="4895898"/>
            <a:ext cx="1802336" cy="180233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A62B0AE-9FF8-9DAB-7149-F8BAA2CF085E}"/>
              </a:ext>
            </a:extLst>
          </p:cNvPr>
          <p:cNvSpPr txBox="1"/>
          <p:nvPr/>
        </p:nvSpPr>
        <p:spPr>
          <a:xfrm>
            <a:off x="9538486" y="1486234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K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96C5728-570E-3B2F-6579-868B1CB94EE5}"/>
              </a:ext>
            </a:extLst>
          </p:cNvPr>
          <p:cNvSpPr txBox="1"/>
          <p:nvPr/>
        </p:nvSpPr>
        <p:spPr>
          <a:xfrm>
            <a:off x="11454924" y="1493040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L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71A0428-C2F0-705A-BDE4-0348F3FF6074}"/>
              </a:ext>
            </a:extLst>
          </p:cNvPr>
          <p:cNvSpPr txBox="1"/>
          <p:nvPr/>
        </p:nvSpPr>
        <p:spPr>
          <a:xfrm>
            <a:off x="9482173" y="3448370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N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E149F0A-E9BC-2C1F-E764-D2FC407C46E6}"/>
              </a:ext>
            </a:extLst>
          </p:cNvPr>
          <p:cNvSpPr txBox="1"/>
          <p:nvPr/>
        </p:nvSpPr>
        <p:spPr>
          <a:xfrm>
            <a:off x="11320209" y="3401384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O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E985C6-0282-7E83-548E-D170F7FCE602}"/>
              </a:ext>
            </a:extLst>
          </p:cNvPr>
          <p:cNvSpPr txBox="1"/>
          <p:nvPr/>
        </p:nvSpPr>
        <p:spPr>
          <a:xfrm>
            <a:off x="7589083" y="5239621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P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37CD14B-6E3E-CAE0-F0EA-A0025FE57B1F}"/>
              </a:ext>
            </a:extLst>
          </p:cNvPr>
          <p:cNvSpPr txBox="1"/>
          <p:nvPr/>
        </p:nvSpPr>
        <p:spPr>
          <a:xfrm>
            <a:off x="9475042" y="5212291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Q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D689EE0-5C77-40D5-5659-8C5DFFDAC671}"/>
              </a:ext>
            </a:extLst>
          </p:cNvPr>
          <p:cNvSpPr txBox="1"/>
          <p:nvPr/>
        </p:nvSpPr>
        <p:spPr>
          <a:xfrm>
            <a:off x="11427166" y="5239621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R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96E6673-CC1A-6DEF-B7C2-ED8D6DA440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4394" y="1198845"/>
            <a:ext cx="1802339" cy="1802339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3A2C227-9AAF-A71E-7EB7-0F24E4DAC56E}"/>
              </a:ext>
            </a:extLst>
          </p:cNvPr>
          <p:cNvSpPr txBox="1"/>
          <p:nvPr/>
        </p:nvSpPr>
        <p:spPr>
          <a:xfrm>
            <a:off x="7656018" y="1487725"/>
            <a:ext cx="36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C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8A4A3BE-0B93-A238-B3E3-78DD6A630AA6}"/>
              </a:ext>
            </a:extLst>
          </p:cNvPr>
          <p:cNvSpPr txBox="1"/>
          <p:nvPr/>
        </p:nvSpPr>
        <p:spPr>
          <a:xfrm>
            <a:off x="2056190" y="1208417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C00000"/>
                </a:solidFill>
              </a:rPr>
              <a:t>NGC6517  DM182.5</a:t>
            </a:r>
            <a:endParaRPr kumimoji="1" lang="zh-CN" altLang="en-US" sz="1400" b="1" dirty="0">
              <a:solidFill>
                <a:srgbClr val="C00000"/>
              </a:solidFill>
            </a:endParaRPr>
          </a:p>
        </p:txBody>
      </p:sp>
      <p:pic>
        <p:nvPicPr>
          <p:cNvPr id="62" name="5eb2709d394cbca3faab4e3a25fc95ab.mp4">
            <a:hlinkClick r:id="" action="ppaction://media"/>
            <a:extLst>
              <a:ext uri="{FF2B5EF4-FFF2-40B4-BE49-F238E27FC236}">
                <a16:creationId xmlns:a16="http://schemas.microsoft.com/office/drawing/2014/main" id="{2602AA8A-4B73-E04C-396D-1D599461B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6529" y="4116199"/>
            <a:ext cx="5093372" cy="2546686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003DD419-3187-9342-BF60-E5128776B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854" y="3061037"/>
            <a:ext cx="1802336" cy="180233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89127193-0F18-AF8A-DDF8-814009DDEFC5}"/>
              </a:ext>
            </a:extLst>
          </p:cNvPr>
          <p:cNvSpPr txBox="1"/>
          <p:nvPr/>
        </p:nvSpPr>
        <p:spPr>
          <a:xfrm>
            <a:off x="7540287" y="3456070"/>
            <a:ext cx="44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</a:rPr>
              <a:t>M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FFEBD703-2446-CF4D-45A4-CEABC1070A37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011395" y="3575980"/>
            <a:ext cx="5880886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E805B8-AA61-CE04-CE5D-1BD47EA98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208" y="6480322"/>
            <a:ext cx="781649" cy="365125"/>
          </a:xfrm>
        </p:spPr>
        <p:txBody>
          <a:bodyPr/>
          <a:lstStyle/>
          <a:p>
            <a:fld id="{6BE2AEAA-BA1C-FF4F-84C4-8F8D5918946E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8C19DA-8C32-D57F-F050-F5709ECA1ACE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E780182-FF51-246C-23A5-A6C109760CB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9061" y="574272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EF9D6F-1696-BDB0-6A42-A39F3D1755D8}"/>
              </a:ext>
            </a:extLst>
          </p:cNvPr>
          <p:cNvSpPr txBox="1"/>
          <p:nvPr/>
        </p:nvSpPr>
        <p:spPr>
          <a:xfrm>
            <a:off x="4728878" y="2342414"/>
            <a:ext cx="1021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/>
              <a:t>5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sigma</a:t>
            </a:r>
            <a:r>
              <a:rPr kumimoji="1" lang="zh-CN" altLang="en-US" sz="1800" b="1" dirty="0"/>
              <a:t> </a:t>
            </a:r>
            <a:endParaRPr lang="zh-CN" altLang="en-US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D014306C-EB36-C922-4670-D4AF287E8C05}"/>
              </a:ext>
            </a:extLst>
          </p:cNvPr>
          <p:cNvCxnSpPr>
            <a:cxnSpLocks/>
          </p:cNvCxnSpPr>
          <p:nvPr/>
        </p:nvCxnSpPr>
        <p:spPr>
          <a:xfrm flipV="1">
            <a:off x="4590624" y="2683870"/>
            <a:ext cx="241019" cy="205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8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A423FD3B-6DCB-53FC-8DFA-8C70FE765D20}"/>
              </a:ext>
            </a:extLst>
          </p:cNvPr>
          <p:cNvSpPr txBox="1"/>
          <p:nvPr/>
        </p:nvSpPr>
        <p:spPr>
          <a:xfrm>
            <a:off x="3929303" y="480203"/>
            <a:ext cx="551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Detected new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Pulsars</a:t>
            </a:r>
            <a:endParaRPr kumimoji="1"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0224C0D-4A31-A4AB-1CB8-E39C3E0D8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82" y="4700290"/>
            <a:ext cx="4908342" cy="19633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9030D6-23FB-2CDE-7670-494501C9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1" y="2854494"/>
            <a:ext cx="4908342" cy="1963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5E1217A-6660-264B-4B61-783835AD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82" y="984260"/>
            <a:ext cx="4908342" cy="19633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7A38C5C-17FF-D755-9F55-F4938575D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887" y="2835786"/>
            <a:ext cx="2778128" cy="19633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A42338B-F7A0-19E6-CC2E-A59BDCC28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887" y="4842564"/>
            <a:ext cx="2779272" cy="196414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834DF4-6D38-6E36-2623-7D6B2CD0B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903" y="989923"/>
            <a:ext cx="2638374" cy="18645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67CEE36-80F2-CEF0-7A56-97995B1FDBA8}"/>
              </a:ext>
            </a:extLst>
          </p:cNvPr>
          <p:cNvSpPr txBox="1"/>
          <p:nvPr/>
        </p:nvSpPr>
        <p:spPr>
          <a:xfrm>
            <a:off x="907032" y="1151267"/>
            <a:ext cx="320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J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1801-0857S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89D3800-27C8-3944-C652-6F5B32DF01CE}"/>
              </a:ext>
            </a:extLst>
          </p:cNvPr>
          <p:cNvSpPr txBox="1"/>
          <p:nvPr/>
        </p:nvSpPr>
        <p:spPr>
          <a:xfrm>
            <a:off x="907032" y="3054126"/>
            <a:ext cx="320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J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1801-0857T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34DC1D-58A3-D2BC-D973-D5F0D36CC710}"/>
              </a:ext>
            </a:extLst>
          </p:cNvPr>
          <p:cNvSpPr txBox="1"/>
          <p:nvPr/>
        </p:nvSpPr>
        <p:spPr>
          <a:xfrm>
            <a:off x="846279" y="4924360"/>
            <a:ext cx="320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J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1801-0857U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669F236-FA7D-D462-589B-73203D52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B497E2E-FBCF-E3DC-B0A4-E0EEC1F8B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29"/>
          <a:stretch/>
        </p:blipFill>
        <p:spPr>
          <a:xfrm>
            <a:off x="8189206" y="4799123"/>
            <a:ext cx="2852420" cy="20321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90FD82-1F7E-8B18-4A0C-E5908E7673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80"/>
          <a:stretch/>
        </p:blipFill>
        <p:spPr>
          <a:xfrm>
            <a:off x="8220608" y="2830543"/>
            <a:ext cx="2689397" cy="2008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62A9E66-C672-0A0C-DE3E-F52921EBD8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12"/>
          <a:stretch/>
        </p:blipFill>
        <p:spPr>
          <a:xfrm>
            <a:off x="8262698" y="884111"/>
            <a:ext cx="2689021" cy="197038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D299750-9DEF-60D3-1A19-FAD519FEEFE3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86F1C9-1B1C-DE15-776D-D49815D0B12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9061" y="574272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9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6D8AA-4869-B629-E41A-4892A1C6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0" y="1232978"/>
            <a:ext cx="10327099" cy="44119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D6EAE-A96C-044E-8D9B-7C390621C677}"/>
              </a:ext>
            </a:extLst>
          </p:cNvPr>
          <p:cNvSpPr txBox="1"/>
          <p:nvPr/>
        </p:nvSpPr>
        <p:spPr>
          <a:xfrm>
            <a:off x="8813524" y="5830272"/>
            <a:ext cx="3103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</a:t>
            </a:r>
            <a:r>
              <a:rPr lang="en" altLang="zh-CN" dirty="0"/>
              <a:t>Lian et al. in prep)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004E2-30F1-97C6-0BAF-094A17B1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AEAA-BA1C-FF4F-84C4-8F8D5918946E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19339B8-259E-AFF4-4614-C67A772000DA}"/>
              </a:ext>
            </a:extLst>
          </p:cNvPr>
          <p:cNvSpPr txBox="1"/>
          <p:nvPr/>
        </p:nvSpPr>
        <p:spPr>
          <a:xfrm>
            <a:off x="2612297" y="65616"/>
            <a:ext cx="713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Search Process 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(NGC6517)</a:t>
            </a:r>
            <a:endParaRPr lang="zh-CN" alt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A9C5B-2A1B-E2BC-ECD4-65DE870FF2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94631"/>
            <a:ext cx="12192000" cy="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1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699</Words>
  <Application>Microsoft Macintosh PowerPoint</Application>
  <PresentationFormat>宽屏</PresentationFormat>
  <Paragraphs>155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FangSong</vt:lpstr>
      <vt:lpstr>STSong</vt:lpstr>
      <vt:lpstr>KaiTi</vt:lpstr>
      <vt:lpstr>SimSun</vt:lpstr>
      <vt:lpstr>Arial</vt:lpstr>
      <vt:lpstr>Arial</vt:lpstr>
      <vt:lpstr>Engravers MT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硕 明</dc:creator>
  <cp:lastModifiedBy>硕 明</cp:lastModifiedBy>
  <cp:revision>41</cp:revision>
  <dcterms:created xsi:type="dcterms:W3CDTF">2024-07-09T05:01:48Z</dcterms:created>
  <dcterms:modified xsi:type="dcterms:W3CDTF">2024-07-14T03:48:58Z</dcterms:modified>
</cp:coreProperties>
</file>