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3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6" r:id="rId6"/>
    <p:sldId id="261" r:id="rId7"/>
    <p:sldId id="270" r:id="rId8"/>
    <p:sldId id="262" r:id="rId9"/>
    <p:sldId id="271" r:id="rId10"/>
    <p:sldId id="269" r:id="rId11"/>
    <p:sldId id="267" r:id="rId12"/>
    <p:sldId id="268" r:id="rId13"/>
    <p:sldId id="263" r:id="rId14"/>
    <p:sldId id="265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23B67-6584-4C03-A8FE-BF198BA0FF9A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A1AE8-D364-4B2B-B2A6-EF7F71E7C6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90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A1AE8-D364-4B2B-B2A6-EF7F71E7C6E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903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A1AE8-D364-4B2B-B2A6-EF7F71E7C6E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5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A1AE8-D364-4B2B-B2A6-EF7F71E7C6E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009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A1AE8-D364-4B2B-B2A6-EF7F71E7C6E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89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CD7098-C9BE-A9BA-427E-E1B7A6B20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5879BD-935E-6145-548C-B7ABC3A49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9E7173-44E3-8D4B-73D0-1AC58BF60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2C88-33EB-4C68-9BDD-999CC714F82A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F27069-01DA-BBCA-9D38-2F82A6D0D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034FE9-CA5A-8973-1C24-B3181DC2E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28E1-A035-4B01-9A50-4557356649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704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48E89F-41E0-7E00-BC9C-3945CC03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E0A2FD-55F4-CEA2-D6EF-D5FE57D30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C5D4A1-8D9A-7BFB-F894-8B30E2B24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2C88-33EB-4C68-9BDD-999CC714F82A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9AA1EC-4F9D-5BCA-49A9-AE33D866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39E0CA-A5D8-19C4-8124-1B808D83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28E1-A035-4B01-9A50-4557356649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07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B16D456-C5BA-F287-F4FF-80C6B0D91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0DDDF4-7197-17C4-4983-1C495B81A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971C81-F187-394A-29ED-8E44820E6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2C88-33EB-4C68-9BDD-999CC714F82A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2C311E-C21D-8643-DA2D-35B628D8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A133D7-A5E0-91BD-AE07-C5FC1E47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28E1-A035-4B01-9A50-4557356649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07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72F49E-186F-E7DD-41FA-0079A3A2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A80449-3AAD-9E12-6A9E-EF197B4D9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C3A571-6922-59A5-AD8D-18731F32A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2C88-33EB-4C68-9BDD-999CC714F82A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4680BC-756F-4552-C9CB-EB529260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518845-1C69-9B49-57D6-5FFEACBD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28E1-A035-4B01-9A50-4557356649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11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475C80-ABD8-AF7E-87FB-8B21B8EB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CEFC-4CD9-85D2-472D-352E881C4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3B198-837B-D755-80FE-2C1744147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2C88-33EB-4C68-9BDD-999CC714F82A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23F661-4BFD-D1CD-2DC9-C4D9ED48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778DE8-F412-9392-B2D2-DD63DEE2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28E1-A035-4B01-9A50-4557356649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84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8E3AF7-55B3-4F26-A3A9-55826878E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B1704B-47BB-D82F-AD35-56CF592E8A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CCB945-FD80-3C73-EF38-DDF5E894D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FF9C74-A649-23E9-68BC-8802C4837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2C88-33EB-4C68-9BDD-999CC714F82A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79563B-7F73-A267-3531-27E44AC1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155F78-6478-574E-22AC-D04ED52C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28E1-A035-4B01-9A50-4557356649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691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78C59F-2B44-E39F-A05A-C7F338829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D8EF10-1635-6E7D-B886-B8A35B9CA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5E4147F-AF6F-7B3E-18EC-BECD5AC32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D72608-E29A-4615-CD48-B98F28D9A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BE29B63-F728-19E4-2A5F-B95902DCC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34F0A-0119-21BF-CCBF-9B75A022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2C88-33EB-4C68-9BDD-999CC714F82A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2F834E3-E7DC-0BA5-100F-B587AD94D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5A7167-738E-1873-FAA2-003CBE0E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28E1-A035-4B01-9A50-4557356649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924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ACAABE-18A2-7882-1CF9-2654FF4E2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539A806-7572-93EA-5933-429598C38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2C88-33EB-4C68-9BDD-999CC714F82A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088A3D-FBD4-D025-32E7-C80B7767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09059C-12D3-6B59-7FAF-ECA967871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28E1-A035-4B01-9A50-4557356649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6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080A64D-5393-83E0-EABF-E790F4E0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2C88-33EB-4C68-9BDD-999CC714F82A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1CEEA58-C763-A440-A3ED-567589DF5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60537A-C173-692B-1138-9628066A1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28E1-A035-4B01-9A50-4557356649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01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658ECC-F771-4484-D6D7-9A0958206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BD0B0C-C2CE-2CC2-3E22-11042A8B5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BE8047-1DFA-B013-3828-83584FBCB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600AEE-5FD2-A5B0-25BD-79931A420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2C88-33EB-4C68-9BDD-999CC714F82A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B22118-CAED-D4A0-F912-8258735F4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212633-3B44-2FF7-584C-61E29F622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28E1-A035-4B01-9A50-4557356649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469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58CA9D-A9B7-1AD2-CFD2-4104F8B1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7B16347-F032-8670-D1B0-E961BB038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AFC616-09F5-01B2-ACF4-F70BDE81F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A6DD0A-B641-691B-B551-EA4A98C4D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02C88-33EB-4C68-9BDD-999CC714F82A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196011-E500-A225-60E8-F6D3CDD78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63F572-C6EF-8932-F42C-BA0ED836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28E1-A035-4B01-9A50-4557356649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792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7D83F7F-6CF8-6AF0-7DD2-F0A34C45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8FA2D3-A9CC-FF2E-4C53-2EF6F1406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1841F2-FB4E-2759-E56D-FA9783BFA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02C88-33EB-4C68-9BDD-999CC714F82A}" type="datetimeFigureOut">
              <a:rPr lang="zh-CN" altLang="en-US" smtClean="0"/>
              <a:t>2024/7/14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7359C5-21B8-DDB0-9D28-487130EED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4257FE-D6F8-A58D-92CB-BA65F263C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D28E1-A035-4B01-9A50-4557356649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71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91.xml"/><Relationship Id="rId18" Type="http://schemas.openxmlformats.org/officeDocument/2006/relationships/tags" Target="../tags/tag96.xml"/><Relationship Id="rId26" Type="http://schemas.openxmlformats.org/officeDocument/2006/relationships/tags" Target="../tags/tag104.xml"/><Relationship Id="rId39" Type="http://schemas.openxmlformats.org/officeDocument/2006/relationships/image" Target="../media/image43.png"/><Relationship Id="rId21" Type="http://schemas.openxmlformats.org/officeDocument/2006/relationships/tags" Target="../tags/tag99.xml"/><Relationship Id="rId34" Type="http://schemas.openxmlformats.org/officeDocument/2006/relationships/image" Target="../media/image38.png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tags" Target="../tags/tag95.xml"/><Relationship Id="rId25" Type="http://schemas.openxmlformats.org/officeDocument/2006/relationships/tags" Target="../tags/tag103.xml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2" Type="http://schemas.openxmlformats.org/officeDocument/2006/relationships/tags" Target="../tags/tag80.xml"/><Relationship Id="rId16" Type="http://schemas.openxmlformats.org/officeDocument/2006/relationships/tags" Target="../tags/tag94.xml"/><Relationship Id="rId20" Type="http://schemas.openxmlformats.org/officeDocument/2006/relationships/tags" Target="../tags/tag98.xml"/><Relationship Id="rId29" Type="http://schemas.openxmlformats.org/officeDocument/2006/relationships/tags" Target="../tags/tag107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24" Type="http://schemas.openxmlformats.org/officeDocument/2006/relationships/tags" Target="../tags/tag102.xml"/><Relationship Id="rId32" Type="http://schemas.openxmlformats.org/officeDocument/2006/relationships/image" Target="../media/image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5" Type="http://schemas.openxmlformats.org/officeDocument/2006/relationships/tags" Target="../tags/tag83.xml"/><Relationship Id="rId15" Type="http://schemas.openxmlformats.org/officeDocument/2006/relationships/tags" Target="../tags/tag93.xml"/><Relationship Id="rId23" Type="http://schemas.openxmlformats.org/officeDocument/2006/relationships/tags" Target="../tags/tag101.xml"/><Relationship Id="rId28" Type="http://schemas.openxmlformats.org/officeDocument/2006/relationships/tags" Target="../tags/tag106.xml"/><Relationship Id="rId36" Type="http://schemas.openxmlformats.org/officeDocument/2006/relationships/image" Target="../media/image40.png"/><Relationship Id="rId10" Type="http://schemas.openxmlformats.org/officeDocument/2006/relationships/tags" Target="../tags/tag88.xml"/><Relationship Id="rId19" Type="http://schemas.openxmlformats.org/officeDocument/2006/relationships/tags" Target="../tags/tag97.xml"/><Relationship Id="rId31" Type="http://schemas.openxmlformats.org/officeDocument/2006/relationships/notesSlide" Target="../notesSlides/notesSlide3.xml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Relationship Id="rId22" Type="http://schemas.openxmlformats.org/officeDocument/2006/relationships/tags" Target="../tags/tag100.xml"/><Relationship Id="rId27" Type="http://schemas.openxmlformats.org/officeDocument/2006/relationships/tags" Target="../tags/tag105.xml"/><Relationship Id="rId30" Type="http://schemas.openxmlformats.org/officeDocument/2006/relationships/slideLayout" Target="../slideLayouts/slideLayout2.xml"/><Relationship Id="rId35" Type="http://schemas.openxmlformats.org/officeDocument/2006/relationships/image" Target="../media/image39.png"/><Relationship Id="rId8" Type="http://schemas.openxmlformats.org/officeDocument/2006/relationships/tags" Target="../tags/tag86.xml"/><Relationship Id="rId3" Type="http://schemas.openxmlformats.org/officeDocument/2006/relationships/tags" Target="../tags/tag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../media/image48.png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47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image" Target="../media/image46.png"/><Relationship Id="rId5" Type="http://schemas.openxmlformats.org/officeDocument/2006/relationships/tags" Target="../tags/tag114.xml"/><Relationship Id="rId15" Type="http://schemas.openxmlformats.org/officeDocument/2006/relationships/image" Target="../media/image50.png"/><Relationship Id="rId10" Type="http://schemas.openxmlformats.org/officeDocument/2006/relationships/image" Target="../media/image6.png"/><Relationship Id="rId4" Type="http://schemas.openxmlformats.org/officeDocument/2006/relationships/tags" Target="../tags/tag113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image" Target="../media/image11.png"/><Relationship Id="rId3" Type="http://schemas.openxmlformats.org/officeDocument/2006/relationships/tags" Target="../tags/tag7.xml"/><Relationship Id="rId21" Type="http://schemas.openxmlformats.org/officeDocument/2006/relationships/image" Target="../media/image6.png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image" Target="../media/image10.png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notesSlide" Target="../notesSlides/notesSlide2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image" Target="../media/image9.pn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image" Target="../media/image8.jpeg"/><Relationship Id="rId28" Type="http://schemas.openxmlformats.org/officeDocument/2006/relationships/image" Target="../media/image13.png"/><Relationship Id="rId10" Type="http://schemas.openxmlformats.org/officeDocument/2006/relationships/tags" Target="../tags/tag14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image" Target="../media/image7.png"/><Relationship Id="rId27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25.xml"/><Relationship Id="rId21" Type="http://schemas.openxmlformats.org/officeDocument/2006/relationships/image" Target="../media/image15.png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image" Target="../media/image6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image" Target="../media/image17.png"/><Relationship Id="rId10" Type="http://schemas.openxmlformats.org/officeDocument/2006/relationships/tags" Target="../tags/tag32.xml"/><Relationship Id="rId19" Type="http://schemas.openxmlformats.org/officeDocument/2006/relationships/image" Target="../media/image14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image" Target="../media/image18.png"/><Relationship Id="rId3" Type="http://schemas.openxmlformats.org/officeDocument/2006/relationships/tags" Target="../tags/tag42.xml"/><Relationship Id="rId21" Type="http://schemas.openxmlformats.org/officeDocument/2006/relationships/image" Target="../media/image21.png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image" Target="../media/image6.png"/><Relationship Id="rId2" Type="http://schemas.openxmlformats.org/officeDocument/2006/relationships/tags" Target="../tags/tag41.xml"/><Relationship Id="rId16" Type="http://schemas.openxmlformats.org/officeDocument/2006/relationships/image" Target="../media/image14.png"/><Relationship Id="rId20" Type="http://schemas.openxmlformats.org/officeDocument/2006/relationships/image" Target="../media/image20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5" Type="http://schemas.openxmlformats.org/officeDocument/2006/relationships/tags" Target="../tags/tag44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49.xml"/><Relationship Id="rId19" Type="http://schemas.openxmlformats.org/officeDocument/2006/relationships/image" Target="../media/image19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63.xml"/><Relationship Id="rId7" Type="http://schemas.openxmlformats.org/officeDocument/2006/relationships/image" Target="../media/image27.png"/><Relationship Id="rId12" Type="http://schemas.openxmlformats.org/officeDocument/2006/relationships/image" Target="../media/image32.gif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6.png"/><Relationship Id="rId11" Type="http://schemas.openxmlformats.org/officeDocument/2006/relationships/image" Target="../media/image3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64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5" Type="http://schemas.openxmlformats.org/officeDocument/2006/relationships/tags" Target="../tags/tag69.xml"/><Relationship Id="rId15" Type="http://schemas.openxmlformats.org/officeDocument/2006/relationships/image" Target="../media/image33.png"/><Relationship Id="rId10" Type="http://schemas.openxmlformats.org/officeDocument/2006/relationships/tags" Target="../tags/tag74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263755" cy="78486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3449ECB-3978-82C1-39B5-1DC2B084EC59}"/>
              </a:ext>
            </a:extLst>
          </p:cNvPr>
          <p:cNvSpPr txBox="1"/>
          <p:nvPr/>
        </p:nvSpPr>
        <p:spPr>
          <a:xfrm>
            <a:off x="2520221" y="57934"/>
            <a:ext cx="7582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F</a:t>
            </a:r>
            <a:r>
              <a:rPr lang="en-US" altLang="zh-CN" sz="3600" b="1" dirty="0">
                <a:solidFill>
                  <a:schemeClr val="bg1"/>
                </a:solidFill>
              </a:rPr>
              <a:t>AST/</a:t>
            </a:r>
            <a:r>
              <a:rPr lang="en-US" altLang="zh-CN" sz="3600" b="1" dirty="0">
                <a:solidFill>
                  <a:srgbClr val="FF0000"/>
                </a:solidFill>
              </a:rPr>
              <a:t>F</a:t>
            </a:r>
            <a:r>
              <a:rPr lang="en-US" altLang="zh-CN" sz="3600" b="1" dirty="0">
                <a:solidFill>
                  <a:schemeClr val="bg1"/>
                </a:solidFill>
              </a:rPr>
              <a:t>uture </a:t>
            </a:r>
            <a:r>
              <a:rPr lang="en-US" altLang="zh-CN" sz="3600" b="1" dirty="0">
                <a:solidFill>
                  <a:srgbClr val="FF0000"/>
                </a:solidFill>
              </a:rPr>
              <a:t>P</a:t>
            </a:r>
            <a:r>
              <a:rPr lang="en-US" altLang="zh-CN" sz="3600" b="1" dirty="0">
                <a:solidFill>
                  <a:schemeClr val="bg1"/>
                </a:solidFill>
              </a:rPr>
              <a:t>ulsar </a:t>
            </a:r>
            <a:r>
              <a:rPr lang="en-US" altLang="zh-CN" sz="3600" b="1" dirty="0">
                <a:solidFill>
                  <a:srgbClr val="FF0000"/>
                </a:solidFill>
              </a:rPr>
              <a:t>S</a:t>
            </a:r>
            <a:r>
              <a:rPr lang="en-US" altLang="zh-CN" sz="3600" b="1" dirty="0">
                <a:solidFill>
                  <a:schemeClr val="bg1"/>
                </a:solidFill>
              </a:rPr>
              <a:t>ymposium 13</a:t>
            </a:r>
          </a:p>
        </p:txBody>
      </p:sp>
      <p:sp>
        <p:nvSpPr>
          <p:cNvPr id="14" name="副标题 2">
            <a:extLst>
              <a:ext uri="{FF2B5EF4-FFF2-40B4-BE49-F238E27FC236}">
                <a16:creationId xmlns:a16="http://schemas.microsoft.com/office/drawing/2014/main" id="{FDA93606-EF92-E6E6-422A-40DA440FFF8A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6340" y="3429000"/>
            <a:ext cx="9799200" cy="215265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Qiuyang Fu </a:t>
            </a:r>
          </a:p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Supervisor：WeiWei Zhu</a:t>
            </a:r>
          </a:p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2024.7.14</a:t>
            </a:r>
          </a:p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Kunming,Yunnan</a:t>
            </a: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50A9688D-2BF8-1DD5-296C-E1AF29CFAFE2}"/>
              </a:ext>
            </a:extLst>
          </p:cNvPr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1196220" y="1711490"/>
            <a:ext cx="9799320" cy="1472400"/>
          </a:xfrm>
        </p:spPr>
        <p:txBody>
          <a:bodyPr>
            <a:normAutofit/>
          </a:bodyPr>
          <a:lstStyle/>
          <a:p>
            <a:r>
              <a:rPr lang="en-US" altLang="zh-CN" sz="4800" dirty="0">
                <a:latin typeface="Arial" panose="020B0604020202020204" pitchFamily="34" charset="0"/>
                <a:cs typeface="Arial" panose="020B0604020202020204" pitchFamily="34" charset="0"/>
              </a:rPr>
              <a:t>Improving pulsar search efficiency with artificial intelligence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6D15A9E2-DDA7-0030-8BC4-368F4B5CA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000" y="5854466"/>
            <a:ext cx="4787900" cy="100353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61F3480-88F8-EAC7-1136-B22040727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5850" y="5854466"/>
            <a:ext cx="3486150" cy="100353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BEDA7AA-76C2-6D7E-36ED-4370069807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6900" y="5854467"/>
            <a:ext cx="488950" cy="100353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4EE757F-6CC1-6EBB-A2B3-544A60542B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5854466"/>
            <a:ext cx="3429000" cy="10035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A82AE3D-0B07-98CE-E403-D05E5D601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82" y="1080618"/>
            <a:ext cx="7915768" cy="444631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165840" y="628332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09/12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5925" y="342265"/>
            <a:ext cx="3667344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Model Architecture</a:t>
            </a:r>
            <a:endParaRPr lang="en-US" altLang="zh-CN" sz="2800" b="1" dirty="0">
              <a:latin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-30480" y="1024255"/>
            <a:ext cx="12222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01375" y="79375"/>
            <a:ext cx="897890" cy="8763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63D3121-F493-B768-014C-AE204F23E4DA}"/>
              </a:ext>
            </a:extLst>
          </p:cNvPr>
          <p:cNvSpPr txBox="1"/>
          <p:nvPr/>
        </p:nvSpPr>
        <p:spPr>
          <a:xfrm>
            <a:off x="7781595" y="1215539"/>
            <a:ext cx="43473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(1-D data): </a:t>
            </a:r>
            <a:r>
              <a:rPr lang="en-US" altLang="zh-CN" sz="1800" b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ResNet</a:t>
            </a:r>
          </a:p>
          <a:p>
            <a:endParaRPr lang="en-US" altLang="zh-CN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(2-D data)</a:t>
            </a:r>
            <a:r>
              <a:rPr lang="en-US" altLang="zh-CN" sz="1800" b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: CNN + Attention</a:t>
            </a:r>
          </a:p>
          <a:p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5D40EF1-F4D1-F352-F5A4-D4B990D63C4A}"/>
              </a:ext>
            </a:extLst>
          </p:cNvPr>
          <p:cNvSpPr txBox="1"/>
          <p:nvPr/>
        </p:nvSpPr>
        <p:spPr>
          <a:xfrm>
            <a:off x="7781595" y="3867470"/>
            <a:ext cx="2123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Attention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93FBB72E-1281-600A-1ABF-8830659CC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4294" y="4578688"/>
            <a:ext cx="1378258" cy="14002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1A422E1-926F-51BB-D7D1-D69D24485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3889" y="4634648"/>
            <a:ext cx="1350022" cy="1385164"/>
          </a:xfrm>
          <a:prstGeom prst="rect">
            <a:avLst/>
          </a:prstGeom>
        </p:spPr>
      </p:pic>
      <p:sp>
        <p:nvSpPr>
          <p:cNvPr id="30" name="圆角矩形 9">
            <a:extLst>
              <a:ext uri="{FF2B5EF4-FFF2-40B4-BE49-F238E27FC236}">
                <a16:creationId xmlns:a16="http://schemas.microsoft.com/office/drawing/2014/main" id="{92B79D4D-DEC2-E2A0-C53D-31A77C9C06D9}"/>
              </a:ext>
            </a:extLst>
          </p:cNvPr>
          <p:cNvSpPr/>
          <p:nvPr/>
        </p:nvSpPr>
        <p:spPr>
          <a:xfrm>
            <a:off x="8442845" y="4633050"/>
            <a:ext cx="259720" cy="13459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圆角矩形 9">
            <a:extLst>
              <a:ext uri="{FF2B5EF4-FFF2-40B4-BE49-F238E27FC236}">
                <a16:creationId xmlns:a16="http://schemas.microsoft.com/office/drawing/2014/main" id="{B4596CD6-EE64-B3EA-5D03-CF3CEF6D8523}"/>
              </a:ext>
            </a:extLst>
          </p:cNvPr>
          <p:cNvSpPr/>
          <p:nvPr/>
        </p:nvSpPr>
        <p:spPr>
          <a:xfrm>
            <a:off x="10151685" y="4583943"/>
            <a:ext cx="679225" cy="7080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291868E-591C-2339-BC92-4E9F5475063F}"/>
              </a:ext>
            </a:extLst>
          </p:cNvPr>
          <p:cNvSpPr txBox="1"/>
          <p:nvPr/>
        </p:nvSpPr>
        <p:spPr>
          <a:xfrm>
            <a:off x="10076136" y="4236802"/>
            <a:ext cx="1035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191B1F"/>
                </a:solidFill>
                <a:effectLst/>
                <a:highlight>
                  <a:srgbClr val="FFFFFF"/>
                </a:highlight>
                <a:latin typeface="-apple-system"/>
              </a:rPr>
              <a:t>Where?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693AB26-A4E9-FE2A-AF23-8C3A26A4CC52}"/>
              </a:ext>
            </a:extLst>
          </p:cNvPr>
          <p:cNvSpPr txBox="1"/>
          <p:nvPr/>
        </p:nvSpPr>
        <p:spPr>
          <a:xfrm>
            <a:off x="7864292" y="4238235"/>
            <a:ext cx="1035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191B1F"/>
                </a:solidFill>
                <a:effectLst/>
                <a:highlight>
                  <a:srgbClr val="FFFFFF"/>
                </a:highlight>
                <a:latin typeface="-apple-system"/>
              </a:rPr>
              <a:t>What?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98F9F6A-61A3-178F-0591-85010A51F3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1082" y="5587501"/>
            <a:ext cx="1201842" cy="1155940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8041FB79-EF03-2AEF-D32B-EA3D4F05B33B}"/>
              </a:ext>
            </a:extLst>
          </p:cNvPr>
          <p:cNvCxnSpPr>
            <a:cxnSpLocks/>
          </p:cNvCxnSpPr>
          <p:nvPr/>
        </p:nvCxnSpPr>
        <p:spPr>
          <a:xfrm flipH="1">
            <a:off x="2211368" y="5310729"/>
            <a:ext cx="635" cy="2912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573C6BF8-4F48-25C0-C2B6-57592509AA14}"/>
              </a:ext>
            </a:extLst>
          </p:cNvPr>
          <p:cNvCxnSpPr>
            <a:cxnSpLocks/>
          </p:cNvCxnSpPr>
          <p:nvPr/>
        </p:nvCxnSpPr>
        <p:spPr>
          <a:xfrm flipV="1">
            <a:off x="3079531" y="5516125"/>
            <a:ext cx="0" cy="6486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D28F0993-B478-359C-681D-69716386734C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2812924" y="6164761"/>
            <a:ext cx="266607" cy="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F2B6EC06-D874-4E11-45CB-8D4A0C345853}"/>
              </a:ext>
            </a:extLst>
          </p:cNvPr>
          <p:cNvSpPr txBox="1"/>
          <p:nvPr/>
        </p:nvSpPr>
        <p:spPr>
          <a:xfrm>
            <a:off x="3079531" y="5691465"/>
            <a:ext cx="8503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x64</a:t>
            </a:r>
            <a:endParaRPr lang="en-US" altLang="zh-CN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圆角矩形 9">
            <a:extLst>
              <a:ext uri="{FF2B5EF4-FFF2-40B4-BE49-F238E27FC236}">
                <a16:creationId xmlns:a16="http://schemas.microsoft.com/office/drawing/2014/main" id="{B89C4F73-4EDE-54B2-058D-83C9BCD39DB3}"/>
              </a:ext>
            </a:extLst>
          </p:cNvPr>
          <p:cNvSpPr/>
          <p:nvPr/>
        </p:nvSpPr>
        <p:spPr>
          <a:xfrm>
            <a:off x="7692017" y="1086673"/>
            <a:ext cx="3309358" cy="1200328"/>
          </a:xfrm>
          <a:prstGeom prst="round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2742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65840" y="628332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10/12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5925" y="342265"/>
            <a:ext cx="2590034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</a:rPr>
              <a:t>Fine-tuning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-30480" y="1024255"/>
            <a:ext cx="12222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1001375" y="79375"/>
            <a:ext cx="897890" cy="8763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41AB39-1F5D-52DD-99E1-329FE73F4F7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flipV="1">
            <a:off x="4274058" y="3707679"/>
            <a:ext cx="889000" cy="9379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9A70C6B-58DA-1B4E-F34A-B7C098CA59E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506945" y="3732988"/>
            <a:ext cx="2997090" cy="652342"/>
          </a:xfrm>
          <a:prstGeom prst="rect">
            <a:avLst/>
          </a:prstGeom>
        </p:spPr>
      </p:pic>
      <p:sp>
        <p:nvSpPr>
          <p:cNvPr id="8" name="右箭头 24">
            <a:extLst>
              <a:ext uri="{FF2B5EF4-FFF2-40B4-BE49-F238E27FC236}">
                <a16:creationId xmlns:a16="http://schemas.microsoft.com/office/drawing/2014/main" id="{C77AE923-C9C1-5741-4D15-9CDB84937E1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991924" y="4811619"/>
            <a:ext cx="411480" cy="28575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9E2A04D-0B49-6BE1-7C1E-47F49E8FB07A}"/>
              </a:ext>
            </a:extLst>
          </p:cNvPr>
          <p:cNvSpPr txBox="1"/>
          <p:nvPr/>
        </p:nvSpPr>
        <p:spPr>
          <a:xfrm>
            <a:off x="3844361" y="1237634"/>
            <a:ext cx="21701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extraction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4A07069-AF95-884F-94EE-F93CAFAAD5D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746058" y="2560089"/>
            <a:ext cx="1599498" cy="37204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269DBB3-E9C7-4E74-1AD3-5DFD8D6D7D2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746058" y="1764988"/>
            <a:ext cx="1619867" cy="3233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38C7905-501A-5763-74F7-C0B2CF42163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" y="1746747"/>
            <a:ext cx="3479802" cy="1594382"/>
          </a:xfrm>
          <a:prstGeom prst="rect">
            <a:avLst/>
          </a:prstGeom>
        </p:spPr>
      </p:pic>
      <p:sp>
        <p:nvSpPr>
          <p:cNvPr id="22" name="右箭头 24">
            <a:extLst>
              <a:ext uri="{FF2B5EF4-FFF2-40B4-BE49-F238E27FC236}">
                <a16:creationId xmlns:a16="http://schemas.microsoft.com/office/drawing/2014/main" id="{8DED8DA8-CC20-2EA9-D35B-4BEB0C42B9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991924" y="2443566"/>
            <a:ext cx="411480" cy="28575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1E94747A-7B78-C654-010F-62BCA33D8695}"/>
              </a:ext>
            </a:extLst>
          </p:cNvPr>
          <p:cNvSpPr/>
          <p:nvPr/>
        </p:nvSpPr>
        <p:spPr>
          <a:xfrm flipH="1" flipV="1">
            <a:off x="5643789" y="2445439"/>
            <a:ext cx="45719" cy="457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92806500-422E-C695-B155-A641393BC09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flipH="1" flipV="1">
            <a:off x="5641408" y="2341890"/>
            <a:ext cx="45719" cy="457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48152C1C-E639-457E-F75D-600B6DF5246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flipH="1" flipV="1">
            <a:off x="5641408" y="2218888"/>
            <a:ext cx="45719" cy="457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3C33D18-7385-1D83-A9F7-619CEF99A7DE}"/>
              </a:ext>
            </a:extLst>
          </p:cNvPr>
          <p:cNvSpPr txBox="1"/>
          <p:nvPr/>
        </p:nvSpPr>
        <p:spPr>
          <a:xfrm>
            <a:off x="5641408" y="2149957"/>
            <a:ext cx="2283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x </a:t>
            </a:r>
            <a:r>
              <a:rPr lang="en-US" altLang="zh-CN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Channel Dimension</a:t>
            </a:r>
            <a:endParaRPr lang="zh-CN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7E3C005-19BC-EE73-EBD2-A89E93006D98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274058" y="5187431"/>
            <a:ext cx="889000" cy="877852"/>
          </a:xfrm>
          <a:prstGeom prst="rect">
            <a:avLst/>
          </a:prstGeom>
        </p:spPr>
      </p:pic>
      <p:sp>
        <p:nvSpPr>
          <p:cNvPr id="40" name="椭圆 39">
            <a:extLst>
              <a:ext uri="{FF2B5EF4-FFF2-40B4-BE49-F238E27FC236}">
                <a16:creationId xmlns:a16="http://schemas.microsoft.com/office/drawing/2014/main" id="{34B41FFB-06F8-3967-1725-D9C6176D9A61}"/>
              </a:ext>
            </a:extLst>
          </p:cNvPr>
          <p:cNvSpPr/>
          <p:nvPr/>
        </p:nvSpPr>
        <p:spPr>
          <a:xfrm flipH="1" flipV="1">
            <a:off x="4663505" y="5027321"/>
            <a:ext cx="45719" cy="457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D1E62BEF-3CF4-7A92-D867-CB4E81FC6A4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H="1" flipV="1">
            <a:off x="4661124" y="4923772"/>
            <a:ext cx="45719" cy="457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3240B88B-AC63-223A-CBBC-698CA340CC7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flipH="1" flipV="1">
            <a:off x="4661124" y="4800770"/>
            <a:ext cx="45719" cy="457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44655F6-D7F6-5692-BBAA-B299548D2393}"/>
              </a:ext>
            </a:extLst>
          </p:cNvPr>
          <p:cNvSpPr txBox="1"/>
          <p:nvPr/>
        </p:nvSpPr>
        <p:spPr>
          <a:xfrm>
            <a:off x="4661124" y="4731839"/>
            <a:ext cx="2288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x </a:t>
            </a:r>
            <a:r>
              <a:rPr lang="en-US" altLang="zh-CN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Channel Dimension</a:t>
            </a:r>
            <a:endParaRPr lang="zh-CN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99EE7286-0E1B-C6B4-B6AF-B1AA0D8E546D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506942" y="5184447"/>
            <a:ext cx="2997091" cy="664798"/>
          </a:xfrm>
          <a:prstGeom prst="rect">
            <a:avLst/>
          </a:prstGeom>
        </p:spPr>
      </p:pic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06AF3B45-B0FE-CC8D-04EF-DE41C88B53EC}"/>
              </a:ext>
            </a:extLst>
          </p:cNvPr>
          <p:cNvCxnSpPr>
            <a:cxnSpLocks/>
            <a:stCxn id="85" idx="6"/>
            <a:endCxn id="81" idx="2"/>
          </p:cNvCxnSpPr>
          <p:nvPr>
            <p:custDataLst>
              <p:tags r:id="rId9"/>
            </p:custDataLst>
          </p:nvPr>
        </p:nvCxnSpPr>
        <p:spPr>
          <a:xfrm flipV="1">
            <a:off x="10496825" y="3608679"/>
            <a:ext cx="665314" cy="141568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919F29A8-8D20-CE6E-AAD6-9EF7FDE988A4}"/>
              </a:ext>
            </a:extLst>
          </p:cNvPr>
          <p:cNvCxnSpPr>
            <a:cxnSpLocks/>
            <a:stCxn id="84" idx="6"/>
            <a:endCxn id="81" idx="2"/>
          </p:cNvCxnSpPr>
          <p:nvPr>
            <p:custDataLst>
              <p:tags r:id="rId10"/>
            </p:custDataLst>
          </p:nvPr>
        </p:nvCxnSpPr>
        <p:spPr>
          <a:xfrm>
            <a:off x="10475925" y="2826414"/>
            <a:ext cx="686214" cy="782265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圆角矩形 9">
            <a:extLst>
              <a:ext uri="{FF2B5EF4-FFF2-40B4-BE49-F238E27FC236}">
                <a16:creationId xmlns:a16="http://schemas.microsoft.com/office/drawing/2014/main" id="{31A283EC-CD10-0040-2794-E9F80D73134C}"/>
              </a:ext>
            </a:extLst>
          </p:cNvPr>
          <p:cNvSpPr/>
          <p:nvPr/>
        </p:nvSpPr>
        <p:spPr>
          <a:xfrm>
            <a:off x="9662272" y="1730483"/>
            <a:ext cx="2415427" cy="4118761"/>
          </a:xfrm>
          <a:prstGeom prst="round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312BAE0B-36BE-3DCE-5C06-86B87652CB47}"/>
              </a:ext>
            </a:extLst>
          </p:cNvPr>
          <p:cNvSpPr txBox="1"/>
          <p:nvPr/>
        </p:nvSpPr>
        <p:spPr>
          <a:xfrm>
            <a:off x="9911849" y="583809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Classifier</a:t>
            </a:r>
            <a:endParaRPr lang="zh-CN" altLang="en-US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871E2262-BEB3-69D6-83CA-1C32B00C0774}"/>
              </a:ext>
            </a:extLst>
          </p:cNvPr>
          <p:cNvSpPr/>
          <p:nvPr/>
        </p:nvSpPr>
        <p:spPr>
          <a:xfrm>
            <a:off x="8623142" y="5332103"/>
            <a:ext cx="829650" cy="4014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zh-CN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endParaRPr lang="zh-CN" altLang="en-US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6D76C66A-E733-3890-24CF-97B5C02FBC0A}"/>
              </a:ext>
            </a:extLst>
          </p:cNvPr>
          <p:cNvSpPr/>
          <p:nvPr/>
        </p:nvSpPr>
        <p:spPr>
          <a:xfrm>
            <a:off x="8586125" y="3228261"/>
            <a:ext cx="829769" cy="4014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zh-CN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zh-CN" altLang="en-US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9EE12901-10E4-6559-CA5A-E91BC3D83F95}"/>
              </a:ext>
            </a:extLst>
          </p:cNvPr>
          <p:cNvSpPr/>
          <p:nvPr/>
        </p:nvSpPr>
        <p:spPr>
          <a:xfrm>
            <a:off x="8623142" y="4441851"/>
            <a:ext cx="796390" cy="4014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zh-CN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n+1</a:t>
            </a:r>
            <a:endParaRPr lang="zh-CN" altLang="en-US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B391050F-32B7-3FE5-EEB4-61EA8A749E50}"/>
              </a:ext>
            </a:extLst>
          </p:cNvPr>
          <p:cNvSpPr/>
          <p:nvPr/>
        </p:nvSpPr>
        <p:spPr>
          <a:xfrm>
            <a:off x="8585653" y="2341890"/>
            <a:ext cx="830241" cy="4014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zh-CN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F59F20F9-C82F-D8D6-4EAC-A5E0A6333B04}"/>
              </a:ext>
            </a:extLst>
          </p:cNvPr>
          <p:cNvSpPr/>
          <p:nvPr/>
        </p:nvSpPr>
        <p:spPr>
          <a:xfrm flipH="1" flipV="1">
            <a:off x="8970323" y="3076058"/>
            <a:ext cx="45719" cy="4571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48C3952A-D713-4F27-733A-810FB2E9A58B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flipH="1" flipV="1">
            <a:off x="8967942" y="2972509"/>
            <a:ext cx="45719" cy="4571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F7F2C47E-C71D-81BB-C70C-7CCDD1FDD23B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flipH="1" flipV="1">
            <a:off x="8967942" y="2849507"/>
            <a:ext cx="45719" cy="4571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5B67F9D4-CEA4-2C43-66D2-9CD4CCCB0464}"/>
              </a:ext>
            </a:extLst>
          </p:cNvPr>
          <p:cNvSpPr/>
          <p:nvPr/>
        </p:nvSpPr>
        <p:spPr>
          <a:xfrm flipH="1" flipV="1">
            <a:off x="8996599" y="5151854"/>
            <a:ext cx="45719" cy="4571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8F6E31D0-F832-2F07-4DE5-B7B28443328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flipH="1" flipV="1">
            <a:off x="8994218" y="5048305"/>
            <a:ext cx="45719" cy="4571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59D2BDFE-F3B2-C1FF-75F2-AEC708EABFEB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flipH="1" flipV="1">
            <a:off x="8994218" y="4925303"/>
            <a:ext cx="45719" cy="4571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右箭头 24">
            <a:extLst>
              <a:ext uri="{FF2B5EF4-FFF2-40B4-BE49-F238E27FC236}">
                <a16:creationId xmlns:a16="http://schemas.microsoft.com/office/drawing/2014/main" id="{A7B87327-44EF-E708-36F0-FC5265C2D4BB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7964693" y="2457618"/>
            <a:ext cx="411480" cy="28575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右箭头 24">
            <a:extLst>
              <a:ext uri="{FF2B5EF4-FFF2-40B4-BE49-F238E27FC236}">
                <a16:creationId xmlns:a16="http://schemas.microsoft.com/office/drawing/2014/main" id="{D8016C86-8B6F-DB8F-4552-43AA834282EF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977185" y="4797439"/>
            <a:ext cx="411480" cy="28575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54B32A52-9642-600C-0EE5-105D8676724D}"/>
              </a:ext>
            </a:extLst>
          </p:cNvPr>
          <p:cNvSpPr/>
          <p:nvPr/>
        </p:nvSpPr>
        <p:spPr>
          <a:xfrm>
            <a:off x="11162139" y="3407940"/>
            <a:ext cx="911858" cy="4014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endParaRPr lang="zh-CN" altLang="en-US" sz="14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8476AC66-56A1-6E9B-E8E9-F955DE6DB38E}"/>
              </a:ext>
            </a:extLst>
          </p:cNvPr>
          <p:cNvSpPr/>
          <p:nvPr/>
        </p:nvSpPr>
        <p:spPr>
          <a:xfrm>
            <a:off x="11165839" y="4080728"/>
            <a:ext cx="911859" cy="4014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endParaRPr lang="zh-CN" altLang="en-US" sz="14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73C6516A-95E8-66F0-C84D-6C2A32CADB6F}"/>
              </a:ext>
            </a:extLst>
          </p:cNvPr>
          <p:cNvSpPr txBox="1"/>
          <p:nvPr/>
        </p:nvSpPr>
        <p:spPr>
          <a:xfrm>
            <a:off x="10118569" y="1986011"/>
            <a:ext cx="21701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Fine-tuning</a:t>
            </a:r>
            <a:endParaRPr lang="zh-CN" alt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A2FEC7C7-CE53-12AB-DD22-613D81581B05}"/>
              </a:ext>
            </a:extLst>
          </p:cNvPr>
          <p:cNvSpPr/>
          <p:nvPr/>
        </p:nvSpPr>
        <p:spPr>
          <a:xfrm>
            <a:off x="9662273" y="2625675"/>
            <a:ext cx="813652" cy="4014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86A11BC5-293D-8C65-3EDF-5E28374641AE}"/>
              </a:ext>
            </a:extLst>
          </p:cNvPr>
          <p:cNvSpPr/>
          <p:nvPr/>
        </p:nvSpPr>
        <p:spPr>
          <a:xfrm>
            <a:off x="9683173" y="4823629"/>
            <a:ext cx="813652" cy="4014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zh-CN" altLang="en-US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2E9C5FD6-D7A8-909A-07D3-DE5A1984ED98}"/>
              </a:ext>
            </a:extLst>
          </p:cNvPr>
          <p:cNvSpPr/>
          <p:nvPr/>
        </p:nvSpPr>
        <p:spPr>
          <a:xfrm flipH="1" flipV="1">
            <a:off x="10047636" y="3964183"/>
            <a:ext cx="45719" cy="4571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3A19283D-A955-AC0E-605C-F8C566123BDD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 flipH="1" flipV="1">
            <a:off x="10045255" y="3860634"/>
            <a:ext cx="45719" cy="4571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465A71B2-80D4-764C-20CD-4BEFEEE9EEBF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 flipH="1" flipV="1">
            <a:off x="10045255" y="3737632"/>
            <a:ext cx="45719" cy="4571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67CFD7F4-CFB2-DE5B-41B3-80E48C4AAE41}"/>
              </a:ext>
            </a:extLst>
          </p:cNvPr>
          <p:cNvCxnSpPr>
            <a:cxnSpLocks/>
            <a:stCxn id="72" idx="6"/>
            <a:endCxn id="84" idx="2"/>
          </p:cNvCxnSpPr>
          <p:nvPr>
            <p:custDataLst>
              <p:tags r:id="rId19"/>
            </p:custDataLst>
          </p:nvPr>
        </p:nvCxnSpPr>
        <p:spPr>
          <a:xfrm>
            <a:off x="9415894" y="2542629"/>
            <a:ext cx="246379" cy="283785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3824A8FC-B2FE-EF2C-2B04-9430ECC3A679}"/>
              </a:ext>
            </a:extLst>
          </p:cNvPr>
          <p:cNvCxnSpPr>
            <a:cxnSpLocks/>
            <a:stCxn id="69" idx="6"/>
            <a:endCxn id="84" idx="2"/>
          </p:cNvCxnSpPr>
          <p:nvPr>
            <p:custDataLst>
              <p:tags r:id="rId20"/>
            </p:custDataLst>
          </p:nvPr>
        </p:nvCxnSpPr>
        <p:spPr>
          <a:xfrm flipV="1">
            <a:off x="9415894" y="2826414"/>
            <a:ext cx="246379" cy="60258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1A0AAC16-2F4F-0089-1EBF-B65E995FDD09}"/>
              </a:ext>
            </a:extLst>
          </p:cNvPr>
          <p:cNvCxnSpPr>
            <a:cxnSpLocks/>
            <a:stCxn id="72" idx="6"/>
            <a:endCxn id="85" idx="2"/>
          </p:cNvCxnSpPr>
          <p:nvPr>
            <p:custDataLst>
              <p:tags r:id="rId21"/>
            </p:custDataLst>
          </p:nvPr>
        </p:nvCxnSpPr>
        <p:spPr>
          <a:xfrm>
            <a:off x="9415894" y="2542629"/>
            <a:ext cx="267279" cy="248173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5FCD26A6-D9C7-9BB6-68AF-315D27FA3902}"/>
              </a:ext>
            </a:extLst>
          </p:cNvPr>
          <p:cNvCxnSpPr>
            <a:cxnSpLocks/>
            <a:stCxn id="69" idx="6"/>
            <a:endCxn id="85" idx="2"/>
          </p:cNvCxnSpPr>
          <p:nvPr>
            <p:custDataLst>
              <p:tags r:id="rId22"/>
            </p:custDataLst>
          </p:nvPr>
        </p:nvCxnSpPr>
        <p:spPr>
          <a:xfrm>
            <a:off x="9415894" y="3429000"/>
            <a:ext cx="267279" cy="159536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D1A11F7E-C21C-0D52-C633-D71BBD71F0F8}"/>
              </a:ext>
            </a:extLst>
          </p:cNvPr>
          <p:cNvCxnSpPr>
            <a:cxnSpLocks/>
            <a:stCxn id="71" idx="6"/>
            <a:endCxn id="85" idx="2"/>
          </p:cNvCxnSpPr>
          <p:nvPr>
            <p:custDataLst>
              <p:tags r:id="rId23"/>
            </p:custDataLst>
          </p:nvPr>
        </p:nvCxnSpPr>
        <p:spPr>
          <a:xfrm>
            <a:off x="9419532" y="4642590"/>
            <a:ext cx="263641" cy="38177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033BDB94-B0AB-E6BE-E931-CBCE50536053}"/>
              </a:ext>
            </a:extLst>
          </p:cNvPr>
          <p:cNvCxnSpPr>
            <a:cxnSpLocks/>
            <a:stCxn id="71" idx="6"/>
            <a:endCxn id="84" idx="2"/>
          </p:cNvCxnSpPr>
          <p:nvPr>
            <p:custDataLst>
              <p:tags r:id="rId24"/>
            </p:custDataLst>
          </p:nvPr>
        </p:nvCxnSpPr>
        <p:spPr>
          <a:xfrm flipV="1">
            <a:off x="9419532" y="2826414"/>
            <a:ext cx="242741" cy="181617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A738DDA0-1E26-DC66-B044-DEEA1BD4409A}"/>
              </a:ext>
            </a:extLst>
          </p:cNvPr>
          <p:cNvCxnSpPr>
            <a:cxnSpLocks/>
            <a:stCxn id="68" idx="6"/>
            <a:endCxn id="84" idx="2"/>
          </p:cNvCxnSpPr>
          <p:nvPr>
            <p:custDataLst>
              <p:tags r:id="rId25"/>
            </p:custDataLst>
          </p:nvPr>
        </p:nvCxnSpPr>
        <p:spPr>
          <a:xfrm flipV="1">
            <a:off x="9452792" y="2826414"/>
            <a:ext cx="209481" cy="27064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76B88674-5321-C0A6-888A-B6FB2B32B0F9}"/>
              </a:ext>
            </a:extLst>
          </p:cNvPr>
          <p:cNvCxnSpPr>
            <a:cxnSpLocks/>
            <a:stCxn id="68" idx="6"/>
            <a:endCxn id="85" idx="2"/>
          </p:cNvCxnSpPr>
          <p:nvPr>
            <p:custDataLst>
              <p:tags r:id="rId26"/>
            </p:custDataLst>
          </p:nvPr>
        </p:nvCxnSpPr>
        <p:spPr>
          <a:xfrm flipV="1">
            <a:off x="9452792" y="5024368"/>
            <a:ext cx="230381" cy="50847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65CA79CE-5D20-17E8-2F66-AA8BD0E7EDF5}"/>
              </a:ext>
            </a:extLst>
          </p:cNvPr>
          <p:cNvCxnSpPr>
            <a:cxnSpLocks/>
            <a:stCxn id="84" idx="6"/>
            <a:endCxn id="82" idx="2"/>
          </p:cNvCxnSpPr>
          <p:nvPr>
            <p:custDataLst>
              <p:tags r:id="rId27"/>
            </p:custDataLst>
          </p:nvPr>
        </p:nvCxnSpPr>
        <p:spPr>
          <a:xfrm>
            <a:off x="10475925" y="2826414"/>
            <a:ext cx="689914" cy="1455053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接连接符 133">
            <a:extLst>
              <a:ext uri="{FF2B5EF4-FFF2-40B4-BE49-F238E27FC236}">
                <a16:creationId xmlns:a16="http://schemas.microsoft.com/office/drawing/2014/main" id="{5A2068C1-D721-CBA9-92AD-5DA6637F5764}"/>
              </a:ext>
            </a:extLst>
          </p:cNvPr>
          <p:cNvCxnSpPr>
            <a:cxnSpLocks/>
            <a:stCxn id="85" idx="6"/>
            <a:endCxn id="82" idx="2"/>
          </p:cNvCxnSpPr>
          <p:nvPr>
            <p:custDataLst>
              <p:tags r:id="rId28"/>
            </p:custDataLst>
          </p:nvPr>
        </p:nvCxnSpPr>
        <p:spPr>
          <a:xfrm flipV="1">
            <a:off x="10496825" y="4281467"/>
            <a:ext cx="669014" cy="74290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>
            <a:extLst>
              <a:ext uri="{FF2B5EF4-FFF2-40B4-BE49-F238E27FC236}">
                <a16:creationId xmlns:a16="http://schemas.microsoft.com/office/drawing/2014/main" id="{8B2AA160-8881-93BE-B3E4-01622467B639}"/>
              </a:ext>
            </a:extLst>
          </p:cNvPr>
          <p:cNvCxnSpPr>
            <a:cxnSpLocks/>
          </p:cNvCxnSpPr>
          <p:nvPr>
            <p:custDataLst>
              <p:tags r:id="rId29"/>
            </p:custDataLst>
          </p:nvPr>
        </p:nvCxnSpPr>
        <p:spPr>
          <a:xfrm flipV="1">
            <a:off x="10738551" y="2374032"/>
            <a:ext cx="5394" cy="43044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文本框 158">
            <a:extLst>
              <a:ext uri="{FF2B5EF4-FFF2-40B4-BE49-F238E27FC236}">
                <a16:creationId xmlns:a16="http://schemas.microsoft.com/office/drawing/2014/main" id="{EE410E57-11A7-2E9F-12B0-533568C5446C}"/>
              </a:ext>
            </a:extLst>
          </p:cNvPr>
          <p:cNvSpPr txBox="1"/>
          <p:nvPr/>
        </p:nvSpPr>
        <p:spPr>
          <a:xfrm>
            <a:off x="10277167" y="4176629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m-1</a:t>
            </a:r>
            <a:endParaRPr lang="zh-CN" alt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文本框 163">
            <a:extLst>
              <a:ext uri="{FF2B5EF4-FFF2-40B4-BE49-F238E27FC236}">
                <a16:creationId xmlns:a16="http://schemas.microsoft.com/office/drawing/2014/main" id="{F40BB36D-1A82-82FA-6826-908EABE988D6}"/>
              </a:ext>
            </a:extLst>
          </p:cNvPr>
          <p:cNvSpPr txBox="1"/>
          <p:nvPr/>
        </p:nvSpPr>
        <p:spPr>
          <a:xfrm>
            <a:off x="10760698" y="4679917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zh-CN" alt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3B4C8126-B19A-C3AE-9CEB-2D98E176FD27}"/>
              </a:ext>
            </a:extLst>
          </p:cNvPr>
          <p:cNvSpPr txBox="1"/>
          <p:nvPr/>
        </p:nvSpPr>
        <p:spPr>
          <a:xfrm>
            <a:off x="10760698" y="2932129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文本框 167">
            <a:extLst>
              <a:ext uri="{FF2B5EF4-FFF2-40B4-BE49-F238E27FC236}">
                <a16:creationId xmlns:a16="http://schemas.microsoft.com/office/drawing/2014/main" id="{E94E2091-6A7F-8DC2-6C20-82823D5F0B60}"/>
              </a:ext>
            </a:extLst>
          </p:cNvPr>
          <p:cNvSpPr txBox="1"/>
          <p:nvPr/>
        </p:nvSpPr>
        <p:spPr>
          <a:xfrm>
            <a:off x="10273879" y="3353336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文本框 168">
            <a:extLst>
              <a:ext uri="{FF2B5EF4-FFF2-40B4-BE49-F238E27FC236}">
                <a16:creationId xmlns:a16="http://schemas.microsoft.com/office/drawing/2014/main" id="{275EA7B7-25BE-0B37-DC80-723AA7283D2D}"/>
              </a:ext>
            </a:extLst>
          </p:cNvPr>
          <p:cNvSpPr txBox="1"/>
          <p:nvPr/>
        </p:nvSpPr>
        <p:spPr>
          <a:xfrm>
            <a:off x="10777957" y="2495950"/>
            <a:ext cx="562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sz="1400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endParaRPr lang="zh-CN" alt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文本框 169">
            <a:extLst>
              <a:ext uri="{FF2B5EF4-FFF2-40B4-BE49-F238E27FC236}">
                <a16:creationId xmlns:a16="http://schemas.microsoft.com/office/drawing/2014/main" id="{C9957171-16AF-DF4C-F1B3-1B74AC71608D}"/>
              </a:ext>
            </a:extLst>
          </p:cNvPr>
          <p:cNvSpPr txBox="1"/>
          <p:nvPr/>
        </p:nvSpPr>
        <p:spPr>
          <a:xfrm>
            <a:off x="9296234" y="2149370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文本框 170">
            <a:extLst>
              <a:ext uri="{FF2B5EF4-FFF2-40B4-BE49-F238E27FC236}">
                <a16:creationId xmlns:a16="http://schemas.microsoft.com/office/drawing/2014/main" id="{F5F1BCFF-2932-B30B-20D7-6448938663E9}"/>
              </a:ext>
            </a:extLst>
          </p:cNvPr>
          <p:cNvSpPr txBox="1"/>
          <p:nvPr/>
        </p:nvSpPr>
        <p:spPr>
          <a:xfrm>
            <a:off x="9349119" y="5552542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zh-CN" alt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7" name="图片 196">
            <a:extLst>
              <a:ext uri="{FF2B5EF4-FFF2-40B4-BE49-F238E27FC236}">
                <a16:creationId xmlns:a16="http://schemas.microsoft.com/office/drawing/2014/main" id="{E443CF6C-00BF-DDA9-195E-26ED4178E4D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63293" y="4128777"/>
            <a:ext cx="3479802" cy="1623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328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65840" y="628332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11/12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5925" y="342265"/>
            <a:ext cx="1984375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</a:rPr>
              <a:t>Results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-30480" y="1024255"/>
            <a:ext cx="12222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01375" y="79375"/>
            <a:ext cx="897890" cy="876300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3B1EF41-5CFF-F90E-A1B4-49CC94522CB2}"/>
              </a:ext>
            </a:extLst>
          </p:cNvPr>
          <p:cNvCxnSpPr>
            <a:cxnSpLocks/>
          </p:cNvCxnSpPr>
          <p:nvPr/>
        </p:nvCxnSpPr>
        <p:spPr>
          <a:xfrm>
            <a:off x="6077618" y="1592381"/>
            <a:ext cx="58449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59BF1BC-C6D5-56DE-9506-B4A641F34FB9}"/>
              </a:ext>
            </a:extLst>
          </p:cNvPr>
          <p:cNvCxnSpPr>
            <a:cxnSpLocks/>
          </p:cNvCxnSpPr>
          <p:nvPr/>
        </p:nvCxnSpPr>
        <p:spPr>
          <a:xfrm flipV="1">
            <a:off x="6077618" y="1921311"/>
            <a:ext cx="5844967" cy="10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15F916DA-A257-944E-1024-2B58CCCC556B}"/>
              </a:ext>
            </a:extLst>
          </p:cNvPr>
          <p:cNvSpPr txBox="1"/>
          <p:nvPr/>
        </p:nvSpPr>
        <p:spPr>
          <a:xfrm>
            <a:off x="5077492" y="1537771"/>
            <a:ext cx="124011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GBNCC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17D96B2-8FE2-F529-C9B3-EDA306FF838D}"/>
              </a:ext>
            </a:extLst>
          </p:cNvPr>
          <p:cNvSpPr txBox="1"/>
          <p:nvPr/>
        </p:nvSpPr>
        <p:spPr>
          <a:xfrm>
            <a:off x="5965858" y="1588571"/>
            <a:ext cx="6241908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/>
              <a:t>Method    </a:t>
            </a:r>
            <a:r>
              <a:rPr lang="zh-CN" altLang="en-US" dirty="0"/>
              <a:t>Fundamental</a:t>
            </a:r>
            <a:r>
              <a:rPr lang="en-US" altLang="zh-CN" dirty="0"/>
              <a:t>(56)    Harmonic(221)   RFI(3776)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4C4ECE8-E9F0-7D47-2ACA-FF8202A1020E}"/>
              </a:ext>
            </a:extLst>
          </p:cNvPr>
          <p:cNvSpPr txBox="1"/>
          <p:nvPr/>
        </p:nvSpPr>
        <p:spPr>
          <a:xfrm>
            <a:off x="5965858" y="1921311"/>
            <a:ext cx="6551963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/>
              <a:t>PICS(&gt;0.5)           53                        207                 42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C39D815-3DD3-03EC-82C8-127CE356B744}"/>
              </a:ext>
            </a:extLst>
          </p:cNvPr>
          <p:cNvSpPr txBox="1"/>
          <p:nvPr/>
        </p:nvSpPr>
        <p:spPr>
          <a:xfrm>
            <a:off x="5965858" y="2144831"/>
            <a:ext cx="6551963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/>
              <a:t>PICS(&gt;0.1)           56                        216                 510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DCD6377-69EB-DC61-88F9-7AB104FD7F6F}"/>
              </a:ext>
            </a:extLst>
          </p:cNvPr>
          <p:cNvSpPr txBox="1"/>
          <p:nvPr/>
        </p:nvSpPr>
        <p:spPr>
          <a:xfrm>
            <a:off x="5970938" y="2388036"/>
            <a:ext cx="6551963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/>
              <a:t>Multi(&gt;0.5)          56                        213                 479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3D781CB-8364-EE3D-FD57-DF7AE01387D6}"/>
              </a:ext>
            </a:extLst>
          </p:cNvPr>
          <p:cNvSpPr txBox="1"/>
          <p:nvPr/>
        </p:nvSpPr>
        <p:spPr>
          <a:xfrm>
            <a:off x="5979828" y="2605841"/>
            <a:ext cx="6551963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/>
              <a:t>Multi(&gt;0.1)          56                        218                 570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06429B1-BBD0-1567-AF5F-68D46E45410B}"/>
              </a:ext>
            </a:extLst>
          </p:cNvPr>
          <p:cNvSpPr txBox="1"/>
          <p:nvPr/>
        </p:nvSpPr>
        <p:spPr>
          <a:xfrm>
            <a:off x="5049120" y="3322144"/>
            <a:ext cx="1028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9824FAE2-1E13-4FA3-E56D-4E8DBFD45BD6}"/>
              </a:ext>
            </a:extLst>
          </p:cNvPr>
          <p:cNvCxnSpPr>
            <a:cxnSpLocks/>
          </p:cNvCxnSpPr>
          <p:nvPr/>
        </p:nvCxnSpPr>
        <p:spPr>
          <a:xfrm>
            <a:off x="6023621" y="3379994"/>
            <a:ext cx="434592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3C6B43AC-8067-900B-1678-3AF464CCC8C9}"/>
              </a:ext>
            </a:extLst>
          </p:cNvPr>
          <p:cNvCxnSpPr>
            <a:cxnSpLocks/>
          </p:cNvCxnSpPr>
          <p:nvPr/>
        </p:nvCxnSpPr>
        <p:spPr>
          <a:xfrm flipV="1">
            <a:off x="6023621" y="3710479"/>
            <a:ext cx="4345929" cy="86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650110A5-FCC6-6050-4CFB-F825C1B01111}"/>
              </a:ext>
            </a:extLst>
          </p:cNvPr>
          <p:cNvSpPr txBox="1"/>
          <p:nvPr/>
        </p:nvSpPr>
        <p:spPr>
          <a:xfrm>
            <a:off x="5922020" y="3359959"/>
            <a:ext cx="4555479" cy="360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dirty="0"/>
              <a:t>Method        Pulsar(142)     Nonpulsar(5000)   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2A2AAB2-1E0E-D294-719D-5DB06EE8516E}"/>
              </a:ext>
            </a:extLst>
          </p:cNvPr>
          <p:cNvSpPr txBox="1"/>
          <p:nvPr/>
        </p:nvSpPr>
        <p:spPr>
          <a:xfrm>
            <a:off x="5922021" y="3744484"/>
            <a:ext cx="4447529" cy="360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dirty="0">
                <a:sym typeface="+mn-ea"/>
              </a:rPr>
              <a:t>PICS(&gt;0.5)</a:t>
            </a:r>
            <a:r>
              <a:rPr lang="en-US" altLang="zh-CN" dirty="0"/>
              <a:t>          67                     86                    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C68AE6D-6A9E-52D7-6371-9DFEF0296D92}"/>
              </a:ext>
            </a:extLst>
          </p:cNvPr>
          <p:cNvSpPr txBox="1"/>
          <p:nvPr/>
        </p:nvSpPr>
        <p:spPr>
          <a:xfrm>
            <a:off x="5922021" y="4030869"/>
            <a:ext cx="4447527" cy="360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dirty="0">
                <a:sym typeface="+mn-ea"/>
              </a:rPr>
              <a:t>PICS(&gt;0.1)</a:t>
            </a:r>
            <a:r>
              <a:rPr lang="en-US" altLang="zh-CN" dirty="0"/>
              <a:t>          108                   537  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509BC72-9601-8635-CC20-B63C98EEB02A}"/>
              </a:ext>
            </a:extLst>
          </p:cNvPr>
          <p:cNvSpPr txBox="1"/>
          <p:nvPr/>
        </p:nvSpPr>
        <p:spPr>
          <a:xfrm>
            <a:off x="5913131" y="4308999"/>
            <a:ext cx="4555479" cy="360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dirty="0">
                <a:sym typeface="+mn-ea"/>
              </a:rPr>
              <a:t>Multi(&gt;0.5)</a:t>
            </a:r>
            <a:r>
              <a:rPr lang="en-US" altLang="zh-CN" dirty="0"/>
              <a:t>         133                   646 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6B744A8-8C1F-4D1A-FA4A-A18F5116C38E}"/>
              </a:ext>
            </a:extLst>
          </p:cNvPr>
          <p:cNvSpPr txBox="1"/>
          <p:nvPr/>
        </p:nvSpPr>
        <p:spPr>
          <a:xfrm>
            <a:off x="5913131" y="4597289"/>
            <a:ext cx="4456417" cy="360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dirty="0">
                <a:sym typeface="+mn-ea"/>
              </a:rPr>
              <a:t>Multi(&gt;0.1)</a:t>
            </a:r>
            <a:r>
              <a:rPr lang="en-US" altLang="zh-CN" dirty="0"/>
              <a:t>         140                   948    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B6F0432C-22E3-047D-F056-FD98B0DDB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80" y="1912976"/>
            <a:ext cx="4481095" cy="2287611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34A091E9-8B6C-A190-384F-BFE170B6AAAC}"/>
              </a:ext>
            </a:extLst>
          </p:cNvPr>
          <p:cNvSpPr txBox="1"/>
          <p:nvPr/>
        </p:nvSpPr>
        <p:spPr>
          <a:xfrm>
            <a:off x="317756" y="1537771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55F96DFD-C66C-6F96-C336-BF49863A6923}"/>
              </a:ext>
            </a:extLst>
          </p:cNvPr>
          <p:cNvCxnSpPr>
            <a:cxnSpLocks/>
          </p:cNvCxnSpPr>
          <p:nvPr/>
        </p:nvCxnSpPr>
        <p:spPr>
          <a:xfrm>
            <a:off x="5008179" y="1077254"/>
            <a:ext cx="0" cy="568134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562B9B0A-D45D-CA0B-1319-43F1809DE81B}"/>
              </a:ext>
            </a:extLst>
          </p:cNvPr>
          <p:cNvSpPr txBox="1"/>
          <p:nvPr/>
        </p:nvSpPr>
        <p:spPr>
          <a:xfrm>
            <a:off x="6944392" y="5163709"/>
            <a:ext cx="4752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PICS AI    Credit: Weiwei Zhu</a:t>
            </a:r>
          </a:p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Multi	multi-input combinedModel</a:t>
            </a:r>
          </a:p>
          <a:p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030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65840" y="628332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12/12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-30480" y="1024255"/>
            <a:ext cx="12222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001375" y="79375"/>
            <a:ext cx="897890" cy="8763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83515" y="1171575"/>
            <a:ext cx="7188200" cy="475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Pulsar Signal Simulation Program</a:t>
            </a:r>
          </a:p>
        </p:txBody>
      </p:sp>
      <p:pic>
        <p:nvPicPr>
          <p:cNvPr id="15" name="图片 14" descr="微信图片_202304221706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360" y="4973955"/>
            <a:ext cx="6527800" cy="17399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43685" y="2038985"/>
            <a:ext cx="539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Simulated Signals from Real Single Pulses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83515" y="1574751"/>
            <a:ext cx="690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Injecting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eriodic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imulated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ignals into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eal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bservational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</a:t>
            </a:r>
          </a:p>
        </p:txBody>
      </p:sp>
      <p:sp>
        <p:nvSpPr>
          <p:cNvPr id="23" name="矩形 22"/>
          <p:cNvSpPr/>
          <p:nvPr>
            <p:custDataLst>
              <p:tags r:id="rId3"/>
            </p:custDataLst>
          </p:nvPr>
        </p:nvSpPr>
        <p:spPr>
          <a:xfrm>
            <a:off x="283361" y="2051585"/>
            <a:ext cx="7435850" cy="4717077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841525" y="4373880"/>
            <a:ext cx="6877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 dirty="0"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Generating Simulated Pulsar</a:t>
            </a:r>
            <a:r>
              <a:rPr lang="en-US" altLang="zh-CN" sz="1600" dirty="0"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       </a:t>
            </a:r>
            <a:r>
              <a:rPr sz="1600" dirty="0"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Constructing Training Data or </a:t>
            </a:r>
          </a:p>
          <a:p>
            <a:r>
              <a:rPr sz="1600" dirty="0"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sz="1600" dirty="0"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                                                   </a:t>
            </a:r>
            <a:r>
              <a:rPr sz="1600" dirty="0"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Validating Search Performance</a:t>
            </a:r>
          </a:p>
        </p:txBody>
      </p:sp>
      <p:sp>
        <p:nvSpPr>
          <p:cNvPr id="25" name="右箭头 24"/>
          <p:cNvSpPr/>
          <p:nvPr>
            <p:custDataLst>
              <p:tags r:id="rId4"/>
            </p:custDataLst>
          </p:nvPr>
        </p:nvSpPr>
        <p:spPr>
          <a:xfrm>
            <a:off x="3578790" y="4414915"/>
            <a:ext cx="411480" cy="28575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19655" y="2414270"/>
            <a:ext cx="1760220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654575" y="2414270"/>
            <a:ext cx="1873250" cy="1395730"/>
          </a:xfrm>
          <a:prstGeom prst="rect">
            <a:avLst/>
          </a:prstGeom>
        </p:spPr>
      </p:pic>
      <p:sp>
        <p:nvSpPr>
          <p:cNvPr id="6" name="右箭头 5"/>
          <p:cNvSpPr/>
          <p:nvPr>
            <p:custDataLst>
              <p:tags r:id="rId7"/>
            </p:custDataLst>
          </p:nvPr>
        </p:nvSpPr>
        <p:spPr>
          <a:xfrm>
            <a:off x="2925595" y="2842260"/>
            <a:ext cx="698500" cy="455295"/>
          </a:xfrm>
          <a:prstGeom prst="rightArrow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下箭头 6"/>
          <p:cNvSpPr/>
          <p:nvPr>
            <p:custDataLst>
              <p:tags r:id="rId8"/>
            </p:custDataLst>
          </p:nvPr>
        </p:nvSpPr>
        <p:spPr>
          <a:xfrm>
            <a:off x="4494680" y="3816985"/>
            <a:ext cx="487045" cy="632460"/>
          </a:xfrm>
          <a:prstGeom prst="downArrow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558305" y="2450465"/>
            <a:ext cx="2366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Add dispersion delay 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81035" y="1154430"/>
            <a:ext cx="3764280" cy="26504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1035" y="3801635"/>
            <a:ext cx="3764280" cy="25781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15925" y="342265"/>
            <a:ext cx="2385082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</a:rPr>
              <a:t>Simulation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907848" y="1179194"/>
            <a:ext cx="15494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Example: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7C21955-7265-315A-EDA6-4594C91E5100}"/>
              </a:ext>
            </a:extLst>
          </p:cNvPr>
          <p:cNvCxnSpPr>
            <a:cxnSpLocks/>
          </p:cNvCxnSpPr>
          <p:nvPr/>
        </p:nvCxnSpPr>
        <p:spPr>
          <a:xfrm>
            <a:off x="8355724" y="3820685"/>
            <a:ext cx="3836276" cy="1732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63755" cy="78486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3449ECB-3978-82C1-39B5-1DC2B084EC59}"/>
              </a:ext>
            </a:extLst>
          </p:cNvPr>
          <p:cNvSpPr txBox="1"/>
          <p:nvPr/>
        </p:nvSpPr>
        <p:spPr>
          <a:xfrm>
            <a:off x="2520221" y="57934"/>
            <a:ext cx="7582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F</a:t>
            </a:r>
            <a:r>
              <a:rPr lang="en-US" altLang="zh-CN" sz="3600" b="1" dirty="0">
                <a:solidFill>
                  <a:schemeClr val="bg1"/>
                </a:solidFill>
              </a:rPr>
              <a:t>AST/</a:t>
            </a:r>
            <a:r>
              <a:rPr lang="en-US" altLang="zh-CN" sz="3600" b="1" dirty="0">
                <a:solidFill>
                  <a:srgbClr val="FF0000"/>
                </a:solidFill>
              </a:rPr>
              <a:t>F</a:t>
            </a:r>
            <a:r>
              <a:rPr lang="en-US" altLang="zh-CN" sz="3600" b="1" dirty="0">
                <a:solidFill>
                  <a:schemeClr val="bg1"/>
                </a:solidFill>
              </a:rPr>
              <a:t>uture </a:t>
            </a:r>
            <a:r>
              <a:rPr lang="en-US" altLang="zh-CN" sz="3600" b="1" dirty="0">
                <a:solidFill>
                  <a:srgbClr val="FF0000"/>
                </a:solidFill>
              </a:rPr>
              <a:t>P</a:t>
            </a:r>
            <a:r>
              <a:rPr lang="en-US" altLang="zh-CN" sz="3600" b="1" dirty="0">
                <a:solidFill>
                  <a:schemeClr val="bg1"/>
                </a:solidFill>
              </a:rPr>
              <a:t>ulsar </a:t>
            </a:r>
            <a:r>
              <a:rPr lang="en-US" altLang="zh-CN" sz="3600" b="1" dirty="0">
                <a:solidFill>
                  <a:srgbClr val="FF0000"/>
                </a:solidFill>
              </a:rPr>
              <a:t>S</a:t>
            </a:r>
            <a:r>
              <a:rPr lang="en-US" altLang="zh-CN" sz="3600" b="1" dirty="0">
                <a:solidFill>
                  <a:schemeClr val="bg1"/>
                </a:solidFill>
              </a:rPr>
              <a:t>ymposium 13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6D15A9E2-DDA7-0030-8BC4-368F4B5CA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5854466"/>
            <a:ext cx="4787900" cy="100353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61F3480-88F8-EAC7-1136-B22040727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5850" y="5854466"/>
            <a:ext cx="3486150" cy="100353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BEDA7AA-76C2-6D7E-36ED-4370069807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6900" y="5854467"/>
            <a:ext cx="488950" cy="100353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4EE757F-6CC1-6EBB-A2B3-544A60542B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5854466"/>
            <a:ext cx="3429000" cy="100353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BF4D265-B45B-15A7-3851-2BF1458455DD}"/>
              </a:ext>
            </a:extLst>
          </p:cNvPr>
          <p:cNvSpPr txBox="1"/>
          <p:nvPr/>
        </p:nvSpPr>
        <p:spPr>
          <a:xfrm>
            <a:off x="3866515" y="2545080"/>
            <a:ext cx="4530725" cy="13220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8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Thanks</a:t>
            </a:r>
            <a:r>
              <a:rPr lang="zh-CN" altLang="en-US" sz="8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！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273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65840" y="628332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01/12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5925" y="342265"/>
            <a:ext cx="2381250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</a:rPr>
              <a:t>Background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-30480" y="1024255"/>
            <a:ext cx="12222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1001375" y="79375"/>
            <a:ext cx="897890" cy="876300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1832610" y="2552700"/>
            <a:ext cx="164401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Data</a:t>
            </a:r>
          </a:p>
        </p:txBody>
      </p:sp>
      <p:sp>
        <p:nvSpPr>
          <p:cNvPr id="11" name="右箭头 10"/>
          <p:cNvSpPr/>
          <p:nvPr>
            <p:custDataLst>
              <p:tags r:id="rId4"/>
            </p:custDataLst>
          </p:nvPr>
        </p:nvSpPr>
        <p:spPr>
          <a:xfrm>
            <a:off x="3591605" y="2474594"/>
            <a:ext cx="1484893" cy="1073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lnSpc>
                <a:spcPts val="1500"/>
              </a:lnSpc>
            </a:pPr>
            <a:r>
              <a:rPr lang="en-US" altLang="zh-CN" b="1" dirty="0"/>
              <a:t>S</a:t>
            </a:r>
            <a:r>
              <a:rPr lang="zh-CN" altLang="en-US" b="1" dirty="0"/>
              <a:t>earch </a:t>
            </a:r>
            <a:r>
              <a:rPr lang="en-US" altLang="zh-CN" b="1" dirty="0"/>
              <a:t>a</a:t>
            </a:r>
            <a:r>
              <a:rPr lang="zh-CN" altLang="en-US" b="1" dirty="0"/>
              <a:t>lgorithm</a:t>
            </a:r>
          </a:p>
        </p:txBody>
      </p:sp>
      <p:sp>
        <p:nvSpPr>
          <p:cNvPr id="12" name="圆角矩形 11"/>
          <p:cNvSpPr/>
          <p:nvPr>
            <p:custDataLst>
              <p:tags r:id="rId5"/>
            </p:custDataLst>
          </p:nvPr>
        </p:nvSpPr>
        <p:spPr>
          <a:xfrm>
            <a:off x="5161915" y="2552700"/>
            <a:ext cx="164401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Pulsar</a:t>
            </a:r>
          </a:p>
          <a:p>
            <a:pPr algn="ctr"/>
            <a:r>
              <a:rPr lang="en-US" altLang="zh-CN" sz="2000" b="1"/>
              <a:t>candidates</a:t>
            </a:r>
          </a:p>
        </p:txBody>
      </p:sp>
      <p:sp>
        <p:nvSpPr>
          <p:cNvPr id="14" name="圆角矩形 13"/>
          <p:cNvSpPr/>
          <p:nvPr>
            <p:custDataLst>
              <p:tags r:id="rId6"/>
            </p:custDataLst>
          </p:nvPr>
        </p:nvSpPr>
        <p:spPr>
          <a:xfrm>
            <a:off x="8491220" y="2552700"/>
            <a:ext cx="16446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Pulsar</a:t>
            </a:r>
          </a:p>
        </p:txBody>
      </p:sp>
      <p:pic>
        <p:nvPicPr>
          <p:cNvPr id="100" name="图片 99"/>
          <p:cNvPicPr/>
          <p:nvPr>
            <p:custDataLst>
              <p:tags r:id="rId7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831975" y="1073785"/>
            <a:ext cx="1644650" cy="1400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8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8490585" y="1217295"/>
            <a:ext cx="1609090" cy="1236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6" name="图像" descr="图像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5034915" y="1105535"/>
            <a:ext cx="1821815" cy="13665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" name="右箭头 32"/>
          <p:cNvSpPr/>
          <p:nvPr>
            <p:custDataLst>
              <p:tags r:id="rId10"/>
            </p:custDataLst>
          </p:nvPr>
        </p:nvSpPr>
        <p:spPr>
          <a:xfrm>
            <a:off x="6958330" y="2474595"/>
            <a:ext cx="1381125" cy="1073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lnSpc>
                <a:spcPts val="1500"/>
              </a:lnSpc>
            </a:pPr>
            <a:r>
              <a:rPr lang="en-US" altLang="zh-CN" b="1"/>
              <a:t>sifting</a:t>
            </a: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667510" y="3937535"/>
            <a:ext cx="2122215" cy="243087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71755" y="4009390"/>
            <a:ext cx="1595755" cy="81407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67639" y="3672840"/>
            <a:ext cx="2307919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1.D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ispersion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65175" y="6354566"/>
            <a:ext cx="406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Credit: Essential Radio Astronomy</a:t>
            </a:r>
          </a:p>
        </p:txBody>
      </p:sp>
      <p:pic>
        <p:nvPicPr>
          <p:cNvPr id="38" name="图片 3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5233670" y="4079240"/>
            <a:ext cx="1456690" cy="2289175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3022447" y="3663030"/>
            <a:ext cx="323215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2. A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single pulse signal is weak</a:t>
            </a:r>
          </a:p>
        </p:txBody>
      </p:sp>
      <p:sp>
        <p:nvSpPr>
          <p:cNvPr id="42" name="右箭头 41"/>
          <p:cNvSpPr/>
          <p:nvPr>
            <p:custDataLst>
              <p:tags r:id="rId14"/>
            </p:custDataLst>
          </p:nvPr>
        </p:nvSpPr>
        <p:spPr>
          <a:xfrm>
            <a:off x="6196965" y="3700145"/>
            <a:ext cx="604520" cy="303530"/>
          </a:xfrm>
          <a:prstGeom prst="right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6791960" y="3652520"/>
            <a:ext cx="502166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Integrated pulse profiles according to the period</a:t>
            </a:r>
          </a:p>
        </p:txBody>
      </p:sp>
      <p:sp>
        <p:nvSpPr>
          <p:cNvPr id="44" name="文本框 43"/>
          <p:cNvSpPr txBox="1"/>
          <p:nvPr>
            <p:custDataLst>
              <p:tags r:id="rId15"/>
            </p:custDataLst>
          </p:nvPr>
        </p:nvSpPr>
        <p:spPr>
          <a:xfrm>
            <a:off x="4608240" y="6354566"/>
            <a:ext cx="3121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Credit: Hankins &amp;Cordes, 1981</a:t>
            </a:r>
          </a:p>
        </p:txBody>
      </p:sp>
      <p:pic>
        <p:nvPicPr>
          <p:cNvPr id="45" name="图片 4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7508875" y="4442460"/>
            <a:ext cx="3987165" cy="1602105"/>
          </a:xfrm>
          <a:prstGeom prst="rect">
            <a:avLst/>
          </a:prstGeom>
        </p:spPr>
      </p:pic>
      <p:sp>
        <p:nvSpPr>
          <p:cNvPr id="46" name="文本框 45"/>
          <p:cNvSpPr txBox="1"/>
          <p:nvPr>
            <p:custDataLst>
              <p:tags r:id="rId17"/>
            </p:custDataLst>
          </p:nvPr>
        </p:nvSpPr>
        <p:spPr>
          <a:xfrm>
            <a:off x="7508875" y="6097270"/>
            <a:ext cx="3115945" cy="315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Credit: Pulsar Astronomy</a:t>
            </a:r>
          </a:p>
        </p:txBody>
      </p:sp>
      <p:cxnSp>
        <p:nvCxnSpPr>
          <p:cNvPr id="47" name="直接连接符 46"/>
          <p:cNvCxnSpPr/>
          <p:nvPr/>
        </p:nvCxnSpPr>
        <p:spPr>
          <a:xfrm>
            <a:off x="0" y="3663315"/>
            <a:ext cx="1222248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>
          <a:xfrm>
            <a:off x="7354110" y="4031296"/>
            <a:ext cx="254952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Fourier transform</a:t>
            </a:r>
          </a:p>
        </p:txBody>
      </p:sp>
      <p:sp>
        <p:nvSpPr>
          <p:cNvPr id="49" name="右箭头 48"/>
          <p:cNvSpPr/>
          <p:nvPr>
            <p:custDataLst>
              <p:tags r:id="rId18"/>
            </p:custDataLst>
          </p:nvPr>
        </p:nvSpPr>
        <p:spPr>
          <a:xfrm>
            <a:off x="9490625" y="4042410"/>
            <a:ext cx="604520" cy="303530"/>
          </a:xfrm>
          <a:prstGeom prst="right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10116820" y="4024410"/>
            <a:ext cx="187706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Pulsar period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8A9084C-CA2C-8634-B0CA-C2F253BEFC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55257" y="4053205"/>
            <a:ext cx="3273918" cy="245210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5925" y="342265"/>
            <a:ext cx="1984375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</a:rPr>
              <a:t>Method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-30480" y="1024255"/>
            <a:ext cx="12222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1001375" y="79375"/>
            <a:ext cx="897890" cy="8763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765702" y="1216660"/>
            <a:ext cx="3303270" cy="2625090"/>
          </a:xfrm>
          <a:prstGeom prst="rect">
            <a:avLst/>
          </a:prstGeom>
        </p:spPr>
      </p:pic>
      <p:sp>
        <p:nvSpPr>
          <p:cNvPr id="29" name="矩形 28"/>
          <p:cNvSpPr/>
          <p:nvPr>
            <p:custDataLst>
              <p:tags r:id="rId4"/>
            </p:custDataLst>
          </p:nvPr>
        </p:nvSpPr>
        <p:spPr>
          <a:xfrm>
            <a:off x="7855872" y="1303020"/>
            <a:ext cx="849630" cy="534670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 29"/>
          <p:cNvSpPr/>
          <p:nvPr>
            <p:custDataLst>
              <p:tags r:id="rId5"/>
            </p:custDataLst>
          </p:nvPr>
        </p:nvSpPr>
        <p:spPr>
          <a:xfrm>
            <a:off x="7855872" y="1962150"/>
            <a:ext cx="831215" cy="1673860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>
            <p:custDataLst>
              <p:tags r:id="rId6"/>
            </p:custDataLst>
          </p:nvPr>
        </p:nvSpPr>
        <p:spPr>
          <a:xfrm>
            <a:off x="9169687" y="1959610"/>
            <a:ext cx="781050" cy="1068705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>
            <p:custDataLst>
              <p:tags r:id="rId7"/>
            </p:custDataLst>
          </p:nvPr>
        </p:nvSpPr>
        <p:spPr>
          <a:xfrm>
            <a:off x="9169687" y="3220719"/>
            <a:ext cx="781050" cy="397511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7575202" y="1344295"/>
            <a:ext cx="160020" cy="1079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7575202" y="1962150"/>
            <a:ext cx="162560" cy="1079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10"/>
            </p:custDataLst>
          </p:nvPr>
        </p:nvSpPr>
        <p:spPr>
          <a:xfrm>
            <a:off x="8868062" y="1959610"/>
            <a:ext cx="153670" cy="1079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11"/>
            </p:custDataLst>
          </p:nvPr>
        </p:nvSpPr>
        <p:spPr>
          <a:xfrm>
            <a:off x="8868062" y="3092450"/>
            <a:ext cx="162560" cy="1079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>
            <p:custDataLst>
              <p:tags r:id="rId12"/>
            </p:custDataLst>
          </p:nvPr>
        </p:nvSpPr>
        <p:spPr>
          <a:xfrm>
            <a:off x="7846982" y="4121150"/>
            <a:ext cx="849630" cy="614680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文本框 23"/>
          <p:cNvSpPr txBox="1"/>
          <p:nvPr>
            <p:custDataLst>
              <p:tags r:id="rId13"/>
            </p:custDataLst>
          </p:nvPr>
        </p:nvSpPr>
        <p:spPr>
          <a:xfrm>
            <a:off x="7575837" y="4060190"/>
            <a:ext cx="168910" cy="1600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>
            <p:custDataLst>
              <p:tags r:id="rId14"/>
            </p:custDataLst>
          </p:nvPr>
        </p:nvSpPr>
        <p:spPr>
          <a:xfrm>
            <a:off x="7846982" y="4822190"/>
            <a:ext cx="848995" cy="1550670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5"/>
            </p:custDataLst>
          </p:nvPr>
        </p:nvSpPr>
        <p:spPr>
          <a:xfrm>
            <a:off x="7573297" y="4822190"/>
            <a:ext cx="171450" cy="1600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6"/>
            </p:custDataLst>
          </p:nvPr>
        </p:nvSpPr>
        <p:spPr>
          <a:xfrm>
            <a:off x="11165840" y="628332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02/12</a:t>
            </a:r>
          </a:p>
        </p:txBody>
      </p:sp>
      <p:sp>
        <p:nvSpPr>
          <p:cNvPr id="33" name="文本框 32"/>
          <p:cNvSpPr txBox="1"/>
          <p:nvPr>
            <p:custDataLst>
              <p:tags r:id="rId17"/>
            </p:custDataLst>
          </p:nvPr>
        </p:nvSpPr>
        <p:spPr>
          <a:xfrm>
            <a:off x="163195" y="57607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Software: PRESTO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34AC644-C06F-D9C6-D784-356C965E8AE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8" y="1656466"/>
            <a:ext cx="7370470" cy="22796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F88229-BEF9-7023-FA16-E44BB7C6D21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" y="4197374"/>
            <a:ext cx="7351702" cy="102626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16478C3-394F-FBF3-19B8-727933EA05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9710" y="1239650"/>
            <a:ext cx="3273918" cy="245210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165840" y="628332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03/12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5925" y="342265"/>
            <a:ext cx="1984375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</a:rPr>
              <a:t>Method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-30480" y="1024255"/>
            <a:ext cx="12222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1001375" y="79375"/>
            <a:ext cx="897890" cy="876300"/>
          </a:xfrm>
          <a:prstGeom prst="rect">
            <a:avLst/>
          </a:prstGeom>
        </p:spPr>
      </p:pic>
      <p:pic>
        <p:nvPicPr>
          <p:cNvPr id="7" name="图片 6" descr="time_vs_phase_0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83540" y="5621655"/>
            <a:ext cx="3060065" cy="922020"/>
          </a:xfrm>
          <a:prstGeom prst="rect">
            <a:avLst/>
          </a:prstGeom>
        </p:spPr>
      </p:pic>
      <p:pic>
        <p:nvPicPr>
          <p:cNvPr id="8" name="图片 7" descr="time_vs_phase_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82905" y="4596130"/>
            <a:ext cx="3060700" cy="96012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382905" y="4201795"/>
            <a:ext cx="5481320" cy="3924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b.</a:t>
            </a:r>
            <a:r>
              <a:rPr lang="en-US" sz="20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time vs phase </a:t>
            </a:r>
            <a:r>
              <a:rPr lang="en-US" altLang="zh-CN" sz="2000" dirty="0"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-&gt; 2-Dimension (nbin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x nbin</a:t>
            </a:r>
            <a:r>
              <a:rPr lang="en-US" altLang="zh-CN" sz="2000" dirty="0"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)</a:t>
            </a:r>
            <a:endParaRPr lang="en-US" sz="2000" dirty="0">
              <a:solidFill>
                <a:schemeClr val="tx1"/>
              </a:solidFill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>
            <p:custDataLst>
              <p:tags r:id="rId6"/>
            </p:custDataLst>
          </p:nvPr>
        </p:nvSpPr>
        <p:spPr>
          <a:xfrm>
            <a:off x="474345" y="1996440"/>
            <a:ext cx="813172" cy="1544955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接箭头连接符 15"/>
          <p:cNvCxnSpPr>
            <a:cxnSpLocks/>
            <a:stCxn id="34" idx="2"/>
          </p:cNvCxnSpPr>
          <p:nvPr>
            <p:custDataLst>
              <p:tags r:id="rId7"/>
            </p:custDataLst>
          </p:nvPr>
        </p:nvCxnSpPr>
        <p:spPr>
          <a:xfrm flipH="1">
            <a:off x="855980" y="3541395"/>
            <a:ext cx="24951" cy="6953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profile_pulsar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596005" y="1681480"/>
            <a:ext cx="3030220" cy="956310"/>
          </a:xfrm>
          <a:prstGeom prst="rect">
            <a:avLst/>
          </a:prstGeom>
        </p:spPr>
      </p:pic>
      <p:pic>
        <p:nvPicPr>
          <p:cNvPr id="20" name="图片 19" descr="nopulsar_profile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591560" y="2707640"/>
            <a:ext cx="3035300" cy="953770"/>
          </a:xfrm>
          <a:prstGeom prst="rect">
            <a:avLst/>
          </a:prstGeom>
        </p:spPr>
      </p:pic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474345" y="1330960"/>
            <a:ext cx="813172" cy="591185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2" name="直接箭头连接符 21"/>
          <p:cNvCxnSpPr>
            <a:cxnSpLocks/>
            <a:stCxn id="21" idx="3"/>
          </p:cNvCxnSpPr>
          <p:nvPr>
            <p:custDataLst>
              <p:tags r:id="rId11"/>
            </p:custDataLst>
          </p:nvPr>
        </p:nvCxnSpPr>
        <p:spPr>
          <a:xfrm>
            <a:off x="1287517" y="1626553"/>
            <a:ext cx="2304678" cy="34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1228725" y="1996440"/>
            <a:ext cx="3841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9" name="文本框 48"/>
          <p:cNvSpPr txBox="1"/>
          <p:nvPr>
            <p:custDataLst>
              <p:tags r:id="rId13"/>
            </p:custDataLst>
          </p:nvPr>
        </p:nvSpPr>
        <p:spPr>
          <a:xfrm>
            <a:off x="3596640" y="1330960"/>
            <a:ext cx="47586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黑体" panose="02010609060101010101" pitchFamily="49" charset="-122"/>
              </a:rPr>
              <a:t>a.profile -&gt; 1-Dimension </a:t>
            </a:r>
            <a:r>
              <a:rPr lang="en-US" altLang="zh-CN" sz="2000" dirty="0">
                <a:uFillTx/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(nbin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x 1</a:t>
            </a:r>
            <a:r>
              <a:rPr lang="en-US" altLang="zh-CN" sz="2000" dirty="0">
                <a:uFillTx/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)</a:t>
            </a:r>
            <a:endParaRPr lang="en-US" sz="2000" dirty="0">
              <a:solidFill>
                <a:schemeClr val="tx1"/>
              </a:solidFill>
              <a:uFillTx/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endParaRPr lang="en-US" altLang="zh-CN" sz="2000" dirty="0">
              <a:solidFill>
                <a:schemeClr val="tx1"/>
              </a:solidFill>
              <a:uFillTx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4"/>
            </p:custDataLst>
          </p:nvPr>
        </p:nvSpPr>
        <p:spPr>
          <a:xfrm>
            <a:off x="415925" y="993775"/>
            <a:ext cx="3841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581775" y="1676400"/>
            <a:ext cx="51149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nbin (prepold parameters)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The number of bins in the profile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(Defaults to the number of sampling bins which correspond to one folded period)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880485" y="5254625"/>
            <a:ext cx="1181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29" name="右箭头 28"/>
          <p:cNvSpPr/>
          <p:nvPr/>
        </p:nvSpPr>
        <p:spPr>
          <a:xfrm>
            <a:off x="4722495" y="5295900"/>
            <a:ext cx="495935" cy="3575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218430" y="5041900"/>
            <a:ext cx="1602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PRESTO</a:t>
            </a:r>
          </a:p>
          <a:p>
            <a:r>
              <a:rPr lang="en-US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067550" y="5234305"/>
            <a:ext cx="1972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Candidates</a:t>
            </a:r>
          </a:p>
        </p:txBody>
      </p:sp>
      <p:sp>
        <p:nvSpPr>
          <p:cNvPr id="25" name="右箭头 24"/>
          <p:cNvSpPr/>
          <p:nvPr/>
        </p:nvSpPr>
        <p:spPr>
          <a:xfrm>
            <a:off x="6581775" y="5295900"/>
            <a:ext cx="495935" cy="3575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大括号 25"/>
          <p:cNvSpPr/>
          <p:nvPr/>
        </p:nvSpPr>
        <p:spPr>
          <a:xfrm>
            <a:off x="8886190" y="5041900"/>
            <a:ext cx="154305" cy="9144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9040495" y="4794250"/>
            <a:ext cx="1181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9039860" y="5559425"/>
            <a:ext cx="31521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.pfd file(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9" name="圆角矩形 58"/>
          <p:cNvSpPr/>
          <p:nvPr/>
        </p:nvSpPr>
        <p:spPr>
          <a:xfrm>
            <a:off x="3880485" y="4831080"/>
            <a:ext cx="7860030" cy="1388110"/>
          </a:xfrm>
          <a:prstGeom prst="round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6617970" y="3052445"/>
            <a:ext cx="235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Different number bin</a:t>
            </a:r>
            <a:r>
              <a:rPr lang="en-US" altLang="zh-CN"/>
              <a:t> </a:t>
            </a:r>
          </a:p>
        </p:txBody>
      </p:sp>
      <p:sp>
        <p:nvSpPr>
          <p:cNvPr id="32" name="右箭头 31"/>
          <p:cNvSpPr/>
          <p:nvPr/>
        </p:nvSpPr>
        <p:spPr>
          <a:xfrm>
            <a:off x="8831580" y="3063240"/>
            <a:ext cx="495935" cy="3575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9368790" y="3053080"/>
            <a:ext cx="235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Different SNR 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617970" y="3606165"/>
            <a:ext cx="6096000" cy="675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The neural network needs input data of the same size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65840" y="628332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04/12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5925" y="342265"/>
            <a:ext cx="1984375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</a:rPr>
              <a:t>Method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-30480" y="1024255"/>
            <a:ext cx="12222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01375" y="79375"/>
            <a:ext cx="897890" cy="8763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15925" y="1318895"/>
            <a:ext cx="5298440" cy="423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MWA SMART Pulsar Survey candidates</a:t>
            </a:r>
          </a:p>
          <a:p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pulsar samples:142 (nbins = 100)</a:t>
            </a:r>
          </a:p>
          <a:p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PICS needs to downsample to 48 bins.</a:t>
            </a:r>
          </a:p>
          <a:p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fontAlgn="auto">
              <a:lnSpc>
                <a:spcPts val="276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classification result (threshold&gt;0.5): </a:t>
            </a:r>
          </a:p>
          <a:p>
            <a:pPr indent="0" fontAlgn="auto">
              <a:lnSpc>
                <a:spcPts val="276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PALFA, HTRU : 67 / 142</a:t>
            </a:r>
          </a:p>
          <a:p>
            <a:pPr indent="0" fontAlgn="auto">
              <a:lnSpc>
                <a:spcPts val="276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PALFA,HTRU, FAST : 76 / 142</a:t>
            </a:r>
          </a:p>
          <a:p>
            <a:pPr indent="0" fontAlgn="auto">
              <a:lnSpc>
                <a:spcPts val="2760"/>
              </a:lnSpc>
            </a:pP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fontAlgn="auto">
              <a:lnSpc>
                <a:spcPts val="276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classification result (threshold&gt;0.1):</a:t>
            </a:r>
          </a:p>
          <a:p>
            <a:pPr indent="0" fontAlgn="auto">
              <a:lnSpc>
                <a:spcPts val="276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PALFA, HTRU : 108 / 142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fontAlgn="auto">
              <a:lnSpc>
                <a:spcPts val="276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PALFA,HTRU, FAST : 104 / 142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851400" y="4620260"/>
            <a:ext cx="18935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Different bins</a:t>
            </a:r>
          </a:p>
        </p:txBody>
      </p:sp>
      <p:sp>
        <p:nvSpPr>
          <p:cNvPr id="31" name="右箭头 30"/>
          <p:cNvSpPr/>
          <p:nvPr/>
        </p:nvSpPr>
        <p:spPr>
          <a:xfrm>
            <a:off x="6682740" y="4661535"/>
            <a:ext cx="495935" cy="3575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6569710" y="4221480"/>
            <a:ext cx="10140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resize</a:t>
            </a:r>
          </a:p>
        </p:txBody>
      </p:sp>
      <p:sp>
        <p:nvSpPr>
          <p:cNvPr id="33" name="左大括号 32"/>
          <p:cNvSpPr/>
          <p:nvPr/>
        </p:nvSpPr>
        <p:spPr>
          <a:xfrm>
            <a:off x="7429500" y="4074795"/>
            <a:ext cx="154305" cy="153162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7583805" y="3876040"/>
            <a:ext cx="1198245" cy="345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  <a:p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583805" y="4661535"/>
            <a:ext cx="1087755" cy="345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96</a:t>
            </a: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502525" y="5426710"/>
            <a:ext cx="1537970" cy="345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128</a:t>
            </a: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右箭头 33"/>
          <p:cNvSpPr/>
          <p:nvPr/>
        </p:nvSpPr>
        <p:spPr>
          <a:xfrm>
            <a:off x="8268335" y="4661535"/>
            <a:ext cx="495935" cy="3575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861425" y="4638675"/>
            <a:ext cx="33299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multi-input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combinedM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odel</a:t>
            </a:r>
          </a:p>
        </p:txBody>
      </p:sp>
      <p:sp>
        <p:nvSpPr>
          <p:cNvPr id="59" name="圆角矩形 58"/>
          <p:cNvSpPr/>
          <p:nvPr/>
        </p:nvSpPr>
        <p:spPr>
          <a:xfrm>
            <a:off x="4762500" y="3876040"/>
            <a:ext cx="7240905" cy="1953895"/>
          </a:xfrm>
          <a:prstGeom prst="round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42595" y="5825490"/>
            <a:ext cx="406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PICS AI    Credit: Weiwei Zhu</a:t>
            </a:r>
          </a:p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SMART Survey    Credit: N. D. R. Bhat</a:t>
            </a:r>
          </a:p>
        </p:txBody>
      </p:sp>
      <p:pic>
        <p:nvPicPr>
          <p:cNvPr id="7" name="内容占位符 10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41055" y="1389380"/>
            <a:ext cx="3750310" cy="24250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26940" y="2096135"/>
            <a:ext cx="4064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MWA SMART Survey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(Dwell time 4800s)</a:t>
            </a: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80 min search data(no polarization)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138GB for every point</a:t>
            </a:r>
          </a:p>
        </p:txBody>
      </p:sp>
      <p:sp>
        <p:nvSpPr>
          <p:cNvPr id="8" name="下箭头 7"/>
          <p:cNvSpPr/>
          <p:nvPr/>
        </p:nvSpPr>
        <p:spPr>
          <a:xfrm>
            <a:off x="5591810" y="2691130"/>
            <a:ext cx="362585" cy="309245"/>
          </a:xfrm>
          <a:prstGeom prst="down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762500" y="2001520"/>
            <a:ext cx="3678555" cy="1633855"/>
          </a:xfrm>
          <a:prstGeom prst="round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65840" y="628332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05/12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5925" y="342265"/>
            <a:ext cx="1984375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</a:rPr>
              <a:t>Method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-30480" y="1024255"/>
            <a:ext cx="12222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01375" y="79375"/>
            <a:ext cx="897890" cy="876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40" y="4140200"/>
            <a:ext cx="6022340" cy="21513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8645" y="103949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 preprocessing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326765" y="1103630"/>
            <a:ext cx="44392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Denoising Diffusion Probabilistic Models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67435" y="387477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Negative samples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6CF86288-4726-A2CE-9778-DED1ED9F2B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890" y="1492370"/>
            <a:ext cx="2771142" cy="95515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81C9FE2A-0A17-3D6E-61FB-9B2BC0282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136891" y="2952692"/>
            <a:ext cx="2771141" cy="955158"/>
          </a:xfrm>
          <a:prstGeom prst="rect">
            <a:avLst/>
          </a:prstGeom>
        </p:spPr>
      </p:pic>
      <p:sp>
        <p:nvSpPr>
          <p:cNvPr id="43" name="下箭头 7">
            <a:extLst>
              <a:ext uri="{FF2B5EF4-FFF2-40B4-BE49-F238E27FC236}">
                <a16:creationId xmlns:a16="http://schemas.microsoft.com/office/drawing/2014/main" id="{F6C6E489-083D-FA19-7792-E46C6822BB6D}"/>
              </a:ext>
            </a:extLst>
          </p:cNvPr>
          <p:cNvSpPr/>
          <p:nvPr/>
        </p:nvSpPr>
        <p:spPr>
          <a:xfrm>
            <a:off x="9325924" y="2537344"/>
            <a:ext cx="362585" cy="309245"/>
          </a:xfrm>
          <a:prstGeom prst="down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3BCD60E-980B-8DCD-F3FD-6011AF7B953A}"/>
              </a:ext>
            </a:extLst>
          </p:cNvPr>
          <p:cNvSpPr txBox="1"/>
          <p:nvPr/>
        </p:nvSpPr>
        <p:spPr>
          <a:xfrm>
            <a:off x="9652000" y="25073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Add noise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919E74B-9328-BF66-64E0-E564227DB0AB}"/>
              </a:ext>
            </a:extLst>
          </p:cNvPr>
          <p:cNvSpPr txBox="1"/>
          <p:nvPr/>
        </p:nvSpPr>
        <p:spPr>
          <a:xfrm>
            <a:off x="8406763" y="5288518"/>
            <a:ext cx="2432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pred = UNet (noisy_x)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A71E0846-CD48-61DE-34F2-A185FE17B56E}"/>
              </a:ext>
            </a:extLst>
          </p:cNvPr>
          <p:cNvSpPr txBox="1"/>
          <p:nvPr/>
        </p:nvSpPr>
        <p:spPr>
          <a:xfrm>
            <a:off x="10895965" y="3258305"/>
            <a:ext cx="1067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noisy_x</a:t>
            </a:r>
            <a:endParaRPr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083E6D2E-AAC4-A8FC-DB28-A5029956D7FC}"/>
              </a:ext>
            </a:extLst>
          </p:cNvPr>
          <p:cNvSpPr txBox="1"/>
          <p:nvPr/>
        </p:nvSpPr>
        <p:spPr>
          <a:xfrm>
            <a:off x="10937240" y="1776334"/>
            <a:ext cx="806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CN" altLang="en-US" dirty="0"/>
          </a:p>
        </p:txBody>
      </p:sp>
      <p:sp>
        <p:nvSpPr>
          <p:cNvPr id="53" name="下箭头 7">
            <a:extLst>
              <a:ext uri="{FF2B5EF4-FFF2-40B4-BE49-F238E27FC236}">
                <a16:creationId xmlns:a16="http://schemas.microsoft.com/office/drawing/2014/main" id="{0B6B5B54-DC3A-FB8C-0A51-B6A82C64439C}"/>
              </a:ext>
            </a:extLst>
          </p:cNvPr>
          <p:cNvSpPr/>
          <p:nvPr/>
        </p:nvSpPr>
        <p:spPr>
          <a:xfrm>
            <a:off x="9325924" y="3997010"/>
            <a:ext cx="362585" cy="309245"/>
          </a:xfrm>
          <a:prstGeom prst="down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4" name="圆角矩形 9">
            <a:extLst>
              <a:ext uri="{FF2B5EF4-FFF2-40B4-BE49-F238E27FC236}">
                <a16:creationId xmlns:a16="http://schemas.microsoft.com/office/drawing/2014/main" id="{FABF217E-5434-8101-D4BE-C020FB8D677E}"/>
              </a:ext>
            </a:extLst>
          </p:cNvPr>
          <p:cNvSpPr/>
          <p:nvPr/>
        </p:nvSpPr>
        <p:spPr>
          <a:xfrm>
            <a:off x="8406763" y="4382715"/>
            <a:ext cx="2346328" cy="862444"/>
          </a:xfrm>
          <a:prstGeom prst="round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UNet</a:t>
            </a:r>
            <a:endParaRPr lang="zh-CN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93C58748-C143-58B3-1959-E37875427599}"/>
              </a:ext>
            </a:extLst>
          </p:cNvPr>
          <p:cNvSpPr txBox="1"/>
          <p:nvPr/>
        </p:nvSpPr>
        <p:spPr>
          <a:xfrm>
            <a:off x="8136890" y="5922248"/>
            <a:ext cx="3749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 the loss_fn(pred, x</a:t>
            </a:r>
            <a:r>
              <a:rPr lang="en-US" altLang="zh-CN" dirty="0">
                <a:solidFill>
                  <a:srgbClr val="FF0000"/>
                </a:solidFill>
              </a:rPr>
              <a:t>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2" name="下箭头 7">
            <a:extLst>
              <a:ext uri="{FF2B5EF4-FFF2-40B4-BE49-F238E27FC236}">
                <a16:creationId xmlns:a16="http://schemas.microsoft.com/office/drawing/2014/main" id="{FA0DBA8D-A485-D160-0945-2A77F662616C}"/>
              </a:ext>
            </a:extLst>
          </p:cNvPr>
          <p:cNvSpPr/>
          <p:nvPr/>
        </p:nvSpPr>
        <p:spPr>
          <a:xfrm>
            <a:off x="9325924" y="5674223"/>
            <a:ext cx="362585" cy="309245"/>
          </a:xfrm>
          <a:prstGeom prst="down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E13EEF1E-BE97-3171-2E49-7D9C0916E8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840" y="1842135"/>
            <a:ext cx="6022340" cy="215138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7E2AA33-4367-773C-1BB6-1ADA52ECE5DE}"/>
              </a:ext>
            </a:extLst>
          </p:cNvPr>
          <p:cNvSpPr txBox="1"/>
          <p:nvPr/>
        </p:nvSpPr>
        <p:spPr>
          <a:xfrm>
            <a:off x="1067435" y="154686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samples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65840" y="628332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06/12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5925" y="342265"/>
            <a:ext cx="1984375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</a:rPr>
              <a:t>Method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-30480" y="1024255"/>
            <a:ext cx="12222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01375" y="79375"/>
            <a:ext cx="897890" cy="876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40" y="1842135"/>
            <a:ext cx="6022340" cy="2151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40" y="4140200"/>
            <a:ext cx="6022340" cy="21513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8645" y="103949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 preprocessing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326765" y="1103630"/>
            <a:ext cx="44392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Denoising Diffusion Probabilistic Models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67435" y="154686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samples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67435" y="387477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Negative samples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107972" y="2427036"/>
            <a:ext cx="1358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pfd file</a:t>
            </a:r>
          </a:p>
        </p:txBody>
      </p:sp>
      <p:sp>
        <p:nvSpPr>
          <p:cNvPr id="13" name="右箭头 12"/>
          <p:cNvSpPr/>
          <p:nvPr/>
        </p:nvSpPr>
        <p:spPr>
          <a:xfrm>
            <a:off x="8261132" y="2488631"/>
            <a:ext cx="495935" cy="3575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左大括号 13"/>
          <p:cNvSpPr/>
          <p:nvPr/>
        </p:nvSpPr>
        <p:spPr>
          <a:xfrm>
            <a:off x="8797707" y="2210501"/>
            <a:ext cx="154305" cy="9144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992652" y="2028256"/>
            <a:ext cx="1676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1-D data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992652" y="2928686"/>
            <a:ext cx="1676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2-D data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175282" y="3805621"/>
            <a:ext cx="1290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2-D data</a:t>
            </a: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8875812" y="5106101"/>
            <a:ext cx="495935" cy="3575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8726587" y="3649411"/>
            <a:ext cx="1290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Diffusion Model</a:t>
            </a: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9992142" y="3810066"/>
            <a:ext cx="495935" cy="3575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0511572" y="3653221"/>
            <a:ext cx="1418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Denoised 2-D data</a:t>
            </a: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194967" y="4727641"/>
            <a:ext cx="1676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1-D data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194967" y="5239451"/>
            <a:ext cx="1418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Denoised 2-D data</a:t>
            </a:r>
            <a:endParaRPr lang="en-US" altLang="zh-CN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右大括号 25"/>
          <p:cNvSpPr/>
          <p:nvPr/>
        </p:nvSpPr>
        <p:spPr>
          <a:xfrm>
            <a:off x="8466237" y="4841306"/>
            <a:ext cx="154305" cy="914400"/>
          </a:xfrm>
          <a:prstGeom prst="rightBrac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9448582" y="5106101"/>
            <a:ext cx="1676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Classifier</a:t>
            </a:r>
          </a:p>
        </p:txBody>
      </p:sp>
      <p:sp>
        <p:nvSpPr>
          <p:cNvPr id="29" name="右箭头 28"/>
          <p:cNvSpPr/>
          <p:nvPr/>
        </p:nvSpPr>
        <p:spPr>
          <a:xfrm>
            <a:off x="8301772" y="3810066"/>
            <a:ext cx="495935" cy="3575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620542" y="4676206"/>
            <a:ext cx="1676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resize </a:t>
            </a: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x3</a:t>
            </a: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9" name="圆角矩形 58"/>
          <p:cNvSpPr/>
          <p:nvPr/>
        </p:nvSpPr>
        <p:spPr>
          <a:xfrm>
            <a:off x="7023517" y="2028891"/>
            <a:ext cx="5011420" cy="4085590"/>
          </a:xfrm>
          <a:prstGeom prst="round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7" name="直接连接符 46"/>
          <p:cNvCxnSpPr/>
          <p:nvPr/>
        </p:nvCxnSpPr>
        <p:spPr>
          <a:xfrm>
            <a:off x="7008277" y="3457641"/>
            <a:ext cx="5047615" cy="387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7028597" y="4534601"/>
            <a:ext cx="4951730" cy="2921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74126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65840" y="628332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07/12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5925" y="342265"/>
            <a:ext cx="2458654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</a:rPr>
              <a:t>New Feature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-30480" y="1024255"/>
            <a:ext cx="12222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001375" y="79375"/>
            <a:ext cx="897890" cy="876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4E490252-4190-D199-5F7F-9B56C5506D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848" y="1606619"/>
            <a:ext cx="1838544" cy="177917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9DF14F3D-6F85-2488-CA73-BF96641985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6564" y="1606619"/>
            <a:ext cx="1849822" cy="1779175"/>
          </a:xfrm>
          <a:prstGeom prst="rect">
            <a:avLst/>
          </a:prstGeom>
        </p:spPr>
      </p:pic>
      <p:sp>
        <p:nvSpPr>
          <p:cNvPr id="40" name="右箭头 24">
            <a:extLst>
              <a:ext uri="{FF2B5EF4-FFF2-40B4-BE49-F238E27FC236}">
                <a16:creationId xmlns:a16="http://schemas.microsoft.com/office/drawing/2014/main" id="{6AA33F23-7439-8ED7-DB4B-24C9C7E714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61501" y="2276933"/>
            <a:ext cx="748954" cy="43854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775BA2C1-2A4E-19EC-1E95-32AEAECF7A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849" y="4120619"/>
            <a:ext cx="1838543" cy="1816326"/>
          </a:xfrm>
          <a:prstGeom prst="rect">
            <a:avLst/>
          </a:prstGeom>
        </p:spPr>
      </p:pic>
      <p:sp>
        <p:nvSpPr>
          <p:cNvPr id="43" name="右箭头 24">
            <a:extLst>
              <a:ext uri="{FF2B5EF4-FFF2-40B4-BE49-F238E27FC236}">
                <a16:creationId xmlns:a16="http://schemas.microsoft.com/office/drawing/2014/main" id="{B2C3304F-3A19-A8D2-5504-741BD0FBFF9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61501" y="4762629"/>
            <a:ext cx="748954" cy="43854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82A2B173-5A90-05C8-D013-1D12F82358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2203" y="4120619"/>
            <a:ext cx="1838543" cy="181632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00B7A14-9D51-EF45-0C86-A7F2BDAEF13F}"/>
              </a:ext>
            </a:extLst>
          </p:cNvPr>
          <p:cNvSpPr txBox="1"/>
          <p:nvPr/>
        </p:nvSpPr>
        <p:spPr>
          <a:xfrm>
            <a:off x="6096000" y="1819432"/>
            <a:ext cx="196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Hough Transform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4F5FF38-5438-10F4-A19E-297089534F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94" y="2188764"/>
            <a:ext cx="3723850" cy="284001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CF9B318-1ED3-A114-0E20-DE7344EA341A}"/>
              </a:ext>
            </a:extLst>
          </p:cNvPr>
          <p:cNvSpPr txBox="1"/>
          <p:nvPr/>
        </p:nvSpPr>
        <p:spPr>
          <a:xfrm>
            <a:off x="629285" y="1148363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samples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6CA2569-895B-BCE5-8EB5-7F79671F43E9}"/>
              </a:ext>
            </a:extLst>
          </p:cNvPr>
          <p:cNvSpPr txBox="1"/>
          <p:nvPr/>
        </p:nvSpPr>
        <p:spPr>
          <a:xfrm>
            <a:off x="629285" y="369583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Negative samples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2B81D85-208E-9E13-AA7F-B8521DD679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2195114"/>
            <a:ext cx="3786692" cy="28185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65840" y="628332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08/12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-30480" y="1024255"/>
            <a:ext cx="122224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001375" y="79375"/>
            <a:ext cx="897890" cy="8763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6858D97-B6B4-3F12-D6C9-D0FDD2EEF639}"/>
              </a:ext>
            </a:extLst>
          </p:cNvPr>
          <p:cNvSpPr txBox="1"/>
          <p:nvPr/>
        </p:nvSpPr>
        <p:spPr>
          <a:xfrm>
            <a:off x="415925" y="342265"/>
            <a:ext cx="3667344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Model</a:t>
            </a:r>
            <a:endParaRPr lang="en-US" altLang="zh-CN" sz="2800" b="1" dirty="0">
              <a:latin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1991BB3-A9FC-6D86-9ED5-52EEA447A3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2898" y="1982211"/>
            <a:ext cx="6769102" cy="33431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26295FE-1648-09F4-A07E-DDF93CB18273}"/>
              </a:ext>
            </a:extLst>
          </p:cNvPr>
          <p:cNvSpPr txBox="1"/>
          <p:nvPr/>
        </p:nvSpPr>
        <p:spPr>
          <a:xfrm>
            <a:off x="5416548" y="1612879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GoogleNet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A149547-7CA6-F840-E9DA-CEA3A4E9E662}"/>
              </a:ext>
            </a:extLst>
          </p:cNvPr>
          <p:cNvSpPr txBox="1"/>
          <p:nvPr/>
        </p:nvSpPr>
        <p:spPr>
          <a:xfrm>
            <a:off x="387349" y="1612879"/>
            <a:ext cx="2489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Wider or Deeper 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？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A9E3A8D-0684-B0D0-FAD5-98EAFD63D7FB}"/>
              </a:ext>
            </a:extLst>
          </p:cNvPr>
          <p:cNvSpPr txBox="1"/>
          <p:nvPr/>
        </p:nvSpPr>
        <p:spPr>
          <a:xfrm>
            <a:off x="5422897" y="5510035"/>
            <a:ext cx="6769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191B1F"/>
                </a:solidFill>
                <a:effectLst/>
                <a:highlight>
                  <a:srgbClr val="FFFFFF"/>
                </a:highlight>
                <a:latin typeface="-apple-system"/>
              </a:rPr>
              <a:t>Credit: Szegedy, Christian, et al. "Going deeper with convolutions."</a:t>
            </a:r>
            <a:endParaRPr lang="zh-CN" altLang="en-US" dirty="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5B5ACBFA-5D5F-32BA-8118-9FD3408FD8F1}"/>
              </a:ext>
            </a:extLst>
          </p:cNvPr>
          <p:cNvSpPr/>
          <p:nvPr/>
        </p:nvSpPr>
        <p:spPr>
          <a:xfrm>
            <a:off x="2017567" y="2498522"/>
            <a:ext cx="812800" cy="4699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A574AD65-FA00-E325-80AE-CAF45491C782}"/>
              </a:ext>
            </a:extLst>
          </p:cNvPr>
          <p:cNvSpPr/>
          <p:nvPr/>
        </p:nvSpPr>
        <p:spPr>
          <a:xfrm>
            <a:off x="503821" y="3112692"/>
            <a:ext cx="812800" cy="4699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3125AA40-0CAB-FD76-916E-A58DFC570B03}"/>
              </a:ext>
            </a:extLst>
          </p:cNvPr>
          <p:cNvSpPr/>
          <p:nvPr/>
        </p:nvSpPr>
        <p:spPr>
          <a:xfrm>
            <a:off x="759497" y="3138072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8760BBC3-B2A0-AE0F-2DF5-9F5CC6DC2C25}"/>
              </a:ext>
            </a:extLst>
          </p:cNvPr>
          <p:cNvSpPr/>
          <p:nvPr/>
        </p:nvSpPr>
        <p:spPr>
          <a:xfrm>
            <a:off x="1024929" y="3271620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6F4705FC-30A2-30FB-9AAC-22F28D702D48}"/>
              </a:ext>
            </a:extLst>
          </p:cNvPr>
          <p:cNvSpPr/>
          <p:nvPr/>
        </p:nvSpPr>
        <p:spPr>
          <a:xfrm>
            <a:off x="797585" y="3399890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C60513FC-290D-E2C9-E724-0D3EEC351C1F}"/>
              </a:ext>
            </a:extLst>
          </p:cNvPr>
          <p:cNvSpPr/>
          <p:nvPr/>
        </p:nvSpPr>
        <p:spPr>
          <a:xfrm>
            <a:off x="545095" y="3271620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95AE4B84-845F-C8E2-02F5-89DD6BF82DA3}"/>
              </a:ext>
            </a:extLst>
          </p:cNvPr>
          <p:cNvCxnSpPr>
            <a:cxnSpLocks/>
            <a:stCxn id="22" idx="2"/>
            <a:endCxn id="26" idx="0"/>
          </p:cNvCxnSpPr>
          <p:nvPr>
            <p:custDataLst>
              <p:tags r:id="rId3"/>
            </p:custDataLst>
          </p:nvPr>
        </p:nvCxnSpPr>
        <p:spPr>
          <a:xfrm flipH="1">
            <a:off x="910221" y="2968462"/>
            <a:ext cx="1513746" cy="14423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B251EF84-6D07-D644-7652-DD3454D79D85}"/>
              </a:ext>
            </a:extLst>
          </p:cNvPr>
          <p:cNvCxnSpPr>
            <a:cxnSpLocks/>
            <a:stCxn id="22" idx="2"/>
            <a:endCxn id="93" idx="0"/>
          </p:cNvCxnSpPr>
          <p:nvPr>
            <p:custDataLst>
              <p:tags r:id="rId4"/>
            </p:custDataLst>
          </p:nvPr>
        </p:nvCxnSpPr>
        <p:spPr>
          <a:xfrm>
            <a:off x="2423967" y="2968462"/>
            <a:ext cx="653283" cy="145349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3CAC3125-59B2-59E9-085C-728D2062F12B}"/>
              </a:ext>
            </a:extLst>
          </p:cNvPr>
          <p:cNvSpPr/>
          <p:nvPr/>
        </p:nvSpPr>
        <p:spPr>
          <a:xfrm>
            <a:off x="2021343" y="4220945"/>
            <a:ext cx="812800" cy="4699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A34AD31A-ED4C-D262-7AB4-BD00B79417F8}"/>
              </a:ext>
            </a:extLst>
          </p:cNvPr>
          <p:cNvSpPr/>
          <p:nvPr/>
        </p:nvSpPr>
        <p:spPr>
          <a:xfrm>
            <a:off x="1429276" y="4855965"/>
            <a:ext cx="636573" cy="4699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DCF162A4-0195-5B12-A00D-E13212B69D9E}"/>
              </a:ext>
            </a:extLst>
          </p:cNvPr>
          <p:cNvSpPr/>
          <p:nvPr/>
        </p:nvSpPr>
        <p:spPr>
          <a:xfrm>
            <a:off x="2846767" y="4836561"/>
            <a:ext cx="636573" cy="4699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9BC25F21-EB61-E45C-10EB-74749891B7A8}"/>
              </a:ext>
            </a:extLst>
          </p:cNvPr>
          <p:cNvSpPr/>
          <p:nvPr/>
        </p:nvSpPr>
        <p:spPr>
          <a:xfrm>
            <a:off x="1048730" y="5516385"/>
            <a:ext cx="636573" cy="4699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E52E7FB3-5B91-2349-B3B4-698B5455C6BA}"/>
              </a:ext>
            </a:extLst>
          </p:cNvPr>
          <p:cNvSpPr/>
          <p:nvPr/>
        </p:nvSpPr>
        <p:spPr>
          <a:xfrm>
            <a:off x="1754361" y="5516385"/>
            <a:ext cx="636573" cy="4699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CEE3A8AC-AF6D-A9AC-DE2E-031C9D6BE5F3}"/>
              </a:ext>
            </a:extLst>
          </p:cNvPr>
          <p:cNvSpPr/>
          <p:nvPr/>
        </p:nvSpPr>
        <p:spPr>
          <a:xfrm>
            <a:off x="2529049" y="5510035"/>
            <a:ext cx="636573" cy="4699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DAC38576-7ABE-8B5E-F358-E5432198FC7F}"/>
              </a:ext>
            </a:extLst>
          </p:cNvPr>
          <p:cNvSpPr/>
          <p:nvPr/>
        </p:nvSpPr>
        <p:spPr>
          <a:xfrm>
            <a:off x="3240553" y="5516385"/>
            <a:ext cx="636573" cy="4699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0521494A-E368-52C3-F357-BBAAE62205C1}"/>
              </a:ext>
            </a:extLst>
          </p:cNvPr>
          <p:cNvCxnSpPr>
            <a:cxnSpLocks/>
            <a:stCxn id="48" idx="2"/>
            <a:endCxn id="49" idx="0"/>
          </p:cNvCxnSpPr>
          <p:nvPr>
            <p:custDataLst>
              <p:tags r:id="rId5"/>
            </p:custDataLst>
          </p:nvPr>
        </p:nvCxnSpPr>
        <p:spPr>
          <a:xfrm flipH="1">
            <a:off x="1747563" y="4690885"/>
            <a:ext cx="680180" cy="16508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4C9BDBC4-11C3-A060-1733-63F667AFB545}"/>
              </a:ext>
            </a:extLst>
          </p:cNvPr>
          <p:cNvCxnSpPr>
            <a:cxnSpLocks/>
            <a:stCxn id="48" idx="2"/>
            <a:endCxn id="51" idx="0"/>
          </p:cNvCxnSpPr>
          <p:nvPr>
            <p:custDataLst>
              <p:tags r:id="rId6"/>
            </p:custDataLst>
          </p:nvPr>
        </p:nvCxnSpPr>
        <p:spPr>
          <a:xfrm>
            <a:off x="2427743" y="4690885"/>
            <a:ext cx="737311" cy="145676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DB5541E3-E09A-9A97-4D71-86BFDB6548C7}"/>
              </a:ext>
            </a:extLst>
          </p:cNvPr>
          <p:cNvCxnSpPr>
            <a:cxnSpLocks/>
            <a:stCxn id="49" idx="2"/>
            <a:endCxn id="52" idx="0"/>
          </p:cNvCxnSpPr>
          <p:nvPr>
            <p:custDataLst>
              <p:tags r:id="rId7"/>
            </p:custDataLst>
          </p:nvPr>
        </p:nvCxnSpPr>
        <p:spPr>
          <a:xfrm flipH="1">
            <a:off x="1367017" y="5325905"/>
            <a:ext cx="380546" cy="19048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33D6626C-65F2-1197-52E6-D2B428F8CBD9}"/>
              </a:ext>
            </a:extLst>
          </p:cNvPr>
          <p:cNvCxnSpPr>
            <a:cxnSpLocks/>
            <a:stCxn id="49" idx="2"/>
            <a:endCxn id="53" idx="0"/>
          </p:cNvCxnSpPr>
          <p:nvPr>
            <p:custDataLst>
              <p:tags r:id="rId8"/>
            </p:custDataLst>
          </p:nvPr>
        </p:nvCxnSpPr>
        <p:spPr>
          <a:xfrm>
            <a:off x="1747563" y="5325905"/>
            <a:ext cx="325085" cy="19048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931820B2-A056-BDF7-5327-2FCA3C8C4481}"/>
              </a:ext>
            </a:extLst>
          </p:cNvPr>
          <p:cNvCxnSpPr>
            <a:cxnSpLocks/>
            <a:stCxn id="51" idx="2"/>
            <a:endCxn id="54" idx="0"/>
          </p:cNvCxnSpPr>
          <p:nvPr>
            <p:custDataLst>
              <p:tags r:id="rId9"/>
            </p:custDataLst>
          </p:nvPr>
        </p:nvCxnSpPr>
        <p:spPr>
          <a:xfrm flipH="1">
            <a:off x="2847336" y="5306501"/>
            <a:ext cx="317718" cy="20353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9719851A-D927-573B-DD03-B943BB5CAA3E}"/>
              </a:ext>
            </a:extLst>
          </p:cNvPr>
          <p:cNvCxnSpPr>
            <a:cxnSpLocks/>
            <a:stCxn id="51" idx="2"/>
            <a:endCxn id="55" idx="0"/>
          </p:cNvCxnSpPr>
          <p:nvPr>
            <p:custDataLst>
              <p:tags r:id="rId10"/>
            </p:custDataLst>
          </p:nvPr>
        </p:nvCxnSpPr>
        <p:spPr>
          <a:xfrm>
            <a:off x="3165054" y="5306501"/>
            <a:ext cx="393786" cy="20988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椭圆 73">
            <a:extLst>
              <a:ext uri="{FF2B5EF4-FFF2-40B4-BE49-F238E27FC236}">
                <a16:creationId xmlns:a16="http://schemas.microsoft.com/office/drawing/2014/main" id="{93587019-E9AE-9A0F-9B94-59408A075DED}"/>
              </a:ext>
            </a:extLst>
          </p:cNvPr>
          <p:cNvSpPr/>
          <p:nvPr/>
        </p:nvSpPr>
        <p:spPr>
          <a:xfrm>
            <a:off x="1520203" y="4932599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3D87E715-3517-08DD-6527-A62A0CAF5BFA}"/>
              </a:ext>
            </a:extLst>
          </p:cNvPr>
          <p:cNvSpPr/>
          <p:nvPr/>
        </p:nvSpPr>
        <p:spPr>
          <a:xfrm>
            <a:off x="1776230" y="5078255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1BE7D402-4C50-D115-A5DB-4B1DA0D7F1FF}"/>
              </a:ext>
            </a:extLst>
          </p:cNvPr>
          <p:cNvSpPr/>
          <p:nvPr/>
        </p:nvSpPr>
        <p:spPr>
          <a:xfrm>
            <a:off x="2952835" y="4932599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B1234837-831E-82F8-FDC2-451F77611DC9}"/>
              </a:ext>
            </a:extLst>
          </p:cNvPr>
          <p:cNvSpPr/>
          <p:nvPr/>
        </p:nvSpPr>
        <p:spPr>
          <a:xfrm>
            <a:off x="3208862" y="5078255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CD3D2F12-E2B3-AB59-00E5-71F9393CDA8D}"/>
              </a:ext>
            </a:extLst>
          </p:cNvPr>
          <p:cNvSpPr/>
          <p:nvPr/>
        </p:nvSpPr>
        <p:spPr>
          <a:xfrm>
            <a:off x="1167293" y="5598935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E3693C22-C766-5116-C29D-3693426D7D8D}"/>
              </a:ext>
            </a:extLst>
          </p:cNvPr>
          <p:cNvSpPr/>
          <p:nvPr/>
        </p:nvSpPr>
        <p:spPr>
          <a:xfrm>
            <a:off x="1423320" y="5744591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41A23724-65F6-826F-39EB-92B55C406E46}"/>
              </a:ext>
            </a:extLst>
          </p:cNvPr>
          <p:cNvSpPr/>
          <p:nvPr/>
        </p:nvSpPr>
        <p:spPr>
          <a:xfrm>
            <a:off x="1859893" y="5608588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EDA4A2CA-729E-4588-3380-0AF868A17D2A}"/>
              </a:ext>
            </a:extLst>
          </p:cNvPr>
          <p:cNvSpPr/>
          <p:nvPr/>
        </p:nvSpPr>
        <p:spPr>
          <a:xfrm>
            <a:off x="2115920" y="5754244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B62BBE17-28F1-B73E-94E2-A98EC137D3F9}"/>
              </a:ext>
            </a:extLst>
          </p:cNvPr>
          <p:cNvSpPr/>
          <p:nvPr/>
        </p:nvSpPr>
        <p:spPr>
          <a:xfrm>
            <a:off x="2640437" y="5578333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D351BD6B-BAB5-8C15-7AD6-F18040CA5D11}"/>
              </a:ext>
            </a:extLst>
          </p:cNvPr>
          <p:cNvSpPr/>
          <p:nvPr/>
        </p:nvSpPr>
        <p:spPr>
          <a:xfrm>
            <a:off x="2896464" y="5723989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2BF1B55A-F5E3-F2A0-9045-20793B1ADFB3}"/>
              </a:ext>
            </a:extLst>
          </p:cNvPr>
          <p:cNvSpPr/>
          <p:nvPr/>
        </p:nvSpPr>
        <p:spPr>
          <a:xfrm>
            <a:off x="3336874" y="5598935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8F77BC14-DC98-AF7E-8936-3E88636E86CB}"/>
              </a:ext>
            </a:extLst>
          </p:cNvPr>
          <p:cNvSpPr/>
          <p:nvPr/>
        </p:nvSpPr>
        <p:spPr>
          <a:xfrm>
            <a:off x="3592901" y="5744591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5E267390-497A-AE4D-D3D3-2DA05998DB3B}"/>
              </a:ext>
            </a:extLst>
          </p:cNvPr>
          <p:cNvSpPr/>
          <p:nvPr/>
        </p:nvSpPr>
        <p:spPr>
          <a:xfrm>
            <a:off x="1483035" y="3120932"/>
            <a:ext cx="812800" cy="4699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3E8B1CA7-73A5-CECD-20E2-1D57BE4F0F07}"/>
              </a:ext>
            </a:extLst>
          </p:cNvPr>
          <p:cNvSpPr/>
          <p:nvPr/>
        </p:nvSpPr>
        <p:spPr>
          <a:xfrm>
            <a:off x="1738711" y="3146312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1C4C6108-1311-1CCB-3044-E6BFD2A1083F}"/>
              </a:ext>
            </a:extLst>
          </p:cNvPr>
          <p:cNvSpPr/>
          <p:nvPr/>
        </p:nvSpPr>
        <p:spPr>
          <a:xfrm>
            <a:off x="2004143" y="3279860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B3BBCE7B-C36F-769F-A0FB-09962571913C}"/>
              </a:ext>
            </a:extLst>
          </p:cNvPr>
          <p:cNvSpPr/>
          <p:nvPr/>
        </p:nvSpPr>
        <p:spPr>
          <a:xfrm>
            <a:off x="1776799" y="3408130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A094F6E3-1485-6C53-459C-A5ACE8BBE75D}"/>
              </a:ext>
            </a:extLst>
          </p:cNvPr>
          <p:cNvSpPr/>
          <p:nvPr/>
        </p:nvSpPr>
        <p:spPr>
          <a:xfrm>
            <a:off x="1524309" y="3279860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3" name="矩形: 圆角 92">
            <a:extLst>
              <a:ext uri="{FF2B5EF4-FFF2-40B4-BE49-F238E27FC236}">
                <a16:creationId xmlns:a16="http://schemas.microsoft.com/office/drawing/2014/main" id="{15E51B31-4AE8-152E-CE6E-AB59A33144DD}"/>
              </a:ext>
            </a:extLst>
          </p:cNvPr>
          <p:cNvSpPr/>
          <p:nvPr/>
        </p:nvSpPr>
        <p:spPr>
          <a:xfrm>
            <a:off x="2670850" y="3113811"/>
            <a:ext cx="812800" cy="4699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3A2DF567-7B04-5AD9-0DF8-76F1DC162FF2}"/>
              </a:ext>
            </a:extLst>
          </p:cNvPr>
          <p:cNvSpPr/>
          <p:nvPr/>
        </p:nvSpPr>
        <p:spPr>
          <a:xfrm>
            <a:off x="2926526" y="3139191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9038CB8F-2109-9623-4091-5096286D9103}"/>
              </a:ext>
            </a:extLst>
          </p:cNvPr>
          <p:cNvSpPr/>
          <p:nvPr/>
        </p:nvSpPr>
        <p:spPr>
          <a:xfrm>
            <a:off x="3191958" y="3272739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61CCE476-3F7B-04BE-E19E-A5237CB7B37C}"/>
              </a:ext>
            </a:extLst>
          </p:cNvPr>
          <p:cNvSpPr/>
          <p:nvPr/>
        </p:nvSpPr>
        <p:spPr>
          <a:xfrm>
            <a:off x="2964614" y="3401009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56DB7360-B99F-519E-913B-9490900C962C}"/>
              </a:ext>
            </a:extLst>
          </p:cNvPr>
          <p:cNvSpPr/>
          <p:nvPr/>
        </p:nvSpPr>
        <p:spPr>
          <a:xfrm>
            <a:off x="2712124" y="3272739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96F38684-D78C-5C4D-6821-26786DDD8070}"/>
              </a:ext>
            </a:extLst>
          </p:cNvPr>
          <p:cNvSpPr/>
          <p:nvPr/>
        </p:nvSpPr>
        <p:spPr>
          <a:xfrm>
            <a:off x="3666403" y="3113811"/>
            <a:ext cx="812800" cy="4699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61CA9F55-4D1F-BB62-4D35-A241E9205AA6}"/>
              </a:ext>
            </a:extLst>
          </p:cNvPr>
          <p:cNvSpPr/>
          <p:nvPr/>
        </p:nvSpPr>
        <p:spPr>
          <a:xfrm>
            <a:off x="3922079" y="3139191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D4535974-CB1E-76DE-212D-C1CF26DECF9B}"/>
              </a:ext>
            </a:extLst>
          </p:cNvPr>
          <p:cNvSpPr/>
          <p:nvPr/>
        </p:nvSpPr>
        <p:spPr>
          <a:xfrm>
            <a:off x="4187511" y="3272739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1" name="椭圆 100">
            <a:extLst>
              <a:ext uri="{FF2B5EF4-FFF2-40B4-BE49-F238E27FC236}">
                <a16:creationId xmlns:a16="http://schemas.microsoft.com/office/drawing/2014/main" id="{757E6C8F-B3E7-7E4D-4027-EA35A02ACB88}"/>
              </a:ext>
            </a:extLst>
          </p:cNvPr>
          <p:cNvSpPr/>
          <p:nvPr/>
        </p:nvSpPr>
        <p:spPr>
          <a:xfrm>
            <a:off x="3960167" y="3401009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238243ED-36B2-F55C-9FA1-0A582DC348B2}"/>
              </a:ext>
            </a:extLst>
          </p:cNvPr>
          <p:cNvSpPr/>
          <p:nvPr/>
        </p:nvSpPr>
        <p:spPr>
          <a:xfrm>
            <a:off x="3707677" y="3272739"/>
            <a:ext cx="165100" cy="1651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03" name="直接箭头连接符 102">
            <a:extLst>
              <a:ext uri="{FF2B5EF4-FFF2-40B4-BE49-F238E27FC236}">
                <a16:creationId xmlns:a16="http://schemas.microsoft.com/office/drawing/2014/main" id="{D8440AD0-4A89-0772-973A-13FA51B46D64}"/>
              </a:ext>
            </a:extLst>
          </p:cNvPr>
          <p:cNvCxnSpPr>
            <a:cxnSpLocks/>
            <a:stCxn id="22" idx="2"/>
            <a:endCxn id="88" idx="0"/>
          </p:cNvCxnSpPr>
          <p:nvPr>
            <p:custDataLst>
              <p:tags r:id="rId11"/>
            </p:custDataLst>
          </p:nvPr>
        </p:nvCxnSpPr>
        <p:spPr>
          <a:xfrm flipH="1">
            <a:off x="1889435" y="2968462"/>
            <a:ext cx="534532" cy="15247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箭头连接符 105">
            <a:extLst>
              <a:ext uri="{FF2B5EF4-FFF2-40B4-BE49-F238E27FC236}">
                <a16:creationId xmlns:a16="http://schemas.microsoft.com/office/drawing/2014/main" id="{3F6A10B2-3FA9-7982-8334-C5BFC7782AAC}"/>
              </a:ext>
            </a:extLst>
          </p:cNvPr>
          <p:cNvCxnSpPr>
            <a:cxnSpLocks/>
            <a:stCxn id="22" idx="2"/>
            <a:endCxn id="98" idx="0"/>
          </p:cNvCxnSpPr>
          <p:nvPr>
            <p:custDataLst>
              <p:tags r:id="rId12"/>
            </p:custDataLst>
          </p:nvPr>
        </p:nvCxnSpPr>
        <p:spPr>
          <a:xfrm>
            <a:off x="2423967" y="2968462"/>
            <a:ext cx="1648836" cy="145349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本框 110">
            <a:extLst>
              <a:ext uri="{FF2B5EF4-FFF2-40B4-BE49-F238E27FC236}">
                <a16:creationId xmlns:a16="http://schemas.microsoft.com/office/drawing/2014/main" id="{FE6A57F5-3BF7-CF52-F312-547BE67D56C6}"/>
              </a:ext>
            </a:extLst>
          </p:cNvPr>
          <p:cNvSpPr txBox="1"/>
          <p:nvPr/>
        </p:nvSpPr>
        <p:spPr>
          <a:xfrm>
            <a:off x="472005" y="2175419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Wider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FAE47FDD-CF46-CDC7-C1B5-B5217C01A078}"/>
              </a:ext>
            </a:extLst>
          </p:cNvPr>
          <p:cNvSpPr txBox="1"/>
          <p:nvPr/>
        </p:nvSpPr>
        <p:spPr>
          <a:xfrm>
            <a:off x="472005" y="389740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Deeper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1064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36,&quot;width&quot;:1931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36,&quot;width&quot;:19313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96,&quot;width&quot;:11470}"/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06,&quot;width&quot;:4772}"/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02,&quot;width&quot;:4780}"/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594</Words>
  <Application>Microsoft Office PowerPoint</Application>
  <PresentationFormat>宽屏</PresentationFormat>
  <Paragraphs>181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9" baseType="lpstr">
      <vt:lpstr>-apple-system</vt:lpstr>
      <vt:lpstr>等线</vt:lpstr>
      <vt:lpstr>等线 Light</vt:lpstr>
      <vt:lpstr>Arial</vt:lpstr>
      <vt:lpstr>Office 主题​​</vt:lpstr>
      <vt:lpstr>Improving pulsar search efficiency with artificial intelligence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Yannis Fu</dc:creator>
  <cp:lastModifiedBy>Yannis Fu</cp:lastModifiedBy>
  <cp:revision>42</cp:revision>
  <dcterms:created xsi:type="dcterms:W3CDTF">2024-07-10T08:16:59Z</dcterms:created>
  <dcterms:modified xsi:type="dcterms:W3CDTF">2024-07-14T04:36:08Z</dcterms:modified>
</cp:coreProperties>
</file>