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76" r:id="rId7"/>
    <p:sldId id="275" r:id="rId8"/>
    <p:sldId id="263" r:id="rId9"/>
    <p:sldId id="273" r:id="rId10"/>
    <p:sldId id="272" r:id="rId11"/>
    <p:sldId id="264" r:id="rId12"/>
    <p:sldId id="274" r:id="rId13"/>
    <p:sldId id="265" r:id="rId14"/>
    <p:sldId id="266" r:id="rId15"/>
    <p:sldId id="260" r:id="rId16"/>
    <p:sldId id="267" r:id="rId17"/>
    <p:sldId id="269" r:id="rId18"/>
    <p:sldId id="271" r:id="rId19"/>
    <p:sldId id="268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F5E687-7B54-61C4-437E-B1B7D3A64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54F11EE-3039-8C9F-0546-D7A892326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816C08-91D4-756D-FC1F-26AE32A17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9233-FDFB-4FE2-B810-CFD3A1B5D5EC}" type="datetimeFigureOut">
              <a:rPr lang="zh-CN" altLang="en-US" smtClean="0"/>
              <a:t>2024/7/13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A5A47C-B97C-B000-BEFA-30463DF0F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9039CB-7E7F-A048-D28A-8CBA38E3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1D01-DB8B-4B73-B785-0C46869DE5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60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1F9775-DF3A-B9E6-C9B6-6B4D43B30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9D23A25-FDFB-71AC-53A6-B733E5DBF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DE01AC-5B76-D8F7-089F-C232FC676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9233-FDFB-4FE2-B810-CFD3A1B5D5EC}" type="datetimeFigureOut">
              <a:rPr lang="zh-CN" altLang="en-US" smtClean="0"/>
              <a:t>2024/7/13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5E8767-B159-EC09-58C1-DED20AD6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B59E56-3596-F239-C9DC-05528FDD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1D01-DB8B-4B73-B785-0C46869DE5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0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702A667-D35B-E038-098E-7AAE18ACB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89BCFE3-4EFB-3A54-7E58-E951EF771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FD1955-9D1D-C5EE-9D40-84F99055F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9233-FDFB-4FE2-B810-CFD3A1B5D5EC}" type="datetimeFigureOut">
              <a:rPr lang="zh-CN" altLang="en-US" smtClean="0"/>
              <a:t>2024/7/13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F08C6A-690A-E137-E2D1-E7E5148E2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EF431B-44AA-AA18-DC24-B14B5EED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1D01-DB8B-4B73-B785-0C46869DE5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41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83B29B-2D56-085F-82BE-2480C2F5C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41875-BC39-80BB-2852-004331612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D28A1C-91F4-D9BD-0665-BA6B0DBA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9233-FDFB-4FE2-B810-CFD3A1B5D5EC}" type="datetimeFigureOut">
              <a:rPr lang="zh-CN" altLang="en-US" smtClean="0"/>
              <a:t>2024/7/13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AF47E4-30BB-F5A8-7DDF-79D2262FB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444BE2-0CF1-7525-2D5B-066D5F3B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1D01-DB8B-4B73-B785-0C46869DE5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29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DCD5B-0733-CDD5-F00F-198BC6C1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5565E5-A8E1-B801-4773-6102FEC4F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A34F59-F832-7371-CF4E-443DE83BA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9233-FDFB-4FE2-B810-CFD3A1B5D5EC}" type="datetimeFigureOut">
              <a:rPr lang="zh-CN" altLang="en-US" smtClean="0"/>
              <a:t>2024/7/13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A66DB0-EF11-8B2B-D0AB-50F3B220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B11F4-5B9A-B12C-FA5B-E443B28F1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1D01-DB8B-4B73-B785-0C46869DE5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05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2CA3B2-2319-FC9D-254B-1B0143264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5C6017-6F6A-5935-45DF-441D7BD23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C653399-2401-B8BE-9BDC-401F44B38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E23FD4-E1B0-68BE-3F36-E69A0B7CE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9233-FDFB-4FE2-B810-CFD3A1B5D5EC}" type="datetimeFigureOut">
              <a:rPr lang="zh-CN" altLang="en-US" smtClean="0"/>
              <a:t>2024/7/13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A6A7F6-818E-89E0-4879-0E504D646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B629B0B-E0D8-EA3F-A44F-38BD7AD8A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1D01-DB8B-4B73-B785-0C46869DE5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40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C0F6DC-0424-5A3B-B18B-C631DB237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436B19-3372-510C-152F-716C4CADC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F43A20F-404D-8B43-FB11-FA60DD081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83B9F8-4F8E-8E90-E8E8-861FF557E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E422EA3-8E9E-C1E4-ACAC-89252203FD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A5B0482-F299-3DEB-1149-3DAA1067C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9233-FDFB-4FE2-B810-CFD3A1B5D5EC}" type="datetimeFigureOut">
              <a:rPr lang="zh-CN" altLang="en-US" smtClean="0"/>
              <a:t>2024/7/13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11D5B16-9380-38F5-3D25-2B268F89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ECBC961-16AE-C7D9-FC65-CECB2D8A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1D01-DB8B-4B73-B785-0C46869DE5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87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90EC9F-CCCA-1A48-43B8-68FC72EC9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5A137E3-880C-5F52-E12E-11544419C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9233-FDFB-4FE2-B810-CFD3A1B5D5EC}" type="datetimeFigureOut">
              <a:rPr lang="zh-CN" altLang="en-US" smtClean="0"/>
              <a:t>2024/7/13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6A549E9-7952-E868-B0C5-C55AFD913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D46848A-EF34-6E32-DE0C-AF6A949A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1D01-DB8B-4B73-B785-0C46869DE5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40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07B1AC5-30E5-61AA-6D09-80956D95B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9233-FDFB-4FE2-B810-CFD3A1B5D5EC}" type="datetimeFigureOut">
              <a:rPr lang="zh-CN" altLang="en-US" smtClean="0"/>
              <a:t>2024/7/13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C29C123-FF53-7A6D-7350-5BEA8316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6AFDA0-D58A-CCB8-AFFD-BF85020E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1D01-DB8B-4B73-B785-0C46869DE5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37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A55926-A11F-5E38-4C0B-61411C7D5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E485E4-464B-906A-2309-3474A4C20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7FA715-FCD4-2300-A0D7-625FBFA53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C68AE-3A98-429D-1922-9885F9FD0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9233-FDFB-4FE2-B810-CFD3A1B5D5EC}" type="datetimeFigureOut">
              <a:rPr lang="zh-CN" altLang="en-US" smtClean="0"/>
              <a:t>2024/7/13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DC0B7D-51DB-585C-EC94-EFF3D7B36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90951F-CF37-F765-6A95-A8604ADD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1D01-DB8B-4B73-B785-0C46869DE5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597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6C580F-7B4E-82B2-7BB0-A4018848C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F62DA21-DE04-FF46-ACAE-945D2CC2E9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331D6AD-E209-509D-1809-C6BB79950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6E2105-3EA7-D67D-57AE-E2567EB49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9233-FDFB-4FE2-B810-CFD3A1B5D5EC}" type="datetimeFigureOut">
              <a:rPr lang="zh-CN" altLang="en-US" smtClean="0"/>
              <a:t>2024/7/13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5E62129-2E63-E2C7-3952-87410B3B3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F83394-F996-7843-7F90-3E4A858E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1D01-DB8B-4B73-B785-0C46869DE5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51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2560878-F91C-5C7A-DD22-3E7018C98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95049E-F565-978A-B90F-0D7279E07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879306-0A8D-C4EF-9CCB-464EDAC91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49233-FDFB-4FE2-B810-CFD3A1B5D5EC}" type="datetimeFigureOut">
              <a:rPr lang="zh-CN" altLang="en-US" smtClean="0"/>
              <a:t>2024/7/13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7D0561-A5BD-BADC-1C34-2CBEC54D4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5FDE80-7EAD-3C14-541E-B38FE96D6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C1D01-DB8B-4B73-B785-0C46869DE5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92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675517-7927-A793-6601-14AF6ACA1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1264" y="800099"/>
            <a:ext cx="9144000" cy="3364491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en-US" altLang="zh-CN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Difference between quark stars and neutron stars in universal relations and their effect on gravitational wave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22F415B-E750-C21E-85DC-F348120DF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8374"/>
            <a:ext cx="9144000" cy="1655762"/>
          </a:xfrm>
        </p:spPr>
        <p:txBody>
          <a:bodyPr/>
          <a:lstStyle/>
          <a:p>
            <a:r>
              <a:rPr lang="zh-CN" altLang="en-US" dirty="0"/>
              <a:t>报告人：高端塬</a:t>
            </a:r>
            <a:endParaRPr lang="en-US" altLang="zh-CN" dirty="0"/>
          </a:p>
          <a:p>
            <a:r>
              <a:rPr lang="zh-CN" altLang="en-US" dirty="0"/>
              <a:t>导师：周恩平</a:t>
            </a:r>
          </a:p>
        </p:txBody>
      </p:sp>
    </p:spTree>
    <p:extLst>
      <p:ext uri="{BB962C8B-B14F-4D97-AF65-F5344CB8AC3E}">
        <p14:creationId xmlns:p14="http://schemas.microsoft.com/office/powerpoint/2010/main" val="232886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5D1217E4-DCB6-13E8-AD11-5C9E0F8E5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73" y="4393031"/>
            <a:ext cx="4955204" cy="83099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9CED8FE4-0838-001C-8F43-D068E784C007}"/>
              </a:ext>
            </a:extLst>
          </p:cNvPr>
          <p:cNvSpPr txBox="1"/>
          <p:nvPr/>
        </p:nvSpPr>
        <p:spPr>
          <a:xfrm>
            <a:off x="841663" y="615090"/>
            <a:ext cx="5769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cs typeface="Arial" panose="020B0604020202020204" pitchFamily="34" charset="0"/>
              </a:rPr>
              <a:t>Boundary conditions</a:t>
            </a:r>
            <a:endParaRPr lang="zh-CN" altLang="en-US" sz="4800" dirty="0"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9F17DB5-0944-F3E8-F555-099100DB643F}"/>
              </a:ext>
            </a:extLst>
          </p:cNvPr>
          <p:cNvSpPr txBox="1"/>
          <p:nvPr/>
        </p:nvSpPr>
        <p:spPr>
          <a:xfrm>
            <a:off x="1122218" y="4546919"/>
            <a:ext cx="1388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At r = R</a:t>
            </a:r>
            <a:endParaRPr lang="zh-CN" altLang="en-US" sz="28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B7B861E-BF4A-9779-9A9E-CBBC91ABF925}"/>
              </a:ext>
            </a:extLst>
          </p:cNvPr>
          <p:cNvSpPr txBox="1"/>
          <p:nvPr/>
        </p:nvSpPr>
        <p:spPr>
          <a:xfrm>
            <a:off x="1122218" y="2311081"/>
            <a:ext cx="1370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At r = 0</a:t>
            </a:r>
            <a:endParaRPr lang="zh-CN" altLang="en-US" sz="28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A669A3C-C492-D7D3-03C0-14C6EE629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73" y="2152111"/>
            <a:ext cx="6141611" cy="201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01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13473B6-7AB5-772A-9053-B3CE61CAB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411" y="1277807"/>
            <a:ext cx="6251177" cy="468838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A72F2F3-7457-7F95-314D-AB233E6DBCAD}"/>
              </a:ext>
            </a:extLst>
          </p:cNvPr>
          <p:cNvSpPr txBox="1"/>
          <p:nvPr/>
        </p:nvSpPr>
        <p:spPr>
          <a:xfrm>
            <a:off x="457200" y="446810"/>
            <a:ext cx="6856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/>
              <a:t>Solution inside quark star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297020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0D3FFF-6B79-5168-0D49-B54B1B11D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/>
              <a:t>Ode equations</a:t>
            </a:r>
            <a:endParaRPr lang="zh-CN" altLang="en-US" sz="4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8E66BB3-AB69-B5B3-FE85-C5F91C650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23" y="1335042"/>
            <a:ext cx="5581650" cy="525279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BCE30A4-8544-A3F0-11DF-923BFCFE0CC4}"/>
              </a:ext>
            </a:extLst>
          </p:cNvPr>
          <p:cNvSpPr txBox="1"/>
          <p:nvPr/>
        </p:nvSpPr>
        <p:spPr>
          <a:xfrm>
            <a:off x="9607262" y="5846544"/>
            <a:ext cx="22903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zh-CN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L. Lindblom and S. L. Detweiler(1983)</a:t>
            </a:r>
            <a:endParaRPr lang="zh-CN" altLang="en-US" dirty="0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FA071F24-055D-2125-EFB6-4EB533328399}"/>
              </a:ext>
            </a:extLst>
          </p:cNvPr>
          <p:cNvSpPr/>
          <p:nvPr/>
        </p:nvSpPr>
        <p:spPr>
          <a:xfrm>
            <a:off x="5122717" y="5522958"/>
            <a:ext cx="328181" cy="27035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988E6710-8D3F-8E37-979E-E7F4B86AFF84}"/>
              </a:ext>
            </a:extLst>
          </p:cNvPr>
          <p:cNvSpPr/>
          <p:nvPr/>
        </p:nvSpPr>
        <p:spPr>
          <a:xfrm>
            <a:off x="7420840" y="5522957"/>
            <a:ext cx="328181" cy="27035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362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AB8BDE4-800F-1A20-861D-8E66B85D6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82" y="2318905"/>
            <a:ext cx="3810000" cy="7239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E57ED4E-327A-59AD-E1EE-275F5071E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88" y="3195638"/>
            <a:ext cx="6381750" cy="92392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EA19710-15D4-E60E-D487-8CD13942EC62}"/>
              </a:ext>
            </a:extLst>
          </p:cNvPr>
          <p:cNvSpPr txBox="1"/>
          <p:nvPr/>
        </p:nvSpPr>
        <p:spPr>
          <a:xfrm>
            <a:off x="457200" y="446810"/>
            <a:ext cx="41216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/>
              <a:t>Zerilli equation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529975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0929CB8-921A-B1A7-9DEE-572B0E6A3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7" y="1819275"/>
            <a:ext cx="5686425" cy="321945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A2C31A9-E705-F2F8-92B0-BF2B4A4096A3}"/>
              </a:ext>
            </a:extLst>
          </p:cNvPr>
          <p:cNvSpPr txBox="1"/>
          <p:nvPr/>
        </p:nvSpPr>
        <p:spPr>
          <a:xfrm>
            <a:off x="457200" y="446810"/>
            <a:ext cx="9839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/>
              <a:t>F-mode frequency and Tidal overlap</a:t>
            </a:r>
            <a:endParaRPr lang="zh-CN" altLang="en-US" sz="48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69239EA-9773-D463-E05B-296E20DC8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962" y="5400242"/>
            <a:ext cx="5810250" cy="73342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66D88F8-421C-FAF9-AAA3-2A4E73D34D81}"/>
              </a:ext>
            </a:extLst>
          </p:cNvPr>
          <p:cNvSpPr txBox="1"/>
          <p:nvPr/>
        </p:nvSpPr>
        <p:spPr>
          <a:xfrm>
            <a:off x="9247487" y="3015859"/>
            <a:ext cx="3761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zh-CN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S. Chandrasekhar </a:t>
            </a:r>
          </a:p>
          <a:p>
            <a:r>
              <a:rPr lang="de-DE" altLang="zh-CN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and V. Ferrari(1991)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700A8EB-3AF4-0A61-CB34-6E756DE4FA14}"/>
              </a:ext>
            </a:extLst>
          </p:cNvPr>
          <p:cNvSpPr txBox="1"/>
          <p:nvPr/>
        </p:nvSpPr>
        <p:spPr>
          <a:xfrm>
            <a:off x="9309617" y="5582288"/>
            <a:ext cx="1974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zh-CN" dirty="0"/>
              <a:t>Zhiqiang Miao et al(2024)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3883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9EAECB4-41DA-DF0F-A5F3-D3383B6EC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957" y="429240"/>
            <a:ext cx="5991225" cy="642937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67C1692-3FBA-F07C-D55C-36B57B4A6C2A}"/>
              </a:ext>
            </a:extLst>
          </p:cNvPr>
          <p:cNvSpPr txBox="1"/>
          <p:nvPr/>
        </p:nvSpPr>
        <p:spPr>
          <a:xfrm>
            <a:off x="748146" y="665018"/>
            <a:ext cx="42001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/>
              <a:t>Other universal</a:t>
            </a:r>
          </a:p>
          <a:p>
            <a:r>
              <a:rPr lang="en-US" altLang="zh-CN" sz="4800" dirty="0"/>
              <a:t>relations</a:t>
            </a:r>
            <a:endParaRPr lang="zh-CN" altLang="en-US" sz="48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3E8B6F3-D5FE-E653-ED3E-EE1A2E01A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04" y="2203488"/>
            <a:ext cx="4780197" cy="88650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D5A6459-B3EA-1155-47D2-124DD70077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1810"/>
            <a:ext cx="5851957" cy="164876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62315C3-AF30-A865-9434-19BF465F3F0D}"/>
              </a:ext>
            </a:extLst>
          </p:cNvPr>
          <p:cNvSpPr txBox="1"/>
          <p:nvPr/>
        </p:nvSpPr>
        <p:spPr>
          <a:xfrm>
            <a:off x="1960673" y="5806491"/>
            <a:ext cx="5753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zh-CN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H.-J. Kuan et al(2022)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4951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6092CF0-B2E4-DAE1-0463-1040BFDEC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" y="2200275"/>
            <a:ext cx="11477625" cy="245745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CBAC821-4415-B853-7B37-73ED036102B7}"/>
              </a:ext>
            </a:extLst>
          </p:cNvPr>
          <p:cNvSpPr txBox="1"/>
          <p:nvPr/>
        </p:nvSpPr>
        <p:spPr>
          <a:xfrm>
            <a:off x="488373" y="602673"/>
            <a:ext cx="8366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/>
              <a:t>Difference between NS and QS</a:t>
            </a:r>
            <a:endParaRPr lang="zh-CN" altLang="en-US" sz="4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E546E92-7B0D-B116-C757-3B45B119F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2147887"/>
            <a:ext cx="116871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7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59226C1-80C8-CB96-F3C0-3AEF6AF75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28" y="1624012"/>
            <a:ext cx="4810125" cy="36099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7584A89-7311-CE2B-8269-DCD34AFB7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449" y="1624012"/>
            <a:ext cx="5124450" cy="353377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C07641A-4C90-66A2-2F3F-54BD37CE5358}"/>
              </a:ext>
            </a:extLst>
          </p:cNvPr>
          <p:cNvSpPr txBox="1"/>
          <p:nvPr/>
        </p:nvSpPr>
        <p:spPr>
          <a:xfrm>
            <a:off x="1072428" y="602672"/>
            <a:ext cx="4990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/>
              <a:t>Universal relations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637025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7AA5383-3121-B209-0D1A-0D4D2BE94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49" y="1814945"/>
            <a:ext cx="5210175" cy="35814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B385068-C98B-8654-0E47-20063D9D9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24" y="1814945"/>
            <a:ext cx="4895850" cy="35814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6184683-D8CA-E596-9373-0D5AC68CE62D}"/>
              </a:ext>
            </a:extLst>
          </p:cNvPr>
          <p:cNvSpPr txBox="1"/>
          <p:nvPr/>
        </p:nvSpPr>
        <p:spPr>
          <a:xfrm>
            <a:off x="1018309" y="654627"/>
            <a:ext cx="4358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/>
              <a:t>Tidal dephasing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383537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54A9B9-B566-90FA-8109-910E61C06B6C}"/>
              </a:ext>
            </a:extLst>
          </p:cNvPr>
          <p:cNvSpPr/>
          <p:nvPr/>
        </p:nvSpPr>
        <p:spPr>
          <a:xfrm>
            <a:off x="4036782" y="2644170"/>
            <a:ext cx="41184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Thanks</a:t>
            </a:r>
            <a:endParaRPr lang="zh-CN" alt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7951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12F577-EF66-4F1E-A017-292933A3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altLang="zh-CN" sz="5400" dirty="0"/>
              <a:t>CONTENTS </a:t>
            </a:r>
            <a:endParaRPr lang="zh-CN" altLang="en-US" sz="54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098334-F692-72DB-6669-F62AB7B14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118" y="2141537"/>
            <a:ext cx="10515600" cy="4351338"/>
          </a:xfrm>
        </p:spPr>
        <p:txBody>
          <a:bodyPr/>
          <a:lstStyle/>
          <a:p>
            <a:r>
              <a:rPr lang="en-US" altLang="zh-CN" sz="4000" b="1" dirty="0"/>
              <a:t>Background</a:t>
            </a:r>
          </a:p>
          <a:p>
            <a:r>
              <a:rPr lang="en-US" altLang="zh-CN" sz="4000" b="1" dirty="0"/>
              <a:t>F-mode properties</a:t>
            </a:r>
          </a:p>
          <a:p>
            <a:r>
              <a:rPr lang="en-US" altLang="zh-CN" sz="4000" b="1" dirty="0"/>
              <a:t>Universal relations</a:t>
            </a:r>
          </a:p>
          <a:p>
            <a:r>
              <a:rPr lang="en-US" altLang="zh-CN" sz="4000" b="1" dirty="0"/>
              <a:t>Tidal dephasing</a:t>
            </a:r>
          </a:p>
          <a:p>
            <a:pPr marL="0" indent="0">
              <a:buNone/>
            </a:pP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474382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6247C24-121B-D9CD-9D77-B0B39E18ADA3}"/>
              </a:ext>
            </a:extLst>
          </p:cNvPr>
          <p:cNvSpPr txBox="1"/>
          <p:nvPr/>
        </p:nvSpPr>
        <p:spPr>
          <a:xfrm>
            <a:off x="748146" y="665018"/>
            <a:ext cx="4674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/>
              <a:t>I-love-Q relation</a:t>
            </a:r>
            <a:endParaRPr lang="zh-CN" altLang="en-US" sz="48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63BBFE6-B651-654A-161B-52BF7341D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085" y="2079047"/>
            <a:ext cx="9293830" cy="403080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E2A4EEF-2235-E9A1-F47C-74004AA2F316}"/>
              </a:ext>
            </a:extLst>
          </p:cNvPr>
          <p:cNvSpPr txBox="1"/>
          <p:nvPr/>
        </p:nvSpPr>
        <p:spPr>
          <a:xfrm>
            <a:off x="1727488" y="6008316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Kent Yagi and </a:t>
            </a:r>
            <a:r>
              <a:rPr lang="en-US" altLang="zh-CN" dirty="0" err="1"/>
              <a:t>Nicol´as</a:t>
            </a:r>
            <a:r>
              <a:rPr lang="en-US" altLang="zh-CN" dirty="0"/>
              <a:t> Yunes(2017)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7978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0B40A66-B574-5F87-7C99-9FADDE362770}"/>
              </a:ext>
            </a:extLst>
          </p:cNvPr>
          <p:cNvSpPr txBox="1"/>
          <p:nvPr/>
        </p:nvSpPr>
        <p:spPr>
          <a:xfrm>
            <a:off x="748146" y="665018"/>
            <a:ext cx="3677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/>
              <a:t>I-C-f relation</a:t>
            </a:r>
            <a:endParaRPr lang="zh-CN" altLang="en-US" sz="4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C34EF1E-09B1-76D7-5F72-386434C7F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6" y="1486668"/>
            <a:ext cx="5559136" cy="470631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0A3BBA-C75B-B006-BA88-C8E56198D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13809"/>
            <a:ext cx="5559136" cy="475588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922D469-A080-D848-35EB-428129236D9C}"/>
              </a:ext>
            </a:extLst>
          </p:cNvPr>
          <p:cNvSpPr txBox="1"/>
          <p:nvPr/>
        </p:nvSpPr>
        <p:spPr>
          <a:xfrm>
            <a:off x="1270289" y="6192982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zh-CN" dirty="0"/>
              <a:t>Sailesh Ranjan Mohanty et al(2023)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690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1B66EA1-54FD-F469-954B-14795BCBA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648041"/>
            <a:ext cx="9527319" cy="356191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3591369-F37B-B61C-7CD0-064C7FB8A32E}"/>
              </a:ext>
            </a:extLst>
          </p:cNvPr>
          <p:cNvSpPr txBox="1"/>
          <p:nvPr/>
        </p:nvSpPr>
        <p:spPr>
          <a:xfrm>
            <a:off x="748146" y="665018"/>
            <a:ext cx="4200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/>
              <a:t>For Quark stars</a:t>
            </a:r>
            <a:endParaRPr lang="zh-CN" altLang="en-US" sz="4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DD4C0EB-7E32-04D4-59E3-77987F33299B}"/>
              </a:ext>
            </a:extLst>
          </p:cNvPr>
          <p:cNvSpPr txBox="1"/>
          <p:nvPr/>
        </p:nvSpPr>
        <p:spPr>
          <a:xfrm>
            <a:off x="1901201" y="5623852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Juan M. Z. </a:t>
            </a:r>
            <a:r>
              <a:rPr lang="en-US" altLang="zh-CN" dirty="0" err="1"/>
              <a:t>Pretel</a:t>
            </a:r>
            <a:r>
              <a:rPr lang="en-US" altLang="zh-CN" dirty="0"/>
              <a:t>,  and Chen Zhang(2024)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0408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41998B0-9A53-512C-84A9-748ACDAE0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92" y="1825625"/>
            <a:ext cx="4769016" cy="4351338"/>
          </a:xfrm>
        </p:spPr>
      </p:pic>
      <p:sp>
        <p:nvSpPr>
          <p:cNvPr id="6" name="标题 5">
            <a:extLst>
              <a:ext uri="{FF2B5EF4-FFF2-40B4-BE49-F238E27FC236}">
                <a16:creationId xmlns:a16="http://schemas.microsoft.com/office/drawing/2014/main" id="{E8D209C0-1F0E-49D2-A6B0-DA761D5FCC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49341"/>
            <a:ext cx="10392589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/>
              <a:t>GW frequency “at amplitude maximum”</a:t>
            </a:r>
            <a:endParaRPr lang="zh-CN" altLang="en-US" sz="48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9F07B4E-F104-F6E3-0022-1CF491C9AFB7}"/>
              </a:ext>
            </a:extLst>
          </p:cNvPr>
          <p:cNvSpPr txBox="1"/>
          <p:nvPr/>
        </p:nvSpPr>
        <p:spPr>
          <a:xfrm>
            <a:off x="4044661" y="5992297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zh-CN" dirty="0"/>
              <a:t>Rezzolla and Takami, PRD 93, 124051 (2016)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6553784-42B2-BA7D-749C-BDB8FF546EAE}"/>
              </a:ext>
            </a:extLst>
          </p:cNvPr>
          <p:cNvSpPr txBox="1"/>
          <p:nvPr/>
        </p:nvSpPr>
        <p:spPr>
          <a:xfrm>
            <a:off x="7315484" y="2708632"/>
            <a:ext cx="44694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No way to distinguish</a:t>
            </a:r>
          </a:p>
          <a:p>
            <a:r>
              <a:rPr lang="en-US" altLang="zh-CN" sz="3600" dirty="0">
                <a:solidFill>
                  <a:srgbClr val="FF0000"/>
                </a:solidFill>
              </a:rPr>
              <a:t> QS and NS from the </a:t>
            </a:r>
          </a:p>
          <a:p>
            <a:r>
              <a:rPr lang="en-US" altLang="zh-CN" sz="3600" dirty="0">
                <a:solidFill>
                  <a:srgbClr val="FF0000"/>
                </a:solidFill>
              </a:rPr>
              <a:t>GW during the </a:t>
            </a:r>
          </a:p>
          <a:p>
            <a:r>
              <a:rPr lang="en-US" altLang="zh-CN" sz="3600" dirty="0" err="1">
                <a:solidFill>
                  <a:srgbClr val="FF0000"/>
                </a:solidFill>
              </a:rPr>
              <a:t>inspiral</a:t>
            </a:r>
            <a:r>
              <a:rPr lang="en-US" altLang="zh-CN" sz="3600" dirty="0">
                <a:solidFill>
                  <a:srgbClr val="FF0000"/>
                </a:solidFill>
              </a:rPr>
              <a:t> phase?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44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C722E1-F337-AF8F-06B3-40D094C76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987" y="2208067"/>
            <a:ext cx="4867275" cy="316666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949F36E-35C6-AB61-E2D6-90E652488FE1}"/>
              </a:ext>
            </a:extLst>
          </p:cNvPr>
          <p:cNvSpPr txBox="1"/>
          <p:nvPr/>
        </p:nvSpPr>
        <p:spPr>
          <a:xfrm>
            <a:off x="6309880" y="6088026"/>
            <a:ext cx="6094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https://www.aei.mpg.de/196425/tides-in-binary-star-systems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5557ACF-556B-B4BF-F2F9-593CA04CC8E0}"/>
              </a:ext>
            </a:extLst>
          </p:cNvPr>
          <p:cNvSpPr txBox="1"/>
          <p:nvPr/>
        </p:nvSpPr>
        <p:spPr>
          <a:xfrm>
            <a:off x="748146" y="665018"/>
            <a:ext cx="3898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/>
              <a:t>Dynamic tides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629799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897F063-2EED-A5BA-3174-323BD575DB3E}"/>
              </a:ext>
            </a:extLst>
          </p:cNvPr>
          <p:cNvSpPr txBox="1"/>
          <p:nvPr/>
        </p:nvSpPr>
        <p:spPr>
          <a:xfrm>
            <a:off x="748146" y="665018"/>
            <a:ext cx="2326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/>
              <a:t>F-mode</a:t>
            </a:r>
            <a:endParaRPr lang="zh-CN" altLang="en-US" sz="48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673EE73-AB49-C3F9-E9B5-2BCB8F0BF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59" y="1772949"/>
            <a:ext cx="6057900" cy="185737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8AB78AC-0701-FF90-D3D6-018A4D32AF18}"/>
              </a:ext>
            </a:extLst>
          </p:cNvPr>
          <p:cNvSpPr txBox="1"/>
          <p:nvPr/>
        </p:nvSpPr>
        <p:spPr>
          <a:xfrm>
            <a:off x="748146" y="2170653"/>
            <a:ext cx="35329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zh-CN" sz="2400" dirty="0">
                <a:highlight>
                  <a:srgbClr val="FFFFFF"/>
                </a:highlight>
                <a:latin typeface="Arial" panose="020B0604020202020204" pitchFamily="34" charset="0"/>
              </a:rPr>
              <a:t>R</a:t>
            </a:r>
            <a:r>
              <a:rPr lang="de-DE" altLang="zh-CN" sz="2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egge-Wheeler metric</a:t>
            </a:r>
            <a:endParaRPr lang="zh-CN" altLang="en-US" sz="24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8019C1F-3CE4-0995-1BC4-5E288205D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77" y="3981814"/>
            <a:ext cx="3324225" cy="169545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A322558-38EB-05EF-E548-F2190CD07C0E}"/>
              </a:ext>
            </a:extLst>
          </p:cNvPr>
          <p:cNvSpPr txBox="1"/>
          <p:nvPr/>
        </p:nvSpPr>
        <p:spPr>
          <a:xfrm>
            <a:off x="331693" y="4304962"/>
            <a:ext cx="4552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zh-CN" sz="2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Lagrangian displacement vector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3989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0D3FFF-6B79-5168-0D49-B54B1B11D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/>
              <a:t>Ode equations</a:t>
            </a:r>
            <a:endParaRPr lang="zh-CN" altLang="en-US" sz="4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8E66BB3-AB69-B5B3-FE85-C5F91C650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496" y="1605205"/>
            <a:ext cx="5581650" cy="525279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BCE30A4-8544-A3F0-11DF-923BFCFE0CC4}"/>
              </a:ext>
            </a:extLst>
          </p:cNvPr>
          <p:cNvSpPr txBox="1"/>
          <p:nvPr/>
        </p:nvSpPr>
        <p:spPr>
          <a:xfrm>
            <a:off x="9607262" y="5846544"/>
            <a:ext cx="22903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zh-CN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L. Lindblom and S. L. Detweiler(1983)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1683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224</Words>
  <Application>Microsoft Office PowerPoint</Application>
  <PresentationFormat>宽屏</PresentationFormat>
  <Paragraphs>45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等线</vt:lpstr>
      <vt:lpstr>等线 Light</vt:lpstr>
      <vt:lpstr>宋体</vt:lpstr>
      <vt:lpstr>Arial</vt:lpstr>
      <vt:lpstr>Office 主题​​</vt:lpstr>
      <vt:lpstr>Difference between quark stars and neutron stars in universal relations and their effect on gravitational wave</vt:lpstr>
      <vt:lpstr>CONTENTS </vt:lpstr>
      <vt:lpstr>PowerPoint 演示文稿</vt:lpstr>
      <vt:lpstr>PowerPoint 演示文稿</vt:lpstr>
      <vt:lpstr>PowerPoint 演示文稿</vt:lpstr>
      <vt:lpstr>GW frequency “at amplitude maximum”</vt:lpstr>
      <vt:lpstr>PowerPoint 演示文稿</vt:lpstr>
      <vt:lpstr>PowerPoint 演示文稿</vt:lpstr>
      <vt:lpstr>Ode equations</vt:lpstr>
      <vt:lpstr>PowerPoint 演示文稿</vt:lpstr>
      <vt:lpstr>PowerPoint 演示文稿</vt:lpstr>
      <vt:lpstr>Ode equations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端塬 高</dc:creator>
  <cp:lastModifiedBy>端塬 高</cp:lastModifiedBy>
  <cp:revision>9</cp:revision>
  <dcterms:created xsi:type="dcterms:W3CDTF">2024-07-12T16:16:17Z</dcterms:created>
  <dcterms:modified xsi:type="dcterms:W3CDTF">2024-07-14T05:47:57Z</dcterms:modified>
</cp:coreProperties>
</file>