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88" r:id="rId2"/>
    <p:sldId id="479" r:id="rId3"/>
    <p:sldId id="341" r:id="rId4"/>
    <p:sldId id="353" r:id="rId5"/>
    <p:sldId id="354" r:id="rId6"/>
    <p:sldId id="480" r:id="rId7"/>
    <p:sldId id="285" r:id="rId8"/>
    <p:sldId id="481" r:id="rId9"/>
    <p:sldId id="470" r:id="rId10"/>
    <p:sldId id="471" r:id="rId11"/>
    <p:sldId id="472" r:id="rId12"/>
    <p:sldId id="473" r:id="rId13"/>
    <p:sldId id="474" r:id="rId14"/>
    <p:sldId id="484" r:id="rId15"/>
    <p:sldId id="483" r:id="rId16"/>
    <p:sldId id="478" r:id="rId17"/>
    <p:sldId id="485" r:id="rId18"/>
    <p:sldId id="487" r:id="rId19"/>
    <p:sldId id="48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胡 宸然" initials="胡" lastIdx="2" clrIdx="0">
    <p:extLst>
      <p:ext uri="{19B8F6BF-5375-455C-9EA6-DF929625EA0E}">
        <p15:presenceInfo xmlns:p15="http://schemas.microsoft.com/office/powerpoint/2012/main" userId="449a07d07fc51a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269A"/>
    <a:srgbClr val="F9CF37"/>
    <a:srgbClr val="33CCCC"/>
    <a:srgbClr val="00FFFF"/>
    <a:srgbClr val="00FFCC"/>
    <a:srgbClr val="66FFFF"/>
    <a:srgbClr val="0099CC"/>
    <a:srgbClr val="FF3300"/>
    <a:srgbClr val="94322B"/>
    <a:srgbClr val="A54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2129" autoAdjust="0"/>
  </p:normalViewPr>
  <p:slideViewPr>
    <p:cSldViewPr snapToGrid="0">
      <p:cViewPr varScale="1">
        <p:scale>
          <a:sx n="70" d="100"/>
          <a:sy n="70" d="100"/>
        </p:scale>
        <p:origin x="9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644FF-28D8-41E5-8BA4-899F00F78B59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B7AFC-2395-4441-B2CC-3CBD92D610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9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B7AFC-2395-4441-B2CC-3CBD92D610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010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92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305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49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统计物理观点：最可几速度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58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402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74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78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70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95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B7AFC-2395-4441-B2CC-3CBD92D6103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38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1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2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0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注意：</a:t>
            </a:r>
            <a:r>
              <a:rPr lang="en-US" altLang="zh-CN" dirty="0"/>
              <a:t>Sigma</a:t>
            </a:r>
            <a:r>
              <a:rPr lang="zh-CN" altLang="en-US" dirty="0"/>
              <a:t>为本征谱宽度，描述了能量在频率范围上的集中程度，区别于观测带宽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315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3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10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4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B011-F892-4CCD-8C76-FA034D8CA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8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72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97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9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457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10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58501D6-5144-4AF0-B9F0-B33598604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338"/>
          <a:stretch/>
        </p:blipFill>
        <p:spPr>
          <a:xfrm>
            <a:off x="0" y="-65314"/>
            <a:ext cx="12192000" cy="6923314"/>
          </a:xfrm>
          <a:prstGeom prst="rect">
            <a:avLst/>
          </a:prstGeom>
        </p:spPr>
      </p:pic>
      <p:sp>
        <p:nvSpPr>
          <p:cNvPr id="17" name="流程图: 过程 16" hidden="1">
            <a:extLst>
              <a:ext uri="{FF2B5EF4-FFF2-40B4-BE49-F238E27FC236}">
                <a16:creationId xmlns:a16="http://schemas.microsoft.com/office/drawing/2014/main" id="{5009DF7D-77F1-464D-8FFA-4EACF111B5F0}"/>
              </a:ext>
            </a:extLst>
          </p:cNvPr>
          <p:cNvSpPr/>
          <p:nvPr userDrawn="1"/>
        </p:nvSpPr>
        <p:spPr>
          <a:xfrm>
            <a:off x="-3175" y="0"/>
            <a:ext cx="12192000" cy="6858000"/>
          </a:xfrm>
          <a:prstGeom prst="flowChartProcess">
            <a:avLst/>
          </a:prstGeom>
          <a:solidFill>
            <a:srgbClr val="014273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流程图: 过程 17">
            <a:extLst>
              <a:ext uri="{FF2B5EF4-FFF2-40B4-BE49-F238E27FC236}">
                <a16:creationId xmlns:a16="http://schemas.microsoft.com/office/drawing/2014/main" id="{014E9E72-3C5B-4744-BBFE-1EF7C1B00FFE}"/>
              </a:ext>
            </a:extLst>
          </p:cNvPr>
          <p:cNvSpPr/>
          <p:nvPr userDrawn="1"/>
        </p:nvSpPr>
        <p:spPr>
          <a:xfrm>
            <a:off x="355475" y="398033"/>
            <a:ext cx="11596271" cy="6131847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D5F9DA0-B7F2-4DF7-A427-9AA7FF41C9FD}"/>
              </a:ext>
            </a:extLst>
          </p:cNvPr>
          <p:cNvSpPr/>
          <p:nvPr userDrawn="1"/>
        </p:nvSpPr>
        <p:spPr>
          <a:xfrm>
            <a:off x="457120" y="393949"/>
            <a:ext cx="144049" cy="504056"/>
          </a:xfrm>
          <a:prstGeom prst="rect">
            <a:avLst/>
          </a:prstGeom>
          <a:solidFill>
            <a:srgbClr val="1A5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20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62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01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77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2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8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FFC36-3684-4FA5-91E9-B2147189F88B}" type="datetimeFigureOut">
              <a:rPr lang="zh-CN" altLang="en-US" smtClean="0"/>
              <a:pPr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1FF37-A178-4420-AA6F-022FBF8F0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50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41A9D8-CC79-4C96-AE7A-37534E739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D0079DF4-FFBE-49D0-B62A-CC249755EBFA}"/>
              </a:ext>
            </a:extLst>
          </p:cNvPr>
          <p:cNvSpPr/>
          <p:nvPr/>
        </p:nvSpPr>
        <p:spPr>
          <a:xfrm>
            <a:off x="-4762" y="0"/>
            <a:ext cx="12201525" cy="6858000"/>
          </a:xfrm>
          <a:prstGeom prst="rect">
            <a:avLst/>
          </a:prstGeom>
          <a:gradFill>
            <a:gsLst>
              <a:gs pos="0">
                <a:srgbClr val="0070C0">
                  <a:alpha val="95000"/>
                </a:srgbClr>
              </a:gs>
              <a:gs pos="100000">
                <a:srgbClr val="0070C0">
                  <a:alpha val="80000"/>
                </a:srgb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G:\2021\校庆\PPT\logo-08.pnglogo-08">
            <a:extLst>
              <a:ext uri="{FF2B5EF4-FFF2-40B4-BE49-F238E27FC236}">
                <a16:creationId xmlns:a16="http://schemas.microsoft.com/office/drawing/2014/main" id="{5659240F-4E8C-4211-924C-4E391C434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900000">
            <a:off x="-225425" y="3722007"/>
            <a:ext cx="4442460" cy="4091940"/>
          </a:xfrm>
          <a:prstGeom prst="rect">
            <a:avLst/>
          </a:prstGeom>
        </p:spPr>
      </p:pic>
      <p:pic>
        <p:nvPicPr>
          <p:cNvPr id="23" name="图片 22" descr="G:\2021\校庆\PPT\logo-08.pnglogo-08">
            <a:extLst>
              <a:ext uri="{FF2B5EF4-FFF2-40B4-BE49-F238E27FC236}">
                <a16:creationId xmlns:a16="http://schemas.microsoft.com/office/drawing/2014/main" id="{0624F7C2-D5D0-4CB3-B0FE-B327C4DA2F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316380">
            <a:off x="8076749" y="-1207408"/>
            <a:ext cx="4442460" cy="409194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AA3EE25-75B2-4273-BE38-52B41A149417}"/>
              </a:ext>
            </a:extLst>
          </p:cNvPr>
          <p:cNvSpPr/>
          <p:nvPr/>
        </p:nvSpPr>
        <p:spPr>
          <a:xfrm>
            <a:off x="-13366" y="1277260"/>
            <a:ext cx="12201525" cy="42710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E23A0A9-5AE7-2D05-01D9-499C63C579B3}"/>
              </a:ext>
            </a:extLst>
          </p:cNvPr>
          <p:cNvSpPr txBox="1"/>
          <p:nvPr/>
        </p:nvSpPr>
        <p:spPr>
          <a:xfrm>
            <a:off x="2645440" y="2606484"/>
            <a:ext cx="697549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第十三届全国脉冲星研讨会（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FPS13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9D7FFC8-52A3-BEAE-CE7D-5C3A5697078A}"/>
              </a:ext>
            </a:extLst>
          </p:cNvPr>
          <p:cNvCxnSpPr>
            <a:cxnSpLocks/>
          </p:cNvCxnSpPr>
          <p:nvPr/>
        </p:nvCxnSpPr>
        <p:spPr>
          <a:xfrm flipH="1">
            <a:off x="2373086" y="2543709"/>
            <a:ext cx="72587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D25B1B7B-7C54-C1EF-6423-952F37EEF158}"/>
              </a:ext>
            </a:extLst>
          </p:cNvPr>
          <p:cNvSpPr/>
          <p:nvPr/>
        </p:nvSpPr>
        <p:spPr>
          <a:xfrm>
            <a:off x="2277738" y="1657407"/>
            <a:ext cx="767002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快速射电暴的观测截断反演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FBF5D5E-D04C-1E45-90D3-974E92BFB3FF}"/>
              </a:ext>
            </a:extLst>
          </p:cNvPr>
          <p:cNvSpPr txBox="1"/>
          <p:nvPr/>
        </p:nvSpPr>
        <p:spPr>
          <a:xfrm>
            <a:off x="4077781" y="3428447"/>
            <a:ext cx="405944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胡宸然    南京大学 </a:t>
            </a:r>
            <a:endParaRPr lang="en-US" altLang="zh-CN" sz="3600" b="1" dirty="0">
              <a:solidFill>
                <a:srgbClr val="071F6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682C61A-E0D2-F709-5193-2C381B6776C6}"/>
              </a:ext>
            </a:extLst>
          </p:cNvPr>
          <p:cNvSpPr txBox="1"/>
          <p:nvPr/>
        </p:nvSpPr>
        <p:spPr>
          <a:xfrm>
            <a:off x="3352681" y="4241044"/>
            <a:ext cx="5628993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合作者：黄永锋，耿金军，邓晨，</a:t>
            </a:r>
          </a:p>
          <a:p>
            <a:pPr algn="ctr"/>
            <a:r>
              <a:rPr lang="zh-CN" altLang="en-US" sz="28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邹泽城，董小飞，王培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339420-664B-A0B1-8697-597CB3CA9738}"/>
              </a:ext>
            </a:extLst>
          </p:cNvPr>
          <p:cNvSpPr txBox="1"/>
          <p:nvPr/>
        </p:nvSpPr>
        <p:spPr>
          <a:xfrm>
            <a:off x="4783815" y="5972306"/>
            <a:ext cx="2602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2024.7.14   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昆明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2C342C3-2346-E0A9-216B-D1663B7B3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4" y="283029"/>
            <a:ext cx="1033733" cy="7774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588B71-DE45-C95B-A822-9A47AB4FD5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01" y="237268"/>
            <a:ext cx="832685" cy="82890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8A9FC8-5D16-3777-6F59-D93D2F236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8949" y="205391"/>
            <a:ext cx="1054699" cy="9327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8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030E3A09-DEA0-2BB2-9FF1-CA80D1F754A3}"/>
              </a:ext>
            </a:extLst>
          </p:cNvPr>
          <p:cNvSpPr txBox="1"/>
          <p:nvPr/>
        </p:nvSpPr>
        <p:spPr>
          <a:xfrm>
            <a:off x="603228" y="506187"/>
            <a:ext cx="5492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通频带截断：观测证据与反演重建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F913632-70ED-47E9-791E-446502BE6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7" y="828513"/>
            <a:ext cx="5373029" cy="537302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8D77E23-5D6D-4998-BC7A-83E200A8D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297"/>
            <a:ext cx="5373029" cy="537302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E498CE-1FC4-13AE-2E19-1FB8233DD325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E2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band-limited burst </a:t>
            </a:r>
            <a:endParaRPr lang="zh-CN" altLang="en-US" sz="2400" dirty="0">
              <a:solidFill>
                <a:srgbClr val="7E269A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AD76DC-E69B-0BD4-3F30-AA95BF135528}"/>
              </a:ext>
            </a:extLst>
          </p:cNvPr>
          <p:cNvSpPr txBox="1"/>
          <p:nvPr/>
        </p:nvSpPr>
        <p:spPr>
          <a:xfrm rot="19384048">
            <a:off x="7184723" y="3238867"/>
            <a:ext cx="3282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Preliminary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4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A82DDE-743F-07B2-5F96-8673A208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"/>
          <a:stretch/>
        </p:blipFill>
        <p:spPr>
          <a:xfrm>
            <a:off x="5858082" y="655926"/>
            <a:ext cx="6117519" cy="5559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40DAA0-B25E-18AF-7C66-34BA813AD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8" y="906297"/>
            <a:ext cx="5571312" cy="52231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267952-3BDD-7FE9-BB6C-4DB09D21CA96}"/>
              </a:ext>
            </a:extLst>
          </p:cNvPr>
          <p:cNvSpPr txBox="1"/>
          <p:nvPr/>
        </p:nvSpPr>
        <p:spPr>
          <a:xfrm>
            <a:off x="603228" y="506187"/>
            <a:ext cx="5492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通频带截断：观测证据与反演重建（计算模型）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F86747-01EC-41A4-E633-B86B603949DD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E2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band-limited burst </a:t>
            </a:r>
            <a:endParaRPr lang="zh-CN" altLang="en-US" sz="2400" dirty="0">
              <a:solidFill>
                <a:srgbClr val="7E26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7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4766ECC-6C26-6485-A17C-75540A964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5" y="906297"/>
            <a:ext cx="5285945" cy="52859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A42D73-086B-3AAD-761D-52EFA7263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9430"/>
            <a:ext cx="5422324" cy="1730415"/>
          </a:xfrm>
          <a:prstGeom prst="rect">
            <a:avLst/>
          </a:prstGeom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2DF7F78B-DD5A-2F03-DA16-66EE348203B2}"/>
              </a:ext>
            </a:extLst>
          </p:cNvPr>
          <p:cNvSpPr/>
          <p:nvPr/>
        </p:nvSpPr>
        <p:spPr>
          <a:xfrm>
            <a:off x="8632805" y="3638568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01E222-35E7-1547-7292-71D61A40307F}"/>
              </a:ext>
            </a:extLst>
          </p:cNvPr>
          <p:cNvSpPr txBox="1"/>
          <p:nvPr/>
        </p:nvSpPr>
        <p:spPr>
          <a:xfrm>
            <a:off x="6199414" y="4386398"/>
            <a:ext cx="5215496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频率密度对谱解进行卷积，要求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2D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积分域上每一点都进行解谱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如何在保证数值计算精度的基础上保证计算效率？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448652-C6B5-08D1-6D92-FE5CE02BC7E0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E2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band-limited burst </a:t>
            </a:r>
            <a:endParaRPr lang="zh-CN" altLang="en-US" sz="2400" dirty="0">
              <a:solidFill>
                <a:srgbClr val="7E269A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1172507-2B48-3267-DB39-FF696876A8BE}"/>
              </a:ext>
            </a:extLst>
          </p:cNvPr>
          <p:cNvSpPr txBox="1"/>
          <p:nvPr/>
        </p:nvSpPr>
        <p:spPr>
          <a:xfrm>
            <a:off x="603228" y="506187"/>
            <a:ext cx="602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通频带截断：被通频带截断的</a:t>
            </a:r>
            <a:r>
              <a:rPr lang="zh-CN" altLang="en-US" sz="2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爆发的能量期望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0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55C647-57C3-F67B-1EBD-A60DBB529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" y="1651546"/>
            <a:ext cx="5314853" cy="30879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AEAD4-001A-82C4-EDD4-2CB693660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40" y="1188579"/>
            <a:ext cx="4661538" cy="8740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A6A392-50D8-CAC2-207C-740636D92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37" y="3722914"/>
            <a:ext cx="3817951" cy="11964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0EBFE82-805C-F92D-45DB-85245AFE5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79" y="2290706"/>
            <a:ext cx="5487459" cy="127980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FDD86BE-E694-DE7C-D82B-C72E8F916112}"/>
              </a:ext>
            </a:extLst>
          </p:cNvPr>
          <p:cNvSpPr txBox="1"/>
          <p:nvPr/>
        </p:nvSpPr>
        <p:spPr>
          <a:xfrm>
            <a:off x="6900511" y="5300089"/>
            <a:ext cx="4540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在保证数值计算精度的基础上保证计算效率！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BE20C1-D973-46B2-7FB6-8EEBBD796E3D}"/>
              </a:ext>
            </a:extLst>
          </p:cNvPr>
          <p:cNvSpPr txBox="1"/>
          <p:nvPr/>
        </p:nvSpPr>
        <p:spPr>
          <a:xfrm>
            <a:off x="1238250" y="5207756"/>
            <a:ext cx="4182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Modified algorithm of adaptive gradient descent (AGD)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8AE526E-0BE9-2C09-DF4B-831F9C448D20}"/>
              </a:ext>
            </a:extLst>
          </p:cNvPr>
          <p:cNvSpPr txBox="1"/>
          <p:nvPr/>
        </p:nvSpPr>
        <p:spPr>
          <a:xfrm>
            <a:off x="603227" y="506187"/>
            <a:ext cx="8366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通频带截断：被通频带截断的爆发的能量期望（计算模型）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B7FD5B0-2AAD-568B-6CED-E438B0561C5D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7E26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band-limited burst </a:t>
            </a:r>
            <a:endParaRPr lang="zh-CN" altLang="en-US" sz="2400" dirty="0">
              <a:solidFill>
                <a:srgbClr val="7E26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58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B83D535-5BB8-66D9-6F5E-05B6A6160B9D}"/>
              </a:ext>
            </a:extLst>
          </p:cNvPr>
          <p:cNvSpPr/>
          <p:nvPr/>
        </p:nvSpPr>
        <p:spPr>
          <a:xfrm>
            <a:off x="679306" y="459566"/>
            <a:ext cx="677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从观测到本征：能量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522E2C-418B-D744-0661-DD360631B747}"/>
              </a:ext>
            </a:extLst>
          </p:cNvPr>
          <p:cNvSpPr txBox="1"/>
          <p:nvPr/>
        </p:nvSpPr>
        <p:spPr>
          <a:xfrm>
            <a:off x="6549180" y="1627225"/>
            <a:ext cx="485904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本征高能量的爆发，其本征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观测能量比要么特别大要么特别小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D7F736-50B9-C436-CFE4-B7DE2F23011D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detected burst </a:t>
            </a:r>
            <a:endParaRPr lang="zh-CN" altLang="en-US" sz="2400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D696B2D-0886-C941-1116-A51CA4D2B01C}"/>
              </a:ext>
            </a:extLst>
          </p:cNvPr>
          <p:cNvSpPr/>
          <p:nvPr/>
        </p:nvSpPr>
        <p:spPr>
          <a:xfrm>
            <a:off x="8671522" y="2603777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63C24D-21A1-E876-5D8A-0FE70EBA2ED7}"/>
              </a:ext>
            </a:extLst>
          </p:cNvPr>
          <p:cNvSpPr txBox="1"/>
          <p:nvPr/>
        </p:nvSpPr>
        <p:spPr>
          <a:xfrm>
            <a:off x="6549180" y="3216060"/>
            <a:ext cx="4848165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再一次验证了之前的发现：由于高能暴将能量集中于窄频率范围，于是当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其被通频带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截断时，要么是谱翼可忽略的部分被截断，要么是谱心能量密度高的地方被截断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98D96D-4C6C-7CE4-B912-BAA69C9E8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1" y="1510314"/>
            <a:ext cx="5704540" cy="44764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F2514C5-9B8A-E40C-2474-FF17EF35F490}"/>
              </a:ext>
            </a:extLst>
          </p:cNvPr>
          <p:cNvSpPr txBox="1"/>
          <p:nvPr/>
        </p:nvSpPr>
        <p:spPr>
          <a:xfrm rot="19384048">
            <a:off x="1628674" y="3217274"/>
            <a:ext cx="3282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Preliminary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96296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7434A76-C495-0CD6-8EE4-ED3FCE95D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408" y="2971112"/>
            <a:ext cx="3144334" cy="84271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B83D535-5BB8-66D9-6F5E-05B6A6160B9D}"/>
              </a:ext>
            </a:extLst>
          </p:cNvPr>
          <p:cNvSpPr/>
          <p:nvPr/>
        </p:nvSpPr>
        <p:spPr>
          <a:xfrm>
            <a:off x="679306" y="459566"/>
            <a:ext cx="677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从观测到本征：能量分布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522E2C-418B-D744-0661-DD360631B747}"/>
              </a:ext>
            </a:extLst>
          </p:cNvPr>
          <p:cNvSpPr txBox="1"/>
          <p:nvPr/>
        </p:nvSpPr>
        <p:spPr>
          <a:xfrm>
            <a:off x="6179064" y="1627225"/>
            <a:ext cx="533363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由于流量阈值截断和通频带截断：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相较于本征能量分布，观测能量分布大量向低能端扩展，且轮廓出现一些“谷”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D7F736-50B9-C436-CFE4-B7DE2F23011D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detected burst </a:t>
            </a:r>
            <a:endParaRPr lang="zh-CN" altLang="en-US" sz="2400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D696B2D-0886-C941-1116-A51CA4D2B01C}"/>
              </a:ext>
            </a:extLst>
          </p:cNvPr>
          <p:cNvSpPr/>
          <p:nvPr/>
        </p:nvSpPr>
        <p:spPr>
          <a:xfrm>
            <a:off x="8671522" y="3888293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63C24D-21A1-E876-5D8A-0FE70EBA2ED7}"/>
              </a:ext>
            </a:extLst>
          </p:cNvPr>
          <p:cNvSpPr txBox="1"/>
          <p:nvPr/>
        </p:nvSpPr>
        <p:spPr>
          <a:xfrm>
            <a:off x="6179063" y="4451909"/>
            <a:ext cx="484816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通频带截断带来的能量损失很大，而且会使能量分布轮廓畸变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08D8943-4A1C-828C-61A6-9AAA51B2D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5" y="1121228"/>
            <a:ext cx="5083634" cy="50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96296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2B13D0-867D-77E7-E32F-BEA553318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5" y="774067"/>
            <a:ext cx="5309865" cy="5309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68619D3-72F0-BFC0-9686-AD9BE6506AC5}"/>
                  </a:ext>
                </a:extLst>
              </p:cNvPr>
              <p:cNvSpPr/>
              <p:nvPr/>
            </p:nvSpPr>
            <p:spPr>
              <a:xfrm>
                <a:off x="679306" y="459566"/>
                <a:ext cx="8856580" cy="516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由反演得到的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zh-CN" alt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zh-CN" altLang="en-US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分布 → 外推可得到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zh-CN" alt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zh-CN" altLang="en-US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𝛿𝜈</m:t>
                        </m:r>
                      </m:e>
                    </m:d>
                  </m:oMath>
                </a14:m>
                <a:r>
                  <a:rPr lang="zh-CN" altLang="en-US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分布</a:t>
                </a:r>
                <a:endParaRPr lang="en-US" altLang="zh-CN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68619D3-72F0-BFC0-9686-AD9BE6506A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06" y="459566"/>
                <a:ext cx="8856580" cy="516616"/>
              </a:xfrm>
              <a:prstGeom prst="rect">
                <a:avLst/>
              </a:prstGeom>
              <a:blipFill>
                <a:blip r:embed="rId4"/>
                <a:stretch>
                  <a:fillRect l="-1032" t="-4706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A1E6233-5406-2F58-5089-26019C0E9AF4}"/>
                  </a:ext>
                </a:extLst>
              </p:cNvPr>
              <p:cNvSpPr txBox="1"/>
              <p:nvPr/>
            </p:nvSpPr>
            <p:spPr>
              <a:xfrm>
                <a:off x="6618515" y="2912908"/>
                <a:ext cx="4558749" cy="2857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通频带截断会使我们无法看到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𝜹𝝂</m:t>
                    </m:r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之间的相关性：</a:t>
                </a:r>
                <a:endParaRPr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① 我们低估了带宽</a:t>
                </a:r>
                <a14:m>
                  <m:oMath xmlns:m="http://schemas.openxmlformats.org/officeDocument/2006/math">
                    <m:r>
                      <a:rPr lang="zh-CN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𝜹𝝂</m:t>
                    </m:r>
                  </m:oMath>
                </a14:m>
                <a:endPara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②带宽</a:t>
                </a:r>
                <a14:m>
                  <m:oMath xmlns:m="http://schemas.openxmlformats.org/officeDocument/2006/math">
                    <m:r>
                      <a:rPr lang="zh-CN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𝜹𝝂</m:t>
                    </m:r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会随峰值频率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的上升而逐渐增大</a:t>
                </a:r>
                <a:endPara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A1E6233-5406-2F58-5089-26019C0E9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515" y="2912908"/>
                <a:ext cx="4558749" cy="2857192"/>
              </a:xfrm>
              <a:prstGeom prst="rect">
                <a:avLst/>
              </a:prstGeom>
              <a:blipFill>
                <a:blip r:embed="rId5"/>
                <a:stretch>
                  <a:fillRect l="-2139" r="-1337" b="-38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8D357DF3-FEC5-F8CB-D305-5854CD2F0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57" y="1019168"/>
            <a:ext cx="5876063" cy="5430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82572CD-58A2-A38B-2976-9BF01AC19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57" y="2016513"/>
            <a:ext cx="5876063" cy="620760"/>
          </a:xfrm>
          <a:prstGeom prst="rect">
            <a:avLst/>
          </a:prstGeom>
        </p:spPr>
      </p:pic>
      <p:sp>
        <p:nvSpPr>
          <p:cNvPr id="13" name="箭头: 下 12">
            <a:extLst>
              <a:ext uri="{FF2B5EF4-FFF2-40B4-BE49-F238E27FC236}">
                <a16:creationId xmlns:a16="http://schemas.microsoft.com/office/drawing/2014/main" id="{42FB1029-923E-E37C-44ED-5F5994A666B3}"/>
              </a:ext>
            </a:extLst>
          </p:cNvPr>
          <p:cNvSpPr/>
          <p:nvPr/>
        </p:nvSpPr>
        <p:spPr>
          <a:xfrm>
            <a:off x="8760331" y="1629760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3.7037E-7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68619D3-72F0-BFC0-9686-AD9BE6506AC5}"/>
              </a:ext>
            </a:extLst>
          </p:cNvPr>
          <p:cNvSpPr/>
          <p:nvPr/>
        </p:nvSpPr>
        <p:spPr>
          <a:xfrm>
            <a:off x="679306" y="459566"/>
            <a:ext cx="495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方法范式应用到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C-band (4-8 GHz)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A1E6233-5406-2F58-5089-26019C0E9AF4}"/>
                  </a:ext>
                </a:extLst>
              </p:cNvPr>
              <p:cNvSpPr txBox="1"/>
              <p:nvPr/>
            </p:nvSpPr>
            <p:spPr>
              <a:xfrm>
                <a:off x="6585858" y="1650164"/>
                <a:ext cx="4822371" cy="1464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L-band (1-2 GHz)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，带宽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𝜹𝝂</m:t>
                    </m:r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会随峰值频率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的上升而逐渐增大；但在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C-band (4-8 GHz)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，并没有看到这样的联系</a:t>
                </a:r>
                <a:endParaRPr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A1E6233-5406-2F58-5089-26019C0E9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858" y="1650164"/>
                <a:ext cx="4822371" cy="1464247"/>
              </a:xfrm>
              <a:prstGeom prst="rect">
                <a:avLst/>
              </a:prstGeom>
              <a:blipFill>
                <a:blip r:embed="rId3"/>
                <a:stretch>
                  <a:fillRect l="-1264" r="-126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5EE2DBC-0D95-372D-3746-CB836405C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6" y="1406333"/>
            <a:ext cx="4968001" cy="4517571"/>
          </a:xfrm>
          <a:prstGeom prst="rect">
            <a:avLst/>
          </a:prstGeom>
        </p:spPr>
      </p:pic>
      <p:sp>
        <p:nvSpPr>
          <p:cNvPr id="7" name="箭头: 下 6">
            <a:extLst>
              <a:ext uri="{FF2B5EF4-FFF2-40B4-BE49-F238E27FC236}">
                <a16:creationId xmlns:a16="http://schemas.microsoft.com/office/drawing/2014/main" id="{CC0802E6-BAA2-55AB-2548-51DE4B1E6B9A}"/>
              </a:ext>
            </a:extLst>
          </p:cNvPr>
          <p:cNvSpPr/>
          <p:nvPr/>
        </p:nvSpPr>
        <p:spPr>
          <a:xfrm>
            <a:off x="8671522" y="3529064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A88BE1-4B5F-4025-7ABA-BDAE18C3C566}"/>
              </a:ext>
            </a:extLst>
          </p:cNvPr>
          <p:cNvSpPr txBox="1"/>
          <p:nvPr/>
        </p:nvSpPr>
        <p:spPr>
          <a:xfrm>
            <a:off x="6636262" y="4266851"/>
            <a:ext cx="484816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在低频和高频的物理图景可能存在潜在差异！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6FDDC7-AA1A-318C-F351-BF3AD12BDCB7}"/>
              </a:ext>
            </a:extLst>
          </p:cNvPr>
          <p:cNvSpPr txBox="1"/>
          <p:nvPr/>
        </p:nvSpPr>
        <p:spPr>
          <a:xfrm rot="19384048">
            <a:off x="1857403" y="3311175"/>
            <a:ext cx="3282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Preliminary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1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2.96296E-6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68619D3-72F0-BFC0-9686-AD9BE6506AC5}"/>
              </a:ext>
            </a:extLst>
          </p:cNvPr>
          <p:cNvSpPr/>
          <p:nvPr/>
        </p:nvSpPr>
        <p:spPr>
          <a:xfrm>
            <a:off x="679306" y="459566"/>
            <a:ext cx="495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主要结论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A88BE1-4B5F-4025-7ABA-BDAE18C3C566}"/>
              </a:ext>
            </a:extLst>
          </p:cNvPr>
          <p:cNvSpPr txBox="1"/>
          <p:nvPr/>
        </p:nvSpPr>
        <p:spPr>
          <a:xfrm>
            <a:off x="1957416" y="1614978"/>
            <a:ext cx="8277167" cy="362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的“窄谱特征”是观测选择效应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在低频和高频的物理图景可能存在潜在差异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我们提出一个方法范式，可以对不完全观测样本进行重建，并对观测截断进行预言</a:t>
            </a:r>
          </a:p>
        </p:txBody>
      </p:sp>
    </p:spTree>
    <p:extLst>
      <p:ext uri="{BB962C8B-B14F-4D97-AF65-F5344CB8AC3E}">
        <p14:creationId xmlns:p14="http://schemas.microsoft.com/office/powerpoint/2010/main" val="27296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2.96296E-6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41A9D8-CC79-4C96-AE7A-37534E739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D0079DF4-FFBE-49D0-B62A-CC249755EBFA}"/>
              </a:ext>
            </a:extLst>
          </p:cNvPr>
          <p:cNvSpPr/>
          <p:nvPr/>
        </p:nvSpPr>
        <p:spPr>
          <a:xfrm>
            <a:off x="-4762" y="0"/>
            <a:ext cx="12201525" cy="6858000"/>
          </a:xfrm>
          <a:prstGeom prst="rect">
            <a:avLst/>
          </a:prstGeom>
          <a:gradFill>
            <a:gsLst>
              <a:gs pos="0">
                <a:srgbClr val="0070C0">
                  <a:alpha val="95000"/>
                </a:srgbClr>
              </a:gs>
              <a:gs pos="100000">
                <a:srgbClr val="0070C0">
                  <a:alpha val="80000"/>
                </a:srgb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G:\2021\校庆\PPT\logo-08.pnglogo-08">
            <a:extLst>
              <a:ext uri="{FF2B5EF4-FFF2-40B4-BE49-F238E27FC236}">
                <a16:creationId xmlns:a16="http://schemas.microsoft.com/office/drawing/2014/main" id="{5659240F-4E8C-4211-924C-4E391C434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900000">
            <a:off x="-225425" y="3722007"/>
            <a:ext cx="4442460" cy="4091940"/>
          </a:xfrm>
          <a:prstGeom prst="rect">
            <a:avLst/>
          </a:prstGeom>
        </p:spPr>
      </p:pic>
      <p:pic>
        <p:nvPicPr>
          <p:cNvPr id="23" name="图片 22" descr="G:\2021\校庆\PPT\logo-08.pnglogo-08">
            <a:extLst>
              <a:ext uri="{FF2B5EF4-FFF2-40B4-BE49-F238E27FC236}">
                <a16:creationId xmlns:a16="http://schemas.microsoft.com/office/drawing/2014/main" id="{0624F7C2-D5D0-4CB3-B0FE-B327C4DA2F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316380">
            <a:off x="8076749" y="-1207408"/>
            <a:ext cx="4442460" cy="409194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AA3EE25-75B2-4273-BE38-52B41A149417}"/>
              </a:ext>
            </a:extLst>
          </p:cNvPr>
          <p:cNvSpPr/>
          <p:nvPr/>
        </p:nvSpPr>
        <p:spPr>
          <a:xfrm>
            <a:off x="-13366" y="1277260"/>
            <a:ext cx="12201525" cy="42710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E23A0A9-5AE7-2D05-01D9-499C63C579B3}"/>
              </a:ext>
            </a:extLst>
          </p:cNvPr>
          <p:cNvSpPr txBox="1"/>
          <p:nvPr/>
        </p:nvSpPr>
        <p:spPr>
          <a:xfrm>
            <a:off x="2645440" y="2606484"/>
            <a:ext cx="697549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第十三届全国脉冲星研讨会（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FPS13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9D7FFC8-52A3-BEAE-CE7D-5C3A5697078A}"/>
              </a:ext>
            </a:extLst>
          </p:cNvPr>
          <p:cNvCxnSpPr>
            <a:cxnSpLocks/>
          </p:cNvCxnSpPr>
          <p:nvPr/>
        </p:nvCxnSpPr>
        <p:spPr>
          <a:xfrm flipH="1">
            <a:off x="2373086" y="2543709"/>
            <a:ext cx="72587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D25B1B7B-7C54-C1EF-6423-952F37EEF158}"/>
              </a:ext>
            </a:extLst>
          </p:cNvPr>
          <p:cNvSpPr/>
          <p:nvPr/>
        </p:nvSpPr>
        <p:spPr>
          <a:xfrm>
            <a:off x="2277738" y="1657407"/>
            <a:ext cx="767002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快速射电暴的观测截断反演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FBF5D5E-D04C-1E45-90D3-974E92BFB3FF}"/>
              </a:ext>
            </a:extLst>
          </p:cNvPr>
          <p:cNvSpPr txBox="1"/>
          <p:nvPr/>
        </p:nvSpPr>
        <p:spPr>
          <a:xfrm>
            <a:off x="4077781" y="3428447"/>
            <a:ext cx="405944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胡宸然    南京大学 </a:t>
            </a:r>
            <a:endParaRPr lang="en-US" altLang="zh-CN" sz="3600" b="1" dirty="0">
              <a:solidFill>
                <a:srgbClr val="071F6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682C61A-E0D2-F709-5193-2C381B6776C6}"/>
              </a:ext>
            </a:extLst>
          </p:cNvPr>
          <p:cNvSpPr txBox="1"/>
          <p:nvPr/>
        </p:nvSpPr>
        <p:spPr>
          <a:xfrm>
            <a:off x="3352681" y="4241044"/>
            <a:ext cx="5628993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合作者：黄永锋，耿金军，邓晨，</a:t>
            </a:r>
          </a:p>
          <a:p>
            <a:pPr algn="ctr"/>
            <a:r>
              <a:rPr lang="zh-CN" altLang="en-US" sz="28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邹泽城，董小飞，王培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339420-664B-A0B1-8697-597CB3CA9738}"/>
              </a:ext>
            </a:extLst>
          </p:cNvPr>
          <p:cNvSpPr txBox="1"/>
          <p:nvPr/>
        </p:nvSpPr>
        <p:spPr>
          <a:xfrm>
            <a:off x="4783815" y="5972306"/>
            <a:ext cx="2602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2024.7.14   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昆明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2C342C3-2346-E0A9-216B-D1663B7B3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4" y="283029"/>
            <a:ext cx="1033733" cy="7774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588B71-DE45-C95B-A822-9A47AB4FD5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01" y="237268"/>
            <a:ext cx="832685" cy="82890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8A9FC8-5D16-3777-6F59-D93D2F236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8949" y="205391"/>
            <a:ext cx="1054699" cy="9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1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8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03228" y="506187"/>
            <a:ext cx="4837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重复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FRB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的高斯频谱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观测证据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EC54088-FEBC-D19F-83F2-5F5A6F30816E}"/>
              </a:ext>
            </a:extLst>
          </p:cNvPr>
          <p:cNvGrpSpPr/>
          <p:nvPr/>
        </p:nvGrpSpPr>
        <p:grpSpPr>
          <a:xfrm>
            <a:off x="5680048" y="1034143"/>
            <a:ext cx="5841562" cy="5540826"/>
            <a:chOff x="5680048" y="1034143"/>
            <a:chExt cx="5841562" cy="554082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8230254-5EEE-7FA1-CC0A-CAB0436E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048" y="1034143"/>
              <a:ext cx="5625095" cy="524322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32C7A3A-0B2D-51C3-4169-833F1DDA2D8E}"/>
                </a:ext>
              </a:extLst>
            </p:cNvPr>
            <p:cNvSpPr txBox="1"/>
            <p:nvPr/>
          </p:nvSpPr>
          <p:spPr>
            <a:xfrm rot="5400000">
              <a:off x="9965371" y="5018731"/>
              <a:ext cx="2733377" cy="37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（</a:t>
              </a:r>
              <a:r>
                <a:rPr lang="en-US" altLang="zh-CN" dirty="0"/>
                <a:t>Hewitt et al. 2021</a:t>
              </a:r>
              <a:r>
                <a:rPr lang="zh-CN" altLang="en-US" dirty="0"/>
                <a:t>）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1582838-F03E-CF8E-2DD2-A914B528B8E4}"/>
                </a:ext>
              </a:extLst>
            </p:cNvPr>
            <p:cNvSpPr/>
            <p:nvPr/>
          </p:nvSpPr>
          <p:spPr>
            <a:xfrm>
              <a:off x="10041431" y="2329543"/>
              <a:ext cx="1085066" cy="243488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013F70-6E36-29C0-2E66-95B9490DB180}"/>
              </a:ext>
            </a:extLst>
          </p:cNvPr>
          <p:cNvGrpSpPr/>
          <p:nvPr/>
        </p:nvGrpSpPr>
        <p:grpSpPr>
          <a:xfrm>
            <a:off x="670390" y="3167941"/>
            <a:ext cx="4795092" cy="3342001"/>
            <a:chOff x="670390" y="3167941"/>
            <a:chExt cx="4795092" cy="33420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C606E96-7A3B-FE1F-8843-70D1DF4E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90" y="3167941"/>
              <a:ext cx="4511209" cy="3007743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2082380-125D-5554-4DE6-A4702D4C37D3}"/>
                </a:ext>
              </a:extLst>
            </p:cNvPr>
            <p:cNvSpPr txBox="1"/>
            <p:nvPr/>
          </p:nvSpPr>
          <p:spPr>
            <a:xfrm rot="5400000">
              <a:off x="4003305" y="5047766"/>
              <a:ext cx="2556019" cy="36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（</a:t>
              </a:r>
              <a:r>
                <a:rPr lang="en-US" altLang="zh-CN" dirty="0" err="1"/>
                <a:t>Josephy</a:t>
              </a:r>
              <a:r>
                <a:rPr lang="en-US" altLang="zh-CN" dirty="0"/>
                <a:t> et al. 2019</a:t>
              </a:r>
              <a:r>
                <a:rPr lang="zh-CN" altLang="en-US" dirty="0"/>
                <a:t>）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71E8C1F-6060-6EB0-EEA1-7D2A589EC1DC}"/>
              </a:ext>
            </a:extLst>
          </p:cNvPr>
          <p:cNvGrpSpPr/>
          <p:nvPr/>
        </p:nvGrpSpPr>
        <p:grpSpPr>
          <a:xfrm>
            <a:off x="670391" y="892173"/>
            <a:ext cx="4762754" cy="2556019"/>
            <a:chOff x="670391" y="892173"/>
            <a:chExt cx="4762754" cy="255601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80F2CF-B6AA-01E0-6E9A-63A24C606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91" y="1129156"/>
              <a:ext cx="4371029" cy="1830049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5531C3F-D6D9-03B3-A082-4E8E29EEB984}"/>
                </a:ext>
              </a:extLst>
            </p:cNvPr>
            <p:cNvSpPr txBox="1"/>
            <p:nvPr/>
          </p:nvSpPr>
          <p:spPr>
            <a:xfrm rot="5400000">
              <a:off x="3970469" y="1985517"/>
              <a:ext cx="2556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（</a:t>
              </a:r>
              <a:r>
                <a:rPr lang="en-US" altLang="zh-CN" dirty="0"/>
                <a:t>Hewitt et al. 2015</a:t>
              </a:r>
              <a:r>
                <a:rPr lang="zh-CN" altLang="en-US" dirty="0"/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694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03228" y="506187"/>
            <a:ext cx="4837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重复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FRB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的高斯频谱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观测证据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6B482D-9EE2-FB08-8793-DA4D15CAB2C2}"/>
              </a:ext>
            </a:extLst>
          </p:cNvPr>
          <p:cNvSpPr txBox="1"/>
          <p:nvPr/>
        </p:nvSpPr>
        <p:spPr>
          <a:xfrm>
            <a:off x="867139" y="4979350"/>
            <a:ext cx="10457722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的频率谱呈现出高斯轮廓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Gaussian envelope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Hewitt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elt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al. 2015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da-DK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Law et al. 2017; Gajjar et al. 2018; Josephy et al. 2019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Lyu et al. 2022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其受到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频率截断（望远镜通频带有限）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流量截断（望远镜存在流量阈值下限）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AA18A8C-DB26-3549-1F95-B4EC20F3275D}"/>
              </a:ext>
            </a:extLst>
          </p:cNvPr>
          <p:cNvGrpSpPr/>
          <p:nvPr/>
        </p:nvGrpSpPr>
        <p:grpSpPr>
          <a:xfrm>
            <a:off x="819877" y="1488884"/>
            <a:ext cx="4829807" cy="2943505"/>
            <a:chOff x="852535" y="1204950"/>
            <a:chExt cx="3012160" cy="20651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87B7F15-2DC7-C1F1-C3DE-F8F89AF73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84"/>
            <a:stretch/>
          </p:blipFill>
          <p:spPr>
            <a:xfrm>
              <a:off x="852535" y="1204950"/>
              <a:ext cx="2130151" cy="206512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F685B96-8500-2480-FE66-B18BAD665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4" r="16271"/>
            <a:stretch/>
          </p:blipFill>
          <p:spPr>
            <a:xfrm>
              <a:off x="2874062" y="1204950"/>
              <a:ext cx="990633" cy="2065126"/>
            </a:xfrm>
            <a:prstGeom prst="rect">
              <a:avLst/>
            </a:prstGeom>
          </p:spPr>
        </p:pic>
      </p:grp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BBB4ABE-D652-76F9-E2F3-28CA14E8D1D3}"/>
              </a:ext>
            </a:extLst>
          </p:cNvPr>
          <p:cNvSpPr/>
          <p:nvPr/>
        </p:nvSpPr>
        <p:spPr>
          <a:xfrm>
            <a:off x="4161818" y="1376764"/>
            <a:ext cx="1334140" cy="31677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41301B8-CBE2-E9A3-0407-1D03E95E4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74" y="1376764"/>
            <a:ext cx="4777749" cy="320497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384B0E-153A-5487-780B-D787FF344DCC}"/>
              </a:ext>
            </a:extLst>
          </p:cNvPr>
          <p:cNvSpPr txBox="1"/>
          <p:nvPr/>
        </p:nvSpPr>
        <p:spPr>
          <a:xfrm>
            <a:off x="5738062" y="1435011"/>
            <a:ext cx="1349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谱指数：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有正有负，变化很大！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B180A8A-EA25-0C4A-579E-4A7F5116B86D}"/>
              </a:ext>
            </a:extLst>
          </p:cNvPr>
          <p:cNvSpPr txBox="1"/>
          <p:nvPr/>
        </p:nvSpPr>
        <p:spPr>
          <a:xfrm>
            <a:off x="718207" y="4412212"/>
            <a:ext cx="2556019" cy="368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 err="1"/>
              <a:t>Spitler</a:t>
            </a:r>
            <a:r>
              <a:rPr lang="en-US" altLang="zh-CN" dirty="0"/>
              <a:t> et al. 2016</a:t>
            </a:r>
            <a:r>
              <a:rPr lang="zh-CN" altLang="en-US" dirty="0"/>
              <a:t>）</a:t>
            </a: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BD203BD4-3EC7-7AA2-6EE3-3376652E637B}"/>
              </a:ext>
            </a:extLst>
          </p:cNvPr>
          <p:cNvSpPr/>
          <p:nvPr/>
        </p:nvSpPr>
        <p:spPr>
          <a:xfrm>
            <a:off x="5834743" y="2710543"/>
            <a:ext cx="1015027" cy="44631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84AB537-465D-059B-61B6-99B298A212FA}"/>
              </a:ext>
            </a:extLst>
          </p:cNvPr>
          <p:cNvSpPr txBox="1"/>
          <p:nvPr/>
        </p:nvSpPr>
        <p:spPr>
          <a:xfrm>
            <a:off x="5738062" y="3509059"/>
            <a:ext cx="1238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可以很好地被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频率截断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解释</a:t>
            </a:r>
          </a:p>
        </p:txBody>
      </p:sp>
    </p:spTree>
    <p:extLst>
      <p:ext uri="{BB962C8B-B14F-4D97-AF65-F5344CB8AC3E}">
        <p14:creationId xmlns:p14="http://schemas.microsoft.com/office/powerpoint/2010/main" val="128936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03228" y="494190"/>
            <a:ext cx="885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重复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FRB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的高斯频谱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流量截断（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fluence-threshold-induced cutoff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）与频率截断（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bandpass-induced cutoff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849CE7C-AC11-C736-1EF4-00856723EB96}"/>
              </a:ext>
            </a:extLst>
          </p:cNvPr>
          <p:cNvSpPr txBox="1"/>
          <p:nvPr/>
        </p:nvSpPr>
        <p:spPr>
          <a:xfrm>
            <a:off x="7000236" y="1552981"/>
            <a:ext cx="384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我们通过高斯函数来描述频谱轮廓（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Lyu et al. 2022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D8FBA7FC-EB67-6479-9A64-170859E22B29}"/>
                  </a:ext>
                </a:extLst>
              </p:cNvPr>
              <p:cNvSpPr txBox="1"/>
              <p:nvPr/>
            </p:nvSpPr>
            <p:spPr>
              <a:xfrm>
                <a:off x="7023487" y="3578336"/>
                <a:ext cx="38744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刻画了我们实际观测到的</a:t>
                </a:r>
                <a:r>
                  <a:rPr lang="en-US" altLang="zh-CN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FRB</a:t>
                </a:r>
                <a:r>
                  <a:rPr lang="zh-CN" altLang="en-US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频谱范围，它们满足：</a:t>
                </a:r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D8FBA7FC-EB67-6479-9A64-170859E22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487" y="3578336"/>
                <a:ext cx="3874428" cy="646331"/>
              </a:xfrm>
              <a:prstGeom prst="rect">
                <a:avLst/>
              </a:prstGeom>
              <a:blipFill>
                <a:blip r:embed="rId3"/>
                <a:stretch>
                  <a:fillRect l="-1258" t="-5660" r="-1258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F4A704A0-C9FB-FCAC-626B-CD6C82EE9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3" y="1625608"/>
            <a:ext cx="6467044" cy="43381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63B86C-2DAD-23CF-FDB4-3B2720A8F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44" y="2199312"/>
            <a:ext cx="2270957" cy="12878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D8A6A7-0674-69A2-C8BD-5C21C714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87" y="4648199"/>
            <a:ext cx="2120513" cy="11301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06AE9F-E44A-6A90-F878-2C9E99908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86040"/>
            <a:ext cx="1732374" cy="11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8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3861DF6-FD1F-0063-6D92-452B8143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5" y="2331944"/>
            <a:ext cx="2261497" cy="79037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294DA0A-0EBB-95F4-5553-11AC0AE89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5" y="1626255"/>
            <a:ext cx="2907362" cy="87909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3227" y="506187"/>
            <a:ext cx="823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重复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FRB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的高斯频谱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解谱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only for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band-unlimited burst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FD492FA-A3D9-F603-C5D6-98362AA2587C}"/>
              </a:ext>
            </a:extLst>
          </p:cNvPr>
          <p:cNvSpPr txBox="1"/>
          <p:nvPr/>
        </p:nvSpPr>
        <p:spPr>
          <a:xfrm>
            <a:off x="6313715" y="5204080"/>
            <a:ext cx="471487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band-unlimited burst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根据观测物理量可以唯一确定本征谱形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DA5213-FB50-EAAF-655E-566294507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6354"/>
            <a:ext cx="5494657" cy="36858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64DB7C-C2B7-0F00-FCF5-768B0EEC8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7" y="1224655"/>
            <a:ext cx="1240362" cy="58268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93F1F3E-5632-9364-6BA3-91DD1E78C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13" y="3428890"/>
            <a:ext cx="4944140" cy="72114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576FC0E-25AB-7050-61B9-A7E5C2935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5" y="4517554"/>
            <a:ext cx="2088423" cy="68652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FC6883E-80FC-210E-5D0F-89D69257B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5" y="5488692"/>
            <a:ext cx="3646087" cy="796139"/>
          </a:xfrm>
          <a:prstGeom prst="rect">
            <a:avLst/>
          </a:prstGeom>
        </p:spPr>
      </p:pic>
      <p:sp>
        <p:nvSpPr>
          <p:cNvPr id="31" name="箭头: 下 30">
            <a:extLst>
              <a:ext uri="{FF2B5EF4-FFF2-40B4-BE49-F238E27FC236}">
                <a16:creationId xmlns:a16="http://schemas.microsoft.com/office/drawing/2014/main" id="{D5E9BC11-0634-B17F-BEB0-B1BEFD07007F}"/>
              </a:ext>
            </a:extLst>
          </p:cNvPr>
          <p:cNvSpPr/>
          <p:nvPr/>
        </p:nvSpPr>
        <p:spPr>
          <a:xfrm>
            <a:off x="1730829" y="3088553"/>
            <a:ext cx="272142" cy="43804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A6BC4EB8-CE90-7AA1-9F24-2657C1F15EBB}"/>
              </a:ext>
            </a:extLst>
          </p:cNvPr>
          <p:cNvSpPr/>
          <p:nvPr/>
        </p:nvSpPr>
        <p:spPr>
          <a:xfrm>
            <a:off x="1730829" y="4214869"/>
            <a:ext cx="272142" cy="43804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下 32">
            <a:extLst>
              <a:ext uri="{FF2B5EF4-FFF2-40B4-BE49-F238E27FC236}">
                <a16:creationId xmlns:a16="http://schemas.microsoft.com/office/drawing/2014/main" id="{44460639-B81B-E8FE-8FD0-92A5FCF63BA5}"/>
              </a:ext>
            </a:extLst>
          </p:cNvPr>
          <p:cNvSpPr/>
          <p:nvPr/>
        </p:nvSpPr>
        <p:spPr>
          <a:xfrm>
            <a:off x="1736272" y="5226128"/>
            <a:ext cx="272142" cy="43804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4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1296277D-571C-C917-79AF-77D8F50E0D48}"/>
                  </a:ext>
                </a:extLst>
              </p:cNvPr>
              <p:cNvSpPr/>
              <p:nvPr/>
            </p:nvSpPr>
            <p:spPr>
              <a:xfrm>
                <a:off x="679306" y="459566"/>
                <a:ext cx="10352720" cy="585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谱解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与观测量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lang="en-US" altLang="zh-CN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equiv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equiv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endParaRPr lang="en-US" altLang="zh-CN" sz="2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1296277D-571C-C917-79AF-77D8F50E0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06" y="459566"/>
                <a:ext cx="10352720" cy="585353"/>
              </a:xfrm>
              <a:prstGeom prst="rect">
                <a:avLst/>
              </a:prstGeom>
              <a:blipFill>
                <a:blip r:embed="rId4"/>
                <a:stretch>
                  <a:fillRect l="-883" b="-135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A225EB4-30FC-981B-49D6-99B830C08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0" y="1044919"/>
            <a:ext cx="3587491" cy="35874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6713F1-20CD-5803-7EC0-D9FFFAA505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73" y="1054029"/>
            <a:ext cx="3587491" cy="35874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981630-4E53-B8C7-20ED-33D7FC2C5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3" y="2592269"/>
            <a:ext cx="1226926" cy="5486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B22A82-4B2E-11B1-A617-1CC7DC785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15" y="1370707"/>
            <a:ext cx="1341236" cy="685859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AC6B8C3-A244-AF9F-FFD8-83B58A4C6F99}"/>
              </a:ext>
            </a:extLst>
          </p:cNvPr>
          <p:cNvCxnSpPr/>
          <p:nvPr/>
        </p:nvCxnSpPr>
        <p:spPr>
          <a:xfrm>
            <a:off x="6008914" y="1284516"/>
            <a:ext cx="0" cy="47244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FD381F7F-8F4F-3993-75E9-D7F661FB5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25" y="2524317"/>
            <a:ext cx="1226926" cy="5486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13D0FA4-ECDB-97F6-E791-0F928CB080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950" y="3073005"/>
            <a:ext cx="1912786" cy="62489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5D2B8AC3-50CD-1AFC-D390-E160BD6C5BF3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band-unlimited burst </a:t>
            </a:r>
            <a:endParaRPr lang="zh-CN" altLang="en-US" sz="2400" dirty="0"/>
          </a:p>
        </p:txBody>
      </p:sp>
      <p:sp>
        <p:nvSpPr>
          <p:cNvPr id="37" name="加号 36">
            <a:extLst>
              <a:ext uri="{FF2B5EF4-FFF2-40B4-BE49-F238E27FC236}">
                <a16:creationId xmlns:a16="http://schemas.microsoft.com/office/drawing/2014/main" id="{F02E8A43-3C9E-74D3-35A2-F158F271B70E}"/>
              </a:ext>
            </a:extLst>
          </p:cNvPr>
          <p:cNvSpPr/>
          <p:nvPr/>
        </p:nvSpPr>
        <p:spPr>
          <a:xfrm>
            <a:off x="10365732" y="1927362"/>
            <a:ext cx="536599" cy="548688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箭头: 下 38">
            <a:extLst>
              <a:ext uri="{FF2B5EF4-FFF2-40B4-BE49-F238E27FC236}">
                <a16:creationId xmlns:a16="http://schemas.microsoft.com/office/drawing/2014/main" id="{82EF20B8-6411-B1A2-7784-FCEC9AA6C17A}"/>
              </a:ext>
            </a:extLst>
          </p:cNvPr>
          <p:cNvSpPr/>
          <p:nvPr/>
        </p:nvSpPr>
        <p:spPr>
          <a:xfrm>
            <a:off x="10459674" y="3713366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234EEC06-6AA1-0FC1-C15B-B428CFF29A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518" y="4095899"/>
            <a:ext cx="1379340" cy="533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8A6A1164-5C68-892D-011D-62F807CBF68E}"/>
                  </a:ext>
                </a:extLst>
              </p:cNvPr>
              <p:cNvSpPr txBox="1"/>
              <p:nvPr/>
            </p:nvSpPr>
            <p:spPr>
              <a:xfrm>
                <a:off x="1108502" y="5085586"/>
                <a:ext cx="43261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使用望远镜通频带</a:t>
                </a:r>
                <a14:m>
                  <m:oMath xmlns:m="http://schemas.openxmlformats.org/officeDocument/2006/math">
                    <m:r>
                      <a:rPr lang="zh-CN" alt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zh-CN" alt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，来代替</a:t>
                </a: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FRB</a:t>
                </a:r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带宽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𝐨𝐛𝐬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去估计爆发能量量级的方法（</a:t>
                </a: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Zhang 2018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）是合理的</a:t>
                </a:r>
                <a:endPara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8A6A1164-5C68-892D-011D-62F807CBF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502" y="5085586"/>
                <a:ext cx="4326156" cy="923330"/>
              </a:xfrm>
              <a:prstGeom prst="rect">
                <a:avLst/>
              </a:prstGeom>
              <a:blipFill>
                <a:blip r:embed="rId11"/>
                <a:stretch>
                  <a:fillRect l="-1268" t="-3289" r="-986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>
            <a:extLst>
              <a:ext uri="{FF2B5EF4-FFF2-40B4-BE49-F238E27FC236}">
                <a16:creationId xmlns:a16="http://schemas.microsoft.com/office/drawing/2014/main" id="{51FC23BA-3743-6946-E108-A835D86674C3}"/>
              </a:ext>
            </a:extLst>
          </p:cNvPr>
          <p:cNvSpPr txBox="1"/>
          <p:nvPr/>
        </p:nvSpPr>
        <p:spPr>
          <a:xfrm>
            <a:off x="6978495" y="5266290"/>
            <a:ext cx="432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峰值能量越高的爆发，持续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时间越长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1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7.40741E-7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4F5E366-16ED-2135-AF74-1D3A3E909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" y="758491"/>
            <a:ext cx="5543981" cy="554398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1641EAC-6B81-2269-F48D-4A8639453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21" y="1830575"/>
            <a:ext cx="2907362" cy="87909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9503100-8A9B-7C69-9DE3-964DFD0D63D7}"/>
              </a:ext>
            </a:extLst>
          </p:cNvPr>
          <p:cNvSpPr/>
          <p:nvPr/>
        </p:nvSpPr>
        <p:spPr>
          <a:xfrm>
            <a:off x="679306" y="459566"/>
            <a:ext cx="677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从观测到本征：定义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个比例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ECC3C3B-9709-D949-AF18-4664567ED4C7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band-unlimited burst </a:t>
            </a:r>
            <a:endParaRPr lang="zh-CN" altLang="en-US" sz="2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501B3D0-BB02-4877-AEBA-246E3FE2E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85" y="2654413"/>
            <a:ext cx="3255487" cy="131927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37AC618-6AF4-B355-E1B4-CDD230BC4479}"/>
              </a:ext>
            </a:extLst>
          </p:cNvPr>
          <p:cNvSpPr txBox="1"/>
          <p:nvPr/>
        </p:nvSpPr>
        <p:spPr>
          <a:xfrm>
            <a:off x="6286876" y="1396328"/>
            <a:ext cx="205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本征等效单色流量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60038-17F7-1590-1965-102C09A5E085}"/>
              </a:ext>
            </a:extLst>
          </p:cNvPr>
          <p:cNvSpPr txBox="1"/>
          <p:nvPr/>
        </p:nvSpPr>
        <p:spPr>
          <a:xfrm>
            <a:off x="7103353" y="3782866"/>
            <a:ext cx="106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本征能量比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6394699-C5B2-199F-AD7F-311A4F59F467}"/>
              </a:ext>
            </a:extLst>
          </p:cNvPr>
          <p:cNvSpPr txBox="1"/>
          <p:nvPr/>
        </p:nvSpPr>
        <p:spPr>
          <a:xfrm>
            <a:off x="8284029" y="3782866"/>
            <a:ext cx="106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本征等效单色流量比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A51E23-DFA8-10C5-5740-08C914DA6C9E}"/>
              </a:ext>
            </a:extLst>
          </p:cNvPr>
          <p:cNvSpPr txBox="1"/>
          <p:nvPr/>
        </p:nvSpPr>
        <p:spPr>
          <a:xfrm>
            <a:off x="9391863" y="3775260"/>
            <a:ext cx="1069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本征带宽比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3AD708-9BCB-4F4F-9E13-B7151C291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58" y="1954599"/>
            <a:ext cx="2366039" cy="6998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45E2FC3-BEDA-4643-8FF3-3FD606F2F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12" y="5374197"/>
            <a:ext cx="2712281" cy="830997"/>
          </a:xfrm>
          <a:prstGeom prst="rect">
            <a:avLst/>
          </a:prstGeom>
        </p:spPr>
      </p:pic>
      <p:sp>
        <p:nvSpPr>
          <p:cNvPr id="26" name="箭头: 下 25">
            <a:extLst>
              <a:ext uri="{FF2B5EF4-FFF2-40B4-BE49-F238E27FC236}">
                <a16:creationId xmlns:a16="http://schemas.microsoft.com/office/drawing/2014/main" id="{A97CCE29-C639-682C-FF80-37242DEF9993}"/>
              </a:ext>
            </a:extLst>
          </p:cNvPr>
          <p:cNvSpPr/>
          <p:nvPr/>
        </p:nvSpPr>
        <p:spPr>
          <a:xfrm>
            <a:off x="8741623" y="2111129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54F03AC6-2FDB-1CD6-10BC-FABAC0450A70}"/>
              </a:ext>
            </a:extLst>
          </p:cNvPr>
          <p:cNvSpPr/>
          <p:nvPr/>
        </p:nvSpPr>
        <p:spPr>
          <a:xfrm>
            <a:off x="8741622" y="4854556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715A55E-9602-1D9F-EB34-99B18B7FC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83" y="4703996"/>
            <a:ext cx="1696931" cy="46166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093582C-297F-8E75-F8DD-24F02C29C9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63" y="977869"/>
            <a:ext cx="2923654" cy="113806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6EADEFA-0594-776B-7395-B8A47DC6CF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35" y="5333984"/>
            <a:ext cx="2570278" cy="8514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44B351-9981-C243-F3EE-1EF5821577E3}"/>
              </a:ext>
            </a:extLst>
          </p:cNvPr>
          <p:cNvSpPr txBox="1"/>
          <p:nvPr/>
        </p:nvSpPr>
        <p:spPr>
          <a:xfrm rot="19384048">
            <a:off x="1889932" y="3108417"/>
            <a:ext cx="3282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Preliminary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96296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ECC3C3B-9709-D949-AF18-4664567ED4C7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band-unlimited burst 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11C7E5-4939-9E57-C253-6ABB06AB4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6" y="1146679"/>
            <a:ext cx="6017719" cy="514283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FFDF921-A7AA-3390-ED31-66B5668C0BBB}"/>
              </a:ext>
            </a:extLst>
          </p:cNvPr>
          <p:cNvSpPr/>
          <p:nvPr/>
        </p:nvSpPr>
        <p:spPr>
          <a:xfrm>
            <a:off x="679306" y="459566"/>
            <a:ext cx="677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从观测到本征：谱宽度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4D07FC-48C6-CE0F-0F09-2E63B4136260}"/>
              </a:ext>
            </a:extLst>
          </p:cNvPr>
          <p:cNvSpPr txBox="1"/>
          <p:nvPr/>
        </p:nvSpPr>
        <p:spPr>
          <a:xfrm>
            <a:off x="6866634" y="2095311"/>
            <a:ext cx="4326156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高能爆发倾向于将能量集中于更窄的频率范围，低能爆发不依赖于谱宽度；但是宽谱的低能爆发很容易被流量阈值截断，从而在观测上体现为窄谱</a:t>
            </a: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F653BCBF-8996-EFFA-1556-76C383611375}"/>
              </a:ext>
            </a:extLst>
          </p:cNvPr>
          <p:cNvSpPr/>
          <p:nvPr/>
        </p:nvSpPr>
        <p:spPr>
          <a:xfrm>
            <a:off x="8855355" y="4005471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CBC99E6-0669-4727-BF7D-B71266D72A76}"/>
              </a:ext>
            </a:extLst>
          </p:cNvPr>
          <p:cNvSpPr txBox="1"/>
          <p:nvPr/>
        </p:nvSpPr>
        <p:spPr>
          <a:xfrm>
            <a:off x="6888406" y="4492760"/>
            <a:ext cx="432615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的“窄谱特征”是观测选择效应！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13615CB-7B33-17B8-4C9A-4DC8C12D3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34" y="965848"/>
            <a:ext cx="2923654" cy="11380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43C00A9-690B-C971-EC2C-7C4EFD1CAC26}"/>
              </a:ext>
            </a:extLst>
          </p:cNvPr>
          <p:cNvSpPr txBox="1"/>
          <p:nvPr/>
        </p:nvSpPr>
        <p:spPr>
          <a:xfrm rot="19384048">
            <a:off x="1530704" y="2683875"/>
            <a:ext cx="3282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Preliminary</a:t>
            </a:r>
            <a:endParaRPr lang="zh-CN" alt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96296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7434A76-C495-0CD6-8EE4-ED3FCE95D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08" y="2508952"/>
            <a:ext cx="3144334" cy="8744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056D7C7-2CF0-5FC3-4FA8-332C2F810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6" y="1045029"/>
            <a:ext cx="5127176" cy="512717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B83D535-5BB8-66D9-6F5E-05B6A6160B9D}"/>
              </a:ext>
            </a:extLst>
          </p:cNvPr>
          <p:cNvSpPr/>
          <p:nvPr/>
        </p:nvSpPr>
        <p:spPr>
          <a:xfrm>
            <a:off x="679306" y="459566"/>
            <a:ext cx="677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从观测到本征：能量分布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522E2C-418B-D744-0661-DD360631B747}"/>
              </a:ext>
            </a:extLst>
          </p:cNvPr>
          <p:cNvSpPr txBox="1"/>
          <p:nvPr/>
        </p:nvSpPr>
        <p:spPr>
          <a:xfrm>
            <a:off x="6179064" y="1627225"/>
            <a:ext cx="533363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由于流量阈值截断：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相较于本征能量分布，观测能量分布向低能端扩展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D7F736-50B9-C436-CFE4-B7DE2F23011D}"/>
              </a:ext>
            </a:extLst>
          </p:cNvPr>
          <p:cNvSpPr txBox="1"/>
          <p:nvPr/>
        </p:nvSpPr>
        <p:spPr>
          <a:xfrm>
            <a:off x="8342142" y="527659"/>
            <a:ext cx="351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band-unlimited burst </a:t>
            </a:r>
            <a:endParaRPr lang="zh-CN" altLang="en-US" sz="2400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D696B2D-0886-C941-1116-A51CA4D2B01C}"/>
              </a:ext>
            </a:extLst>
          </p:cNvPr>
          <p:cNvSpPr/>
          <p:nvPr/>
        </p:nvSpPr>
        <p:spPr>
          <a:xfrm>
            <a:off x="8671522" y="3485521"/>
            <a:ext cx="348713" cy="3867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63C24D-21A1-E876-5D8A-0FE70EBA2ED7}"/>
              </a:ext>
            </a:extLst>
          </p:cNvPr>
          <p:cNvSpPr txBox="1"/>
          <p:nvPr/>
        </p:nvSpPr>
        <p:spPr>
          <a:xfrm>
            <a:off x="6179063" y="4136224"/>
            <a:ext cx="484816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流量阈值截断带来的能量损失不大，更多的是对谱宽度造成影响</a:t>
            </a:r>
          </a:p>
        </p:txBody>
      </p:sp>
    </p:spTree>
    <p:extLst>
      <p:ext uri="{BB962C8B-B14F-4D97-AF65-F5344CB8AC3E}">
        <p14:creationId xmlns:p14="http://schemas.microsoft.com/office/powerpoint/2010/main" val="1158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96296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15963</TotalTime>
  <Words>937</Words>
  <Application>Microsoft Office PowerPoint</Application>
  <PresentationFormat>宽屏</PresentationFormat>
  <Paragraphs>103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Cambria Math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</dc:title>
  <dc:subject>tukuppt</dc:subject>
  <dc:creator>www.tukuppt.com</dc:creator>
  <cp:keywords>tukuppt</cp:keywords>
  <cp:lastModifiedBy>宸然 胡</cp:lastModifiedBy>
  <cp:revision>236</cp:revision>
  <dcterms:created xsi:type="dcterms:W3CDTF">2015-12-29T07:55:29Z</dcterms:created>
  <dcterms:modified xsi:type="dcterms:W3CDTF">2024-07-13T13:13:53Z</dcterms:modified>
</cp:coreProperties>
</file>