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404" r:id="rId4"/>
    <p:sldId id="351" r:id="rId5"/>
    <p:sldId id="376" r:id="rId6"/>
    <p:sldId id="330" r:id="rId7"/>
    <p:sldId id="276" r:id="rId8"/>
    <p:sldId id="331" r:id="rId9"/>
    <p:sldId id="333" r:id="rId10"/>
    <p:sldId id="332" r:id="rId11"/>
    <p:sldId id="335" r:id="rId12"/>
    <p:sldId id="336" r:id="rId13"/>
    <p:sldId id="399" r:id="rId14"/>
    <p:sldId id="400" r:id="rId15"/>
    <p:sldId id="401" r:id="rId16"/>
    <p:sldId id="349" r:id="rId17"/>
    <p:sldId id="340" r:id="rId18"/>
    <p:sldId id="402" r:id="rId19"/>
    <p:sldId id="403" r:id="rId20"/>
    <p:sldId id="405" r:id="rId21"/>
    <p:sldId id="406" r:id="rId22"/>
    <p:sldId id="348" r:id="rId23"/>
    <p:sldId id="35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65664-18FA-4BE8-B5C2-6DF58CCC7234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FE813-7F3D-4E51-AE0D-98DA81D48E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D22B40-F5C0-4456-BB6D-EC906A87D3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22B40-F5C0-4456-BB6D-EC906A87D34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5CFE6B9-A0FA-4BAE-AD81-368618FF5142}" type="slidenum">
              <a:rPr lang="en-US" altLang="zh-CN" smtClean="0"/>
              <a:t>7</a:t>
            </a:fld>
            <a:endParaRPr lang="en-US" altLang="zh-CN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3765550" y="9290050"/>
            <a:ext cx="28797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fld id="{8665E6FC-C8F3-43AC-8DB3-1A51D0A7162F}" type="slidenum">
              <a:rPr lang="en-US" altLang="zh-CN" sz="1200">
                <a:solidFill>
                  <a:srgbClr val="000000"/>
                </a:solidFill>
                <a:latin typeface="AR PL UMing CN" pitchFamily="16" charset="0"/>
              </a:rPr>
              <a:t>8</a:t>
            </a:fld>
            <a:endParaRPr lang="en-US" altLang="zh-CN" sz="1200">
              <a:solidFill>
                <a:srgbClr val="000000"/>
              </a:solidFill>
              <a:latin typeface="AR PL UMing CN" pitchFamily="16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3036097"/>
            <a:ext cx="1056639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CT1"/>
          <p:cNvSpPr>
            <a:spLocks noGrp="1"/>
          </p:cNvSpPr>
          <p:nvPr>
            <p:ph type="ctrTitle" hasCustomPrompt="1"/>
          </p:nvPr>
        </p:nvSpPr>
        <p:spPr>
          <a:xfrm>
            <a:off x="3870597" y="1323703"/>
            <a:ext cx="6695801" cy="1697154"/>
          </a:xfrm>
          <a:noFill/>
        </p:spPr>
        <p:txBody>
          <a:bodyPr lIns="0" tIns="0" rIns="0" bIns="0" anchor="b">
            <a:normAutofit/>
          </a:bodyPr>
          <a:lstStyle>
            <a:lvl1pPr algn="l">
              <a:defRPr sz="4000" b="0" i="0"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此处添加您的标题</a:t>
            </a:r>
            <a:endParaRPr lang="en-US" dirty="0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6723019" y="3164564"/>
            <a:ext cx="4830355" cy="377293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单击此处添加您的副标题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7AAE-AF2A-446D-80D6-5D7860B3A53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E0D3-7193-4C8A-A80A-9A1EE95B129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6723019" y="3133099"/>
            <a:ext cx="54689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4938"/>
            <a:ext cx="1219200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7AAE-AF2A-446D-80D6-5D7860B3A53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E0D3-7193-4C8A-A80A-9A1EE95B12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任意多边形 4">
            <a:hlinkClick r:id="" action="ppaction://hlinkshowjump?jump=previousslide"/>
          </p:cNvPr>
          <p:cNvSpPr/>
          <p:nvPr/>
        </p:nvSpPr>
        <p:spPr>
          <a:xfrm>
            <a:off x="10839102" y="6623691"/>
            <a:ext cx="777961" cy="242832"/>
          </a:xfrm>
          <a:custGeom>
            <a:avLst/>
            <a:gdLst>
              <a:gd name="connsiteX0" fmla="*/ 0 w 583471"/>
              <a:gd name="connsiteY0" fmla="*/ 0 h 242832"/>
              <a:gd name="connsiteX1" fmla="*/ 393687 w 583471"/>
              <a:gd name="connsiteY1" fmla="*/ 0 h 242832"/>
              <a:gd name="connsiteX2" fmla="*/ 583471 w 583471"/>
              <a:gd name="connsiteY2" fmla="*/ 242832 h 242832"/>
              <a:gd name="connsiteX3" fmla="*/ 0 w 583471"/>
              <a:gd name="connsiteY3" fmla="*/ 242832 h 24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71" h="242832">
                <a:moveTo>
                  <a:pt x="0" y="0"/>
                </a:moveTo>
                <a:lnTo>
                  <a:pt x="393687" y="0"/>
                </a:lnTo>
                <a:lnTo>
                  <a:pt x="583471" y="242832"/>
                </a:lnTo>
                <a:lnTo>
                  <a:pt x="0" y="242832"/>
                </a:lnTo>
                <a:close/>
              </a:path>
            </a:pathLst>
          </a:custGeom>
          <a:solidFill>
            <a:srgbClr val="C9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燕尾形 5">
            <a:hlinkClick r:id="" action="ppaction://hlinkshowjump?jump=previousslide"/>
          </p:cNvPr>
          <p:cNvSpPr/>
          <p:nvPr/>
        </p:nvSpPr>
        <p:spPr>
          <a:xfrm flipH="1">
            <a:off x="11109427" y="6699071"/>
            <a:ext cx="127725" cy="9579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7" name="任意多边形 6">
            <a:hlinkClick r:id="" action="ppaction://hlinkshowjump?jump=nextslide"/>
          </p:cNvPr>
          <p:cNvSpPr/>
          <p:nvPr/>
        </p:nvSpPr>
        <p:spPr>
          <a:xfrm flipH="1" flipV="1">
            <a:off x="11419666" y="6615168"/>
            <a:ext cx="777961" cy="242832"/>
          </a:xfrm>
          <a:custGeom>
            <a:avLst/>
            <a:gdLst>
              <a:gd name="connsiteX0" fmla="*/ 0 w 583471"/>
              <a:gd name="connsiteY0" fmla="*/ 0 h 242832"/>
              <a:gd name="connsiteX1" fmla="*/ 393687 w 583471"/>
              <a:gd name="connsiteY1" fmla="*/ 0 h 242832"/>
              <a:gd name="connsiteX2" fmla="*/ 583471 w 583471"/>
              <a:gd name="connsiteY2" fmla="*/ 242832 h 242832"/>
              <a:gd name="connsiteX3" fmla="*/ 0 w 583471"/>
              <a:gd name="connsiteY3" fmla="*/ 242832 h 24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71" h="242832">
                <a:moveTo>
                  <a:pt x="0" y="0"/>
                </a:moveTo>
                <a:lnTo>
                  <a:pt x="393687" y="0"/>
                </a:lnTo>
                <a:lnTo>
                  <a:pt x="583471" y="242832"/>
                </a:lnTo>
                <a:lnTo>
                  <a:pt x="0" y="242832"/>
                </a:lnTo>
                <a:close/>
              </a:path>
            </a:pathLst>
          </a:custGeom>
          <a:solidFill>
            <a:srgbClr val="C9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燕尾形 7">
            <a:hlinkClick r:id="" action="ppaction://hlinkshowjump?jump=nextslide"/>
          </p:cNvPr>
          <p:cNvSpPr/>
          <p:nvPr/>
        </p:nvSpPr>
        <p:spPr>
          <a:xfrm>
            <a:off x="11811927" y="6707780"/>
            <a:ext cx="127725" cy="9579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7AAE-AF2A-446D-80D6-5D7860B3A53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E0D3-7193-4C8A-A80A-9A1EE95B12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7AAE-AF2A-446D-80D6-5D7860B3A53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E0D3-7193-4C8A-A80A-9A1EE95B12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7AAE-AF2A-446D-80D6-5D7860B3A53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E0D3-7193-4C8A-A80A-9A1EE95B12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7AAE-AF2A-446D-80D6-5D7860B3A53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E0D3-7193-4C8A-A80A-9A1EE95B12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602378" y="249639"/>
            <a:ext cx="9196252" cy="534132"/>
          </a:xfrm>
        </p:spPr>
        <p:txBody>
          <a:bodyPr/>
          <a:lstStyle/>
          <a:p>
            <a:r>
              <a:rPr lang="zh-CN" altLang="en-US" dirty="0"/>
              <a:t>单击此处添加目录页标题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7AAE-AF2A-446D-80D6-5D7860B3A53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E0D3-7193-4C8A-A80A-9A1EE95B12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 hasCustomPrompt="1"/>
          </p:nvPr>
        </p:nvSpPr>
        <p:spPr>
          <a:xfrm>
            <a:off x="777961" y="1323703"/>
            <a:ext cx="10427067" cy="4902926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单击此处添加目录条目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7AAE-AF2A-446D-80D6-5D7860B3A53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E0D3-7193-4C8A-A80A-9A1EE95B12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6D97AAE-AF2A-446D-80D6-5D7860B3A53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D6CE0D3-7193-4C8A-A80A-9A1EE95B12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6D97AAE-AF2A-446D-80D6-5D7860B3A53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D6CE0D3-7193-4C8A-A80A-9A1EE95B12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7AAE-AF2A-446D-80D6-5D7860B3A53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E0D3-7193-4C8A-A80A-9A1EE95B12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>
            <a:off x="10839102" y="6632400"/>
            <a:ext cx="777961" cy="242832"/>
          </a:xfrm>
          <a:custGeom>
            <a:avLst/>
            <a:gdLst>
              <a:gd name="connsiteX0" fmla="*/ 0 w 583471"/>
              <a:gd name="connsiteY0" fmla="*/ 0 h 242832"/>
              <a:gd name="connsiteX1" fmla="*/ 393687 w 583471"/>
              <a:gd name="connsiteY1" fmla="*/ 0 h 242832"/>
              <a:gd name="connsiteX2" fmla="*/ 583471 w 583471"/>
              <a:gd name="connsiteY2" fmla="*/ 242832 h 242832"/>
              <a:gd name="connsiteX3" fmla="*/ 0 w 583471"/>
              <a:gd name="connsiteY3" fmla="*/ 242832 h 24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71" h="242832">
                <a:moveTo>
                  <a:pt x="0" y="0"/>
                </a:moveTo>
                <a:lnTo>
                  <a:pt x="393687" y="0"/>
                </a:lnTo>
                <a:lnTo>
                  <a:pt x="583471" y="242832"/>
                </a:lnTo>
                <a:lnTo>
                  <a:pt x="0" y="242832"/>
                </a:lnTo>
                <a:close/>
              </a:path>
            </a:pathLst>
          </a:custGeom>
          <a:solidFill>
            <a:srgbClr val="C9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696685" y="1049867"/>
            <a:ext cx="10920377" cy="5127096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7AAE-AF2A-446D-80D6-5D7860B3A53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燕尾形 12"/>
          <p:cNvSpPr/>
          <p:nvPr/>
        </p:nvSpPr>
        <p:spPr>
          <a:xfrm flipH="1">
            <a:off x="11109427" y="6707780"/>
            <a:ext cx="127725" cy="9579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 flipH="1" flipV="1">
            <a:off x="11419666" y="6615168"/>
            <a:ext cx="777961" cy="242832"/>
          </a:xfrm>
          <a:custGeom>
            <a:avLst/>
            <a:gdLst>
              <a:gd name="connsiteX0" fmla="*/ 0 w 583471"/>
              <a:gd name="connsiteY0" fmla="*/ 0 h 242832"/>
              <a:gd name="connsiteX1" fmla="*/ 393687 w 583471"/>
              <a:gd name="connsiteY1" fmla="*/ 0 h 242832"/>
              <a:gd name="connsiteX2" fmla="*/ 583471 w 583471"/>
              <a:gd name="connsiteY2" fmla="*/ 242832 h 242832"/>
              <a:gd name="connsiteX3" fmla="*/ 0 w 583471"/>
              <a:gd name="connsiteY3" fmla="*/ 242832 h 24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71" h="242832">
                <a:moveTo>
                  <a:pt x="0" y="0"/>
                </a:moveTo>
                <a:lnTo>
                  <a:pt x="393687" y="0"/>
                </a:lnTo>
                <a:lnTo>
                  <a:pt x="583471" y="242832"/>
                </a:lnTo>
                <a:lnTo>
                  <a:pt x="0" y="242832"/>
                </a:lnTo>
                <a:close/>
              </a:path>
            </a:pathLst>
          </a:custGeom>
          <a:solidFill>
            <a:srgbClr val="C9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燕尾形 17"/>
          <p:cNvSpPr/>
          <p:nvPr/>
        </p:nvSpPr>
        <p:spPr>
          <a:xfrm>
            <a:off x="11811927" y="6707780"/>
            <a:ext cx="127725" cy="9579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E0D3-7193-4C8A-A80A-9A1EE95B12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9" descr="图片1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9"/>
            <a:ext cx="12192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9" descr="111未标题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900" y="6032500"/>
            <a:ext cx="7112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6" descr="LOGO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6092825"/>
            <a:ext cx="383963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7541" y="0"/>
            <a:ext cx="9025003" cy="980728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O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>
            <a:off x="10839102" y="6632400"/>
            <a:ext cx="777961" cy="242832"/>
          </a:xfrm>
          <a:custGeom>
            <a:avLst/>
            <a:gdLst>
              <a:gd name="connsiteX0" fmla="*/ 0 w 583471"/>
              <a:gd name="connsiteY0" fmla="*/ 0 h 242832"/>
              <a:gd name="connsiteX1" fmla="*/ 393687 w 583471"/>
              <a:gd name="connsiteY1" fmla="*/ 0 h 242832"/>
              <a:gd name="connsiteX2" fmla="*/ 583471 w 583471"/>
              <a:gd name="connsiteY2" fmla="*/ 242832 h 242832"/>
              <a:gd name="connsiteX3" fmla="*/ 0 w 583471"/>
              <a:gd name="connsiteY3" fmla="*/ 242832 h 24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71" h="242832">
                <a:moveTo>
                  <a:pt x="0" y="0"/>
                </a:moveTo>
                <a:lnTo>
                  <a:pt x="393687" y="0"/>
                </a:lnTo>
                <a:lnTo>
                  <a:pt x="583471" y="242832"/>
                </a:lnTo>
                <a:lnTo>
                  <a:pt x="0" y="242832"/>
                </a:lnTo>
                <a:close/>
              </a:path>
            </a:pathLst>
          </a:custGeom>
          <a:solidFill>
            <a:srgbClr val="C9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696685" y="1049867"/>
            <a:ext cx="10920377" cy="5127096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7AAE-AF2A-446D-80D6-5D7860B3A53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燕尾形 12"/>
          <p:cNvSpPr/>
          <p:nvPr/>
        </p:nvSpPr>
        <p:spPr>
          <a:xfrm flipH="1">
            <a:off x="11109427" y="6707780"/>
            <a:ext cx="127725" cy="9579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 flipH="1" flipV="1">
            <a:off x="11419666" y="6615168"/>
            <a:ext cx="777961" cy="242832"/>
          </a:xfrm>
          <a:custGeom>
            <a:avLst/>
            <a:gdLst>
              <a:gd name="connsiteX0" fmla="*/ 0 w 583471"/>
              <a:gd name="connsiteY0" fmla="*/ 0 h 242832"/>
              <a:gd name="connsiteX1" fmla="*/ 393687 w 583471"/>
              <a:gd name="connsiteY1" fmla="*/ 0 h 242832"/>
              <a:gd name="connsiteX2" fmla="*/ 583471 w 583471"/>
              <a:gd name="connsiteY2" fmla="*/ 242832 h 242832"/>
              <a:gd name="connsiteX3" fmla="*/ 0 w 583471"/>
              <a:gd name="connsiteY3" fmla="*/ 242832 h 24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71" h="242832">
                <a:moveTo>
                  <a:pt x="0" y="0"/>
                </a:moveTo>
                <a:lnTo>
                  <a:pt x="393687" y="0"/>
                </a:lnTo>
                <a:lnTo>
                  <a:pt x="583471" y="242832"/>
                </a:lnTo>
                <a:lnTo>
                  <a:pt x="0" y="242832"/>
                </a:lnTo>
                <a:close/>
              </a:path>
            </a:pathLst>
          </a:custGeom>
          <a:solidFill>
            <a:srgbClr val="C9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燕尾形 17"/>
          <p:cNvSpPr/>
          <p:nvPr/>
        </p:nvSpPr>
        <p:spPr>
          <a:xfrm>
            <a:off x="11811927" y="6707780"/>
            <a:ext cx="127725" cy="9579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E0D3-7193-4C8A-A80A-9A1EE95B12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7AAE-AF2A-446D-80D6-5D7860B3A53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E0D3-7193-4C8A-A80A-9A1EE95B12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1002" y="1159713"/>
            <a:ext cx="2137765" cy="3154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indent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94D4D"/>
              </a:buClr>
              <a:buSzPct val="60000"/>
              <a:buFont typeface="Wingdings" panose="05000000000000000000" pitchFamily="2" charset="2"/>
              <a:buNone/>
              <a:defRPr sz="19900" i="1" baseline="0">
                <a:solidFill>
                  <a:srgbClr val="C94D4D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57505" indent="0" algn="just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aseline="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altLang="zh-CN" sz="19900" dirty="0"/>
              <a:t>1</a:t>
            </a:r>
            <a:endParaRPr lang="zh-CN" altLang="en-US" sz="19900" dirty="0"/>
          </a:p>
        </p:txBody>
      </p:sp>
      <p:cxnSp>
        <p:nvCxnSpPr>
          <p:cNvPr id="26" name="直接连接符 25"/>
          <p:cNvCxnSpPr/>
          <p:nvPr/>
        </p:nvCxnSpPr>
        <p:spPr>
          <a:xfrm>
            <a:off x="0" y="3195042"/>
            <a:ext cx="8153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KSO_ST1"/>
          <p:cNvSpPr>
            <a:spLocks noGrp="1"/>
          </p:cNvSpPr>
          <p:nvPr>
            <p:ph type="title" hasCustomPrompt="1"/>
          </p:nvPr>
        </p:nvSpPr>
        <p:spPr>
          <a:xfrm>
            <a:off x="1904387" y="2575196"/>
            <a:ext cx="6249013" cy="619847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CN" altLang="en-US" dirty="0"/>
              <a:t>此处添加您的标题</a:t>
            </a:r>
            <a:endParaRPr lang="en-US" dirty="0"/>
          </a:p>
        </p:txBody>
      </p:sp>
      <p:sp>
        <p:nvSpPr>
          <p:cNvPr id="28" name="KSO_ST2"/>
          <p:cNvSpPr>
            <a:spLocks noGrp="1"/>
          </p:cNvSpPr>
          <p:nvPr>
            <p:ph type="body" idx="1"/>
          </p:nvPr>
        </p:nvSpPr>
        <p:spPr>
          <a:xfrm>
            <a:off x="5074198" y="3284174"/>
            <a:ext cx="6154057" cy="425677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5074197" y="3284173"/>
            <a:ext cx="71178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0" y="3195042"/>
            <a:ext cx="8153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904387" y="2575196"/>
            <a:ext cx="6249013" cy="619847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CN" altLang="en-US" dirty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5074198" y="3284174"/>
            <a:ext cx="6154057" cy="425677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7AAE-AF2A-446D-80D6-5D7860B3A53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E0D3-7193-4C8A-A80A-9A1EE95B12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58170" y="1482271"/>
            <a:ext cx="1846217" cy="2502435"/>
          </a:xfrm>
        </p:spPr>
        <p:txBody>
          <a:bodyPr anchor="ctr">
            <a:noAutofit/>
          </a:bodyPr>
          <a:lstStyle>
            <a:lvl1pPr marL="0" indent="0">
              <a:buNone/>
              <a:defRPr sz="19900" i="1">
                <a:solidFill>
                  <a:srgbClr val="C94D4D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5074197" y="3284173"/>
            <a:ext cx="71178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7AAE-AF2A-446D-80D6-5D7860B3A53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E0D3-7193-4C8A-A80A-9A1EE95B12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7AAE-AF2A-446D-80D6-5D7860B3A53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E0D3-7193-4C8A-A80A-9A1EE95B12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7AAE-AF2A-446D-80D6-5D7860B3A53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E0D3-7193-4C8A-A80A-9A1EE95B12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" y="533400"/>
            <a:ext cx="1073151" cy="30142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lvl="0" indent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94D4D"/>
              </a:buClr>
              <a:buSzPct val="60000"/>
              <a:buFont typeface="Wingdings" panose="05000000000000000000" pitchFamily="2" charset="2"/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57505" indent="0" algn="just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aseline="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en-US" altLang="zh-CN" sz="16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7AAE-AF2A-446D-80D6-5D7860B3A53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E0D3-7193-4C8A-A80A-9A1EE95B12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0544"/>
            <a:ext cx="1031875" cy="29527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Part1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2423" y="191587"/>
            <a:ext cx="9254309" cy="6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545737" y="1049867"/>
            <a:ext cx="11170195" cy="512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97AAE-AF2A-446D-80D6-5D7860B3A53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CE0D3-7193-4C8A-A80A-9A1EE95B12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-1" y="539931"/>
            <a:ext cx="1161143" cy="295084"/>
          </a:xfrm>
          <a:custGeom>
            <a:avLst/>
            <a:gdLst>
              <a:gd name="connsiteX0" fmla="*/ 0 w 735872"/>
              <a:gd name="connsiteY0" fmla="*/ 0 h 242832"/>
              <a:gd name="connsiteX1" fmla="*/ 575505 w 735872"/>
              <a:gd name="connsiteY1" fmla="*/ 0 h 242832"/>
              <a:gd name="connsiteX2" fmla="*/ 735872 w 735872"/>
              <a:gd name="connsiteY2" fmla="*/ 242832 h 242832"/>
              <a:gd name="connsiteX3" fmla="*/ 0 w 735872"/>
              <a:gd name="connsiteY3" fmla="*/ 242832 h 24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872" h="242832">
                <a:moveTo>
                  <a:pt x="0" y="0"/>
                </a:moveTo>
                <a:lnTo>
                  <a:pt x="575505" y="0"/>
                </a:lnTo>
                <a:lnTo>
                  <a:pt x="735872" y="242832"/>
                </a:lnTo>
                <a:lnTo>
                  <a:pt x="0" y="242832"/>
                </a:lnTo>
                <a:close/>
              </a:path>
            </a:pathLst>
          </a:custGeom>
          <a:solidFill>
            <a:srgbClr val="C9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任意多边形 11">
            <a:hlinkClick r:id="" action="ppaction://hlinkshowjump?jump=previousslide"/>
          </p:cNvPr>
          <p:cNvSpPr/>
          <p:nvPr/>
        </p:nvSpPr>
        <p:spPr>
          <a:xfrm>
            <a:off x="10839102" y="6623691"/>
            <a:ext cx="777961" cy="242832"/>
          </a:xfrm>
          <a:custGeom>
            <a:avLst/>
            <a:gdLst>
              <a:gd name="connsiteX0" fmla="*/ 0 w 583471"/>
              <a:gd name="connsiteY0" fmla="*/ 0 h 242832"/>
              <a:gd name="connsiteX1" fmla="*/ 393687 w 583471"/>
              <a:gd name="connsiteY1" fmla="*/ 0 h 242832"/>
              <a:gd name="connsiteX2" fmla="*/ 583471 w 583471"/>
              <a:gd name="connsiteY2" fmla="*/ 242832 h 242832"/>
              <a:gd name="connsiteX3" fmla="*/ 0 w 583471"/>
              <a:gd name="connsiteY3" fmla="*/ 242832 h 24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71" h="242832">
                <a:moveTo>
                  <a:pt x="0" y="0"/>
                </a:moveTo>
                <a:lnTo>
                  <a:pt x="393687" y="0"/>
                </a:lnTo>
                <a:lnTo>
                  <a:pt x="583471" y="242832"/>
                </a:lnTo>
                <a:lnTo>
                  <a:pt x="0" y="242832"/>
                </a:lnTo>
                <a:close/>
              </a:path>
            </a:pathLst>
          </a:custGeom>
          <a:solidFill>
            <a:srgbClr val="C9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燕尾形 12">
            <a:hlinkClick r:id="" action="ppaction://hlinkshowjump?jump=previousslide"/>
          </p:cNvPr>
          <p:cNvSpPr/>
          <p:nvPr/>
        </p:nvSpPr>
        <p:spPr>
          <a:xfrm flipH="1">
            <a:off x="11109427" y="6699071"/>
            <a:ext cx="127725" cy="9579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4" name="任意多边形 13">
            <a:hlinkClick r:id="" action="ppaction://hlinkshowjump?jump=nextslide"/>
          </p:cNvPr>
          <p:cNvSpPr/>
          <p:nvPr/>
        </p:nvSpPr>
        <p:spPr>
          <a:xfrm flipH="1" flipV="1">
            <a:off x="11419666" y="6615168"/>
            <a:ext cx="777961" cy="242832"/>
          </a:xfrm>
          <a:custGeom>
            <a:avLst/>
            <a:gdLst>
              <a:gd name="connsiteX0" fmla="*/ 0 w 583471"/>
              <a:gd name="connsiteY0" fmla="*/ 0 h 242832"/>
              <a:gd name="connsiteX1" fmla="*/ 393687 w 583471"/>
              <a:gd name="connsiteY1" fmla="*/ 0 h 242832"/>
              <a:gd name="connsiteX2" fmla="*/ 583471 w 583471"/>
              <a:gd name="connsiteY2" fmla="*/ 242832 h 242832"/>
              <a:gd name="connsiteX3" fmla="*/ 0 w 583471"/>
              <a:gd name="connsiteY3" fmla="*/ 242832 h 24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71" h="242832">
                <a:moveTo>
                  <a:pt x="0" y="0"/>
                </a:moveTo>
                <a:lnTo>
                  <a:pt x="393687" y="0"/>
                </a:lnTo>
                <a:lnTo>
                  <a:pt x="583471" y="242832"/>
                </a:lnTo>
                <a:lnTo>
                  <a:pt x="0" y="242832"/>
                </a:lnTo>
                <a:close/>
              </a:path>
            </a:pathLst>
          </a:custGeom>
          <a:solidFill>
            <a:srgbClr val="C9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燕尾形 14">
            <a:hlinkClick r:id="" action="ppaction://hlinkshowjump?jump=nextslide"/>
          </p:cNvPr>
          <p:cNvSpPr/>
          <p:nvPr/>
        </p:nvSpPr>
        <p:spPr>
          <a:xfrm>
            <a:off x="11811927" y="6707780"/>
            <a:ext cx="127725" cy="9579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829465"/>
            <a:ext cx="1219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40000"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5" t="10312" r="20675" b="27131"/>
          <a:stretch>
            <a:fillRect/>
          </a:stretch>
        </p:blipFill>
        <p:spPr>
          <a:xfrm>
            <a:off x="10601741" y="0"/>
            <a:ext cx="1590260" cy="1562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00000"/>
        </a:lnSpc>
        <a:spcBef>
          <a:spcPts val="1800"/>
        </a:spcBef>
        <a:spcAft>
          <a:spcPts val="0"/>
        </a:spcAft>
        <a:buClr>
          <a:srgbClr val="C94D4D"/>
        </a:buClr>
        <a:buSzPct val="60000"/>
        <a:buFont typeface="Wingdings" panose="05000000000000000000" pitchFamily="2" charset="2"/>
        <a:buChar char="u"/>
        <a:defRPr sz="1800" kern="1200" baseline="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285750" algn="just" defTabSz="914400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幼圆" panose="02010509060101010101" pitchFamily="49" charset="-122"/>
        <a:buChar char=" "/>
        <a:defRPr sz="1600" kern="1200" baseline="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file:///G:\&#39033;&#30446;\&#20462;&#36141;&#19987;&#39033;\2014&#39304;&#28304;&#25913;&#36896;\3.mpg" TargetMode="External"/><Relationship Id="rId1" Type="http://schemas.microsoft.com/office/2007/relationships/media" Target="file:///G:\&#39033;&#30446;\&#20462;&#36141;&#19987;&#39033;\2014&#39304;&#28304;&#25913;&#36896;\3.mpg" TargetMode="Externa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2874" y="940727"/>
            <a:ext cx="9662302" cy="767423"/>
          </a:xfrm>
        </p:spPr>
        <p:txBody>
          <a:bodyPr>
            <a:noAutofit/>
          </a:bodyPr>
          <a:lstStyle/>
          <a:p>
            <a:r>
              <a:rPr lang="en-US" altLang="zh-CN" dirty="0">
                <a:latin typeface="+mj-ea"/>
                <a:ea typeface="+mj-ea"/>
              </a:rPr>
              <a:t>KM40m FRBs</a:t>
            </a:r>
            <a:r>
              <a:rPr lang="zh-CN" altLang="en-US" dirty="0">
                <a:latin typeface="+mj-ea"/>
                <a:ea typeface="+mj-ea"/>
              </a:rPr>
              <a:t>的观测与研究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44950" y="1879600"/>
            <a:ext cx="7283450" cy="1587797"/>
          </a:xfrm>
        </p:spPr>
        <p:txBody>
          <a:bodyPr>
            <a:noAutofit/>
          </a:bodyPr>
          <a:lstStyle/>
          <a:p>
            <a:pPr algn="ctr">
              <a:spcBef>
                <a:spcPts val="8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云南天文台  黄玉祥</a:t>
            </a:r>
            <a:endParaRPr lang="en-US" altLang="zh-CN" sz="2400" dirty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  <a:p>
            <a:pPr algn="ctr">
              <a:spcBef>
                <a:spcPts val="8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合作者：李柯伽，胥恒，李小波，熊少林，葛明玉，郝龙飞，汪敏，徐永华，李志玄等</a:t>
            </a:r>
            <a:endParaRPr lang="en-US" altLang="zh-CN" sz="2400" dirty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  <a:p>
            <a:pPr algn="ctr">
              <a:spcBef>
                <a:spcPts val="80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2024.07.15 </a:t>
            </a:r>
            <a:r>
              <a:rPr lang="zh-CN" altLang="en-US" sz="24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昆明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5896"/>
            <a:ext cx="12192000" cy="3282104"/>
          </a:xfrm>
          <a:prstGeom prst="rect">
            <a:avLst/>
          </a:prstGeom>
        </p:spPr>
      </p:pic>
      <p:sp>
        <p:nvSpPr>
          <p:cNvPr id="4" name="副标题 2"/>
          <p:cNvSpPr>
            <a:spLocks noGrp="1"/>
          </p:cNvSpPr>
          <p:nvPr/>
        </p:nvSpPr>
        <p:spPr>
          <a:xfrm>
            <a:off x="2903921" y="1789987"/>
            <a:ext cx="8818520" cy="14056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94D4D"/>
              </a:buClr>
              <a:buSzPct val="60000"/>
              <a:buFont typeface="Wingdings" panose="05000000000000000000" pitchFamily="2" charset="2"/>
              <a:buNone/>
              <a:defRPr sz="1800" kern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幼圆" panose="02010509060101010101" pitchFamily="49" charset="-122"/>
              <a:buNone/>
              <a:defRPr sz="2000" kern="1200" baseline="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dirty="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57"/>
    </mc:Choice>
    <mc:Fallback xmlns="">
      <p:transition spd="slow" advTm="3295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ea"/>
                <a:ea typeface="+mj-ea"/>
              </a:rPr>
              <a:t>2.2 SGR </a:t>
            </a:r>
            <a:r>
              <a:rPr lang="en-US" altLang="zh-CN" sz="2800" dirty="0">
                <a:latin typeface="+mj-ea"/>
                <a:ea typeface="+mj-ea"/>
              </a:rPr>
              <a:t>1935+2154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的观测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6685" y="1049867"/>
            <a:ext cx="10920377" cy="1860973"/>
          </a:xfrm>
        </p:spPr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2022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年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10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月，高能波段重新活跃</a:t>
            </a:r>
            <a:endParaRPr lang="en-US" altLang="zh-CN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KM40m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从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10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月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15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日开始密集观测</a:t>
            </a:r>
            <a:endParaRPr lang="en-US" altLang="zh-CN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密集观测：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2022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年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10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月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15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日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-2023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年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3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月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22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日，共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159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天，约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1379.7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小时</a:t>
            </a:r>
            <a:endParaRPr lang="en-US" altLang="zh-CN" sz="2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12085" y="5380891"/>
            <a:ext cx="1948738" cy="5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rPr>
              <a:t>  CHIME Bursts 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参考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rPr>
              <a:t>Giri+,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rPr>
              <a:t>2023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782170"/>
            <a:ext cx="8593238" cy="3979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"/>
    </mc:Choice>
    <mc:Fallback xmlns="">
      <p:transition spd="slow" advTm="24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1" y="2188868"/>
            <a:ext cx="10707979" cy="43747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ea"/>
                <a:ea typeface="+mj-ea"/>
              </a:rPr>
              <a:t>2.2 SGR </a:t>
            </a:r>
            <a:r>
              <a:rPr lang="en-US" altLang="zh-CN" sz="2800" dirty="0">
                <a:latin typeface="+mj-ea"/>
                <a:ea typeface="+mj-ea"/>
              </a:rPr>
              <a:t>1935+2154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的观测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5811" y="1049867"/>
            <a:ext cx="10920377" cy="1251899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tx1"/>
                </a:solidFill>
              </a:rPr>
              <a:t>2022</a:t>
            </a:r>
            <a:r>
              <a:rPr lang="zh-CN" altLang="en-US" sz="2400" dirty="0">
                <a:solidFill>
                  <a:schemeClr val="tx1"/>
                </a:solidFill>
              </a:rPr>
              <a:t>年</a:t>
            </a:r>
            <a:r>
              <a:rPr lang="en-US" altLang="zh-CN" sz="2400" dirty="0">
                <a:solidFill>
                  <a:schemeClr val="tx1"/>
                </a:solidFill>
              </a:rPr>
              <a:t>10</a:t>
            </a:r>
            <a:r>
              <a:rPr lang="zh-CN" altLang="en-US" sz="2400" dirty="0">
                <a:solidFill>
                  <a:schemeClr val="tx1"/>
                </a:solidFill>
              </a:rPr>
              <a:t>月</a:t>
            </a:r>
            <a:r>
              <a:rPr lang="en-US" altLang="zh-CN" sz="2400" dirty="0">
                <a:solidFill>
                  <a:schemeClr val="tx1"/>
                </a:solidFill>
              </a:rPr>
              <a:t>21</a:t>
            </a:r>
            <a:r>
              <a:rPr lang="zh-CN" altLang="en-US" sz="2400" dirty="0">
                <a:solidFill>
                  <a:schemeClr val="tx1"/>
                </a:solidFill>
              </a:rPr>
              <a:t>日，观测到一组射电脉冲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zh-CN" altLang="en-US" sz="2400" dirty="0">
                <a:solidFill>
                  <a:schemeClr val="tx1"/>
                </a:solidFill>
              </a:rPr>
              <a:t>首次在</a:t>
            </a:r>
            <a:r>
              <a:rPr lang="en-US" altLang="zh-CN" sz="2400" dirty="0">
                <a:solidFill>
                  <a:schemeClr val="tx1"/>
                </a:solidFill>
              </a:rPr>
              <a:t>S</a:t>
            </a:r>
            <a:r>
              <a:rPr lang="zh-CN" altLang="en-US" sz="2400" dirty="0">
                <a:solidFill>
                  <a:schemeClr val="tx1"/>
                </a:solidFill>
              </a:rPr>
              <a:t>波段观测到该源的射电脉冲，与</a:t>
            </a:r>
            <a:r>
              <a:rPr lang="en-US" altLang="zh-CN" sz="2400" dirty="0">
                <a:solidFill>
                  <a:schemeClr val="tx1"/>
                </a:solidFill>
              </a:rPr>
              <a:t>HXMT</a:t>
            </a:r>
            <a:r>
              <a:rPr lang="zh-CN" altLang="en-US" sz="2400" dirty="0">
                <a:solidFill>
                  <a:schemeClr val="tx1"/>
                </a:solidFill>
              </a:rPr>
              <a:t>观测的</a:t>
            </a:r>
            <a:r>
              <a:rPr lang="en-US" altLang="zh-CN" sz="2400" dirty="0">
                <a:solidFill>
                  <a:schemeClr val="tx1"/>
                </a:solidFill>
              </a:rPr>
              <a:t>X</a:t>
            </a:r>
            <a:r>
              <a:rPr lang="zh-CN" altLang="en-US" sz="2400" dirty="0">
                <a:solidFill>
                  <a:schemeClr val="tx1"/>
                </a:solidFill>
              </a:rPr>
              <a:t>射线暴成协</a:t>
            </a:r>
            <a:endParaRPr lang="en-US" altLang="zh-CN" sz="2400" dirty="0">
              <a:solidFill>
                <a:schemeClr val="tx1"/>
              </a:solidFill>
            </a:endParaRPr>
          </a:p>
          <a:p>
            <a:endParaRPr lang="zh-CN" altLang="en-US" sz="2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02"/>
    </mc:Choice>
    <mc:Fallback xmlns="">
      <p:transition spd="slow" advTm="14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ea"/>
                <a:ea typeface="+mj-ea"/>
              </a:rPr>
              <a:t>2.2 SGR </a:t>
            </a:r>
            <a:r>
              <a:rPr lang="en-US" altLang="zh-CN" sz="2800" dirty="0">
                <a:latin typeface="+mj-ea"/>
                <a:ea typeface="+mj-ea"/>
              </a:rPr>
              <a:t>1935+2154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的观测</a:t>
            </a:r>
            <a:endParaRPr lang="zh-CN" altLang="en-US" b="0" dirty="0">
              <a:latin typeface="+mj-ea"/>
              <a:ea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5811" y="1049867"/>
            <a:ext cx="10920377" cy="1251899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tx1"/>
                </a:solidFill>
              </a:rPr>
              <a:t>2022</a:t>
            </a:r>
            <a:r>
              <a:rPr lang="zh-CN" altLang="en-US" sz="2400" dirty="0">
                <a:solidFill>
                  <a:schemeClr val="tx1"/>
                </a:solidFill>
              </a:rPr>
              <a:t>年</a:t>
            </a:r>
            <a:r>
              <a:rPr lang="en-US" altLang="zh-CN" sz="2400" dirty="0">
                <a:solidFill>
                  <a:schemeClr val="tx1"/>
                </a:solidFill>
              </a:rPr>
              <a:t>11</a:t>
            </a:r>
            <a:r>
              <a:rPr lang="zh-CN" altLang="en-US" sz="2400" dirty="0">
                <a:solidFill>
                  <a:schemeClr val="tx1"/>
                </a:solidFill>
              </a:rPr>
              <a:t>月</a:t>
            </a:r>
            <a:r>
              <a:rPr lang="en-US" altLang="zh-CN" sz="2400" dirty="0">
                <a:solidFill>
                  <a:schemeClr val="tx1"/>
                </a:solidFill>
              </a:rPr>
              <a:t>20</a:t>
            </a:r>
            <a:r>
              <a:rPr lang="zh-CN" altLang="en-US" sz="2400" dirty="0">
                <a:solidFill>
                  <a:schemeClr val="tx1"/>
                </a:solidFill>
              </a:rPr>
              <a:t>日，观测到一组射电脉冲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zh-CN" altLang="en-US" sz="2400" dirty="0">
                <a:solidFill>
                  <a:schemeClr val="tx1"/>
                </a:solidFill>
              </a:rPr>
              <a:t>与</a:t>
            </a:r>
            <a:r>
              <a:rPr lang="en-US" altLang="zh-CN" sz="2400" dirty="0">
                <a:solidFill>
                  <a:schemeClr val="tx1"/>
                </a:solidFill>
              </a:rPr>
              <a:t>GECAM-B</a:t>
            </a:r>
            <a:r>
              <a:rPr lang="zh-CN" altLang="en-US" sz="2400" dirty="0">
                <a:solidFill>
                  <a:schemeClr val="tx1"/>
                </a:solidFill>
              </a:rPr>
              <a:t>观测的</a:t>
            </a:r>
            <a:r>
              <a:rPr lang="en-US" altLang="zh-CN" sz="2400" dirty="0">
                <a:solidFill>
                  <a:schemeClr val="tx1"/>
                </a:solidFill>
              </a:rPr>
              <a:t>X</a:t>
            </a:r>
            <a:r>
              <a:rPr lang="zh-CN" altLang="en-US" sz="2400" dirty="0">
                <a:solidFill>
                  <a:schemeClr val="tx1"/>
                </a:solidFill>
              </a:rPr>
              <a:t>射线暴成协</a:t>
            </a:r>
            <a:endParaRPr lang="en-US" altLang="zh-CN" sz="2400" dirty="0">
              <a:solidFill>
                <a:schemeClr val="tx1"/>
              </a:solidFill>
            </a:endParaRPr>
          </a:p>
          <a:p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0" y="2188868"/>
            <a:ext cx="10707979" cy="43747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05"/>
    </mc:Choice>
    <mc:Fallback xmlns="">
      <p:transition spd="slow" advTm="28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2.3</a:t>
            </a:r>
            <a:r>
              <a:rPr lang="zh-CN" altLang="en-US" dirty="0"/>
              <a:t> SGR 1935+2154的观测结果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6685" y="1049867"/>
            <a:ext cx="9800047" cy="5127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20221021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en-US" alt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个射电脉冲，相距＜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0.5s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，这与WSRT（2020-05-24），CHIME（2020-10-08）类似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射电信号距离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射电爆发上升沿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&gt;1s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HXMT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探测到的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射线暴成协？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upload_post_object_v2_3823640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699" y="3085555"/>
            <a:ext cx="6432763" cy="3499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422"/>
    </mc:Choice>
    <mc:Fallback xmlns="">
      <p:transition spd="slow" advTm="24142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2.3</a:t>
            </a:r>
            <a:r>
              <a:rPr lang="zh-CN" altLang="en-US" dirty="0"/>
              <a:t> SGR 1935+2154的观测结果</a:t>
            </a:r>
          </a:p>
        </p:txBody>
      </p:sp>
      <p:pic>
        <p:nvPicPr>
          <p:cNvPr id="4" name="图片 3" descr="upload_post_object_v2_2161613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057" y="1539283"/>
            <a:ext cx="7504914" cy="5001678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1084" y="1049867"/>
            <a:ext cx="4204308" cy="5127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>
                <a:solidFill>
                  <a:srgbClr val="000000"/>
                </a:solidFill>
                <a:ea typeface="微软雅黑" panose="020B0503020204020204" pitchFamily="34" charset="-122"/>
              </a:rPr>
              <a:t>20221120</a:t>
            </a:r>
            <a:r>
              <a:rPr lang="zh-CN" altLang="en-US" sz="2400" b="1" dirty="0">
                <a:solidFill>
                  <a:srgbClr val="000000"/>
                </a:solidFill>
                <a:ea typeface="微软雅黑" panose="020B0503020204020204" pitchFamily="34" charset="-122"/>
              </a:rPr>
              <a:t>：</a:t>
            </a:r>
            <a:endParaRPr lang="en-US" altLang="zh-CN" sz="2400" b="1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射电脉冲 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&gt; 10 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个</a:t>
            </a:r>
            <a:endParaRPr lang="en-US" altLang="zh-CN" sz="2400" dirty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两部分脉冲的时间间隔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&gt;1 s</a:t>
            </a:r>
          </a:p>
          <a:p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第一部分有许多窄脉冲，并且和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GECAM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信号成协</a:t>
            </a:r>
          </a:p>
          <a:p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第二部分有一个宽脉冲，但没有 </a:t>
            </a:r>
            <a:r>
              <a: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34" charset="-122"/>
              </a:rPr>
              <a:t>射线信号成协。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.</a:t>
            </a:r>
            <a:r>
              <a:rPr lang="en-US" altLang="zh-CN" dirty="0"/>
              <a:t>3</a:t>
            </a:r>
            <a:r>
              <a:rPr lang="zh-CN" altLang="en-US" dirty="0"/>
              <a:t> SGR 1935+2154的观测结果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879875" y="995549"/>
                <a:ext cx="8554795" cy="1796096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lvl="0">
                  <a:spcBef>
                    <a:spcPts val="1800"/>
                  </a:spcBef>
                  <a:buClr>
                    <a:srgbClr val="C94D4D"/>
                  </a:buClr>
                  <a:buSzPct val="60000"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ea"/>
                  </a:rPr>
                  <a:t>DM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ea"/>
                  </a:rPr>
                  <a:t>：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</a:endParaRPr>
              </a:p>
              <a:p>
                <a:pPr marL="342900" lvl="0" indent="-342900">
                  <a:spcBef>
                    <a:spcPts val="1800"/>
                  </a:spcBef>
                  <a:buClr>
                    <a:srgbClr val="C94D4D"/>
                  </a:buClr>
                  <a:buSzPct val="60000"/>
                  <a:buFont typeface="Wingdings" panose="05000000000000000000" pitchFamily="2" charset="2"/>
                  <a:buChar char="u"/>
                  <a:defRPr/>
                </a:pPr>
                <a:r>
                  <a:rPr lang="en-US" altLang="zh-CN" sz="2400" dirty="0"/>
                  <a:t>~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332.7</m:t>
                    </m:r>
                  </m:oMath>
                </a14:m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94D4D">
                        <a:lumMod val="50000"/>
                      </a:srgbClr>
                    </a:solidFill>
                    <a:effectLst/>
                    <a:uLnTx/>
                    <a:uFillTx/>
                    <a:latin typeface="+mn-ea"/>
                  </a:rPr>
                  <a:t> </a:t>
                </a:r>
                <a:r>
                  <a:rPr lang="en-US" altLang="zh-CN" sz="2400" dirty="0">
                    <a:latin typeface="+mn-ea"/>
                  </a:rPr>
                  <a:t>pc·cm</a:t>
                </a:r>
                <a:r>
                  <a:rPr lang="en-US" altLang="zh-CN" sz="2400" baseline="30000" dirty="0">
                    <a:latin typeface="+mn-ea"/>
                  </a:rPr>
                  <a:t>-3</a:t>
                </a:r>
                <a:r>
                  <a:rPr lang="zh-CN" altLang="en-US" sz="2400" dirty="0">
                    <a:latin typeface="+mn-ea"/>
                  </a:rPr>
                  <a:t>，与其他望远镜的测量值一致</a:t>
                </a:r>
              </a:p>
              <a:p>
                <a:pPr marL="357505" lvl="0" indent="-357505">
                  <a:spcBef>
                    <a:spcPts val="1800"/>
                  </a:spcBef>
                  <a:buClr>
                    <a:srgbClr val="C94D4D"/>
                  </a:buClr>
                  <a:buSzPct val="60000"/>
                  <a:buFont typeface="Wingdings" panose="05000000000000000000" pitchFamily="2" charset="2"/>
                  <a:buChar char="u"/>
                  <a:defRPr/>
                </a:pPr>
                <a:r>
                  <a:rPr kumimoji="0" lang="en-US" altLang="zh-CN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ea"/>
                  </a:rPr>
                  <a:t>Atel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ea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+mn-ea"/>
                  </a:rPr>
                  <a:t>(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ea"/>
                  </a:rPr>
                  <a:t>Huang et al, 2022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+mn-ea"/>
                  </a:rPr>
                  <a:t>) 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ea"/>
                  </a:rPr>
                  <a:t>中的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ea"/>
                  </a:rPr>
                  <a:t>DM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+mn-ea"/>
                  </a:rPr>
                  <a:t>(~313 </a:t>
                </a:r>
                <a:r>
                  <a:rPr lang="en-US" altLang="zh-CN" sz="2400" dirty="0">
                    <a:latin typeface="+mn-ea"/>
                  </a:rPr>
                  <a:t>pc·cm</a:t>
                </a:r>
                <a:r>
                  <a:rPr lang="en-US" altLang="zh-CN" sz="2400" baseline="30000" dirty="0">
                    <a:latin typeface="+mn-ea"/>
                  </a:rPr>
                  <a:t>-3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+mn-ea"/>
                  </a:rPr>
                  <a:t>)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ea"/>
                  </a:rPr>
                  <a:t> 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ea"/>
                  </a:rPr>
                  <a:t>偏小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ea"/>
                  </a:rPr>
                  <a:t>: </a:t>
                </a:r>
                <a:r>
                  <a:rPr kumimoji="0" lang="en-US" altLang="zh-CN" sz="2400" b="0" i="0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+mn-ea"/>
                  </a:rPr>
                  <a:t>t</a:t>
                </a:r>
                <a:r>
                  <a:rPr kumimoji="0" lang="en-US" altLang="zh-CN" sz="2400" b="0" i="0" strike="noStrike" kern="1200" cap="none" spc="0" normalizeH="0" baseline="-2500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+mn-ea"/>
                  </a:rPr>
                  <a:t>samp</a:t>
                </a:r>
                <a:r>
                  <a:rPr kumimoji="0" lang="zh-CN" altLang="en-US" sz="2400" b="0" i="0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+mn-ea"/>
                  </a:rPr>
                  <a:t>错位</a:t>
                </a:r>
                <a:endParaRPr kumimoji="0" lang="en-US" altLang="zh-CN" sz="2400" b="0" i="0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n-ea"/>
                </a:endParaRPr>
              </a:p>
              <a:p>
                <a:pPr lvl="0">
                  <a:spcBef>
                    <a:spcPts val="1800"/>
                  </a:spcBef>
                  <a:buClr>
                    <a:srgbClr val="C94D4D"/>
                  </a:buClr>
                  <a:buSzPct val="60000"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75" y="995549"/>
                <a:ext cx="8554795" cy="1796096"/>
              </a:xfrm>
              <a:prstGeom prst="rect">
                <a:avLst/>
              </a:prstGeom>
              <a:blipFill>
                <a:blip r:embed="rId2"/>
                <a:stretch>
                  <a:fillRect l="-1068" t="-2712" b="-19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ea"/>
                <a:ea typeface="+mj-ea"/>
              </a:rPr>
              <a:t>2.3 SGR </a:t>
            </a:r>
            <a:r>
              <a:rPr lang="en-US" altLang="zh-CN" sz="2800" dirty="0">
                <a:latin typeface="+mj-ea"/>
                <a:ea typeface="+mj-ea"/>
              </a:rPr>
              <a:t>1935+2154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的观测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4097" y="1964267"/>
            <a:ext cx="3369364" cy="1275890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tx1"/>
                </a:solidFill>
              </a:rPr>
              <a:t>没有折叠出磁星周期的平均轮廓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760" y="1593299"/>
            <a:ext cx="5014788" cy="42807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latin typeface="+mj-ea"/>
                <a:ea typeface="+mj-ea"/>
              </a:rPr>
              <a:t>2.4 </a:t>
            </a:r>
            <a:r>
              <a:rPr lang="zh-CN" altLang="en-US" sz="2800" dirty="0">
                <a:latin typeface="+mj-ea"/>
                <a:ea typeface="+mj-ea"/>
              </a:rPr>
              <a:t>能量性质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9438" y="1753251"/>
            <a:ext cx="4833852" cy="3793705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tx2"/>
                </a:solidFill>
              </a:rPr>
              <a:t>峰值流量密度</a:t>
            </a:r>
            <a:r>
              <a:rPr lang="en-US" altLang="zh-CN" sz="2400" dirty="0">
                <a:solidFill>
                  <a:schemeClr val="tx2"/>
                </a:solidFill>
              </a:rPr>
              <a:t>~100 Jy</a:t>
            </a:r>
          </a:p>
          <a:p>
            <a:pPr algn="l"/>
            <a:r>
              <a:rPr lang="zh-CN" altLang="en-US" sz="2400" dirty="0">
                <a:solidFill>
                  <a:schemeClr val="tx2"/>
                </a:solidFill>
              </a:rPr>
              <a:t>光度与</a:t>
            </a:r>
            <a:r>
              <a:rPr lang="en-US" altLang="zh-CN" sz="2400" dirty="0">
                <a:solidFill>
                  <a:schemeClr val="tx2"/>
                </a:solidFill>
              </a:rPr>
              <a:t>WSRT</a:t>
            </a:r>
            <a:r>
              <a:rPr lang="zh-CN" altLang="en-US" sz="2400" dirty="0">
                <a:solidFill>
                  <a:schemeClr val="tx2"/>
                </a:solidFill>
              </a:rPr>
              <a:t>在</a:t>
            </a:r>
            <a:r>
              <a:rPr lang="en-US" altLang="zh-CN" sz="2400" dirty="0">
                <a:solidFill>
                  <a:schemeClr val="tx2"/>
                </a:solidFill>
              </a:rPr>
              <a:t>2020-05-24</a:t>
            </a:r>
            <a:r>
              <a:rPr lang="zh-CN" altLang="en-US" sz="2400" dirty="0">
                <a:solidFill>
                  <a:schemeClr val="tx2"/>
                </a:solidFill>
              </a:rPr>
              <a:t>和</a:t>
            </a:r>
            <a:r>
              <a:rPr lang="en-US" altLang="zh-CN" sz="2400" dirty="0">
                <a:solidFill>
                  <a:schemeClr val="tx2"/>
                </a:solidFill>
              </a:rPr>
              <a:t>CHIME</a:t>
            </a:r>
            <a:r>
              <a:rPr lang="zh-CN" altLang="en-US" sz="2400" dirty="0">
                <a:solidFill>
                  <a:schemeClr val="tx2"/>
                </a:solidFill>
              </a:rPr>
              <a:t>在</a:t>
            </a:r>
            <a:r>
              <a:rPr lang="en-US" altLang="zh-CN" sz="2400" dirty="0">
                <a:solidFill>
                  <a:schemeClr val="tx2"/>
                </a:solidFill>
              </a:rPr>
              <a:t>2020-10-08</a:t>
            </a:r>
            <a:r>
              <a:rPr lang="zh-CN" altLang="en-US" sz="2400" dirty="0">
                <a:solidFill>
                  <a:schemeClr val="tx2"/>
                </a:solidFill>
              </a:rPr>
              <a:t>的射电脉冲的接近</a:t>
            </a:r>
            <a:endParaRPr lang="en-US" altLang="zh-CN" sz="2400" dirty="0">
              <a:solidFill>
                <a:schemeClr val="tx2"/>
              </a:solidFill>
            </a:endParaRPr>
          </a:p>
          <a:p>
            <a:r>
              <a:rPr lang="zh-CN" altLang="en-US" sz="2400" dirty="0">
                <a:solidFill>
                  <a:schemeClr val="tx2"/>
                </a:solidFill>
              </a:rPr>
              <a:t>光度比</a:t>
            </a:r>
            <a:r>
              <a:rPr lang="en-US" altLang="zh-CN" sz="2400" dirty="0">
                <a:solidFill>
                  <a:schemeClr val="tx2"/>
                </a:solidFill>
              </a:rPr>
              <a:t>FRB 200428</a:t>
            </a:r>
            <a:r>
              <a:rPr lang="zh-CN" altLang="en-US" sz="2400" dirty="0">
                <a:solidFill>
                  <a:schemeClr val="tx2"/>
                </a:solidFill>
              </a:rPr>
              <a:t>的弱约</a:t>
            </a:r>
            <a:r>
              <a:rPr lang="en-US" altLang="zh-CN" sz="2400" dirty="0">
                <a:solidFill>
                  <a:schemeClr val="tx2"/>
                </a:solidFill>
              </a:rPr>
              <a:t>4</a:t>
            </a:r>
            <a:r>
              <a:rPr lang="zh-CN" altLang="en-US" sz="2400" dirty="0">
                <a:solidFill>
                  <a:schemeClr val="tx2"/>
                </a:solidFill>
              </a:rPr>
              <a:t>个量级</a:t>
            </a:r>
            <a:endParaRPr lang="en-US" altLang="zh-CN" sz="2400" dirty="0">
              <a:solidFill>
                <a:schemeClr val="tx2"/>
              </a:solidFill>
            </a:endParaRPr>
          </a:p>
          <a:p>
            <a:r>
              <a:rPr lang="zh-CN" altLang="en-US" sz="2400" dirty="0">
                <a:solidFill>
                  <a:schemeClr val="tx2"/>
                </a:solidFill>
              </a:rPr>
              <a:t>光度比脉冲星相射电脉冲的强约</a:t>
            </a:r>
            <a:r>
              <a:rPr lang="en-US" altLang="zh-CN" sz="2400" dirty="0">
                <a:solidFill>
                  <a:schemeClr val="tx2"/>
                </a:solidFill>
              </a:rPr>
              <a:t>4</a:t>
            </a:r>
            <a:r>
              <a:rPr lang="zh-CN" altLang="en-US" sz="2400" dirty="0">
                <a:solidFill>
                  <a:schemeClr val="tx2"/>
                </a:solidFill>
              </a:rPr>
              <a:t>个量级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85" y="1521201"/>
            <a:ext cx="5362263" cy="50242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981320" y="1194467"/>
            <a:ext cx="2309516" cy="4175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Courtesy of Heng Xu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upload_post_object_v2_19207454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922" y="1091584"/>
            <a:ext cx="7415992" cy="5099544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latin typeface="+mj-ea"/>
                <a:ea typeface="+mj-ea"/>
              </a:rPr>
              <a:t>2.4 </a:t>
            </a:r>
            <a:r>
              <a:rPr lang="zh-CN" altLang="en-US" sz="2800" dirty="0">
                <a:latin typeface="+mj-ea"/>
                <a:ea typeface="+mj-ea"/>
              </a:rPr>
              <a:t>能量性质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7857000" y="6243813"/>
            <a:ext cx="2015295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(Courtesy of Xiaobo Li)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381504" y="1296779"/>
            <a:ext cx="4051216" cy="2360821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tx1"/>
                </a:solidFill>
              </a:rPr>
              <a:t>低光度、长持续时间、射电-高能光变曲线对齐，符合慢速射电暴（</a:t>
            </a:r>
            <a:r>
              <a:rPr lang="en-US" altLang="zh-CN" sz="2400" dirty="0">
                <a:solidFill>
                  <a:schemeClr val="tx1"/>
                </a:solidFill>
              </a:rPr>
              <a:t>Zhang B. 2021 </a:t>
            </a:r>
            <a:r>
              <a:rPr lang="en-US" altLang="zh-CN" sz="2400" dirty="0" err="1">
                <a:solidFill>
                  <a:schemeClr val="tx1"/>
                </a:solidFill>
              </a:rPr>
              <a:t>ApJ</a:t>
            </a:r>
            <a:r>
              <a:rPr lang="zh-CN" altLang="en-US" sz="2400" dirty="0">
                <a:solidFill>
                  <a:schemeClr val="tx1"/>
                </a:solidFill>
              </a:rPr>
              <a:t>）条件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>
                <a:solidFill>
                  <a:srgbClr val="FF0000"/>
                </a:solidFill>
              </a:rPr>
              <a:t>2022</a:t>
            </a:r>
            <a:r>
              <a:rPr lang="zh-CN" altLang="en-US" sz="2400" dirty="0">
                <a:solidFill>
                  <a:srgbClr val="FF0000"/>
                </a:solidFill>
              </a:rPr>
              <a:t>-</a:t>
            </a:r>
            <a:r>
              <a:rPr lang="en-US" altLang="zh-CN" sz="2400" dirty="0">
                <a:solidFill>
                  <a:srgbClr val="FF0000"/>
                </a:solidFill>
              </a:rPr>
              <a:t>11</a:t>
            </a:r>
            <a:r>
              <a:rPr lang="zh-CN" altLang="en-US" sz="2400" dirty="0">
                <a:solidFill>
                  <a:srgbClr val="FF0000"/>
                </a:solidFill>
              </a:rPr>
              <a:t>-</a:t>
            </a:r>
            <a:r>
              <a:rPr lang="en-US" altLang="zh-CN" sz="2400" dirty="0">
                <a:solidFill>
                  <a:srgbClr val="FF0000"/>
                </a:solidFill>
              </a:rPr>
              <a:t>20</a:t>
            </a:r>
            <a:r>
              <a:rPr lang="zh-CN" altLang="en-US" sz="2400" dirty="0">
                <a:solidFill>
                  <a:srgbClr val="FF0000"/>
                </a:solidFill>
              </a:rPr>
              <a:t>是慢速射电暴？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2" name="图片 1" descr="upload_post_object_v2_2161613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25" y="3588992"/>
            <a:ext cx="4577573" cy="3050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2.5 </a:t>
            </a:r>
            <a:r>
              <a:rPr lang="zh-CN" altLang="en-US" dirty="0"/>
              <a:t>时间性质</a:t>
            </a:r>
          </a:p>
        </p:txBody>
      </p:sp>
      <p:pic>
        <p:nvPicPr>
          <p:cNvPr id="4" name="图片 3" descr="upload_post_object_v2_254337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25" y="1454968"/>
            <a:ext cx="5210175" cy="5211445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6164514" y="6388254"/>
            <a:ext cx="4093721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(Modified from Figure 2 in Kramer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+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2023)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44374" y="1964267"/>
            <a:ext cx="5055587" cy="3437715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ea typeface="微软雅黑" panose="020B0503020204020204" pitchFamily="34" charset="-122"/>
              </a:rPr>
              <a:t>2022</a:t>
            </a:r>
            <a:r>
              <a:rPr lang="zh-CN" altLang="en-US" sz="2400" dirty="0">
                <a:solidFill>
                  <a:schemeClr val="tx1"/>
                </a:solidFill>
                <a:ea typeface="微软雅黑" panose="020B0503020204020204" pitchFamily="34" charset="-122"/>
              </a:rPr>
              <a:t>-</a:t>
            </a:r>
            <a:r>
              <a:rPr lang="en-US" altLang="zh-CN" sz="2400" dirty="0">
                <a:solidFill>
                  <a:schemeClr val="tx1"/>
                </a:solidFill>
                <a:ea typeface="微软雅黑" panose="020B0503020204020204" pitchFamily="34" charset="-122"/>
              </a:rPr>
              <a:t>11</a:t>
            </a:r>
            <a:r>
              <a:rPr lang="zh-CN" altLang="en-US" sz="2400" dirty="0">
                <a:solidFill>
                  <a:schemeClr val="tx1"/>
                </a:solidFill>
                <a:ea typeface="微软雅黑" panose="020B0503020204020204" pitchFamily="34" charset="-122"/>
              </a:rPr>
              <a:t>-</a:t>
            </a:r>
            <a:r>
              <a:rPr lang="en-US" altLang="zh-CN" sz="2400" dirty="0">
                <a:solidFill>
                  <a:schemeClr val="tx1"/>
                </a:solidFill>
                <a:ea typeface="微软雅黑" panose="020B0503020204020204" pitchFamily="34" charset="-122"/>
              </a:rPr>
              <a:t>20</a:t>
            </a:r>
            <a:r>
              <a:rPr lang="zh-CN" altLang="en-US" sz="2400" dirty="0">
                <a:solidFill>
                  <a:schemeClr val="tx1"/>
                </a:solidFill>
                <a:ea typeface="微软雅黑" panose="020B0503020204020204" pitchFamily="34" charset="-122"/>
              </a:rPr>
              <a:t>的脉冲中的准周期结构和其周期满足自转</a:t>
            </a:r>
            <a:r>
              <a:rPr lang="en-US" altLang="zh-CN" sz="2400" dirty="0">
                <a:solidFill>
                  <a:schemeClr val="tx1"/>
                </a:solidFill>
                <a:ea typeface="微软雅黑" panose="020B0503020204020204" pitchFamily="34" charset="-122"/>
              </a:rPr>
              <a:t>"</a:t>
            </a:r>
            <a:r>
              <a:rPr lang="zh-CN" altLang="en-US" sz="2400" dirty="0">
                <a:solidFill>
                  <a:schemeClr val="tx1"/>
                </a:solidFill>
                <a:ea typeface="微软雅黑" panose="020B0503020204020204" pitchFamily="34" charset="-122"/>
              </a:rPr>
              <a:t>周期-准周期结构</a:t>
            </a:r>
            <a:r>
              <a:rPr lang="en-US" altLang="zh-CN" sz="2400" dirty="0">
                <a:solidFill>
                  <a:schemeClr val="tx1"/>
                </a:solidFill>
                <a:ea typeface="微软雅黑" panose="020B0503020204020204" pitchFamily="34" charset="-122"/>
              </a:rPr>
              <a:t>"</a:t>
            </a:r>
            <a:r>
              <a:rPr lang="zh-CN" altLang="en-US" sz="2400" dirty="0">
                <a:solidFill>
                  <a:schemeClr val="tx1"/>
                </a:solidFill>
                <a:ea typeface="微软雅黑" panose="020B0503020204020204" pitchFamily="34" charset="-122"/>
              </a:rPr>
              <a:t>关系</a:t>
            </a:r>
            <a:r>
              <a:rPr lang="en-US" altLang="zh-CN" sz="2400" dirty="0">
                <a:solidFill>
                  <a:schemeClr val="tx1"/>
                </a:solidFill>
                <a:ea typeface="微软雅黑" panose="020B0503020204020204" pitchFamily="34" charset="-122"/>
              </a:rPr>
              <a:t>(Kramer</a:t>
            </a:r>
            <a:r>
              <a:rPr lang="zh-CN" altLang="en-US" sz="2400" dirty="0">
                <a:solidFill>
                  <a:schemeClr val="tx1"/>
                </a:solidFill>
                <a:ea typeface="微软雅黑" panose="020B0503020204020204" pitchFamily="34" charset="-122"/>
              </a:rPr>
              <a:t>+</a:t>
            </a:r>
            <a:r>
              <a:rPr lang="en-US" altLang="zh-CN" sz="2400" dirty="0">
                <a:solidFill>
                  <a:schemeClr val="tx1"/>
                </a:solidFill>
                <a:ea typeface="微软雅黑" panose="020B0503020204020204" pitchFamily="34" charset="-122"/>
              </a:rPr>
              <a:t>, 2023)</a:t>
            </a:r>
          </a:p>
          <a:p>
            <a:r>
              <a:rPr lang="zh-CN" altLang="en-US" sz="2400" dirty="0">
                <a:solidFill>
                  <a:schemeClr val="tx1"/>
                </a:solidFill>
                <a:ea typeface="微软雅黑" panose="020B0503020204020204" pitchFamily="34" charset="-122"/>
              </a:rPr>
              <a:t>准周期和其在脉冲星相的微结构时标</a:t>
            </a:r>
            <a:r>
              <a:rPr lang="en-US" altLang="zh-CN" sz="2400" dirty="0">
                <a:solidFill>
                  <a:schemeClr val="tx1"/>
                </a:solidFill>
                <a:ea typeface="微软雅黑" panose="020B0503020204020204" pitchFamily="34" charset="-122"/>
              </a:rPr>
              <a:t>(Zhu</a:t>
            </a:r>
            <a:r>
              <a:rPr lang="zh-CN" altLang="en-US" sz="2400" dirty="0">
                <a:solidFill>
                  <a:schemeClr val="tx1"/>
                </a:solidFill>
                <a:ea typeface="微软雅黑" panose="020B0503020204020204" pitchFamily="34" charset="-122"/>
              </a:rPr>
              <a:t>+</a:t>
            </a:r>
            <a:r>
              <a:rPr lang="en-US" altLang="zh-CN" sz="2400" dirty="0">
                <a:solidFill>
                  <a:schemeClr val="tx1"/>
                </a:solidFill>
                <a:ea typeface="微软雅黑" panose="020B0503020204020204" pitchFamily="34" charset="-122"/>
              </a:rPr>
              <a:t>, 2023)</a:t>
            </a:r>
            <a:r>
              <a:rPr lang="zh-CN" altLang="en-US" sz="2400" dirty="0">
                <a:solidFill>
                  <a:schemeClr val="tx1"/>
                </a:solidFill>
                <a:ea typeface="微软雅黑" panose="020B0503020204020204" pitchFamily="34" charset="-122"/>
              </a:rPr>
              <a:t>吻合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74" y="4582046"/>
            <a:ext cx="5355328" cy="18062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ea"/>
                <a:ea typeface="+mj-ea"/>
              </a:rPr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1. 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快速射电暴</a:t>
            </a:r>
            <a:endParaRPr lang="en-US" altLang="zh-CN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2. 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特殊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FRB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源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SGR 1935+2154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3. FRB20240114A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58"/>
    </mc:Choice>
    <mc:Fallback xmlns="">
      <p:transition spd="slow" advTm="1695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EB1339-BCDE-55D2-8A6B-86E5A2963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3. FRB20240114A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9E7A00-5E1F-B43A-43BA-6F7D12524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92" y="1423241"/>
            <a:ext cx="6237010" cy="4632778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tx1"/>
                </a:solidFill>
              </a:rPr>
              <a:t>CHIME</a:t>
            </a:r>
            <a:r>
              <a:rPr lang="zh-CN" altLang="en-US" sz="2400" dirty="0">
                <a:solidFill>
                  <a:schemeClr val="tx1"/>
                </a:solidFill>
              </a:rPr>
              <a:t>于</a:t>
            </a:r>
            <a:r>
              <a:rPr lang="en-US" altLang="zh-CN" sz="2400" dirty="0">
                <a:solidFill>
                  <a:schemeClr val="tx1"/>
                </a:solidFill>
              </a:rPr>
              <a:t>2024</a:t>
            </a:r>
            <a:r>
              <a:rPr lang="zh-CN" altLang="en-US" sz="2400" dirty="0">
                <a:solidFill>
                  <a:schemeClr val="tx1"/>
                </a:solidFill>
              </a:rPr>
              <a:t>年</a:t>
            </a:r>
            <a:r>
              <a:rPr lang="en-US" altLang="zh-CN" sz="2400" dirty="0">
                <a:solidFill>
                  <a:schemeClr val="tx1"/>
                </a:solidFill>
              </a:rPr>
              <a:t>1</a:t>
            </a:r>
            <a:r>
              <a:rPr lang="zh-CN" altLang="en-US" sz="2400" dirty="0">
                <a:solidFill>
                  <a:schemeClr val="tx1"/>
                </a:solidFill>
              </a:rPr>
              <a:t>月发现、确认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        (Shin+, 2024, </a:t>
            </a:r>
            <a:r>
              <a:rPr lang="en-US" altLang="zh-CN" sz="2000" dirty="0" err="1">
                <a:solidFill>
                  <a:schemeClr val="tx1"/>
                </a:solidFill>
              </a:rPr>
              <a:t>ATel</a:t>
            </a:r>
            <a:r>
              <a:rPr lang="en-US" altLang="zh-CN" sz="2000" dirty="0">
                <a:solidFill>
                  <a:schemeClr val="tx1"/>
                </a:solidFill>
              </a:rPr>
              <a:t>)</a:t>
            </a:r>
          </a:p>
          <a:p>
            <a:r>
              <a:rPr lang="en-US" altLang="zh-CN" sz="2400" dirty="0">
                <a:solidFill>
                  <a:schemeClr val="tx1"/>
                </a:solidFill>
              </a:rPr>
              <a:t>RA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</a:rPr>
              <a:t>21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</a:rPr>
              <a:t>: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</a:rPr>
              <a:t>27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</a:rPr>
              <a:t>: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</a:rPr>
              <a:t>39.835</a:t>
            </a:r>
            <a:r>
              <a:rPr lang="zh-CN" altLang="en-US" sz="2400" dirty="0">
                <a:solidFill>
                  <a:schemeClr val="tx1"/>
                </a:solidFill>
              </a:rPr>
              <a:t>，</a:t>
            </a:r>
            <a:r>
              <a:rPr lang="en-US" altLang="zh-CN" sz="2400" dirty="0">
                <a:solidFill>
                  <a:schemeClr val="tx1"/>
                </a:solidFill>
              </a:rPr>
              <a:t>DEC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</a:rPr>
              <a:t>+04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</a:rPr>
              <a:t>: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</a:rPr>
              <a:t>19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</a:rPr>
              <a:t>: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</a:rPr>
              <a:t>45.634</a:t>
            </a:r>
            <a:endParaRPr kumimoji="0" lang="zh-CN" altLang="zh-CN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         (EVN</a:t>
            </a:r>
            <a:r>
              <a:rPr lang="zh-CN" altLang="en-US" sz="2000" dirty="0">
                <a:solidFill>
                  <a:schemeClr val="tx1"/>
                </a:solidFill>
              </a:rPr>
              <a:t>，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</a:rPr>
              <a:t>Snelders</a:t>
            </a:r>
            <a:r>
              <a:rPr lang="en-US" altLang="zh-CN" sz="2000" dirty="0">
                <a:solidFill>
                  <a:schemeClr val="tx1"/>
                </a:solidFill>
              </a:rPr>
              <a:t>+, 2024, </a:t>
            </a:r>
            <a:r>
              <a:rPr lang="en-US" altLang="zh-CN" sz="2000" dirty="0" err="1">
                <a:solidFill>
                  <a:schemeClr val="tx1"/>
                </a:solidFill>
              </a:rPr>
              <a:t>ATel</a:t>
            </a:r>
            <a:r>
              <a:rPr lang="en-US" altLang="zh-CN" sz="2000" dirty="0">
                <a:solidFill>
                  <a:schemeClr val="tx1"/>
                </a:solidFill>
              </a:rPr>
              <a:t>)</a:t>
            </a:r>
          </a:p>
          <a:p>
            <a:r>
              <a:rPr lang="zh-CN" altLang="en-US" sz="2400" dirty="0">
                <a:solidFill>
                  <a:schemeClr val="tx1"/>
                </a:solidFill>
              </a:rPr>
              <a:t>目前较活跃的重复</a:t>
            </a:r>
            <a:r>
              <a:rPr lang="en-US" altLang="zh-CN" sz="2400" dirty="0">
                <a:solidFill>
                  <a:schemeClr val="tx1"/>
                </a:solidFill>
              </a:rPr>
              <a:t>FRB</a:t>
            </a:r>
            <a:r>
              <a:rPr lang="en-US" altLang="zh-CN" sz="2400" dirty="0">
                <a:solidFill>
                  <a:schemeClr val="tx1"/>
                </a:solidFill>
                <a:sym typeface="Wingdings" panose="05000000000000000000" pitchFamily="2" charset="2"/>
              </a:rPr>
              <a:t>:</a:t>
            </a:r>
            <a:r>
              <a:rPr lang="zh-CN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zh-CN" dirty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zh-CN" altLang="en-US" dirty="0">
                <a:solidFill>
                  <a:schemeClr val="tx1"/>
                </a:solidFill>
                <a:sym typeface="Wingdings" panose="05000000000000000000" pitchFamily="2" charset="2"/>
              </a:rPr>
              <a:t>来源：</a:t>
            </a:r>
            <a:r>
              <a:rPr lang="en-US" altLang="zh-CN" dirty="0" err="1">
                <a:solidFill>
                  <a:schemeClr val="tx1"/>
                </a:solidFill>
                <a:sym typeface="Wingdings" panose="05000000000000000000" pitchFamily="2" charset="2"/>
              </a:rPr>
              <a:t>ATel</a:t>
            </a:r>
            <a:r>
              <a:rPr lang="en-US" altLang="zh-CN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altLang="zh-CN" dirty="0">
              <a:solidFill>
                <a:schemeClr val="tx1"/>
              </a:solidFill>
            </a:endParaRPr>
          </a:p>
          <a:p>
            <a:pPr lvl="2"/>
            <a:r>
              <a:rPr lang="zh-CN" altLang="en-US" dirty="0"/>
              <a:t>多个望远镜或阵列，</a:t>
            </a:r>
            <a:r>
              <a:rPr lang="zh-CN" altLang="en-US" sz="1800" dirty="0">
                <a:latin typeface="+mn-ea"/>
                <a:cs typeface="Times New Roman" panose="02020603050405020304" pitchFamily="18" charset="0"/>
              </a:rPr>
              <a:t>如</a:t>
            </a:r>
            <a:r>
              <a:rPr lang="en-US" altLang="zh-CN" sz="1800" dirty="0">
                <a:latin typeface="+mn-ea"/>
                <a:cs typeface="Times New Roman" panose="02020603050405020304" pitchFamily="18" charset="0"/>
              </a:rPr>
              <a:t>FAST</a:t>
            </a:r>
            <a:r>
              <a:rPr lang="zh-CN" altLang="en-US" sz="1800" dirty="0">
                <a:latin typeface="+mn-ea"/>
                <a:cs typeface="Times New Roman" panose="02020603050405020304" pitchFamily="18" charset="0"/>
              </a:rPr>
              <a:t>，</a:t>
            </a:r>
            <a:r>
              <a:rPr lang="en-US" altLang="zh-CN" sz="1800" dirty="0">
                <a:latin typeface="+mn-ea"/>
                <a:cs typeface="Times New Roman" panose="02020603050405020304" pitchFamily="18" charset="0"/>
              </a:rPr>
              <a:t>CHIME</a:t>
            </a:r>
          </a:p>
          <a:p>
            <a:pPr marL="914400" lvl="2" indent="0">
              <a:buNone/>
            </a:pPr>
            <a:r>
              <a:rPr lang="en-US" altLang="zh-CN" sz="1800" dirty="0">
                <a:latin typeface="+mn-ea"/>
                <a:cs typeface="Times New Roman" panose="02020603050405020304" pitchFamily="18" charset="0"/>
              </a:rPr>
              <a:t>   Parkes</a:t>
            </a:r>
            <a:r>
              <a:rPr lang="zh-CN" altLang="en-US" sz="1800" dirty="0">
                <a:latin typeface="+mn-ea"/>
                <a:cs typeface="Times New Roman" panose="02020603050405020304" pitchFamily="18" charset="0"/>
              </a:rPr>
              <a:t>，</a:t>
            </a:r>
            <a:r>
              <a:rPr lang="en-US" altLang="zh-CN" sz="1800" dirty="0" err="1">
                <a:latin typeface="+mn-ea"/>
                <a:cs typeface="Times New Roman" panose="02020603050405020304" pitchFamily="18" charset="0"/>
              </a:rPr>
              <a:t>uGMRT</a:t>
            </a:r>
            <a:r>
              <a:rPr lang="zh-CN" altLang="en-US" sz="1800" dirty="0">
                <a:latin typeface="+mn-ea"/>
                <a:cs typeface="Times New Roman" panose="02020603050405020304" pitchFamily="18" charset="0"/>
              </a:rPr>
              <a:t>，欧洲</a:t>
            </a:r>
            <a:r>
              <a:rPr lang="en-US" altLang="zh-CN" sz="1800" dirty="0">
                <a:latin typeface="+mn-ea"/>
                <a:cs typeface="Times New Roman" panose="02020603050405020304" pitchFamily="18" charset="0"/>
              </a:rPr>
              <a:t>5</a:t>
            </a:r>
            <a:r>
              <a:rPr lang="zh-CN" altLang="en-US" sz="1800" dirty="0">
                <a:latin typeface="+mn-ea"/>
                <a:cs typeface="Times New Roman" panose="02020603050405020304" pitchFamily="18" charset="0"/>
              </a:rPr>
              <a:t>台</a:t>
            </a:r>
            <a:r>
              <a:rPr lang="en-US" altLang="zh-CN" sz="1800" dirty="0">
                <a:latin typeface="+mn-ea"/>
                <a:cs typeface="Times New Roman" panose="02020603050405020304" pitchFamily="18" charset="0"/>
              </a:rPr>
              <a:t>30m</a:t>
            </a:r>
            <a:r>
              <a:rPr lang="zh-CN" altLang="en-US" sz="1800" dirty="0">
                <a:latin typeface="+mn-ea"/>
                <a:cs typeface="Times New Roman" panose="02020603050405020304" pitchFamily="18" charset="0"/>
              </a:rPr>
              <a:t>级小望远镜，  </a:t>
            </a:r>
            <a:endParaRPr lang="en-US" altLang="zh-CN" sz="1800" dirty="0">
              <a:latin typeface="+mn-ea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US" altLang="zh-CN" sz="1800" dirty="0">
                <a:latin typeface="+mn-ea"/>
                <a:cs typeface="Times New Roman" panose="02020603050405020304" pitchFamily="18" charset="0"/>
              </a:rPr>
              <a:t>   Nancy</a:t>
            </a:r>
            <a:r>
              <a:rPr lang="zh-CN" altLang="en-US" sz="1800" dirty="0">
                <a:latin typeface="+mn-ea"/>
                <a:cs typeface="Times New Roman" panose="02020603050405020304" pitchFamily="18" charset="0"/>
              </a:rPr>
              <a:t>，</a:t>
            </a:r>
            <a:r>
              <a:rPr lang="en-US" altLang="zh-CN" sz="1800" dirty="0">
                <a:latin typeface="+mn-ea"/>
                <a:cs typeface="Times New Roman" panose="02020603050405020304" pitchFamily="18" charset="0"/>
              </a:rPr>
              <a:t>Allen Telescope Array</a:t>
            </a:r>
            <a:r>
              <a:rPr lang="zh-CN" altLang="en-US" sz="1800" dirty="0">
                <a:latin typeface="+mn-ea"/>
                <a:cs typeface="Times New Roman" panose="02020603050405020304" pitchFamily="18" charset="0"/>
              </a:rPr>
              <a:t>，</a:t>
            </a:r>
            <a:r>
              <a:rPr lang="en-US" altLang="zh-CN" sz="1800" dirty="0" err="1">
                <a:latin typeface="+mn-ea"/>
                <a:cs typeface="Times New Roman" panose="02020603050405020304" pitchFamily="18" charset="0"/>
              </a:rPr>
              <a:t>Effelsberg</a:t>
            </a:r>
            <a:r>
              <a:rPr lang="zh-CN" altLang="en-US" sz="1800" dirty="0">
                <a:latin typeface="+mn-ea"/>
                <a:cs typeface="Times New Roman" panose="02020603050405020304" pitchFamily="18" charset="0"/>
              </a:rPr>
              <a:t>等</a:t>
            </a:r>
            <a:endParaRPr lang="en-US" altLang="zh-CN" sz="1800" dirty="0">
              <a:latin typeface="+mn-ea"/>
              <a:cs typeface="Times New Roman" panose="02020603050405020304" pitchFamily="18" charset="0"/>
            </a:endParaRPr>
          </a:p>
          <a:p>
            <a:pPr lvl="2"/>
            <a:r>
              <a:rPr lang="zh-CN" altLang="en-US" dirty="0"/>
              <a:t>多个爆发</a:t>
            </a:r>
            <a:endParaRPr lang="en-US" altLang="zh-CN" dirty="0"/>
          </a:p>
          <a:p>
            <a:pPr lvl="2"/>
            <a:r>
              <a:rPr lang="zh-CN" altLang="en-US" dirty="0">
                <a:solidFill>
                  <a:schemeClr val="tx1"/>
                </a:solidFill>
              </a:rPr>
              <a:t>多个波段：</a:t>
            </a:r>
            <a:r>
              <a:rPr lang="en-US" altLang="zh-CN" sz="1800" dirty="0"/>
              <a:t>330 MHz – 6GHz</a:t>
            </a:r>
          </a:p>
          <a:p>
            <a:pPr lvl="2"/>
            <a:r>
              <a:rPr lang="zh-CN" altLang="en-US" dirty="0"/>
              <a:t>仍在持续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344799B-9EEA-81B6-2535-2BC8DD795F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98" y="1918122"/>
            <a:ext cx="5274310" cy="3409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747310D-D783-4B67-5604-0252C09AD385}"/>
              </a:ext>
            </a:extLst>
          </p:cNvPr>
          <p:cNvSpPr txBox="1"/>
          <p:nvPr/>
        </p:nvSpPr>
        <p:spPr>
          <a:xfrm>
            <a:off x="8314379" y="5486400"/>
            <a:ext cx="2282972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(Omar+, 2024, </a:t>
            </a:r>
            <a:r>
              <a:rPr lang="en-US" altLang="zh-CN" sz="1400" dirty="0" err="1">
                <a:latin typeface="Arial" panose="020B0604020202020204" pitchFamily="34" charset="0"/>
                <a:ea typeface="微软雅黑" panose="020B0503020204020204" pitchFamily="34" charset="-122"/>
              </a:rPr>
              <a:t>ATel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0594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628739-EF6D-44A7-9443-95748BBA3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3.1 FRB20240114A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的观测及结果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C61482-2E87-7FEC-2A54-4610540EC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5" y="1049867"/>
            <a:ext cx="10920377" cy="2302933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tx1"/>
                </a:solidFill>
              </a:rPr>
              <a:t>KM40m</a:t>
            </a:r>
            <a:r>
              <a:rPr lang="zh-CN" altLang="en-US" sz="2400" dirty="0">
                <a:solidFill>
                  <a:schemeClr val="tx1"/>
                </a:solidFill>
              </a:rPr>
              <a:t>，</a:t>
            </a:r>
            <a:r>
              <a:rPr lang="en-US" altLang="zh-CN" sz="2400" dirty="0">
                <a:solidFill>
                  <a:schemeClr val="tx1"/>
                </a:solidFill>
              </a:rPr>
              <a:t>S</a:t>
            </a:r>
            <a:r>
              <a:rPr lang="zh-CN" altLang="en-US" sz="2400" dirty="0">
                <a:solidFill>
                  <a:schemeClr val="tx1"/>
                </a:solidFill>
              </a:rPr>
              <a:t>波段，</a:t>
            </a:r>
            <a:r>
              <a:rPr lang="en-US" altLang="zh-CN" sz="2400" dirty="0">
                <a:solidFill>
                  <a:schemeClr val="tx1"/>
                </a:solidFill>
              </a:rPr>
              <a:t>2024</a:t>
            </a:r>
            <a:r>
              <a:rPr lang="zh-CN" altLang="en-US" sz="2400" dirty="0">
                <a:solidFill>
                  <a:schemeClr val="tx1"/>
                </a:solidFill>
              </a:rPr>
              <a:t>年</a:t>
            </a:r>
            <a:r>
              <a:rPr lang="en-US" altLang="zh-CN" sz="2400" dirty="0">
                <a:solidFill>
                  <a:schemeClr val="tx1"/>
                </a:solidFill>
              </a:rPr>
              <a:t>3</a:t>
            </a:r>
            <a:r>
              <a:rPr lang="zh-CN" altLang="en-US" sz="2400" dirty="0">
                <a:solidFill>
                  <a:schemeClr val="tx1"/>
                </a:solidFill>
              </a:rPr>
              <a:t>月</a:t>
            </a:r>
            <a:r>
              <a:rPr lang="en-US" altLang="zh-CN" sz="2400" dirty="0">
                <a:solidFill>
                  <a:schemeClr val="tx1"/>
                </a:solidFill>
              </a:rPr>
              <a:t>9</a:t>
            </a:r>
            <a:r>
              <a:rPr lang="zh-CN" altLang="en-US" sz="2400" dirty="0">
                <a:solidFill>
                  <a:schemeClr val="tx1"/>
                </a:solidFill>
              </a:rPr>
              <a:t>日</a:t>
            </a:r>
            <a:r>
              <a:rPr lang="en-US" altLang="zh-CN" sz="2400" dirty="0">
                <a:solidFill>
                  <a:schemeClr val="tx1"/>
                </a:solidFill>
              </a:rPr>
              <a:t>-2024</a:t>
            </a:r>
            <a:r>
              <a:rPr lang="zh-CN" altLang="en-US" sz="2400" dirty="0">
                <a:solidFill>
                  <a:schemeClr val="tx1"/>
                </a:solidFill>
              </a:rPr>
              <a:t>年</a:t>
            </a:r>
            <a:r>
              <a:rPr lang="en-US" altLang="zh-CN" sz="2400" dirty="0">
                <a:solidFill>
                  <a:schemeClr val="tx1"/>
                </a:solidFill>
              </a:rPr>
              <a:t>7</a:t>
            </a:r>
            <a:r>
              <a:rPr lang="zh-CN" altLang="en-US" sz="2400" dirty="0">
                <a:solidFill>
                  <a:schemeClr val="tx1"/>
                </a:solidFill>
              </a:rPr>
              <a:t>月</a:t>
            </a:r>
            <a:r>
              <a:rPr lang="en-US" altLang="zh-CN" sz="2400" dirty="0">
                <a:solidFill>
                  <a:schemeClr val="tx1"/>
                </a:solidFill>
              </a:rPr>
              <a:t>14</a:t>
            </a:r>
            <a:r>
              <a:rPr lang="zh-CN" altLang="en-US" sz="2400" dirty="0">
                <a:solidFill>
                  <a:schemeClr val="tx1"/>
                </a:solidFill>
              </a:rPr>
              <a:t>日，观测了约</a:t>
            </a:r>
            <a:r>
              <a:rPr lang="en-US" altLang="zh-CN" sz="2400" dirty="0">
                <a:solidFill>
                  <a:schemeClr val="tx1"/>
                </a:solidFill>
              </a:rPr>
              <a:t>160.9 h</a:t>
            </a:r>
          </a:p>
          <a:p>
            <a:r>
              <a:rPr lang="en-US" altLang="zh-CN" sz="2400" dirty="0">
                <a:solidFill>
                  <a:schemeClr val="tx1"/>
                </a:solidFill>
              </a:rPr>
              <a:t>4</a:t>
            </a:r>
            <a:r>
              <a:rPr lang="zh-CN" altLang="en-US" sz="2400" dirty="0">
                <a:solidFill>
                  <a:schemeClr val="tx1"/>
                </a:solidFill>
              </a:rPr>
              <a:t>月</a:t>
            </a:r>
            <a:r>
              <a:rPr lang="en-US" altLang="zh-CN" sz="2400" dirty="0">
                <a:solidFill>
                  <a:schemeClr val="tx1"/>
                </a:solidFill>
              </a:rPr>
              <a:t>18</a:t>
            </a:r>
            <a:r>
              <a:rPr lang="zh-CN" altLang="en-US" sz="2400" dirty="0">
                <a:solidFill>
                  <a:schemeClr val="tx1"/>
                </a:solidFill>
              </a:rPr>
              <a:t>日，观测到一个爆发；</a:t>
            </a:r>
            <a:r>
              <a:rPr lang="en-US" altLang="zh-CN" sz="2400" dirty="0">
                <a:solidFill>
                  <a:schemeClr val="tx1"/>
                </a:solidFill>
              </a:rPr>
              <a:t>4</a:t>
            </a:r>
            <a:r>
              <a:rPr lang="zh-CN" altLang="en-US" sz="2400" dirty="0">
                <a:solidFill>
                  <a:schemeClr val="tx1"/>
                </a:solidFill>
              </a:rPr>
              <a:t>月</a:t>
            </a:r>
            <a:r>
              <a:rPr lang="en-US" altLang="zh-CN" sz="2400" dirty="0">
                <a:solidFill>
                  <a:schemeClr val="tx1"/>
                </a:solidFill>
              </a:rPr>
              <a:t>28</a:t>
            </a:r>
            <a:r>
              <a:rPr lang="zh-CN" altLang="en-US" sz="2400" dirty="0">
                <a:solidFill>
                  <a:schemeClr val="tx1"/>
                </a:solidFill>
              </a:rPr>
              <a:t>日，观测到两个爆发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>
                <a:solidFill>
                  <a:schemeClr val="tx1"/>
                </a:solidFill>
              </a:rPr>
              <a:t>DM ~ 528 </a:t>
            </a:r>
            <a:r>
              <a:rPr lang="en-US" altLang="zh-CN" sz="2400" dirty="0">
                <a:solidFill>
                  <a:schemeClr val="tx1"/>
                </a:solidFill>
                <a:latin typeface="+mn-ea"/>
              </a:rPr>
              <a:t>pc·cm</a:t>
            </a:r>
            <a:r>
              <a:rPr lang="en-US" altLang="zh-CN" sz="2400" baseline="30000" dirty="0">
                <a:solidFill>
                  <a:schemeClr val="tx1"/>
                </a:solidFill>
                <a:latin typeface="+mn-ea"/>
              </a:rPr>
              <a:t>-3</a:t>
            </a: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，</a:t>
            </a:r>
            <a:r>
              <a:rPr lang="en-US" altLang="zh-CN" sz="2400" dirty="0">
                <a:solidFill>
                  <a:schemeClr val="tx1"/>
                </a:solidFill>
                <a:latin typeface="+mn-ea"/>
              </a:rPr>
              <a:t>Fluence~100 </a:t>
            </a:r>
            <a:r>
              <a:rPr lang="en-US" altLang="zh-CN" sz="2400" dirty="0" err="1">
                <a:solidFill>
                  <a:schemeClr val="tx1"/>
                </a:solidFill>
                <a:latin typeface="+mn-ea"/>
              </a:rPr>
              <a:t>Jy·ms</a:t>
            </a: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，</a:t>
            </a:r>
            <a:r>
              <a:rPr lang="en-US" altLang="zh-CN" sz="2400" dirty="0">
                <a:solidFill>
                  <a:schemeClr val="tx1"/>
                </a:solidFill>
                <a:latin typeface="+mn-ea"/>
              </a:rPr>
              <a:t>pw 1~10 </a:t>
            </a:r>
            <a:r>
              <a:rPr lang="en-US" altLang="zh-CN" sz="2400" dirty="0" err="1">
                <a:solidFill>
                  <a:schemeClr val="tx1"/>
                </a:solidFill>
                <a:latin typeface="+mn-ea"/>
              </a:rPr>
              <a:t>ms</a:t>
            </a:r>
            <a:endParaRPr lang="en-US" altLang="zh-CN" sz="2400" dirty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继续监测，研究其高流量爆发的性质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40E4375-E372-94F6-BBC0-AFCD80A0A1C6}"/>
              </a:ext>
            </a:extLst>
          </p:cNvPr>
          <p:cNvGrpSpPr/>
          <p:nvPr/>
        </p:nvGrpSpPr>
        <p:grpSpPr>
          <a:xfrm>
            <a:off x="0" y="3034525"/>
            <a:ext cx="12392772" cy="3623782"/>
            <a:chOff x="0" y="2650326"/>
            <a:chExt cx="12392772" cy="362378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4B64964-9806-EB72-A26D-A5B7C117B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78215"/>
              <a:ext cx="4543824" cy="3407868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F4EAEFF-146F-353F-1E2A-3AD5B8DB7068}"/>
                </a:ext>
              </a:extLst>
            </p:cNvPr>
            <p:cNvSpPr txBox="1"/>
            <p:nvPr/>
          </p:nvSpPr>
          <p:spPr>
            <a:xfrm>
              <a:off x="1810633" y="5930873"/>
              <a:ext cx="1641075" cy="34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MJD 60418.02</a:t>
              </a:r>
              <a:endPara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62D001C-0346-F58D-AC11-A1325D8BD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961" y="2661807"/>
              <a:ext cx="4568697" cy="3426524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51C89CA-4711-0D35-2CBE-A9743EB48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1762" y="2650326"/>
              <a:ext cx="4581010" cy="3435757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2364474-276D-C3AF-30B1-3A550BD728A4}"/>
                </a:ext>
              </a:extLst>
            </p:cNvPr>
            <p:cNvSpPr txBox="1"/>
            <p:nvPr/>
          </p:nvSpPr>
          <p:spPr>
            <a:xfrm>
              <a:off x="5559419" y="5930873"/>
              <a:ext cx="1641075" cy="34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MJD 60427.99</a:t>
              </a:r>
              <a:endPara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060C97E-AD2D-7681-4B06-9223CFD01773}"/>
                </a:ext>
              </a:extLst>
            </p:cNvPr>
            <p:cNvSpPr txBox="1"/>
            <p:nvPr/>
          </p:nvSpPr>
          <p:spPr>
            <a:xfrm>
              <a:off x="9676194" y="5879168"/>
              <a:ext cx="1641075" cy="34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MJD 60428.01</a:t>
              </a:r>
              <a:endPara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257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5677" y="1556297"/>
            <a:ext cx="10781385" cy="4620666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1. KM40m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脉冲星观测系统</a:t>
            </a:r>
            <a:endParaRPr lang="en-US" altLang="zh-CN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2. 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特殊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FRB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源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SGR 1935+2154</a:t>
            </a:r>
          </a:p>
          <a:p>
            <a:pPr lvl="2"/>
            <a:r>
              <a:rPr lang="zh-CN" altLang="en-US" dirty="0">
                <a:latin typeface="+mn-ea"/>
              </a:rPr>
              <a:t>射电脉冲</a:t>
            </a:r>
            <a:r>
              <a:rPr lang="en-US" altLang="zh-CN" dirty="0">
                <a:latin typeface="+mn-ea"/>
              </a:rPr>
              <a:t> 20221021</a:t>
            </a:r>
          </a:p>
          <a:p>
            <a:pPr lvl="2"/>
            <a:r>
              <a:rPr lang="zh-CN" altLang="en-US" dirty="0">
                <a:solidFill>
                  <a:schemeClr val="tx1"/>
                </a:solidFill>
                <a:latin typeface="+mn-ea"/>
                <a:ea typeface="+mn-ea"/>
              </a:rPr>
              <a:t>射电脉冲 </a:t>
            </a:r>
            <a:r>
              <a:rPr lang="en-US" altLang="zh-CN" dirty="0">
                <a:solidFill>
                  <a:schemeClr val="tx1"/>
                </a:solidFill>
                <a:latin typeface="+mn-ea"/>
                <a:ea typeface="+mn-ea"/>
              </a:rPr>
              <a:t>20221120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3. FRB20240114A</a:t>
            </a:r>
          </a:p>
          <a:p>
            <a:pPr lvl="2"/>
            <a:r>
              <a:rPr lang="en-US" altLang="zh-CN" dirty="0">
                <a:solidFill>
                  <a:schemeClr val="tx1"/>
                </a:solidFill>
                <a:latin typeface="+mn-ea"/>
                <a:ea typeface="+mn-ea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+mn-ea"/>
                <a:ea typeface="+mn-ea"/>
              </a:rPr>
              <a:t>次爆发的性质</a:t>
            </a:r>
            <a:endParaRPr lang="en-US" altLang="zh-CN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6213" y="2633869"/>
            <a:ext cx="3879573" cy="10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请批评指正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01F4EF-DD8D-379F-6671-09FA1CBDD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en-US" altLang="zh-CN" dirty="0">
                <a:latin typeface="+mn-ea"/>
                <a:ea typeface="+mn-ea"/>
              </a:rPr>
              <a:t>.</a:t>
            </a:r>
            <a:r>
              <a:rPr lang="zh-CN" altLang="en-US" dirty="0">
                <a:latin typeface="+mn-ea"/>
                <a:ea typeface="+mn-ea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快速射电暴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(FRBs)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FED2DD94-D554-5F09-E50C-1C1D21A971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1" y="2708695"/>
            <a:ext cx="7391400" cy="3841635"/>
          </a:xfr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8BC93507-2155-089B-CD95-AC81C299B24E}"/>
              </a:ext>
            </a:extLst>
          </p:cNvPr>
          <p:cNvSpPr txBox="1">
            <a:spLocks/>
          </p:cNvSpPr>
          <p:nvPr/>
        </p:nvSpPr>
        <p:spPr>
          <a:xfrm>
            <a:off x="1022351" y="841273"/>
            <a:ext cx="9696449" cy="18609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7505" indent="-357505" algn="just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94D4D"/>
              </a:buClr>
              <a:buSzPct val="60000"/>
              <a:buFont typeface="Wingdings" panose="05000000000000000000" pitchFamily="2" charset="2"/>
              <a:buChar char="u"/>
              <a:defRPr sz="1800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幼圆" panose="02010509060101010101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FRBs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en-US" altLang="zh-CN" sz="2400" dirty="0" err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ms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量级，宇宙学距离，射电爆发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重复暴和非重复暴</a:t>
            </a:r>
            <a:endParaRPr lang="en-US" altLang="zh-CN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spcBef>
                <a:spcPts val="6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重复暴：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FRB 20121102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、 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FRB 20190520B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FRB 20201124A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等 </a:t>
            </a:r>
          </a:p>
          <a:p>
            <a:pPr>
              <a:spcBef>
                <a:spcPts val="6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来自银河系的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FRB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20200428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EF722C8-7C43-48D7-E795-62C67B50A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936" y="2651020"/>
            <a:ext cx="3289365" cy="355727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C0D70E2-7708-383B-3748-AC2C7B3B208F}"/>
              </a:ext>
            </a:extLst>
          </p:cNvPr>
          <p:cNvSpPr txBox="1"/>
          <p:nvPr/>
        </p:nvSpPr>
        <p:spPr>
          <a:xfrm>
            <a:off x="8731250" y="6297081"/>
            <a:ext cx="2273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Andersen+,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2020)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1881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+mj-ea"/>
                <a:ea typeface="+mj-ea"/>
              </a:rPr>
              <a:t>2. 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特殊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FRB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源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--SGR 1935+2154 </a:t>
            </a:r>
            <a:endParaRPr lang="zh-CN" alt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70512" y="974459"/>
                <a:ext cx="11501957" cy="4012999"/>
              </a:xfrm>
            </p:spPr>
            <p:txBody>
              <a:bodyPr>
                <a:normAutofit/>
              </a:bodyPr>
              <a:lstStyle/>
              <a:p>
                <a:pPr algn="l">
                  <a:lnSpc>
                    <a:spcPct val="110000"/>
                  </a:lnSpc>
                  <a:spcBef>
                    <a:spcPts val="640"/>
                  </a:spcBef>
                </a:pP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2014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年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6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月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5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日，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SGR 1935+2154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在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X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射线波段被发现，周期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~3.24 s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，</a:t>
                </a:r>
                <a:endParaRPr lang="en-US" altLang="zh-CN" sz="20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  <a:p>
                <a:pPr marL="0" indent="0" algn="l">
                  <a:lnSpc>
                    <a:spcPct val="110000"/>
                  </a:lnSpc>
                  <a:spcBef>
                    <a:spcPts val="640"/>
                  </a:spcBef>
                  <a:buNone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    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磁场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~2.2×10</a:t>
                </a:r>
                <a:r>
                  <a:rPr lang="en-US" altLang="zh-CN" sz="2000" baseline="30000" dirty="0">
                    <a:solidFill>
                      <a:schemeClr val="tx1"/>
                    </a:solidFill>
                    <a:latin typeface="+mn-ea"/>
                    <a:ea typeface="+mn-ea"/>
                  </a:rPr>
                  <a:t>14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G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，距离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~9 kpc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，银河系内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 (Israel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+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, 2016)</a:t>
                </a:r>
              </a:p>
              <a:p>
                <a:pPr algn="l">
                  <a:lnSpc>
                    <a:spcPct val="110000"/>
                  </a:lnSpc>
                  <a:spcBef>
                    <a:spcPts val="640"/>
                  </a:spcBef>
                </a:pP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2020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年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4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月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28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日，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FRB 200428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Sup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700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−350</m:t>
                        </m:r>
                      </m:sub>
                      <m:sup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+700</m:t>
                        </m:r>
                      </m:sup>
                    </m:sSubSup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kJy·ms@400-800 MHz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和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1.5(3) </a:t>
                </a:r>
                <a:r>
                  <a:rPr lang="en-US" altLang="zh-CN" sz="2000" dirty="0" err="1">
                    <a:solidFill>
                      <a:schemeClr val="tx1"/>
                    </a:solidFill>
                    <a:latin typeface="+mn-ea"/>
                    <a:ea typeface="+mn-ea"/>
                  </a:rPr>
                  <a:t>MJy·ms@L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波段，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 DM~332.7 pc·cm</a:t>
                </a:r>
                <a:r>
                  <a:rPr lang="en-US" altLang="zh-CN" sz="2000" baseline="30000" dirty="0">
                    <a:solidFill>
                      <a:schemeClr val="tx1"/>
                    </a:solidFill>
                    <a:latin typeface="+mn-ea"/>
                    <a:ea typeface="+mn-ea"/>
                  </a:rPr>
                  <a:t>-3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)与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</a:rPr>
                  <a:t>其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高能爆发成协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(Andersen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+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, 2020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；</a:t>
                </a:r>
                <a:r>
                  <a:rPr lang="en-US" altLang="zh-CN" sz="2000" dirty="0" err="1">
                    <a:solidFill>
                      <a:schemeClr val="tx1"/>
                    </a:solidFill>
                    <a:latin typeface="+mn-ea"/>
                    <a:ea typeface="+mn-ea"/>
                  </a:rPr>
                  <a:t>Bechenek</a:t>
                </a:r>
                <a:r>
                  <a:rPr lang="zh-CN" altLang="en-US" sz="2000" dirty="0" err="1">
                    <a:solidFill>
                      <a:schemeClr val="tx1"/>
                    </a:solidFill>
                    <a:latin typeface="+mn-ea"/>
                    <a:ea typeface="+mn-ea"/>
                  </a:rPr>
                  <a:t>+</a:t>
                </a:r>
                <a:r>
                  <a:rPr lang="en-US" altLang="zh-CN" sz="2000" dirty="0" err="1">
                    <a:solidFill>
                      <a:schemeClr val="tx1"/>
                    </a:solidFill>
                    <a:latin typeface="+mn-ea"/>
                    <a:ea typeface="+mn-ea"/>
                  </a:rPr>
                  <a:t>,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2020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；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Li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+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, 2021)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+mn-ea"/>
                    <a:ea typeface="+mn-ea"/>
                  </a:rPr>
                  <a:t>，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+mn-ea"/>
                    <a:ea typeface="+mn-ea"/>
                  </a:rPr>
                  <a:t>支持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+mn-ea"/>
                    <a:ea typeface="+mn-ea"/>
                  </a:rPr>
                  <a:t>FRBs 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+mn-ea"/>
                    <a:ea typeface="+mn-ea"/>
                  </a:rPr>
                  <a:t>的磁星模型</a:t>
                </a:r>
                <a:endParaRPr lang="en-US" altLang="zh-CN" sz="2000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  <a:p>
                <a:pPr algn="l">
                  <a:lnSpc>
                    <a:spcPct val="110000"/>
                  </a:lnSpc>
                  <a:spcBef>
                    <a:spcPts val="640"/>
                  </a:spcBef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2020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年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4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月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30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日，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FAST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探测到比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FRB 200428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弱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7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个量级的脉冲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(Zhang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+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, 2020, </a:t>
                </a:r>
                <a:r>
                  <a:rPr lang="en-US" altLang="zh-CN" sz="2000" dirty="0" err="1">
                    <a:solidFill>
                      <a:srgbClr val="000000"/>
                    </a:solidFill>
                    <a:latin typeface="+mn-ea"/>
                    <a:ea typeface="+mn-ea"/>
                  </a:rPr>
                  <a:t>ATel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)</a:t>
                </a:r>
              </a:p>
              <a:p>
                <a:pPr algn="l">
                  <a:lnSpc>
                    <a:spcPct val="110000"/>
                  </a:lnSpc>
                  <a:spcBef>
                    <a:spcPts val="640"/>
                  </a:spcBef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2020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年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5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月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24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日，</a:t>
                </a:r>
                <a:r>
                  <a:rPr lang="en-US" altLang="zh-CN" sz="2000" dirty="0" err="1">
                    <a:solidFill>
                      <a:srgbClr val="000000"/>
                    </a:solidFill>
                    <a:latin typeface="+mn-ea"/>
                    <a:ea typeface="+mn-ea"/>
                  </a:rPr>
                  <a:t>WSRT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观测两个射电脉冲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(112 Jy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和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24 </a:t>
                </a:r>
                <a:r>
                  <a:rPr lang="en-US" altLang="zh-CN" sz="2000" dirty="0" err="1">
                    <a:solidFill>
                      <a:srgbClr val="000000"/>
                    </a:solidFill>
                    <a:latin typeface="+mn-ea"/>
                    <a:ea typeface="+mn-ea"/>
                  </a:rPr>
                  <a:t>Jy@L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波段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, Kirsten+, 2020)</a:t>
                </a:r>
                <a:endParaRPr lang="zh-CN" altLang="en-US" sz="2000" dirty="0">
                  <a:solidFill>
                    <a:srgbClr val="000000"/>
                  </a:solidFill>
                  <a:latin typeface="+mn-ea"/>
                  <a:ea typeface="+mn-ea"/>
                </a:endParaRPr>
              </a:p>
              <a:p>
                <a:pPr algn="l">
                  <a:lnSpc>
                    <a:spcPct val="110000"/>
                  </a:lnSpc>
                  <a:spcBef>
                    <a:spcPts val="640"/>
                  </a:spcBef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2020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年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10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月，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CHIME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探测到脉冲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(Deborah+, 2020),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可能和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anti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-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glitch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成协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(Younes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+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2023)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，伴随着磁星的脉冲星相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(FAST,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+mn-ea"/>
                    <a:ea typeface="+mn-ea"/>
                  </a:rPr>
                  <a:t>Zhu+, 2023)</a:t>
                </a:r>
                <a:endParaRPr lang="en-US" altLang="zh-CN" sz="2000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512" y="974459"/>
                <a:ext cx="11501957" cy="4012999"/>
              </a:xfrm>
              <a:blipFill>
                <a:blip r:embed="rId2"/>
                <a:stretch>
                  <a:fillRect t="-760" r="-5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upload_post_object_v2_42565863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77" y="4445247"/>
            <a:ext cx="1878360" cy="2167339"/>
          </a:xfrm>
          <a:prstGeom prst="rect">
            <a:avLst/>
          </a:prstGeom>
        </p:spPr>
      </p:pic>
      <p:pic>
        <p:nvPicPr>
          <p:cNvPr id="6" name="图片 5" descr="upload_post_object_v2_11362216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644" y="4445247"/>
            <a:ext cx="2122498" cy="1686812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75477" y="6487139"/>
            <a:ext cx="2879314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(CHIME/FRB</a:t>
            </a:r>
            <a:r>
              <a:rPr lang="en-US" altLang="zh-CN" sz="1400" dirty="0">
                <a:latin typeface="+mn-ea"/>
              </a:rPr>
              <a:t>,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 2020</a:t>
            </a:r>
            <a:r>
              <a:rPr lang="en-US" altLang="zh-CN" sz="1400" dirty="0">
                <a:latin typeface="+mn-ea"/>
              </a:rPr>
              <a:t>,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FRB 200428)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2377354" y="6199466"/>
            <a:ext cx="1912062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HXMT, Li C.K.+, 2021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图片 8" descr="upload_post_object_v2_12690072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063" y="4388092"/>
            <a:ext cx="2868828" cy="1941178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7200655" y="6324352"/>
            <a:ext cx="1495474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(Younes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+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2023)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" name="图片 10" descr="upload_post_object_v2_41984364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0913" y="4468376"/>
            <a:ext cx="2837840" cy="1960999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9560338" y="6401770"/>
            <a:ext cx="121219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(Zhu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+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2023)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3" name="图片 12" descr="upload_post_object_v2_34434534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5105" y="4445247"/>
            <a:ext cx="2004907" cy="2004907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4612932" y="6429375"/>
            <a:ext cx="1847079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(Zhang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+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, 2020, </a:t>
            </a:r>
            <a:r>
              <a:rPr lang="en-US" altLang="zh-CN" sz="1400" dirty="0" err="1">
                <a:latin typeface="Arial" panose="020B0604020202020204" pitchFamily="34" charset="0"/>
                <a:ea typeface="微软雅黑" panose="020B0503020204020204" pitchFamily="34" charset="-122"/>
              </a:rPr>
              <a:t>ATel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32"/>
    </mc:Choice>
    <mc:Fallback xmlns="">
      <p:transition spd="slow" advTm="9973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+mj-ea"/>
                <a:ea typeface="+mj-ea"/>
              </a:rPr>
              <a:t>2. 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特殊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FRB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源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SGR 1935+2154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0512" y="974459"/>
            <a:ext cx="10714399" cy="4320672"/>
          </a:xfrm>
        </p:spPr>
        <p:txBody>
          <a:bodyPr>
            <a:noAutofit/>
          </a:bodyPr>
          <a:lstStyle/>
          <a:p>
            <a:pPr algn="l"/>
            <a:r>
              <a:rPr lang="en-US" altLang="zh-CN" sz="2200" dirty="0">
                <a:solidFill>
                  <a:srgbClr val="000000"/>
                </a:solidFill>
                <a:latin typeface="+mn-ea"/>
                <a:ea typeface="+mn-ea"/>
              </a:rPr>
              <a:t>2022</a:t>
            </a:r>
            <a:r>
              <a:rPr lang="zh-CN" altLang="en-US" sz="2200" dirty="0">
                <a:solidFill>
                  <a:srgbClr val="000000"/>
                </a:solidFill>
                <a:latin typeface="+mn-ea"/>
                <a:ea typeface="+mn-ea"/>
              </a:rPr>
              <a:t>年</a:t>
            </a:r>
            <a:r>
              <a:rPr lang="en-US" altLang="zh-CN" sz="2200" dirty="0">
                <a:solidFill>
                  <a:srgbClr val="000000"/>
                </a:solidFill>
                <a:latin typeface="+mn-ea"/>
                <a:ea typeface="+mn-ea"/>
              </a:rPr>
              <a:t>10</a:t>
            </a:r>
            <a:r>
              <a:rPr lang="zh-CN" altLang="en-US" sz="2200" dirty="0">
                <a:solidFill>
                  <a:srgbClr val="000000"/>
                </a:solidFill>
                <a:latin typeface="+mn-ea"/>
                <a:ea typeface="+mn-ea"/>
              </a:rPr>
              <a:t>月，</a:t>
            </a:r>
            <a:r>
              <a:rPr lang="en-US" altLang="zh-CN" sz="2200" dirty="0">
                <a:solidFill>
                  <a:srgbClr val="000000"/>
                </a:solidFill>
                <a:latin typeface="+mn-ea"/>
                <a:ea typeface="+mn-ea"/>
              </a:rPr>
              <a:t>CHIME</a:t>
            </a:r>
            <a:r>
              <a:rPr lang="zh-CN" altLang="en-US" sz="2200" dirty="0">
                <a:solidFill>
                  <a:srgbClr val="000000"/>
                </a:solidFill>
                <a:latin typeface="+mn-ea"/>
                <a:ea typeface="+mn-ea"/>
              </a:rPr>
              <a:t>和</a:t>
            </a:r>
            <a:r>
              <a:rPr lang="en-US" altLang="zh-CN" sz="2200" dirty="0">
                <a:solidFill>
                  <a:srgbClr val="000000"/>
                </a:solidFill>
                <a:latin typeface="+mn-ea"/>
                <a:ea typeface="+mn-ea"/>
              </a:rPr>
              <a:t>GBT</a:t>
            </a:r>
            <a:r>
              <a:rPr lang="zh-CN" altLang="en-US" sz="2200" dirty="0">
                <a:solidFill>
                  <a:srgbClr val="000000"/>
                </a:solidFill>
                <a:latin typeface="+mn-ea"/>
                <a:ea typeface="+mn-ea"/>
              </a:rPr>
              <a:t>再次探测到其射电脉冲</a:t>
            </a:r>
            <a:r>
              <a:rPr lang="en-US" altLang="zh-CN" sz="2200" dirty="0">
                <a:solidFill>
                  <a:srgbClr val="000000"/>
                </a:solidFill>
                <a:latin typeface="+mn-ea"/>
                <a:ea typeface="+mn-ea"/>
              </a:rPr>
              <a:t>(Dong+, 2022, </a:t>
            </a:r>
            <a:r>
              <a:rPr lang="en-US" altLang="zh-CN" sz="2200" dirty="0" err="1">
                <a:solidFill>
                  <a:srgbClr val="000000"/>
                </a:solidFill>
                <a:latin typeface="+mn-ea"/>
                <a:ea typeface="+mn-ea"/>
              </a:rPr>
              <a:t>ATel</a:t>
            </a:r>
            <a:r>
              <a:rPr lang="en-US" altLang="zh-CN" sz="2200" dirty="0">
                <a:solidFill>
                  <a:srgbClr val="000000"/>
                </a:solidFill>
                <a:latin typeface="+mn-ea"/>
                <a:ea typeface="+mn-ea"/>
              </a:rPr>
              <a:t>; Yogesh</a:t>
            </a:r>
            <a:r>
              <a:rPr lang="zh-CN" altLang="en-US" sz="2200" dirty="0">
                <a:solidFill>
                  <a:srgbClr val="000000"/>
                </a:solidFill>
                <a:latin typeface="+mn-ea"/>
                <a:ea typeface="+mn-ea"/>
              </a:rPr>
              <a:t>+</a:t>
            </a:r>
            <a:r>
              <a:rPr lang="en-US" altLang="zh-CN" sz="2200" dirty="0">
                <a:solidFill>
                  <a:srgbClr val="000000"/>
                </a:solidFill>
                <a:latin typeface="+mn-ea"/>
                <a:ea typeface="+mn-ea"/>
              </a:rPr>
              <a:t>, 2022, </a:t>
            </a:r>
            <a:r>
              <a:rPr lang="en-US" altLang="zh-CN" sz="2200" dirty="0" err="1">
                <a:solidFill>
                  <a:srgbClr val="000000"/>
                </a:solidFill>
                <a:latin typeface="+mn-ea"/>
                <a:ea typeface="+mn-ea"/>
              </a:rPr>
              <a:t>ATel</a:t>
            </a:r>
            <a:r>
              <a:rPr lang="en-US" altLang="zh-CN" sz="2200" dirty="0">
                <a:solidFill>
                  <a:srgbClr val="000000"/>
                </a:solidFill>
                <a:latin typeface="+mn-ea"/>
                <a:ea typeface="+mn-ea"/>
              </a:rPr>
              <a:t>)</a:t>
            </a:r>
            <a:r>
              <a:rPr lang="zh-CN" altLang="en-US" sz="2200" dirty="0">
                <a:solidFill>
                  <a:srgbClr val="000000"/>
                </a:solidFill>
                <a:latin typeface="+mn-ea"/>
                <a:ea typeface="+mn-ea"/>
              </a:rPr>
              <a:t>，有成协的</a:t>
            </a:r>
            <a:r>
              <a:rPr lang="en-US" altLang="zh-CN" sz="2200" dirty="0">
                <a:solidFill>
                  <a:srgbClr val="000000"/>
                </a:solidFill>
                <a:latin typeface="+mn-ea"/>
                <a:ea typeface="+mn-ea"/>
              </a:rPr>
              <a:t>GECAM</a:t>
            </a:r>
            <a:r>
              <a:rPr lang="zh-CN" altLang="en-US" sz="2200" dirty="0">
                <a:solidFill>
                  <a:srgbClr val="000000"/>
                </a:solidFill>
                <a:latin typeface="+mn-ea"/>
                <a:ea typeface="+mn-ea"/>
              </a:rPr>
              <a:t>高能爆发</a:t>
            </a:r>
            <a:r>
              <a:rPr lang="en-US" altLang="zh-CN" sz="2200" dirty="0">
                <a:solidFill>
                  <a:srgbClr val="000000"/>
                </a:solidFill>
                <a:latin typeface="+mn-ea"/>
                <a:ea typeface="+mn-ea"/>
              </a:rPr>
              <a:t>(Wang</a:t>
            </a:r>
            <a:r>
              <a:rPr lang="zh-CN" altLang="en-US" sz="2200" dirty="0">
                <a:solidFill>
                  <a:srgbClr val="000000"/>
                </a:solidFill>
                <a:latin typeface="+mn-ea"/>
                <a:ea typeface="+mn-ea"/>
              </a:rPr>
              <a:t>+</a:t>
            </a:r>
            <a:r>
              <a:rPr lang="en-US" altLang="zh-CN" sz="2200" dirty="0">
                <a:solidFill>
                  <a:srgbClr val="000000"/>
                </a:solidFill>
                <a:latin typeface="+mn-ea"/>
                <a:ea typeface="+mn-ea"/>
              </a:rPr>
              <a:t>, 2022, </a:t>
            </a:r>
            <a:r>
              <a:rPr lang="en-US" altLang="zh-CN" sz="2200" dirty="0" err="1">
                <a:solidFill>
                  <a:srgbClr val="000000"/>
                </a:solidFill>
                <a:latin typeface="+mn-ea"/>
                <a:ea typeface="+mn-ea"/>
              </a:rPr>
              <a:t>ATel</a:t>
            </a:r>
            <a:r>
              <a:rPr lang="en-US" altLang="zh-CN" sz="2200" dirty="0">
                <a:solidFill>
                  <a:srgbClr val="000000"/>
                </a:solidFill>
                <a:latin typeface="+mn-ea"/>
                <a:ea typeface="+mn-ea"/>
              </a:rPr>
              <a:t>)</a:t>
            </a:r>
            <a:r>
              <a:rPr lang="zh-CN" altLang="en-US" sz="2200" dirty="0">
                <a:solidFill>
                  <a:srgbClr val="000000"/>
                </a:solidFill>
                <a:latin typeface="+mn-ea"/>
                <a:ea typeface="+mn-ea"/>
              </a:rPr>
              <a:t>，且和两个</a:t>
            </a:r>
            <a:r>
              <a:rPr lang="en-US" altLang="zh-CN" sz="2200" dirty="0">
                <a:solidFill>
                  <a:srgbClr val="000000"/>
                </a:solidFill>
                <a:latin typeface="+mn-ea"/>
                <a:ea typeface="+mn-ea"/>
              </a:rPr>
              <a:t>glitch</a:t>
            </a:r>
            <a:r>
              <a:rPr lang="zh-CN" altLang="en-US" sz="2200" dirty="0">
                <a:solidFill>
                  <a:srgbClr val="000000"/>
                </a:solidFill>
                <a:latin typeface="+mn-ea"/>
                <a:ea typeface="+mn-ea"/>
              </a:rPr>
              <a:t>成协</a:t>
            </a:r>
            <a:r>
              <a:rPr lang="en-US" altLang="zh-CN" sz="2200" dirty="0">
                <a:solidFill>
                  <a:srgbClr val="000000"/>
                </a:solidFill>
                <a:latin typeface="+mn-ea"/>
                <a:ea typeface="+mn-ea"/>
              </a:rPr>
              <a:t>(Hu</a:t>
            </a:r>
            <a:r>
              <a:rPr lang="zh-CN" altLang="en-US" sz="2200" dirty="0">
                <a:solidFill>
                  <a:srgbClr val="000000"/>
                </a:solidFill>
                <a:latin typeface="+mn-ea"/>
                <a:ea typeface="+mn-ea"/>
              </a:rPr>
              <a:t>+</a:t>
            </a:r>
            <a:r>
              <a:rPr lang="en-US" altLang="zh-CN" sz="2200" dirty="0">
                <a:solidFill>
                  <a:srgbClr val="000000"/>
                </a:solidFill>
                <a:latin typeface="+mn-ea"/>
                <a:ea typeface="+mn-ea"/>
              </a:rPr>
              <a:t>, 2023)</a:t>
            </a:r>
          </a:p>
          <a:p>
            <a:pPr algn="l"/>
            <a:r>
              <a:rPr lang="en-US" altLang="zh-CN" sz="2200" dirty="0">
                <a:solidFill>
                  <a:srgbClr val="000000"/>
                </a:solidFill>
                <a:latin typeface="+mn-ea"/>
                <a:ea typeface="+mn-ea"/>
              </a:rPr>
              <a:t>2022</a:t>
            </a:r>
            <a:r>
              <a:rPr lang="zh-CN" altLang="en-US" sz="2200" dirty="0">
                <a:solidFill>
                  <a:srgbClr val="000000"/>
                </a:solidFill>
                <a:latin typeface="+mn-ea"/>
                <a:ea typeface="+mn-ea"/>
              </a:rPr>
              <a:t>年</a:t>
            </a:r>
            <a:r>
              <a:rPr lang="en-US" altLang="zh-CN" sz="2200" dirty="0">
                <a:solidFill>
                  <a:srgbClr val="000000"/>
                </a:solidFill>
                <a:latin typeface="+mn-ea"/>
                <a:ea typeface="+mn-ea"/>
              </a:rPr>
              <a:t>12</a:t>
            </a:r>
            <a:r>
              <a:rPr lang="zh-CN" altLang="en-US" sz="2200" dirty="0">
                <a:solidFill>
                  <a:srgbClr val="000000"/>
                </a:solidFill>
                <a:latin typeface="+mn-ea"/>
                <a:ea typeface="+mn-ea"/>
              </a:rPr>
              <a:t>月，</a:t>
            </a:r>
            <a:r>
              <a:rPr lang="en-US" altLang="zh-CN" sz="2200" dirty="0">
                <a:solidFill>
                  <a:srgbClr val="000000"/>
                </a:solidFill>
                <a:latin typeface="+mn-ea"/>
                <a:ea typeface="+mn-ea"/>
              </a:rPr>
              <a:t>CHIME</a:t>
            </a:r>
            <a:r>
              <a:rPr lang="zh-CN" altLang="en-US" sz="2200" dirty="0">
                <a:solidFill>
                  <a:srgbClr val="000000"/>
                </a:solidFill>
                <a:latin typeface="+mn-ea"/>
                <a:ea typeface="+mn-ea"/>
              </a:rPr>
              <a:t>探测到射电脉冲</a:t>
            </a:r>
            <a:r>
              <a:rPr lang="en-US" altLang="zh-CN" sz="2200" dirty="0">
                <a:solidFill>
                  <a:srgbClr val="000000"/>
                </a:solidFill>
                <a:latin typeface="+mn-ea"/>
                <a:ea typeface="+mn-ea"/>
              </a:rPr>
              <a:t>(Pearlman+, 2022, </a:t>
            </a:r>
            <a:r>
              <a:rPr lang="en-US" altLang="zh-CN" sz="2200" dirty="0" err="1">
                <a:solidFill>
                  <a:srgbClr val="000000"/>
                </a:solidFill>
                <a:latin typeface="+mn-ea"/>
                <a:ea typeface="+mn-ea"/>
              </a:rPr>
              <a:t>ATel</a:t>
            </a:r>
            <a:r>
              <a:rPr lang="en-US" altLang="zh-CN" sz="2200" dirty="0">
                <a:solidFill>
                  <a:srgbClr val="000000"/>
                </a:solidFill>
                <a:latin typeface="+mn-ea"/>
                <a:ea typeface="+mn-ea"/>
              </a:rPr>
              <a:t>)</a:t>
            </a:r>
          </a:p>
          <a:p>
            <a:pPr algn="l"/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</a:rPr>
              <a:t>对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  <a:ea typeface="+mn-ea"/>
              </a:rPr>
              <a:t>SGR 1935+2154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</a:rPr>
              <a:t>的长期监测能帮助更好理解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  <a:ea typeface="+mn-ea"/>
              </a:rPr>
              <a:t>FRB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</a:rPr>
              <a:t>的起源问题</a:t>
            </a:r>
            <a:endParaRPr lang="en-US" altLang="zh-CN" sz="2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6" name="图片 5" descr="upload_post_object_v2_16465238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33" y="3431358"/>
            <a:ext cx="2796546" cy="2744759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152523" y="6239342"/>
            <a:ext cx="1183337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(Giri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+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, 2023)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 descr="upload_post_object_v2_9802174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046" y="3431392"/>
            <a:ext cx="4285057" cy="2664284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4957334" y="6239315"/>
            <a:ext cx="1133644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(Hu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+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2023)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19"/>
    </mc:Choice>
    <mc:Fallback xmlns="">
      <p:transition spd="slow" advTm="164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6" y="2174549"/>
            <a:ext cx="6248220" cy="44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1328099" y="279400"/>
            <a:ext cx="59474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米射电望远镜脉冲星观测系统</a:t>
            </a:r>
            <a:endParaRPr lang="en-US" altLang="zh-CN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98" y="2177449"/>
            <a:ext cx="6089875" cy="44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箭头连接符 2"/>
          <p:cNvCxnSpPr/>
          <p:nvPr/>
        </p:nvCxnSpPr>
        <p:spPr>
          <a:xfrm>
            <a:off x="6592917" y="3496060"/>
            <a:ext cx="2175148" cy="494958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8768065" y="2251881"/>
            <a:ext cx="2709702" cy="1739138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367558" y="3819293"/>
            <a:ext cx="1064525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10 km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685421" y="2747471"/>
            <a:ext cx="1190951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16 km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5188" y="953011"/>
            <a:ext cx="702151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505" marR="0" lvl="0" indent="-357505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94D4D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zh-CN" altLang="en-US" sz="2400" dirty="0">
                <a:latin typeface="+mn-ea"/>
              </a:rPr>
              <a:t>昆明</a:t>
            </a:r>
            <a:r>
              <a:rPr lang="en-US" altLang="zh-CN" sz="2400" dirty="0">
                <a:latin typeface="+mn-ea"/>
              </a:rPr>
              <a:t>40</a:t>
            </a:r>
            <a:r>
              <a:rPr lang="zh-CN" altLang="en-US" sz="2400" dirty="0">
                <a:latin typeface="+mn-ea"/>
              </a:rPr>
              <a:t>米射电望远镜（简称</a:t>
            </a:r>
            <a:r>
              <a:rPr lang="en-US" altLang="zh-CN" sz="2400" dirty="0">
                <a:latin typeface="+mn-ea"/>
              </a:rPr>
              <a:t>KM40m</a:t>
            </a:r>
            <a:r>
              <a:rPr lang="zh-CN" altLang="en-US" sz="2400" dirty="0">
                <a:latin typeface="+mn-ea"/>
              </a:rPr>
              <a:t>）</a:t>
            </a:r>
            <a:endParaRPr lang="en-US" altLang="zh-CN" sz="2400" dirty="0">
              <a:latin typeface="+mn-ea"/>
            </a:endParaRPr>
          </a:p>
          <a:p>
            <a:pPr marL="357505" indent="-357505" algn="just">
              <a:spcBef>
                <a:spcPts val="1800"/>
              </a:spcBef>
              <a:buClr>
                <a:srgbClr val="C94D4D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en-US" altLang="zh-CN" sz="2400" dirty="0">
                <a:latin typeface="+mn-ea"/>
              </a:rPr>
              <a:t>E102</a:t>
            </a:r>
            <a:r>
              <a:rPr lang="en-US" altLang="zh-CN" sz="2400" dirty="0">
                <a:latin typeface="+mn-ea"/>
                <a:sym typeface="Symbol" panose="05050102010706020507" pitchFamily="18" charset="2"/>
              </a:rPr>
              <a:t></a:t>
            </a:r>
            <a:r>
              <a:rPr lang="en-US" altLang="zh-CN" sz="2400" dirty="0">
                <a:latin typeface="+mn-ea"/>
              </a:rPr>
              <a:t>47′42″</a:t>
            </a:r>
            <a:r>
              <a:rPr lang="zh-CN" altLang="en-US" sz="2400" dirty="0">
                <a:latin typeface="+mn-ea"/>
              </a:rPr>
              <a:t>，</a:t>
            </a:r>
            <a:r>
              <a:rPr lang="en-US" altLang="zh-CN" sz="2400" dirty="0">
                <a:latin typeface="+mn-ea"/>
              </a:rPr>
              <a:t>N25</a:t>
            </a:r>
            <a:r>
              <a:rPr lang="en-US" altLang="zh-CN" sz="2400" dirty="0">
                <a:latin typeface="+mn-ea"/>
                <a:sym typeface="Symbol" panose="05050102010706020507" pitchFamily="18" charset="2"/>
              </a:rPr>
              <a:t></a:t>
            </a:r>
            <a:r>
              <a:rPr lang="en-US" altLang="zh-CN" sz="2400" dirty="0">
                <a:latin typeface="+mn-ea"/>
              </a:rPr>
              <a:t>01′33″</a:t>
            </a:r>
            <a:r>
              <a:rPr lang="zh-CN" altLang="en-US" sz="2400" dirty="0">
                <a:latin typeface="+mn-ea"/>
              </a:rPr>
              <a:t>，</a:t>
            </a:r>
            <a:r>
              <a:rPr lang="en-US" altLang="zh-CN" sz="2400" dirty="0">
                <a:latin typeface="+mn-ea"/>
              </a:rPr>
              <a:t>1974m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67"/>
    </mc:Choice>
    <mc:Fallback xmlns="">
      <p:transition spd="slow" advTm="1946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0" descr="IMG_660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902" y="1578353"/>
            <a:ext cx="4135171" cy="475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1314894" y="355222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米射电望远镜脉冲星观测系统</a:t>
            </a:r>
            <a:endParaRPr lang="en-US" altLang="zh-CN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0396" y="1578353"/>
            <a:ext cx="6563170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505" marR="0" lvl="0" indent="-357505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94D4D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卡塞格林式天线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357505" marR="0" lvl="0" indent="-357505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94D4D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口径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40 m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：实面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26 m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，网面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14 m</a:t>
            </a:r>
          </a:p>
          <a:p>
            <a:pPr marL="357505" marR="0" lvl="0" indent="-357505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94D4D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馈源：圆极化，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S/X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波段、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波段、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Ku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波段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357505" marR="0" lvl="0" indent="-357505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94D4D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方位：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-270° ~ +270°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0°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（正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北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）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57505" marR="0" lvl="0" indent="-357505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94D4D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方位最大转速：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1 °/s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357505" marR="0" lvl="0" indent="-357505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94D4D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俯仰：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5° ~ 90°</a:t>
            </a:r>
          </a:p>
          <a:p>
            <a:pPr marL="357505" marR="0" lvl="0" indent="-357505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94D4D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俯仰最大转速：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0.5 °/s</a:t>
            </a:r>
          </a:p>
          <a:p>
            <a:pPr marL="357505" marR="0" lvl="0" indent="-357505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94D4D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指向精度：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~25</a:t>
            </a:r>
            <a:r>
              <a:rPr lang="en-US" altLang="zh-CN" sz="2400" dirty="0">
                <a:latin typeface="+mn-ea"/>
              </a:rPr>
              <a:t>”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6"/>
    </mc:Choice>
    <mc:Fallback xmlns="">
      <p:transition spd="slow" advTm="555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12" name="Text Box 32"/>
          <p:cNvSpPr txBox="1">
            <a:spLocks noChangeArrowheads="1"/>
          </p:cNvSpPr>
          <p:nvPr/>
        </p:nvSpPr>
        <p:spPr bwMode="auto">
          <a:xfrm>
            <a:off x="1257300" y="321303"/>
            <a:ext cx="80644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/>
              <a:t> 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米射电望远镜脉冲星观测系统</a:t>
            </a:r>
            <a:endParaRPr lang="en-US" altLang="zh-CN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3200" b="1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19641" y="1685169"/>
          <a:ext cx="7503209" cy="456180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03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6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6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7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7199"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X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4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频率范围</a:t>
                      </a:r>
                      <a:r>
                        <a:rPr lang="en-US" altLang="zh-CN" sz="2400" dirty="0"/>
                        <a:t>(</a:t>
                      </a:r>
                      <a:r>
                        <a:rPr lang="en-US" altLang="zh-CN" sz="1800" dirty="0"/>
                        <a:t>MHz</a:t>
                      </a:r>
                      <a:r>
                        <a:rPr lang="en-US" altLang="zh-CN" sz="2400" dirty="0"/>
                        <a:t>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2150~2450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8200~9000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4000~8000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404">
                <a:tc>
                  <a:txBody>
                    <a:bodyPr/>
                    <a:lstStyle/>
                    <a:p>
                      <a:pPr algn="ctr" fontAlgn="auto"/>
                      <a:r>
                        <a:rPr lang="zh-CN" altLang="en-US" sz="2400" dirty="0"/>
                        <a:t>极化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L&amp;R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L&amp;R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L&amp;R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1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本振</a:t>
                      </a:r>
                      <a:r>
                        <a:rPr lang="en-US" altLang="zh-CN" sz="2400" dirty="0"/>
                        <a:t>(</a:t>
                      </a:r>
                      <a:r>
                        <a:rPr lang="en-US" altLang="zh-CN" sz="1800" dirty="0"/>
                        <a:t>MHz</a:t>
                      </a:r>
                      <a:r>
                        <a:rPr lang="en-US" altLang="zh-CN" sz="2400" dirty="0"/>
                        <a:t>)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2000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8100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optional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4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系统温度</a:t>
                      </a:r>
                      <a:r>
                        <a:rPr lang="en-US" altLang="zh-CN" sz="2400" dirty="0"/>
                        <a:t>(</a:t>
                      </a:r>
                      <a:r>
                        <a:rPr lang="en-US" altLang="zh-CN" sz="1800" dirty="0"/>
                        <a:t>K</a:t>
                      </a:r>
                      <a:r>
                        <a:rPr lang="en-US" altLang="zh-CN" sz="2400" dirty="0"/>
                        <a:t>)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100(</a:t>
                      </a:r>
                      <a:r>
                        <a:rPr lang="en-US" altLang="zh-CN" sz="1800" dirty="0">
                          <a:solidFill>
                            <a:srgbClr val="FF0000"/>
                          </a:solidFill>
                        </a:rPr>
                        <a:t>Room TEMP.</a:t>
                      </a:r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70(</a:t>
                      </a:r>
                      <a:r>
                        <a:rPr lang="en-US" altLang="zh-CN" sz="1800" dirty="0">
                          <a:solidFill>
                            <a:srgbClr val="FF0000"/>
                          </a:solidFill>
                        </a:rPr>
                        <a:t>Cooled</a:t>
                      </a:r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70(</a:t>
                      </a:r>
                      <a:r>
                        <a:rPr lang="en-US" altLang="zh-CN" sz="1800" dirty="0"/>
                        <a:t>Cooled</a:t>
                      </a:r>
                      <a:r>
                        <a:rPr lang="en-US" altLang="zh-CN" sz="2400" dirty="0"/>
                        <a:t>)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70 (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Cooled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1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天线效率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rgbClr val="FF0000"/>
                          </a:solidFill>
                        </a:rPr>
                        <a:t>~60%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~45%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~50%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3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850" y="1685169"/>
            <a:ext cx="4451397" cy="456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16"/>
    </mc:Choice>
    <mc:Fallback xmlns="">
      <p:transition spd="slow" advTm="33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ea"/>
                <a:ea typeface="+mj-ea"/>
              </a:rPr>
              <a:t>2.2 SGR </a:t>
            </a:r>
            <a:r>
              <a:rPr lang="en-US" altLang="zh-CN" sz="2800" dirty="0">
                <a:latin typeface="+mj-ea"/>
                <a:ea typeface="+mj-ea"/>
              </a:rPr>
              <a:t>1935+2154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的观测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4172" y="1682914"/>
            <a:ext cx="6753078" cy="3882618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KM40m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的可见时间：约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10.5 h/</a:t>
            </a:r>
            <a:r>
              <a:rPr lang="en-US" altLang="zh-CN" sz="2400" dirty="0" err="1">
                <a:solidFill>
                  <a:schemeClr val="tx1"/>
                </a:solidFill>
                <a:latin typeface="+mn-ea"/>
                <a:ea typeface="+mn-ea"/>
              </a:rPr>
              <a:t>d@EL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≥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12°</a:t>
            </a:r>
          </a:p>
          <a:p>
            <a:pPr algn="l"/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S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波段：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2190~2301 MHz</a:t>
            </a:r>
          </a:p>
          <a:p>
            <a:pPr algn="l"/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终  端：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BEAR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，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PDFB</a:t>
            </a:r>
          </a:p>
          <a:p>
            <a:pPr algn="l"/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数据记录：</a:t>
            </a:r>
            <a:r>
              <a:rPr lang="en-US" altLang="zh-CN" sz="2400" dirty="0" err="1">
                <a:solidFill>
                  <a:schemeClr val="tx1"/>
                </a:solidFill>
                <a:latin typeface="+mn-ea"/>
                <a:ea typeface="+mn-ea"/>
              </a:rPr>
              <a:t>filterbank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格式</a:t>
            </a:r>
            <a:endParaRPr lang="en-US" altLang="zh-CN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 algn="l">
              <a:buNone/>
            </a:pP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	           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采样时间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17.408 </a:t>
            </a:r>
            <a:r>
              <a:rPr lang="en-US" altLang="zh-CN" sz="2400" dirty="0" err="1">
                <a:solidFill>
                  <a:schemeClr val="tx1"/>
                </a:solidFill>
                <a:latin typeface="+mn-ea"/>
                <a:ea typeface="+mn-ea"/>
              </a:rPr>
              <a:t>μs</a:t>
            </a:r>
            <a:endParaRPr lang="en-US" altLang="zh-CN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 algn="l">
              <a:buNone/>
            </a:pP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		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子通道带宽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1000/1024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MHz</a:t>
            </a:r>
          </a:p>
          <a:p>
            <a:pPr marL="0" indent="0">
              <a:buNone/>
            </a:pPr>
            <a:endParaRPr lang="en-US" altLang="zh-CN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443" y="1762045"/>
            <a:ext cx="4952047" cy="3591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7"/>
    </mc:Choice>
    <mc:Fallback xmlns="">
      <p:transition spd="slow" advTm="135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"/>
</p:tagLst>
</file>

<file path=ppt/theme/theme1.xml><?xml version="1.0" encoding="utf-8"?>
<a:theme xmlns:a="http://schemas.openxmlformats.org/drawingml/2006/main" name="主题3">
  <a:themeElements>
    <a:clrScheme name="kso_RED6">
      <a:dk1>
        <a:srgbClr val="494B4D"/>
      </a:dk1>
      <a:lt1>
        <a:srgbClr val="FFFFFF"/>
      </a:lt1>
      <a:dk2>
        <a:srgbClr val="3D3F41"/>
      </a:dk2>
      <a:lt2>
        <a:srgbClr val="FFFFFF"/>
      </a:lt2>
      <a:accent1>
        <a:srgbClr val="C94D4D"/>
      </a:accent1>
      <a:accent2>
        <a:srgbClr val="A66C65"/>
      </a:accent2>
      <a:accent3>
        <a:srgbClr val="D0A976"/>
      </a:accent3>
      <a:accent4>
        <a:srgbClr val="7EB0DA"/>
      </a:accent4>
      <a:accent5>
        <a:srgbClr val="4FA0AB"/>
      </a:accent5>
      <a:accent6>
        <a:srgbClr val="CEBB2C"/>
      </a:accent6>
      <a:hlink>
        <a:srgbClr val="00B0F0"/>
      </a:hlink>
      <a:folHlink>
        <a:srgbClr val="AFB2B4"/>
      </a:folHlink>
    </a:clrScheme>
    <a:fontScheme name="KSO主题文字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1329</Words>
  <Application>Microsoft Office PowerPoint</Application>
  <PresentationFormat>宽屏</PresentationFormat>
  <Paragraphs>153</Paragraphs>
  <Slides>23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 PL UMing CN</vt:lpstr>
      <vt:lpstr>Arial Unicode MS</vt:lpstr>
      <vt:lpstr>等线</vt:lpstr>
      <vt:lpstr>楷体</vt:lpstr>
      <vt:lpstr>隶书</vt:lpstr>
      <vt:lpstr>微软雅黑</vt:lpstr>
      <vt:lpstr>幼圆</vt:lpstr>
      <vt:lpstr>Arial</vt:lpstr>
      <vt:lpstr>Arial Black</vt:lpstr>
      <vt:lpstr>Calibri</vt:lpstr>
      <vt:lpstr>Cambria Math</vt:lpstr>
      <vt:lpstr>Times New Roman</vt:lpstr>
      <vt:lpstr>Wingdings</vt:lpstr>
      <vt:lpstr>主题3</vt:lpstr>
      <vt:lpstr>KM40m FRBs的观测与研究</vt:lpstr>
      <vt:lpstr>目录</vt:lpstr>
      <vt:lpstr>1. 快速射电暴(FRBs)</vt:lpstr>
      <vt:lpstr>2. 特殊FRB源--SGR 1935+2154 </vt:lpstr>
      <vt:lpstr>2. 特殊FRB源 – SGR 1935+2154</vt:lpstr>
      <vt:lpstr>PowerPoint 演示文稿</vt:lpstr>
      <vt:lpstr>PowerPoint 演示文稿</vt:lpstr>
      <vt:lpstr>PowerPoint 演示文稿</vt:lpstr>
      <vt:lpstr>2.2 SGR 1935+2154的观测</vt:lpstr>
      <vt:lpstr>2.2 SGR 1935+2154的观测</vt:lpstr>
      <vt:lpstr>2.2 SGR 1935+2154的观测</vt:lpstr>
      <vt:lpstr>2.2 SGR 1935+2154的观测</vt:lpstr>
      <vt:lpstr>2.3 SGR 1935+2154的观测结果</vt:lpstr>
      <vt:lpstr>2.3 SGR 1935+2154的观测结果</vt:lpstr>
      <vt:lpstr>2.3 SGR 1935+2154的观测结果</vt:lpstr>
      <vt:lpstr>2.3 SGR 1935+2154的观测</vt:lpstr>
      <vt:lpstr>2.4 能量性质</vt:lpstr>
      <vt:lpstr>2.4 能量性质</vt:lpstr>
      <vt:lpstr>2.5 时间性质</vt:lpstr>
      <vt:lpstr>3. FRB20240114A</vt:lpstr>
      <vt:lpstr>3.1 FRB20240114A的观测及结果</vt:lpstr>
      <vt:lpstr>总结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磁星SGR 1935+2154 射电与高能联合观测与研究</dc:title>
  <dc:creator>huangyuxiang111@outlook.com</dc:creator>
  <cp:lastModifiedBy>huangyuxiang111@outlook.com</cp:lastModifiedBy>
  <cp:revision>193</cp:revision>
  <dcterms:created xsi:type="dcterms:W3CDTF">2024-06-04T10:03:00Z</dcterms:created>
  <dcterms:modified xsi:type="dcterms:W3CDTF">2024-07-15T05:30:37Z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2052-11.8.2.8621</vt:lpwstr>
  </property>
  <property fmtid="{D5CDD505-2E9C-101B-9397-08002B2CF9AE}" pid="3" name="ICV">
    <vt:lpwstr/>
  </property>
</Properties>
</file>