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3" r:id="rId5"/>
    <p:sldId id="257" r:id="rId6"/>
    <p:sldId id="308" r:id="rId7"/>
    <p:sldId id="327" r:id="rId8"/>
    <p:sldId id="309" r:id="rId9"/>
    <p:sldId id="258" r:id="rId10"/>
    <p:sldId id="342" r:id="rId11"/>
    <p:sldId id="299" r:id="rId12"/>
    <p:sldId id="259" r:id="rId13"/>
    <p:sldId id="263" r:id="rId14"/>
    <p:sldId id="325" r:id="rId15"/>
    <p:sldId id="326" r:id="rId16"/>
    <p:sldId id="270"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37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GION" initials="L"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7"/>
        <p:guide pos="37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3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t>My name is Baoda</a:t>
            </a:r>
            <a:r>
              <a:rPr lang="en-US"/>
              <a:t> Li</a:t>
            </a:r>
            <a:r>
              <a:t>, my supervisor</a:t>
            </a:r>
            <a:r>
              <a:rPr lang="en-US"/>
              <a:t> is</a:t>
            </a:r>
            <a:r>
              <a:t> </a:t>
            </a:r>
            <a:r>
              <a:rPr lang="en-US"/>
              <a:t>prof. </a:t>
            </a:r>
            <a:r>
              <a:t>Zhang. The topic of my report today is pulsars in </a:t>
            </a:r>
            <a:r>
              <a:rPr lang="en-US"/>
              <a:t>g</a:t>
            </a:r>
            <a:r>
              <a:t>lobular cluster</a:t>
            </a:r>
            <a:r>
              <a:rPr lang="en-US"/>
              <a:t> M3</a:t>
            </a:r>
            <a:r>
              <a:t>. This is my first time to make a report in English. Please correct me.</a:t>
            </a:r>
            <a:r>
              <a:rPr lang="en-US"/>
              <a:t> </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M3E</a:t>
            </a:r>
            <a:r>
              <a:rPr lang="zh-CN" altLang="en-US">
                <a:sym typeface="+mn-ea"/>
              </a:rPr>
              <a:t> is at an orbit of 7 days with a companion mass of 0.24 </a:t>
            </a:r>
            <a:r>
              <a:rPr lang="en-US" altLang="zh-CN">
                <a:sym typeface="+mn-ea"/>
              </a:rPr>
              <a:t>Solar mass</a:t>
            </a:r>
            <a:r>
              <a:rPr lang="en-US" altLang="zh-CN">
                <a:sym typeface="+mn-ea"/>
              </a:rPr>
              <a:t>. M3F is at an orbit of 3 days with a companion mass of 0.17 Solar mass. </a:t>
            </a:r>
            <a:endParaRPr lang="en-US" altLang="zh-CN">
              <a:sym typeface="+mn-ea"/>
            </a:endParaRPr>
          </a:p>
          <a:p>
            <a:endParaRPr lang="en-US">
              <a:sym typeface="+mn-ea"/>
            </a:endParaRPr>
          </a:p>
          <a:p>
            <a:r>
              <a:rPr lang="en-US">
                <a:sym typeface="+mn-ea"/>
              </a:rPr>
              <a:t>Because the motion of M3B is not well limited, the research on the position and properties of the medium screen will be our next work. </a:t>
            </a:r>
            <a:endParaRPr 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sz="4800">
                <a:sym typeface="+mn-ea"/>
              </a:rPr>
              <a:t>NGC5272</a:t>
            </a:r>
            <a:r>
              <a:rPr lang="en-US" altLang="zh-CN" sz="4800">
                <a:sym typeface="+mn-ea"/>
              </a:rPr>
              <a:t> (M3)</a:t>
            </a:r>
            <a:r>
              <a:rPr lang="zh-CN" altLang="en-US" sz="4800">
                <a:sym typeface="+mn-ea"/>
              </a:rPr>
              <a:t>，</a:t>
            </a:r>
            <a:r>
              <a:rPr lang="en-US" altLang="zh-CN" sz="4800">
                <a:sym typeface="+mn-ea"/>
              </a:rPr>
              <a:t>[ɡəˈlaktɪk] </a:t>
            </a:r>
            <a:r>
              <a:rPr lang="zh-CN" altLang="en-US" sz="4800">
                <a:sym typeface="+mn-ea"/>
              </a:rPr>
              <a:t>galactic </a:t>
            </a:r>
            <a:r>
              <a:rPr lang="zh-CN" altLang="en-US" sz="4800">
                <a:sym typeface="+mn-ea"/>
              </a:rPr>
              <a:t>[ˈlɒŋɡɪtjuːd]</a:t>
            </a:r>
            <a:r>
              <a:rPr lang="zh-CN" altLang="en-US" sz="4800" b="1">
                <a:sym typeface="+mn-ea"/>
              </a:rPr>
              <a:t> </a:t>
            </a:r>
            <a:r>
              <a:rPr lang="zh-CN" altLang="en-US" sz="4800">
                <a:sym typeface="+mn-ea"/>
              </a:rPr>
              <a:t>longitude </a:t>
            </a:r>
            <a:r>
              <a:rPr lang="en-US" altLang="zh-CN" sz="4800">
                <a:sym typeface="+mn-ea"/>
              </a:rPr>
              <a:t> 42.22</a:t>
            </a:r>
            <a:r>
              <a:rPr lang="zh-CN" altLang="en-US" sz="4800">
                <a:sym typeface="+mn-ea"/>
              </a:rPr>
              <a:t>°，</a:t>
            </a:r>
            <a:r>
              <a:rPr lang="en-US" altLang="zh-CN" sz="4800">
                <a:sym typeface="+mn-ea"/>
              </a:rPr>
              <a:t>[ɡəˈlaktɪk]</a:t>
            </a:r>
            <a:r>
              <a:rPr lang="zh-CN" altLang="en-US" sz="4800" b="1">
                <a:sym typeface="+mn-ea"/>
              </a:rPr>
              <a:t> </a:t>
            </a:r>
            <a:r>
              <a:rPr lang="zh-CN" altLang="en-US" sz="4800">
                <a:sym typeface="+mn-ea"/>
              </a:rPr>
              <a:t>galactic </a:t>
            </a:r>
            <a:r>
              <a:rPr lang="en-US" altLang="zh-CN" sz="4800">
                <a:sym typeface="+mn-ea"/>
              </a:rPr>
              <a:t> [ˈlætɪtjuːd] </a:t>
            </a:r>
            <a:r>
              <a:rPr lang="zh-CN" altLang="en-US" sz="4800">
                <a:sym typeface="+mn-ea"/>
              </a:rPr>
              <a:t>latitude</a:t>
            </a:r>
            <a:r>
              <a:rPr lang="en-US" altLang="zh-CN" sz="4800">
                <a:sym typeface="+mn-ea"/>
              </a:rPr>
              <a:t> 78.71</a:t>
            </a:r>
            <a:r>
              <a:rPr lang="zh-CN" altLang="en-US" sz="4800">
                <a:sym typeface="+mn-ea"/>
              </a:rPr>
              <a:t>°，</a:t>
            </a:r>
            <a:r>
              <a:rPr lang="en-US" altLang="zh-CN" sz="4800">
                <a:sym typeface="+mn-ea"/>
              </a:rPr>
              <a:t>the d</a:t>
            </a:r>
            <a:r>
              <a:rPr lang="zh-CN" altLang="en-US" sz="4800">
                <a:sym typeface="+mn-ea"/>
              </a:rPr>
              <a:t>istance</a:t>
            </a:r>
            <a:r>
              <a:rPr lang="en-US" altLang="zh-CN" sz="4800">
                <a:sym typeface="+mn-ea"/>
              </a:rPr>
              <a:t> is 10.2 kpc from us.  </a:t>
            </a:r>
            <a:r>
              <a:rPr sz="4800">
                <a:sym typeface="+mn-ea"/>
              </a:rPr>
              <a:t>There are six </a:t>
            </a:r>
            <a:r>
              <a:rPr lang="en-US" sz="4800">
                <a:sym typeface="+mn-ea"/>
              </a:rPr>
              <a:t>radio </a:t>
            </a:r>
            <a:r>
              <a:rPr sz="4800">
                <a:sym typeface="+mn-ea"/>
              </a:rPr>
              <a:t>pulsars in M3.</a:t>
            </a:r>
            <a:r>
              <a:rPr lang="zh-CN" altLang="en-US" sz="4800">
                <a:sym typeface="+mn-ea"/>
              </a:rPr>
              <a:t>，</a:t>
            </a:r>
            <a:r>
              <a:rPr lang="zh-CN" altLang="en-US" sz="4800">
                <a:sym typeface="+mn-ea"/>
              </a:rPr>
              <a:t>These six pulsars are all binary</a:t>
            </a:r>
            <a:r>
              <a:rPr lang="en-US" altLang="zh-CN" sz="4800">
                <a:sym typeface="+mn-ea"/>
              </a:rPr>
              <a:t> systems</a:t>
            </a:r>
            <a:r>
              <a:rPr lang="zh-CN" altLang="en-US" sz="4800">
                <a:sym typeface="+mn-ea"/>
              </a:rPr>
              <a:t>。Among them, M3A to D were discovered by Hessel using the Arisi telescope, and M3C was only detected once in seventy-eight</a:t>
            </a:r>
            <a:r>
              <a:rPr lang="en-US" altLang="zh-CN" sz="4800">
                <a:sym typeface="+mn-ea"/>
              </a:rPr>
              <a:t> </a:t>
            </a:r>
            <a:r>
              <a:rPr lang="zh-CN" altLang="en-US" sz="4800">
                <a:sym typeface="+mn-ea"/>
              </a:rPr>
              <a:t>78 observations, which needs to be confirmed. M3E and F are two </a:t>
            </a:r>
            <a:r>
              <a:rPr lang="zh-CN" altLang="en-US" sz="4800">
                <a:sym typeface="+mn-ea"/>
              </a:rPr>
              <a:t>newly </a:t>
            </a:r>
            <a:r>
              <a:rPr lang="zh-CN" altLang="en-US" sz="4800">
                <a:sym typeface="+mn-ea"/>
              </a:rPr>
              <a:t>pulsars discovered by FAST, and we know nothing about them except the </a:t>
            </a:r>
            <a:r>
              <a:rPr lang="en-US" altLang="zh-CN" sz="4800">
                <a:sym typeface="+mn-ea"/>
              </a:rPr>
              <a:t>[ˈpɪəriəd] </a:t>
            </a:r>
            <a:r>
              <a:rPr lang="zh-CN" altLang="en-US" sz="4800">
                <a:sym typeface="+mn-ea"/>
              </a:rPr>
              <a:t>period</a:t>
            </a:r>
            <a:r>
              <a:rPr lang="en-US" altLang="zh-CN" sz="4800">
                <a:sym typeface="+mn-ea"/>
              </a:rPr>
              <a:t> </a:t>
            </a:r>
            <a:r>
              <a:rPr lang="zh-CN" altLang="en-US" sz="4800">
                <a:sym typeface="+mn-ea"/>
              </a:rPr>
              <a:t> and dispersion</a:t>
            </a:r>
            <a:r>
              <a:rPr lang="en-US" altLang="zh-CN" sz="4800">
                <a:sym typeface="+mn-ea"/>
              </a:rPr>
              <a:t> [dɪˈspəːʃ(ə)n]</a:t>
            </a:r>
            <a:r>
              <a:rPr lang="zh-CN" altLang="en-US" sz="4800">
                <a:sym typeface="+mn-ea"/>
              </a:rPr>
              <a:t> value.</a:t>
            </a:r>
            <a:endParaRPr lang="zh-CN" altLang="en-US" sz="4800">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Similarly, we found the pulsar</a:t>
            </a:r>
            <a:r>
              <a:rPr lang="en-US" altLang="zh-CN"/>
              <a:t>s</a:t>
            </a:r>
            <a:r>
              <a:rPr lang="zh-CN" altLang="en-US"/>
              <a:t> in M3 many times.</a:t>
            </a:r>
            <a:r>
              <a:rPr lang="en-US" altLang="zh-CN"/>
              <a:t> </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t>Based on the 41 archive data of FAST, we obtained the timing solutions of M3A,B,D,E and F, and we did not find any possible signals of M3C. The panel on the left shows the </a:t>
            </a:r>
            <a:r>
              <a:rPr lang="zh-CN">
                <a:solidFill>
                  <a:srgbClr val="000000"/>
                </a:solidFill>
                <a:latin typeface="Calibri" panose="020F0502020204030204" charset="0"/>
                <a:ea typeface="宋体" panose="02010600030101010101" pitchFamily="2" charset="-122"/>
                <a:sym typeface="+mn-ea"/>
              </a:rPr>
              <a:t> [ˈæ</a:t>
            </a:r>
            <a:r>
              <a:rPr lang="en-US" altLang="zh-CN">
                <a:solidFill>
                  <a:srgbClr val="000000"/>
                </a:solidFill>
                <a:latin typeface="Calibri" panose="020F0502020204030204" charset="0"/>
                <a:ea typeface="宋体" panose="02010600030101010101" pitchFamily="2" charset="-122"/>
                <a:sym typeface="+mn-ea"/>
              </a:rPr>
              <a:t> </a:t>
            </a:r>
            <a:r>
              <a:rPr lang="zh-CN">
                <a:solidFill>
                  <a:srgbClr val="000000"/>
                </a:solidFill>
                <a:latin typeface="Calibri" panose="020F0502020204030204" charset="0"/>
                <a:ea typeface="宋体" panose="02010600030101010101" pitchFamily="2" charset="-122"/>
                <a:sym typeface="+mn-ea"/>
              </a:rPr>
              <a:t>və</a:t>
            </a:r>
            <a:r>
              <a:rPr lang="en-US" altLang="zh-CN">
                <a:solidFill>
                  <a:srgbClr val="000000"/>
                </a:solidFill>
                <a:latin typeface="Calibri" panose="020F0502020204030204" charset="0"/>
                <a:ea typeface="宋体" panose="02010600030101010101" pitchFamily="2" charset="-122"/>
                <a:sym typeface="+mn-ea"/>
              </a:rPr>
              <a:t> </a:t>
            </a:r>
            <a:r>
              <a:rPr lang="zh-CN">
                <a:solidFill>
                  <a:srgbClr val="000000"/>
                </a:solidFill>
                <a:latin typeface="Calibri" panose="020F0502020204030204" charset="0"/>
                <a:ea typeface="宋体" panose="02010600030101010101" pitchFamily="2" charset="-122"/>
                <a:sym typeface="+mn-ea"/>
              </a:rPr>
              <a:t>rɪ</a:t>
            </a:r>
            <a:r>
              <a:rPr lang="en-US" altLang="zh-CN">
                <a:solidFill>
                  <a:srgbClr val="000000"/>
                </a:solidFill>
                <a:latin typeface="Calibri" panose="020F0502020204030204" charset="0"/>
                <a:ea typeface="宋体" panose="02010600030101010101" pitchFamily="2" charset="-122"/>
                <a:sym typeface="+mn-ea"/>
              </a:rPr>
              <a:t> </a:t>
            </a:r>
            <a:r>
              <a:rPr lang="zh-CN">
                <a:solidFill>
                  <a:srgbClr val="000000"/>
                </a:solidFill>
                <a:latin typeface="Calibri" panose="020F0502020204030204" charset="0"/>
                <a:ea typeface="宋体" panose="02010600030101010101" pitchFamily="2" charset="-122"/>
                <a:sym typeface="+mn-ea"/>
              </a:rPr>
              <a:t>dʒ]</a:t>
            </a:r>
            <a:r>
              <a:rPr lang="en-US" altLang="zh-CN">
                <a:solidFill>
                  <a:srgbClr val="000000"/>
                </a:solidFill>
                <a:latin typeface="Calibri" panose="020F0502020204030204" charset="0"/>
                <a:ea typeface="宋体" panose="02010600030101010101" pitchFamily="2" charset="-122"/>
                <a:sym typeface="+mn-ea"/>
              </a:rPr>
              <a:t> </a:t>
            </a:r>
            <a:r>
              <a:t>average pulse profiles of these five pulsars. The middle [ˈpænl]</a:t>
            </a:r>
            <a:r>
              <a:rPr lang="en-US"/>
              <a:t> </a:t>
            </a:r>
            <a:r>
              <a:t>panel shows the timing </a:t>
            </a:r>
            <a:r>
              <a:rPr lang="en-US">
                <a:sym typeface="+mn-ea"/>
              </a:rPr>
              <a:t>[rɪ ˈzɪ dju əl] </a:t>
            </a:r>
            <a:r>
              <a:t>residual</a:t>
            </a:r>
            <a:r>
              <a:rPr lang="en-US"/>
              <a:t> </a:t>
            </a:r>
            <a:r>
              <a:t>as a function of the times. The [ˈpænl]</a:t>
            </a:r>
            <a:r>
              <a:rPr lang="en-US"/>
              <a:t> </a:t>
            </a:r>
            <a:r>
              <a:t>panel on the right shows the timing residual as a function of orbital phase, and the place with orbital phase of 0.25 is marked with a red </a:t>
            </a:r>
            <a:r>
              <a:rPr lang="en-US">
                <a:sym typeface="+mn-ea"/>
              </a:rPr>
              <a:t>[ˈvɜː tɪ kl]</a:t>
            </a:r>
            <a:r>
              <a:rPr>
                <a:sym typeface="+mn-ea"/>
              </a:rPr>
              <a:t> </a:t>
            </a:r>
            <a:r>
              <a:rPr lang="en-US">
                <a:sym typeface="+mn-ea"/>
              </a:rPr>
              <a:t> </a:t>
            </a:r>
            <a:r>
              <a:t>vertical</a:t>
            </a:r>
            <a:r>
              <a:rPr lang="en-US"/>
              <a:t> </a:t>
            </a:r>
            <a:r>
              <a:t>line.  [ɪkˈ</a:t>
            </a:r>
            <a:r>
              <a:rPr lang="en-US"/>
              <a:t> </a:t>
            </a:r>
            <a:r>
              <a:t>se</a:t>
            </a:r>
            <a:r>
              <a:rPr lang="en-US"/>
              <a:t> </a:t>
            </a:r>
            <a:r>
              <a:t>pt]</a:t>
            </a:r>
            <a:r>
              <a:rPr lang="en-US"/>
              <a:t> </a:t>
            </a:r>
            <a:r>
              <a:t>Except M3F is not covered, we have not detected the phenomenon of radio  [ɪˈk</a:t>
            </a:r>
            <a:r>
              <a:rPr lang="en-US"/>
              <a:t> </a:t>
            </a:r>
            <a:r>
              <a:t>lɪ</a:t>
            </a:r>
            <a:r>
              <a:rPr lang="en-US"/>
              <a:t> </a:t>
            </a:r>
            <a:r>
              <a:t>ps]</a:t>
            </a:r>
            <a:r>
              <a:rPr lang="en-US"/>
              <a:t> </a:t>
            </a:r>
            <a:r>
              <a:t>eclipse</a:t>
            </a:r>
            <a:r>
              <a:rPr lang="en-US"/>
              <a:t> </a:t>
            </a:r>
            <a:r>
              <a:t> in other pulsars.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 picture </a:t>
            </a:r>
            <a:r>
              <a:rPr lang="zh-CN" altLang="en-US"/>
              <a:t>shows the position of M3 pulsars and the X-ray image of archival Chandra data.</a:t>
            </a:r>
            <a:endParaRPr lang="zh-CN" altLang="en-US"/>
          </a:p>
          <a:p>
            <a:r>
              <a:rPr lang="zh-CN" altLang="en-US"/>
              <a:t>The pulsars in M3 are all located near the core density</a:t>
            </a:r>
            <a:r>
              <a:rPr lang="en-US" altLang="zh-CN"/>
              <a:t>  [ˈdensəti]</a:t>
            </a:r>
            <a:r>
              <a:rPr lang="zh-CN" altLang="en-US"/>
              <a:t> </a:t>
            </a:r>
            <a:r>
              <a:rPr lang="en-US" altLang="zh-CN"/>
              <a:t> [ˈreɪdiəs] </a:t>
            </a:r>
            <a:r>
              <a:rPr lang="zh-CN" altLang="en-US"/>
              <a:t>radius of 0.37</a:t>
            </a:r>
            <a:r>
              <a:rPr lang="en-US" altLang="zh-CN"/>
              <a:t> Arc second</a:t>
            </a:r>
            <a:r>
              <a:rPr lang="zh-CN" altLang="en-US"/>
              <a:t>, </a:t>
            </a:r>
            <a:endParaRPr lang="zh-CN" altLang="en-US"/>
          </a:p>
          <a:p>
            <a:r>
              <a:rPr lang="zh-CN" altLang="en-US"/>
              <a:t>which is consistent</a:t>
            </a:r>
            <a:r>
              <a:rPr lang="en-US" altLang="zh-CN"/>
              <a:t>  [kənˈsɪstənt]</a:t>
            </a:r>
            <a:r>
              <a:rPr lang="zh-CN" altLang="en-US"/>
              <a:t> with the position distribution of most pulsars in GCs, such as  M13</a:t>
            </a:r>
            <a:r>
              <a:rPr lang="en-US" altLang="zh-CN"/>
              <a:t>. </a:t>
            </a:r>
            <a:endParaRPr lang="zh-CN" altLang="en-US"/>
          </a:p>
          <a:p>
            <a:r>
              <a:rPr lang="zh-CN" altLang="en-US"/>
              <a:t>The positions of six bright X-ray sources near the core density radius detected by CXO are indicated by blue circles</a:t>
            </a:r>
            <a:r>
              <a:rPr lang="en-US" altLang="zh-CN"/>
              <a:t>  [ˈsɜːklz]. The known pulsars are represented </a:t>
            </a:r>
            <a:r>
              <a:rPr lang="en-US" altLang="zh-CN">
                <a:sym typeface="+mn-ea"/>
              </a:rPr>
              <a:t> [ˌreprɪˈzentɪd]  </a:t>
            </a:r>
            <a:r>
              <a:rPr lang="en-US" altLang="zh-CN"/>
              <a:t>by the red five-pointed stars. We find that there are three photons ['fəʊˌtəns] in M3B position. If this is really a weak emission from M3B. Then it may either [ˈaɪðə(r)] come from a  [ˈsɪŋ krə (ʊ) trɒn] synchrotron-emitting standing shock driven by the  [ˌɪntə rˈækʃn] interaction of the pulsar wind with outflowing material from the close companion, or it may be defined [dɪˈfaɪnd] by a magnetic [mæɡˈnetɪk] pole  [poul] cap  [ˈθɜːmo] thermal mode like the X-ray [ˌreɪdiˈeɪʃn] radiation of most millisecond  [ˈmɪlɪsɛk(ə)nd] pulsars in NGC 104. As for M3 other pulsars, we don't find any evidence of X-ray emission, which may be due to their weak emission or long distance. </a:t>
            </a:r>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a:sym typeface="+mn-ea"/>
              </a:rPr>
              <a:t>Due to the influence of interstellar scintillation, not every observation can detect </a:t>
            </a:r>
            <a:r>
              <a:rPr lang="en-US">
                <a:sym typeface="+mn-ea"/>
              </a:rPr>
              <a:t>these pulsars</a:t>
            </a:r>
            <a:r>
              <a:rPr>
                <a:sym typeface="+mn-ea"/>
              </a:rPr>
              <a:t>. This table shows the detection  [dɪˈtekʃn]</a:t>
            </a:r>
            <a:r>
              <a:rPr lang="en-US">
                <a:sym typeface="+mn-ea"/>
              </a:rPr>
              <a:t> </a:t>
            </a:r>
            <a:r>
              <a:rPr>
                <a:sym typeface="+mn-ea"/>
              </a:rPr>
              <a:t>rate from M3A to F.</a:t>
            </a:r>
            <a:r>
              <a:rPr lang="en-US">
                <a:sym typeface="+mn-ea"/>
              </a:rPr>
              <a:t> </a:t>
            </a:r>
            <a:r>
              <a:rPr lang="zh-CN" altLang="en-US"/>
              <a:t>For known pulsars, compared with Arecibo, </a:t>
            </a:r>
            <a:endParaRPr lang="zh-CN" altLang="en-US"/>
          </a:p>
          <a:p>
            <a:r>
              <a:rPr lang="zh-CN" altLang="en-US"/>
              <a:t>the detection</a:t>
            </a:r>
            <a:r>
              <a:rPr>
                <a:sym typeface="+mn-ea"/>
              </a:rPr>
              <a:t> [dɪˈtekʃn]</a:t>
            </a:r>
            <a:r>
              <a:rPr lang="zh-CN" altLang="en-US"/>
              <a:t> rate of M3A, B and D in FAST were improved for 15, 4, and 5 times, respectively. </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t>Pulsars M3A,B,D,E and F are shown here. It can be noted that the intensity  [ɪnˈten</a:t>
            </a:r>
            <a:r>
              <a:rPr lang="en-US"/>
              <a:t> </a:t>
            </a:r>
            <a:r>
              <a:t>sə</a:t>
            </a:r>
            <a:r>
              <a:rPr lang="en-US"/>
              <a:t> </a:t>
            </a:r>
            <a:r>
              <a:t>ti]</a:t>
            </a:r>
            <a:r>
              <a:rPr lang="en-US"/>
              <a:t> </a:t>
            </a:r>
            <a:r>
              <a:t>of each pulsar  [ˈflʌk</a:t>
            </a:r>
            <a:r>
              <a:rPr lang="en-US"/>
              <a:t> </a:t>
            </a:r>
            <a:r>
              <a:t>tju</a:t>
            </a:r>
            <a:r>
              <a:rPr lang="en-US"/>
              <a:t> </a:t>
            </a:r>
            <a:r>
              <a:t>ei</a:t>
            </a:r>
            <a:r>
              <a:rPr lang="en-US"/>
              <a:t> </a:t>
            </a:r>
            <a:r>
              <a:t>ts]</a:t>
            </a:r>
            <a:r>
              <a:rPr lang="en-US"/>
              <a:t> </a:t>
            </a:r>
            <a:r>
              <a:t>fluctuates strongly in both time domain and frequency domain.</a:t>
            </a:r>
            <a:r>
              <a:rPr lang="en-US"/>
              <a:t> For example, in Figure 1, we can see the signal in this part, but it disappears in this part. This is a scintillation [fəˈnɒ mɪ nən] phenomenon.</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1.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103.xml"/><Relationship Id="rId2" Type="http://schemas.openxmlformats.org/officeDocument/2006/relationships/image" Target="../media/image1.png"/><Relationship Id="rId1" Type="http://schemas.openxmlformats.org/officeDocument/2006/relationships/tags" Target="../tags/tag102.xml"/></Relationships>
</file>

<file path=ppt/slides/_rels/slide11.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21.png"/><Relationship Id="rId5" Type="http://schemas.openxmlformats.org/officeDocument/2006/relationships/tags" Target="../tags/tag105.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9" Type="http://schemas.openxmlformats.org/officeDocument/2006/relationships/notesSlide" Target="../notesSlides/notesSlide8.xml"/><Relationship Id="rId18" Type="http://schemas.openxmlformats.org/officeDocument/2006/relationships/slideLayout" Target="../slideLayouts/slideLayout1.xml"/><Relationship Id="rId17" Type="http://schemas.openxmlformats.org/officeDocument/2006/relationships/tags" Target="../tags/tag113.xml"/><Relationship Id="rId16" Type="http://schemas.openxmlformats.org/officeDocument/2006/relationships/image" Target="../media/image1.png"/><Relationship Id="rId15" Type="http://schemas.openxmlformats.org/officeDocument/2006/relationships/tags" Target="../tags/tag112.xml"/><Relationship Id="rId14" Type="http://schemas.openxmlformats.org/officeDocument/2006/relationships/image" Target="../media/image23.png"/><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tags" Target="../tags/tag114.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tags" Target="../tags/tag117.xml"/></Relationships>
</file>

<file path=ppt/slides/_rels/slide14.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6" Type="http://schemas.openxmlformats.org/officeDocument/2006/relationships/notesSlide" Target="../notesSlides/notesSlide11.xml"/><Relationship Id="rId15" Type="http://schemas.openxmlformats.org/officeDocument/2006/relationships/slideLayout" Target="../slideLayouts/slideLayout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image" Target="../media/image1.png"/><Relationship Id="rId1" Type="http://schemas.openxmlformats.org/officeDocument/2006/relationships/tags" Target="../tags/tag11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media/image4.png"/><Relationship Id="rId7" Type="http://schemas.openxmlformats.org/officeDocument/2006/relationships/tags" Target="../tags/tag72.xml"/><Relationship Id="rId6" Type="http://schemas.openxmlformats.org/officeDocument/2006/relationships/image" Target="../media/image3.png"/><Relationship Id="rId5" Type="http://schemas.openxmlformats.org/officeDocument/2006/relationships/tags" Target="../tags/tag71.xml"/><Relationship Id="rId4" Type="http://schemas.openxmlformats.org/officeDocument/2006/relationships/image" Target="../media/image2.png"/><Relationship Id="rId3" Type="http://schemas.openxmlformats.org/officeDocument/2006/relationships/tags" Target="../tags/tag70.xml"/><Relationship Id="rId2" Type="http://schemas.openxmlformats.org/officeDocument/2006/relationships/tags" Target="../tags/tag69.xml"/><Relationship Id="rId13" Type="http://schemas.openxmlformats.org/officeDocument/2006/relationships/notesSlide" Target="../notesSlides/notesSlide3.xml"/><Relationship Id="rId12" Type="http://schemas.openxmlformats.org/officeDocument/2006/relationships/slideLayout" Target="../slideLayouts/slideLayout1.xml"/><Relationship Id="rId11" Type="http://schemas.openxmlformats.org/officeDocument/2006/relationships/tags" Target="../tags/tag74.xml"/><Relationship Id="rId10" Type="http://schemas.openxmlformats.org/officeDocument/2006/relationships/image" Target="../media/image1.pn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8.png"/><Relationship Id="rId5" Type="http://schemas.openxmlformats.org/officeDocument/2006/relationships/tags" Target="../tags/tag79.xml"/><Relationship Id="rId4" Type="http://schemas.openxmlformats.org/officeDocument/2006/relationships/image" Target="../media/image7.png"/><Relationship Id="rId3" Type="http://schemas.openxmlformats.org/officeDocument/2006/relationships/tags" Target="../tags/tag78.xml"/><Relationship Id="rId20" Type="http://schemas.openxmlformats.org/officeDocument/2006/relationships/notesSlide" Target="../notesSlides/notesSlide4.xml"/><Relationship Id="rId2" Type="http://schemas.openxmlformats.org/officeDocument/2006/relationships/image" Target="../media/image6.png"/><Relationship Id="rId19" Type="http://schemas.openxmlformats.org/officeDocument/2006/relationships/slideLayout" Target="../slideLayouts/slideLayout2.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image" Target="../media/image10.png"/><Relationship Id="rId13" Type="http://schemas.openxmlformats.org/officeDocument/2006/relationships/tags" Target="../tags/tag84.xml"/><Relationship Id="rId12" Type="http://schemas.openxmlformats.org/officeDocument/2006/relationships/image" Target="../media/image9.png"/><Relationship Id="rId11" Type="http://schemas.openxmlformats.org/officeDocument/2006/relationships/tags" Target="../tags/tag83.xml"/><Relationship Id="rId10" Type="http://schemas.openxmlformats.org/officeDocument/2006/relationships/image" Target="../media/image1.png"/><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png"/><Relationship Id="rId13" Type="http://schemas.openxmlformats.org/officeDocument/2006/relationships/slideLayout" Target="../slideLayouts/slideLayout2.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96.xml"/><Relationship Id="rId2" Type="http://schemas.openxmlformats.org/officeDocument/2006/relationships/image" Target="../media/image15.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1.xml"/><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3"/>
          <p:cNvSpPr/>
          <p:nvPr>
            <p:ph type="ctrTitle" idx="1"/>
            <p:custDataLst>
              <p:tags r:id="rId1"/>
            </p:custDataLst>
          </p:nvPr>
        </p:nvSpPr>
        <p:spPr>
          <a:xfrm>
            <a:off x="2188845" y="1191895"/>
            <a:ext cx="8014335" cy="1679575"/>
          </a:xfrm>
        </p:spPr>
        <p:txBody>
          <a:bodyPr>
            <a:normAutofit fontScale="90000"/>
          </a:bodyPr>
          <a:p>
            <a:pPr algn="ctr"/>
            <a:r>
              <a:rPr lang="en-US" sz="5400" b="1">
                <a:solidFill>
                  <a:schemeClr val="tx1"/>
                </a:solidFill>
              </a:rPr>
              <a:t>P</a:t>
            </a:r>
            <a:r>
              <a:rPr sz="5400" b="1">
                <a:solidFill>
                  <a:schemeClr val="tx1"/>
                </a:solidFill>
              </a:rPr>
              <a:t>ulsars in M3</a:t>
            </a:r>
            <a:r>
              <a:rPr lang="en-US" sz="5400" b="1">
                <a:solidFill>
                  <a:schemeClr val="tx1"/>
                </a:solidFill>
              </a:rPr>
              <a:t> and New Pulsars in M2</a:t>
            </a:r>
            <a:endParaRPr lang="en-US" sz="5400" b="1">
              <a:solidFill>
                <a:schemeClr val="tx1"/>
              </a:solidFill>
            </a:endParaRPr>
          </a:p>
        </p:txBody>
      </p:sp>
      <p:sp>
        <p:nvSpPr>
          <p:cNvPr id="5" name="副标题 4"/>
          <p:cNvSpPr/>
          <p:nvPr>
            <p:ph type="subTitle" idx="2"/>
            <p:custDataLst>
              <p:tags r:id="rId2"/>
            </p:custDataLst>
          </p:nvPr>
        </p:nvSpPr>
        <p:spPr>
          <a:xfrm>
            <a:off x="2361565" y="4741545"/>
            <a:ext cx="7461250" cy="756920"/>
          </a:xfrm>
        </p:spPr>
        <p:txBody>
          <a:bodyPr>
            <a:noAutofit/>
          </a:bodyPr>
          <a:p>
            <a:pPr marL="0" indent="0" algn="ctr">
              <a:buNone/>
            </a:pPr>
            <a:r>
              <a:rPr sz="1700">
                <a:solidFill>
                  <a:schemeClr val="tx1"/>
                </a:solidFill>
              </a:rPr>
              <a:t>cooperator：</a:t>
            </a:r>
            <a:r>
              <a:rPr lang="en-US" sz="1700">
                <a:solidFill>
                  <a:schemeClr val="tx1"/>
                </a:solidFill>
              </a:rPr>
              <a:t>Liyun Zhang</a:t>
            </a:r>
            <a:r>
              <a:rPr sz="1700">
                <a:solidFill>
                  <a:schemeClr val="tx1"/>
                </a:solidFill>
              </a:rPr>
              <a:t>、</a:t>
            </a:r>
            <a:r>
              <a:rPr lang="en-US" sz="1700">
                <a:solidFill>
                  <a:schemeClr val="tx1"/>
                </a:solidFill>
              </a:rPr>
              <a:t>Zhichen Pan</a:t>
            </a:r>
            <a:r>
              <a:rPr sz="1700">
                <a:solidFill>
                  <a:schemeClr val="tx1"/>
                </a:solidFill>
              </a:rPr>
              <a:t>、</a:t>
            </a:r>
            <a:r>
              <a:rPr lang="en-US" sz="1700">
                <a:solidFill>
                  <a:schemeClr val="tx1"/>
                </a:solidFill>
              </a:rPr>
              <a:t>Jumei Yao</a:t>
            </a:r>
            <a:r>
              <a:rPr sz="1700">
                <a:solidFill>
                  <a:schemeClr val="tx1"/>
                </a:solidFill>
                <a:sym typeface="+mn-ea"/>
              </a:rPr>
              <a:t>、</a:t>
            </a:r>
            <a:r>
              <a:rPr lang="en-US" sz="1700">
                <a:solidFill>
                  <a:schemeClr val="tx1"/>
                </a:solidFill>
                <a:sym typeface="+mn-ea"/>
              </a:rPr>
              <a:t>Lei Qian</a:t>
            </a:r>
            <a:r>
              <a:rPr lang="zh-CN" altLang="en-US" sz="1700">
                <a:solidFill>
                  <a:schemeClr val="tx1"/>
                </a:solidFill>
                <a:sym typeface="+mn-ea"/>
              </a:rPr>
              <a:t>、</a:t>
            </a:r>
            <a:r>
              <a:rPr lang="en-US" altLang="zh-CN" sz="1700">
                <a:solidFill>
                  <a:schemeClr val="tx1"/>
                </a:solidFill>
                <a:sym typeface="+mn-ea"/>
              </a:rPr>
              <a:t>Minghui Li</a:t>
            </a:r>
            <a:r>
              <a:rPr lang="zh-CN" altLang="en-US" sz="1700">
                <a:solidFill>
                  <a:schemeClr val="tx1"/>
                </a:solidFill>
                <a:sym typeface="+mn-ea"/>
              </a:rPr>
              <a:t>、</a:t>
            </a:r>
            <a:r>
              <a:rPr lang="en-US" altLang="zh-CN" sz="1700">
                <a:solidFill>
                  <a:schemeClr val="tx1"/>
                </a:solidFill>
                <a:sym typeface="+mn-ea"/>
              </a:rPr>
              <a:t>Yu Pan</a:t>
            </a:r>
            <a:r>
              <a:rPr lang="zh-CN" altLang="en-US" sz="1700">
                <a:solidFill>
                  <a:schemeClr val="tx1"/>
                </a:solidFill>
                <a:sym typeface="+mn-ea"/>
              </a:rPr>
              <a:t>、Ralph P. Eatough、</a:t>
            </a:r>
            <a:r>
              <a:rPr lang="en-US" altLang="zh-CN" sz="1700">
                <a:solidFill>
                  <a:schemeClr val="tx1"/>
                </a:solidFill>
                <a:sym typeface="+mn-ea"/>
              </a:rPr>
              <a:t>Kuo Liu et al.</a:t>
            </a:r>
            <a:endParaRPr lang="zh-CN" altLang="en-US" sz="1700">
              <a:solidFill>
                <a:schemeClr val="tx1"/>
              </a:solidFill>
              <a:sym typeface="+mn-ea"/>
            </a:endParaRPr>
          </a:p>
        </p:txBody>
      </p:sp>
      <p:sp>
        <p:nvSpPr>
          <p:cNvPr id="14" name="文本框 13"/>
          <p:cNvSpPr txBox="1"/>
          <p:nvPr>
            <p:custDataLst>
              <p:tags r:id="rId3"/>
            </p:custDataLst>
          </p:nvPr>
        </p:nvSpPr>
        <p:spPr>
          <a:xfrm>
            <a:off x="4084320" y="2871470"/>
            <a:ext cx="3591560" cy="1223645"/>
          </a:xfrm>
          <a:prstGeom prst="rect">
            <a:avLst/>
          </a:prstGeom>
          <a:noFill/>
          <a:ln>
            <a:noFill/>
          </a:ln>
        </p:spPr>
        <p:txBody>
          <a:bodyPr wrap="square" lIns="101600" tIns="38100" rIns="63500" bIns="38100" rtlCol="0" anchor="ctr" anchorCtr="0">
            <a:normAutofit/>
          </a:bodyPr>
          <a:p>
            <a:pPr indent="0" algn="ctr" fontAlgn="auto">
              <a:lnSpc>
                <a:spcPct val="150000"/>
              </a:lnSpc>
            </a:pPr>
            <a:r>
              <a:rPr sz="2400" b="1" spc="300">
                <a:solidFill>
                  <a:schemeClr val="tx1"/>
                </a:solidFill>
                <a:uFillTx/>
                <a:latin typeface="+mj-lt"/>
                <a:ea typeface="+mj-ea"/>
                <a:cs typeface="+mj-cs"/>
              </a:rPr>
              <a:t>Baoda</a:t>
            </a:r>
            <a:r>
              <a:rPr sz="2400" b="1" spc="300">
                <a:uFillTx/>
                <a:latin typeface="+mj-lt"/>
                <a:ea typeface="+mj-ea"/>
                <a:cs typeface="+mj-cs"/>
                <a:sym typeface="+mn-ea"/>
              </a:rPr>
              <a:t>Li</a:t>
            </a:r>
            <a:endParaRPr lang="en-US" sz="2400" b="1" spc="300">
              <a:solidFill>
                <a:schemeClr val="tx1"/>
              </a:solidFill>
              <a:uFillTx/>
              <a:latin typeface="+mj-lt"/>
              <a:ea typeface="+mj-ea"/>
              <a:cs typeface="+mj-cs"/>
              <a:sym typeface="+mn-ea"/>
            </a:endParaRPr>
          </a:p>
        </p:txBody>
      </p:sp>
      <p:sp>
        <p:nvSpPr>
          <p:cNvPr id="2" name="文本框 1"/>
          <p:cNvSpPr txBox="1"/>
          <p:nvPr/>
        </p:nvSpPr>
        <p:spPr>
          <a:xfrm>
            <a:off x="3230880" y="4033520"/>
            <a:ext cx="5142865" cy="460375"/>
          </a:xfrm>
          <a:prstGeom prst="rect">
            <a:avLst/>
          </a:prstGeom>
          <a:noFill/>
        </p:spPr>
        <p:txBody>
          <a:bodyPr wrap="square" rtlCol="0" anchor="t">
            <a:spAutoFit/>
          </a:bodyPr>
          <a:p>
            <a:pPr algn="ctr"/>
            <a:r>
              <a:rPr sz="2400" b="1" spc="300">
                <a:uFillTx/>
                <a:latin typeface="+mj-lt"/>
                <a:ea typeface="+mj-ea"/>
                <a:cs typeface="+mj-cs"/>
                <a:sym typeface="+mn-ea"/>
              </a:rPr>
              <a:t>Guizhou University</a:t>
            </a:r>
            <a:endParaRPr lang="en-US" sz="2400" b="1" spc="300">
              <a:uFillTx/>
              <a:latin typeface="+mj-lt"/>
              <a:ea typeface="+mj-ea"/>
              <a:cs typeface="+mj-cs"/>
              <a:sym typeface="+mn-ea"/>
            </a:endParaRPr>
          </a:p>
        </p:txBody>
      </p:sp>
      <p:sp>
        <p:nvSpPr>
          <p:cNvPr id="3" name="文本框 2"/>
          <p:cNvSpPr txBox="1"/>
          <p:nvPr/>
        </p:nvSpPr>
        <p:spPr>
          <a:xfrm>
            <a:off x="2893695" y="5581015"/>
            <a:ext cx="6096000" cy="875665"/>
          </a:xfrm>
          <a:prstGeom prst="rect">
            <a:avLst/>
          </a:prstGeom>
          <a:noFill/>
        </p:spPr>
        <p:txBody>
          <a:bodyPr wrap="square" rtlCol="0" anchor="t">
            <a:spAutoFit/>
          </a:bodyPr>
          <a:p>
            <a:pPr indent="0" algn="ctr" fontAlgn="auto">
              <a:lnSpc>
                <a:spcPct val="150000"/>
              </a:lnSpc>
            </a:pPr>
            <a:r>
              <a:rPr lang="en-US" altLang="zh-CN" sz="1700" spc="150">
                <a:uFillTx/>
                <a:sym typeface="+mn-ea"/>
              </a:rPr>
              <a:t>FPS 13 </a:t>
            </a:r>
            <a:endParaRPr lang="en-US" altLang="zh-CN" sz="1700" spc="150">
              <a:uFillTx/>
              <a:sym typeface="+mn-ea"/>
            </a:endParaRPr>
          </a:p>
          <a:p>
            <a:pPr indent="0" algn="ctr" fontAlgn="auto">
              <a:lnSpc>
                <a:spcPct val="150000"/>
              </a:lnSpc>
            </a:pPr>
            <a:r>
              <a:rPr lang="en-US" altLang="zh-CN" sz="1700" spc="150">
                <a:uFillTx/>
                <a:sym typeface="+mn-ea"/>
              </a:rPr>
              <a:t>Kunming </a:t>
            </a:r>
            <a:r>
              <a:rPr lang="en-US" altLang="zh-CN" sz="1700" spc="150">
                <a:uFillTx/>
                <a:sym typeface="+mn-ea"/>
              </a:rPr>
              <a:t>2024.7.14  </a:t>
            </a:r>
            <a:endParaRPr lang="en-US" altLang="zh-CN" sz="1700" spc="150">
              <a:uFillTx/>
              <a:sym typeface="+mn-ea"/>
            </a:endParaRPr>
          </a:p>
        </p:txBody>
      </p:sp>
      <p:pic>
        <p:nvPicPr>
          <p:cNvPr id="7" name="图片 6" descr="微信图片_20220326213847"/>
          <p:cNvPicPr>
            <a:picLocks noChangeAspect="1"/>
          </p:cNvPicPr>
          <p:nvPr/>
        </p:nvPicPr>
        <p:blipFill>
          <a:blip r:embed="rId4"/>
          <a:stretch>
            <a:fillRect/>
          </a:stretch>
        </p:blipFill>
        <p:spPr>
          <a:xfrm>
            <a:off x="9483090" y="0"/>
            <a:ext cx="2708910" cy="1083945"/>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aphicFrame>
        <p:nvGraphicFramePr>
          <p:cNvPr id="5" name="表格 4"/>
          <p:cNvGraphicFramePr/>
          <p:nvPr>
            <p:custDataLst>
              <p:tags r:id="rId1"/>
            </p:custDataLst>
          </p:nvPr>
        </p:nvGraphicFramePr>
        <p:xfrm>
          <a:off x="1384935" y="1178560"/>
          <a:ext cx="9887585" cy="4946650"/>
        </p:xfrm>
        <a:graphic>
          <a:graphicData uri="http://schemas.openxmlformats.org/drawingml/2006/table">
            <a:tbl>
              <a:tblPr/>
              <a:tblGrid>
                <a:gridCol w="3037840"/>
                <a:gridCol w="3551555"/>
                <a:gridCol w="3298190"/>
              </a:tblGrid>
              <a:tr h="585470">
                <a:tc gridSpan="3">
                  <a:txBody>
                    <a:bodyPr/>
                    <a:p>
                      <a:pPr indent="0" algn="ctr">
                        <a:buNone/>
                      </a:pPr>
                      <a:r>
                        <a:rPr lang="en-US" sz="2800" b="1">
                          <a:solidFill>
                            <a:schemeClr val="tx1"/>
                          </a:solidFill>
                          <a:latin typeface="Arial" panose="020B0604020202020204" pitchFamily="34" charset="0"/>
                          <a:cs typeface="Arial" panose="020B0604020202020204" pitchFamily="34" charset="0"/>
                        </a:rPr>
                        <a:t>Detection rate of </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41 </a:t>
                      </a:r>
                      <a:r>
                        <a:rPr lang="en-US" sz="2800" b="1">
                          <a:solidFill>
                            <a:schemeClr val="tx1"/>
                          </a:solidFill>
                          <a:latin typeface="Arial" panose="020B0604020202020204" pitchFamily="34" charset="0"/>
                          <a:cs typeface="Arial" panose="020B0604020202020204" pitchFamily="34" charset="0"/>
                        </a:rPr>
                        <a:t>observations</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in M3</a:t>
                      </a:r>
                      <a:endParaRPr lang="en-US"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807085">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Name</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Hessels et al. 2007 Det./Bbs.(%)</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FAST archive data Det./Obs.(%)</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76580">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M3A</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3/78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26/41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75945">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M3B</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16/78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37/41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77215">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M3D</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12/78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30/41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75945">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M3E</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17/41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608965">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M3F</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30/41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639445">
                <a:tc>
                  <a:txBody>
                    <a:bodyPr/>
                    <a:p>
                      <a:pPr indent="0" algn="ctr">
                        <a:buNone/>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M3C ?</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1/78(</a:t>
                      </a:r>
                      <a:r>
                        <a:rPr lang="en-US" sz="2400" b="0">
                          <a:solidFill>
                            <a:schemeClr val="tx1"/>
                          </a:solidFill>
                          <a:latin typeface="Arial" panose="020B0604020202020204" pitchFamily="34" charset="0"/>
                          <a:cs typeface="Arial" panose="020B0604020202020204" pitchFamily="34" charset="0"/>
                        </a:rPr>
                        <a:t>Uncertified</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0/41</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pic>
        <p:nvPicPr>
          <p:cNvPr id="3" name="图片 2" descr="微信图片_20220326213847"/>
          <p:cNvPicPr>
            <a:picLocks noChangeAspect="1"/>
          </p:cNvPicPr>
          <p:nvPr/>
        </p:nvPicPr>
        <p:blipFill>
          <a:blip r:embed="rId2"/>
          <a:stretch>
            <a:fillRect/>
          </a:stretch>
        </p:blipFill>
        <p:spPr>
          <a:xfrm>
            <a:off x="9842500" y="0"/>
            <a:ext cx="2274570" cy="90995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内容占位符 13"/>
          <p:cNvSpPr>
            <a:spLocks noGrp="1"/>
          </p:cNvSpPr>
          <p:nvPr>
            <p:ph idx="1"/>
            <p:custDataLst>
              <p:tags r:id="rId1"/>
            </p:custDataLst>
          </p:nvPr>
        </p:nvSpPr>
        <p:spPr>
          <a:xfrm>
            <a:off x="3629025" y="0"/>
            <a:ext cx="4933950" cy="1393190"/>
          </a:xfrm>
        </p:spPr>
        <p:txBody>
          <a:bodyPr>
            <a:normAutofit fontScale="70000"/>
          </a:bodyPr>
          <a:p>
            <a:pPr marL="0" indent="0">
              <a:lnSpc>
                <a:spcPct val="150000"/>
              </a:lnSpc>
              <a:buNone/>
            </a:pPr>
            <a:r>
              <a:rPr sz="4000">
                <a:ln w="22225">
                  <a:solidFill>
                    <a:schemeClr val="accent2"/>
                  </a:solidFill>
                  <a:prstDash val="solid"/>
                </a:ln>
                <a:solidFill>
                  <a:schemeClr val="tx1"/>
                </a:solidFill>
                <a:effectLst/>
                <a:sym typeface="+mn-ea"/>
              </a:rPr>
              <a:t>Scintillation pulsar</a:t>
            </a:r>
            <a:r>
              <a:rPr lang="en-US" sz="4000">
                <a:ln w="22225">
                  <a:solidFill>
                    <a:schemeClr val="accent2"/>
                  </a:solidFill>
                  <a:prstDash val="solid"/>
                </a:ln>
                <a:solidFill>
                  <a:schemeClr val="tx1"/>
                </a:solidFill>
                <a:effectLst/>
                <a:sym typeface="+mn-ea"/>
              </a:rPr>
              <a:t>s</a:t>
            </a:r>
            <a:r>
              <a:rPr sz="4000">
                <a:ln w="22225">
                  <a:solidFill>
                    <a:schemeClr val="accent2"/>
                  </a:solidFill>
                  <a:prstDash val="solid"/>
                </a:ln>
                <a:solidFill>
                  <a:schemeClr val="tx1"/>
                </a:solidFill>
                <a:effectLst/>
                <a:sym typeface="+mn-ea"/>
              </a:rPr>
              <a:t> in M3</a:t>
            </a:r>
            <a:endParaRPr sz="4000">
              <a:ln w="22225">
                <a:solidFill>
                  <a:schemeClr val="accent2"/>
                </a:solidFill>
                <a:prstDash val="solid"/>
              </a:ln>
              <a:solidFill>
                <a:schemeClr val="tx1"/>
              </a:solidFill>
              <a:effectLst/>
              <a:sym typeface="+mn-ea"/>
            </a:endParaRPr>
          </a:p>
        </p:txBody>
      </p:sp>
      <p:pic>
        <p:nvPicPr>
          <p:cNvPr id="4" name="图片 3"/>
          <p:cNvPicPr>
            <a:picLocks noChangeAspect="1"/>
          </p:cNvPicPr>
          <p:nvPr/>
        </p:nvPicPr>
        <p:blipFill>
          <a:blip r:embed="rId2"/>
          <a:stretch>
            <a:fillRect/>
          </a:stretch>
        </p:blipFill>
        <p:spPr>
          <a:xfrm>
            <a:off x="338455" y="942340"/>
            <a:ext cx="3762375" cy="2659380"/>
          </a:xfrm>
          <a:prstGeom prst="rect">
            <a:avLst/>
          </a:prstGeom>
        </p:spPr>
      </p:pic>
      <p:pic>
        <p:nvPicPr>
          <p:cNvPr id="5" name="图片 4"/>
          <p:cNvPicPr>
            <a:picLocks noChangeAspect="1"/>
          </p:cNvPicPr>
          <p:nvPr/>
        </p:nvPicPr>
        <p:blipFill>
          <a:blip r:embed="rId3"/>
          <a:stretch>
            <a:fillRect/>
          </a:stretch>
        </p:blipFill>
        <p:spPr>
          <a:xfrm>
            <a:off x="3951605" y="915035"/>
            <a:ext cx="3801745" cy="2686685"/>
          </a:xfrm>
          <a:prstGeom prst="rect">
            <a:avLst/>
          </a:prstGeom>
        </p:spPr>
      </p:pic>
      <p:pic>
        <p:nvPicPr>
          <p:cNvPr id="6" name="图片 5"/>
          <p:cNvPicPr>
            <a:picLocks noChangeAspect="1"/>
          </p:cNvPicPr>
          <p:nvPr/>
        </p:nvPicPr>
        <p:blipFill>
          <a:blip r:embed="rId4"/>
          <a:stretch>
            <a:fillRect/>
          </a:stretch>
        </p:blipFill>
        <p:spPr>
          <a:xfrm>
            <a:off x="7753350" y="977900"/>
            <a:ext cx="3712845" cy="262382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7949565" y="3976370"/>
            <a:ext cx="3516630" cy="1883410"/>
          </a:xfrm>
          <a:prstGeom prst="rect">
            <a:avLst/>
          </a:prstGeom>
        </p:spPr>
      </p:pic>
      <p:sp>
        <p:nvSpPr>
          <p:cNvPr id="10" name="文本框 9"/>
          <p:cNvSpPr txBox="1"/>
          <p:nvPr>
            <p:custDataLst>
              <p:tags r:id="rId7"/>
            </p:custDataLst>
          </p:nvPr>
        </p:nvSpPr>
        <p:spPr>
          <a:xfrm>
            <a:off x="8135620" y="5898515"/>
            <a:ext cx="3184525" cy="245110"/>
          </a:xfrm>
          <a:prstGeom prst="rect">
            <a:avLst/>
          </a:prstGeom>
          <a:noFill/>
        </p:spPr>
        <p:txBody>
          <a:bodyPr wrap="square" rtlCol="0" anchor="t">
            <a:spAutoFit/>
          </a:bodyPr>
          <a:p>
            <a:pPr algn="ctr"/>
            <a:r>
              <a:rPr lang="en-US" altLang="zh-CN" sz="1000">
                <a:solidFill>
                  <a:schemeClr val="tx1"/>
                </a:solidFill>
                <a:sym typeface="+mn-ea"/>
              </a:rPr>
              <a:t>( Cordes J, M. 2002 )</a:t>
            </a:r>
            <a:endParaRPr lang="en-US" altLang="zh-CN" sz="1000">
              <a:solidFill>
                <a:schemeClr val="tx1"/>
              </a:solidFill>
              <a:sym typeface="+mn-ea"/>
            </a:endParaRPr>
          </a:p>
        </p:txBody>
      </p:sp>
      <p:sp>
        <p:nvSpPr>
          <p:cNvPr id="11" name="文本框 10"/>
          <p:cNvSpPr txBox="1"/>
          <p:nvPr>
            <p:custDataLst>
              <p:tags r:id="rId8"/>
            </p:custDataLst>
          </p:nvPr>
        </p:nvSpPr>
        <p:spPr>
          <a:xfrm>
            <a:off x="7753350" y="6143625"/>
            <a:ext cx="4438650" cy="521970"/>
          </a:xfrm>
          <a:prstGeom prst="rect">
            <a:avLst/>
          </a:prstGeom>
          <a:noFill/>
        </p:spPr>
        <p:txBody>
          <a:bodyPr wrap="square" rtlCol="0" anchor="t">
            <a:spAutoFit/>
          </a:bodyPr>
          <a:p>
            <a:pPr algn="ctr"/>
            <a:r>
              <a:rPr lang="en-US" altLang="zh-CN" sz="1400">
                <a:solidFill>
                  <a:schemeClr val="tx1"/>
                </a:solidFill>
              </a:rPr>
              <a:t>I</a:t>
            </a:r>
            <a:r>
              <a:rPr lang="zh-CN" altLang="en-US" sz="1400">
                <a:solidFill>
                  <a:schemeClr val="tx1"/>
                </a:solidFill>
              </a:rPr>
              <a:t>nterference</a:t>
            </a:r>
            <a:r>
              <a:rPr lang="en-US" altLang="zh-CN" sz="1400">
                <a:solidFill>
                  <a:schemeClr val="tx1"/>
                </a:solidFill>
              </a:rPr>
              <a:t> + </a:t>
            </a:r>
            <a:r>
              <a:rPr lang="zh-CN" altLang="en-US" sz="1400">
                <a:solidFill>
                  <a:schemeClr val="tx1"/>
                </a:solidFill>
              </a:rPr>
              <a:t>Relative motion of earth, pulsar and interstellar medium</a:t>
            </a:r>
            <a:endParaRPr lang="zh-CN" altLang="en-US" sz="1400">
              <a:solidFill>
                <a:schemeClr val="tx1"/>
              </a:solidFill>
            </a:endParaRPr>
          </a:p>
        </p:txBody>
      </p:sp>
      <p:pic>
        <p:nvPicPr>
          <p:cNvPr id="2" name="图片 1"/>
          <p:cNvPicPr>
            <a:picLocks noChangeAspect="1"/>
          </p:cNvPicPr>
          <p:nvPr/>
        </p:nvPicPr>
        <p:blipFill>
          <a:blip r:embed="rId9"/>
          <a:stretch>
            <a:fillRect/>
          </a:stretch>
        </p:blipFill>
        <p:spPr>
          <a:xfrm>
            <a:off x="4031615" y="3679825"/>
            <a:ext cx="3721735" cy="2630805"/>
          </a:xfrm>
          <a:prstGeom prst="rect">
            <a:avLst/>
          </a:prstGeom>
        </p:spPr>
      </p:pic>
      <p:sp>
        <p:nvSpPr>
          <p:cNvPr id="3" name="文本框 2"/>
          <p:cNvSpPr txBox="1"/>
          <p:nvPr>
            <p:custDataLst>
              <p:tags r:id="rId10"/>
            </p:custDataLst>
          </p:nvPr>
        </p:nvSpPr>
        <p:spPr>
          <a:xfrm>
            <a:off x="1755140" y="906780"/>
            <a:ext cx="955040" cy="332105"/>
          </a:xfrm>
          <a:prstGeom prst="rect">
            <a:avLst/>
          </a:prstGeom>
          <a:noFill/>
        </p:spPr>
        <p:txBody>
          <a:bodyPr wrap="square" rtlCol="0">
            <a:noAutofit/>
          </a:bodyPr>
          <a:p>
            <a:r>
              <a:rPr lang="en-US" altLang="zh-CN">
                <a:solidFill>
                  <a:schemeClr val="tx1"/>
                </a:solidFill>
              </a:rPr>
              <a:t>M3A</a:t>
            </a:r>
            <a:endParaRPr lang="en-US" altLang="zh-CN">
              <a:solidFill>
                <a:schemeClr val="tx1"/>
              </a:solidFill>
            </a:endParaRPr>
          </a:p>
        </p:txBody>
      </p:sp>
      <p:sp>
        <p:nvSpPr>
          <p:cNvPr id="8" name="文本框 7"/>
          <p:cNvSpPr txBox="1"/>
          <p:nvPr>
            <p:custDataLst>
              <p:tags r:id="rId11"/>
            </p:custDataLst>
          </p:nvPr>
        </p:nvSpPr>
        <p:spPr>
          <a:xfrm>
            <a:off x="5631815" y="906780"/>
            <a:ext cx="745490" cy="332105"/>
          </a:xfrm>
          <a:prstGeom prst="rect">
            <a:avLst/>
          </a:prstGeom>
          <a:noFill/>
        </p:spPr>
        <p:txBody>
          <a:bodyPr wrap="square" rtlCol="0">
            <a:noAutofit/>
          </a:bodyPr>
          <a:p>
            <a:pPr algn="l">
              <a:buClrTx/>
              <a:buSzTx/>
              <a:buFontTx/>
            </a:pPr>
            <a:r>
              <a:rPr lang="en-US" altLang="zh-CN" sz="1800">
                <a:solidFill>
                  <a:schemeClr val="tx1"/>
                </a:solidFill>
              </a:rPr>
              <a:t>M3B</a:t>
            </a:r>
            <a:endParaRPr lang="en-US" altLang="zh-CN" sz="1800">
              <a:solidFill>
                <a:schemeClr val="tx1"/>
              </a:solidFill>
            </a:endParaRPr>
          </a:p>
        </p:txBody>
      </p:sp>
      <p:sp>
        <p:nvSpPr>
          <p:cNvPr id="12" name="文本框 11"/>
          <p:cNvSpPr txBox="1"/>
          <p:nvPr>
            <p:custDataLst>
              <p:tags r:id="rId12"/>
            </p:custDataLst>
          </p:nvPr>
        </p:nvSpPr>
        <p:spPr>
          <a:xfrm>
            <a:off x="9314815" y="906780"/>
            <a:ext cx="853440" cy="332105"/>
          </a:xfrm>
          <a:prstGeom prst="rect">
            <a:avLst/>
          </a:prstGeom>
          <a:noFill/>
        </p:spPr>
        <p:txBody>
          <a:bodyPr wrap="square" rtlCol="0">
            <a:noAutofit/>
          </a:bodyPr>
          <a:p>
            <a:r>
              <a:rPr lang="en-US" altLang="zh-CN" sz="1800">
                <a:solidFill>
                  <a:schemeClr val="tx1"/>
                </a:solidFill>
              </a:rPr>
              <a:t>M3D</a:t>
            </a:r>
            <a:endParaRPr lang="en-US" altLang="zh-CN" sz="1200">
              <a:solidFill>
                <a:schemeClr val="tx1"/>
              </a:solidFill>
            </a:endParaRPr>
          </a:p>
        </p:txBody>
      </p:sp>
      <p:sp>
        <p:nvSpPr>
          <p:cNvPr id="15" name="文本框 14"/>
          <p:cNvSpPr txBox="1"/>
          <p:nvPr>
            <p:custDataLst>
              <p:tags r:id="rId13"/>
            </p:custDataLst>
          </p:nvPr>
        </p:nvSpPr>
        <p:spPr>
          <a:xfrm>
            <a:off x="5597525" y="3601720"/>
            <a:ext cx="802005" cy="332105"/>
          </a:xfrm>
          <a:prstGeom prst="rect">
            <a:avLst/>
          </a:prstGeom>
          <a:noFill/>
        </p:spPr>
        <p:txBody>
          <a:bodyPr wrap="square" rtlCol="0">
            <a:noAutofit/>
          </a:bodyPr>
          <a:p>
            <a:r>
              <a:rPr lang="en-US" altLang="zh-CN" sz="1800">
                <a:solidFill>
                  <a:schemeClr val="tx1"/>
                </a:solidFill>
              </a:rPr>
              <a:t>M3F</a:t>
            </a:r>
            <a:endParaRPr lang="en-US" altLang="zh-CN" sz="1800">
              <a:solidFill>
                <a:schemeClr val="tx1"/>
              </a:solidFill>
            </a:endParaRPr>
          </a:p>
        </p:txBody>
      </p:sp>
      <p:pic>
        <p:nvPicPr>
          <p:cNvPr id="16" name="图片 15" descr="20220707_M3E_PSR_1342+2822E.pfd"/>
          <p:cNvPicPr>
            <a:picLocks noChangeAspect="1"/>
          </p:cNvPicPr>
          <p:nvPr/>
        </p:nvPicPr>
        <p:blipFill>
          <a:blip r:embed="rId14"/>
          <a:stretch>
            <a:fillRect/>
          </a:stretch>
        </p:blipFill>
        <p:spPr>
          <a:xfrm>
            <a:off x="269240" y="3679825"/>
            <a:ext cx="3762375" cy="2658745"/>
          </a:xfrm>
          <a:prstGeom prst="rect">
            <a:avLst/>
          </a:prstGeom>
        </p:spPr>
      </p:pic>
      <p:sp>
        <p:nvSpPr>
          <p:cNvPr id="13" name="文本框 12"/>
          <p:cNvSpPr txBox="1"/>
          <p:nvPr>
            <p:custDataLst>
              <p:tags r:id="rId15"/>
            </p:custDataLst>
          </p:nvPr>
        </p:nvSpPr>
        <p:spPr>
          <a:xfrm>
            <a:off x="1800225" y="3601720"/>
            <a:ext cx="909955" cy="332105"/>
          </a:xfrm>
          <a:prstGeom prst="rect">
            <a:avLst/>
          </a:prstGeom>
          <a:noFill/>
        </p:spPr>
        <p:txBody>
          <a:bodyPr wrap="square" rtlCol="0">
            <a:noAutofit/>
          </a:bodyPr>
          <a:p>
            <a:r>
              <a:rPr lang="en-US" altLang="zh-CN" sz="1800">
                <a:solidFill>
                  <a:schemeClr val="tx1"/>
                </a:solidFill>
              </a:rPr>
              <a:t>M3E</a:t>
            </a:r>
            <a:endParaRPr lang="en-US" altLang="zh-CN" sz="1200">
              <a:solidFill>
                <a:schemeClr val="tx1"/>
              </a:solidFill>
            </a:endParaRPr>
          </a:p>
        </p:txBody>
      </p:sp>
      <p:pic>
        <p:nvPicPr>
          <p:cNvPr id="7" name="图片 6" descr="微信图片_20220326213847"/>
          <p:cNvPicPr>
            <a:picLocks noChangeAspect="1"/>
          </p:cNvPicPr>
          <p:nvPr/>
        </p:nvPicPr>
        <p:blipFill>
          <a:blip r:embed="rId16"/>
          <a:stretch>
            <a:fillRect/>
          </a:stretch>
        </p:blipFill>
        <p:spPr>
          <a:xfrm>
            <a:off x="9842500" y="0"/>
            <a:ext cx="2274570" cy="909955"/>
          </a:xfrm>
          <a:prstGeom prst="rect">
            <a:avLst/>
          </a:prstGeom>
        </p:spPr>
      </p:pic>
    </p:spTree>
    <p:custDataLst>
      <p:tags r:id="rId1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2" name="文本框 11"/>
          <p:cNvSpPr txBox="1"/>
          <p:nvPr>
            <p:custDataLst>
              <p:tags r:id="rId1"/>
            </p:custDataLst>
          </p:nvPr>
        </p:nvSpPr>
        <p:spPr>
          <a:xfrm>
            <a:off x="784860" y="163195"/>
            <a:ext cx="8389620" cy="953135"/>
          </a:xfrm>
          <a:prstGeom prst="rect">
            <a:avLst/>
          </a:prstGeom>
          <a:noFill/>
        </p:spPr>
        <p:txBody>
          <a:bodyPr wrap="square" rtlCol="0">
            <a:spAutoFit/>
          </a:bodyPr>
          <a:p>
            <a:pPr algn="ctr"/>
            <a:r>
              <a:rPr sz="2800" spc="200">
                <a:ln w="22225">
                  <a:solidFill>
                    <a:schemeClr val="accent2"/>
                  </a:solidFill>
                  <a:prstDash val="solid"/>
                </a:ln>
                <a:effectLst/>
                <a:uFillTx/>
                <a:sym typeface="+mn-ea"/>
              </a:rPr>
              <a:t>Dynamic </a:t>
            </a:r>
            <a:r>
              <a:rPr lang="en-US" sz="2800" spc="200">
                <a:ln w="22225">
                  <a:solidFill>
                    <a:schemeClr val="accent2"/>
                  </a:solidFill>
                  <a:prstDash val="solid"/>
                </a:ln>
                <a:effectLst/>
                <a:uFillTx/>
                <a:sym typeface="+mn-ea"/>
              </a:rPr>
              <a:t>s</a:t>
            </a:r>
            <a:r>
              <a:rPr sz="2800" spc="200">
                <a:ln w="22225">
                  <a:solidFill>
                    <a:schemeClr val="accent2"/>
                  </a:solidFill>
                  <a:prstDash val="solid"/>
                </a:ln>
                <a:effectLst/>
                <a:uFillTx/>
                <a:sym typeface="+mn-ea"/>
              </a:rPr>
              <a:t>pectr</a:t>
            </a:r>
            <a:r>
              <a:rPr lang="en-US" sz="2800" spc="200">
                <a:ln w="22225">
                  <a:solidFill>
                    <a:schemeClr val="accent2"/>
                  </a:solidFill>
                  <a:prstDash val="solid"/>
                </a:ln>
                <a:effectLst/>
                <a:uFillTx/>
                <a:sym typeface="+mn-ea"/>
              </a:rPr>
              <a:t>a</a:t>
            </a:r>
            <a:r>
              <a:rPr sz="2800" spc="200">
                <a:ln w="22225">
                  <a:solidFill>
                    <a:schemeClr val="accent2"/>
                  </a:solidFill>
                  <a:prstDash val="solid"/>
                </a:ln>
                <a:effectLst/>
                <a:uFillTx/>
                <a:sym typeface="+mn-ea"/>
              </a:rPr>
              <a:t>, ACF and </a:t>
            </a:r>
            <a:r>
              <a:rPr lang="en-US" sz="2800" spc="200">
                <a:ln w="22225">
                  <a:solidFill>
                    <a:schemeClr val="accent2"/>
                  </a:solidFill>
                  <a:prstDash val="solid"/>
                </a:ln>
                <a:effectLst/>
                <a:uFillTx/>
                <a:sym typeface="+mn-ea"/>
              </a:rPr>
              <a:t>s</a:t>
            </a:r>
            <a:r>
              <a:rPr sz="2800" spc="200">
                <a:ln w="22225">
                  <a:solidFill>
                    <a:schemeClr val="accent2"/>
                  </a:solidFill>
                  <a:prstDash val="solid"/>
                </a:ln>
                <a:effectLst/>
                <a:uFillTx/>
                <a:sym typeface="+mn-ea"/>
              </a:rPr>
              <a:t>econdary </a:t>
            </a:r>
            <a:r>
              <a:rPr lang="en-US" sz="2800" spc="200">
                <a:ln w="22225">
                  <a:solidFill>
                    <a:schemeClr val="accent2"/>
                  </a:solidFill>
                  <a:prstDash val="solid"/>
                </a:ln>
                <a:effectLst/>
                <a:uFillTx/>
                <a:sym typeface="+mn-ea"/>
              </a:rPr>
              <a:t>s</a:t>
            </a:r>
            <a:r>
              <a:rPr sz="2800" spc="200">
                <a:ln w="22225">
                  <a:solidFill>
                    <a:schemeClr val="accent2"/>
                  </a:solidFill>
                  <a:prstDash val="solid"/>
                </a:ln>
                <a:effectLst/>
                <a:uFillTx/>
                <a:sym typeface="+mn-ea"/>
              </a:rPr>
              <a:t>pectr</a:t>
            </a:r>
            <a:r>
              <a:rPr lang="en-US" sz="2800" spc="200">
                <a:ln w="22225">
                  <a:solidFill>
                    <a:schemeClr val="accent2"/>
                  </a:solidFill>
                  <a:prstDash val="solid"/>
                </a:ln>
                <a:effectLst/>
                <a:uFillTx/>
                <a:sym typeface="+mn-ea"/>
              </a:rPr>
              <a:t>a</a:t>
            </a:r>
            <a:r>
              <a:rPr sz="2800" spc="200">
                <a:ln w="22225">
                  <a:solidFill>
                    <a:schemeClr val="accent2"/>
                  </a:solidFill>
                  <a:prstDash val="solid"/>
                </a:ln>
                <a:effectLst/>
                <a:uFillTx/>
                <a:sym typeface="+mn-ea"/>
              </a:rPr>
              <a:t> of M3A and B</a:t>
            </a:r>
            <a:endParaRPr sz="2800" spc="200">
              <a:ln w="22225">
                <a:solidFill>
                  <a:schemeClr val="accent2"/>
                </a:solidFill>
                <a:prstDash val="solid"/>
              </a:ln>
              <a:effectLst/>
              <a:uFillTx/>
              <a:sym typeface="+mn-ea"/>
            </a:endParaRPr>
          </a:p>
        </p:txBody>
      </p:sp>
      <p:pic>
        <p:nvPicPr>
          <p:cNvPr id="2" name="图片 1" descr="微信图片_20220326213847"/>
          <p:cNvPicPr>
            <a:picLocks noChangeAspect="1"/>
          </p:cNvPicPr>
          <p:nvPr/>
        </p:nvPicPr>
        <p:blipFill>
          <a:blip r:embed="rId2"/>
          <a:stretch>
            <a:fillRect/>
          </a:stretch>
        </p:blipFill>
        <p:spPr>
          <a:xfrm>
            <a:off x="9842500" y="0"/>
            <a:ext cx="2274570" cy="909955"/>
          </a:xfrm>
          <a:prstGeom prst="rect">
            <a:avLst/>
          </a:prstGeom>
        </p:spPr>
      </p:pic>
      <p:sp>
        <p:nvSpPr>
          <p:cNvPr id="15" name="文本框 14"/>
          <p:cNvSpPr txBox="1"/>
          <p:nvPr/>
        </p:nvSpPr>
        <p:spPr>
          <a:xfrm>
            <a:off x="871855" y="5935980"/>
            <a:ext cx="9952990" cy="1337945"/>
          </a:xfrm>
          <a:prstGeom prst="rect">
            <a:avLst/>
          </a:prstGeom>
          <a:noFill/>
        </p:spPr>
        <p:txBody>
          <a:bodyPr wrap="square" rtlCol="0" anchor="t">
            <a:spAutoFit/>
          </a:bodyPr>
          <a:p>
            <a:pPr indent="0" algn="ctr" fontAlgn="auto">
              <a:lnSpc>
                <a:spcPct val="150000"/>
              </a:lnSpc>
            </a:pPr>
            <a:r>
              <a:rPr lang="zh-CN" altLang="en-US"/>
              <a:t>In the secondary spectrum, we only detected a clear scintillation arc of M3B. The fitted arc curvature is</a:t>
            </a:r>
            <a:r>
              <a:rPr lang="en-US" altLang="zh-CN"/>
              <a:t>   649±23 </a:t>
            </a:r>
            <a:r>
              <a:rPr lang="zh-CN" altLang="en-US"/>
              <a:t>m</a:t>
            </a:r>
            <a:r>
              <a:rPr lang="zh-CN" altLang="en-US" baseline="30000"/>
              <a:t>−1</a:t>
            </a:r>
            <a:r>
              <a:rPr lang="zh-CN" altLang="en-US"/>
              <a:t> mHz</a:t>
            </a:r>
            <a:r>
              <a:rPr lang="zh-CN" altLang="en-US" baseline="30000"/>
              <a:t>−2</a:t>
            </a:r>
            <a:r>
              <a:rPr lang="en-US" altLang="zh-CN" baseline="30000"/>
              <a:t>  </a:t>
            </a:r>
            <a:endParaRPr lang="en-US" altLang="zh-CN"/>
          </a:p>
          <a:p>
            <a:pPr indent="0" algn="ctr" fontAlgn="auto">
              <a:lnSpc>
                <a:spcPct val="150000"/>
              </a:lnSpc>
            </a:pPr>
            <a:endParaRPr lang="zh-CN" altLang="en-US"/>
          </a:p>
        </p:txBody>
      </p:sp>
      <p:pic>
        <p:nvPicPr>
          <p:cNvPr id="3" name="图片 2" descr="output"/>
          <p:cNvPicPr>
            <a:picLocks noChangeAspect="1"/>
          </p:cNvPicPr>
          <p:nvPr/>
        </p:nvPicPr>
        <p:blipFill>
          <a:blip r:embed="rId3"/>
          <a:stretch>
            <a:fillRect/>
          </a:stretch>
        </p:blipFill>
        <p:spPr>
          <a:xfrm>
            <a:off x="119380" y="1116330"/>
            <a:ext cx="11811635" cy="4901565"/>
          </a:xfrm>
          <a:prstGeom prst="rect">
            <a:avLst/>
          </a:prstGeom>
        </p:spPr>
      </p:pic>
      <p:sp>
        <p:nvSpPr>
          <p:cNvPr id="4" name="文本框 3"/>
          <p:cNvSpPr txBox="1"/>
          <p:nvPr>
            <p:custDataLst>
              <p:tags r:id="rId4"/>
            </p:custDataLst>
          </p:nvPr>
        </p:nvSpPr>
        <p:spPr>
          <a:xfrm>
            <a:off x="8703945" y="6489700"/>
            <a:ext cx="3488055" cy="368300"/>
          </a:xfrm>
          <a:prstGeom prst="rect">
            <a:avLst/>
          </a:prstGeom>
          <a:noFill/>
        </p:spPr>
        <p:txBody>
          <a:bodyPr wrap="square" rtlCol="0">
            <a:spAutoFit/>
          </a:bodyPr>
          <a:p>
            <a:r>
              <a:rPr lang="en-US" altLang="zh-CN"/>
              <a:t>Li et </a:t>
            </a:r>
            <a:r>
              <a:rPr lang="en-US" altLang="zh-CN"/>
              <a:t>al. 2024. Accepted by ApJ.</a:t>
            </a:r>
            <a:endParaRPr lang="en-US" altLang="zh-CN"/>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2" name="文本框 11"/>
          <p:cNvSpPr txBox="1"/>
          <p:nvPr>
            <p:custDataLst>
              <p:tags r:id="rId1"/>
            </p:custDataLst>
          </p:nvPr>
        </p:nvSpPr>
        <p:spPr>
          <a:xfrm>
            <a:off x="1901190" y="717550"/>
            <a:ext cx="8389620" cy="521970"/>
          </a:xfrm>
          <a:prstGeom prst="rect">
            <a:avLst/>
          </a:prstGeom>
          <a:noFill/>
        </p:spPr>
        <p:txBody>
          <a:bodyPr wrap="square" rtlCol="0">
            <a:spAutoFit/>
          </a:bodyPr>
          <a:p>
            <a:pPr algn="ctr"/>
            <a:r>
              <a:rPr lang="zh-CN" altLang="en-US" sz="2800" spc="200">
                <a:ln w="22225">
                  <a:solidFill>
                    <a:schemeClr val="accent2"/>
                  </a:solidFill>
                  <a:prstDash val="solid"/>
                </a:ln>
                <a:effectLst/>
                <a:uFillTx/>
                <a:sym typeface="+mn-ea"/>
              </a:rPr>
              <a:t>Scintillation parameter</a:t>
            </a:r>
            <a:r>
              <a:rPr lang="en-US" altLang="zh-CN" sz="2800" spc="200">
                <a:ln w="22225">
                  <a:solidFill>
                    <a:schemeClr val="accent2"/>
                  </a:solidFill>
                  <a:prstDash val="solid"/>
                </a:ln>
                <a:effectLst/>
                <a:uFillTx/>
                <a:sym typeface="+mn-ea"/>
              </a:rPr>
              <a:t>s</a:t>
            </a:r>
            <a:endParaRPr lang="en-US" altLang="zh-CN" sz="2800" spc="200">
              <a:ln w="22225">
                <a:solidFill>
                  <a:schemeClr val="accent2"/>
                </a:solidFill>
                <a:prstDash val="solid"/>
              </a:ln>
              <a:effectLst/>
              <a:uFillTx/>
              <a:sym typeface="+mn-ea"/>
            </a:endParaRPr>
          </a:p>
        </p:txBody>
      </p:sp>
      <p:pic>
        <p:nvPicPr>
          <p:cNvPr id="2" name="图片 1" descr="微信图片_20220326213847"/>
          <p:cNvPicPr>
            <a:picLocks noChangeAspect="1"/>
          </p:cNvPicPr>
          <p:nvPr/>
        </p:nvPicPr>
        <p:blipFill>
          <a:blip r:embed="rId2"/>
          <a:stretch>
            <a:fillRect/>
          </a:stretch>
        </p:blipFill>
        <p:spPr>
          <a:xfrm>
            <a:off x="9842500" y="0"/>
            <a:ext cx="2274570" cy="909955"/>
          </a:xfrm>
          <a:prstGeom prst="rect">
            <a:avLst/>
          </a:prstGeom>
        </p:spPr>
      </p:pic>
      <p:pic>
        <p:nvPicPr>
          <p:cNvPr id="3" name="图片 2"/>
          <p:cNvPicPr>
            <a:picLocks noChangeAspect="1"/>
          </p:cNvPicPr>
          <p:nvPr/>
        </p:nvPicPr>
        <p:blipFill>
          <a:blip r:embed="rId3"/>
          <a:srcRect b="1747"/>
          <a:stretch>
            <a:fillRect/>
          </a:stretch>
        </p:blipFill>
        <p:spPr>
          <a:xfrm>
            <a:off x="521335" y="1322705"/>
            <a:ext cx="11149965" cy="2106930"/>
          </a:xfrm>
          <a:prstGeom prst="rect">
            <a:avLst/>
          </a:prstGeom>
        </p:spPr>
      </p:pic>
      <p:sp>
        <p:nvSpPr>
          <p:cNvPr id="4" name="文本框 3"/>
          <p:cNvSpPr txBox="1"/>
          <p:nvPr/>
        </p:nvSpPr>
        <p:spPr>
          <a:xfrm>
            <a:off x="773430" y="4593590"/>
            <a:ext cx="11183620" cy="2054860"/>
          </a:xfrm>
          <a:prstGeom prst="rect">
            <a:avLst/>
          </a:prstGeom>
          <a:noFill/>
        </p:spPr>
        <p:txBody>
          <a:bodyPr wrap="square" rtlCol="0" anchor="t">
            <a:noAutofit/>
          </a:bodyPr>
          <a:p>
            <a:r>
              <a:rPr lang="en-US" altLang="zh-CN"/>
              <a:t>1</a:t>
            </a:r>
            <a:r>
              <a:rPr lang="zh-CN" altLang="en-US"/>
              <a:t>、</a:t>
            </a:r>
            <a:r>
              <a:t>The scintillation bandwidths of M3A and M3B are basically the same at MJD 58831. The scattering of M3A and B may be dominated by the same scattering screen.</a:t>
            </a:r>
          </a:p>
          <a:p>
            <a:endParaRPr lang="zh-CN" altLang="en-US"/>
          </a:p>
          <a:p>
            <a:pPr algn="l"/>
            <a:r>
              <a:rPr lang="en-US" altLang="zh-CN"/>
              <a:t>2</a:t>
            </a:r>
            <a:r>
              <a:rPr lang="zh-CN" altLang="en-US"/>
              <a:t>、</a:t>
            </a:r>
            <a:r>
              <a:rPr>
                <a:sym typeface="+mn-ea"/>
              </a:rPr>
              <a:t>The </a:t>
            </a:r>
            <a:r>
              <a:rPr lang="zh-CN" altLang="en-US">
                <a:sym typeface="+mn-ea"/>
              </a:rPr>
              <a:t>scintillation time scale </a:t>
            </a:r>
            <a:r>
              <a:rPr>
                <a:sym typeface="+mn-ea"/>
              </a:rPr>
              <a:t>varies from ~ </a:t>
            </a:r>
            <a:r>
              <a:rPr lang="en-US">
                <a:sym typeface="+mn-ea"/>
              </a:rPr>
              <a:t>7 </a:t>
            </a:r>
            <a:r>
              <a:rPr>
                <a:sym typeface="+mn-ea"/>
              </a:rPr>
              <a:t> to ~ </a:t>
            </a:r>
            <a:r>
              <a:rPr lang="en-US">
                <a:sym typeface="+mn-ea"/>
              </a:rPr>
              <a:t>60</a:t>
            </a:r>
            <a:r>
              <a:rPr>
                <a:sym typeface="+mn-ea"/>
              </a:rPr>
              <a:t> min</a:t>
            </a:r>
            <a:r>
              <a:rPr lang="en-US">
                <a:sym typeface="+mn-ea"/>
              </a:rPr>
              <a:t> and t</a:t>
            </a:r>
            <a:r>
              <a:rPr>
                <a:sym typeface="+mn-ea"/>
              </a:rPr>
              <a:t>he </a:t>
            </a:r>
            <a:r>
              <a:rPr lang="en-US" altLang="zh-CN">
                <a:sym typeface="+mn-ea"/>
              </a:rPr>
              <a:t>scintillation bandwidth va</a:t>
            </a:r>
            <a:r>
              <a:rPr>
                <a:sym typeface="+mn-ea"/>
              </a:rPr>
              <a:t>ries from ~ </a:t>
            </a:r>
            <a:r>
              <a:rPr lang="en-US">
                <a:sym typeface="+mn-ea"/>
              </a:rPr>
              <a:t>5</a:t>
            </a:r>
            <a:r>
              <a:rPr>
                <a:sym typeface="+mn-ea"/>
              </a:rPr>
              <a:t>  to ~ </a:t>
            </a:r>
            <a:r>
              <a:rPr lang="en-US">
                <a:sym typeface="+mn-ea"/>
              </a:rPr>
              <a:t>57</a:t>
            </a:r>
            <a:r>
              <a:rPr>
                <a:sym typeface="+mn-ea"/>
              </a:rPr>
              <a:t> MHz</a:t>
            </a:r>
            <a:r>
              <a:rPr lang="en-US">
                <a:sym typeface="+mn-ea"/>
              </a:rPr>
              <a:t>.</a:t>
            </a:r>
            <a:endParaRPr lang="zh-CN" altLang="en-US"/>
          </a:p>
        </p:txBody>
      </p:sp>
      <p:sp>
        <p:nvSpPr>
          <p:cNvPr id="5" name="文本框 4"/>
          <p:cNvSpPr txBox="1"/>
          <p:nvPr/>
        </p:nvSpPr>
        <p:spPr>
          <a:xfrm>
            <a:off x="485140" y="3960495"/>
            <a:ext cx="10145395" cy="368300"/>
          </a:xfrm>
          <a:prstGeom prst="rect">
            <a:avLst/>
          </a:prstGeom>
          <a:noFill/>
        </p:spPr>
        <p:txBody>
          <a:bodyPr wrap="square" rtlCol="0" anchor="t">
            <a:spAutoFit/>
          </a:bodyPr>
          <a:p>
            <a:r>
              <a:rPr lang="zh-CN" altLang="en-US"/>
              <a:t>The dynamic spectra of M3A and M3B are analyzed by ACF, and we get the following conclusions.</a:t>
            </a:r>
            <a:endParaRPr lang="zh-CN" altLang="en-US"/>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文本框 3"/>
          <p:cNvSpPr txBox="1"/>
          <p:nvPr>
            <p:custDataLst>
              <p:tags r:id="rId1"/>
            </p:custDataLst>
          </p:nvPr>
        </p:nvSpPr>
        <p:spPr>
          <a:xfrm>
            <a:off x="2256790" y="635"/>
            <a:ext cx="8073390" cy="1938020"/>
          </a:xfrm>
          <a:prstGeom prst="rect">
            <a:avLst/>
          </a:prstGeom>
          <a:noFill/>
        </p:spPr>
        <p:txBody>
          <a:bodyPr wrap="square" rtlCol="0" anchor="t">
            <a:spAutoFit/>
          </a:bodyPr>
          <a:p>
            <a:pPr marL="0" indent="0" algn="ctr">
              <a:lnSpc>
                <a:spcPct val="150000"/>
              </a:lnSpc>
              <a:buNone/>
            </a:pPr>
            <a:r>
              <a:rPr lang="en-US" altLang="zh-CN" sz="4000">
                <a:ln w="22225">
                  <a:solidFill>
                    <a:schemeClr val="accent2"/>
                  </a:solidFill>
                  <a:prstDash val="solid"/>
                </a:ln>
                <a:effectLst/>
                <a:sym typeface="+mn-ea"/>
              </a:rPr>
              <a:t>Conclusion</a:t>
            </a:r>
            <a:endParaRPr lang="en-US" altLang="zh-CN" sz="4000">
              <a:ln w="22225">
                <a:solidFill>
                  <a:schemeClr val="accent2"/>
                </a:solidFill>
                <a:prstDash val="solid"/>
              </a:ln>
              <a:solidFill>
                <a:schemeClr val="tx1"/>
              </a:solidFill>
              <a:effectLst/>
              <a:sym typeface="+mn-ea"/>
            </a:endParaRPr>
          </a:p>
          <a:p>
            <a:pPr marL="0" indent="0" algn="ctr">
              <a:lnSpc>
                <a:spcPct val="150000"/>
              </a:lnSpc>
              <a:buNone/>
            </a:pPr>
            <a:endParaRPr lang="en-US" altLang="zh-CN" sz="4000">
              <a:ln w="22225">
                <a:solidFill>
                  <a:schemeClr val="accent2"/>
                </a:solidFill>
                <a:prstDash val="solid"/>
              </a:ln>
              <a:solidFill>
                <a:schemeClr val="tx1"/>
              </a:solidFill>
              <a:effectLst/>
              <a:sym typeface="+mn-ea"/>
            </a:endParaRPr>
          </a:p>
        </p:txBody>
      </p:sp>
      <p:sp>
        <p:nvSpPr>
          <p:cNvPr id="5" name="文本框 4"/>
          <p:cNvSpPr txBox="1"/>
          <p:nvPr>
            <p:custDataLst>
              <p:tags r:id="rId2"/>
            </p:custDataLst>
          </p:nvPr>
        </p:nvSpPr>
        <p:spPr>
          <a:xfrm>
            <a:off x="1560830" y="1697355"/>
            <a:ext cx="10556240" cy="645160"/>
          </a:xfrm>
          <a:prstGeom prst="rect">
            <a:avLst/>
          </a:prstGeom>
          <a:noFill/>
        </p:spPr>
        <p:txBody>
          <a:bodyPr wrap="square" rtlCol="0">
            <a:spAutoFit/>
          </a:bodyPr>
          <a:p>
            <a:r>
              <a:t>The timing solutions of M3A, B and D are updated, which are consistent with the predecessors. M3C was not detected.</a:t>
            </a:r>
          </a:p>
        </p:txBody>
      </p:sp>
      <p:sp>
        <p:nvSpPr>
          <p:cNvPr id="7" name="文本框 6"/>
          <p:cNvSpPr txBox="1"/>
          <p:nvPr>
            <p:custDataLst>
              <p:tags r:id="rId3"/>
            </p:custDataLst>
          </p:nvPr>
        </p:nvSpPr>
        <p:spPr>
          <a:xfrm>
            <a:off x="1560830" y="2480310"/>
            <a:ext cx="10243185" cy="368300"/>
          </a:xfrm>
          <a:prstGeom prst="rect">
            <a:avLst/>
          </a:prstGeom>
          <a:noFill/>
        </p:spPr>
        <p:txBody>
          <a:bodyPr wrap="square" rtlCol="0">
            <a:spAutoFit/>
          </a:bodyPr>
          <a:p>
            <a:pPr algn="l"/>
            <a:r>
              <a:rPr>
                <a:solidFill>
                  <a:schemeClr val="tx1"/>
                </a:solidFill>
              </a:rPr>
              <a:t>The timing solutions of two new pulsars M3E and F are obtained. </a:t>
            </a:r>
            <a:endParaRPr>
              <a:solidFill>
                <a:schemeClr val="tx1"/>
              </a:solidFill>
            </a:endParaRPr>
          </a:p>
        </p:txBody>
      </p:sp>
      <p:sp>
        <p:nvSpPr>
          <p:cNvPr id="8" name="同心圆 7"/>
          <p:cNvSpPr/>
          <p:nvPr>
            <p:custDataLst>
              <p:tags r:id="rId4"/>
            </p:custDataLst>
          </p:nvPr>
        </p:nvSpPr>
        <p:spPr>
          <a:xfrm>
            <a:off x="1245870" y="1697355"/>
            <a:ext cx="314960" cy="31623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同心圆 9"/>
          <p:cNvSpPr/>
          <p:nvPr>
            <p:custDataLst>
              <p:tags r:id="rId5"/>
            </p:custDataLst>
          </p:nvPr>
        </p:nvSpPr>
        <p:spPr>
          <a:xfrm>
            <a:off x="1245870" y="2480310"/>
            <a:ext cx="314960" cy="31623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 name="同心圆 11"/>
          <p:cNvSpPr/>
          <p:nvPr>
            <p:custDataLst>
              <p:tags r:id="rId6"/>
            </p:custDataLst>
          </p:nvPr>
        </p:nvSpPr>
        <p:spPr>
          <a:xfrm>
            <a:off x="1245870" y="3192145"/>
            <a:ext cx="314960" cy="31623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3" name="文本框 12"/>
          <p:cNvSpPr txBox="1"/>
          <p:nvPr>
            <p:custDataLst>
              <p:tags r:id="rId7"/>
            </p:custDataLst>
          </p:nvPr>
        </p:nvSpPr>
        <p:spPr>
          <a:xfrm>
            <a:off x="1561465" y="3196590"/>
            <a:ext cx="10168255" cy="645160"/>
          </a:xfrm>
          <a:prstGeom prst="rect">
            <a:avLst/>
          </a:prstGeom>
          <a:noFill/>
        </p:spPr>
        <p:txBody>
          <a:bodyPr wrap="square" rtlCol="0">
            <a:spAutoFit/>
          </a:bodyPr>
          <a:p>
            <a:pPr algn="l"/>
            <a:r>
              <a:rPr lang="en-US">
                <a:sym typeface="+mn-ea"/>
              </a:rPr>
              <a:t>For M3A and M3B, t</a:t>
            </a:r>
            <a:r>
              <a:rPr>
                <a:sym typeface="+mn-ea"/>
              </a:rPr>
              <a:t>he </a:t>
            </a:r>
            <a:r>
              <a:rPr lang="zh-CN" altLang="en-US">
                <a:sym typeface="+mn-ea"/>
              </a:rPr>
              <a:t>scintillation timescale </a:t>
            </a:r>
            <a:r>
              <a:rPr>
                <a:sym typeface="+mn-ea"/>
              </a:rPr>
              <a:t>varies from ~ </a:t>
            </a:r>
            <a:r>
              <a:rPr lang="en-US">
                <a:sym typeface="+mn-ea"/>
              </a:rPr>
              <a:t>7 </a:t>
            </a:r>
            <a:r>
              <a:rPr>
                <a:sym typeface="+mn-ea"/>
              </a:rPr>
              <a:t> to ~ </a:t>
            </a:r>
            <a:r>
              <a:rPr lang="en-US">
                <a:sym typeface="+mn-ea"/>
              </a:rPr>
              <a:t>60</a:t>
            </a:r>
            <a:r>
              <a:rPr>
                <a:sym typeface="+mn-ea"/>
              </a:rPr>
              <a:t> min.</a:t>
            </a:r>
            <a:r>
              <a:rPr lang="en-US">
                <a:sym typeface="+mn-ea"/>
              </a:rPr>
              <a:t> </a:t>
            </a:r>
            <a:r>
              <a:rPr>
                <a:sym typeface="+mn-ea"/>
              </a:rPr>
              <a:t>The scintillation </a:t>
            </a:r>
            <a:r>
              <a:rPr lang="en-US">
                <a:sym typeface="+mn-ea"/>
              </a:rPr>
              <a:t>bandwidth </a:t>
            </a:r>
            <a:r>
              <a:rPr>
                <a:sym typeface="+mn-ea"/>
              </a:rPr>
              <a:t>varies from ~</a:t>
            </a:r>
            <a:r>
              <a:rPr lang="en-US">
                <a:sym typeface="+mn-ea"/>
              </a:rPr>
              <a:t> 5</a:t>
            </a:r>
            <a:r>
              <a:rPr>
                <a:sym typeface="+mn-ea"/>
              </a:rPr>
              <a:t>  to ~ 5</a:t>
            </a:r>
            <a:r>
              <a:rPr lang="en-US">
                <a:sym typeface="+mn-ea"/>
              </a:rPr>
              <a:t>7</a:t>
            </a:r>
            <a:r>
              <a:rPr>
                <a:sym typeface="+mn-ea"/>
              </a:rPr>
              <a:t> MHz.</a:t>
            </a:r>
            <a:endParaRPr>
              <a:sym typeface="+mn-ea"/>
            </a:endParaRPr>
          </a:p>
        </p:txBody>
      </p:sp>
      <p:sp>
        <p:nvSpPr>
          <p:cNvPr id="14" name="同心圆 13"/>
          <p:cNvSpPr/>
          <p:nvPr>
            <p:custDataLst>
              <p:tags r:id="rId8"/>
            </p:custDataLst>
          </p:nvPr>
        </p:nvSpPr>
        <p:spPr>
          <a:xfrm>
            <a:off x="1246505" y="4034790"/>
            <a:ext cx="314960" cy="31623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5" name="文本框 14"/>
          <p:cNvSpPr txBox="1"/>
          <p:nvPr>
            <p:custDataLst>
              <p:tags r:id="rId9"/>
            </p:custDataLst>
          </p:nvPr>
        </p:nvSpPr>
        <p:spPr>
          <a:xfrm>
            <a:off x="1561465" y="4034790"/>
            <a:ext cx="10418445" cy="645160"/>
          </a:xfrm>
          <a:prstGeom prst="rect">
            <a:avLst/>
          </a:prstGeom>
          <a:noFill/>
        </p:spPr>
        <p:txBody>
          <a:bodyPr wrap="square" rtlCol="0">
            <a:spAutoFit/>
          </a:bodyPr>
          <a:p>
            <a:r>
              <a:t>The scintillation arc is captured in the</a:t>
            </a:r>
            <a:r>
              <a:rPr lang="en-US"/>
              <a:t> </a:t>
            </a:r>
            <a:r>
              <a:t>stripe scintillation of M3B</a:t>
            </a:r>
            <a:r>
              <a:rPr lang="zh-CN"/>
              <a:t>，</a:t>
            </a:r>
            <a:r>
              <a:rPr lang="en-US" altLang="zh-CN"/>
              <a:t>the fitted value of the</a:t>
            </a:r>
            <a:r>
              <a:t> </a:t>
            </a:r>
            <a:r>
              <a:rPr>
                <a:sym typeface="+mn-ea"/>
              </a:rPr>
              <a:t>scintillation</a:t>
            </a:r>
            <a:r>
              <a:t> </a:t>
            </a:r>
            <a:r>
              <a:rPr lang="en-US" altLang="zh-CN"/>
              <a:t>arc is ~ </a:t>
            </a:r>
            <a:r>
              <a:rPr lang="en-US" altLang="zh-CN">
                <a:sym typeface="+mn-ea"/>
              </a:rPr>
              <a:t>649±23 </a:t>
            </a:r>
            <a:r>
              <a:rPr lang="zh-CN" altLang="en-US">
                <a:sym typeface="+mn-ea"/>
              </a:rPr>
              <a:t>m</a:t>
            </a:r>
            <a:r>
              <a:rPr lang="zh-CN" altLang="en-US" baseline="30000">
                <a:sym typeface="+mn-ea"/>
              </a:rPr>
              <a:t>−1</a:t>
            </a:r>
            <a:r>
              <a:rPr lang="zh-CN" altLang="en-US">
                <a:sym typeface="+mn-ea"/>
              </a:rPr>
              <a:t> mHz</a:t>
            </a:r>
            <a:r>
              <a:rPr lang="zh-CN" altLang="en-US" baseline="30000">
                <a:sym typeface="+mn-ea"/>
              </a:rPr>
              <a:t>−2</a:t>
            </a:r>
            <a:r>
              <a:t>.</a:t>
            </a:r>
            <a:r>
              <a:rPr lang="en-US"/>
              <a:t> </a:t>
            </a:r>
            <a:endParaRPr lang="en-US"/>
          </a:p>
        </p:txBody>
      </p:sp>
      <p:pic>
        <p:nvPicPr>
          <p:cNvPr id="2" name="图片 1" descr="微信图片_20220326213847"/>
          <p:cNvPicPr>
            <a:picLocks noChangeAspect="1"/>
          </p:cNvPicPr>
          <p:nvPr/>
        </p:nvPicPr>
        <p:blipFill>
          <a:blip r:embed="rId10"/>
          <a:stretch>
            <a:fillRect/>
          </a:stretch>
        </p:blipFill>
        <p:spPr>
          <a:xfrm>
            <a:off x="9842500" y="0"/>
            <a:ext cx="2274570" cy="909955"/>
          </a:xfrm>
          <a:prstGeom prst="rect">
            <a:avLst/>
          </a:prstGeom>
        </p:spPr>
      </p:pic>
      <p:sp>
        <p:nvSpPr>
          <p:cNvPr id="3" name="同心圆 2"/>
          <p:cNvSpPr/>
          <p:nvPr>
            <p:custDataLst>
              <p:tags r:id="rId11"/>
            </p:custDataLst>
          </p:nvPr>
        </p:nvSpPr>
        <p:spPr>
          <a:xfrm>
            <a:off x="1245870" y="4877435"/>
            <a:ext cx="314960" cy="31623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6" name="文本框 5"/>
          <p:cNvSpPr txBox="1"/>
          <p:nvPr>
            <p:custDataLst>
              <p:tags r:id="rId12"/>
            </p:custDataLst>
          </p:nvPr>
        </p:nvSpPr>
        <p:spPr>
          <a:xfrm>
            <a:off x="1560830" y="4877435"/>
            <a:ext cx="10418445" cy="368300"/>
          </a:xfrm>
          <a:prstGeom prst="rect">
            <a:avLst/>
          </a:prstGeom>
          <a:noFill/>
        </p:spPr>
        <p:txBody>
          <a:bodyPr wrap="square" rtlCol="0">
            <a:spAutoFit/>
          </a:bodyPr>
          <a:p>
            <a:r>
              <a:rPr lang="en-US"/>
              <a:t>Discovery of four new millisecond  binary pulsars in M2, namely M2G to J.</a:t>
            </a:r>
            <a:endParaRPr lang="en-US"/>
          </a:p>
        </p:txBody>
      </p:sp>
      <p:sp>
        <p:nvSpPr>
          <p:cNvPr id="9" name="标题 8"/>
          <p:cNvSpPr/>
          <p:nvPr>
            <p:ph type="ctrTitle" idx="1"/>
            <p:custDataLst>
              <p:tags r:id="rId13"/>
            </p:custDataLst>
          </p:nvPr>
        </p:nvSpPr>
        <p:spPr>
          <a:xfrm>
            <a:off x="2185030" y="5505885"/>
            <a:ext cx="8216910" cy="1208154"/>
          </a:xfrm>
        </p:spPr>
        <p:txBody>
          <a:bodyPr>
            <a:normAutofit fontScale="90000"/>
            <a:scene3d>
              <a:camera prst="orthographicFront"/>
              <a:lightRig rig="threePt" dir="t"/>
            </a:scene3d>
          </a:bodyPr>
          <a:p>
            <a:pPr algn="ctr"/>
            <a:r>
              <a:rPr sz="6000" b="0" spc="600" dirty="0">
                <a:solidFill>
                  <a:schemeClr val="tx1"/>
                </a:solidFill>
                <a:effectLst>
                  <a:outerShdw blurRad="38100" dist="19050" dir="2700000" algn="tl" rotWithShape="0">
                    <a:schemeClr val="dk1">
                      <a:alpha val="40000"/>
                    </a:schemeClr>
                  </a:outerShdw>
                </a:effectLst>
                <a:latin typeface="Arial" panose="020B0604020202020204" pitchFamily="34" charset="0"/>
                <a:ea typeface="汉仪旗黑-85S" panose="00020600040101010101" pitchFamily="18" charset="-122"/>
                <a:sym typeface="+mn-ea"/>
              </a:rPr>
              <a:t>Thanks for listening</a:t>
            </a:r>
            <a:r>
              <a:rPr lang="en-US" sz="6000" b="0" spc="600" dirty="0">
                <a:solidFill>
                  <a:schemeClr val="tx1"/>
                </a:solidFill>
                <a:effectLst>
                  <a:outerShdw blurRad="38100" dist="19050" dir="2700000" algn="tl" rotWithShape="0">
                    <a:schemeClr val="dk1">
                      <a:alpha val="40000"/>
                    </a:schemeClr>
                  </a:outerShdw>
                </a:effectLst>
                <a:latin typeface="Arial" panose="020B0604020202020204" pitchFamily="34" charset="0"/>
                <a:ea typeface="汉仪旗黑-85S" panose="00020600040101010101" pitchFamily="18" charset="-122"/>
                <a:sym typeface="+mn-ea"/>
              </a:rPr>
              <a:t> !</a:t>
            </a:r>
            <a:r>
              <a:rPr lang="en-US" altLang="zh-CN" sz="6000" b="0" spc="600" dirty="0">
                <a:solidFill>
                  <a:schemeClr val="tx1"/>
                </a:solidFill>
                <a:effectLst>
                  <a:outerShdw blurRad="38100" dist="19050" dir="2700000" algn="tl" rotWithShape="0">
                    <a:schemeClr val="dk1">
                      <a:alpha val="40000"/>
                    </a:schemeClr>
                  </a:outerShdw>
                </a:effectLst>
                <a:latin typeface="Arial" panose="020B0604020202020204" pitchFamily="34" charset="0"/>
                <a:ea typeface="汉仪旗黑-85S" panose="00020600040101010101" pitchFamily="18" charset="-122"/>
                <a:sym typeface="+mn-ea"/>
              </a:rPr>
              <a:t> </a:t>
            </a:r>
            <a:endParaRPr lang="en-US" altLang="zh-CN" sz="6000" b="0" spc="600" dirty="0">
              <a:solidFill>
                <a:schemeClr val="tx1"/>
              </a:solidFill>
              <a:effectLst>
                <a:outerShdw blurRad="38100" dist="19050" dir="2700000" algn="tl" rotWithShape="0">
                  <a:schemeClr val="dk1">
                    <a:alpha val="40000"/>
                  </a:schemeClr>
                </a:outerShdw>
              </a:effectLst>
              <a:latin typeface="Arial" panose="020B0604020202020204" pitchFamily="34" charset="0"/>
              <a:ea typeface="汉仪旗黑-85S" panose="00020600040101010101" pitchFamily="18" charset="-122"/>
              <a:sym typeface="+mn-ea"/>
            </a:endParaRPr>
          </a:p>
        </p:txBody>
      </p:sp>
    </p:spTree>
    <p:custDataLst>
      <p:tags r:id="rId1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sp>
        <p:nvSpPr>
          <p:cNvPr id="2" name="标题 1"/>
          <p:cNvSpPr>
            <a:spLocks noGrp="1"/>
          </p:cNvSpPr>
          <p:nvPr>
            <p:ph type="title"/>
          </p:nvPr>
        </p:nvSpPr>
        <p:spPr>
          <a:xfrm>
            <a:off x="2809240" y="801370"/>
            <a:ext cx="4255770" cy="705485"/>
          </a:xfrm>
        </p:spPr>
        <p:txBody>
          <a:bodyPr/>
          <a:p>
            <a:pPr algn="ctr"/>
            <a:r>
              <a:rPr lang="en-US" altLang="zh-CN" sz="4000"/>
              <a:t>Outline</a:t>
            </a:r>
            <a:endParaRPr lang="en-US" altLang="zh-CN" sz="4000"/>
          </a:p>
        </p:txBody>
      </p:sp>
      <p:sp>
        <p:nvSpPr>
          <p:cNvPr id="3" name="内容占位符 2"/>
          <p:cNvSpPr>
            <a:spLocks noGrp="1"/>
          </p:cNvSpPr>
          <p:nvPr>
            <p:ph idx="1"/>
          </p:nvPr>
        </p:nvSpPr>
        <p:spPr>
          <a:xfrm>
            <a:off x="1798955" y="1792605"/>
            <a:ext cx="8249285" cy="2659380"/>
          </a:xfrm>
        </p:spPr>
        <p:txBody>
          <a:bodyPr>
            <a:normAutofit fontScale="90000"/>
          </a:bodyPr>
          <a:p>
            <a:r>
              <a:rPr lang="en-US" sz="3600">
                <a:ln w="22225">
                  <a:solidFill>
                    <a:schemeClr val="accent2"/>
                  </a:solidFill>
                  <a:prstDash val="solid"/>
                </a:ln>
                <a:solidFill>
                  <a:schemeClr val="tx1"/>
                </a:solidFill>
                <a:effectLst/>
                <a:sym typeface="+mn-ea"/>
              </a:rPr>
              <a:t>P</a:t>
            </a:r>
            <a:r>
              <a:rPr sz="3600">
                <a:ln w="22225">
                  <a:solidFill>
                    <a:schemeClr val="accent2"/>
                  </a:solidFill>
                  <a:prstDash val="solid"/>
                </a:ln>
                <a:solidFill>
                  <a:schemeClr val="tx1"/>
                </a:solidFill>
                <a:effectLst/>
                <a:sym typeface="+mn-ea"/>
              </a:rPr>
              <a:t>ulsars in M3</a:t>
            </a:r>
            <a:r>
              <a:rPr lang="en-US" sz="3600">
                <a:ln w="22225">
                  <a:solidFill>
                    <a:schemeClr val="accent2"/>
                  </a:solidFill>
                  <a:prstDash val="solid"/>
                </a:ln>
                <a:solidFill>
                  <a:schemeClr val="tx1"/>
                </a:solidFill>
                <a:effectLst/>
                <a:sym typeface="+mn-ea"/>
              </a:rPr>
              <a:t> and new pulsars in M2</a:t>
            </a:r>
            <a:endParaRPr sz="3600">
              <a:ln w="22225">
                <a:solidFill>
                  <a:schemeClr val="accent2"/>
                </a:solidFill>
                <a:prstDash val="solid"/>
              </a:ln>
              <a:solidFill>
                <a:schemeClr val="tx1"/>
              </a:solidFill>
              <a:effectLst/>
              <a:sym typeface="+mn-ea"/>
            </a:endParaRPr>
          </a:p>
          <a:p>
            <a:pPr algn="l">
              <a:buClrTx/>
              <a:buSzTx/>
            </a:pPr>
            <a:r>
              <a:rPr sz="3600">
                <a:ln w="22225">
                  <a:solidFill>
                    <a:schemeClr val="accent2"/>
                  </a:solidFill>
                  <a:prstDash val="solid"/>
                </a:ln>
                <a:solidFill>
                  <a:schemeClr val="tx1"/>
                </a:solidFill>
                <a:effectLst/>
                <a:sym typeface="+mn-ea"/>
              </a:rPr>
              <a:t>Scintillation in M3</a:t>
            </a:r>
            <a:endParaRPr sz="3600">
              <a:ln w="22225">
                <a:solidFill>
                  <a:schemeClr val="accent2"/>
                </a:solidFill>
                <a:prstDash val="solid"/>
              </a:ln>
              <a:solidFill>
                <a:schemeClr val="tx1"/>
              </a:solidFill>
              <a:effectLst/>
              <a:sym typeface="+mn-ea"/>
            </a:endParaRPr>
          </a:p>
          <a:p>
            <a:r>
              <a:rPr lang="en-US" altLang="zh-CN" sz="3600">
                <a:ln w="22225">
                  <a:solidFill>
                    <a:schemeClr val="accent2"/>
                  </a:solidFill>
                  <a:prstDash val="solid"/>
                </a:ln>
                <a:solidFill>
                  <a:schemeClr val="tx1"/>
                </a:solidFill>
                <a:effectLst/>
                <a:sym typeface="+mn-ea"/>
              </a:rPr>
              <a:t>Conclusion</a:t>
            </a:r>
            <a:endParaRPr lang="en-US" altLang="zh-CN" sz="3600">
              <a:ln w="22225">
                <a:solidFill>
                  <a:schemeClr val="accent2"/>
                </a:solidFill>
                <a:prstDash val="solid"/>
              </a:ln>
              <a:solidFill>
                <a:schemeClr val="tx1"/>
              </a:solidFill>
              <a:effectLst/>
              <a:sym typeface="+mn-ea"/>
            </a:endParaRPr>
          </a:p>
        </p:txBody>
      </p:sp>
      <p:pic>
        <p:nvPicPr>
          <p:cNvPr id="4" name="图片 3" descr="微信图片_20220326213847"/>
          <p:cNvPicPr>
            <a:picLocks noChangeAspect="1"/>
          </p:cNvPicPr>
          <p:nvPr/>
        </p:nvPicPr>
        <p:blipFill>
          <a:blip r:embed="rId1"/>
          <a:stretch>
            <a:fillRect/>
          </a:stretch>
        </p:blipFill>
        <p:spPr>
          <a:xfrm>
            <a:off x="9842500" y="0"/>
            <a:ext cx="2274570" cy="90995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 name="文本框 7"/>
          <p:cNvSpPr txBox="1"/>
          <p:nvPr>
            <p:custDataLst>
              <p:tags r:id="rId1"/>
            </p:custDataLst>
          </p:nvPr>
        </p:nvSpPr>
        <p:spPr>
          <a:xfrm>
            <a:off x="669290" y="1387475"/>
            <a:ext cx="10616565" cy="922020"/>
          </a:xfrm>
          <a:prstGeom prst="rect">
            <a:avLst/>
          </a:prstGeom>
          <a:noFill/>
        </p:spPr>
        <p:txBody>
          <a:bodyPr wrap="square" rtlCol="0">
            <a:spAutoFit/>
          </a:bodyPr>
          <a:p>
            <a:pPr indent="0" algn="ctr" fontAlgn="auto">
              <a:lnSpc>
                <a:spcPct val="150000"/>
              </a:lnSpc>
            </a:pPr>
            <a:r>
              <a:rPr lang="en-US" altLang="zh-CN">
                <a:sym typeface="+mn-ea"/>
              </a:rPr>
              <a:t>NGC5272</a:t>
            </a:r>
            <a:r>
              <a:rPr lang="en-US" altLang="zh-CN">
                <a:solidFill>
                  <a:schemeClr val="tx1"/>
                </a:solidFill>
              </a:rPr>
              <a:t> (M3)</a:t>
            </a:r>
            <a:r>
              <a:rPr lang="zh-CN" altLang="en-US">
                <a:solidFill>
                  <a:schemeClr val="tx1"/>
                </a:solidFill>
              </a:rPr>
              <a:t>，galactic longitude</a:t>
            </a:r>
            <a:r>
              <a:rPr lang="en-US" altLang="zh-CN">
                <a:solidFill>
                  <a:schemeClr val="tx1"/>
                </a:solidFill>
              </a:rPr>
              <a:t> 42.22</a:t>
            </a:r>
            <a:r>
              <a:rPr lang="zh-CN" altLang="en-US">
                <a:solidFill>
                  <a:schemeClr val="tx1"/>
                </a:solidFill>
              </a:rPr>
              <a:t>°，galactic latitude</a:t>
            </a:r>
            <a:r>
              <a:rPr lang="en-US" altLang="zh-CN">
                <a:solidFill>
                  <a:schemeClr val="tx1"/>
                </a:solidFill>
              </a:rPr>
              <a:t>78.71</a:t>
            </a:r>
            <a:r>
              <a:rPr lang="zh-CN" altLang="en-US">
                <a:solidFill>
                  <a:schemeClr val="tx1"/>
                </a:solidFill>
              </a:rPr>
              <a:t>°，</a:t>
            </a:r>
            <a:r>
              <a:rPr lang="en-US" altLang="zh-CN">
                <a:solidFill>
                  <a:schemeClr val="tx1"/>
                </a:solidFill>
              </a:rPr>
              <a:t>d</a:t>
            </a:r>
            <a:r>
              <a:rPr lang="zh-CN" altLang="en-US">
                <a:solidFill>
                  <a:schemeClr val="tx1"/>
                </a:solidFill>
              </a:rPr>
              <a:t>istance</a:t>
            </a:r>
            <a:r>
              <a:rPr lang="en-US" altLang="zh-CN">
                <a:solidFill>
                  <a:schemeClr val="tx1"/>
                </a:solidFill>
              </a:rPr>
              <a:t> 10.2 kpc</a:t>
            </a:r>
            <a:r>
              <a:rPr lang="en-US" altLang="zh-CN" baseline="30000">
                <a:solidFill>
                  <a:schemeClr val="tx1"/>
                </a:solidFill>
              </a:rPr>
              <a:t>[1]</a:t>
            </a:r>
            <a:r>
              <a:rPr lang="en-US" altLang="zh-CN">
                <a:solidFill>
                  <a:schemeClr val="tx1"/>
                </a:solidFill>
              </a:rPr>
              <a:t>.</a:t>
            </a:r>
            <a:endParaRPr lang="zh-CN" altLang="en-US">
              <a:solidFill>
                <a:schemeClr val="tx1"/>
              </a:solidFill>
            </a:endParaRPr>
          </a:p>
          <a:p>
            <a:pPr indent="0" algn="ctr" fontAlgn="auto">
              <a:lnSpc>
                <a:spcPct val="150000"/>
              </a:lnSpc>
            </a:pPr>
            <a:r>
              <a:rPr>
                <a:solidFill>
                  <a:schemeClr val="tx1"/>
                </a:solidFill>
              </a:rPr>
              <a:t>certified</a:t>
            </a:r>
            <a:r>
              <a:rPr lang="en-US">
                <a:solidFill>
                  <a:schemeClr val="tx1"/>
                </a:solidFill>
              </a:rPr>
              <a:t> (M3A, B, D, E </a:t>
            </a:r>
            <a:r>
              <a:rPr lang="en-US">
                <a:solidFill>
                  <a:schemeClr val="tx1"/>
                </a:solidFill>
              </a:rPr>
              <a:t>and F),  need confirmation (M3C).</a:t>
            </a:r>
            <a:endParaRPr lang="en-US">
              <a:solidFill>
                <a:schemeClr val="tx1"/>
              </a:solidFill>
            </a:endParaRPr>
          </a:p>
        </p:txBody>
      </p:sp>
      <p:sp>
        <p:nvSpPr>
          <p:cNvPr id="4" name="内容占位符 3"/>
          <p:cNvSpPr>
            <a:spLocks noGrp="1"/>
          </p:cNvSpPr>
          <p:nvPr>
            <p:ph idx="1"/>
            <p:custDataLst>
              <p:tags r:id="rId2"/>
            </p:custDataLst>
          </p:nvPr>
        </p:nvSpPr>
        <p:spPr>
          <a:xfrm>
            <a:off x="3448050" y="252730"/>
            <a:ext cx="4933950" cy="1393190"/>
          </a:xfrm>
        </p:spPr>
        <p:txBody>
          <a:bodyPr>
            <a:normAutofit/>
          </a:bodyPr>
          <a:p>
            <a:pPr marL="0" indent="0">
              <a:lnSpc>
                <a:spcPct val="150000"/>
              </a:lnSpc>
              <a:buNone/>
            </a:pPr>
            <a:r>
              <a:rPr lang="en-US" sz="4000">
                <a:ln w="22225">
                  <a:solidFill>
                    <a:schemeClr val="accent2"/>
                  </a:solidFill>
                  <a:prstDash val="solid"/>
                </a:ln>
                <a:solidFill>
                  <a:schemeClr val="tx1"/>
                </a:solidFill>
                <a:effectLst/>
                <a:sym typeface="+mn-ea"/>
              </a:rPr>
              <a:t>P</a:t>
            </a:r>
            <a:r>
              <a:rPr sz="4000">
                <a:ln w="22225">
                  <a:solidFill>
                    <a:schemeClr val="accent2"/>
                  </a:solidFill>
                  <a:prstDash val="solid"/>
                </a:ln>
                <a:solidFill>
                  <a:schemeClr val="tx1"/>
                </a:solidFill>
                <a:effectLst/>
                <a:sym typeface="+mn-ea"/>
              </a:rPr>
              <a:t>ulsars in M3</a:t>
            </a:r>
            <a:endParaRPr sz="4000">
              <a:ln w="22225">
                <a:solidFill>
                  <a:schemeClr val="accent2"/>
                </a:solidFill>
                <a:prstDash val="solid"/>
              </a:ln>
              <a:solidFill>
                <a:schemeClr val="tx1"/>
              </a:solidFill>
              <a:effectLst/>
              <a:sym typeface="+mn-ea"/>
            </a:endParaRPr>
          </a:p>
        </p:txBody>
      </p:sp>
      <p:pic>
        <p:nvPicPr>
          <p:cNvPr id="5" name="图片 4"/>
          <p:cNvPicPr>
            <a:picLocks noChangeAspect="1"/>
          </p:cNvPicPr>
          <p:nvPr>
            <p:custDataLst>
              <p:tags r:id="rId3"/>
            </p:custDataLst>
          </p:nvPr>
        </p:nvPicPr>
        <p:blipFill>
          <a:blip r:embed="rId4"/>
          <a:stretch>
            <a:fillRect/>
          </a:stretch>
        </p:blipFill>
        <p:spPr>
          <a:xfrm>
            <a:off x="1107440" y="2446655"/>
            <a:ext cx="4074160" cy="179578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946900" y="2446655"/>
            <a:ext cx="3572510" cy="358902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1108710" y="4242435"/>
            <a:ext cx="4072890" cy="1793875"/>
          </a:xfrm>
          <a:prstGeom prst="rect">
            <a:avLst/>
          </a:prstGeom>
        </p:spPr>
      </p:pic>
      <p:sp>
        <p:nvSpPr>
          <p:cNvPr id="6" name="文本框 5"/>
          <p:cNvSpPr txBox="1"/>
          <p:nvPr/>
        </p:nvSpPr>
        <p:spPr>
          <a:xfrm>
            <a:off x="857885" y="6036310"/>
            <a:ext cx="4468495" cy="275590"/>
          </a:xfrm>
          <a:prstGeom prst="rect">
            <a:avLst/>
          </a:prstGeom>
          <a:noFill/>
        </p:spPr>
        <p:txBody>
          <a:bodyPr wrap="square" rtlCol="0" anchor="t">
            <a:spAutoFit/>
          </a:bodyPr>
          <a:p>
            <a:pPr algn="ctr"/>
            <a:r>
              <a:rPr lang="en-US" altLang="zh-CN" sz="1200">
                <a:solidFill>
                  <a:schemeClr val="tx1"/>
                </a:solidFill>
                <a:sym typeface="+mn-ea"/>
              </a:rPr>
              <a:t>Pulse profiles of M3A, B, C and D ( </a:t>
            </a:r>
            <a:r>
              <a:rPr lang="zh-CN" altLang="en-US" sz="1200">
                <a:solidFill>
                  <a:schemeClr val="tx1"/>
                </a:solidFill>
                <a:sym typeface="+mn-ea"/>
              </a:rPr>
              <a:t>Hessels</a:t>
            </a:r>
            <a:r>
              <a:rPr lang="en-US" altLang="zh-CN" sz="1200">
                <a:solidFill>
                  <a:schemeClr val="tx1"/>
                </a:solidFill>
                <a:sym typeface="+mn-ea"/>
              </a:rPr>
              <a:t> et al. 2007 )</a:t>
            </a:r>
            <a:endParaRPr lang="en-US" altLang="zh-CN" sz="1200">
              <a:solidFill>
                <a:schemeClr val="tx1"/>
              </a:solidFill>
              <a:sym typeface="+mn-ea"/>
            </a:endParaRPr>
          </a:p>
        </p:txBody>
      </p:sp>
      <p:sp>
        <p:nvSpPr>
          <p:cNvPr id="10" name="文本框 9"/>
          <p:cNvSpPr txBox="1"/>
          <p:nvPr>
            <p:custDataLst>
              <p:tags r:id="rId9"/>
            </p:custDataLst>
          </p:nvPr>
        </p:nvSpPr>
        <p:spPr>
          <a:xfrm>
            <a:off x="7033895" y="6035675"/>
            <a:ext cx="3485515" cy="275590"/>
          </a:xfrm>
          <a:prstGeom prst="rect">
            <a:avLst/>
          </a:prstGeom>
          <a:noFill/>
        </p:spPr>
        <p:txBody>
          <a:bodyPr wrap="square" rtlCol="0" anchor="t">
            <a:spAutoFit/>
          </a:bodyPr>
          <a:p>
            <a:pPr algn="ctr"/>
            <a:r>
              <a:rPr lang="en-US" altLang="zh-CN" sz="1200">
                <a:sym typeface="+mn-ea"/>
              </a:rPr>
              <a:t>Pulse profiles of M3E and M3F</a:t>
            </a:r>
            <a:r>
              <a:rPr lang="en-US" altLang="zh-CN" sz="1200">
                <a:solidFill>
                  <a:schemeClr val="tx1"/>
                </a:solidFill>
                <a:sym typeface="+mn-ea"/>
              </a:rPr>
              <a:t>( Pan et al. 2020 )</a:t>
            </a:r>
            <a:endParaRPr lang="en-US" altLang="zh-CN" sz="1200">
              <a:solidFill>
                <a:schemeClr val="tx1"/>
              </a:solidFill>
              <a:sym typeface="+mn-ea"/>
            </a:endParaRPr>
          </a:p>
        </p:txBody>
      </p:sp>
      <p:sp>
        <p:nvSpPr>
          <p:cNvPr id="2" name="文本框 1"/>
          <p:cNvSpPr txBox="1"/>
          <p:nvPr/>
        </p:nvSpPr>
        <p:spPr>
          <a:xfrm>
            <a:off x="44450" y="6489065"/>
            <a:ext cx="6096000" cy="270510"/>
          </a:xfrm>
          <a:prstGeom prst="rect">
            <a:avLst/>
          </a:prstGeom>
          <a:noFill/>
        </p:spPr>
        <p:txBody>
          <a:bodyPr wrap="square" rtlCol="0" anchor="t">
            <a:spAutoFit/>
          </a:bodyPr>
          <a:p>
            <a:r>
              <a:rPr lang="en-US" altLang="zh-CN" baseline="30000">
                <a:sym typeface="+mn-ea"/>
              </a:rPr>
              <a:t>[1]https://people.smp.uq.edu.au/HolgerBaumgardt/globular/fits/ngc5272.html</a:t>
            </a:r>
            <a:endParaRPr lang="en-US" altLang="zh-CN" baseline="30000">
              <a:sym typeface="+mn-ea"/>
            </a:endParaRPr>
          </a:p>
        </p:txBody>
      </p:sp>
      <p:pic>
        <p:nvPicPr>
          <p:cNvPr id="3" name="图片 2" descr="微信图片_20220326213847"/>
          <p:cNvPicPr>
            <a:picLocks noChangeAspect="1"/>
          </p:cNvPicPr>
          <p:nvPr/>
        </p:nvPicPr>
        <p:blipFill>
          <a:blip r:embed="rId10"/>
          <a:stretch>
            <a:fillRect/>
          </a:stretch>
        </p:blipFill>
        <p:spPr>
          <a:xfrm>
            <a:off x="9842500" y="0"/>
            <a:ext cx="2274570" cy="909955"/>
          </a:xfrm>
          <a:prstGeom prst="rect">
            <a:avLst/>
          </a:prstGeom>
        </p:spPr>
      </p:pic>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1146810" y="166370"/>
            <a:ext cx="9936480" cy="1014730"/>
          </a:xfrm>
          <a:prstGeom prst="rect">
            <a:avLst/>
          </a:prstGeom>
          <a:noFill/>
        </p:spPr>
        <p:txBody>
          <a:bodyPr wrap="square" rtlCol="0" anchor="t">
            <a:spAutoFit/>
          </a:bodyPr>
          <a:p>
            <a:pPr marL="0" indent="0" algn="ctr">
              <a:lnSpc>
                <a:spcPct val="150000"/>
              </a:lnSpc>
              <a:buNone/>
            </a:pPr>
            <a:r>
              <a:rPr lang="en-US" sz="4000">
                <a:ln w="22225">
                  <a:solidFill>
                    <a:schemeClr val="accent2"/>
                  </a:solidFill>
                  <a:prstDash val="solid"/>
                </a:ln>
                <a:effectLst/>
                <a:sym typeface="+mn-ea"/>
              </a:rPr>
              <a:t>New p</a:t>
            </a:r>
            <a:r>
              <a:rPr sz="4000">
                <a:ln w="22225">
                  <a:solidFill>
                    <a:schemeClr val="accent2"/>
                  </a:solidFill>
                  <a:prstDash val="solid"/>
                </a:ln>
                <a:effectLst/>
                <a:sym typeface="+mn-ea"/>
              </a:rPr>
              <a:t>ulsar search pipeline</a:t>
            </a:r>
            <a:endParaRPr sz="4000">
              <a:ln w="22225">
                <a:solidFill>
                  <a:schemeClr val="accent2"/>
                </a:solidFill>
                <a:prstDash val="solid"/>
              </a:ln>
              <a:effectLst/>
              <a:sym typeface="+mn-ea"/>
            </a:endParaRPr>
          </a:p>
        </p:txBody>
      </p:sp>
      <p:pic>
        <p:nvPicPr>
          <p:cNvPr id="8" name="图片 7" descr="微信图片_20220326213847"/>
          <p:cNvPicPr>
            <a:picLocks noChangeAspect="1"/>
          </p:cNvPicPr>
          <p:nvPr/>
        </p:nvPicPr>
        <p:blipFill>
          <a:blip r:embed="rId1"/>
          <a:stretch>
            <a:fillRect/>
          </a:stretch>
        </p:blipFill>
        <p:spPr>
          <a:xfrm>
            <a:off x="9842500" y="0"/>
            <a:ext cx="2274570" cy="909955"/>
          </a:xfrm>
          <a:prstGeom prst="rect">
            <a:avLst/>
          </a:prstGeom>
        </p:spPr>
      </p:pic>
      <p:pic>
        <p:nvPicPr>
          <p:cNvPr id="6" name="图片 5"/>
          <p:cNvPicPr>
            <a:picLocks noChangeAspect="1"/>
          </p:cNvPicPr>
          <p:nvPr/>
        </p:nvPicPr>
        <p:blipFill>
          <a:blip r:embed="rId2"/>
          <a:stretch>
            <a:fillRect/>
          </a:stretch>
        </p:blipFill>
        <p:spPr>
          <a:xfrm>
            <a:off x="2574290" y="1356995"/>
            <a:ext cx="7426960" cy="4770120"/>
          </a:xfrm>
          <a:prstGeom prst="rect">
            <a:avLst/>
          </a:prstGeom>
          <a:effectLst>
            <a:softEdge rad="82550"/>
          </a:effectLst>
        </p:spPr>
      </p:pic>
      <p:sp>
        <p:nvSpPr>
          <p:cNvPr id="2" name="文本框 1"/>
          <p:cNvSpPr txBox="1"/>
          <p:nvPr/>
        </p:nvSpPr>
        <p:spPr>
          <a:xfrm>
            <a:off x="5479415" y="2385060"/>
            <a:ext cx="1617345" cy="306705"/>
          </a:xfrm>
          <a:prstGeom prst="rect">
            <a:avLst/>
          </a:prstGeom>
          <a:noFill/>
        </p:spPr>
        <p:txBody>
          <a:bodyPr wrap="square" rtlCol="0">
            <a:spAutoFit/>
          </a:bodyPr>
          <a:p>
            <a:pPr algn="ctr"/>
            <a:r>
              <a:rPr lang="zh-CN" altLang="en-US" sz="1400" b="1">
                <a:solidFill>
                  <a:srgbClr val="FF0000"/>
                </a:solidFill>
              </a:rPr>
              <a:t>极小色散步长</a:t>
            </a:r>
            <a:endParaRPr lang="zh-CN" altLang="en-US" sz="1400" b="1">
              <a:solidFill>
                <a:srgbClr val="FF0000"/>
              </a:solidFill>
            </a:endParaRPr>
          </a:p>
        </p:txBody>
      </p:sp>
      <p:sp>
        <p:nvSpPr>
          <p:cNvPr id="14" name="文本框 13"/>
          <p:cNvSpPr txBox="1"/>
          <p:nvPr>
            <p:custDataLst>
              <p:tags r:id="rId3"/>
            </p:custDataLst>
          </p:nvPr>
        </p:nvSpPr>
        <p:spPr>
          <a:xfrm>
            <a:off x="9542780" y="6225540"/>
            <a:ext cx="2574290" cy="460375"/>
          </a:xfrm>
          <a:prstGeom prst="rect">
            <a:avLst/>
          </a:prstGeom>
          <a:noFill/>
        </p:spPr>
        <p:txBody>
          <a:bodyPr wrap="square" rtlCol="0">
            <a:spAutoFit/>
          </a:bodyPr>
          <a:p>
            <a:r>
              <a:rPr lang="en-US" altLang="zh-CN" sz="2400" b="1"/>
              <a:t>Li et al. In prep.</a:t>
            </a:r>
            <a:endParaRPr lang="en-US" altLang="zh-CN" sz="2400" b="1"/>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5" name="图片 4" descr="Q10k20_20220707_M3_DM26.44_P2.5449_ACCEL_Cand_16.pfd"/>
          <p:cNvPicPr>
            <a:picLocks noChangeAspect="1"/>
          </p:cNvPicPr>
          <p:nvPr>
            <p:custDataLst>
              <p:tags r:id="rId1"/>
            </p:custDataLst>
          </p:nvPr>
        </p:nvPicPr>
        <p:blipFill>
          <a:blip r:embed="rId2"/>
          <a:stretch>
            <a:fillRect/>
          </a:stretch>
        </p:blipFill>
        <p:spPr>
          <a:xfrm>
            <a:off x="0" y="778510"/>
            <a:ext cx="4422140" cy="312674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3966210" y="778510"/>
            <a:ext cx="4422140" cy="3127375"/>
          </a:xfrm>
          <a:prstGeom prst="rect">
            <a:avLst/>
          </a:prstGeom>
        </p:spPr>
      </p:pic>
      <p:pic>
        <p:nvPicPr>
          <p:cNvPr id="13" name="图片 12" descr="Q5k20_320211106_M3_DM26.40_P5.4428_ACCEL_Cand_2.pfd"/>
          <p:cNvPicPr>
            <a:picLocks noChangeAspect="1"/>
          </p:cNvPicPr>
          <p:nvPr>
            <p:custDataLst>
              <p:tags r:id="rId5"/>
            </p:custDataLst>
          </p:nvPr>
        </p:nvPicPr>
        <p:blipFill>
          <a:blip r:embed="rId6"/>
          <a:srcRect r="8309"/>
          <a:stretch>
            <a:fillRect/>
          </a:stretch>
        </p:blipFill>
        <p:spPr>
          <a:xfrm>
            <a:off x="7961630" y="778510"/>
            <a:ext cx="4057015" cy="3127375"/>
          </a:xfrm>
          <a:prstGeom prst="rect">
            <a:avLst/>
          </a:prstGeom>
        </p:spPr>
      </p:pic>
      <p:sp>
        <p:nvSpPr>
          <p:cNvPr id="27" name="文本框 26"/>
          <p:cNvSpPr txBox="1"/>
          <p:nvPr>
            <p:custDataLst>
              <p:tags r:id="rId7"/>
            </p:custDataLst>
          </p:nvPr>
        </p:nvSpPr>
        <p:spPr>
          <a:xfrm>
            <a:off x="535940" y="588010"/>
            <a:ext cx="852805" cy="332105"/>
          </a:xfrm>
          <a:prstGeom prst="rect">
            <a:avLst/>
          </a:prstGeom>
          <a:noFill/>
        </p:spPr>
        <p:txBody>
          <a:bodyPr wrap="square" rtlCol="0">
            <a:noAutofit/>
          </a:bodyPr>
          <a:p>
            <a:r>
              <a:rPr lang="en-US" altLang="zh-CN" sz="2400">
                <a:solidFill>
                  <a:schemeClr val="tx1"/>
                </a:solidFill>
              </a:rPr>
              <a:t>M3A</a:t>
            </a:r>
            <a:endParaRPr lang="en-US" altLang="zh-CN" sz="2400">
              <a:solidFill>
                <a:schemeClr val="tx1"/>
              </a:solidFill>
            </a:endParaRPr>
          </a:p>
        </p:txBody>
      </p:sp>
      <p:sp>
        <p:nvSpPr>
          <p:cNvPr id="28" name="文本框 27"/>
          <p:cNvSpPr txBox="1"/>
          <p:nvPr>
            <p:custDataLst>
              <p:tags r:id="rId8"/>
            </p:custDataLst>
          </p:nvPr>
        </p:nvSpPr>
        <p:spPr>
          <a:xfrm>
            <a:off x="4220845" y="577850"/>
            <a:ext cx="852805" cy="332105"/>
          </a:xfrm>
          <a:prstGeom prst="rect">
            <a:avLst/>
          </a:prstGeom>
          <a:noFill/>
        </p:spPr>
        <p:txBody>
          <a:bodyPr wrap="square" rtlCol="0">
            <a:noAutofit/>
          </a:bodyPr>
          <a:p>
            <a:r>
              <a:rPr lang="en-US" altLang="zh-CN" sz="2400">
                <a:solidFill>
                  <a:schemeClr val="tx1"/>
                </a:solidFill>
              </a:rPr>
              <a:t>M3B</a:t>
            </a:r>
            <a:endParaRPr lang="en-US" altLang="zh-CN" sz="2400">
              <a:solidFill>
                <a:schemeClr val="tx1"/>
              </a:solidFill>
            </a:endParaRPr>
          </a:p>
        </p:txBody>
      </p:sp>
      <p:sp>
        <p:nvSpPr>
          <p:cNvPr id="29" name="文本框 28"/>
          <p:cNvSpPr txBox="1"/>
          <p:nvPr>
            <p:custDataLst>
              <p:tags r:id="rId9"/>
            </p:custDataLst>
          </p:nvPr>
        </p:nvSpPr>
        <p:spPr>
          <a:xfrm>
            <a:off x="8340090" y="577850"/>
            <a:ext cx="882650" cy="460375"/>
          </a:xfrm>
          <a:prstGeom prst="rect">
            <a:avLst/>
          </a:prstGeom>
          <a:noFill/>
        </p:spPr>
        <p:txBody>
          <a:bodyPr wrap="square" rtlCol="0" anchor="t">
            <a:spAutoFit/>
          </a:bodyPr>
          <a:p>
            <a:r>
              <a:rPr lang="en-US" altLang="zh-CN" sz="2400">
                <a:sym typeface="+mn-ea"/>
              </a:rPr>
              <a:t>M3D </a:t>
            </a:r>
            <a:endParaRPr lang="en-US" altLang="zh-CN" sz="2400">
              <a:sym typeface="+mn-ea"/>
            </a:endParaRPr>
          </a:p>
        </p:txBody>
      </p:sp>
      <p:pic>
        <p:nvPicPr>
          <p:cNvPr id="3" name="图片 2" descr="微信图片_20220326213847"/>
          <p:cNvPicPr>
            <a:picLocks noChangeAspect="1"/>
          </p:cNvPicPr>
          <p:nvPr/>
        </p:nvPicPr>
        <p:blipFill>
          <a:blip r:embed="rId10"/>
          <a:stretch>
            <a:fillRect/>
          </a:stretch>
        </p:blipFill>
        <p:spPr>
          <a:xfrm>
            <a:off x="9842500" y="0"/>
            <a:ext cx="2274570" cy="909955"/>
          </a:xfrm>
          <a:prstGeom prst="rect">
            <a:avLst/>
          </a:prstGeom>
        </p:spPr>
      </p:pic>
      <p:pic>
        <p:nvPicPr>
          <p:cNvPr id="2" name="图片 1"/>
          <p:cNvPicPr>
            <a:picLocks noChangeAspect="1"/>
          </p:cNvPicPr>
          <p:nvPr>
            <p:custDataLst>
              <p:tags r:id="rId11"/>
            </p:custDataLst>
          </p:nvPr>
        </p:nvPicPr>
        <p:blipFill>
          <a:blip r:embed="rId12"/>
          <a:stretch>
            <a:fillRect/>
          </a:stretch>
        </p:blipFill>
        <p:spPr>
          <a:xfrm>
            <a:off x="1873885" y="3905250"/>
            <a:ext cx="3988435" cy="2818765"/>
          </a:xfrm>
          <a:prstGeom prst="rect">
            <a:avLst/>
          </a:prstGeom>
        </p:spPr>
      </p:pic>
      <p:pic>
        <p:nvPicPr>
          <p:cNvPr id="4" name="图片 3"/>
          <p:cNvPicPr>
            <a:picLocks noChangeAspect="1"/>
          </p:cNvPicPr>
          <p:nvPr>
            <p:custDataLst>
              <p:tags r:id="rId13"/>
            </p:custDataLst>
          </p:nvPr>
        </p:nvPicPr>
        <p:blipFill>
          <a:blip r:embed="rId14"/>
          <a:stretch>
            <a:fillRect/>
          </a:stretch>
        </p:blipFill>
        <p:spPr>
          <a:xfrm>
            <a:off x="5663565" y="3903980"/>
            <a:ext cx="4178935" cy="2954020"/>
          </a:xfrm>
          <a:prstGeom prst="rect">
            <a:avLst/>
          </a:prstGeom>
        </p:spPr>
      </p:pic>
      <p:sp>
        <p:nvSpPr>
          <p:cNvPr id="6" name="文本框 5"/>
          <p:cNvSpPr txBox="1"/>
          <p:nvPr>
            <p:custDataLst>
              <p:tags r:id="rId15"/>
            </p:custDataLst>
          </p:nvPr>
        </p:nvSpPr>
        <p:spPr>
          <a:xfrm>
            <a:off x="1163320" y="5215255"/>
            <a:ext cx="852805" cy="332105"/>
          </a:xfrm>
          <a:prstGeom prst="rect">
            <a:avLst/>
          </a:prstGeom>
          <a:noFill/>
        </p:spPr>
        <p:txBody>
          <a:bodyPr wrap="square" rtlCol="0">
            <a:noAutofit/>
          </a:bodyPr>
          <a:p>
            <a:r>
              <a:rPr lang="en-US" altLang="zh-CN" sz="2400">
                <a:solidFill>
                  <a:schemeClr val="tx1"/>
                </a:solidFill>
              </a:rPr>
              <a:t>M3E</a:t>
            </a:r>
            <a:endParaRPr lang="en-US" altLang="zh-CN" sz="2400">
              <a:solidFill>
                <a:schemeClr val="tx1"/>
              </a:solidFill>
            </a:endParaRPr>
          </a:p>
        </p:txBody>
      </p:sp>
      <p:sp>
        <p:nvSpPr>
          <p:cNvPr id="7" name="文本框 6"/>
          <p:cNvSpPr txBox="1"/>
          <p:nvPr>
            <p:custDataLst>
              <p:tags r:id="rId16"/>
            </p:custDataLst>
          </p:nvPr>
        </p:nvSpPr>
        <p:spPr>
          <a:xfrm>
            <a:off x="9842500" y="5215255"/>
            <a:ext cx="852805" cy="332105"/>
          </a:xfrm>
          <a:prstGeom prst="rect">
            <a:avLst/>
          </a:prstGeom>
          <a:noFill/>
        </p:spPr>
        <p:txBody>
          <a:bodyPr wrap="square" rtlCol="0">
            <a:noAutofit/>
          </a:bodyPr>
          <a:p>
            <a:r>
              <a:rPr lang="en-US" altLang="zh-CN" sz="2400">
                <a:solidFill>
                  <a:schemeClr val="tx1"/>
                </a:solidFill>
              </a:rPr>
              <a:t>M3F</a:t>
            </a:r>
            <a:endParaRPr lang="en-US" altLang="zh-CN" sz="2400">
              <a:solidFill>
                <a:schemeClr val="tx1"/>
              </a:solidFill>
            </a:endParaRPr>
          </a:p>
        </p:txBody>
      </p:sp>
      <p:sp>
        <p:nvSpPr>
          <p:cNvPr id="9" name="内容占位符 3"/>
          <p:cNvSpPr>
            <a:spLocks noGrp="1"/>
          </p:cNvSpPr>
          <p:nvPr>
            <p:custDataLst>
              <p:tags r:id="rId17"/>
            </p:custDataLst>
          </p:nvPr>
        </p:nvSpPr>
        <p:spPr>
          <a:xfrm>
            <a:off x="3553460" y="0"/>
            <a:ext cx="4933950" cy="778510"/>
          </a:xfrm>
          <a:prstGeom prst="rect">
            <a:avLst/>
          </a:prstGeom>
        </p:spPr>
        <p:txBody>
          <a:bodyPr vert="horz" lIns="90000" tIns="46800" rIns="90000" bIns="46800" rtlCol="0">
            <a:normAutofit fontScale="70000"/>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50000"/>
              </a:lnSpc>
              <a:buNone/>
            </a:pPr>
            <a:r>
              <a:rPr lang="en-US" sz="4000">
                <a:ln w="22225">
                  <a:solidFill>
                    <a:schemeClr val="accent2"/>
                  </a:solidFill>
                  <a:prstDash val="solid"/>
                </a:ln>
                <a:solidFill>
                  <a:schemeClr val="tx1"/>
                </a:solidFill>
                <a:effectLst/>
                <a:sym typeface="+mn-ea"/>
              </a:rPr>
              <a:t>P</a:t>
            </a:r>
            <a:r>
              <a:rPr sz="4000">
                <a:ln w="22225">
                  <a:solidFill>
                    <a:schemeClr val="accent2"/>
                  </a:solidFill>
                  <a:prstDash val="solid"/>
                </a:ln>
                <a:solidFill>
                  <a:schemeClr val="tx1"/>
                </a:solidFill>
                <a:effectLst/>
                <a:sym typeface="+mn-ea"/>
              </a:rPr>
              <a:t>ulsars in M3</a:t>
            </a:r>
            <a:endParaRPr sz="4000">
              <a:ln w="22225">
                <a:solidFill>
                  <a:schemeClr val="accent2"/>
                </a:solidFill>
                <a:prstDash val="solid"/>
              </a:ln>
              <a:solidFill>
                <a:schemeClr val="tx1"/>
              </a:solidFill>
              <a:effectLst/>
              <a:sym typeface="+mn-ea"/>
            </a:endParaRPr>
          </a:p>
        </p:txBody>
      </p:sp>
    </p:spTree>
    <p:custDataLst>
      <p:tags r:id="rId1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 name="文本框 12"/>
          <p:cNvSpPr txBox="1"/>
          <p:nvPr>
            <p:custDataLst>
              <p:tags r:id="rId1"/>
            </p:custDataLst>
          </p:nvPr>
        </p:nvSpPr>
        <p:spPr>
          <a:xfrm>
            <a:off x="2025015" y="262255"/>
            <a:ext cx="6212205" cy="521970"/>
          </a:xfrm>
          <a:prstGeom prst="rect">
            <a:avLst/>
          </a:prstGeom>
          <a:noFill/>
        </p:spPr>
        <p:txBody>
          <a:bodyPr wrap="square" rtlCol="0">
            <a:spAutoFit/>
          </a:bodyPr>
          <a:p>
            <a:pPr algn="ctr"/>
            <a:r>
              <a:rPr lang="en-US" altLang="zh-CN" sz="2800" spc="200">
                <a:ln w="22225">
                  <a:solidFill>
                    <a:schemeClr val="accent2"/>
                  </a:solidFill>
                  <a:prstDash val="solid"/>
                </a:ln>
                <a:effectLst/>
                <a:uFillTx/>
                <a:sym typeface="+mn-ea"/>
              </a:rPr>
              <a:t>New pulsars in M2</a:t>
            </a:r>
            <a:endParaRPr lang="en-US" altLang="zh-CN" sz="2800" spc="200">
              <a:ln w="22225">
                <a:solidFill>
                  <a:schemeClr val="accent2"/>
                </a:solidFill>
                <a:prstDash val="solid"/>
              </a:ln>
              <a:effectLst/>
              <a:uFillTx/>
              <a:sym typeface="+mn-ea"/>
            </a:endParaRPr>
          </a:p>
        </p:txBody>
      </p:sp>
      <p:pic>
        <p:nvPicPr>
          <p:cNvPr id="3" name="图片 2" descr="微信图片_20220326213847"/>
          <p:cNvPicPr>
            <a:picLocks noChangeAspect="1"/>
          </p:cNvPicPr>
          <p:nvPr/>
        </p:nvPicPr>
        <p:blipFill>
          <a:blip r:embed="rId2"/>
          <a:stretch>
            <a:fillRect/>
          </a:stretch>
        </p:blipFill>
        <p:spPr>
          <a:xfrm>
            <a:off x="9842500" y="0"/>
            <a:ext cx="2274570" cy="909955"/>
          </a:xfrm>
          <a:prstGeom prst="rect">
            <a:avLst/>
          </a:prstGeom>
        </p:spPr>
      </p:pic>
      <p:pic>
        <p:nvPicPr>
          <p:cNvPr id="4" name="图片 3" descr="ALL.40_P2.5355_ACCEL_Cand_30.pfd"/>
          <p:cNvPicPr>
            <a:picLocks noChangeAspect="1"/>
          </p:cNvPicPr>
          <p:nvPr/>
        </p:nvPicPr>
        <p:blipFill>
          <a:blip r:embed="rId3"/>
          <a:stretch>
            <a:fillRect/>
          </a:stretch>
        </p:blipFill>
        <p:spPr>
          <a:xfrm>
            <a:off x="836295" y="909955"/>
            <a:ext cx="4140835" cy="2926080"/>
          </a:xfrm>
          <a:prstGeom prst="rect">
            <a:avLst/>
          </a:prstGeom>
        </p:spPr>
      </p:pic>
      <p:pic>
        <p:nvPicPr>
          <p:cNvPr id="5" name="图片 4" descr="20220324_ALL.29_P2.8781_ACCEL_Cand_53.pfd"/>
          <p:cNvPicPr>
            <a:picLocks noChangeAspect="1"/>
          </p:cNvPicPr>
          <p:nvPr/>
        </p:nvPicPr>
        <p:blipFill>
          <a:blip r:embed="rId4"/>
          <a:stretch>
            <a:fillRect/>
          </a:stretch>
        </p:blipFill>
        <p:spPr>
          <a:xfrm>
            <a:off x="5701030" y="989965"/>
            <a:ext cx="4141458" cy="2926800"/>
          </a:xfrm>
          <a:prstGeom prst="rect">
            <a:avLst/>
          </a:prstGeom>
        </p:spPr>
      </p:pic>
      <p:pic>
        <p:nvPicPr>
          <p:cNvPr id="6" name="图片 5" descr="20220324_ALL20_20220324_M2_DM43.81_P8.7786_ACCEL_Cand_299.pfd"/>
          <p:cNvPicPr>
            <a:picLocks noChangeAspect="1"/>
          </p:cNvPicPr>
          <p:nvPr/>
        </p:nvPicPr>
        <p:blipFill>
          <a:blip r:embed="rId5"/>
          <a:stretch>
            <a:fillRect/>
          </a:stretch>
        </p:blipFill>
        <p:spPr>
          <a:xfrm>
            <a:off x="835660" y="3836035"/>
            <a:ext cx="4141482" cy="2926800"/>
          </a:xfrm>
          <a:prstGeom prst="rect">
            <a:avLst/>
          </a:prstGeom>
        </p:spPr>
      </p:pic>
      <p:pic>
        <p:nvPicPr>
          <p:cNvPr id="7" name="图片 6" descr="P4.4993_ALL20_20211027_M2_DM43.52_ACCEL_Cand_244.pfd"/>
          <p:cNvPicPr>
            <a:picLocks noChangeAspect="1"/>
          </p:cNvPicPr>
          <p:nvPr/>
        </p:nvPicPr>
        <p:blipFill>
          <a:blip r:embed="rId6"/>
          <a:stretch>
            <a:fillRect/>
          </a:stretch>
        </p:blipFill>
        <p:spPr>
          <a:xfrm>
            <a:off x="5701665" y="3836035"/>
            <a:ext cx="4140633" cy="2926800"/>
          </a:xfrm>
          <a:prstGeom prst="rect">
            <a:avLst/>
          </a:prstGeom>
        </p:spPr>
      </p:pic>
      <p:sp>
        <p:nvSpPr>
          <p:cNvPr id="8" name="文本框 7"/>
          <p:cNvSpPr txBox="1"/>
          <p:nvPr>
            <p:custDataLst>
              <p:tags r:id="rId7"/>
            </p:custDataLst>
          </p:nvPr>
        </p:nvSpPr>
        <p:spPr>
          <a:xfrm>
            <a:off x="6691630" y="909955"/>
            <a:ext cx="2160270" cy="368300"/>
          </a:xfrm>
          <a:prstGeom prst="rect">
            <a:avLst/>
          </a:prstGeom>
          <a:noFill/>
        </p:spPr>
        <p:txBody>
          <a:bodyPr wrap="square" rtlCol="0">
            <a:spAutoFit/>
          </a:bodyPr>
          <a:p>
            <a:r>
              <a:rPr lang="en-US" altLang="zh-CN" b="1">
                <a:solidFill>
                  <a:srgbClr val="FF0000"/>
                </a:solidFill>
              </a:rPr>
              <a:t>M2H   ~ 2.878 ms</a:t>
            </a:r>
            <a:endParaRPr lang="en-US" altLang="zh-CN" b="1">
              <a:solidFill>
                <a:srgbClr val="FF0000"/>
              </a:solidFill>
            </a:endParaRPr>
          </a:p>
        </p:txBody>
      </p:sp>
      <p:sp>
        <p:nvSpPr>
          <p:cNvPr id="10" name="文本框 9"/>
          <p:cNvSpPr txBox="1"/>
          <p:nvPr>
            <p:custDataLst>
              <p:tags r:id="rId8"/>
            </p:custDataLst>
          </p:nvPr>
        </p:nvSpPr>
        <p:spPr>
          <a:xfrm>
            <a:off x="1044575" y="784225"/>
            <a:ext cx="4149090" cy="368300"/>
          </a:xfrm>
          <a:prstGeom prst="rect">
            <a:avLst/>
          </a:prstGeom>
          <a:noFill/>
        </p:spPr>
        <p:txBody>
          <a:bodyPr wrap="square" rtlCol="0">
            <a:spAutoFit/>
          </a:bodyPr>
          <a:p>
            <a:r>
              <a:rPr lang="en-US" altLang="zh-CN" b="1">
                <a:solidFill>
                  <a:srgbClr val="FF0000"/>
                </a:solidFill>
              </a:rPr>
              <a:t>M2G   ~ 4.50 ms   P</a:t>
            </a:r>
            <a:r>
              <a:rPr lang="en-US" altLang="zh-CN" b="1">
                <a:solidFill>
                  <a:srgbClr val="FF0000"/>
                </a:solidFill>
              </a:rPr>
              <a:t>b ~ 0.12 day </a:t>
            </a:r>
            <a:endParaRPr lang="en-US" altLang="zh-CN" b="1">
              <a:solidFill>
                <a:srgbClr val="FF0000"/>
              </a:solidFill>
            </a:endParaRPr>
          </a:p>
        </p:txBody>
      </p:sp>
      <p:sp>
        <p:nvSpPr>
          <p:cNvPr id="17" name="文本框 16"/>
          <p:cNvSpPr txBox="1"/>
          <p:nvPr>
            <p:custDataLst>
              <p:tags r:id="rId9"/>
            </p:custDataLst>
          </p:nvPr>
        </p:nvSpPr>
        <p:spPr>
          <a:xfrm>
            <a:off x="6789420" y="3836035"/>
            <a:ext cx="2160270" cy="368300"/>
          </a:xfrm>
          <a:prstGeom prst="rect">
            <a:avLst/>
          </a:prstGeom>
          <a:noFill/>
        </p:spPr>
        <p:txBody>
          <a:bodyPr wrap="square" rtlCol="0">
            <a:spAutoFit/>
          </a:bodyPr>
          <a:p>
            <a:r>
              <a:rPr lang="en-US" altLang="zh-CN" b="1">
                <a:solidFill>
                  <a:srgbClr val="FF0000"/>
                </a:solidFill>
              </a:rPr>
              <a:t>M2J   ~ 4.50 ms</a:t>
            </a:r>
            <a:endParaRPr lang="en-US" altLang="zh-CN" b="1">
              <a:solidFill>
                <a:srgbClr val="FF0000"/>
              </a:solidFill>
            </a:endParaRPr>
          </a:p>
        </p:txBody>
      </p:sp>
      <p:sp>
        <p:nvSpPr>
          <p:cNvPr id="12" name="文本框 11"/>
          <p:cNvSpPr txBox="1"/>
          <p:nvPr>
            <p:custDataLst>
              <p:tags r:id="rId10"/>
            </p:custDataLst>
          </p:nvPr>
        </p:nvSpPr>
        <p:spPr>
          <a:xfrm>
            <a:off x="1761490" y="3836035"/>
            <a:ext cx="2160270" cy="368300"/>
          </a:xfrm>
          <a:prstGeom prst="rect">
            <a:avLst/>
          </a:prstGeom>
          <a:noFill/>
        </p:spPr>
        <p:txBody>
          <a:bodyPr wrap="square" rtlCol="0">
            <a:spAutoFit/>
          </a:bodyPr>
          <a:p>
            <a:r>
              <a:rPr lang="en-US" altLang="zh-CN" b="1">
                <a:solidFill>
                  <a:srgbClr val="FF0000"/>
                </a:solidFill>
              </a:rPr>
              <a:t>M2I   ~ 8.78 ms</a:t>
            </a:r>
            <a:endParaRPr lang="en-US" altLang="zh-CN" b="1">
              <a:solidFill>
                <a:srgbClr val="FF0000"/>
              </a:solidFill>
            </a:endParaRPr>
          </a:p>
        </p:txBody>
      </p:sp>
      <p:sp>
        <p:nvSpPr>
          <p:cNvPr id="14" name="文本框 13"/>
          <p:cNvSpPr txBox="1"/>
          <p:nvPr>
            <p:custDataLst>
              <p:tags r:id="rId11"/>
            </p:custDataLst>
          </p:nvPr>
        </p:nvSpPr>
        <p:spPr>
          <a:xfrm>
            <a:off x="9617710" y="6029960"/>
            <a:ext cx="2574290" cy="460375"/>
          </a:xfrm>
          <a:prstGeom prst="rect">
            <a:avLst/>
          </a:prstGeom>
          <a:noFill/>
        </p:spPr>
        <p:txBody>
          <a:bodyPr wrap="square" rtlCol="0">
            <a:spAutoFit/>
          </a:bodyPr>
          <a:p>
            <a:r>
              <a:rPr lang="en-US" altLang="zh-CN" sz="2400" b="1"/>
              <a:t>Li et al. In prep.</a:t>
            </a:r>
            <a:endParaRPr lang="en-US" altLang="zh-CN" sz="2400" b="1"/>
          </a:p>
        </p:txBody>
      </p:sp>
    </p:spTree>
    <p:custDataLst>
      <p:tags r:id="rId1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文本框 3"/>
          <p:cNvSpPr txBox="1"/>
          <p:nvPr/>
        </p:nvSpPr>
        <p:spPr>
          <a:xfrm>
            <a:off x="1146810" y="0"/>
            <a:ext cx="9936480" cy="1014730"/>
          </a:xfrm>
          <a:prstGeom prst="rect">
            <a:avLst/>
          </a:prstGeom>
          <a:noFill/>
        </p:spPr>
        <p:txBody>
          <a:bodyPr wrap="square" rtlCol="0" anchor="t">
            <a:spAutoFit/>
          </a:bodyPr>
          <a:p>
            <a:pPr marL="0" indent="0" algn="ctr">
              <a:lnSpc>
                <a:spcPct val="150000"/>
              </a:lnSpc>
              <a:buNone/>
            </a:pPr>
            <a:r>
              <a:rPr sz="4000">
                <a:ln w="22225">
                  <a:solidFill>
                    <a:schemeClr val="accent2"/>
                  </a:solidFill>
                  <a:prstDash val="solid"/>
                </a:ln>
                <a:effectLst/>
                <a:sym typeface="+mn-ea"/>
              </a:rPr>
              <a:t>Timing residual</a:t>
            </a:r>
            <a:r>
              <a:rPr lang="en-US" sz="4000">
                <a:ln w="22225">
                  <a:solidFill>
                    <a:schemeClr val="accent2"/>
                  </a:solidFill>
                  <a:prstDash val="solid"/>
                </a:ln>
                <a:effectLst/>
                <a:sym typeface="+mn-ea"/>
              </a:rPr>
              <a:t>s</a:t>
            </a:r>
            <a:r>
              <a:rPr sz="4000">
                <a:ln w="22225">
                  <a:solidFill>
                    <a:schemeClr val="accent2"/>
                  </a:solidFill>
                  <a:prstDash val="solid"/>
                </a:ln>
                <a:effectLst/>
                <a:sym typeface="+mn-ea"/>
              </a:rPr>
              <a:t> of pulsars in M3</a:t>
            </a:r>
            <a:endParaRPr sz="4000">
              <a:ln w="22225">
                <a:solidFill>
                  <a:schemeClr val="accent2"/>
                </a:solidFill>
                <a:prstDash val="solid"/>
              </a:ln>
              <a:effectLst/>
              <a:sym typeface="+mn-ea"/>
            </a:endParaRPr>
          </a:p>
        </p:txBody>
      </p:sp>
      <p:pic>
        <p:nvPicPr>
          <p:cNvPr id="3" name="图片 2" descr="微信图片_20220326213847"/>
          <p:cNvPicPr>
            <a:picLocks noChangeAspect="1"/>
          </p:cNvPicPr>
          <p:nvPr/>
        </p:nvPicPr>
        <p:blipFill>
          <a:blip r:embed="rId1"/>
          <a:stretch>
            <a:fillRect/>
          </a:stretch>
        </p:blipFill>
        <p:spPr>
          <a:xfrm>
            <a:off x="9831705" y="10795"/>
            <a:ext cx="2274570" cy="909955"/>
          </a:xfrm>
          <a:prstGeom prst="rect">
            <a:avLst/>
          </a:prstGeom>
        </p:spPr>
      </p:pic>
      <p:pic>
        <p:nvPicPr>
          <p:cNvPr id="5" name="图片 4" descr="M3_timing_result"/>
          <p:cNvPicPr>
            <a:picLocks noChangeAspect="1"/>
          </p:cNvPicPr>
          <p:nvPr/>
        </p:nvPicPr>
        <p:blipFill>
          <a:blip r:embed="rId2"/>
          <a:stretch>
            <a:fillRect/>
          </a:stretch>
        </p:blipFill>
        <p:spPr>
          <a:xfrm>
            <a:off x="1645285" y="980440"/>
            <a:ext cx="8901430" cy="501523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5" name="图片 4"/>
          <p:cNvPicPr>
            <a:picLocks noChangeAspect="1"/>
          </p:cNvPicPr>
          <p:nvPr/>
        </p:nvPicPr>
        <p:blipFill>
          <a:blip r:embed="rId1"/>
          <a:srcRect b="19787"/>
          <a:stretch>
            <a:fillRect/>
          </a:stretch>
        </p:blipFill>
        <p:spPr>
          <a:xfrm>
            <a:off x="1635760" y="722630"/>
            <a:ext cx="8919845" cy="6135370"/>
          </a:xfrm>
          <a:prstGeom prst="rect">
            <a:avLst/>
          </a:prstGeom>
        </p:spPr>
      </p:pic>
      <p:sp>
        <p:nvSpPr>
          <p:cNvPr id="14" name="内容占位符 13"/>
          <p:cNvSpPr>
            <a:spLocks noGrp="1"/>
          </p:cNvSpPr>
          <p:nvPr>
            <p:ph idx="1"/>
            <p:custDataLst>
              <p:tags r:id="rId2"/>
            </p:custDataLst>
          </p:nvPr>
        </p:nvSpPr>
        <p:spPr>
          <a:xfrm>
            <a:off x="4468495" y="-192405"/>
            <a:ext cx="4933950" cy="1393190"/>
          </a:xfrm>
        </p:spPr>
        <p:txBody>
          <a:bodyPr>
            <a:normAutofit/>
          </a:bodyPr>
          <a:p>
            <a:pPr marL="0" indent="0">
              <a:lnSpc>
                <a:spcPct val="150000"/>
              </a:lnSpc>
              <a:buNone/>
            </a:pPr>
            <a:r>
              <a:rPr lang="en-US" sz="4000">
                <a:ln w="22225">
                  <a:solidFill>
                    <a:schemeClr val="accent2"/>
                  </a:solidFill>
                  <a:prstDash val="solid"/>
                </a:ln>
                <a:solidFill>
                  <a:schemeClr val="tx1"/>
                </a:solidFill>
                <a:effectLst/>
                <a:sym typeface="+mn-ea"/>
              </a:rPr>
              <a:t>P</a:t>
            </a:r>
            <a:r>
              <a:rPr sz="4000">
                <a:ln w="22225">
                  <a:solidFill>
                    <a:schemeClr val="accent2"/>
                  </a:solidFill>
                  <a:prstDash val="solid"/>
                </a:ln>
                <a:solidFill>
                  <a:schemeClr val="tx1"/>
                </a:solidFill>
                <a:effectLst/>
                <a:sym typeface="+mn-ea"/>
              </a:rPr>
              <a:t>ulsars in M3</a:t>
            </a:r>
            <a:endParaRPr sz="4000">
              <a:ln w="22225">
                <a:solidFill>
                  <a:schemeClr val="accent2"/>
                </a:solidFill>
                <a:prstDash val="solid"/>
              </a:ln>
              <a:solidFill>
                <a:schemeClr val="tx1"/>
              </a:solidFill>
              <a:effectLst/>
              <a:sym typeface="+mn-ea"/>
            </a:endParaRPr>
          </a:p>
          <a:p>
            <a:pPr marL="0" indent="0">
              <a:lnSpc>
                <a:spcPct val="150000"/>
              </a:lnSpc>
              <a:buNone/>
            </a:pPr>
            <a:endParaRPr sz="4000">
              <a:ln w="22225">
                <a:solidFill>
                  <a:schemeClr val="accent2"/>
                </a:solidFill>
                <a:prstDash val="solid"/>
              </a:ln>
              <a:solidFill>
                <a:schemeClr val="tx1"/>
              </a:solidFill>
              <a:effectLst/>
              <a:sym typeface="+mn-ea"/>
            </a:endParaRPr>
          </a:p>
        </p:txBody>
      </p:sp>
      <p:sp>
        <p:nvSpPr>
          <p:cNvPr id="6" name="矩形 5"/>
          <p:cNvSpPr/>
          <p:nvPr/>
        </p:nvSpPr>
        <p:spPr>
          <a:xfrm>
            <a:off x="8192135" y="746125"/>
            <a:ext cx="2363470" cy="6096000"/>
          </a:xfrm>
          <a:prstGeom prst="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3"/>
            </p:custDataLst>
          </p:nvPr>
        </p:nvSpPr>
        <p:spPr>
          <a:xfrm>
            <a:off x="10556240" y="5849620"/>
            <a:ext cx="1635760" cy="922020"/>
          </a:xfrm>
          <a:prstGeom prst="rect">
            <a:avLst/>
          </a:prstGeom>
          <a:noFill/>
        </p:spPr>
        <p:txBody>
          <a:bodyPr wrap="square" rtlCol="0">
            <a:spAutoFit/>
          </a:bodyPr>
          <a:p>
            <a:r>
              <a:rPr lang="en-US" altLang="zh-CN"/>
              <a:t>Li et </a:t>
            </a:r>
            <a:r>
              <a:rPr lang="en-US" altLang="zh-CN"/>
              <a:t>al. 2024.</a:t>
            </a:r>
            <a:endParaRPr lang="en-US" altLang="zh-CN"/>
          </a:p>
          <a:p>
            <a:r>
              <a:rPr lang="en-US" altLang="zh-CN"/>
              <a:t>Accepted by ApJ.</a:t>
            </a:r>
            <a:endParaRPr lang="en-US" altLang="zh-CN"/>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4" name="内容占位符 13"/>
          <p:cNvSpPr>
            <a:spLocks noGrp="1"/>
          </p:cNvSpPr>
          <p:nvPr>
            <p:ph idx="1"/>
            <p:custDataLst>
              <p:tags r:id="rId1"/>
            </p:custDataLst>
          </p:nvPr>
        </p:nvSpPr>
        <p:spPr>
          <a:xfrm>
            <a:off x="3848735" y="-344805"/>
            <a:ext cx="4933950" cy="1393190"/>
          </a:xfrm>
        </p:spPr>
        <p:txBody>
          <a:bodyPr>
            <a:normAutofit/>
          </a:bodyPr>
          <a:p>
            <a:pPr marL="0" indent="0">
              <a:lnSpc>
                <a:spcPct val="150000"/>
              </a:lnSpc>
              <a:buNone/>
            </a:pPr>
            <a:r>
              <a:rPr lang="en-US" sz="4000">
                <a:ln w="22225">
                  <a:solidFill>
                    <a:schemeClr val="accent2"/>
                  </a:solidFill>
                  <a:prstDash val="solid"/>
                </a:ln>
                <a:solidFill>
                  <a:schemeClr val="tx1"/>
                </a:solidFill>
                <a:effectLst/>
                <a:sym typeface="+mn-ea"/>
              </a:rPr>
              <a:t>P</a:t>
            </a:r>
            <a:r>
              <a:rPr sz="4000">
                <a:ln w="22225">
                  <a:solidFill>
                    <a:schemeClr val="accent2"/>
                  </a:solidFill>
                  <a:prstDash val="solid"/>
                </a:ln>
                <a:solidFill>
                  <a:schemeClr val="tx1"/>
                </a:solidFill>
                <a:effectLst/>
                <a:sym typeface="+mn-ea"/>
              </a:rPr>
              <a:t>ulsars in M3</a:t>
            </a:r>
            <a:endParaRPr sz="4000">
              <a:ln w="22225">
                <a:solidFill>
                  <a:schemeClr val="accent2"/>
                </a:solidFill>
                <a:prstDash val="solid"/>
              </a:ln>
              <a:solidFill>
                <a:schemeClr val="tx1"/>
              </a:solidFill>
              <a:effectLst/>
              <a:sym typeface="+mn-ea"/>
            </a:endParaRPr>
          </a:p>
        </p:txBody>
      </p:sp>
      <p:pic>
        <p:nvPicPr>
          <p:cNvPr id="8" name="图片 7" descr="result_F"/>
          <p:cNvPicPr>
            <a:picLocks noChangeAspect="1"/>
          </p:cNvPicPr>
          <p:nvPr/>
        </p:nvPicPr>
        <p:blipFill>
          <a:blip r:embed="rId2"/>
          <a:stretch>
            <a:fillRect/>
          </a:stretch>
        </p:blipFill>
        <p:spPr>
          <a:xfrm>
            <a:off x="846455" y="1290955"/>
            <a:ext cx="5920105" cy="5198745"/>
          </a:xfrm>
          <a:prstGeom prst="rect">
            <a:avLst/>
          </a:prstGeom>
        </p:spPr>
      </p:pic>
      <p:sp>
        <p:nvSpPr>
          <p:cNvPr id="2" name="文本框 1"/>
          <p:cNvSpPr txBox="1"/>
          <p:nvPr/>
        </p:nvSpPr>
        <p:spPr>
          <a:xfrm>
            <a:off x="1534795" y="893445"/>
            <a:ext cx="5635625" cy="368300"/>
          </a:xfrm>
          <a:prstGeom prst="rect">
            <a:avLst/>
          </a:prstGeom>
          <a:noFill/>
        </p:spPr>
        <p:txBody>
          <a:bodyPr wrap="square" rtlCol="0" anchor="t">
            <a:spAutoFit/>
          </a:bodyPr>
          <a:p>
            <a:r>
              <a:rPr lang="zh-CN" altLang="en-US">
                <a:sym typeface="+mn-ea"/>
              </a:rPr>
              <a:t>Pulsar position</a:t>
            </a:r>
            <a:r>
              <a:rPr lang="en-US" altLang="zh-CN">
                <a:sym typeface="+mn-ea"/>
              </a:rPr>
              <a:t>s </a:t>
            </a:r>
            <a:r>
              <a:rPr lang="zh-CN" altLang="en-US">
                <a:sym typeface="+mn-ea"/>
              </a:rPr>
              <a:t>and X-ray </a:t>
            </a:r>
            <a:r>
              <a:rPr lang="en-US" altLang="zh-CN">
                <a:sym typeface="+mn-ea"/>
              </a:rPr>
              <a:t>sources</a:t>
            </a:r>
            <a:r>
              <a:rPr lang="zh-CN" altLang="en-US">
                <a:sym typeface="+mn-ea"/>
              </a:rPr>
              <a:t> from Chandra</a:t>
            </a:r>
            <a:endParaRPr lang="zh-CN" altLang="en-US">
              <a:sym typeface="+mn-ea"/>
            </a:endParaRPr>
          </a:p>
        </p:txBody>
      </p:sp>
      <p:sp>
        <p:nvSpPr>
          <p:cNvPr id="3" name="文本框 2"/>
          <p:cNvSpPr txBox="1"/>
          <p:nvPr/>
        </p:nvSpPr>
        <p:spPr>
          <a:xfrm>
            <a:off x="7025640" y="1738630"/>
            <a:ext cx="4807585" cy="1753235"/>
          </a:xfrm>
          <a:prstGeom prst="rect">
            <a:avLst/>
          </a:prstGeom>
          <a:noFill/>
        </p:spPr>
        <p:txBody>
          <a:bodyPr wrap="square" rtlCol="0" anchor="t">
            <a:spAutoFit/>
          </a:bodyPr>
          <a:p>
            <a:pPr indent="0" algn="ctr" fontAlgn="auto">
              <a:lnSpc>
                <a:spcPct val="200000"/>
              </a:lnSpc>
            </a:pPr>
            <a:r>
              <a:rPr lang="zh-CN" altLang="en-US">
                <a:sym typeface="+mn-ea"/>
              </a:rPr>
              <a:t>M3B may have a weak X-ray emission</a:t>
            </a:r>
            <a:r>
              <a:rPr lang="en-US" altLang="zh-CN">
                <a:sym typeface="+mn-ea"/>
              </a:rPr>
              <a:t> ?</a:t>
            </a:r>
            <a:endParaRPr lang="zh-CN" altLang="en-US">
              <a:sym typeface="+mn-ea"/>
            </a:endParaRPr>
          </a:p>
          <a:p>
            <a:pPr indent="0" algn="ctr" fontAlgn="auto">
              <a:lnSpc>
                <a:spcPct val="200000"/>
              </a:lnSpc>
            </a:pPr>
            <a:r>
              <a:rPr>
                <a:sym typeface="+mn-ea"/>
              </a:rPr>
              <a:t>Binary system </a:t>
            </a:r>
            <a:r>
              <a:rPr lang="en-US" altLang="zh-CN">
                <a:solidFill>
                  <a:srgbClr val="FF0000"/>
                </a:solidFill>
                <a:sym typeface="+mn-ea"/>
              </a:rPr>
              <a:t>100%</a:t>
            </a:r>
            <a:r>
              <a:rPr lang="zh-CN" altLang="en-US">
                <a:sym typeface="+mn-ea"/>
              </a:rPr>
              <a:t>，</a:t>
            </a:r>
            <a:endParaRPr lang="zh-CN" altLang="en-US">
              <a:sym typeface="+mn-ea"/>
            </a:endParaRPr>
          </a:p>
          <a:p>
            <a:pPr indent="0" algn="ctr" fontAlgn="auto">
              <a:lnSpc>
                <a:spcPct val="200000"/>
              </a:lnSpc>
            </a:pPr>
            <a:r>
              <a:rPr lang="zh-CN" altLang="en-US">
                <a:sym typeface="+mn-ea"/>
              </a:rPr>
              <a:t>Low stellar density</a:t>
            </a:r>
            <a:endParaRPr lang="zh-CN" altLang="en-US">
              <a:sym typeface="+mn-ea"/>
            </a:endParaRPr>
          </a:p>
        </p:txBody>
      </p:sp>
      <p:pic>
        <p:nvPicPr>
          <p:cNvPr id="4" name="图片 3" descr="微信图片_20220326213847"/>
          <p:cNvPicPr>
            <a:picLocks noChangeAspect="1"/>
          </p:cNvPicPr>
          <p:nvPr/>
        </p:nvPicPr>
        <p:blipFill>
          <a:blip r:embed="rId3"/>
          <a:stretch>
            <a:fillRect/>
          </a:stretch>
        </p:blipFill>
        <p:spPr>
          <a:xfrm>
            <a:off x="9842500" y="0"/>
            <a:ext cx="2274570" cy="90995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5671,&quot;width&quot;:10347}"/>
  <p:tag name="KSO_WM_BEAUTIFY_FLAG" val=""/>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UNIT_TABLE_BEAUTIFY" val="smartTable{d6e8fd5f-a49a-44ec-9732-fec2b6bef58c}"/>
  <p:tag name="TABLE_ENDDRAG_ORIGIN_RECT" val="713*350"/>
  <p:tag name="TABLE_ENDDRAG_RECT" val="109*60*713*350"/>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UNIT_PLACING_PICTURE_USER_VIEWPORT" val="{&quot;height&quot;:5671,&quot;width&quot;:10347}"/>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176"/>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176"/>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176"/>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176"/>
</p:tagLst>
</file>

<file path=ppt/tags/tag132.xml><?xml version="1.0" encoding="utf-8"?>
<p:tagLst xmlns:p="http://schemas.openxmlformats.org/presentationml/2006/main">
  <p:tag name="COMMONDATA" val="eyJoZGlkIjoiMWM5NDZhYzI5MGQ4OGM1NTEwYTc4YTQ5Mjg0MWZkOWEifQ=="/>
  <p:tag name="KSO_WPP_MARK_KEY" val="f36ef056-bb68-4fda-9a26-8829c7234a0d"/>
  <p:tag name="commondata" val="eyJoZGlkIjoiN2I1YTk2YzgyODQzNWU1NDNhNWI4NzViZjM5ZmM2ZDQ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可爱模板企业通用"/>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551_1*a*1"/>
  <p:tag name="KSO_WM_TEMPLATE_CATEGORY" val="custom"/>
  <p:tag name="KSO_WM_TEMPLATE_INDEX" val="20221551"/>
  <p:tag name="KSO_WM_UNIT_LAYERLEVEL" val="1"/>
  <p:tag name="KSO_WM_TAG_VERSION" val="1.0"/>
  <p:tag name="KSO_WM_BEAUTIFY_FLAG" val=""/>
  <p:tag name="KSO_WM_UNIT_DEFAULT_FONT" val="56;58;2"/>
  <p:tag name="KSO_WM_UNIT_BLOCK" val="0"/>
  <p:tag name="KSO_WM_UNIT_DEC_AREA_ID" val="23fd11836f164aeb962ff6be3d4003db"/>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24708da942da4277bbf662098d6a32ce"/>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1551_1*b*1"/>
  <p:tag name="KSO_WM_TEMPLATE_CATEGORY" val="custom"/>
  <p:tag name="KSO_WM_TEMPLATE_INDEX" val="20221551"/>
  <p:tag name="KSO_WM_UNIT_LAYERLEVEL" val="1"/>
  <p:tag name="KSO_WM_TAG_VERSION" val="1.0"/>
  <p:tag name="KSO_WM_BEAUTIFY_FLAG" val=""/>
  <p:tag name="KSO_WM_UNIT_DEFAULT_FONT" val="16;24;2"/>
  <p:tag name="KSO_WM_UNIT_BLOCK" val="0"/>
  <p:tag name="KSO_WM_UNIT_DEC_AREA_ID" val="656ac5cb658d461cb5c1e51cbb073a5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24708da942da4277bbf662098d6a32ce"/>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SUBTYPE" val="a"/>
  <p:tag name="KSO_WM_UNIT_PRESET_TEXT" val="单/击/此/处/添/加/正/文"/>
  <p:tag name="KSO_WM_UNIT_NOCLEAR" val="0"/>
  <p:tag name="KSO_WM_UNIT_VALUE" val="44"/>
  <p:tag name="KSO_WM_UNIT_HIGHLIGHT" val="0"/>
  <p:tag name="KSO_WM_UNIT_COMPATIBLE" val="0"/>
  <p:tag name="KSO_WM_UNIT_DIAGRAM_ISNUMVISUAL" val="0"/>
  <p:tag name="KSO_WM_UNIT_DIAGRAM_ISREFERUNIT" val="0"/>
  <p:tag name="KSO_WM_UNIT_TYPE" val="f"/>
  <p:tag name="KSO_WM_UNIT_INDEX" val="1"/>
  <p:tag name="KSO_WM_UNIT_ID" val="custom20221551_1*f*1"/>
  <p:tag name="KSO_WM_TEMPLATE_CATEGORY" val="custom"/>
  <p:tag name="KSO_WM_TEMPLATE_INDEX" val="20221551"/>
  <p:tag name="KSO_WM_UNIT_LAYERLEVEL" val="1"/>
  <p:tag name="KSO_WM_TAG_VERSION" val="1.0"/>
  <p:tag name="KSO_WM_BEAUTIFY_FLAG" val=""/>
  <p:tag name="KSO_WM_UNIT_DEFAULT_FONT" val="14;16;2"/>
  <p:tag name="KSO_WM_UNIT_BLOCK" val="0"/>
  <p:tag name="KSO_WM_UNIT_DEC_AREA_ID" val="cd80c25a7b074266b9ff283ae8a6ea39"/>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24708da942da4277bbf662098d6a32ce"/>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PLACING_PICTURE_USER_VIEWPORT" val="{&quot;height&quot;:5671,&quot;width&quot;:10347}"/>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UNIT_PLACING_PICTURE_USER_VIEWPORT" val="{&quot;height&quot;:5671,&quot;width&quot;:10347}"/>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UNIT_PLACING_PICTURE_USER_VIEWPORT" val="{&quot;height&quot;:5671,&quot;width&quot;:10347}"/>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2560</Words>
  <Application>WPS 演示</Application>
  <PresentationFormat>宽屏</PresentationFormat>
  <Paragraphs>168</Paragraphs>
  <Slides>14</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宋体</vt:lpstr>
      <vt:lpstr>Wingdings</vt:lpstr>
      <vt:lpstr>Wingdings</vt:lpstr>
      <vt:lpstr>Calibri</vt:lpstr>
      <vt:lpstr>汉仪旗黑-85S</vt:lpstr>
      <vt:lpstr>黑体</vt:lpstr>
      <vt:lpstr>微软雅黑</vt:lpstr>
      <vt:lpstr>Arial Unicode MS</vt:lpstr>
      <vt:lpstr>Office 主题​​</vt:lpstr>
      <vt:lpstr>Pulsars in M3 and New Pulsars in M2</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listening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小刺豚</cp:lastModifiedBy>
  <cp:revision>302</cp:revision>
  <dcterms:created xsi:type="dcterms:W3CDTF">2019-06-19T02:08:00Z</dcterms:created>
  <dcterms:modified xsi:type="dcterms:W3CDTF">2024-07-14T07:40:13Z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6B195588827548CFA44BB9CA2259D48C_13</vt:lpwstr>
  </property>
</Properties>
</file>