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04" r:id="rId4"/>
    <p:sldId id="313" r:id="rId5"/>
    <p:sldId id="315" r:id="rId6"/>
    <p:sldId id="303" r:id="rId7"/>
    <p:sldId id="316" r:id="rId8"/>
    <p:sldId id="314" r:id="rId9"/>
    <p:sldId id="324" r:id="rId10"/>
    <p:sldId id="323" r:id="rId11"/>
    <p:sldId id="317" r:id="rId12"/>
    <p:sldId id="318" r:id="rId13"/>
    <p:sldId id="333" r:id="rId14"/>
    <p:sldId id="32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248BA-08AA-4CC4-9866-DEB0D52AE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72EDBD-CEE1-4402-A47D-E67179661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4D24DF-6F79-420C-90C4-B3C324FD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31BEA-C815-4293-8B54-25AA6B82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ED6F4F-4C47-4098-89C4-CCFB57CE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07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37FA5-6231-4FED-A833-7F387187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4FB9B7-96AE-455D-8C93-C30D304A3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A7CC8F-FD43-488F-8874-6B8AA6DD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799E36-3C20-44B8-8758-6544697C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7BEBE-994A-4831-B5C2-7ACA4971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1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54BB71-2BE1-41D1-A895-B30688901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BD69D6-37D3-4CC8-A0EE-A2B858CC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747E9C-3D83-41FE-B5B9-DECC7597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F5DA5-501A-422B-B257-64E2220D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14F806-A8EE-443D-971C-BEBCB4EC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96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90811-FA27-424E-8F55-8B4D9B5B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B76DAC-5BE9-47D6-8F2D-62AD1829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CE27D2-AF9D-424B-91ED-F81679FB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C69B74-3701-4AF9-868C-534155E4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C2FFAC-70B1-4092-A994-229B7966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0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C2BFF-2DCE-4022-ABAC-2D7C3634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152234-D349-40B6-973F-8AA4D279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E1075F-3D3C-4C5A-9581-2F03441A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D20936-C3DA-417C-B5FD-B0E35F93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7C631-7BBA-47B8-A100-8CF0DD46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58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0C112-3828-4714-B0F6-ED01B869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173CCD-8589-4429-A5BA-8A62AE6EF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98988F-E3C3-4553-91E5-5F9E8D309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DF4345-59E8-4474-88BD-3CC23351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7F120-6FB4-4610-AC43-3322B641D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68AC3F-1541-4E94-9369-CC7419CA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23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EAE24-AB7F-4BD4-AAF9-5C51F530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CCD2E5-5F7D-4E4A-B5F1-1D6315C4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D6B8E4-B802-4C33-B42C-2665D77E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8864C2-AF9F-42C0-9B2C-3F2375B02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8E8190-8333-4208-8B89-DFFF7B478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FE68D4E-C69C-416E-BFC3-FDCA72F0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B08A8F-3182-4A89-9839-62A9EB8F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7D720C-DE52-45FF-8BFB-F28A2EE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4BC36D-482B-449F-AF9E-B990FF50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7C6FA3-868C-4907-B2F0-53DE4BD3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11145A-FF59-4CCE-8050-09BD68C6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CB4160-94CF-4E27-905E-6543BB6E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9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0E1696D-4633-4903-B8F8-3C3F484C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28715B-5A65-402D-8F0F-B24FF0E7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7796CF-8303-496F-A2BA-62D19A91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51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642CE-7AAE-4B89-A880-54BC327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736E9B-F9AA-44E2-AAE0-0BE0D06E7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3EF98D-FB84-4E17-95F2-B596F00D0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E319C7-A56C-4D7A-B880-612A1B55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6D21A7-D74B-4276-996B-9821A854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993010-73ED-4147-81B7-9B12D36D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9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649FE-8E1A-44E5-8249-647753D3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7B5314-613C-4559-8C80-2B0684138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F1B0F8-8686-4F34-9165-8FD583F3D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381113-85FB-40B3-BC0E-031519DA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E4BC22-A750-45D7-8466-E212BED4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92B674-E3AA-487A-B0A3-80AA1477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70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73F803-2407-462C-BCCE-3488E1A2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E12ECD-2BDF-48CA-BC0A-5363800A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2106F5-835B-4A96-9AFA-90E784909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427B-C69B-4CFF-B9FE-F247D1FA9E59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71279-4861-463D-8682-FF67F8F34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ED6FC-DF78-43CA-8DF3-3C65B5988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6E60-01E1-4680-AACE-5821575B34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62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8435759">
            <a:extLst>
              <a:ext uri="{FF2B5EF4-FFF2-40B4-BE49-F238E27FC236}">
                <a16:creationId xmlns:a16="http://schemas.microsoft.com/office/drawing/2014/main" id="{3ACF9258-5044-4003-BBC8-DBFE38694301}"/>
              </a:ext>
            </a:extLst>
          </p:cNvPr>
          <p:cNvSpPr/>
          <p:nvPr/>
        </p:nvSpPr>
        <p:spPr>
          <a:xfrm>
            <a:off x="907518" y="453350"/>
            <a:ext cx="10920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4FGL J1318.2+6754: A long orbital-period redback candidate</a:t>
            </a:r>
            <a:endParaRPr lang="zh-CN" altLang="zh-CN" sz="3200" b="1" kern="0" dirty="0">
              <a:latin typeface="Times New Roman" panose="02020603050405020304" pitchFamily="18" charset="0"/>
              <a:ea typeface="FZYaSongS-B-GB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6D1A9E-5F95-46D2-83B0-F4925FA6770D}"/>
              </a:ext>
            </a:extLst>
          </p:cNvPr>
          <p:cNvSpPr txBox="1"/>
          <p:nvPr/>
        </p:nvSpPr>
        <p:spPr>
          <a:xfrm>
            <a:off x="3433482" y="3429000"/>
            <a:ext cx="532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Jie Lin</a:t>
            </a:r>
          </a:p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Xiamen University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237568-EEC3-483E-8245-C90386540F1B}"/>
              </a:ext>
            </a:extLst>
          </p:cNvPr>
          <p:cNvSpPr txBox="1"/>
          <p:nvPr/>
        </p:nvSpPr>
        <p:spPr>
          <a:xfrm>
            <a:off x="80891" y="6387874"/>
            <a:ext cx="6319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Chen Hailiang., Wang  Bojun., Xu Renxin., 2024, ApJL, 960, L5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2EFA4B-A8BC-4C02-A799-05069E9ABABF}"/>
              </a:ext>
            </a:extLst>
          </p:cNvPr>
          <p:cNvSpPr/>
          <p:nvPr/>
        </p:nvSpPr>
        <p:spPr>
          <a:xfrm>
            <a:off x="10194005" y="6267458"/>
            <a:ext cx="185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14, 2024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7D469B-0212-421A-B7A8-A71950A53929}"/>
              </a:ext>
            </a:extLst>
          </p:cNvPr>
          <p:cNvSpPr txBox="1"/>
          <p:nvPr/>
        </p:nvSpPr>
        <p:spPr>
          <a:xfrm>
            <a:off x="2323323" y="4985380"/>
            <a:ext cx="77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 Chen Hailiang, Wang Bojun, Xu Renxin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2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295275" y="174714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320889"/>
            <a:ext cx="588156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on the inclination and MSP mass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29D2C-5684-4836-8178-C14192D62F9F}"/>
              </a:ext>
            </a:extLst>
          </p:cNvPr>
          <p:cNvSpPr txBox="1"/>
          <p:nvPr/>
        </p:nvSpPr>
        <p:spPr>
          <a:xfrm>
            <a:off x="92853" y="6073779"/>
            <a:ext cx="835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TESS optical photometry of J1318 in August 2019. The red lines show the best-fit ELC code model. Lower panels show residuals for the difference between the observed and calculated magnitudes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52028BA-5DD5-4DD6-929C-6430EDE2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3" y="1328504"/>
            <a:ext cx="6259309" cy="4509683"/>
          </a:xfrm>
          <a:prstGeom prst="rect">
            <a:avLst/>
          </a:prstGeom>
        </p:spPr>
      </p:pic>
      <p:sp>
        <p:nvSpPr>
          <p:cNvPr id="13" name="流程图: 可选过程 12">
            <a:extLst>
              <a:ext uri="{FF2B5EF4-FFF2-40B4-BE49-F238E27FC236}">
                <a16:creationId xmlns:a16="http://schemas.microsoft.com/office/drawing/2014/main" id="{E9095BA1-164B-4034-B727-E97EAC3F6E69}"/>
              </a:ext>
            </a:extLst>
          </p:cNvPr>
          <p:cNvSpPr/>
          <p:nvPr/>
        </p:nvSpPr>
        <p:spPr>
          <a:xfrm>
            <a:off x="7820455" y="2409584"/>
            <a:ext cx="3024427" cy="116055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EABE914-AA77-47C4-82F7-F1CC4F6AC6C6}"/>
              </a:ext>
            </a:extLst>
          </p:cNvPr>
          <p:cNvSpPr txBox="1"/>
          <p:nvPr/>
        </p:nvSpPr>
        <p:spPr>
          <a:xfrm>
            <a:off x="7088665" y="1259537"/>
            <a:ext cx="453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radial velocity solution of the Gaia DR3 and, the radius and temperature from SED. </a:t>
            </a:r>
            <a:endParaRPr lang="zh-CN" altLang="en-US" i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29348CA-8C94-4643-AF1C-399EC675C27D}"/>
                  </a:ext>
                </a:extLst>
              </p:cNvPr>
              <p:cNvSpPr txBox="1"/>
              <p:nvPr/>
            </p:nvSpPr>
            <p:spPr>
              <a:xfrm>
                <a:off x="8126825" y="2801023"/>
                <a:ext cx="154669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=27.9</m:t>
                          </m:r>
                        </m:e>
                        <m:sup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29348CA-8C94-4643-AF1C-399EC675C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825" y="2801023"/>
                <a:ext cx="1546699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341C092-573F-46E5-9D86-F17EE4A6BF23}"/>
                  </a:ext>
                </a:extLst>
              </p:cNvPr>
              <p:cNvSpPr txBox="1"/>
              <p:nvPr/>
            </p:nvSpPr>
            <p:spPr>
              <a:xfrm>
                <a:off x="8126825" y="3191033"/>
                <a:ext cx="24027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irr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341C092-573F-46E5-9D86-F17EE4A6B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825" y="3191033"/>
                <a:ext cx="240273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36955E1-0880-46BA-B6D2-9A684637F45D}"/>
                  </a:ext>
                </a:extLst>
              </p:cNvPr>
              <p:cNvSpPr txBox="1"/>
              <p:nvPr/>
            </p:nvSpPr>
            <p:spPr>
              <a:xfrm>
                <a:off x="7718751" y="5047647"/>
                <a:ext cx="3565134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2.0×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erg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36955E1-0880-46BA-B6D2-9A684637F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751" y="5047647"/>
                <a:ext cx="3565134" cy="372410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83CE076-1EAB-4E35-9B1E-49ABDD464C4E}"/>
                  </a:ext>
                </a:extLst>
              </p:cNvPr>
              <p:cNvSpPr txBox="1"/>
              <p:nvPr/>
            </p:nvSpPr>
            <p:spPr>
              <a:xfrm>
                <a:off x="6515566" y="5650384"/>
                <a:ext cx="5716799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typical for energetic millisecond pulsar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sd</m:t>
                        </m:r>
                      </m:sub>
                    </m:sSub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34−35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erg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83CE076-1EAB-4E35-9B1E-49ABDD464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566" y="5650384"/>
                <a:ext cx="5716799" cy="341376"/>
              </a:xfrm>
              <a:prstGeom prst="rect">
                <a:avLst/>
              </a:prstGeom>
              <a:blipFill>
                <a:blip r:embed="rId7"/>
                <a:stretch>
                  <a:fillRect l="-640" t="-3571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头: 下 6">
            <a:extLst>
              <a:ext uri="{FF2B5EF4-FFF2-40B4-BE49-F238E27FC236}">
                <a16:creationId xmlns:a16="http://schemas.microsoft.com/office/drawing/2014/main" id="{96E11E45-9011-4CE4-AD1E-D654EFEFEDB2}"/>
              </a:ext>
            </a:extLst>
          </p:cNvPr>
          <p:cNvSpPr/>
          <p:nvPr/>
        </p:nvSpPr>
        <p:spPr>
          <a:xfrm>
            <a:off x="9209908" y="1905556"/>
            <a:ext cx="242803" cy="467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18DBE0-B028-4462-939F-0F6822F0BBB8}"/>
              </a:ext>
            </a:extLst>
          </p:cNvPr>
          <p:cNvSpPr/>
          <p:nvPr/>
        </p:nvSpPr>
        <p:spPr>
          <a:xfrm>
            <a:off x="7903051" y="2423737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best-fit ELC code model:</a:t>
            </a:r>
            <a:endParaRPr lang="zh-CN" altLang="en-US" dirty="0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12B7F4B7-F0C6-4052-8B06-26E23A3AD512}"/>
              </a:ext>
            </a:extLst>
          </p:cNvPr>
          <p:cNvSpPr/>
          <p:nvPr/>
        </p:nvSpPr>
        <p:spPr>
          <a:xfrm>
            <a:off x="9164521" y="3679764"/>
            <a:ext cx="282804" cy="650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可选过程 19">
            <a:extLst>
              <a:ext uri="{FF2B5EF4-FFF2-40B4-BE49-F238E27FC236}">
                <a16:creationId xmlns:a16="http://schemas.microsoft.com/office/drawing/2014/main" id="{6AABE14E-5E94-4820-B965-7DE864542AD7}"/>
              </a:ext>
            </a:extLst>
          </p:cNvPr>
          <p:cNvSpPr/>
          <p:nvPr/>
        </p:nvSpPr>
        <p:spPr>
          <a:xfrm>
            <a:off x="7446254" y="4340524"/>
            <a:ext cx="4156783" cy="116055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CEB686F-3814-489F-AB66-E20279F0DAA5}"/>
                  </a:ext>
                </a:extLst>
              </p:cNvPr>
              <p:cNvSpPr txBox="1"/>
              <p:nvPr/>
            </p:nvSpPr>
            <p:spPr>
              <a:xfrm>
                <a:off x="9373966" y="3761184"/>
                <a:ext cx="1587172" cy="34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=0.84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zh-CN" alt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CEB686F-3814-489F-AB66-E20279F0D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966" y="3761184"/>
                <a:ext cx="1587172" cy="343748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F72C46F-57DA-4617-9EA8-6BE1BF809DDA}"/>
                  </a:ext>
                </a:extLst>
              </p:cNvPr>
              <p:cNvSpPr txBox="1"/>
              <p:nvPr/>
            </p:nvSpPr>
            <p:spPr>
              <a:xfrm>
                <a:off x="7421597" y="3776940"/>
                <a:ext cx="1870853" cy="34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0.049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F72C46F-57DA-4617-9EA8-6BE1BF809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97" y="3776940"/>
                <a:ext cx="1870853" cy="343748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F6F9C53-6B3D-4391-A261-DBAF172E668B}"/>
                  </a:ext>
                </a:extLst>
              </p:cNvPr>
              <p:cNvSpPr txBox="1"/>
              <p:nvPr/>
            </p:nvSpPr>
            <p:spPr>
              <a:xfrm>
                <a:off x="8597339" y="4449081"/>
                <a:ext cx="1807958" cy="34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MSP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1.30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zh-CN" alt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F6F9C53-6B3D-4391-A261-DBAF172E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339" y="4449081"/>
                <a:ext cx="1807958" cy="343748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28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05214" y="161664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311039"/>
            <a:ext cx="36330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conclusions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2815D9-4C93-4C31-BB3E-24F3215C62D3}"/>
                  </a:ext>
                </a:extLst>
              </p:cNvPr>
              <p:cNvSpPr txBox="1"/>
              <p:nvPr/>
            </p:nvSpPr>
            <p:spPr>
              <a:xfrm>
                <a:off x="6374674" y="4709205"/>
                <a:ext cx="5160373" cy="39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=4.71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=1.36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2815D9-4C93-4C31-BB3E-24F3215C6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4" y="4709205"/>
                <a:ext cx="5160373" cy="391839"/>
              </a:xfrm>
              <a:prstGeom prst="rect">
                <a:avLst/>
              </a:prstGeom>
              <a:blipFill>
                <a:blip r:embed="rId3"/>
                <a:stretch>
                  <a:fillRect t="-106250" b="-167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40D3CA1-3709-4A76-BE45-87BF0732C568}"/>
              </a:ext>
            </a:extLst>
          </p:cNvPr>
          <p:cNvSpPr txBox="1"/>
          <p:nvPr/>
        </p:nvSpPr>
        <p:spPr>
          <a:xfrm>
            <a:off x="870078" y="6414134"/>
            <a:ext cx="439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recycling scenario, Tauris et al.2011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281A5DE-3051-4310-92B9-AF35198FBF4D}"/>
              </a:ext>
            </a:extLst>
          </p:cNvPr>
          <p:cNvSpPr txBox="1"/>
          <p:nvPr/>
        </p:nvSpPr>
        <p:spPr>
          <a:xfrm>
            <a:off x="5413597" y="4099163"/>
            <a:ext cx="584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Roche-lobe radius and a small filling factor of about 0.3: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4DDD7B-625E-4900-B780-7991E1C561D4}"/>
              </a:ext>
            </a:extLst>
          </p:cNvPr>
          <p:cNvSpPr txBox="1"/>
          <p:nvPr/>
        </p:nvSpPr>
        <p:spPr>
          <a:xfrm>
            <a:off x="5406727" y="1724443"/>
            <a:ext cx="6538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recycling scenario: A neutron star is spun up to MSPs via accretion of mass and angular momentum from a companion star in a low-mass X-ray binary.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B9EEC5F-7C8A-4AAB-8B83-214F69606DF0}"/>
                  </a:ext>
                </a:extLst>
              </p:cNvPr>
              <p:cNvSpPr txBox="1"/>
              <p:nvPr/>
            </p:nvSpPr>
            <p:spPr>
              <a:xfrm>
                <a:off x="6096000" y="5341754"/>
                <a:ext cx="5842776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=0.84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B9EEC5F-7C8A-4AAB-8B83-214F69606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341754"/>
                <a:ext cx="5842776" cy="375167"/>
              </a:xfrm>
              <a:prstGeom prst="rect">
                <a:avLst/>
              </a:prstGeom>
              <a:blipFill>
                <a:blip r:embed="rId4"/>
                <a:stretch>
                  <a:fillRect l="-835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B299613-6A28-409A-87E8-F5A967C6BCCB}"/>
                  </a:ext>
                </a:extLst>
              </p:cNvPr>
              <p:cNvSpPr txBox="1"/>
              <p:nvPr/>
            </p:nvSpPr>
            <p:spPr>
              <a:xfrm>
                <a:off x="8546089" y="5341754"/>
                <a:ext cx="3154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4.129265937434151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B299613-6A28-409A-87E8-F5A967C6B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089" y="5341754"/>
                <a:ext cx="315467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上 7">
            <a:extLst>
              <a:ext uri="{FF2B5EF4-FFF2-40B4-BE49-F238E27FC236}">
                <a16:creationId xmlns:a16="http://schemas.microsoft.com/office/drawing/2014/main" id="{2FE113BE-E750-47D2-AD80-93C81AEF21BC}"/>
              </a:ext>
            </a:extLst>
          </p:cNvPr>
          <p:cNvSpPr/>
          <p:nvPr/>
        </p:nvSpPr>
        <p:spPr>
          <a:xfrm>
            <a:off x="8060665" y="2787926"/>
            <a:ext cx="548640" cy="11321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68C5C3-F009-4FE1-AE3D-D670CF5C90D4}"/>
              </a:ext>
            </a:extLst>
          </p:cNvPr>
          <p:cNvSpPr/>
          <p:nvPr/>
        </p:nvSpPr>
        <p:spPr>
          <a:xfrm>
            <a:off x="8546089" y="3252423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Challenging the recycling scenario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BAC5FCD-12B6-459D-80C8-50F30E5BC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541" y="1177096"/>
            <a:ext cx="1288189" cy="258278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892AB15-A4AD-48D1-AF0E-3AEAF4217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4671" y="3759884"/>
            <a:ext cx="1288188" cy="12601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EE1FAB-BE80-4F21-A28F-D11B8A290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8209" y="5086835"/>
            <a:ext cx="12954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7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23000" y="217682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320889"/>
            <a:ext cx="36330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conclusions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237AB2-784C-4DF6-A619-2FFD68554625}"/>
              </a:ext>
            </a:extLst>
          </p:cNvPr>
          <p:cNvSpPr txBox="1"/>
          <p:nvPr/>
        </p:nvSpPr>
        <p:spPr>
          <a:xfrm>
            <a:off x="616688" y="6178598"/>
            <a:ext cx="482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Accretion-induced collapse (AIC)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EDCE69-DF44-4293-8770-73DE2250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2" y="1125137"/>
            <a:ext cx="3171825" cy="12001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A25A07-7528-4B43-8462-DAA4D5FE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27" y="3065741"/>
            <a:ext cx="2428875" cy="10477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79E35C-09B2-46BD-A31C-0F0B35E1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32" y="4879983"/>
            <a:ext cx="2152650" cy="1028700"/>
          </a:xfrm>
          <a:prstGeom prst="rect">
            <a:avLst/>
          </a:prstGeom>
        </p:spPr>
      </p:pic>
      <p:sp>
        <p:nvSpPr>
          <p:cNvPr id="14" name="箭头: 下 13">
            <a:extLst>
              <a:ext uri="{FF2B5EF4-FFF2-40B4-BE49-F238E27FC236}">
                <a16:creationId xmlns:a16="http://schemas.microsoft.com/office/drawing/2014/main" id="{91BC035D-7592-458B-8D7F-C2A377ED7DC2}"/>
              </a:ext>
            </a:extLst>
          </p:cNvPr>
          <p:cNvSpPr/>
          <p:nvPr/>
        </p:nvSpPr>
        <p:spPr>
          <a:xfrm>
            <a:off x="1737225" y="2408383"/>
            <a:ext cx="209006" cy="518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0A8478A9-B479-4077-92A4-85F57012BA12}"/>
              </a:ext>
            </a:extLst>
          </p:cNvPr>
          <p:cNvSpPr/>
          <p:nvPr/>
        </p:nvSpPr>
        <p:spPr>
          <a:xfrm>
            <a:off x="1750153" y="4216950"/>
            <a:ext cx="217714" cy="559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8DF9132-E057-4E71-BACD-FD0224F3B1C9}"/>
              </a:ext>
            </a:extLst>
          </p:cNvPr>
          <p:cNvSpPr txBox="1"/>
          <p:nvPr/>
        </p:nvSpPr>
        <p:spPr>
          <a:xfrm>
            <a:off x="3319299" y="3353346"/>
            <a:ext cx="284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Super-Ch.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ONeMg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WD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AIC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5B367E-B679-428A-A583-52859645A7DD}"/>
              </a:ext>
            </a:extLst>
          </p:cNvPr>
          <p:cNvSpPr txBox="1"/>
          <p:nvPr/>
        </p:nvSpPr>
        <p:spPr>
          <a:xfrm>
            <a:off x="3419315" y="5310940"/>
            <a:ext cx="230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MSP + G-type star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FCCB9A1-54FD-4F1A-A838-8A9B4583A06B}"/>
              </a:ext>
            </a:extLst>
          </p:cNvPr>
          <p:cNvSpPr/>
          <p:nvPr/>
        </p:nvSpPr>
        <p:spPr>
          <a:xfrm>
            <a:off x="8356783" y="6449073"/>
            <a:ext cx="3835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Tauris et al. 2013, Freire &amp; Tauris 2014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1BFEC74-BB2B-4B14-AA67-3473412C8DB4}"/>
                  </a:ext>
                </a:extLst>
              </p:cNvPr>
              <p:cNvSpPr txBox="1"/>
              <p:nvPr/>
            </p:nvSpPr>
            <p:spPr>
              <a:xfrm>
                <a:off x="6798153" y="1087397"/>
                <a:ext cx="4741177" cy="282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dynamical effect of the AIC:</a:t>
                </a: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change of the binary semi-major axis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=[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1−2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l-GR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post-AIC eccentricity:</a:t>
                </a:r>
              </a:p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NS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Their predicted small space velocities: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10-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km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1BFEC74-BB2B-4B14-AA67-3473412C8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53" y="1087397"/>
                <a:ext cx="4741177" cy="2824742"/>
              </a:xfrm>
              <a:prstGeom prst="rect">
                <a:avLst/>
              </a:prstGeom>
              <a:blipFill>
                <a:blip r:embed="rId6"/>
                <a:stretch>
                  <a:fillRect l="-1028" t="-1078" b="-3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1C80569-3B95-437E-A865-BBB8500ACD1C}"/>
              </a:ext>
            </a:extLst>
          </p:cNvPr>
          <p:cNvSpPr/>
          <p:nvPr/>
        </p:nvSpPr>
        <p:spPr>
          <a:xfrm>
            <a:off x="6686420" y="978095"/>
            <a:ext cx="4641786" cy="2953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DE2EF14-3D33-4A2B-8388-EFF9795736E9}"/>
                  </a:ext>
                </a:extLst>
              </p:cNvPr>
              <p:cNvSpPr txBox="1"/>
              <p:nvPr/>
            </p:nvSpPr>
            <p:spPr>
              <a:xfrm>
                <a:off x="6798153" y="4291017"/>
                <a:ext cx="4128956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properties of 4FGL J1318.2+6754 :</a:t>
                </a: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small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space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velocities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sys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~20.92 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km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eccentricity:</a:t>
                </a:r>
              </a:p>
              <a:p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Ch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NS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∽0.04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DE2EF14-3D33-4A2B-8388-EFF979573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53" y="4291017"/>
                <a:ext cx="4128956" cy="2000548"/>
              </a:xfrm>
              <a:prstGeom prst="rect">
                <a:avLst/>
              </a:prstGeom>
              <a:blipFill>
                <a:blip r:embed="rId7"/>
                <a:stretch>
                  <a:fillRect l="-1327" t="-18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704F75D8-8575-4D73-AF45-BEF3B81261EA}"/>
              </a:ext>
            </a:extLst>
          </p:cNvPr>
          <p:cNvSpPr/>
          <p:nvPr/>
        </p:nvSpPr>
        <p:spPr>
          <a:xfrm>
            <a:off x="6667020" y="4061232"/>
            <a:ext cx="4641786" cy="2230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0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23000" y="217682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320889"/>
            <a:ext cx="36330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conclusions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F44F01-B11F-418F-9419-BCB556BD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55" y="949381"/>
            <a:ext cx="2926211" cy="51975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91FC46E-906C-4D94-8C7E-A20D9847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960466"/>
            <a:ext cx="3048000" cy="51975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A8A1AD1-3531-4446-93A2-4EE30A64A806}"/>
              </a:ext>
            </a:extLst>
          </p:cNvPr>
          <p:cNvSpPr txBox="1"/>
          <p:nvPr/>
        </p:nvSpPr>
        <p:spPr>
          <a:xfrm>
            <a:off x="6705600" y="6119336"/>
            <a:ext cx="5296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symmetric heating light curve shown in other redback pulsar. Optical light curves of  PSR J1048+2339 and XMMU J083850.38−282756.8 as a function of orbital phase, respectively.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5F8F68-98CC-4C8C-98D3-DBA551E75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41" y="951067"/>
            <a:ext cx="5424657" cy="486190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145A1CB-D537-43B6-8412-A9777901754D}"/>
              </a:ext>
            </a:extLst>
          </p:cNvPr>
          <p:cNvSpPr txBox="1"/>
          <p:nvPr/>
        </p:nvSpPr>
        <p:spPr>
          <a:xfrm>
            <a:off x="69670" y="5833678"/>
            <a:ext cx="660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intrabinary shock distorted by orbital motion or direct channeling of the pulsar wind by magnetic field intrinsic to the companion star or companion stellar activity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A257609-BCCE-4067-AFD7-71DB9BB59F5F}"/>
              </a:ext>
            </a:extLst>
          </p:cNvPr>
          <p:cNvSpPr txBox="1"/>
          <p:nvPr/>
        </p:nvSpPr>
        <p:spPr>
          <a:xfrm>
            <a:off x="69670" y="6334780"/>
            <a:ext cx="54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et al. 2014; Romani &amp; Sanchez 2016; van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Staden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Antoniadis 2016; Sanchez &amp; Romani 2017; Halpern et al. 2017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25092" y="174714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330917"/>
            <a:ext cx="36330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conclusions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72CDA6-0DE4-4F94-8E1D-E4E25199033A}"/>
              </a:ext>
            </a:extLst>
          </p:cNvPr>
          <p:cNvSpPr txBox="1"/>
          <p:nvPr/>
        </p:nvSpPr>
        <p:spPr>
          <a:xfrm>
            <a:off x="618780" y="1877028"/>
            <a:ext cx="112304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report a new candidate redback millisecond pulsar binary, which could be the longest one for known redback if confirmed</a:t>
            </a:r>
            <a:r>
              <a:rPr lang="en-US" altLang="zh-CN" dirty="0"/>
              <a:t>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candidate redback millisecond pulsar binary may be created via accretion-induced collapse (AIC) of an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ONeMg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WD.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candidate redback millisecond is confirmed, which will help us understand the formation of millisecond pulsar.</a:t>
            </a:r>
            <a:endParaRPr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5E58218-8963-4859-BD57-176FCA3CB6EB}"/>
              </a:ext>
            </a:extLst>
          </p:cNvPr>
          <p:cNvSpPr/>
          <p:nvPr/>
        </p:nvSpPr>
        <p:spPr>
          <a:xfrm>
            <a:off x="7411835" y="5612309"/>
            <a:ext cx="4524346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lvl="0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等线"/>
                <a:ea typeface="等线"/>
              </a:defRPr>
            </a:lvl9pPr>
          </a:lstStyle>
          <a:p>
            <a:pPr algn="ctr"/>
            <a:r>
              <a:rPr lang="en-US" altLang="en-US" sz="6600" b="1" dirty="0">
                <a:solidFill>
                  <a:srgbClr val="28D666"/>
                </a:solidFill>
                <a:latin typeface="微软雅黑"/>
                <a:ea typeface="微软雅黑"/>
              </a:rPr>
              <a:t>THANKS</a:t>
            </a:r>
            <a:endParaRPr lang="zh-CN" altLang="zh-CN" sz="6600" dirty="0">
              <a:solidFill>
                <a:srgbClr val="28D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9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5">
            <a:extLst>
              <a:ext uri="{FF2B5EF4-FFF2-40B4-BE49-F238E27FC236}">
                <a16:creationId xmlns:a16="http://schemas.microsoft.com/office/drawing/2014/main" id="{7E48E1C8-3E7E-421C-9B53-49CABF15E3A0}"/>
              </a:ext>
            </a:extLst>
          </p:cNvPr>
          <p:cNvSpPr txBox="1"/>
          <p:nvPr/>
        </p:nvSpPr>
        <p:spPr>
          <a:xfrm>
            <a:off x="1157968" y="1959528"/>
            <a:ext cx="778820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MSP candidates with 4FGL-DR3/Gaia-DR3</a:t>
            </a:r>
            <a:endParaRPr lang="id-ID" alt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8BDE9F3D-1767-447B-A94C-20C93568846A}"/>
              </a:ext>
            </a:extLst>
          </p:cNvPr>
          <p:cNvSpPr txBox="1"/>
          <p:nvPr/>
        </p:nvSpPr>
        <p:spPr>
          <a:xfrm>
            <a:off x="515943" y="2888303"/>
            <a:ext cx="513524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spectra and photometry </a:t>
            </a:r>
            <a:endParaRPr lang="id-ID" alt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6ACF78BB-73D3-46C1-B18C-4D566F8A6486}"/>
              </a:ext>
            </a:extLst>
          </p:cNvPr>
          <p:cNvSpPr txBox="1"/>
          <p:nvPr/>
        </p:nvSpPr>
        <p:spPr>
          <a:xfrm>
            <a:off x="1039405" y="3855258"/>
            <a:ext cx="6238473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on the inclination and MSP mass </a:t>
            </a:r>
            <a:endParaRPr lang="id-ID" alt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914DC370-834D-4D02-B6DD-4CECF6B2B38A}"/>
              </a:ext>
            </a:extLst>
          </p:cNvPr>
          <p:cNvSpPr txBox="1"/>
          <p:nvPr/>
        </p:nvSpPr>
        <p:spPr>
          <a:xfrm>
            <a:off x="1157968" y="4745853"/>
            <a:ext cx="400414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conclusions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3B61DF0-9AE6-4B65-AC2E-A9AEC3CFD69E}"/>
              </a:ext>
            </a:extLst>
          </p:cNvPr>
          <p:cNvSpPr/>
          <p:nvPr/>
        </p:nvSpPr>
        <p:spPr>
          <a:xfrm>
            <a:off x="4856403" y="519539"/>
            <a:ext cx="2031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3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15153" y="33715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224693"/>
            <a:ext cx="73978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MSP Candidates with 4FGL-DR3/Gaia-DR3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BD4D4D-7B67-4636-AD15-A91F2EFC8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42" y="1185906"/>
            <a:ext cx="5653770" cy="4741618"/>
          </a:xfrm>
          <a:prstGeom prst="rect">
            <a:avLst/>
          </a:prstGeom>
          <a:noFill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8715EFB-15C0-462E-ADFD-45860F4FDBC1}"/>
              </a:ext>
            </a:extLst>
          </p:cNvPr>
          <p:cNvSpPr txBox="1"/>
          <p:nvPr/>
        </p:nvSpPr>
        <p:spPr>
          <a:xfrm>
            <a:off x="87804" y="5950668"/>
            <a:ext cx="919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Digitized Sky Survey (DSS) image of the 4FGL J1318.2+6754. The red and blue ellipses show 68% error ellipse and 95% error ellipse of 4FGL catalog, respectively. The small pink plus is the position determined by the SB1 of Gaia DR3, which located at a 95% confidence level of 4FGL J1318.2+6754.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6BB8EE-5A11-4AD1-A538-4C36E1A57770}"/>
              </a:ext>
            </a:extLst>
          </p:cNvPr>
          <p:cNvSpPr txBox="1"/>
          <p:nvPr/>
        </p:nvSpPr>
        <p:spPr>
          <a:xfrm>
            <a:off x="7401503" y="2357779"/>
            <a:ext cx="458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 DR3 contains &gt; 181000 orbital solution for single-lined spectroscopic binaries (SB1s)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E56C9B-6477-414B-AC54-4F8BB462B497}"/>
              </a:ext>
            </a:extLst>
          </p:cNvPr>
          <p:cNvSpPr txBox="1"/>
          <p:nvPr/>
        </p:nvSpPr>
        <p:spPr>
          <a:xfrm>
            <a:off x="7401503" y="3849124"/>
            <a:ext cx="473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fourth Fermi Large Area Telescope  catalog (4FGL-DR3) provides  6658 gamma-ray sources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乘号 13">
            <a:extLst>
              <a:ext uri="{FF2B5EF4-FFF2-40B4-BE49-F238E27FC236}">
                <a16:creationId xmlns:a16="http://schemas.microsoft.com/office/drawing/2014/main" id="{DEE6D844-C575-4C7F-80B0-781B9B589E7A}"/>
              </a:ext>
            </a:extLst>
          </p:cNvPr>
          <p:cNvSpPr/>
          <p:nvPr/>
        </p:nvSpPr>
        <p:spPr>
          <a:xfrm>
            <a:off x="9286875" y="3170460"/>
            <a:ext cx="638175" cy="4857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可选过程 15">
            <a:extLst>
              <a:ext uri="{FF2B5EF4-FFF2-40B4-BE49-F238E27FC236}">
                <a16:creationId xmlns:a16="http://schemas.microsoft.com/office/drawing/2014/main" id="{5FDED5DF-BB61-46A2-B1DA-9B07085FD492}"/>
              </a:ext>
            </a:extLst>
          </p:cNvPr>
          <p:cNvSpPr/>
          <p:nvPr/>
        </p:nvSpPr>
        <p:spPr>
          <a:xfrm>
            <a:off x="7401503" y="2286000"/>
            <a:ext cx="4666672" cy="233362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左 16">
            <a:extLst>
              <a:ext uri="{FF2B5EF4-FFF2-40B4-BE49-F238E27FC236}">
                <a16:creationId xmlns:a16="http://schemas.microsoft.com/office/drawing/2014/main" id="{065002DD-96D1-4A6A-BC13-3FFFDBCE909B}"/>
              </a:ext>
            </a:extLst>
          </p:cNvPr>
          <p:cNvSpPr/>
          <p:nvPr/>
        </p:nvSpPr>
        <p:spPr>
          <a:xfrm>
            <a:off x="6372225" y="3221979"/>
            <a:ext cx="857250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65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245580" y="114581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30235" y="206593"/>
            <a:ext cx="401266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spectra and photometry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CF8E45-240A-43E6-9A2B-A93B0E3BCD22}"/>
              </a:ext>
            </a:extLst>
          </p:cNvPr>
          <p:cNvSpPr txBox="1"/>
          <p:nvPr/>
        </p:nvSpPr>
        <p:spPr>
          <a:xfrm>
            <a:off x="5893346" y="5758774"/>
            <a:ext cx="5972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radial velocities for the J1318 as a function of the orbital phase obtained in 4 epochs from the LAMOST, with radial velocity solution of the Gaia DR3, plotted.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7285C9-EE27-4ED0-A16F-BA9C5D59FE54}"/>
              </a:ext>
            </a:extLst>
          </p:cNvPr>
          <p:cNvSpPr txBox="1"/>
          <p:nvPr/>
        </p:nvSpPr>
        <p:spPr>
          <a:xfrm>
            <a:off x="0" y="5362627"/>
            <a:ext cx="2062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function: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19E4156-8A7D-4E39-8A5E-0E4B92631F8D}"/>
                  </a:ext>
                </a:extLst>
              </p:cNvPr>
              <p:cNvSpPr txBox="1"/>
              <p:nvPr/>
            </p:nvSpPr>
            <p:spPr>
              <a:xfrm>
                <a:off x="842550" y="5824098"/>
                <a:ext cx="4938593" cy="64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orb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NS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0.049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19E4156-8A7D-4E39-8A5E-0E4B92631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0" y="5824098"/>
                <a:ext cx="4938593" cy="6400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2A88456-1FE7-46F2-BF58-F02748F0F34F}"/>
                  </a:ext>
                </a:extLst>
              </p:cNvPr>
              <p:cNvSpPr txBox="1"/>
              <p:nvPr/>
            </p:nvSpPr>
            <p:spPr>
              <a:xfrm>
                <a:off x="156239" y="2875961"/>
                <a:ext cx="20124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</m:t>
                      </m:r>
                      <m:r>
                        <a:rPr lang="en-US" altLang="zh-CN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2A88456-1FE7-46F2-BF58-F02748F0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9" y="2875961"/>
                <a:ext cx="2012413" cy="400110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988BAB3-D335-47BF-B4A0-B3FE8ED5816B}"/>
                  </a:ext>
                </a:extLst>
              </p:cNvPr>
              <p:cNvSpPr txBox="1"/>
              <p:nvPr/>
            </p:nvSpPr>
            <p:spPr>
              <a:xfrm>
                <a:off x="154588" y="2059462"/>
                <a:ext cx="54397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4.129265937434151</m:t>
                      </m:r>
                      <m:r>
                        <a:rPr lang="en-US" altLang="zh-CN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0.0005006378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day</m:t>
                      </m:r>
                    </m:oMath>
                  </m:oMathPara>
                </a14:m>
                <a:endParaRPr lang="zh-CN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988BAB3-D335-47BF-B4A0-B3FE8ED58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8" y="2059462"/>
                <a:ext cx="5439792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769FEB4-2A9C-4E48-BDFB-2150731F18A9}"/>
                  </a:ext>
                </a:extLst>
              </p:cNvPr>
              <p:cNvSpPr txBox="1"/>
              <p:nvPr/>
            </p:nvSpPr>
            <p:spPr>
              <a:xfrm>
                <a:off x="69086" y="3628998"/>
                <a:ext cx="30919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48.713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1.13 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769FEB4-2A9C-4E48-BDFB-2150731F1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" y="3628998"/>
                <a:ext cx="3091925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7FD2FC9-A0E3-4B27-9D75-65D9930267AD}"/>
                  </a:ext>
                </a:extLst>
              </p:cNvPr>
              <p:cNvSpPr txBox="1"/>
              <p:nvPr/>
            </p:nvSpPr>
            <p:spPr>
              <a:xfrm>
                <a:off x="154588" y="4416749"/>
                <a:ext cx="30919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−14.95</m:t>
                      </m:r>
                      <m:r>
                        <a:rPr lang="en-US" altLang="zh-CN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0.762 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km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zh-CN" alt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7FD2FC9-A0E3-4B27-9D75-65D99302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8" y="4416749"/>
                <a:ext cx="3091925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76C52A3F-224F-4C82-8529-84CCBE6D5CE7}"/>
              </a:ext>
            </a:extLst>
          </p:cNvPr>
          <p:cNvSpPr txBox="1"/>
          <p:nvPr/>
        </p:nvSpPr>
        <p:spPr>
          <a:xfrm>
            <a:off x="154588" y="1506480"/>
            <a:ext cx="554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radial velocity (RV) solutions of the Gaia DR3: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E3DCAC-A90F-4ED9-A3F9-6959DD421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9248" y="1176749"/>
            <a:ext cx="6176881" cy="45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05215" y="77082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171515"/>
            <a:ext cx="40418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spectra and photometry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80CBA1-363C-4E27-BF1C-065D02B72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61" y="1184988"/>
            <a:ext cx="7103882" cy="43617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E7B0E7-4AC2-4C3E-8F96-0AB0DCDE72F5}"/>
              </a:ext>
            </a:extLst>
          </p:cNvPr>
          <p:cNvSpPr txBox="1"/>
          <p:nvPr/>
        </p:nvSpPr>
        <p:spPr>
          <a:xfrm>
            <a:off x="1585209" y="5778215"/>
            <a:ext cx="1011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best-fitting SED model for J1318 after fixing the extinction parameters Av=0. The black curve is the best-fitting model. The green pluses and circles are the retrieved photometric measures. The blue diamonds are synthetic photometry.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CCA4229-7810-494F-A196-C6E27BA467F9}"/>
                  </a:ext>
                </a:extLst>
              </p:cNvPr>
              <p:cNvSpPr/>
              <p:nvPr/>
            </p:nvSpPr>
            <p:spPr>
              <a:xfrm>
                <a:off x="4925898" y="3272017"/>
                <a:ext cx="3214329" cy="680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5891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52.4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49.62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1.356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−0.0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+0.01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CCA4229-7810-494F-A196-C6E27BA46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898" y="3272017"/>
                <a:ext cx="3214329" cy="680251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58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275397" y="121022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347662" y="234543"/>
            <a:ext cx="45476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spectra and photometry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1F1CCB-BF7A-42C3-8EED-5E4334D2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01" y="1165051"/>
            <a:ext cx="6526347" cy="46078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0C5AC64-AAFA-4656-862C-673D75B34E93}"/>
              </a:ext>
            </a:extLst>
          </p:cNvPr>
          <p:cNvSpPr txBox="1"/>
          <p:nvPr/>
        </p:nvSpPr>
        <p:spPr>
          <a:xfrm>
            <a:off x="1413753" y="5904502"/>
            <a:ext cx="943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Upper: the mid-resolution LAMOST spectra of the blue arms is shown. Middle: the mid-resolution LAMOST spectra of the red arms is shown. Lower: a model spectrum in the blue arms using the atmospheric parameters derived from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iSpec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shown in green.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7869F69-5EDF-4F72-ACF9-ED048C1D7E27}"/>
                  </a:ext>
                </a:extLst>
              </p:cNvPr>
              <p:cNvSpPr/>
              <p:nvPr/>
            </p:nvSpPr>
            <p:spPr>
              <a:xfrm>
                <a:off x="9478554" y="3749855"/>
                <a:ext cx="2599386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5891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=−0.55±0.13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logg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=4.07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±0.32</m:t>
                      </m: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7869F69-5EDF-4F72-ACF9-ED048C1D7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54" y="3749855"/>
                <a:ext cx="2599386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CB86E8C8-133C-4097-9F24-747030EAB6EB}"/>
              </a:ext>
            </a:extLst>
          </p:cNvPr>
          <p:cNvSpPr/>
          <p:nvPr/>
        </p:nvSpPr>
        <p:spPr>
          <a:xfrm>
            <a:off x="8861898" y="4775031"/>
            <a:ext cx="661481" cy="29182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11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25092" y="174714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241213"/>
            <a:ext cx="40710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spectra and photometry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A3AC93-A438-4DEF-AE7F-89606D4CD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080" y="1232325"/>
            <a:ext cx="5209466" cy="45327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329D2C-5684-4836-8178-C14192D62F9F}"/>
              </a:ext>
            </a:extLst>
          </p:cNvPr>
          <p:cNvSpPr txBox="1"/>
          <p:nvPr/>
        </p:nvSpPr>
        <p:spPr>
          <a:xfrm>
            <a:off x="1809508" y="5933498"/>
            <a:ext cx="799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the G-type main-sequence star is shown in black, comparing to sing-star MIST evolutionary with [Fe/H]=-0.5. Here, the red lines is the subgiant branch.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28D501-233E-404C-B2AC-932C514BEB99}"/>
                  </a:ext>
                </a:extLst>
              </p:cNvPr>
              <p:cNvSpPr txBox="1"/>
              <p:nvPr/>
            </p:nvSpPr>
            <p:spPr>
              <a:xfrm>
                <a:off x="7994678" y="2789605"/>
                <a:ext cx="2850204" cy="40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=0.84±0.02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028D501-233E-404C-B2AC-932C514BE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678" y="2789605"/>
                <a:ext cx="2850204" cy="406522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90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285336" y="86533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1" y="235908"/>
            <a:ext cx="4090488" cy="461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spectra and photometry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A58FA4-E135-42BE-9C30-A3FF1A8D76F9}"/>
              </a:ext>
            </a:extLst>
          </p:cNvPr>
          <p:cNvSpPr txBox="1"/>
          <p:nvPr/>
        </p:nvSpPr>
        <p:spPr>
          <a:xfrm>
            <a:off x="134710" y="5947405"/>
            <a:ext cx="6226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TESS light curves for J1318 from 2019 July to 2022 February. The Lomb-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Scargle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periodgram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TESS light curve, showing a clear peak around 4.13 d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5FD589-E224-43ED-B7D0-632328497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1156307"/>
            <a:ext cx="5208270" cy="47003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887E18-6F58-416A-9DEC-BD769FF7A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31" y="1354995"/>
            <a:ext cx="5090770" cy="430298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B016F88-351C-48CF-9E60-21788F94805F}"/>
              </a:ext>
            </a:extLst>
          </p:cNvPr>
          <p:cNvSpPr txBox="1"/>
          <p:nvPr/>
        </p:nvSpPr>
        <p:spPr>
          <a:xfrm>
            <a:off x="6377301" y="5952442"/>
            <a:ext cx="5935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Spider pulsars: “redbacks” and “black widows”. The side of the companion star facing the pulsar is heated due to direct bombardment by pulsar wind particles.                                           </a:t>
            </a:r>
            <a:r>
              <a:rPr lang="en-US" altLang="zh-CN" dirty="0"/>
              <a:t> 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B5D6D12-6B62-4933-8E79-D34BF58B22BF}"/>
              </a:ext>
            </a:extLst>
          </p:cNvPr>
          <p:cNvSpPr/>
          <p:nvPr/>
        </p:nvSpPr>
        <p:spPr>
          <a:xfrm>
            <a:off x="10411320" y="5657979"/>
            <a:ext cx="178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credit: Wikipedia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495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D8CC87-8004-4B63-BA27-E5CDF0D22D76}"/>
              </a:ext>
            </a:extLst>
          </p:cNvPr>
          <p:cNvGrpSpPr/>
          <p:nvPr/>
        </p:nvGrpSpPr>
        <p:grpSpPr>
          <a:xfrm>
            <a:off x="364849" y="77082"/>
            <a:ext cx="3185227" cy="760413"/>
            <a:chOff x="295275" y="231775"/>
            <a:chExt cx="3185227" cy="760413"/>
          </a:xfrm>
        </p:grpSpPr>
        <p:cxnSp>
          <p:nvCxnSpPr>
            <p:cNvPr id="3" name="直接箭头连接符 11">
              <a:extLst>
                <a:ext uri="{FF2B5EF4-FFF2-40B4-BE49-F238E27FC236}">
                  <a16:creationId xmlns:a16="http://schemas.microsoft.com/office/drawing/2014/main" id="{CA6F2828-0D2A-4A06-91E0-695462CE852E}"/>
                </a:ext>
              </a:extLst>
            </p:cNvPr>
            <p:cNvCxnSpPr/>
            <p:nvPr/>
          </p:nvCxnSpPr>
          <p:spPr>
            <a:xfrm>
              <a:off x="588963" y="922338"/>
              <a:ext cx="2891539" cy="0"/>
            </a:xfrm>
            <a:prstGeom prst="straightConnector1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</p:cxn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55C45F8-68F5-4F97-A960-57F709F86661}"/>
                </a:ext>
              </a:extLst>
            </p:cNvPr>
            <p:cNvSpPr/>
            <p:nvPr/>
          </p:nvSpPr>
          <p:spPr>
            <a:xfrm>
              <a:off x="295275" y="231775"/>
              <a:ext cx="104775" cy="7604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lvl1pPr lvl="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1pPr>
              <a:lvl2pPr marL="742950" lvl="1" indent="-28575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2pPr>
              <a:lvl3pPr marL="1143000" lvl="2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3pPr>
              <a:lvl4pPr marL="1600200" lvl="3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4pPr>
              <a:lvl5pPr marL="2057400" lvl="4" indent="-228600"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5pPr>
              <a:lvl6pPr marL="2514600" lvl="5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6pPr>
              <a:lvl7pPr marL="2971800" lvl="6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7pPr>
              <a:lvl8pPr marL="3429000" lvl="7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8pPr>
              <a:lvl9pPr marL="3886200" lvl="8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  <a:ea typeface="微软雅黑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id="{5F90E7E9-0282-4848-BBF5-C96F0D3F2A3D}"/>
              </a:ext>
            </a:extLst>
          </p:cNvPr>
          <p:cNvSpPr txBox="1">
            <a:spLocks noChangeArrowheads="1"/>
          </p:cNvSpPr>
          <p:nvPr/>
        </p:nvSpPr>
        <p:spPr>
          <a:xfrm>
            <a:off x="491240" y="253777"/>
            <a:ext cx="3812403" cy="4664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vl="0">
              <a:defRPr>
                <a:solidFill>
                  <a:schemeClr val="tx1"/>
                </a:solidFill>
                <a:latin typeface="Arial"/>
                <a:ea typeface="微软雅黑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微软雅黑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微软雅黑"/>
              </a:defRPr>
            </a:lvl5pPr>
            <a:lvl6pPr marL="2514600" lvl="5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6pPr>
            <a:lvl7pPr marL="2971800" lvl="6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7pPr>
            <a:lvl8pPr marL="3429000" lvl="7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8pPr>
            <a:lvl9pPr marL="3886200" lvl="8" indent="-228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微软雅黑"/>
              </a:defRPr>
            </a:lvl9pPr>
          </a:lstStyle>
          <a:p>
            <a:r>
              <a:rPr lang="en-US" altLang="zh-C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on the inclination </a:t>
            </a:r>
            <a:endParaRPr lang="id-ID" altLang="id-ID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EC4BF3-1DC5-428C-B578-92106FF9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40" y="1520965"/>
            <a:ext cx="5039900" cy="4413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04CADFA-7925-4D02-9A82-7A7D1686C839}"/>
              </a:ext>
            </a:extLst>
          </p:cNvPr>
          <p:cNvSpPr txBox="1"/>
          <p:nvPr/>
        </p:nvSpPr>
        <p:spPr>
          <a:xfrm>
            <a:off x="997918" y="6070030"/>
            <a:ext cx="438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for a “redback” binary MSP. The light curve of PSR J2215+5135 Linares, M., et al. 2018.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1618D0-6F8E-412B-A004-D6DD293C9AAB}"/>
                  </a:ext>
                </a:extLst>
              </p:cNvPr>
              <p:cNvSpPr txBox="1"/>
              <p:nvPr/>
            </p:nvSpPr>
            <p:spPr>
              <a:xfrm>
                <a:off x="5922616" y="4217889"/>
                <a:ext cx="6047745" cy="8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irr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day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night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irradiation temperature, the temperatures of the companion’s dayside and nightside, respectively. </a:t>
                </a:r>
                <a14:m>
                  <m:oMath xmlns:m="http://schemas.openxmlformats.org/officeDocument/2006/math">
                    <m:r>
                      <a:rPr lang="zh-CN" altLang="en-US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are the  orbital separation and the heating efficiency, respectively. 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D1618D0-6F8E-412B-A004-D6DD293C9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616" y="4217889"/>
                <a:ext cx="6047745" cy="854336"/>
              </a:xfrm>
              <a:prstGeom prst="rect">
                <a:avLst/>
              </a:prstGeom>
              <a:blipFill>
                <a:blip r:embed="rId4"/>
                <a:stretch>
                  <a:fillRect l="-605" t="-2143" r="-806"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5F77845-5287-477B-9B82-FB74DD2CC80D}"/>
                  </a:ext>
                </a:extLst>
              </p:cNvPr>
              <p:cNvSpPr txBox="1"/>
              <p:nvPr/>
            </p:nvSpPr>
            <p:spPr>
              <a:xfrm>
                <a:off x="7498050" y="2500626"/>
                <a:ext cx="2317155" cy="42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irr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day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night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5F77845-5287-477B-9B82-FB74DD2CC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50" y="2500626"/>
                <a:ext cx="2317155" cy="429388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BCCB2F0-FA98-4CB4-969F-560B4138178B}"/>
                  </a:ext>
                </a:extLst>
              </p:cNvPr>
              <p:cNvSpPr txBox="1"/>
              <p:nvPr/>
            </p:nvSpPr>
            <p:spPr>
              <a:xfrm>
                <a:off x="7498050" y="3237409"/>
                <a:ext cx="2042809" cy="3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sd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irr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BCCB2F0-FA98-4CB4-969F-560B41381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050" y="3237409"/>
                <a:ext cx="2042809" cy="383182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16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981</Words>
  <Application>Microsoft Office PowerPoint</Application>
  <PresentationFormat>宽屏</PresentationFormat>
  <Paragraphs>97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FZYaSongS-B-GB</vt:lpstr>
      <vt:lpstr>等线</vt:lpstr>
      <vt:lpstr>等线 Light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C&amp;F</dc:creator>
  <cp:lastModifiedBy>C&amp;F</cp:lastModifiedBy>
  <cp:revision>12</cp:revision>
  <dcterms:created xsi:type="dcterms:W3CDTF">2024-07-14T03:10:01Z</dcterms:created>
  <dcterms:modified xsi:type="dcterms:W3CDTF">2024-07-14T07:50:23Z</dcterms:modified>
</cp:coreProperties>
</file>