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8" r:id="rId2"/>
    <p:sldId id="369" r:id="rId3"/>
    <p:sldId id="300" r:id="rId4"/>
    <p:sldId id="332" r:id="rId5"/>
    <p:sldId id="337" r:id="rId6"/>
    <p:sldId id="366" r:id="rId7"/>
    <p:sldId id="340" r:id="rId8"/>
    <p:sldId id="358" r:id="rId9"/>
    <p:sldId id="382" r:id="rId10"/>
    <p:sldId id="361" r:id="rId11"/>
    <p:sldId id="378" r:id="rId12"/>
    <p:sldId id="380" r:id="rId13"/>
    <p:sldId id="384" r:id="rId14"/>
    <p:sldId id="375" r:id="rId15"/>
    <p:sldId id="377" r:id="rId16"/>
    <p:sldId id="383" r:id="rId17"/>
    <p:sldId id="362"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38E5"/>
    <a:srgbClr val="3136DB"/>
    <a:srgbClr val="6ADAE5"/>
    <a:srgbClr val="6F6AE5"/>
    <a:srgbClr val="BFBFBF"/>
    <a:srgbClr val="2734CB"/>
    <a:srgbClr val="4A75E5"/>
    <a:srgbClr val="7771EC"/>
    <a:srgbClr val="808EEA"/>
    <a:srgbClr val="9AB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5"/>
    <p:restoredTop sz="85229"/>
  </p:normalViewPr>
  <p:slideViewPr>
    <p:cSldViewPr snapToGrid="0" snapToObjects="1">
      <p:cViewPr varScale="1">
        <p:scale>
          <a:sx n="99" d="100"/>
          <a:sy n="99" d="100"/>
        </p:scale>
        <p:origin x="24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shang" userId="b05431ea6dda8b10" providerId="LiveId" clId="{2517F8FA-81B4-4EC2-B855-0E5714F55BEC}"/>
    <pc:docChg chg="undo custSel modSld">
      <pc:chgData name="li shang" userId="b05431ea6dda8b10" providerId="LiveId" clId="{2517F8FA-81B4-4EC2-B855-0E5714F55BEC}" dt="2023-09-06T06:32:15.776" v="204" actId="400"/>
      <pc:docMkLst>
        <pc:docMk/>
      </pc:docMkLst>
      <pc:sldChg chg="modSp mod">
        <pc:chgData name="li shang" userId="b05431ea6dda8b10" providerId="LiveId" clId="{2517F8FA-81B4-4EC2-B855-0E5714F55BEC}" dt="2023-09-06T06:31:27.976" v="163" actId="108"/>
        <pc:sldMkLst>
          <pc:docMk/>
          <pc:sldMk cId="1889253514" sldId="332"/>
        </pc:sldMkLst>
        <pc:spChg chg="mod">
          <ac:chgData name="li shang" userId="b05431ea6dda8b10" providerId="LiveId" clId="{2517F8FA-81B4-4EC2-B855-0E5714F55BEC}" dt="2023-09-06T06:31:27.976" v="163" actId="108"/>
          <ac:spMkLst>
            <pc:docMk/>
            <pc:sldMk cId="1889253514" sldId="332"/>
            <ac:spMk id="17" creationId="{95E559BD-2C97-7B40-8445-41679D34A7D1}"/>
          </ac:spMkLst>
        </pc:spChg>
      </pc:sldChg>
      <pc:sldChg chg="modSp mod">
        <pc:chgData name="li shang" userId="b05431ea6dda8b10" providerId="LiveId" clId="{2517F8FA-81B4-4EC2-B855-0E5714F55BEC}" dt="2023-09-06T06:32:15.776" v="204" actId="400"/>
        <pc:sldMkLst>
          <pc:docMk/>
          <pc:sldMk cId="1606305780" sldId="337"/>
        </pc:sldMkLst>
        <pc:spChg chg="mod">
          <ac:chgData name="li shang" userId="b05431ea6dda8b10" providerId="LiveId" clId="{2517F8FA-81B4-4EC2-B855-0E5714F55BEC}" dt="2023-09-06T06:32:15.776" v="204" actId="400"/>
          <ac:spMkLst>
            <pc:docMk/>
            <pc:sldMk cId="1606305780" sldId="337"/>
            <ac:spMk id="42" creationId="{92D965B9-7905-2142-80AD-A49F0EABAF7F}"/>
          </ac:spMkLst>
        </pc:spChg>
      </pc:sldChg>
      <pc:sldChg chg="modSp mod">
        <pc:chgData name="li shang" userId="b05431ea6dda8b10" providerId="LiveId" clId="{2517F8FA-81B4-4EC2-B855-0E5714F55BEC}" dt="2023-09-06T06:30:49.826" v="162" actId="20577"/>
        <pc:sldMkLst>
          <pc:docMk/>
          <pc:sldMk cId="3680952363" sldId="375"/>
        </pc:sldMkLst>
        <pc:spChg chg="mod">
          <ac:chgData name="li shang" userId="b05431ea6dda8b10" providerId="LiveId" clId="{2517F8FA-81B4-4EC2-B855-0E5714F55BEC}" dt="2023-09-06T06:30:49.826" v="162" actId="20577"/>
          <ac:spMkLst>
            <pc:docMk/>
            <pc:sldMk cId="3680952363" sldId="375"/>
            <ac:spMk id="10" creationId="{04110AF2-0E29-974D-9332-4CD907930810}"/>
          </ac:spMkLst>
        </pc:spChg>
      </pc:sldChg>
      <pc:sldChg chg="modSp mod">
        <pc:chgData name="li shang" userId="b05431ea6dda8b10" providerId="LiveId" clId="{2517F8FA-81B4-4EC2-B855-0E5714F55BEC}" dt="2023-09-06T06:29:23.202" v="153" actId="20577"/>
        <pc:sldMkLst>
          <pc:docMk/>
          <pc:sldMk cId="2163559331" sldId="378"/>
        </pc:sldMkLst>
        <pc:spChg chg="mod">
          <ac:chgData name="li shang" userId="b05431ea6dda8b10" providerId="LiveId" clId="{2517F8FA-81B4-4EC2-B855-0E5714F55BEC}" dt="2023-09-06T06:29:23.202" v="153" actId="20577"/>
          <ac:spMkLst>
            <pc:docMk/>
            <pc:sldMk cId="2163559331" sldId="378"/>
            <ac:spMk id="13" creationId="{A22C7222-6BBB-704D-A7B7-464C7D1A2F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F4304-E37D-4346-A306-4C73B1887A2F}" type="datetimeFigureOut">
              <a:rPr kumimoji="1" lang="zh-CN" altLang="en-US" smtClean="0"/>
              <a:t>2024/7/14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1084-ED07-2A4A-AA22-429DC828CF64}" type="slidenum">
              <a:rPr kumimoji="1" lang="zh-CN" altLang="en-US" smtClean="0"/>
              <a:t>‹#›</a:t>
            </a:fld>
            <a:endParaRPr kumimoji="1" lang="zh-CN" altLang="en-US"/>
          </a:p>
        </p:txBody>
      </p:sp>
    </p:spTree>
    <p:extLst>
      <p:ext uri="{BB962C8B-B14F-4D97-AF65-F5344CB8AC3E}">
        <p14:creationId xmlns:p14="http://schemas.microsoft.com/office/powerpoint/2010/main" val="192543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1</a:t>
            </a:fld>
            <a:endParaRPr kumimoji="1" lang="zh-CN" altLang="en-US"/>
          </a:p>
        </p:txBody>
      </p:sp>
    </p:spTree>
    <p:extLst>
      <p:ext uri="{BB962C8B-B14F-4D97-AF65-F5344CB8AC3E}">
        <p14:creationId xmlns:p14="http://schemas.microsoft.com/office/powerpoint/2010/main" val="278905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40</a:t>
            </a:r>
            <a:r>
              <a:rPr kumimoji="1" lang="zh-CN" altLang="en-US" dirty="0"/>
              <a:t>个自由度，光子数涨落导致。</a:t>
            </a:r>
          </a:p>
          <a:p>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10</a:t>
            </a:fld>
            <a:endParaRPr kumimoji="1" lang="zh-CN" altLang="en-US"/>
          </a:p>
        </p:txBody>
      </p:sp>
    </p:spTree>
    <p:extLst>
      <p:ext uri="{BB962C8B-B14F-4D97-AF65-F5344CB8AC3E}">
        <p14:creationId xmlns:p14="http://schemas.microsoft.com/office/powerpoint/2010/main" val="208327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11</a:t>
            </a:fld>
            <a:endParaRPr kumimoji="1" lang="zh-CN" altLang="en-US"/>
          </a:p>
        </p:txBody>
      </p:sp>
    </p:spTree>
    <p:extLst>
      <p:ext uri="{BB962C8B-B14F-4D97-AF65-F5344CB8AC3E}">
        <p14:creationId xmlns:p14="http://schemas.microsoft.com/office/powerpoint/2010/main" val="214518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en-US" altLang="zh-CN" dirty="0"/>
              </a:p>
            </p:txBody>
          </p:sp>
        </mc:Choice>
        <mc:Fallback xmlns="">
          <p:sp>
            <p:nvSpPr>
              <p:cNvPr id="3" name="备注占位符 2"/>
              <p:cNvSpPr>
                <a:spLocks noGrp="1"/>
              </p:cNvSpPr>
              <p:nvPr>
                <p:ph type="body" idx="1"/>
              </p:nvPr>
            </p:nvSpPr>
            <p:spPr/>
            <p:txBody>
              <a:bodyPr/>
              <a:lstStyle/>
              <a:p>
                <a:r>
                  <a:rPr kumimoji="1" lang="zh-CN" altLang="en-US" dirty="0"/>
                  <a:t>方程（</a:t>
                </a:r>
                <a:r>
                  <a:rPr kumimoji="1" lang="en-US" altLang="zh-CN" dirty="0"/>
                  <a:t>13</a:t>
                </a:r>
                <a:r>
                  <a:rPr kumimoji="1" lang="zh-CN" altLang="en-US" dirty="0"/>
                  <a:t>）预测的指数衰减时间尺度与两种不同</a:t>
                </a:r>
                <a:r>
                  <a:rPr kumimoji="1" lang="en-US" altLang="zh-CN" dirty="0"/>
                  <a:t>EOS</a:t>
                </a:r>
                <a:r>
                  <a:rPr kumimoji="1" lang="zh-CN" altLang="en-US" dirty="0"/>
                  <a:t>（</a:t>
                </a:r>
                <a:r>
                  <a:rPr kumimoji="1" lang="en-US" altLang="zh-CN" dirty="0"/>
                  <a:t>SLy4</a:t>
                </a:r>
                <a:r>
                  <a:rPr kumimoji="1" lang="zh-CN" altLang="en-US" dirty="0"/>
                  <a:t>（蓝色虚线）和</a:t>
                </a:r>
                <a:r>
                  <a:rPr kumimoji="1" lang="en-US" altLang="zh-CN" dirty="0"/>
                  <a:t>APR</a:t>
                </a:r>
                <a:r>
                  <a:rPr kumimoji="1" lang="zh-CN" altLang="en-US" dirty="0"/>
                  <a:t>（紫色实线））从恒星中心归一化为半径的距离的关系</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i="0">
                    <a:latin typeface="Cambria Math" panose="02040503050406030204" pitchFamily="18" charset="0"/>
                  </a:rPr>
                  <a:t>I_A</a:t>
                </a:r>
                <a:r>
                  <a:rPr kumimoji="1" lang="zh-CN" altLang="en-US" i="0">
                    <a:latin typeface="Cambria Math" panose="02040503050406030204" pitchFamily="18" charset="0"/>
                  </a:rPr>
                  <a:t> 是</a:t>
                </a:r>
                <a:r>
                  <a:rPr kumimoji="1" lang="zh-CN" altLang="en-US" dirty="0"/>
                  <a:t>解钉扎区域的转动惯量分数；</a:t>
                </a:r>
                <a:r>
                  <a:rPr kumimoji="1" lang="en-US" altLang="zh-CN" i="0">
                    <a:latin typeface="Cambria Math" panose="02040503050406030204" pitchFamily="18" charset="0"/>
                  </a:rPr>
                  <a:t>I_B</a:t>
                </a:r>
                <a:r>
                  <a:rPr kumimoji="1" lang="zh-CN" altLang="en-US" i="0">
                    <a:latin typeface="Cambria Math" panose="02040503050406030204" pitchFamily="18" charset="0"/>
                  </a:rPr>
                  <a:t> 是</a:t>
                </a:r>
                <a:r>
                  <a:rPr kumimoji="1" lang="zh-CN" altLang="en-US" dirty="0"/>
                  <a:t>未解钉扎区域的转动惯量分数；</a:t>
                </a:r>
                <a:r>
                  <a:rPr kumimoji="1" lang="en-US" altLang="zh-CN" i="0">
                    <a:latin typeface="Cambria Math" panose="02040503050406030204" pitchFamily="18" charset="0"/>
                  </a:rPr>
                  <a:t>I_</a:t>
                </a:r>
                <a:r>
                  <a:rPr kumimoji="1" lang="en-US" altLang="zh-CN" b="0" i="0">
                    <a:latin typeface="Cambria Math" panose="02040503050406030204" pitchFamily="18" charset="0"/>
                  </a:rPr>
                  <a:t>𝑐𝑠</a:t>
                </a:r>
                <a:r>
                  <a:rPr kumimoji="1" lang="zh-CN" altLang="en-US" b="0" i="0">
                    <a:latin typeface="Cambria Math" panose="02040503050406030204" pitchFamily="18" charset="0"/>
                  </a:rPr>
                  <a:t> </a:t>
                </a:r>
                <a:r>
                  <a:rPr kumimoji="1" lang="zh-CN" altLang="en-US" i="0">
                    <a:latin typeface="Cambria Math" panose="02040503050406030204" pitchFamily="18" charset="0"/>
                  </a:rPr>
                  <a:t>是</a:t>
                </a:r>
                <a:r>
                  <a:rPr kumimoji="1" lang="zh-CN" altLang="en-US" dirty="0"/>
                  <a:t>未解钉扎区域的转动惯量分数；</a:t>
                </a:r>
                <a:r>
                  <a:rPr kumimoji="1" lang="en-US" altLang="zh-CN" i="0">
                    <a:latin typeface="Cambria Math" panose="02040503050406030204" pitchFamily="18" charset="0"/>
                  </a:rPr>
                  <a:t>t_g</a:t>
                </a:r>
                <a:r>
                  <a:rPr kumimoji="1" lang="zh-CN" altLang="en-US" b="0" i="0">
                    <a:latin typeface="Cambria Math" panose="02040503050406030204" pitchFamily="18" charset="0"/>
                  </a:rPr>
                  <a:t>  </a:t>
                </a:r>
                <a:r>
                  <a:rPr kumimoji="1" lang="en-US" altLang="zh-CN" b="0" i="0">
                    <a:latin typeface="Cambria Math" panose="02040503050406030204" pitchFamily="18" charset="0"/>
                  </a:rPr>
                  <a:t>glitch</a:t>
                </a:r>
                <a:r>
                  <a:rPr kumimoji="1" lang="zh-CN" altLang="en-US" b="0" i="0">
                    <a:latin typeface="Cambria Math" panose="02040503050406030204" pitchFamily="18" charset="0"/>
                  </a:rPr>
                  <a:t>间隔时间；</a:t>
                </a:r>
                <a:r>
                  <a:rPr kumimoji="1" lang="en-US" altLang="zh-CN" i="0">
                    <a:latin typeface="Cambria Math" panose="02040503050406030204" pitchFamily="18" charset="0"/>
                  </a:rPr>
                  <a:t>t_sd</a:t>
                </a:r>
                <a:r>
                  <a:rPr kumimoji="1" lang="zh-CN" altLang="en-US" dirty="0"/>
                  <a:t>特征年龄；</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表</a:t>
                </a:r>
                <a:r>
                  <a:rPr kumimoji="1" lang="en-US" altLang="zh-CN" dirty="0"/>
                  <a:t>2</a:t>
                </a:r>
                <a:r>
                  <a:rPr kumimoji="1" lang="zh-CN" altLang="en-US" dirty="0"/>
                  <a:t>，得到考虑夹带后的参与</a:t>
                </a:r>
                <a:r>
                  <a:rPr kumimoji="1" lang="en-US" altLang="zh-CN" dirty="0"/>
                  <a:t>glitch</a:t>
                </a:r>
                <a:r>
                  <a:rPr kumimoji="1" lang="zh-CN" altLang="en-US" dirty="0"/>
                  <a:t>的超流的转动惯量分数，且</a:t>
                </a:r>
                <a:r>
                  <a:rPr kumimoji="1" lang="en-US" altLang="zh-CN" dirty="0" err="1"/>
                  <a:t>tg</a:t>
                </a:r>
                <a:r>
                  <a:rPr kumimoji="1" lang="zh-CN" altLang="en-US" dirty="0"/>
                  <a:t>说明涡旋爬行模型对</a:t>
                </a:r>
                <a:r>
                  <a:rPr kumimoji="1" lang="en-US" altLang="zh-CN" dirty="0"/>
                  <a:t>inter-glitch</a:t>
                </a:r>
                <a:r>
                  <a:rPr kumimoji="1" lang="zh-CN" altLang="en-US" dirty="0"/>
                  <a:t>时间的理论估计与观测时间尺度非常吻合。</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a:r>
                  <a:rPr kumimoji="1" lang="en-US" altLang="zh-CN" i="0">
                    <a:latin typeface="Cambria Math" panose="02040503050406030204" pitchFamily="18" charset="0"/>
                  </a:rPr>
                  <a:t>t_(ig</a:t>
                </a:r>
                <a:r>
                  <a:rPr kumimoji="1" lang="en-US" altLang="zh-CN" b="0" i="0">
                    <a:latin typeface="Cambria Math" panose="02040503050406030204" pitchFamily="18" charset="0"/>
                  </a:rPr>
                  <a:t>,obs)</a:t>
                </a:r>
                <a:r>
                  <a:rPr kumimoji="1" lang="zh-CN" altLang="en-US" dirty="0"/>
                  <a:t> 是</a:t>
                </a:r>
                <a:r>
                  <a:rPr kumimoji="1" lang="en-US" altLang="zh-CN" dirty="0"/>
                  <a:t>glitch</a:t>
                </a:r>
                <a:r>
                  <a:rPr kumimoji="1" lang="zh-CN" altLang="en-US" dirty="0"/>
                  <a:t>间隔时间。</a:t>
                </a:r>
                <a:r>
                  <a:rPr kumimoji="1" lang="en-US" altLang="zh-CN" i="0">
                    <a:latin typeface="Cambria Math" panose="02040503050406030204" pitchFamily="18" charset="0"/>
                  </a:rPr>
                  <a:t>I_</a:t>
                </a:r>
                <a:r>
                  <a:rPr kumimoji="1" lang="en-US" altLang="zh-CN" b="0" i="0">
                    <a:latin typeface="Cambria Math" panose="02040503050406030204" pitchFamily="18" charset="0"/>
                  </a:rPr>
                  <a:t>𝑐𝑠</a:t>
                </a:r>
                <a:r>
                  <a:rPr kumimoji="1" lang="en-US" altLang="zh-CN" dirty="0"/>
                  <a:t>/I</a:t>
                </a:r>
                <a:r>
                  <a:rPr kumimoji="1" lang="zh-CN" altLang="en-US" dirty="0"/>
                  <a:t>～</a:t>
                </a:r>
                <a:r>
                  <a:rPr kumimoji="1" lang="en-US" altLang="zh-CN" dirty="0"/>
                  <a:t>0.03</a:t>
                </a:r>
                <a:r>
                  <a:rPr kumimoji="1" lang="zh-CN" altLang="en-US" dirty="0"/>
                  <a:t>，说明内壳超流可以提供够的角动量；</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rgbClr val="FF0000"/>
                    </a:solidFill>
                  </a:rPr>
                  <a:t>在</a:t>
                </a:r>
                <a:r>
                  <a:rPr kumimoji="1" lang="en" altLang="zh-CN" dirty="0">
                    <a:solidFill>
                      <a:srgbClr val="FF0000"/>
                    </a:solidFill>
                  </a:rPr>
                  <a:t>SLy4</a:t>
                </a:r>
                <a:r>
                  <a:rPr kumimoji="1" lang="zh-CN" altLang="en" dirty="0">
                    <a:solidFill>
                      <a:srgbClr val="FF0000"/>
                    </a:solidFill>
                  </a:rPr>
                  <a:t>和</a:t>
                </a:r>
                <a:r>
                  <a:rPr kumimoji="1" lang="en" altLang="zh-CN" dirty="0">
                    <a:solidFill>
                      <a:srgbClr val="FF0000"/>
                    </a:solidFill>
                  </a:rPr>
                  <a:t>APR</a:t>
                </a:r>
                <a:r>
                  <a:rPr kumimoji="1" lang="zh-CN" altLang="en" dirty="0">
                    <a:solidFill>
                      <a:srgbClr val="FF0000"/>
                    </a:solidFill>
                  </a:rPr>
                  <a:t>的</a:t>
                </a:r>
                <a:r>
                  <a:rPr kumimoji="1" lang="zh-CN" altLang="en-US" dirty="0">
                    <a:solidFill>
                      <a:srgbClr val="FF0000"/>
                    </a:solidFill>
                  </a:rPr>
                  <a:t>状态方程下（</a:t>
                </a:r>
                <a:r>
                  <a:rPr kumimoji="1" lang="en-US" altLang="zh-CN" dirty="0">
                    <a:solidFill>
                      <a:srgbClr val="FF0000"/>
                    </a:solidFill>
                  </a:rPr>
                  <a:t>EOS</a:t>
                </a:r>
                <a:r>
                  <a:rPr kumimoji="1" lang="zh-CN" altLang="en-US" dirty="0">
                    <a:solidFill>
                      <a:srgbClr val="FF0000"/>
                    </a:solidFill>
                  </a:rPr>
                  <a:t>），得到指数恢复时间和涡丝距离中子星中心距离的关系。 考虑到在 </a:t>
                </a:r>
                <a:r>
                  <a:rPr kumimoji="1" lang="en-US" altLang="zh-CN" dirty="0">
                    <a:solidFill>
                      <a:srgbClr val="FF0000"/>
                    </a:solidFill>
                  </a:rPr>
                  <a:t>0.3&lt;r&lt;0.9 </a:t>
                </a:r>
                <a:r>
                  <a:rPr kumimoji="1" lang="zh-CN" altLang="en-US" dirty="0">
                    <a:solidFill>
                      <a:srgbClr val="FF0000"/>
                    </a:solidFill>
                  </a:rPr>
                  <a:t>内，</a:t>
                </a:r>
                <a:r>
                  <a:rPr kumimoji="1" lang="en-US" altLang="zh-CN" dirty="0">
                    <a:solidFill>
                      <a:srgbClr val="FF0000"/>
                    </a:solidFill>
                  </a:rPr>
                  <a:t>t</a:t>
                </a:r>
                <a:r>
                  <a:rPr lang="el-GR" altLang="zh-CN" sz="1800" dirty="0">
                    <a:solidFill>
                      <a:srgbClr val="FF0000"/>
                    </a:solidFill>
                    <a:effectLst/>
                    <a:latin typeface="NewTXMI7"/>
                  </a:rPr>
                  <a:t>,</a:t>
                </a:r>
                <a:r>
                  <a:rPr lang="en" altLang="zh-CN" sz="1800" dirty="0">
                    <a:solidFill>
                      <a:srgbClr val="FF0000"/>
                    </a:solidFill>
                    <a:effectLst/>
                    <a:latin typeface="TeXGyreTermesX"/>
                  </a:rPr>
                  <a:t>APR </a:t>
                </a:r>
                <a:r>
                  <a:rPr lang="en" altLang="zh-CN" sz="1800" dirty="0">
                    <a:solidFill>
                      <a:srgbClr val="FF0000"/>
                    </a:solidFill>
                    <a:effectLst/>
                    <a:latin typeface="txmiaX"/>
                  </a:rPr>
                  <a:t>= </a:t>
                </a:r>
                <a:r>
                  <a:rPr lang="en" altLang="zh-CN" sz="1800" dirty="0">
                    <a:solidFill>
                      <a:srgbClr val="FF0000"/>
                    </a:solidFill>
                    <a:effectLst/>
                    <a:latin typeface="txsys"/>
                  </a:rPr>
                  <a:t>(</a:t>
                </a:r>
                <a:r>
                  <a:rPr lang="en" altLang="zh-CN" sz="1800" dirty="0">
                    <a:solidFill>
                      <a:srgbClr val="FF0000"/>
                    </a:solidFill>
                    <a:effectLst/>
                    <a:latin typeface="TeXGyreTermesX"/>
                  </a:rPr>
                  <a:t>65</a:t>
                </a:r>
                <a:r>
                  <a:rPr lang="en" altLang="zh-CN" sz="1800" dirty="0">
                    <a:solidFill>
                      <a:srgbClr val="FF0000"/>
                    </a:solidFill>
                    <a:effectLst/>
                    <a:latin typeface="txsys"/>
                  </a:rPr>
                  <a:t>−</a:t>
                </a:r>
                <a:r>
                  <a:rPr lang="en" altLang="zh-CN" sz="1800" dirty="0">
                    <a:solidFill>
                      <a:srgbClr val="FF0000"/>
                    </a:solidFill>
                    <a:effectLst/>
                    <a:latin typeface="TeXGyreTermesX"/>
                  </a:rPr>
                  <a:t>206</a:t>
                </a:r>
                <a:r>
                  <a:rPr lang="en" altLang="zh-CN" sz="1800" dirty="0">
                    <a:solidFill>
                      <a:srgbClr val="FF0000"/>
                    </a:solidFill>
                    <a:effectLst/>
                    <a:latin typeface="txsys"/>
                  </a:rPr>
                  <a:t>)</a:t>
                </a:r>
                <a:r>
                  <a:rPr lang="en" altLang="zh-CN" sz="1800" dirty="0">
                    <a:solidFill>
                      <a:srgbClr val="FF0000"/>
                    </a:solidFill>
                    <a:effectLst/>
                    <a:latin typeface="TeXGyreTermesX"/>
                  </a:rPr>
                  <a:t>d</a:t>
                </a:r>
                <a:r>
                  <a:rPr lang="zh-CN" altLang="en-US" sz="1800" dirty="0">
                    <a:solidFill>
                      <a:srgbClr val="FF0000"/>
                    </a:solidFill>
                    <a:effectLst/>
                    <a:latin typeface="TeXGyreTermesX"/>
                  </a:rPr>
                  <a:t>，</a:t>
                </a:r>
                <a:r>
                  <a:rPr lang="en-US" altLang="zh-CN" sz="1800" dirty="0">
                    <a:effectLst/>
                    <a:latin typeface="NewTXMI"/>
                  </a:rPr>
                  <a:t>t</a:t>
                </a:r>
                <a:r>
                  <a:rPr lang="el-GR" altLang="zh-CN" sz="1800" dirty="0">
                    <a:effectLst/>
                    <a:latin typeface="NewTXMI7"/>
                  </a:rPr>
                  <a:t>,</a:t>
                </a:r>
                <a:r>
                  <a:rPr lang="en" altLang="zh-CN" sz="1800" dirty="0">
                    <a:effectLst/>
                    <a:latin typeface="TeXGyreTermesX"/>
                  </a:rPr>
                  <a:t>SLy4</a:t>
                </a:r>
                <a:r>
                  <a:rPr lang="en" altLang="zh-CN" sz="1800" dirty="0">
                    <a:effectLst/>
                    <a:latin typeface="txmiaX"/>
                  </a:rPr>
                  <a:t>=</a:t>
                </a:r>
                <a:r>
                  <a:rPr lang="en" altLang="zh-CN" sz="1800" dirty="0">
                    <a:effectLst/>
                    <a:latin typeface="txsys"/>
                  </a:rPr>
                  <a:t>(</a:t>
                </a:r>
                <a:r>
                  <a:rPr lang="en" altLang="zh-CN" sz="1800" dirty="0">
                    <a:effectLst/>
                    <a:latin typeface="TeXGyreTermesX"/>
                  </a:rPr>
                  <a:t>60</a:t>
                </a:r>
                <a:r>
                  <a:rPr lang="en" altLang="zh-CN" sz="1800" dirty="0">
                    <a:effectLst/>
                    <a:latin typeface="txsys"/>
                  </a:rPr>
                  <a:t>−</a:t>
                </a:r>
                <a:r>
                  <a:rPr lang="en" altLang="zh-CN" sz="1800" dirty="0">
                    <a:effectLst/>
                    <a:latin typeface="TeXGyreTermesX"/>
                  </a:rPr>
                  <a:t>139</a:t>
                </a:r>
                <a:r>
                  <a:rPr lang="en" altLang="zh-CN" sz="1800" dirty="0">
                    <a:effectLst/>
                    <a:latin typeface="txsys"/>
                  </a:rPr>
                  <a:t>)</a:t>
                </a:r>
                <a:r>
                  <a:rPr lang="en" altLang="zh-CN" sz="1800" dirty="0">
                    <a:effectLst/>
                    <a:latin typeface="TeXGyreTermesX"/>
                  </a:rPr>
                  <a:t>d</a:t>
                </a:r>
                <a:r>
                  <a:rPr lang="zh-CN" altLang="en-US" sz="1800" dirty="0">
                    <a:effectLst/>
                    <a:latin typeface="TeXGyreTermesX"/>
                  </a:rPr>
                  <a:t>，</a:t>
                </a:r>
                <a:r>
                  <a:rPr kumimoji="0" lang="zh-CN" altLang="en" sz="1800" dirty="0">
                    <a:solidFill>
                      <a:schemeClr val="tx1"/>
                    </a:solidFill>
                    <a:effectLst/>
                    <a:latin typeface="TeXGyreTermesX"/>
                  </a:rPr>
                  <a:t>而</a:t>
                </a:r>
                <a:r>
                  <a:rPr kumimoji="1" lang="en-US" altLang="zh-CN" dirty="0">
                    <a:solidFill>
                      <a:srgbClr val="FF0000"/>
                    </a:solidFill>
                  </a:rPr>
                  <a:t>J1048-5832</a:t>
                </a:r>
                <a:r>
                  <a:rPr kumimoji="1" lang="zh-CN" altLang="en-US" dirty="0">
                    <a:solidFill>
                      <a:srgbClr val="FF0000"/>
                    </a:solidFill>
                  </a:rPr>
                  <a:t> 指数恢复时间</a:t>
                </a:r>
                <a:r>
                  <a:rPr kumimoji="1" lang="en-US" altLang="zh-CN" dirty="0">
                    <a:solidFill>
                      <a:srgbClr val="FF0000"/>
                    </a:solidFill>
                  </a:rPr>
                  <a:t>60-160</a:t>
                </a:r>
                <a:r>
                  <a:rPr kumimoji="1" lang="zh-CN" altLang="en-US" dirty="0">
                    <a:solidFill>
                      <a:srgbClr val="FF0000"/>
                    </a:solidFill>
                  </a:rPr>
                  <a:t>天，因此，</a:t>
                </a:r>
                <a:r>
                  <a:rPr lang="en" altLang="zh-CN" sz="1200" dirty="0">
                    <a:solidFill>
                      <a:srgbClr val="FF0000"/>
                    </a:solidFill>
                    <a:effectLst/>
                    <a:latin typeface="TeXGyreTermesX"/>
                  </a:rPr>
                  <a:t>APR</a:t>
                </a:r>
                <a:r>
                  <a:rPr lang="zh-CN" altLang="en-US" sz="1200" dirty="0">
                    <a:solidFill>
                      <a:srgbClr val="FF0000"/>
                    </a:solidFill>
                    <a:effectLst/>
                    <a:latin typeface="TeXGyreTermesX"/>
                  </a:rPr>
                  <a:t> </a:t>
                </a:r>
                <a:r>
                  <a:rPr lang="en-US" altLang="zh-CN" sz="1200" dirty="0">
                    <a:solidFill>
                      <a:srgbClr val="FF0000"/>
                    </a:solidFill>
                    <a:effectLst/>
                    <a:latin typeface="TeXGyreTermesX"/>
                  </a:rPr>
                  <a:t>EOS</a:t>
                </a:r>
                <a:r>
                  <a:rPr lang="zh-CN" altLang="en-US" sz="1200" dirty="0">
                    <a:solidFill>
                      <a:srgbClr val="FF0000"/>
                    </a:solidFill>
                    <a:effectLst/>
                    <a:latin typeface="TeXGyreTermesX"/>
                  </a:rPr>
                  <a:t> 更好的解释观测结果。</a:t>
                </a:r>
                <a:endParaRPr kumimoji="1" lang="en-US" altLang="zh-CN" dirty="0"/>
              </a:p>
              <a:p>
                <a:pPr/>
                <a:r>
                  <a:rPr kumimoji="1" lang="el-GR" altLang="zh-CN" i="0">
                    <a:latin typeface="Cambria Math" panose="02040503050406030204" pitchFamily="18" charset="0"/>
                    <a:ea typeface="Cambria Math" panose="02040503050406030204" pitchFamily="18" charset="0"/>
                  </a:rPr>
                  <a:t>Ω</a:t>
                </a:r>
                <a:r>
                  <a:rPr kumimoji="1" lang="en-US" altLang="zh-CN" i="0">
                    <a:latin typeface="Cambria Math" panose="02040503050406030204" pitchFamily="18" charset="0"/>
                    <a:ea typeface="Cambria Math" panose="02040503050406030204" pitchFamily="18" charset="0"/>
                  </a:rPr>
                  <a:t> ̇</a:t>
                </a:r>
                <a:r>
                  <a:rPr kumimoji="1" lang="zh-CN" altLang="en-US" dirty="0"/>
                  <a:t>角速度减慢率；</a:t>
                </a:r>
                <a:r>
                  <a:rPr kumimoji="1" lang="en-US" altLang="zh-CN" dirty="0"/>
                  <a:t>T</a:t>
                </a:r>
                <a:r>
                  <a:rPr kumimoji="1" lang="zh-CN" altLang="en-US" dirty="0"/>
                  <a:t>恒星内部温度；</a:t>
                </a:r>
                <a:r>
                  <a:rPr kumimoji="1" lang="en-US" altLang="zh-CN" dirty="0"/>
                  <a:t>r</a:t>
                </a:r>
                <a:r>
                  <a:rPr kumimoji="1" lang="zh-CN" altLang="en-US" dirty="0"/>
                  <a:t> 涡丝到恒星中心的距离；</a:t>
                </a:r>
                <a:r>
                  <a:rPr kumimoji="1" lang="en-US" altLang="zh-CN" dirty="0" err="1"/>
                  <a:t>xp</a:t>
                </a:r>
                <a:r>
                  <a:rPr kumimoji="1" lang="zh-CN" altLang="en-US" dirty="0"/>
                  <a:t> 质子分数；</a:t>
                </a:r>
                <a:r>
                  <a:rPr kumimoji="1" lang="zh-CN" altLang="en-US" i="0">
                    <a:latin typeface="Cambria Math" panose="02040503050406030204" pitchFamily="18" charset="0"/>
                  </a:rPr>
                  <a:t>𝜌</a:t>
                </a:r>
                <a:r>
                  <a:rPr kumimoji="1" lang="zh-CN" altLang="en-US" dirty="0"/>
                  <a:t> 物质密度；</a:t>
                </a:r>
                <a:r>
                  <a:rPr kumimoji="1" lang="en-US" altLang="zh-CN" i="0">
                    <a:latin typeface="Cambria Math" panose="02040503050406030204" pitchFamily="18" charset="0"/>
                  </a:rPr>
                  <a:t>m_p</a:t>
                </a:r>
                <a:r>
                  <a:rPr kumimoji="1" lang="zh-CN" altLang="en-US" dirty="0"/>
                  <a:t>（</a:t>
                </a:r>
                <a:r>
                  <a:rPr kumimoji="1" lang="en-US" altLang="zh-CN" i="0" dirty="0">
                    <a:latin typeface="Cambria Math" panose="02040503050406030204" pitchFamily="18" charset="0"/>
                  </a:rPr>
                  <a:t>m_p^</a:t>
                </a:r>
                <a:r>
                  <a:rPr kumimoji="1" lang="zh-CN" altLang="en-US" b="0" i="0" dirty="0">
                    <a:latin typeface="Cambria Math" panose="02040503050406030204" pitchFamily="18" charset="0"/>
                  </a:rPr>
                  <a:t>∗</a:t>
                </a:r>
                <a:r>
                  <a:rPr kumimoji="1" lang="zh-CN" altLang="en-US" dirty="0"/>
                  <a:t>） 质子（裸）的有效质量；</a:t>
                </a:r>
                <a:r>
                  <a:rPr kumimoji="1" lang="en-US" altLang="zh-CN" i="0">
                    <a:latin typeface="Cambria Math" panose="02040503050406030204" pitchFamily="18" charset="0"/>
                  </a:rPr>
                  <a:t>B_</a:t>
                </a:r>
                <a:r>
                  <a:rPr kumimoji="1" lang="en-US" altLang="zh-CN" i="0">
                    <a:latin typeface="Cambria Math" panose="02040503050406030204" pitchFamily="18" charset="0"/>
                    <a:ea typeface="Cambria Math" panose="02040503050406030204" pitchFamily="18" charset="0"/>
                  </a:rPr>
                  <a:t>∅</a:t>
                </a:r>
                <a:r>
                  <a:rPr kumimoji="1" lang="zh-CN" altLang="en-US" dirty="0"/>
                  <a:t> 核心磁场的环形分量；</a:t>
                </a:r>
                <a:endParaRPr kumimoji="1" lang="en-US" altLang="zh-CN"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12</a:t>
            </a:fld>
            <a:endParaRPr kumimoji="1" lang="zh-CN" altLang="en-US"/>
          </a:p>
        </p:txBody>
      </p:sp>
    </p:spTree>
    <p:extLst>
      <p:ext uri="{BB962C8B-B14F-4D97-AF65-F5344CB8AC3E}">
        <p14:creationId xmlns:p14="http://schemas.microsoft.com/office/powerpoint/2010/main" val="2888402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 </a:t>
                </a:r>
                <a:r>
                  <a:rPr lang="en" altLang="zh-CN" sz="1800" dirty="0">
                    <a:effectLst/>
                    <a:latin typeface="TeXGyreTermesX"/>
                  </a:rPr>
                  <a:t>PSR J0537</a:t>
                </a:r>
                <a:r>
                  <a:rPr lang="en" altLang="zh-CN" sz="1800" dirty="0">
                    <a:effectLst/>
                    <a:latin typeface="txsys"/>
                  </a:rPr>
                  <a:t>−</a:t>
                </a:r>
                <a:r>
                  <a:rPr lang="en" altLang="zh-CN" sz="1800" dirty="0">
                    <a:effectLst/>
                    <a:latin typeface="TeXGyreTermesX"/>
                  </a:rPr>
                  <a:t>6910 </a:t>
                </a:r>
                <a:endParaRPr lang="en" altLang="zh-CN" dirty="0"/>
              </a:p>
              <a:p>
                <a:endParaRPr kumimoji="1" lang="en-US" altLang="zh-CN" dirty="0"/>
              </a:p>
            </p:txBody>
          </p:sp>
        </mc:Choice>
        <mc:Fallback xmlns="">
          <p:sp>
            <p:nvSpPr>
              <p:cNvPr id="3" name="备注占位符 2"/>
              <p:cNvSpPr>
                <a:spLocks noGrp="1"/>
              </p:cNvSpPr>
              <p:nvPr>
                <p:ph type="body" idx="1"/>
              </p:nvPr>
            </p:nvSpPr>
            <p:spPr/>
            <p:txBody>
              <a:bodyPr/>
              <a:lstStyle/>
              <a:p>
                <a:r>
                  <a:rPr kumimoji="1" lang="zh-CN" altLang="en-US" dirty="0"/>
                  <a:t>涡旋爬行模型可以预测频率和及其一阶导数的永久变化和</a:t>
                </a:r>
                <a:r>
                  <a:rPr kumimoji="1" lang="en-US" altLang="zh-CN" dirty="0"/>
                  <a:t>glitch</a:t>
                </a:r>
                <a:r>
                  <a:rPr kumimoji="1" lang="zh-CN" altLang="en-US" dirty="0"/>
                  <a:t>间隔时间的关系：</a:t>
                </a:r>
                <a:endParaRPr kumimoji="1" lang="en-US" altLang="zh-CN" dirty="0"/>
              </a:p>
              <a:p>
                <a:r>
                  <a:rPr kumimoji="1" lang="zh-CN" altLang="en-US" dirty="0"/>
                  <a:t>从图中可以看出</a:t>
                </a:r>
                <a:r>
                  <a:rPr kumimoji="1" lang="en-US" altLang="zh-CN" dirty="0"/>
                  <a:t>J1048-5832</a:t>
                </a:r>
                <a:r>
                  <a:rPr kumimoji="1" lang="zh-CN" altLang="en-US" dirty="0"/>
                  <a:t>的</a:t>
                </a:r>
                <a:r>
                  <a:rPr kumimoji="1" lang="zh-CN" altLang="en-US" i="0">
                    <a:latin typeface="Cambria Math" panose="02040503050406030204" pitchFamily="18" charset="0"/>
                  </a:rPr>
                  <a:t>𝛽</a:t>
                </a:r>
                <a:r>
                  <a:rPr kumimoji="1" lang="zh-CN" altLang="en-US" dirty="0"/>
                  <a:t>略大，</a:t>
                </a:r>
                <a:r>
                  <a:rPr kumimoji="0" lang="zh-CN" altLang="en" sz="1200" b="0" i="0" u="none" strike="noStrike" kern="1200" dirty="0">
                    <a:solidFill>
                      <a:schemeClr val="tx1"/>
                    </a:solidFill>
                    <a:effectLst/>
                    <a:latin typeface="+mn-lt"/>
                    <a:ea typeface="+mn-ea"/>
                    <a:cs typeface="+mn-cs"/>
                  </a:rPr>
                  <a:t>因为</a:t>
                </a:r>
                <a:r>
                  <a:rPr lang="en" altLang="zh-CN" sz="1200" b="0" i="0" u="none" strike="noStrike" kern="1200" dirty="0">
                    <a:solidFill>
                      <a:schemeClr val="tx1"/>
                    </a:solidFill>
                    <a:effectLst/>
                    <a:latin typeface="+mn-lt"/>
                    <a:ea typeface="+mn-ea"/>
                    <a:cs typeface="+mn-cs"/>
                  </a:rPr>
                  <a:t>J1048−5832 </a:t>
                </a:r>
                <a:r>
                  <a:rPr lang="zh-CN" altLang="en-US" sz="1200" b="0" i="0" u="none" strike="noStrike" kern="1200" dirty="0">
                    <a:solidFill>
                      <a:schemeClr val="tx1"/>
                    </a:solidFill>
                    <a:effectLst/>
                    <a:latin typeface="+mn-lt"/>
                    <a:ea typeface="+mn-ea"/>
                    <a:cs typeface="+mn-cs"/>
                  </a:rPr>
                  <a:t>仍然会产生地壳震动的漩涡陷阱，这些漩涡陷阱会导致自转下降率的持续变化。</a:t>
                </a:r>
                <a:endParaRPr kumimoji="1" lang="en-US" altLang="zh-CN"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13</a:t>
            </a:fld>
            <a:endParaRPr kumimoji="1" lang="zh-CN" altLang="en-US"/>
          </a:p>
        </p:txBody>
      </p:sp>
    </p:spTree>
    <p:extLst>
      <p:ext uri="{BB962C8B-B14F-4D97-AF65-F5344CB8AC3E}">
        <p14:creationId xmlns:p14="http://schemas.microsoft.com/office/powerpoint/2010/main" val="4156028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14</a:t>
            </a:fld>
            <a:endParaRPr kumimoji="1" lang="zh-CN" altLang="en-US"/>
          </a:p>
        </p:txBody>
      </p:sp>
    </p:spTree>
    <p:extLst>
      <p:ext uri="{BB962C8B-B14F-4D97-AF65-F5344CB8AC3E}">
        <p14:creationId xmlns:p14="http://schemas.microsoft.com/office/powerpoint/2010/main" val="602857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中子星内壳层是自由超流中子与周期性核晶格的混合，这种超流相与固相的共存与冷原子的</a:t>
            </a:r>
            <a:r>
              <a:rPr kumimoji="1" lang="en" altLang="zh-CN" dirty="0" err="1"/>
              <a:t>supersolid</a:t>
            </a:r>
            <a:r>
              <a:rPr kumimoji="1" lang="zh-CN" altLang="en-US" dirty="0"/>
              <a:t>相是类似的，因此后者可以被使用在地面实验或数值模拟中研究难以在中子星内部研究的涡旋动力学性质，例如中子涡旋的钉扎与解钉扎，以及由此导致的中子星</a:t>
            </a:r>
            <a:r>
              <a:rPr kumimoji="1" lang="en" altLang="zh-CN" dirty="0"/>
              <a:t>glitch. </a:t>
            </a:r>
          </a:p>
          <a:p>
            <a:r>
              <a:rPr kumimoji="1" lang="zh-CN" altLang="en-US" dirty="0"/>
              <a:t>图中描述的是冷</a:t>
            </a:r>
            <a:r>
              <a:rPr kumimoji="1" lang="en" altLang="zh-CN" dirty="0"/>
              <a:t>Dy</a:t>
            </a:r>
            <a:r>
              <a:rPr kumimoji="1" lang="zh-CN" altLang="en-US" dirty="0"/>
              <a:t>原子被束缚在势阱中并被施加一个制动扭矩后角速度随时间的演化。角速度在某些时刻的突变是</a:t>
            </a:r>
            <a:r>
              <a:rPr kumimoji="1" lang="en" altLang="zh-CN" dirty="0"/>
              <a:t>glitch</a:t>
            </a:r>
            <a:r>
              <a:rPr kumimoji="1" lang="zh-CN" altLang="en-US" dirty="0"/>
              <a:t>在这个系统中发生的信号。同时，当一个</a:t>
            </a:r>
            <a:r>
              <a:rPr kumimoji="1" lang="en" altLang="zh-CN" dirty="0"/>
              <a:t>glitch</a:t>
            </a:r>
            <a:r>
              <a:rPr kumimoji="1" lang="zh-CN" altLang="en-US" dirty="0"/>
              <a:t>发生的时候，可以在 </a:t>
            </a:r>
            <a:r>
              <a:rPr kumimoji="1" lang="en" altLang="zh-CN" dirty="0"/>
              <a:t>Density </a:t>
            </a:r>
            <a:r>
              <a:rPr kumimoji="1" lang="zh-CN" altLang="en-US" dirty="0"/>
              <a:t>和 </a:t>
            </a:r>
            <a:r>
              <a:rPr kumimoji="1" lang="en" altLang="zh-CN" dirty="0"/>
              <a:t>Vortices </a:t>
            </a:r>
            <a:r>
              <a:rPr kumimoji="1" lang="zh-CN" altLang="en-US" dirty="0"/>
              <a:t>图中看到涡旋从解钉扎，爬行到势阱边界并转移角动量到固相成分的物理过程；在</a:t>
            </a:r>
            <a:r>
              <a:rPr kumimoji="1" lang="zh-CN" altLang="en" dirty="0"/>
              <a:t>残差</a:t>
            </a:r>
            <a:r>
              <a:rPr kumimoji="1" lang="zh-CN" altLang="en-US" dirty="0"/>
              <a:t>图中可以看到涡旋穿过晶格势垒导致晶格激发的现象。这些冷原子</a:t>
            </a:r>
            <a:r>
              <a:rPr kumimoji="1" lang="en" altLang="zh-CN" dirty="0" err="1"/>
              <a:t>supersolid</a:t>
            </a:r>
            <a:r>
              <a:rPr kumimoji="1" lang="en" altLang="zh-CN" dirty="0"/>
              <a:t> glitch</a:t>
            </a:r>
            <a:r>
              <a:rPr kumimoji="1" lang="zh-CN" altLang="en-US" dirty="0"/>
              <a:t>发生前后细致的内部物理过程有助于我们理解中子星</a:t>
            </a:r>
            <a:r>
              <a:rPr kumimoji="1" lang="en" altLang="zh-CN" dirty="0"/>
              <a:t>glitch</a:t>
            </a:r>
            <a:r>
              <a:rPr kumimoji="1" lang="zh-CN" altLang="en-US" dirty="0"/>
              <a:t>的内部物理机制。</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16</a:t>
            </a:fld>
            <a:endParaRPr kumimoji="1" lang="zh-CN" altLang="en-US"/>
          </a:p>
        </p:txBody>
      </p:sp>
    </p:spTree>
    <p:extLst>
      <p:ext uri="{BB962C8B-B14F-4D97-AF65-F5344CB8AC3E}">
        <p14:creationId xmlns:p14="http://schemas.microsoft.com/office/powerpoint/2010/main" val="122201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kumimoji="1" lang="en-US" altLang="zh-CN" dirty="0"/>
                  <a:t>P</a:t>
                </a:r>
                <a:r>
                  <a:rPr kumimoji="1" lang="zh-CN" altLang="en-US" dirty="0"/>
                  <a:t>、</a:t>
                </a:r>
                <a:r>
                  <a:rPr kumimoji="1" lang="en-US" altLang="zh-CN" dirty="0"/>
                  <a:t>W50</a:t>
                </a:r>
                <a:r>
                  <a:rPr kumimoji="1" lang="zh-CN" altLang="en-US" dirty="0"/>
                  <a:t>和磁倾角</a:t>
                </a:r>
                <a:r>
                  <a:rPr kumimoji="1" lang="en-US" altLang="zh-CN" dirty="0"/>
                  <a:t>a</a:t>
                </a:r>
                <a:r>
                  <a:rPr kumimoji="1" lang="zh-CN" altLang="en-US" dirty="0"/>
                  <a:t>的关系。磁倾角的变化将在自旋下降率显示出来。这与分数量级的新旋涡陷阱区域的形成一起。</a:t>
                </a:r>
                <a:r>
                  <a:rPr kumimoji="1" lang="en-US" altLang="zh-CN" dirty="0" err="1"/>
                  <a:t>I_trap</a:t>
                </a:r>
                <a:r>
                  <a:rPr kumimoji="1" lang="en-US" altLang="zh-CN" dirty="0"/>
                  <a:t> </a:t>
                </a:r>
                <a:r>
                  <a:rPr kumimoji="1" lang="zh-CN" altLang="en-US" dirty="0"/>
                  <a:t>是通过地壳地震形成的涡旋陷阱区域的转动惯量分数</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FF0000"/>
                    </a:solidFill>
                    <a:effectLst/>
                    <a:latin typeface="NewTXMI"/>
                  </a:rPr>
                  <a:t>𝐼</a:t>
                </a:r>
                <a:r>
                  <a:rPr lang="en" altLang="zh-CN" sz="1800" dirty="0">
                    <a:solidFill>
                      <a:srgbClr val="FF0000"/>
                    </a:solidFill>
                    <a:effectLst/>
                    <a:latin typeface="TeXGyreTermesX"/>
                  </a:rPr>
                  <a:t>exp</a:t>
                </a:r>
                <a:r>
                  <a:rPr lang="en" altLang="zh-CN" sz="1800" dirty="0">
                    <a:solidFill>
                      <a:srgbClr val="FF0000"/>
                    </a:solidFill>
                    <a:effectLst/>
                    <a:latin typeface="txsys"/>
                  </a:rPr>
                  <a:t>/</a:t>
                </a:r>
                <a:r>
                  <a:rPr lang="en" altLang="zh-CN" sz="1800" dirty="0">
                    <a:solidFill>
                      <a:srgbClr val="FF0000"/>
                    </a:solidFill>
                    <a:effectLst/>
                    <a:latin typeface="NewTXMI"/>
                  </a:rPr>
                  <a:t>𝐼 </a:t>
                </a:r>
                <a:r>
                  <a:rPr lang="zh-CN" altLang="en" sz="1800" dirty="0">
                    <a:solidFill>
                      <a:srgbClr val="FF0000"/>
                    </a:solidFill>
                    <a:effectLst/>
                    <a:latin typeface="NewTXMI"/>
                  </a:rPr>
                  <a:t>指数恢复区域</a:t>
                </a:r>
                <a:r>
                  <a:rPr lang="zh-CN" altLang="en-US" sz="1800" dirty="0">
                    <a:solidFill>
                      <a:srgbClr val="FF0000"/>
                    </a:solidFill>
                    <a:effectLst/>
                    <a:latin typeface="NewTXMI"/>
                  </a:rPr>
                  <a:t>的转动惯量分数；</a:t>
                </a:r>
                <a:r>
                  <a:rPr lang="en" altLang="zh-CN" sz="1800" dirty="0">
                    <a:effectLst/>
                    <a:latin typeface="NewTXMI"/>
                  </a:rPr>
                  <a:t>𝜏</a:t>
                </a:r>
                <a:r>
                  <a:rPr lang="en" altLang="zh-CN" sz="1800" dirty="0">
                    <a:effectLst/>
                    <a:latin typeface="TeXGyreTermesX"/>
                  </a:rPr>
                  <a:t>exp </a:t>
                </a:r>
                <a:r>
                  <a:rPr lang="zh-CN" altLang="en" sz="1800" dirty="0">
                    <a:effectLst/>
                    <a:latin typeface="TeXGyreTermesX"/>
                  </a:rPr>
                  <a:t>指数恢复时间</a:t>
                </a:r>
                <a:r>
                  <a:rPr lang="zh-CN" altLang="en-US" sz="1800" dirty="0">
                    <a:effectLst/>
                    <a:latin typeface="TeXGyreTermesX"/>
                  </a:rPr>
                  <a:t>；</a:t>
                </a:r>
                <a:r>
                  <a:rPr lang="el-GR" altLang="zh-CN" sz="1800" dirty="0">
                    <a:solidFill>
                      <a:srgbClr val="FF0000"/>
                    </a:solidFill>
                    <a:effectLst/>
                    <a:latin typeface="txmiaX"/>
                  </a:rPr>
                  <a:t>Δ</a:t>
                </a:r>
                <a:r>
                  <a:rPr lang="el-GR" altLang="zh-CN" sz="1800" dirty="0">
                    <a:solidFill>
                      <a:srgbClr val="FF0000"/>
                    </a:solidFill>
                    <a:effectLst/>
                    <a:latin typeface="NewTXMI"/>
                  </a:rPr>
                  <a:t>𝜈</a:t>
                </a:r>
                <a:r>
                  <a:rPr lang="en" altLang="zh-CN" sz="1800" dirty="0">
                    <a:solidFill>
                      <a:srgbClr val="FF0000"/>
                    </a:solidFill>
                    <a:effectLst/>
                    <a:latin typeface="TeXGyreTermesX"/>
                  </a:rPr>
                  <a:t>g </a:t>
                </a:r>
                <a:r>
                  <a:rPr lang="zh-CN" altLang="en" sz="1800" dirty="0">
                    <a:solidFill>
                      <a:srgbClr val="FF0000"/>
                    </a:solidFill>
                    <a:effectLst/>
                    <a:latin typeface="TeXGyreTermesX"/>
                  </a:rPr>
                  <a:t>总</a:t>
                </a:r>
                <a:r>
                  <a:rPr lang="en-US" altLang="zh-CN" sz="1800" dirty="0">
                    <a:solidFill>
                      <a:srgbClr val="FF0000"/>
                    </a:solidFill>
                    <a:effectLst/>
                    <a:latin typeface="TeXGyreTermesX"/>
                  </a:rPr>
                  <a:t>glitch</a:t>
                </a:r>
                <a:r>
                  <a:rPr lang="zh-CN" altLang="en-US" sz="1800" dirty="0">
                    <a:solidFill>
                      <a:srgbClr val="FF0000"/>
                    </a:solidFill>
                    <a:effectLst/>
                    <a:latin typeface="TeXGyreTermesX"/>
                  </a:rPr>
                  <a:t>幅度；</a:t>
                </a:r>
                <a:r>
                  <a:rPr lang="en-US" altLang="zh-CN" sz="1800" dirty="0">
                    <a:solidFill>
                      <a:srgbClr val="FF0000"/>
                    </a:solidFill>
                    <a:effectLst/>
                    <a:latin typeface="TeXGyreTermesX"/>
                  </a:rPr>
                  <a:t>t</a:t>
                </a:r>
                <a:r>
                  <a:rPr lang="zh-CN" altLang="en-US" sz="1800" dirty="0">
                    <a:solidFill>
                      <a:srgbClr val="FF0000"/>
                    </a:solidFill>
                    <a:effectLst/>
                    <a:latin typeface="TeXGyreTermesX"/>
                  </a:rPr>
                  <a:t> </a:t>
                </a:r>
                <a:r>
                  <a:rPr lang="en-US" altLang="zh-CN" sz="1800" dirty="0">
                    <a:solidFill>
                      <a:srgbClr val="FF0000"/>
                    </a:solidFill>
                    <a:effectLst/>
                    <a:latin typeface="TeXGyreTermesX"/>
                  </a:rPr>
                  <a:t>glitch</a:t>
                </a:r>
                <a:r>
                  <a:rPr lang="zh-CN" altLang="en-US" sz="1800" dirty="0">
                    <a:solidFill>
                      <a:srgbClr val="FF0000"/>
                    </a:solidFill>
                    <a:effectLst/>
                    <a:latin typeface="TeXGyreTermesX"/>
                  </a:rPr>
                  <a:t>间隔时间；</a:t>
                </a:r>
                <a14:m>
                  <m:oMath xmlns:m="http://schemas.openxmlformats.org/officeDocument/2006/math">
                    <m:r>
                      <a:rPr lang="zh-CN" altLang="en-US" sz="1800" i="1" smtClean="0">
                        <a:solidFill>
                          <a:srgbClr val="FF0000"/>
                        </a:solidFill>
                        <a:effectLst/>
                        <a:latin typeface="Cambria Math" panose="02040503050406030204" pitchFamily="18" charset="0"/>
                      </a:rPr>
                      <m:t>∆</m:t>
                    </m:r>
                    <m:sSub>
                      <m:sSubPr>
                        <m:ctrlPr>
                          <a:rPr lang="en-US" altLang="zh-CN" sz="1800" i="1" smtClean="0">
                            <a:solidFill>
                              <a:srgbClr val="FF0000"/>
                            </a:solidFill>
                            <a:effectLst/>
                            <a:latin typeface="Cambria Math" panose="02040503050406030204" pitchFamily="18" charset="0"/>
                          </a:rPr>
                        </m:ctrlPr>
                      </m:sSubPr>
                      <m:e>
                        <m:acc>
                          <m:accPr>
                            <m:chr m:val="̇"/>
                            <m:ctrlPr>
                              <a:rPr lang="en-US" altLang="zh-CN" sz="1800" i="1" smtClean="0">
                                <a:solidFill>
                                  <a:srgbClr val="FF0000"/>
                                </a:solidFill>
                                <a:effectLst/>
                                <a:latin typeface="Cambria Math" panose="02040503050406030204" pitchFamily="18" charset="0"/>
                              </a:rPr>
                            </m:ctrlPr>
                          </m:accPr>
                          <m:e>
                            <m:r>
                              <a:rPr lang="en-US" altLang="zh-CN" sz="1800" i="1" smtClean="0">
                                <a:solidFill>
                                  <a:srgbClr val="FF0000"/>
                                </a:solidFill>
                                <a:effectLst/>
                                <a:latin typeface="Cambria Math" panose="02040503050406030204" pitchFamily="18" charset="0"/>
                                <a:ea typeface="Cambria Math" panose="02040503050406030204" pitchFamily="18" charset="0"/>
                              </a:rPr>
                              <m:t>𝜈</m:t>
                            </m:r>
                          </m:e>
                        </m:acc>
                      </m:e>
                      <m:sub>
                        <m:r>
                          <m:rPr>
                            <m:sty m:val="p"/>
                          </m:rPr>
                          <a:rPr lang="en-US" altLang="zh-CN" sz="1800" i="1" smtClean="0">
                            <a:solidFill>
                              <a:srgbClr val="FF0000"/>
                            </a:solidFill>
                            <a:effectLst/>
                            <a:latin typeface="Cambria Math" panose="02040503050406030204" pitchFamily="18" charset="0"/>
                          </a:rPr>
                          <m:t>p</m:t>
                        </m:r>
                      </m:sub>
                    </m:sSub>
                  </m:oMath>
                </a14:m>
                <a:r>
                  <a:rPr lang="zh-CN" altLang="en-US" sz="5400" dirty="0"/>
                  <a:t> 是</a:t>
                </a:r>
                <a14:m>
                  <m:oMath xmlns:m="http://schemas.openxmlformats.org/officeDocument/2006/math">
                    <m:sSub>
                      <m:sSubPr>
                        <m:ctrlPr>
                          <a:rPr lang="en-US" altLang="zh-CN" sz="5400" i="1" smtClean="0">
                            <a:solidFill>
                              <a:srgbClr val="FF0000"/>
                            </a:solidFill>
                            <a:effectLst/>
                            <a:latin typeface="Cambria Math" panose="02040503050406030204" pitchFamily="18" charset="0"/>
                          </a:rPr>
                        </m:ctrlPr>
                      </m:sSubPr>
                      <m:e>
                        <m:acc>
                          <m:accPr>
                            <m:chr m:val="̇"/>
                            <m:ctrlPr>
                              <a:rPr lang="en-US" altLang="zh-CN" sz="5400" i="1" smtClean="0">
                                <a:solidFill>
                                  <a:srgbClr val="FF0000"/>
                                </a:solidFill>
                                <a:effectLst/>
                                <a:latin typeface="Cambria Math" panose="02040503050406030204" pitchFamily="18" charset="0"/>
                              </a:rPr>
                            </m:ctrlPr>
                          </m:accPr>
                          <m:e>
                            <m:r>
                              <a:rPr lang="en-US" altLang="zh-CN" sz="5400" i="1" smtClean="0">
                                <a:solidFill>
                                  <a:srgbClr val="FF0000"/>
                                </a:solidFill>
                                <a:effectLst/>
                                <a:latin typeface="Cambria Math" panose="02040503050406030204" pitchFamily="18" charset="0"/>
                                <a:ea typeface="Cambria Math" panose="02040503050406030204" pitchFamily="18" charset="0"/>
                              </a:rPr>
                              <m:t>𝜈</m:t>
                            </m:r>
                          </m:e>
                        </m:acc>
                      </m:e>
                      <m:sub>
                        <m:r>
                          <a:rPr lang="zh-CN" altLang="en-US" sz="5400" b="0" i="1" smtClean="0">
                            <a:solidFill>
                              <a:srgbClr val="FF0000"/>
                            </a:solidFill>
                            <a:effectLst/>
                            <a:latin typeface="Cambria Math" panose="02040503050406030204" pitchFamily="18" charset="0"/>
                            <a:ea typeface="Cambria Math" panose="02040503050406030204" pitchFamily="18" charset="0"/>
                          </a:rPr>
                          <m:t> </m:t>
                        </m:r>
                      </m:sub>
                    </m:sSub>
                  </m:oMath>
                </a14:m>
                <a:r>
                  <a:rPr lang="zh-CN" altLang="en" sz="5400" dirty="0"/>
                  <a:t>的</a:t>
                </a:r>
                <a:r>
                  <a:rPr lang="zh-CN" altLang="en-US" sz="5400" dirty="0"/>
                  <a:t>永久增加；</a:t>
                </a:r>
                <a:endParaRPr lang="en-US" altLang="zh-CN" sz="54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NewTXMI"/>
                  </a:rPr>
                  <a:t>𝐼</a:t>
                </a:r>
                <a:r>
                  <a:rPr lang="en-US" altLang="zh-CN" sz="1800" dirty="0">
                    <a:effectLst/>
                    <a:latin typeface="TeXGyreTermesX"/>
                  </a:rPr>
                  <a:t>0</a:t>
                </a:r>
                <a:r>
                  <a:rPr lang="en-US" altLang="zh-CN" sz="1800" dirty="0">
                    <a:effectLst/>
                    <a:latin typeface="txsys"/>
                  </a:rPr>
                  <a:t>/</a:t>
                </a:r>
                <a:r>
                  <a:rPr lang="zh-CN" altLang="en-US" sz="1800" dirty="0">
                    <a:effectLst/>
                    <a:latin typeface="NewTXMI"/>
                  </a:rPr>
                  <a:t>𝐼是地壳固体部分因地震而产生的转动惯量的变化。根据</a:t>
                </a:r>
                <a:r>
                  <a:rPr lang="en-US" altLang="zh-CN" sz="1800" dirty="0">
                    <a:effectLst/>
                    <a:latin typeface="NewTXMI"/>
                  </a:rPr>
                  <a:t>6</a:t>
                </a:r>
                <a:r>
                  <a:rPr lang="zh-CN" altLang="en-US" sz="1800" dirty="0">
                    <a:effectLst/>
                    <a:latin typeface="NewTXMI"/>
                  </a:rPr>
                  <a:t>和</a:t>
                </a:r>
                <a:r>
                  <a:rPr lang="en-US" altLang="zh-CN" sz="1800" dirty="0">
                    <a:effectLst/>
                    <a:latin typeface="NewTXMI"/>
                  </a:rPr>
                  <a:t>9</a:t>
                </a:r>
                <a:r>
                  <a:rPr lang="zh-CN" altLang="en-US" sz="1800" dirty="0">
                    <a:effectLst/>
                    <a:latin typeface="NewTXMI"/>
                  </a:rPr>
                  <a:t>得到与</a:t>
                </a:r>
                <a:r>
                  <a:rPr lang="en-US" altLang="zh-CN" sz="1800" dirty="0">
                    <a:effectLst/>
                    <a:latin typeface="NewTXMI"/>
                  </a:rPr>
                  <a:t>glitch6</a:t>
                </a:r>
                <a:r>
                  <a:rPr lang="zh-CN" altLang="en-US" sz="1800" dirty="0">
                    <a:effectLst/>
                    <a:latin typeface="NewTXMI"/>
                  </a:rPr>
                  <a:t>相关的破裂板块大小</a:t>
                </a:r>
                <a14:m>
                  <m:oMath xmlns:m="http://schemas.openxmlformats.org/officeDocument/2006/math">
                    <m:r>
                      <a:rPr kumimoji="1" lang="en-US" altLang="zh-CN" sz="9600" b="0" i="1" smtClean="0">
                        <a:latin typeface="Cambria Math" panose="02040503050406030204" pitchFamily="18" charset="0"/>
                        <a:ea typeface="Cambria Math" panose="02040503050406030204" pitchFamily="18" charset="0"/>
                      </a:rPr>
                      <m:t>3.73×</m:t>
                    </m:r>
                    <m:sSup>
                      <m:sSupPr>
                        <m:ctrlPr>
                          <a:rPr kumimoji="1" lang="en-US" altLang="zh-CN" sz="9600" b="0" i="1" smtClean="0">
                            <a:latin typeface="Cambria Math" panose="02040503050406030204" pitchFamily="18" charset="0"/>
                            <a:ea typeface="Cambria Math" panose="02040503050406030204" pitchFamily="18" charset="0"/>
                          </a:rPr>
                        </m:ctrlPr>
                      </m:sSupPr>
                      <m:e>
                        <m:r>
                          <a:rPr kumimoji="1" lang="en-US" altLang="zh-CN" sz="9600" b="0" i="1" smtClean="0">
                            <a:latin typeface="Cambria Math" panose="02040503050406030204" pitchFamily="18" charset="0"/>
                            <a:ea typeface="Cambria Math" panose="02040503050406030204" pitchFamily="18" charset="0"/>
                          </a:rPr>
                          <m:t>10</m:t>
                        </m:r>
                      </m:e>
                      <m:sup>
                        <m:r>
                          <a:rPr kumimoji="1" lang="en-US" altLang="zh-CN" sz="9600" b="0" i="1" smtClean="0">
                            <a:latin typeface="Cambria Math" panose="02040503050406030204" pitchFamily="18" charset="0"/>
                            <a:ea typeface="Cambria Math" panose="02040503050406030204" pitchFamily="18" charset="0"/>
                          </a:rPr>
                          <m:t>−4</m:t>
                        </m:r>
                      </m:sup>
                    </m:sSup>
                    <m:r>
                      <a:rPr kumimoji="1" lang="zh-CN" altLang="en-US" sz="9600" b="0" i="0" smtClean="0">
                        <a:latin typeface="Cambria Math" panose="02040503050406030204" pitchFamily="18" charset="0"/>
                        <a:ea typeface="Cambria Math" panose="02040503050406030204" pitchFamily="18" charset="0"/>
                      </a:rPr>
                      <m:t>，</m:t>
                    </m:r>
                    <m:r>
                      <a:rPr kumimoji="1" lang="zh-CN" altLang="en-US" sz="9600" b="0" i="1" smtClean="0">
                        <a:latin typeface="Cambria Math" panose="02040503050406030204" pitchFamily="18" charset="0"/>
                        <a:ea typeface="Cambria Math" panose="02040503050406030204" pitchFamily="18" charset="0"/>
                      </a:rPr>
                      <m:t>与</m:t>
                    </m:r>
                    <m:r>
                      <a:rPr kumimoji="1" lang="en" altLang="zh-CN" sz="9600" b="0" i="1" smtClean="0">
                        <a:latin typeface="Cambria Math" panose="02040503050406030204" pitchFamily="18" charset="0"/>
                        <a:ea typeface="Cambria Math" panose="02040503050406030204" pitchFamily="18" charset="0"/>
                      </a:rPr>
                      <m:t>𝑃𝑆𝑅</m:t>
                    </m:r>
                    <m:r>
                      <a:rPr kumimoji="1" lang="en" altLang="zh-CN" sz="9600" b="0" i="1" smtClean="0">
                        <a:latin typeface="Cambria Math" panose="02040503050406030204" pitchFamily="18" charset="0"/>
                        <a:ea typeface="Cambria Math" panose="02040503050406030204" pitchFamily="18" charset="0"/>
                      </a:rPr>
                      <m:t> </m:t>
                    </m:r>
                    <m:r>
                      <a:rPr kumimoji="1" lang="en" altLang="zh-CN" sz="9600" b="0" i="1" smtClean="0">
                        <a:latin typeface="Cambria Math" panose="02040503050406030204" pitchFamily="18" charset="0"/>
                        <a:ea typeface="Cambria Math" panose="02040503050406030204" pitchFamily="18" charset="0"/>
                      </a:rPr>
                      <m:t>𝐽</m:t>
                    </m:r>
                    <m:r>
                      <a:rPr kumimoji="1" lang="en" altLang="zh-CN" sz="9600" b="0" i="1" smtClean="0">
                        <a:latin typeface="Cambria Math" panose="02040503050406030204" pitchFamily="18" charset="0"/>
                        <a:ea typeface="Cambria Math" panose="02040503050406030204" pitchFamily="18" charset="0"/>
                      </a:rPr>
                      <m:t>1119−6127</m:t>
                    </m:r>
                    <m:r>
                      <a:rPr kumimoji="1" lang="zh-CN" altLang="en-US" sz="9600" b="0" i="1" smtClean="0">
                        <a:latin typeface="Cambria Math" panose="02040503050406030204" pitchFamily="18" charset="0"/>
                        <a:ea typeface="Cambria Math" panose="02040503050406030204" pitchFamily="18" charset="0"/>
                      </a:rPr>
                      <m:t>和</m:t>
                    </m:r>
                  </m:oMath>
                </a14:m>
                <a:r>
                  <a:rPr lang="en-US" altLang="zh-CN" sz="7200" dirty="0"/>
                  <a:t>crab</a:t>
                </a:r>
                <a:r>
                  <a:rPr lang="zh-CN" altLang="en" sz="5400" dirty="0"/>
                  <a:t>大小相当</a:t>
                </a:r>
                <a:r>
                  <a:rPr lang="zh-CN" altLang="en-US" sz="5400" dirty="0"/>
                  <a:t>；</a:t>
                </a:r>
                <a:endParaRPr lang="en" altLang="zh-CN" sz="5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800" dirty="0">
                  <a:solidFill>
                    <a:srgbClr val="FF0000"/>
                  </a:solidFill>
                  <a:effectLst/>
                  <a:latin typeface="TeXGyreTermesX"/>
                </a:endParaRPr>
              </a:p>
              <a:p>
                <a:endParaRPr kumimoji="1" lang="zh-CN" altLang="en-US" dirty="0"/>
              </a:p>
            </p:txBody>
          </p:sp>
        </mc:Choice>
        <mc:Fallback xmlns="">
          <p:sp>
            <p:nvSpPr>
              <p:cNvPr id="3" name="备注占位符 2"/>
              <p:cNvSpPr>
                <a:spLocks noGrp="1"/>
              </p:cNvSpPr>
              <p:nvPr>
                <p:ph type="body" idx="1"/>
              </p:nvPr>
            </p:nvSpPr>
            <p:spPr/>
            <p:txBody>
              <a:bodyPr/>
              <a:lstStyle/>
              <a:p>
                <a:r>
                  <a:rPr kumimoji="1" lang="en-US" altLang="zh-CN" dirty="0"/>
                  <a:t>P</a:t>
                </a:r>
                <a:r>
                  <a:rPr kumimoji="1" lang="zh-CN" altLang="en-US" dirty="0"/>
                  <a:t>、</a:t>
                </a:r>
                <a:r>
                  <a:rPr kumimoji="1" lang="en-US" altLang="zh-CN" dirty="0"/>
                  <a:t>W50</a:t>
                </a:r>
                <a:r>
                  <a:rPr kumimoji="1" lang="zh-CN" altLang="en-US" dirty="0"/>
                  <a:t>和磁倾角</a:t>
                </a:r>
                <a:r>
                  <a:rPr kumimoji="1" lang="en-US" altLang="zh-CN" dirty="0"/>
                  <a:t>a</a:t>
                </a:r>
                <a:r>
                  <a:rPr kumimoji="1" lang="zh-CN" altLang="en-US" dirty="0"/>
                  <a:t>的关系。磁倾角的变化将在自旋下降率显示出来。这与分数量级的新旋涡陷阱区域的形成一起。</a:t>
                </a:r>
                <a:r>
                  <a:rPr kumimoji="1" lang="en-US" altLang="zh-CN" dirty="0" err="1"/>
                  <a:t>I_trap</a:t>
                </a:r>
                <a:r>
                  <a:rPr kumimoji="1" lang="en-US" altLang="zh-CN" dirty="0"/>
                  <a:t> </a:t>
                </a:r>
                <a:r>
                  <a:rPr kumimoji="1" lang="zh-CN" altLang="en-US" dirty="0"/>
                  <a:t>是通过地壳地震形成的涡旋陷阱区域的转动惯量分数</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800" dirty="0">
                    <a:solidFill>
                      <a:srgbClr val="FF0000"/>
                    </a:solidFill>
                    <a:effectLst/>
                    <a:latin typeface="NewTXMI"/>
                  </a:rPr>
                  <a:t>𝐼</a:t>
                </a:r>
                <a:r>
                  <a:rPr lang="en" altLang="zh-CN" sz="1800" dirty="0">
                    <a:solidFill>
                      <a:srgbClr val="FF0000"/>
                    </a:solidFill>
                    <a:effectLst/>
                    <a:latin typeface="TeXGyreTermesX"/>
                  </a:rPr>
                  <a:t>exp</a:t>
                </a:r>
                <a:r>
                  <a:rPr lang="en" altLang="zh-CN" sz="1800" dirty="0">
                    <a:solidFill>
                      <a:srgbClr val="FF0000"/>
                    </a:solidFill>
                    <a:effectLst/>
                    <a:latin typeface="txsys"/>
                  </a:rPr>
                  <a:t>/</a:t>
                </a:r>
                <a:r>
                  <a:rPr lang="en" altLang="zh-CN" sz="1800" dirty="0">
                    <a:solidFill>
                      <a:srgbClr val="FF0000"/>
                    </a:solidFill>
                    <a:effectLst/>
                    <a:latin typeface="NewTXMI"/>
                  </a:rPr>
                  <a:t>𝐼 </a:t>
                </a:r>
                <a:r>
                  <a:rPr lang="zh-CN" altLang="en" sz="1800" dirty="0">
                    <a:solidFill>
                      <a:srgbClr val="FF0000"/>
                    </a:solidFill>
                    <a:effectLst/>
                    <a:latin typeface="NewTXMI"/>
                  </a:rPr>
                  <a:t>指数恢复区域</a:t>
                </a:r>
                <a:r>
                  <a:rPr lang="zh-CN" altLang="en-US" sz="1800" dirty="0">
                    <a:solidFill>
                      <a:srgbClr val="FF0000"/>
                    </a:solidFill>
                    <a:effectLst/>
                    <a:latin typeface="NewTXMI"/>
                  </a:rPr>
                  <a:t>的转动惯量分数；</a:t>
                </a:r>
                <a:r>
                  <a:rPr lang="en" altLang="zh-CN" sz="1800" dirty="0">
                    <a:effectLst/>
                    <a:latin typeface="NewTXMI"/>
                  </a:rPr>
                  <a:t>𝜏</a:t>
                </a:r>
                <a:r>
                  <a:rPr lang="en" altLang="zh-CN" sz="1800" dirty="0">
                    <a:effectLst/>
                    <a:latin typeface="TeXGyreTermesX"/>
                  </a:rPr>
                  <a:t>exp </a:t>
                </a:r>
                <a:r>
                  <a:rPr lang="zh-CN" altLang="en" sz="1800" dirty="0">
                    <a:effectLst/>
                    <a:latin typeface="TeXGyreTermesX"/>
                  </a:rPr>
                  <a:t>指数恢复时间</a:t>
                </a:r>
                <a:r>
                  <a:rPr lang="zh-CN" altLang="en-US" sz="1800" dirty="0">
                    <a:effectLst/>
                    <a:latin typeface="TeXGyreTermesX"/>
                  </a:rPr>
                  <a:t>；</a:t>
                </a:r>
                <a:r>
                  <a:rPr lang="el-GR" altLang="zh-CN" sz="1800" dirty="0">
                    <a:solidFill>
                      <a:srgbClr val="FF0000"/>
                    </a:solidFill>
                    <a:effectLst/>
                    <a:latin typeface="txmiaX"/>
                  </a:rPr>
                  <a:t>Δ</a:t>
                </a:r>
                <a:r>
                  <a:rPr lang="el-GR" altLang="zh-CN" sz="1800" dirty="0">
                    <a:solidFill>
                      <a:srgbClr val="FF0000"/>
                    </a:solidFill>
                    <a:effectLst/>
                    <a:latin typeface="NewTXMI"/>
                  </a:rPr>
                  <a:t>𝜈</a:t>
                </a:r>
                <a:r>
                  <a:rPr lang="en" altLang="zh-CN" sz="1800" dirty="0">
                    <a:solidFill>
                      <a:srgbClr val="FF0000"/>
                    </a:solidFill>
                    <a:effectLst/>
                    <a:latin typeface="TeXGyreTermesX"/>
                  </a:rPr>
                  <a:t>g </a:t>
                </a:r>
                <a:r>
                  <a:rPr lang="zh-CN" altLang="en" sz="1800" dirty="0">
                    <a:solidFill>
                      <a:srgbClr val="FF0000"/>
                    </a:solidFill>
                    <a:effectLst/>
                    <a:latin typeface="TeXGyreTermesX"/>
                  </a:rPr>
                  <a:t>总</a:t>
                </a:r>
                <a:r>
                  <a:rPr lang="en-US" altLang="zh-CN" sz="1800" dirty="0">
                    <a:solidFill>
                      <a:srgbClr val="FF0000"/>
                    </a:solidFill>
                    <a:effectLst/>
                    <a:latin typeface="TeXGyreTermesX"/>
                  </a:rPr>
                  <a:t>glitch</a:t>
                </a:r>
                <a:r>
                  <a:rPr lang="zh-CN" altLang="en-US" sz="1800" dirty="0">
                    <a:solidFill>
                      <a:srgbClr val="FF0000"/>
                    </a:solidFill>
                    <a:effectLst/>
                    <a:latin typeface="TeXGyreTermesX"/>
                  </a:rPr>
                  <a:t>幅度；</a:t>
                </a:r>
                <a:r>
                  <a:rPr lang="en-US" altLang="zh-CN" sz="1800" dirty="0">
                    <a:solidFill>
                      <a:srgbClr val="FF0000"/>
                    </a:solidFill>
                    <a:effectLst/>
                    <a:latin typeface="TeXGyreTermesX"/>
                  </a:rPr>
                  <a:t>t</a:t>
                </a:r>
                <a:r>
                  <a:rPr lang="zh-CN" altLang="en-US" sz="1800" dirty="0">
                    <a:solidFill>
                      <a:srgbClr val="FF0000"/>
                    </a:solidFill>
                    <a:effectLst/>
                    <a:latin typeface="TeXGyreTermesX"/>
                  </a:rPr>
                  <a:t> </a:t>
                </a:r>
                <a:r>
                  <a:rPr lang="en-US" altLang="zh-CN" sz="1800" dirty="0">
                    <a:solidFill>
                      <a:srgbClr val="FF0000"/>
                    </a:solidFill>
                    <a:effectLst/>
                    <a:latin typeface="TeXGyreTermesX"/>
                  </a:rPr>
                  <a:t>glitch</a:t>
                </a:r>
                <a:r>
                  <a:rPr lang="zh-CN" altLang="en-US" sz="1800" dirty="0">
                    <a:solidFill>
                      <a:srgbClr val="FF0000"/>
                    </a:solidFill>
                    <a:effectLst/>
                    <a:latin typeface="TeXGyreTermesX"/>
                  </a:rPr>
                  <a:t>间隔时间；</a:t>
                </a:r>
                <a:r>
                  <a:rPr lang="zh-CN" altLang="en-US" sz="1800" i="0">
                    <a:solidFill>
                      <a:srgbClr val="FF0000"/>
                    </a:solidFill>
                    <a:effectLst/>
                    <a:latin typeface="Cambria Math" panose="02040503050406030204" pitchFamily="18" charset="0"/>
                  </a:rPr>
                  <a:t>∆</a:t>
                </a:r>
                <a:r>
                  <a:rPr lang="en-US" altLang="zh-CN" sz="1800" i="0">
                    <a:solidFill>
                      <a:srgbClr val="FF0000"/>
                    </a:solidFill>
                    <a:effectLst/>
                    <a:latin typeface="Cambria Math" panose="02040503050406030204" pitchFamily="18" charset="0"/>
                    <a:ea typeface="Cambria Math" panose="02040503050406030204" pitchFamily="18" charset="0"/>
                  </a:rPr>
                  <a:t>𝜈 ̇_</a:t>
                </a:r>
                <a:r>
                  <a:rPr lang="en-US" altLang="zh-CN" sz="1800" i="0">
                    <a:solidFill>
                      <a:srgbClr val="FF0000"/>
                    </a:solidFill>
                    <a:effectLst/>
                    <a:latin typeface="Cambria Math" panose="02040503050406030204" pitchFamily="18" charset="0"/>
                  </a:rPr>
                  <a:t>p</a:t>
                </a:r>
                <a:r>
                  <a:rPr lang="zh-CN" altLang="en-US" sz="5400" dirty="0"/>
                  <a:t> 是</a:t>
                </a:r>
                <a:r>
                  <a:rPr lang="en-US" altLang="zh-CN" sz="5400" i="0">
                    <a:solidFill>
                      <a:srgbClr val="FF0000"/>
                    </a:solidFill>
                    <a:effectLst/>
                    <a:latin typeface="Cambria Math" panose="02040503050406030204" pitchFamily="18" charset="0"/>
                    <a:ea typeface="Cambria Math" panose="02040503050406030204" pitchFamily="18" charset="0"/>
                  </a:rPr>
                  <a:t>𝜈 ̇_</a:t>
                </a:r>
                <a:r>
                  <a:rPr lang="zh-CN" altLang="en-US" sz="5400" b="0" i="0">
                    <a:solidFill>
                      <a:srgbClr val="FF0000"/>
                    </a:solidFill>
                    <a:effectLst/>
                    <a:latin typeface="Cambria Math" panose="02040503050406030204" pitchFamily="18" charset="0"/>
                    <a:ea typeface="Cambria Math" panose="02040503050406030204" pitchFamily="18" charset="0"/>
                  </a:rPr>
                  <a:t> </a:t>
                </a:r>
                <a:r>
                  <a:rPr lang="zh-CN" altLang="en" sz="5400" dirty="0"/>
                  <a:t>的</a:t>
                </a:r>
                <a:r>
                  <a:rPr lang="zh-CN" altLang="en-US" sz="5400" dirty="0"/>
                  <a:t>永久增加；</a:t>
                </a:r>
                <a:endParaRPr lang="en-US" altLang="zh-CN" sz="54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NewTXMI"/>
                  </a:rPr>
                  <a:t>𝐼</a:t>
                </a:r>
                <a:r>
                  <a:rPr lang="en-US" altLang="zh-CN" sz="1800" dirty="0">
                    <a:effectLst/>
                    <a:latin typeface="TeXGyreTermesX"/>
                  </a:rPr>
                  <a:t>0</a:t>
                </a:r>
                <a:r>
                  <a:rPr lang="en-US" altLang="zh-CN" sz="1800" dirty="0">
                    <a:effectLst/>
                    <a:latin typeface="txsys"/>
                  </a:rPr>
                  <a:t>/</a:t>
                </a:r>
                <a:r>
                  <a:rPr lang="zh-CN" altLang="en-US" sz="1800" dirty="0">
                    <a:effectLst/>
                    <a:latin typeface="NewTXMI"/>
                  </a:rPr>
                  <a:t>𝐼是地壳固体部分因地震而产生的转动惯量的变化。根据</a:t>
                </a:r>
                <a:r>
                  <a:rPr lang="en-US" altLang="zh-CN" sz="1800" dirty="0">
                    <a:effectLst/>
                    <a:latin typeface="NewTXMI"/>
                  </a:rPr>
                  <a:t>6</a:t>
                </a:r>
                <a:r>
                  <a:rPr lang="zh-CN" altLang="en-US" sz="1800" dirty="0">
                    <a:effectLst/>
                    <a:latin typeface="NewTXMI"/>
                  </a:rPr>
                  <a:t>和</a:t>
                </a:r>
                <a:r>
                  <a:rPr lang="en-US" altLang="zh-CN" sz="1800" dirty="0">
                    <a:effectLst/>
                    <a:latin typeface="NewTXMI"/>
                  </a:rPr>
                  <a:t>9</a:t>
                </a:r>
                <a:r>
                  <a:rPr lang="zh-CN" altLang="en-US" sz="1800" dirty="0">
                    <a:effectLst/>
                    <a:latin typeface="NewTXMI"/>
                  </a:rPr>
                  <a:t>得到与</a:t>
                </a:r>
                <a:r>
                  <a:rPr lang="en-US" altLang="zh-CN" sz="1800" dirty="0">
                    <a:effectLst/>
                    <a:latin typeface="NewTXMI"/>
                  </a:rPr>
                  <a:t>glitch6</a:t>
                </a:r>
                <a:r>
                  <a:rPr lang="zh-CN" altLang="en-US" sz="1800" dirty="0">
                    <a:effectLst/>
                    <a:latin typeface="NewTXMI"/>
                  </a:rPr>
                  <a:t>相关的破裂板块大小</a:t>
                </a:r>
                <a:r>
                  <a:rPr kumimoji="1" lang="en-US" altLang="zh-CN" sz="9600" b="0" i="0">
                    <a:latin typeface="Cambria Math" panose="02040503050406030204" pitchFamily="18" charset="0"/>
                    <a:ea typeface="Cambria Math" panose="02040503050406030204" pitchFamily="18" charset="0"/>
                  </a:rPr>
                  <a:t>3.73×10^(−4)</a:t>
                </a:r>
                <a:r>
                  <a:rPr kumimoji="1" lang="zh-CN" altLang="en-US" sz="9600" b="0" i="0">
                    <a:latin typeface="Cambria Math" panose="02040503050406030204" pitchFamily="18" charset="0"/>
                    <a:ea typeface="Cambria Math" panose="02040503050406030204" pitchFamily="18" charset="0"/>
                  </a:rPr>
                  <a:t>，与</a:t>
                </a:r>
                <a:r>
                  <a:rPr kumimoji="1" lang="en" altLang="zh-CN" sz="9600" b="0" i="0">
                    <a:latin typeface="Cambria Math" panose="02040503050406030204" pitchFamily="18" charset="0"/>
                    <a:ea typeface="Cambria Math" panose="02040503050406030204" pitchFamily="18" charset="0"/>
                  </a:rPr>
                  <a:t>𝑃𝑆𝑅 𝐽1119−6127</a:t>
                </a:r>
                <a:r>
                  <a:rPr kumimoji="1" lang="zh-CN" altLang="en-US" sz="9600" b="0" i="0">
                    <a:latin typeface="Cambria Math" panose="02040503050406030204" pitchFamily="18" charset="0"/>
                    <a:ea typeface="Cambria Math" panose="02040503050406030204" pitchFamily="18" charset="0"/>
                  </a:rPr>
                  <a:t>和</a:t>
                </a:r>
                <a:r>
                  <a:rPr lang="en-US" altLang="zh-CN" sz="7200" dirty="0"/>
                  <a:t>crab</a:t>
                </a:r>
                <a:r>
                  <a:rPr lang="zh-CN" altLang="en" sz="5400" dirty="0"/>
                  <a:t>大小相当</a:t>
                </a:r>
                <a:r>
                  <a:rPr lang="zh-CN" altLang="en-US" sz="5400" dirty="0"/>
                  <a:t>；</a:t>
                </a:r>
                <a:endParaRPr lang="en" altLang="zh-CN" sz="5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sz="1800" dirty="0">
                  <a:solidFill>
                    <a:srgbClr val="FF0000"/>
                  </a:solidFill>
                  <a:effectLst/>
                  <a:latin typeface="TeXGyreTermesX"/>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17</a:t>
            </a:fld>
            <a:endParaRPr kumimoji="1" lang="zh-CN" altLang="en-US"/>
          </a:p>
        </p:txBody>
      </p:sp>
    </p:spTree>
    <p:extLst>
      <p:ext uri="{BB962C8B-B14F-4D97-AF65-F5344CB8AC3E}">
        <p14:creationId xmlns:p14="http://schemas.microsoft.com/office/powerpoint/2010/main" val="396896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2</a:t>
            </a:fld>
            <a:endParaRPr kumimoji="1" lang="zh-CN" altLang="en-US"/>
          </a:p>
        </p:txBody>
      </p:sp>
    </p:spTree>
    <p:extLst>
      <p:ext uri="{BB962C8B-B14F-4D97-AF65-F5344CB8AC3E}">
        <p14:creationId xmlns:p14="http://schemas.microsoft.com/office/powerpoint/2010/main" val="1600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285750" indent="-285750" algn="just">
                  <a:lnSpc>
                    <a:spcPct val="150000"/>
                  </a:lnSpc>
                  <a:buFont typeface="Wingdings" panose="05000000000000000000" pitchFamily="2" charset="2"/>
                  <a:buChar char="Ø"/>
                </a:pPr>
                <a:endParaRPr kumimoji="1" lang="zh-CN" altLang="en-US" dirty="0"/>
              </a:p>
            </p:txBody>
          </p:sp>
        </mc:Choice>
        <mc:Fallback xmlns="">
          <p:sp>
            <p:nvSpPr>
              <p:cNvPr id="3" name="备注占位符 2"/>
              <p:cNvSpPr>
                <a:spLocks noGrp="1"/>
              </p:cNvSpPr>
              <p:nvPr>
                <p:ph type="body" idx="1"/>
              </p:nvPr>
            </p:nvSpPr>
            <p:spPr/>
            <p:txBody>
              <a:bodyPr/>
              <a:lstStyle/>
              <a:p>
                <a:pPr marL="285750" indent="-285750" algn="just">
                  <a:lnSpc>
                    <a:spcPct val="150000"/>
                  </a:lnSpc>
                  <a:buFont typeface="Wingdings" panose="05000000000000000000" pitchFamily="2" charset="2"/>
                  <a:buChar char="Ø"/>
                </a:pPr>
                <a:r>
                  <a:rPr lang="zh-CN" altLang="zh-CN" sz="1200" kern="0" dirty="0">
                    <a:solidFill>
                      <a:schemeClr val="tx1"/>
                    </a:solidFill>
                    <a:effectLst/>
                    <a:latin typeface="STXinwei" panose="02010800040101010101" pitchFamily="2" charset="-122"/>
                    <a:ea typeface="STXinwei" panose="02010800040101010101" pitchFamily="2" charset="-122"/>
                    <a:cs typeface="宋体" panose="02010600030101010101" pitchFamily="2" charset="-122"/>
                  </a:rPr>
                  <a:t>跃变幅度呈双峰分布</a:t>
                </a:r>
                <a:r>
                  <a:rPr lang="zh-CN" altLang="en-US" sz="1200" kern="0" dirty="0">
                    <a:solidFill>
                      <a:schemeClr val="tx1"/>
                    </a:solidFill>
                    <a:latin typeface="STXinwei" panose="02010800040101010101" pitchFamily="2" charset="-122"/>
                    <a:ea typeface="STXinwei" panose="02010800040101010101" pitchFamily="2" charset="-122"/>
                    <a:cs typeface="宋体" panose="02010600030101010101" pitchFamily="2" charset="-122"/>
                  </a:rPr>
                  <a:t>：</a:t>
                </a:r>
                <a:r>
                  <a:rPr lang="zh-CN" altLang="zh-CN" sz="1200" i="0" kern="0">
                    <a:solidFill>
                      <a:schemeClr val="tx1"/>
                    </a:solidFill>
                    <a:effectLst/>
                    <a:latin typeface="Cambria Math" panose="02040503050406030204" pitchFamily="18" charset="0"/>
                  </a:rPr>
                  <a:t>〖</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∆𝜈/𝜈 ~"</a:t>
                </a:r>
                <a:r>
                  <a:rPr lang="en-US" altLang="zh-CN" sz="1200" i="0" kern="0">
                    <a:solidFill>
                      <a:schemeClr val="tx1"/>
                    </a:solidFill>
                    <a:effectLst/>
                    <a:latin typeface="STXinwei" panose="02010800040101010101" pitchFamily="2" charset="-122"/>
                    <a:ea typeface="STXinwei" panose="02010800040101010101" pitchFamily="2" charset="-122"/>
                    <a:cs typeface="宋体" panose="02010600030101010101" pitchFamily="2" charset="-122"/>
                  </a:rPr>
                  <a:t>1.694</a:t>
                </a:r>
                <a:r>
                  <a:rPr lang="en-US" altLang="zh-CN" sz="1200" i="0" kern="0">
                    <a:solidFill>
                      <a:schemeClr val="tx1"/>
                    </a:solidFill>
                    <a:effectLst/>
                    <a:latin typeface="Cambria Math" panose="02040503050406030204" pitchFamily="18" charset="0"/>
                    <a:ea typeface="STXinwei" panose="02010800040101010101" pitchFamily="2" charset="-122"/>
                    <a:cs typeface="宋体" panose="02010600030101010101" pitchFamily="2" charset="-122"/>
                  </a:rPr>
                  <a:t>" </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 ×10</a:t>
                </a:r>
                <a:r>
                  <a:rPr lang="zh-CN"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−6</a:t>
                </a:r>
                <a:r>
                  <a:rPr lang="zh-CN"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a:t>
                </a:r>
                <a:r>
                  <a:rPr lang="en-US" altLang="zh-CN" sz="1200" dirty="0">
                    <a:solidFill>
                      <a:schemeClr val="tx1"/>
                    </a:solidFill>
                    <a:effectLst/>
                    <a:latin typeface="STXinwei" panose="02010800040101010101" pitchFamily="2" charset="-122"/>
                    <a:ea typeface="STXinwei" panose="02010800040101010101" pitchFamily="2" charset="-122"/>
                  </a:rPr>
                  <a:t>(</a:t>
                </a:r>
                <a:r>
                  <a:rPr lang="zh-CN" altLang="en-US" sz="1200" dirty="0">
                    <a:solidFill>
                      <a:schemeClr val="tx1"/>
                    </a:solidFill>
                    <a:effectLst/>
                    <a:latin typeface="STXinwei" panose="02010800040101010101" pitchFamily="2" charset="-122"/>
                    <a:ea typeface="STXinwei" panose="02010800040101010101" pitchFamily="2" charset="-122"/>
                  </a:rPr>
                  <a:t>大跃变</a:t>
                </a:r>
                <a:r>
                  <a:rPr lang="en-US" altLang="zh-CN" sz="1200" dirty="0">
                    <a:solidFill>
                      <a:schemeClr val="tx1"/>
                    </a:solidFill>
                    <a:effectLst/>
                    <a:latin typeface="STXinwei" panose="02010800040101010101" pitchFamily="2" charset="-122"/>
                    <a:ea typeface="STXinwei" panose="02010800040101010101" pitchFamily="2" charset="-122"/>
                  </a:rPr>
                  <a:t>);</a:t>
                </a:r>
                <a:r>
                  <a:rPr lang="zh-CN" altLang="zh-CN" sz="1200" i="0" kern="0">
                    <a:solidFill>
                      <a:schemeClr val="tx1"/>
                    </a:solidFill>
                    <a:effectLst/>
                    <a:latin typeface="Cambria Math" panose="02040503050406030204" pitchFamily="18" charset="0"/>
                  </a:rPr>
                  <a:t>〖</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∆𝜈/𝜈 ~"</a:t>
                </a:r>
                <a:r>
                  <a:rPr lang="en-US" altLang="zh-CN" sz="1200" i="0" kern="0">
                    <a:solidFill>
                      <a:schemeClr val="tx1"/>
                    </a:solidFill>
                    <a:effectLst/>
                    <a:latin typeface="STXinwei" panose="02010800040101010101" pitchFamily="2" charset="-122"/>
                    <a:ea typeface="STXinwei" panose="02010800040101010101" pitchFamily="2" charset="-122"/>
                    <a:cs typeface="宋体" panose="02010600030101010101" pitchFamily="2" charset="-122"/>
                  </a:rPr>
                  <a:t>3.235</a:t>
                </a:r>
                <a:r>
                  <a:rPr lang="en-US" altLang="zh-CN" sz="1200" i="0" kern="0">
                    <a:solidFill>
                      <a:schemeClr val="tx1"/>
                    </a:solidFill>
                    <a:effectLst/>
                    <a:latin typeface="Cambria Math" panose="02040503050406030204" pitchFamily="18" charset="0"/>
                    <a:ea typeface="STXinwei" panose="02010800040101010101" pitchFamily="2" charset="-122"/>
                    <a:cs typeface="宋体" panose="02010600030101010101" pitchFamily="2" charset="-122"/>
                  </a:rPr>
                  <a:t>" </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 ×10</a:t>
                </a:r>
                <a:r>
                  <a:rPr lang="zh-CN"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a:t>
                </a:r>
                <a:r>
                  <a:rPr lang="en-US"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−9</a:t>
                </a:r>
                <a:r>
                  <a:rPr lang="zh-CN" altLang="zh-CN" sz="1200" i="0" kern="0">
                    <a:solidFill>
                      <a:schemeClr val="tx1"/>
                    </a:solidFill>
                    <a:effectLst/>
                    <a:latin typeface="Cambria Math" panose="02040503050406030204" pitchFamily="18" charset="0"/>
                    <a:ea typeface="宋体" panose="02010600030101010101" pitchFamily="2" charset="-122"/>
                    <a:cs typeface="宋体" panose="02010600030101010101" pitchFamily="2" charset="-122"/>
                  </a:rPr>
                  <a:t>)</a:t>
                </a:r>
                <a:r>
                  <a:rPr lang="zh-CN" altLang="zh-CN" sz="1200" dirty="0">
                    <a:solidFill>
                      <a:schemeClr val="tx1"/>
                    </a:solidFill>
                    <a:effectLst/>
                    <a:latin typeface="STXinwei" panose="02010800040101010101" pitchFamily="2" charset="-122"/>
                    <a:ea typeface="STXinwei" panose="02010800040101010101" pitchFamily="2" charset="-122"/>
                  </a:rPr>
                  <a:t> </a:t>
                </a:r>
                <a:r>
                  <a:rPr lang="en-US" altLang="zh-CN" sz="1200" dirty="0">
                    <a:solidFill>
                      <a:schemeClr val="tx1"/>
                    </a:solidFill>
                    <a:latin typeface="STXinwei" panose="02010800040101010101" pitchFamily="2" charset="-122"/>
                    <a:ea typeface="STXinwei" panose="02010800040101010101" pitchFamily="2" charset="-122"/>
                  </a:rPr>
                  <a:t>(</a:t>
                </a:r>
                <a:r>
                  <a:rPr lang="zh-CN" altLang="en-US" sz="1200" dirty="0">
                    <a:solidFill>
                      <a:schemeClr val="tx1"/>
                    </a:solidFill>
                    <a:effectLst/>
                    <a:latin typeface="STXinwei" panose="02010800040101010101" pitchFamily="2" charset="-122"/>
                    <a:ea typeface="STXinwei" panose="02010800040101010101" pitchFamily="2" charset="-122"/>
                  </a:rPr>
                  <a:t>小跃变</a:t>
                </a:r>
                <a:r>
                  <a:rPr lang="en-US" altLang="zh-CN" sz="1200" dirty="0">
                    <a:solidFill>
                      <a:schemeClr val="tx1"/>
                    </a:solidFill>
                    <a:latin typeface="STXinwei" panose="02010800040101010101" pitchFamily="2" charset="-122"/>
                    <a:ea typeface="STXinwei" panose="02010800040101010101" pitchFamily="2" charset="-122"/>
                  </a:rPr>
                  <a:t>)</a:t>
                </a:r>
                <a:r>
                  <a:rPr lang="zh-CN" altLang="en-US" sz="1200" baseline="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r>
                  <a:rPr lang="zh-CN" altLang="zh-CN" sz="1200" dirty="0">
                    <a:solidFill>
                      <a:schemeClr val="tx1"/>
                    </a:solidFill>
                    <a:latin typeface="STXinwei" panose="02010800040101010101" pitchFamily="2" charset="-122"/>
                    <a:ea typeface="STXinwei" panose="02010800040101010101" pitchFamily="2" charset="-122"/>
                  </a:rPr>
                  <a:t>跃变间隔时间</a:t>
                </a:r>
                <a:r>
                  <a:rPr lang="zh-CN" altLang="en-US" sz="1200" dirty="0">
                    <a:solidFill>
                      <a:schemeClr val="tx1"/>
                    </a:solidFill>
                    <a:latin typeface="STXinwei" panose="02010800040101010101" pitchFamily="2" charset="-122"/>
                    <a:ea typeface="STXinwei" panose="02010800040101010101" pitchFamily="2" charset="-122"/>
                  </a:rPr>
                  <a:t>：</a:t>
                </a:r>
                <a:r>
                  <a:rPr lang="zh-CN" altLang="zh-CN" sz="1200" dirty="0">
                    <a:solidFill>
                      <a:schemeClr val="tx1"/>
                    </a:solidFill>
                    <a:latin typeface="STXinwei" panose="02010800040101010101" pitchFamily="2" charset="-122"/>
                    <a:ea typeface="STXinwei" panose="02010800040101010101" pitchFamily="2" charset="-122"/>
                  </a:rPr>
                  <a:t> </a:t>
                </a:r>
                <a:r>
                  <a:rPr lang="zh-CN" altLang="zh-CN" sz="1200" i="0">
                    <a:solidFill>
                      <a:schemeClr val="tx1"/>
                    </a:solidFill>
                    <a:latin typeface="Cambria Math" panose="02040503050406030204" pitchFamily="18" charset="0"/>
                  </a:rPr>
                  <a:t>〖</a:t>
                </a:r>
                <a:r>
                  <a:rPr lang="en-US" altLang="zh-CN" sz="1200" i="0">
                    <a:solidFill>
                      <a:schemeClr val="tx1"/>
                    </a:solidFill>
                    <a:latin typeface="Cambria Math" panose="02040503050406030204" pitchFamily="18" charset="0"/>
                  </a:rPr>
                  <a:t>10−10</a:t>
                </a:r>
                <a:r>
                  <a:rPr lang="zh-CN" altLang="zh-CN" sz="1200" i="0">
                    <a:solidFill>
                      <a:schemeClr val="tx1"/>
                    </a:solidFill>
                    <a:latin typeface="Cambria Math" panose="02040503050406030204" pitchFamily="18" charset="0"/>
                  </a:rPr>
                  <a:t>〗^</a:t>
                </a:r>
                <a:r>
                  <a:rPr lang="en-US" altLang="zh-CN" sz="1200" i="0">
                    <a:solidFill>
                      <a:schemeClr val="tx1"/>
                    </a:solidFill>
                    <a:latin typeface="Cambria Math" panose="02040503050406030204" pitchFamily="18" charset="0"/>
                  </a:rPr>
                  <a:t>3</a:t>
                </a:r>
                <a:r>
                  <a:rPr lang="en-US" altLang="zh-CN" sz="1200" dirty="0">
                    <a:solidFill>
                      <a:schemeClr val="tx1"/>
                    </a:solidFill>
                    <a:latin typeface="STXinwei" panose="02010800040101010101" pitchFamily="2" charset="-122"/>
                    <a:ea typeface="STXinwei" panose="02010800040101010101" pitchFamily="2" charset="-122"/>
                  </a:rPr>
                  <a:t> </a:t>
                </a:r>
                <a:r>
                  <a:rPr lang="zh-CN" altLang="zh-CN" sz="1200" dirty="0">
                    <a:solidFill>
                      <a:schemeClr val="tx1"/>
                    </a:solidFill>
                    <a:latin typeface="STXinwei" panose="02010800040101010101" pitchFamily="2" charset="-122"/>
                    <a:ea typeface="STXinwei" panose="02010800040101010101" pitchFamily="2" charset="-122"/>
                  </a:rPr>
                  <a:t>天</a:t>
                </a:r>
                <a:endParaRPr lang="en-US" altLang="zh-CN" sz="1200" dirty="0">
                  <a:solidFill>
                    <a:schemeClr val="tx1"/>
                  </a:solidFill>
                  <a:latin typeface="STXinwei" panose="02010800040101010101" pitchFamily="2" charset="-122"/>
                  <a:ea typeface="STXinwei" panose="020108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p-</a:t>
                </a:r>
                <a:r>
                  <a:rPr lang="en-US" altLang="zh-CN" sz="1200" baseline="0" dirty="0" err="1">
                    <a:solidFill>
                      <a:schemeClr val="tx1"/>
                    </a:solidFill>
                    <a:latin typeface="STXinwei" panose="02010800040101010101" pitchFamily="2" charset="-122"/>
                    <a:ea typeface="STXinwei" panose="02010800040101010101" pitchFamily="2" charset="-122"/>
                  </a:rPr>
                  <a:t>pdot</a:t>
                </a:r>
                <a:r>
                  <a:rPr lang="en-US" altLang="zh-CN" sz="1200" baseline="0" dirty="0">
                    <a:solidFill>
                      <a:schemeClr val="tx1"/>
                    </a:solidFill>
                    <a:latin typeface="STXinwei" panose="02010800040101010101" pitchFamily="2" charset="-122"/>
                    <a:ea typeface="STXinwei" panose="02010800040101010101" pitchFamily="2" charset="-122"/>
                  </a:rPr>
                  <a:t>: </a:t>
                </a:r>
                <a:r>
                  <a:rPr lang="zh-CN" altLang="en-US" sz="1200" baseline="0" dirty="0">
                    <a:solidFill>
                      <a:schemeClr val="tx1"/>
                    </a:solidFill>
                    <a:latin typeface="STXinwei" panose="02010800040101010101" pitchFamily="2" charset="-122"/>
                    <a:ea typeface="STXinwei" panose="02010800040101010101" pitchFamily="2" charset="-122"/>
                  </a:rPr>
                  <a:t>绝大部分在</a:t>
                </a:r>
                <a:r>
                  <a:rPr lang="en-US" altLang="zh-CN" sz="1200" baseline="0" dirty="0">
                    <a:solidFill>
                      <a:schemeClr val="tx1"/>
                    </a:solidFill>
                    <a:latin typeface="STXinwei" panose="02010800040101010101" pitchFamily="2" charset="-122"/>
                    <a:ea typeface="STXinwei" panose="02010800040101010101" pitchFamily="2" charset="-122"/>
                  </a:rPr>
                  <a:t>normal</a:t>
                </a: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pulsar</a:t>
                </a:r>
                <a:r>
                  <a:rPr lang="zh-CN" altLang="en-US" sz="1200" baseline="0" dirty="0">
                    <a:solidFill>
                      <a:schemeClr val="tx1"/>
                    </a:solidFill>
                    <a:latin typeface="STXinwei" panose="02010800040101010101" pitchFamily="2" charset="-122"/>
                    <a:ea typeface="STXinwei" panose="02010800040101010101" pitchFamily="2" charset="-122"/>
                  </a:rPr>
                  <a:t>，毫秒脉冲星：</a:t>
                </a:r>
                <a:r>
                  <a:rPr lang="en" altLang="zh-CN" sz="1200" baseline="0" dirty="0">
                    <a:solidFill>
                      <a:schemeClr val="tx1"/>
                    </a:solidFill>
                    <a:latin typeface="STXinwei" panose="02010800040101010101" pitchFamily="2" charset="-122"/>
                    <a:ea typeface="STXinwei" panose="02010800040101010101" pitchFamily="2" charset="-122"/>
                  </a:rPr>
                  <a:t>﻿B1821−24</a:t>
                </a:r>
                <a:r>
                  <a:rPr lang="zh-CN" altLang="en-US" sz="1200" baseline="0" dirty="0">
                    <a:solidFill>
                      <a:schemeClr val="tx1"/>
                    </a:solidFill>
                    <a:latin typeface="STXinwei" panose="02010800040101010101" pitchFamily="2" charset="-122"/>
                    <a:ea typeface="STXinwei" panose="02010800040101010101" pitchFamily="2" charset="-122"/>
                  </a:rPr>
                  <a:t> </a:t>
                </a:r>
                <a:r>
                  <a:rPr lang="en" altLang="zh-CN" sz="1200" baseline="0" dirty="0">
                    <a:solidFill>
                      <a:schemeClr val="tx1"/>
                    </a:solidFill>
                    <a:latin typeface="STXinwei" panose="02010800040101010101" pitchFamily="2" charset="-122"/>
                    <a:ea typeface="STXinwei" panose="02010800040101010101" pitchFamily="2" charset="-122"/>
                  </a:rPr>
                  <a:t>﻿J0613−0200</a:t>
                </a:r>
                <a:r>
                  <a:rPr lang="zh-CN" altLang="en-US" sz="1200" baseline="0" dirty="0">
                    <a:solidFill>
                      <a:schemeClr val="tx1"/>
                    </a:solidFill>
                    <a:latin typeface="STXinwei" panose="02010800040101010101" pitchFamily="2" charset="-122"/>
                    <a:ea typeface="STXinwei" panose="02010800040101010101" pitchFamily="2" charset="-122"/>
                  </a:rPr>
                  <a:t>   </a:t>
                </a:r>
                <a:r>
                  <a:rPr lang="en" altLang="zh-CN" sz="1200" baseline="0" dirty="0">
                    <a:solidFill>
                      <a:schemeClr val="tx1"/>
                    </a:solidFill>
                    <a:latin typeface="STXinwei" panose="02010800040101010101" pitchFamily="2" charset="-122"/>
                    <a:ea typeface="STXinwei" panose="02010800040101010101" pitchFamily="2" charset="-122"/>
                  </a:rPr>
                  <a:t>micro-glitch</a:t>
                </a:r>
                <a:r>
                  <a:rPr lang="zh-CN" altLang="en-US" sz="1200" baseline="0" dirty="0">
                    <a:solidFill>
                      <a:schemeClr val="tx1"/>
                    </a:solidFill>
                    <a:latin typeface="STXinwei" panose="02010800040101010101" pitchFamily="2" charset="-122"/>
                    <a:ea typeface="STXinwei" panose="02010800040101010101" pitchFamily="2" charset="-122"/>
                  </a:rPr>
                  <a:t>（</a:t>
                </a:r>
                <a:r>
                  <a:rPr lang="en-US" altLang="zh-CN" sz="1200" baseline="0" dirty="0">
                    <a:solidFill>
                      <a:schemeClr val="tx1"/>
                    </a:solidFill>
                    <a:latin typeface="STXinwei" panose="02010800040101010101" pitchFamily="2" charset="-122"/>
                    <a:ea typeface="STXinwei" panose="02010800040101010101" pitchFamily="2" charset="-122"/>
                  </a:rPr>
                  <a:t>small</a:t>
                </a: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glitch</a:t>
                </a: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glitch</a:t>
                </a: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size</a:t>
                </a:r>
                <a:r>
                  <a:rPr lang="zh-CN" altLang="en-US" sz="1200" baseline="0" dirty="0">
                    <a:solidFill>
                      <a:schemeClr val="tx1"/>
                    </a:solidFill>
                    <a:latin typeface="STXinwei" panose="02010800040101010101" pitchFamily="2" charset="-122"/>
                    <a:ea typeface="STXinwei" panose="02010800040101010101" pitchFamily="2" charset="-122"/>
                  </a:rPr>
                  <a:t> </a:t>
                </a:r>
                <a:r>
                  <a:rPr lang="en-US" altLang="zh-CN" sz="1200" baseline="0" dirty="0">
                    <a:solidFill>
                      <a:schemeClr val="tx1"/>
                    </a:solidFill>
                    <a:latin typeface="STXinwei" panose="02010800040101010101" pitchFamily="2" charset="-122"/>
                    <a:ea typeface="STXinwei" panose="02010800040101010101" pitchFamily="2" charset="-122"/>
                  </a:rPr>
                  <a:t>10^(-12)</a:t>
                </a:r>
                <a:r>
                  <a:rPr lang="zh-CN" altLang="en-US" sz="1200" baseline="0" dirty="0">
                    <a:solidFill>
                      <a:schemeClr val="tx1"/>
                    </a:solidFill>
                    <a:latin typeface="STXinwei" panose="02010800040101010101" pitchFamily="2" charset="-122"/>
                    <a:ea typeface="STXinwei" panose="02010800040101010101" pitchFamily="2" charset="-122"/>
                  </a:rPr>
                  <a:t>，磁星 </a:t>
                </a:r>
                <a:r>
                  <a:rPr lang="en" altLang="zh-CN" b="0" i="0" u="none" strike="noStrike" dirty="0">
                    <a:effectLst/>
                    <a:latin typeface="Arial" panose="020B0604020202020204" pitchFamily="34" charset="0"/>
                  </a:rPr>
                  <a:t>1E 2259+586</a:t>
                </a:r>
                <a:r>
                  <a:rPr lang="zh-CN" altLang="en-US" b="0" i="0" u="none" strike="noStrike" dirty="0">
                    <a:effectLst/>
                    <a:latin typeface="Arial" panose="020B0604020202020204" pitchFamily="34" charset="0"/>
                  </a:rPr>
                  <a:t> 双星：</a:t>
                </a:r>
                <a:r>
                  <a:rPr lang="en-US" altLang="zh-CN" b="0" i="0" u="none" strike="noStrike" dirty="0">
                    <a:effectLst/>
                    <a:latin typeface="Arial" panose="020B0604020202020204" pitchFamily="34" charset="0"/>
                  </a:rPr>
                  <a:t>P</a:t>
                </a:r>
                <a:r>
                  <a:rPr lang="en" altLang="zh-CN" b="0" i="0" u="none" strike="noStrike" dirty="0">
                    <a:effectLst/>
                    <a:latin typeface="Arial" panose="020B0604020202020204" pitchFamily="34" charset="0"/>
                  </a:rPr>
                  <a:t>SR J1915+1606</a:t>
                </a:r>
                <a:r>
                  <a:rPr lang="zh-CN" altLang="en-US" b="0" i="0" u="none" strike="noStrike" dirty="0">
                    <a:effectLst/>
                    <a:latin typeface="Arial" panose="020B0604020202020204" pitchFamily="34" charset="0"/>
                  </a:rPr>
                  <a:t>，</a:t>
                </a:r>
                <a:endParaRPr lang="en-US" altLang="zh-CN"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baseline="0" dirty="0">
                    <a:solidFill>
                      <a:schemeClr val="tx1"/>
                    </a:solidFill>
                    <a:effectLst/>
                    <a:latin typeface="Arial" panose="020B0604020202020204" pitchFamily="34" charset="0"/>
                    <a:ea typeface="STXinwei" panose="02010800040101010101" pitchFamily="2" charset="-122"/>
                  </a:rPr>
                  <a:t>   </a:t>
                </a:r>
                <a:r>
                  <a:rPr lang="en-US" altLang="zh-CN" sz="1200" b="0" i="0" u="none" strike="noStrike" baseline="0" dirty="0">
                    <a:solidFill>
                      <a:schemeClr val="tx1"/>
                    </a:solidFill>
                    <a:effectLst/>
                    <a:latin typeface="Arial" panose="020B0604020202020204" pitchFamily="34" charset="0"/>
                    <a:ea typeface="STXinwei" panose="02010800040101010101" pitchFamily="2" charset="-122"/>
                  </a:rPr>
                  <a:t>10^3 – 10^5 large</a:t>
                </a:r>
                <a:r>
                  <a:rPr lang="zh-CN" altLang="en-US" sz="1200" b="0" i="0" u="none" strike="noStrike" baseline="0" dirty="0">
                    <a:solidFill>
                      <a:schemeClr val="tx1"/>
                    </a:solidFill>
                    <a:effectLst/>
                    <a:latin typeface="Arial" panose="020B0604020202020204" pitchFamily="34" charset="0"/>
                    <a:ea typeface="STXinwei" panose="02010800040101010101" pitchFamily="2" charset="-122"/>
                  </a:rPr>
                  <a:t> </a:t>
                </a:r>
                <a:r>
                  <a:rPr lang="en-US" altLang="zh-CN" sz="1200" b="0" i="0" u="none" strike="noStrike" baseline="0" dirty="0">
                    <a:solidFill>
                      <a:schemeClr val="tx1"/>
                    </a:solidFill>
                    <a:effectLst/>
                    <a:latin typeface="Arial" panose="020B0604020202020204" pitchFamily="34" charset="0"/>
                    <a:ea typeface="STXinwei" panose="02010800040101010101" pitchFamily="2" charset="-122"/>
                  </a:rPr>
                  <a:t>glitch</a:t>
                </a:r>
              </a:p>
              <a:p>
                <a:pPr marL="285750" indent="-285750" algn="just">
                  <a:lnSpc>
                    <a:spcPct val="150000"/>
                  </a:lnSpc>
                  <a:buFont typeface="Wingdings" panose="05000000000000000000" pitchFamily="2" charset="2"/>
                  <a:buChar char="Ø"/>
                </a:pPr>
                <a:r>
                  <a:rPr lang="zh-CN" altLang="zh-CN" sz="1200" kern="0" dirty="0">
                    <a:solidFill>
                      <a:schemeClr val="tx1"/>
                    </a:solidFill>
                    <a:latin typeface="STXinwei" panose="02010800040101010101" pitchFamily="2" charset="-122"/>
                    <a:ea typeface="STXinwei" panose="02010800040101010101" pitchFamily="2" charset="-122"/>
                    <a:cs typeface="宋体" panose="02010600030101010101" pitchFamily="2" charset="-122"/>
                  </a:rPr>
                  <a:t>计时噪声的存在，小的跃变现象很难探测</a:t>
                </a:r>
                <a:endParaRPr lang="en-US" altLang="zh-CN" sz="12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理解中子星内部结构和磁场</a:t>
                </a:r>
                <a:endParaRPr lang="en-US" altLang="zh-CN" sz="1200" kern="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活动参数约束状态方程，从而约束中子星质量</a:t>
                </a:r>
                <a:endParaRPr lang="en-US" altLang="zh-CN" sz="12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3</a:t>
            </a:fld>
            <a:endParaRPr kumimoji="1" lang="zh-CN" altLang="en-US"/>
          </a:p>
        </p:txBody>
      </p:sp>
    </p:spTree>
    <p:extLst>
      <p:ext uri="{BB962C8B-B14F-4D97-AF65-F5344CB8AC3E}">
        <p14:creationId xmlns:p14="http://schemas.microsoft.com/office/powerpoint/2010/main" val="428813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1800" dirty="0">
                <a:latin typeface="STXinwei" panose="02010800040101010101" pitchFamily="2" charset="-122"/>
                <a:ea typeface="STXinwei" panose="02010800040101010101" pitchFamily="2" charset="-122"/>
              </a:rPr>
              <a:t> </a:t>
            </a:r>
            <a:endParaRPr kumimoji="1" lang="zh-CN" altLang="en-US" dirty="0">
              <a:latin typeface="STXinwei" panose="02010800040101010101" pitchFamily="2" charset="-122"/>
              <a:ea typeface="STXinwei" panose="02010800040101010101" pitchFamily="2" charset="-122"/>
            </a:endParaRPr>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4</a:t>
            </a:fld>
            <a:endParaRPr kumimoji="1" lang="zh-CN" altLang="en-US"/>
          </a:p>
        </p:txBody>
      </p:sp>
    </p:spTree>
    <p:extLst>
      <p:ext uri="{BB962C8B-B14F-4D97-AF65-F5344CB8AC3E}">
        <p14:creationId xmlns:p14="http://schemas.microsoft.com/office/powerpoint/2010/main" val="303179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sz="1200" dirty="0">
                <a:latin typeface="STXinwei" panose="02010800040101010101" pitchFamily="2" charset="-122"/>
                <a:ea typeface="STXinwei" panose="02010800040101010101" pitchFamily="2" charset="-122"/>
              </a:rPr>
              <a:t>断裂的地壳在中子星赤道方向上的位移导致脉冲星倾角的微小增加，这导致脉冲轮廓的变窄。板块的移动带来了附着在其上的涡流。涡流线结构的相关变化导致了自旋下降率的逐渐增加</a:t>
            </a:r>
            <a:r>
              <a:rPr kumimoji="1" lang="zh-CN" altLang="en-US" sz="1200" dirty="0">
                <a:latin typeface="STXinwei" panose="02010800040101010101" pitchFamily="2" charset="-122"/>
                <a:ea typeface="STXinwei" panose="02010800040101010101" pitchFamily="2" charset="-122"/>
              </a:rPr>
              <a:t>。</a:t>
            </a:r>
            <a:endParaRPr kumimoji="1" lang="zh-CN" altLang="en-US" dirty="0"/>
          </a:p>
          <a:p>
            <a:pPr marL="285750" indent="-285750" algn="just">
              <a:lnSpc>
                <a:spcPct val="150000"/>
              </a:lnSpc>
              <a:buFont typeface="Wingdings" panose="05000000000000000000" pitchFamily="2" charset="2"/>
              <a:buChar char="Ø"/>
            </a:pPr>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5</a:t>
            </a:fld>
            <a:endParaRPr kumimoji="1" lang="zh-CN" altLang="en-US"/>
          </a:p>
        </p:txBody>
      </p:sp>
    </p:spTree>
    <p:extLst>
      <p:ext uri="{BB962C8B-B14F-4D97-AF65-F5344CB8AC3E}">
        <p14:creationId xmlns:p14="http://schemas.microsoft.com/office/powerpoint/2010/main" val="189122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6</a:t>
            </a:fld>
            <a:endParaRPr kumimoji="1" lang="zh-CN" altLang="en-US"/>
          </a:p>
        </p:txBody>
      </p:sp>
    </p:spTree>
    <p:extLst>
      <p:ext uri="{BB962C8B-B14F-4D97-AF65-F5344CB8AC3E}">
        <p14:creationId xmlns:p14="http://schemas.microsoft.com/office/powerpoint/2010/main" val="3431333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latin typeface="STXinwei" panose="02010800040101010101" pitchFamily="2" charset="-122"/>
                <a:ea typeface="STXinwei" panose="02010800040101010101" pitchFamily="2" charset="-122"/>
              </a:rPr>
              <a:t> </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69221084-ED07-2A4A-AA22-429DC828CF64}" type="slidenum">
              <a:rPr kumimoji="1" lang="zh-CN" altLang="en-US" smtClean="0"/>
              <a:t>7</a:t>
            </a:fld>
            <a:endParaRPr kumimoji="1" lang="zh-CN" altLang="en-US"/>
          </a:p>
        </p:txBody>
      </p:sp>
    </p:spTree>
    <p:extLst>
      <p:ext uri="{BB962C8B-B14F-4D97-AF65-F5344CB8AC3E}">
        <p14:creationId xmlns:p14="http://schemas.microsoft.com/office/powerpoint/2010/main" val="63196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endParaRPr kumimoji="1" lang="en-US" altLang="zh-CN" dirty="0"/>
              </a:p>
              <a:p>
                <a:r>
                  <a:rPr kumimoji="1" lang="zh-CN" altLang="en-US" dirty="0"/>
                  <a:t>在脉冲轮廓中选择一段没有辐射和高噪声的基线来计算标准误差。</a:t>
                </a:r>
                <a:r>
                  <a:rPr kumimoji="1" lang="en-US" altLang="zh-CN" dirty="0"/>
                  <a:t>Pre-</a:t>
                </a:r>
                <a:r>
                  <a:rPr kumimoji="1" lang="zh-CN" altLang="en-US" dirty="0"/>
                  <a:t> 和 </a:t>
                </a:r>
                <a:r>
                  <a:rPr kumimoji="1" lang="en-US" altLang="zh-CN" dirty="0"/>
                  <a:t>post-</a:t>
                </a:r>
                <a:r>
                  <a:rPr kumimoji="1" lang="zh-CN" altLang="en-US" dirty="0"/>
                  <a:t> 的脉冲轮廓之间的差异被用作轮廓残差。至少三个连续点轮廓残差的绝对值大于</a:t>
                </a:r>
                <a:r>
                  <a:rPr kumimoji="1" lang="en-US" altLang="zh-CN" dirty="0"/>
                  <a:t>3</a:t>
                </a:r>
                <a14:m>
                  <m:oMath xmlns:m="http://schemas.openxmlformats.org/officeDocument/2006/math">
                    <m:r>
                      <a:rPr kumimoji="1" lang="en-US" altLang="zh-CN" i="1" smtClean="0">
                        <a:latin typeface="Cambria Math" panose="02040503050406030204" pitchFamily="18" charset="0"/>
                        <a:ea typeface="Cambria Math" panose="02040503050406030204" pitchFamily="18" charset="0"/>
                      </a:rPr>
                      <m:t>𝜎</m:t>
                    </m:r>
                  </m:oMath>
                </a14:m>
                <a:r>
                  <a:rPr kumimoji="1" lang="zh-CN" altLang="en-US" dirty="0"/>
                  <a:t>时；</a:t>
                </a:r>
                <a:r>
                  <a:rPr kumimoji="1" lang="en-US" altLang="zh-CN" dirty="0"/>
                  <a:t>post-glitch</a:t>
                </a:r>
                <a:r>
                  <a:rPr kumimoji="1" lang="zh-CN" altLang="en-US" dirty="0"/>
                  <a:t> </a:t>
                </a:r>
                <a:r>
                  <a:rPr kumimoji="1" lang="en-US" altLang="zh-CN" dirty="0"/>
                  <a:t>6:0.35</a:t>
                </a:r>
                <a:r>
                  <a:rPr kumimoji="1" lang="zh-CN" altLang="en-US" dirty="0"/>
                  <a:t>到</a:t>
                </a:r>
                <a:r>
                  <a:rPr kumimoji="1" lang="en-US" altLang="zh-CN" dirty="0"/>
                  <a:t>6.33; post-glitch</a:t>
                </a:r>
                <a:r>
                  <a:rPr kumimoji="1" lang="zh-CN" altLang="en-US" dirty="0"/>
                  <a:t> </a:t>
                </a:r>
                <a:r>
                  <a:rPr kumimoji="1" lang="en-US" altLang="zh-CN" dirty="0"/>
                  <a:t>7: </a:t>
                </a:r>
                <a:r>
                  <a:rPr kumimoji="1" lang="zh-CN" altLang="en-US" dirty="0"/>
                  <a:t>−</a:t>
                </a:r>
                <a:r>
                  <a:rPr kumimoji="1" lang="en-US" altLang="zh-CN" dirty="0"/>
                  <a:t>3.87</a:t>
                </a:r>
                <a:r>
                  <a:rPr kumimoji="1" lang="zh-CN" altLang="en-US" dirty="0"/>
                  <a:t>到−</a:t>
                </a:r>
                <a:r>
                  <a:rPr kumimoji="1" lang="en-US" altLang="zh-CN" dirty="0"/>
                  <a:t>3.16</a:t>
                </a:r>
                <a:r>
                  <a:rPr kumimoji="1" lang="zh-CN" altLang="en-US" dirty="0"/>
                  <a:t>、</a:t>
                </a:r>
                <a:r>
                  <a:rPr kumimoji="1" lang="en-US" altLang="zh-CN" dirty="0"/>
                  <a:t>0.70</a:t>
                </a:r>
                <a:r>
                  <a:rPr kumimoji="1" lang="zh-CN" altLang="en-US" dirty="0"/>
                  <a:t>到</a:t>
                </a:r>
                <a:r>
                  <a:rPr kumimoji="1" lang="en-US" altLang="zh-CN" dirty="0"/>
                  <a:t>2.81</a:t>
                </a:r>
                <a:r>
                  <a:rPr kumimoji="1" lang="zh-CN" altLang="en-US" dirty="0"/>
                  <a:t>、</a:t>
                </a:r>
                <a:r>
                  <a:rPr kumimoji="1" lang="en-US" altLang="zh-CN" dirty="0"/>
                  <a:t>5.27</a:t>
                </a:r>
                <a:r>
                  <a:rPr kumimoji="1" lang="zh-CN" altLang="en-US" dirty="0"/>
                  <a:t>到</a:t>
                </a:r>
                <a:r>
                  <a:rPr kumimoji="1" lang="en-US" altLang="zh-CN" dirty="0"/>
                  <a:t>9.49; post-glitch</a:t>
                </a:r>
                <a:r>
                  <a:rPr kumimoji="1" lang="zh-CN" altLang="en-US" dirty="0"/>
                  <a:t> </a:t>
                </a:r>
                <a:r>
                  <a:rPr kumimoji="1" lang="en-US" altLang="zh-CN" dirty="0"/>
                  <a:t>8: </a:t>
                </a:r>
              </a:p>
              <a:p>
                <a:endParaRPr kumimoji="1" lang="zh-CN" altLang="en-US" dirty="0"/>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0" i="0">
                    <a:latin typeface="Cambria Math" panose="02040503050406030204" pitchFamily="18" charset="0"/>
                  </a:rPr>
                  <a:t>𝑛= </a:t>
                </a:r>
                <a:r>
                  <a:rPr kumimoji="1" lang="en-US" altLang="zh-CN" b="0" i="0">
                    <a:latin typeface="Cambria Math" panose="02040503050406030204" pitchFamily="18" charset="0"/>
                    <a:ea typeface="Cambria Math" panose="02040503050406030204" pitchFamily="18" charset="0"/>
                  </a:rPr>
                  <a:t> (𝜈</a:t>
                </a:r>
                <a:r>
                  <a:rPr kumimoji="1" lang="en-US" altLang="zh-CN" i="0">
                    <a:latin typeface="Cambria Math" panose="02040503050406030204" pitchFamily="18" charset="0"/>
                    <a:ea typeface="Cambria Math" panose="02040503050406030204" pitchFamily="18" charset="0"/>
                  </a:rPr>
                  <a:t>𝜈</a:t>
                </a:r>
                <a:r>
                  <a:rPr kumimoji="1" lang="en-US" altLang="zh-CN" b="0" i="0">
                    <a:latin typeface="Cambria Math" panose="02040503050406030204" pitchFamily="18" charset="0"/>
                    <a:ea typeface="Cambria Math" panose="02040503050406030204" pitchFamily="18" charset="0"/>
                  </a:rPr>
                  <a:t> ̈)/</a:t>
                </a:r>
                <a:r>
                  <a:rPr kumimoji="1" lang="en-US" altLang="zh-CN" i="0">
                    <a:latin typeface="Cambria Math" panose="02040503050406030204" pitchFamily="18" charset="0"/>
                    <a:ea typeface="Cambria Math" panose="02040503050406030204" pitchFamily="18" charset="0"/>
                  </a:rPr>
                  <a:t>𝜈</a:t>
                </a:r>
                <a:r>
                  <a:rPr kumimoji="1" lang="en-US" altLang="zh-CN" b="0" i="0">
                    <a:latin typeface="Cambria Math" panose="02040503050406030204" pitchFamily="18" charset="0"/>
                    <a:ea typeface="Cambria Math" panose="02040503050406030204" pitchFamily="18" charset="0"/>
                  </a:rPr>
                  <a:t> ̇ </a:t>
                </a:r>
                <a:endParaRPr kumimoji="1" lang="zh-CN" altLang="en-US" dirty="0"/>
              </a:p>
              <a:p>
                <a:endParaRPr kumimoji="1" lang="zh-CN" altLang="en-US"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8</a:t>
            </a:fld>
            <a:endParaRPr kumimoji="1" lang="zh-CN" altLang="en-US"/>
          </a:p>
        </p:txBody>
      </p:sp>
    </p:spTree>
    <p:extLst>
      <p:ext uri="{BB962C8B-B14F-4D97-AF65-F5344CB8AC3E}">
        <p14:creationId xmlns:p14="http://schemas.microsoft.com/office/powerpoint/2010/main" val="2508215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latin typeface="STXinwei" panose="02010800040101010101" pitchFamily="2" charset="-122"/>
                    <a:ea typeface="STXinwei" panose="02010800040101010101" pitchFamily="2" charset="-122"/>
                  </a:rPr>
                  <a:t> </a:t>
                </a:r>
                <a14:m>
                  <m:oMath xmlns:m="http://schemas.openxmlformats.org/officeDocument/2006/math">
                    <m:sSub>
                      <m:sSubPr>
                        <m:ctrlPr>
                          <a:rPr kumimoji="1" lang="en-US" altLang="zh-CN"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ctrlPr>
                      </m:sSubPr>
                      <m:e>
                        <m:r>
                          <m:rPr>
                            <m:sty m:val="p"/>
                          </m:rPr>
                          <a:rPr kumimoji="1" lang="en-US" altLang="zh-CN" b="0" i="0"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W</m:t>
                        </m:r>
                      </m:e>
                      <m:sub>
                        <m:r>
                          <a:rPr kumimoji="1" lang="en-US" altLang="zh-CN" b="0"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55</m:t>
                        </m:r>
                        <m:r>
                          <a:rPr kumimoji="1" lang="zh-CN" altLang="en-US" b="0"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 </m:t>
                        </m:r>
                      </m:sub>
                    </m:sSub>
                    <m:r>
                      <a:rPr kumimoji="1" lang="en-US" altLang="zh-CN" b="0"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&gt;11</m:t>
                    </m:r>
                  </m:oMath>
                </a14:m>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dirty="0">
                    <a:latin typeface="STXinwei" panose="02010800040101010101" pitchFamily="2" charset="-122"/>
                    <a:ea typeface="STXinwei" panose="02010800040101010101" pitchFamily="2" charset="-122"/>
                  </a:rPr>
                  <a:t> </a:t>
                </a:r>
                <a:r>
                  <a:rPr kumimoji="1" lang="en-US" altLang="zh-CN" b="0" i="0">
                    <a:solidFill>
                      <a:schemeClr val="tx1"/>
                    </a:solidFill>
                    <a:latin typeface="Cambria Math" panose="02040503050406030204" pitchFamily="18" charset="0"/>
                    <a:ea typeface="STXinwei" panose="02010800040101010101" pitchFamily="2" charset="-122"/>
                    <a:cs typeface="Times New Roman" panose="02020603050405020304" pitchFamily="18" charset="0"/>
                  </a:rPr>
                  <a:t>W_(55</a:t>
                </a:r>
                <a:r>
                  <a:rPr kumimoji="1" lang="zh-CN" altLang="en-US" b="0" i="0">
                    <a:solidFill>
                      <a:schemeClr val="tx1"/>
                    </a:solidFill>
                    <a:latin typeface="Cambria Math" panose="02040503050406030204" pitchFamily="18" charset="0"/>
                    <a:ea typeface="STXinwei" panose="02010800040101010101" pitchFamily="2" charset="-122"/>
                    <a:cs typeface="Times New Roman" panose="02020603050405020304" pitchFamily="18" charset="0"/>
                  </a:rPr>
                  <a:t> </a:t>
                </a:r>
                <a:r>
                  <a:rPr kumimoji="1" lang="en-US" altLang="zh-CN" b="0" i="0">
                    <a:solidFill>
                      <a:schemeClr val="tx1"/>
                    </a:solidFill>
                    <a:latin typeface="Cambria Math" panose="02040503050406030204" pitchFamily="18" charset="0"/>
                    <a:ea typeface="STXinwei" panose="02010800040101010101" pitchFamily="2" charset="-122"/>
                    <a:cs typeface="Times New Roman" panose="02020603050405020304" pitchFamily="18" charset="0"/>
                  </a:rPr>
                  <a:t>)&gt;11</a:t>
                </a:r>
                <a:endParaRPr kumimoji="1" lang="zh-CN" altLang="en-US" dirty="0"/>
              </a:p>
            </p:txBody>
          </p:sp>
        </mc:Fallback>
      </mc:AlternateContent>
      <p:sp>
        <p:nvSpPr>
          <p:cNvPr id="4" name="灯片编号占位符 3"/>
          <p:cNvSpPr>
            <a:spLocks noGrp="1"/>
          </p:cNvSpPr>
          <p:nvPr>
            <p:ph type="sldNum" sz="quarter" idx="5"/>
          </p:nvPr>
        </p:nvSpPr>
        <p:spPr/>
        <p:txBody>
          <a:bodyPr/>
          <a:lstStyle/>
          <a:p>
            <a:fld id="{69221084-ED07-2A4A-AA22-429DC828CF64}" type="slidenum">
              <a:rPr kumimoji="1" lang="zh-CN" altLang="en-US" smtClean="0"/>
              <a:t>9</a:t>
            </a:fld>
            <a:endParaRPr kumimoji="1" lang="zh-CN" altLang="en-US"/>
          </a:p>
        </p:txBody>
      </p:sp>
    </p:spTree>
    <p:extLst>
      <p:ext uri="{BB962C8B-B14F-4D97-AF65-F5344CB8AC3E}">
        <p14:creationId xmlns:p14="http://schemas.microsoft.com/office/powerpoint/2010/main" val="113452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690B0-AAEA-8344-8E37-10C7DEE945A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734CB6B2-859A-8749-967D-DB4CF28AC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BD96E4D0-1948-1B46-A468-824265458A5B}"/>
              </a:ext>
            </a:extLst>
          </p:cNvPr>
          <p:cNvSpPr>
            <a:spLocks noGrp="1"/>
          </p:cNvSpPr>
          <p:nvPr>
            <p:ph type="dt" sz="half" idx="10"/>
          </p:nvPr>
        </p:nvSpPr>
        <p:spPr/>
        <p:txBody>
          <a:bodyPr/>
          <a:lstStyle/>
          <a:p>
            <a:fld id="{9681E6FB-EA47-3A4F-B1C3-BF9D4320012B}"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32C77B0E-B4A0-C54C-B904-FD3517AFAA97}"/>
              </a:ext>
            </a:extLst>
          </p:cNvPr>
          <p:cNvSpPr>
            <a:spLocks noGrp="1"/>
          </p:cNvSpPr>
          <p:nvPr>
            <p:ph type="ftr" sz="quarter" idx="11"/>
          </p:nvPr>
        </p:nvSpPr>
        <p:spPr/>
        <p:txBody>
          <a:body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E085CB97-92B7-2042-AB5F-28877E37A0DD}"/>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398750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22CC2-3A9E-A54D-8389-093E07068683}"/>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DF84289C-E598-AE40-A351-34609FB6EC2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5ADF622-76A7-D140-BB84-5860208F1792}"/>
              </a:ext>
            </a:extLst>
          </p:cNvPr>
          <p:cNvSpPr>
            <a:spLocks noGrp="1"/>
          </p:cNvSpPr>
          <p:nvPr>
            <p:ph type="dt" sz="half" idx="10"/>
          </p:nvPr>
        </p:nvSpPr>
        <p:spPr/>
        <p:txBody>
          <a:bodyPr/>
          <a:lstStyle/>
          <a:p>
            <a:fld id="{16F6585C-80D6-924E-9713-BD60AA30D2C0}"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F25B1F0C-C98C-754E-B841-7012233D0EF1}"/>
              </a:ext>
            </a:extLst>
          </p:cNvPr>
          <p:cNvSpPr>
            <a:spLocks noGrp="1"/>
          </p:cNvSpPr>
          <p:nvPr>
            <p:ph type="ftr" sz="quarter" idx="11"/>
          </p:nvPr>
        </p:nvSpPr>
        <p:spPr/>
        <p:txBody>
          <a:body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A19262F0-5131-CB41-8D55-5042746A328B}"/>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206390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315EFA-CD25-CE4F-A90C-D44F87DC6892}"/>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C2170E0-6570-8248-84BC-39842D1D85AB}"/>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5E827A5-0F9E-8946-A62D-96D7B9D86C64}"/>
              </a:ext>
            </a:extLst>
          </p:cNvPr>
          <p:cNvSpPr>
            <a:spLocks noGrp="1"/>
          </p:cNvSpPr>
          <p:nvPr>
            <p:ph type="dt" sz="half" idx="10"/>
          </p:nvPr>
        </p:nvSpPr>
        <p:spPr/>
        <p:txBody>
          <a:bodyPr/>
          <a:lstStyle/>
          <a:p>
            <a:fld id="{0A7EDFB7-A32C-C441-B684-F592C68A3AA7}"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392FCEC5-1B87-BB4A-9577-411CC593B928}"/>
              </a:ext>
            </a:extLst>
          </p:cNvPr>
          <p:cNvSpPr>
            <a:spLocks noGrp="1"/>
          </p:cNvSpPr>
          <p:nvPr>
            <p:ph type="ftr" sz="quarter" idx="11"/>
          </p:nvPr>
        </p:nvSpPr>
        <p:spPr/>
        <p:txBody>
          <a:body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D4B87690-A97F-BE4D-92DD-DD9C30B35F57}"/>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281020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FEFD23-3884-254F-A295-E5CA0C5F226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8C6F4FD-CEF7-8047-B57D-1E0AD6C5245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0547161D-8128-F44D-BD83-4D50CE478302}"/>
              </a:ext>
            </a:extLst>
          </p:cNvPr>
          <p:cNvSpPr>
            <a:spLocks noGrp="1"/>
          </p:cNvSpPr>
          <p:nvPr>
            <p:ph type="dt" sz="half" idx="10"/>
          </p:nvPr>
        </p:nvSpPr>
        <p:spPr/>
        <p:txBody>
          <a:bodyPr/>
          <a:lstStyle/>
          <a:p>
            <a:fld id="{77C2C1BC-770E-A848-B557-B57082DC378F}"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34D0EF09-BB3E-A14B-A788-B8C0787554AA}"/>
              </a:ext>
            </a:extLst>
          </p:cNvPr>
          <p:cNvSpPr>
            <a:spLocks noGrp="1"/>
          </p:cNvSpPr>
          <p:nvPr>
            <p:ph type="ftr" sz="quarter" idx="11"/>
          </p:nvPr>
        </p:nvSpPr>
        <p:spPr/>
        <p:txBody>
          <a:body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6CBF4172-AF3C-D94F-89B7-F660390B34BB}"/>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251025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17A131-2EF5-9044-8700-DF513EF014B3}"/>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96B87792-29D3-4F47-9EA0-26D37BD64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57608C62-E79E-E74F-9F17-CC21F278A90E}"/>
              </a:ext>
            </a:extLst>
          </p:cNvPr>
          <p:cNvSpPr>
            <a:spLocks noGrp="1"/>
          </p:cNvSpPr>
          <p:nvPr>
            <p:ph type="dt" sz="half" idx="10"/>
          </p:nvPr>
        </p:nvSpPr>
        <p:spPr/>
        <p:txBody>
          <a:bodyPr/>
          <a:lstStyle/>
          <a:p>
            <a:fld id="{72752535-CD30-5A4A-A1F3-3640C5B743B3}"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FCE7AB74-34C8-314F-A026-AA975BD2304B}"/>
              </a:ext>
            </a:extLst>
          </p:cNvPr>
          <p:cNvSpPr>
            <a:spLocks noGrp="1"/>
          </p:cNvSpPr>
          <p:nvPr>
            <p:ph type="ftr" sz="quarter" idx="11"/>
          </p:nvPr>
        </p:nvSpPr>
        <p:spPr/>
        <p:txBody>
          <a:body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72B7C842-752D-CC47-BE2D-D635CC8C49C2}"/>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147716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2C528-6F13-D648-AE58-72CF0D84D9CC}"/>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3FA8352-BCFD-844A-AD78-D5C497BFA689}"/>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E4CA1C06-1D1E-A140-BDA6-2CDC9D1A8E45}"/>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A7644BA3-C7BD-9745-AC14-87667EBDE28E}"/>
              </a:ext>
            </a:extLst>
          </p:cNvPr>
          <p:cNvSpPr>
            <a:spLocks noGrp="1"/>
          </p:cNvSpPr>
          <p:nvPr>
            <p:ph type="dt" sz="half" idx="10"/>
          </p:nvPr>
        </p:nvSpPr>
        <p:spPr/>
        <p:txBody>
          <a:bodyPr/>
          <a:lstStyle/>
          <a:p>
            <a:fld id="{6DC59844-8174-BC45-952B-71B328B7F94F}" type="datetime1">
              <a:rPr kumimoji="1" lang="zh-CN" altLang="en-US" smtClean="0"/>
              <a:t>2024/7/14</a:t>
            </a:fld>
            <a:endParaRPr kumimoji="1" lang="zh-CN" altLang="en-US"/>
          </a:p>
        </p:txBody>
      </p:sp>
      <p:sp>
        <p:nvSpPr>
          <p:cNvPr id="6" name="页脚占位符 5">
            <a:extLst>
              <a:ext uri="{FF2B5EF4-FFF2-40B4-BE49-F238E27FC236}">
                <a16:creationId xmlns:a16="http://schemas.microsoft.com/office/drawing/2014/main" id="{F6911A96-4619-324D-A407-221051163438}"/>
              </a:ext>
            </a:extLst>
          </p:cNvPr>
          <p:cNvSpPr>
            <a:spLocks noGrp="1"/>
          </p:cNvSpPr>
          <p:nvPr>
            <p:ph type="ftr" sz="quarter" idx="11"/>
          </p:nvPr>
        </p:nvSpPr>
        <p:spPr/>
        <p:txBody>
          <a:bodyPr/>
          <a:lstStyle/>
          <a:p>
            <a:r>
              <a:rPr kumimoji="1" lang="en-US" altLang="zh-CN"/>
              <a:t>2/16</a:t>
            </a:r>
            <a:endParaRPr kumimoji="1" lang="zh-CN" altLang="en-US"/>
          </a:p>
        </p:txBody>
      </p:sp>
      <p:sp>
        <p:nvSpPr>
          <p:cNvPr id="7" name="灯片编号占位符 6">
            <a:extLst>
              <a:ext uri="{FF2B5EF4-FFF2-40B4-BE49-F238E27FC236}">
                <a16:creationId xmlns:a16="http://schemas.microsoft.com/office/drawing/2014/main" id="{12133B57-FE0F-0E49-8ECF-24526C3EF366}"/>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407975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5A7CD-1953-334D-90B9-4B879CDB3508}"/>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6F8CAF6B-ABCC-DA4E-B1C3-1F39C019A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BDD6AD7-87F8-7442-95DD-E1B1566FC230}"/>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4844DFF2-D9EE-6645-9BCC-988022C75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B312D4F0-5CCD-0D46-80B7-C609FC1CF780}"/>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5948531-B979-8A48-ABC1-D8DA878B636A}"/>
              </a:ext>
            </a:extLst>
          </p:cNvPr>
          <p:cNvSpPr>
            <a:spLocks noGrp="1"/>
          </p:cNvSpPr>
          <p:nvPr>
            <p:ph type="dt" sz="half" idx="10"/>
          </p:nvPr>
        </p:nvSpPr>
        <p:spPr/>
        <p:txBody>
          <a:bodyPr/>
          <a:lstStyle/>
          <a:p>
            <a:fld id="{F98592BD-8300-DD49-A62B-83A3F178D39A}" type="datetime1">
              <a:rPr kumimoji="1" lang="zh-CN" altLang="en-US" smtClean="0"/>
              <a:t>2024/7/14</a:t>
            </a:fld>
            <a:endParaRPr kumimoji="1" lang="zh-CN" altLang="en-US"/>
          </a:p>
        </p:txBody>
      </p:sp>
      <p:sp>
        <p:nvSpPr>
          <p:cNvPr id="8" name="页脚占位符 7">
            <a:extLst>
              <a:ext uri="{FF2B5EF4-FFF2-40B4-BE49-F238E27FC236}">
                <a16:creationId xmlns:a16="http://schemas.microsoft.com/office/drawing/2014/main" id="{35E1B428-2822-254F-B3C8-684AC4C3BCF9}"/>
              </a:ext>
            </a:extLst>
          </p:cNvPr>
          <p:cNvSpPr>
            <a:spLocks noGrp="1"/>
          </p:cNvSpPr>
          <p:nvPr>
            <p:ph type="ftr" sz="quarter" idx="11"/>
          </p:nvPr>
        </p:nvSpPr>
        <p:spPr/>
        <p:txBody>
          <a:bodyPr/>
          <a:lstStyle/>
          <a:p>
            <a:r>
              <a:rPr kumimoji="1" lang="en-US" altLang="zh-CN"/>
              <a:t>2/16</a:t>
            </a:r>
            <a:endParaRPr kumimoji="1" lang="zh-CN" altLang="en-US"/>
          </a:p>
        </p:txBody>
      </p:sp>
      <p:sp>
        <p:nvSpPr>
          <p:cNvPr id="9" name="灯片编号占位符 8">
            <a:extLst>
              <a:ext uri="{FF2B5EF4-FFF2-40B4-BE49-F238E27FC236}">
                <a16:creationId xmlns:a16="http://schemas.microsoft.com/office/drawing/2014/main" id="{D5CCDCCE-56CD-524A-ACEA-2C3FE49A08C7}"/>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163134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D07DDC-EA37-3349-A9DC-295F2952D86A}"/>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94E1D153-A0B1-AF43-948A-F0DD6EB54AD6}"/>
              </a:ext>
            </a:extLst>
          </p:cNvPr>
          <p:cNvSpPr>
            <a:spLocks noGrp="1"/>
          </p:cNvSpPr>
          <p:nvPr>
            <p:ph type="dt" sz="half" idx="10"/>
          </p:nvPr>
        </p:nvSpPr>
        <p:spPr/>
        <p:txBody>
          <a:bodyPr/>
          <a:lstStyle/>
          <a:p>
            <a:fld id="{DAE1DB66-AECB-F945-A3C2-44BA6A1A8821}" type="datetime1">
              <a:rPr kumimoji="1" lang="zh-CN" altLang="en-US" smtClean="0"/>
              <a:t>2024/7/14</a:t>
            </a:fld>
            <a:endParaRPr kumimoji="1" lang="zh-CN" altLang="en-US"/>
          </a:p>
        </p:txBody>
      </p:sp>
      <p:sp>
        <p:nvSpPr>
          <p:cNvPr id="4" name="页脚占位符 3">
            <a:extLst>
              <a:ext uri="{FF2B5EF4-FFF2-40B4-BE49-F238E27FC236}">
                <a16:creationId xmlns:a16="http://schemas.microsoft.com/office/drawing/2014/main" id="{8C903878-9F9F-A344-9FC3-6465E1BFB09C}"/>
              </a:ext>
            </a:extLst>
          </p:cNvPr>
          <p:cNvSpPr>
            <a:spLocks noGrp="1"/>
          </p:cNvSpPr>
          <p:nvPr>
            <p:ph type="ftr" sz="quarter" idx="11"/>
          </p:nvPr>
        </p:nvSpPr>
        <p:spPr/>
        <p:txBody>
          <a:bodyPr/>
          <a:lstStyle/>
          <a:p>
            <a:r>
              <a:rPr kumimoji="1" lang="en-US" altLang="zh-CN"/>
              <a:t>2/16</a:t>
            </a:r>
            <a:endParaRPr kumimoji="1" lang="zh-CN" altLang="en-US"/>
          </a:p>
        </p:txBody>
      </p:sp>
      <p:sp>
        <p:nvSpPr>
          <p:cNvPr id="5" name="灯片编号占位符 4">
            <a:extLst>
              <a:ext uri="{FF2B5EF4-FFF2-40B4-BE49-F238E27FC236}">
                <a16:creationId xmlns:a16="http://schemas.microsoft.com/office/drawing/2014/main" id="{3CEF3AFA-5160-2E4E-87AF-96101AC40B9C}"/>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103804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D8FD98-D9FA-D042-A920-20EDA1079D46}"/>
              </a:ext>
            </a:extLst>
          </p:cNvPr>
          <p:cNvSpPr>
            <a:spLocks noGrp="1"/>
          </p:cNvSpPr>
          <p:nvPr>
            <p:ph type="dt" sz="half" idx="10"/>
          </p:nvPr>
        </p:nvSpPr>
        <p:spPr/>
        <p:txBody>
          <a:bodyPr/>
          <a:lstStyle/>
          <a:p>
            <a:fld id="{C2CDD5DB-1662-E447-A281-D0BC7FE0D5A5}" type="datetime1">
              <a:rPr kumimoji="1" lang="zh-CN" altLang="en-US" smtClean="0"/>
              <a:t>2024/7/14</a:t>
            </a:fld>
            <a:endParaRPr kumimoji="1" lang="zh-CN" altLang="en-US"/>
          </a:p>
        </p:txBody>
      </p:sp>
      <p:sp>
        <p:nvSpPr>
          <p:cNvPr id="3" name="页脚占位符 2">
            <a:extLst>
              <a:ext uri="{FF2B5EF4-FFF2-40B4-BE49-F238E27FC236}">
                <a16:creationId xmlns:a16="http://schemas.microsoft.com/office/drawing/2014/main" id="{A5296AE7-C743-484E-A970-81DDD5AA14C9}"/>
              </a:ext>
            </a:extLst>
          </p:cNvPr>
          <p:cNvSpPr>
            <a:spLocks noGrp="1"/>
          </p:cNvSpPr>
          <p:nvPr>
            <p:ph type="ftr" sz="quarter" idx="11"/>
          </p:nvPr>
        </p:nvSpPr>
        <p:spPr/>
        <p:txBody>
          <a:bodyPr/>
          <a:lstStyle/>
          <a:p>
            <a:r>
              <a:rPr kumimoji="1" lang="en-US" altLang="zh-CN"/>
              <a:t>2/16</a:t>
            </a:r>
            <a:endParaRPr kumimoji="1" lang="zh-CN" altLang="en-US"/>
          </a:p>
        </p:txBody>
      </p:sp>
      <p:sp>
        <p:nvSpPr>
          <p:cNvPr id="4" name="灯片编号占位符 3">
            <a:extLst>
              <a:ext uri="{FF2B5EF4-FFF2-40B4-BE49-F238E27FC236}">
                <a16:creationId xmlns:a16="http://schemas.microsoft.com/office/drawing/2014/main" id="{0F8F4AD8-A86B-A648-BDD5-B1DA311A9BA7}"/>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259641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AE7CE-5863-054F-98FA-225331B0911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22F7174-7322-A040-AA80-D90952883D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0ED6275F-DDB8-8C40-8D3E-A8605703F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60E84E-A44C-EA4A-BE24-557A1EEC011E}"/>
              </a:ext>
            </a:extLst>
          </p:cNvPr>
          <p:cNvSpPr>
            <a:spLocks noGrp="1"/>
          </p:cNvSpPr>
          <p:nvPr>
            <p:ph type="dt" sz="half" idx="10"/>
          </p:nvPr>
        </p:nvSpPr>
        <p:spPr/>
        <p:txBody>
          <a:bodyPr/>
          <a:lstStyle/>
          <a:p>
            <a:fld id="{A03FBC75-F092-074F-A1A5-52FFE0574429}" type="datetime1">
              <a:rPr kumimoji="1" lang="zh-CN" altLang="en-US" smtClean="0"/>
              <a:t>2024/7/14</a:t>
            </a:fld>
            <a:endParaRPr kumimoji="1" lang="zh-CN" altLang="en-US"/>
          </a:p>
        </p:txBody>
      </p:sp>
      <p:sp>
        <p:nvSpPr>
          <p:cNvPr id="6" name="页脚占位符 5">
            <a:extLst>
              <a:ext uri="{FF2B5EF4-FFF2-40B4-BE49-F238E27FC236}">
                <a16:creationId xmlns:a16="http://schemas.microsoft.com/office/drawing/2014/main" id="{8E9E6F6D-49B4-7C44-BA5B-5EC0CC6824E2}"/>
              </a:ext>
            </a:extLst>
          </p:cNvPr>
          <p:cNvSpPr>
            <a:spLocks noGrp="1"/>
          </p:cNvSpPr>
          <p:nvPr>
            <p:ph type="ftr" sz="quarter" idx="11"/>
          </p:nvPr>
        </p:nvSpPr>
        <p:spPr/>
        <p:txBody>
          <a:bodyPr/>
          <a:lstStyle/>
          <a:p>
            <a:r>
              <a:rPr kumimoji="1" lang="en-US" altLang="zh-CN"/>
              <a:t>2/16</a:t>
            </a:r>
            <a:endParaRPr kumimoji="1" lang="zh-CN" altLang="en-US"/>
          </a:p>
        </p:txBody>
      </p:sp>
      <p:sp>
        <p:nvSpPr>
          <p:cNvPr id="7" name="灯片编号占位符 6">
            <a:extLst>
              <a:ext uri="{FF2B5EF4-FFF2-40B4-BE49-F238E27FC236}">
                <a16:creationId xmlns:a16="http://schemas.microsoft.com/office/drawing/2014/main" id="{C7506D97-936D-A848-A618-41F23B53733F}"/>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6698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0C9DD4-9A18-0549-8356-EA00945B966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7CF78D0B-F16A-B442-96ED-235B602CF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E6F5FBD0-CC74-E047-BA24-3F14AB829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0510350-4BE8-3243-B9B2-229BB13E3943}"/>
              </a:ext>
            </a:extLst>
          </p:cNvPr>
          <p:cNvSpPr>
            <a:spLocks noGrp="1"/>
          </p:cNvSpPr>
          <p:nvPr>
            <p:ph type="dt" sz="half" idx="10"/>
          </p:nvPr>
        </p:nvSpPr>
        <p:spPr/>
        <p:txBody>
          <a:bodyPr/>
          <a:lstStyle/>
          <a:p>
            <a:fld id="{86550537-FF53-B84C-8E3A-25124D095D06}" type="datetime1">
              <a:rPr kumimoji="1" lang="zh-CN" altLang="en-US" smtClean="0"/>
              <a:t>2024/7/14</a:t>
            </a:fld>
            <a:endParaRPr kumimoji="1" lang="zh-CN" altLang="en-US"/>
          </a:p>
        </p:txBody>
      </p:sp>
      <p:sp>
        <p:nvSpPr>
          <p:cNvPr id="6" name="页脚占位符 5">
            <a:extLst>
              <a:ext uri="{FF2B5EF4-FFF2-40B4-BE49-F238E27FC236}">
                <a16:creationId xmlns:a16="http://schemas.microsoft.com/office/drawing/2014/main" id="{018AD316-D764-F144-8E07-FAC9C77A6D66}"/>
              </a:ext>
            </a:extLst>
          </p:cNvPr>
          <p:cNvSpPr>
            <a:spLocks noGrp="1"/>
          </p:cNvSpPr>
          <p:nvPr>
            <p:ph type="ftr" sz="quarter" idx="11"/>
          </p:nvPr>
        </p:nvSpPr>
        <p:spPr/>
        <p:txBody>
          <a:bodyPr/>
          <a:lstStyle/>
          <a:p>
            <a:r>
              <a:rPr kumimoji="1" lang="en-US" altLang="zh-CN"/>
              <a:t>2/16</a:t>
            </a:r>
            <a:endParaRPr kumimoji="1" lang="zh-CN" altLang="en-US"/>
          </a:p>
        </p:txBody>
      </p:sp>
      <p:sp>
        <p:nvSpPr>
          <p:cNvPr id="7" name="灯片编号占位符 6">
            <a:extLst>
              <a:ext uri="{FF2B5EF4-FFF2-40B4-BE49-F238E27FC236}">
                <a16:creationId xmlns:a16="http://schemas.microsoft.com/office/drawing/2014/main" id="{0E9AD482-D3E2-214A-BC08-05FD1D3DB939}"/>
              </a:ext>
            </a:extLst>
          </p:cNvPr>
          <p:cNvSpPr>
            <a:spLocks noGrp="1"/>
          </p:cNvSpPr>
          <p:nvPr>
            <p:ph type="sldNum" sz="quarter" idx="12"/>
          </p:nvPr>
        </p:nvSpPr>
        <p:spPr/>
        <p:txBody>
          <a:body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429236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47E46A3-F7E2-6F46-9FC4-24D0E1D129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9784635-F2EB-2549-BD9A-B7B08F3A2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CA1F909-D0A9-5142-B2F1-7BFFB8C8C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99347-FB6F-8B44-A812-42AFF3FF4D16}" type="datetime1">
              <a:rPr kumimoji="1" lang="zh-CN" altLang="en-US" smtClean="0"/>
              <a:t>2024/7/14</a:t>
            </a:fld>
            <a:endParaRPr kumimoji="1" lang="zh-CN" altLang="en-US"/>
          </a:p>
        </p:txBody>
      </p:sp>
      <p:sp>
        <p:nvSpPr>
          <p:cNvPr id="5" name="页脚占位符 4">
            <a:extLst>
              <a:ext uri="{FF2B5EF4-FFF2-40B4-BE49-F238E27FC236}">
                <a16:creationId xmlns:a16="http://schemas.microsoft.com/office/drawing/2014/main" id="{DAB2862E-A1C3-154E-AAA8-143CBD702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a:t>2/16</a:t>
            </a:r>
            <a:endParaRPr kumimoji="1" lang="zh-CN" altLang="en-US"/>
          </a:p>
        </p:txBody>
      </p:sp>
      <p:sp>
        <p:nvSpPr>
          <p:cNvPr id="6" name="灯片编号占位符 5">
            <a:extLst>
              <a:ext uri="{FF2B5EF4-FFF2-40B4-BE49-F238E27FC236}">
                <a16:creationId xmlns:a16="http://schemas.microsoft.com/office/drawing/2014/main" id="{9CED503C-3970-4F4A-AC37-C0B085E47D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119EA-F236-D847-A425-D3E80E812251}" type="slidenum">
              <a:rPr kumimoji="1" lang="zh-CN" altLang="en-US" smtClean="0"/>
              <a:t>‹#›</a:t>
            </a:fld>
            <a:endParaRPr kumimoji="1" lang="zh-CN" altLang="en-US"/>
          </a:p>
        </p:txBody>
      </p:sp>
    </p:spTree>
    <p:extLst>
      <p:ext uri="{BB962C8B-B14F-4D97-AF65-F5344CB8AC3E}">
        <p14:creationId xmlns:p14="http://schemas.microsoft.com/office/powerpoint/2010/main" val="1322479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F69CC403-43CE-CB48-9FC3-7D52D5807CE1}"/>
              </a:ext>
            </a:extLst>
          </p:cNvPr>
          <p:cNvSpPr txBox="1"/>
          <p:nvPr/>
        </p:nvSpPr>
        <p:spPr>
          <a:xfrm>
            <a:off x="0" y="810207"/>
            <a:ext cx="12192000" cy="1673856"/>
          </a:xfrm>
          <a:prstGeom prst="rect">
            <a:avLst/>
          </a:prstGeom>
          <a:noFill/>
        </p:spPr>
        <p:txBody>
          <a:bodyPr wrap="square">
            <a:spAutoFit/>
          </a:bodyPr>
          <a:lstStyle/>
          <a:p>
            <a:pPr algn="ctr">
              <a:lnSpc>
                <a:spcPct val="150000"/>
              </a:lnSpc>
            </a:pPr>
            <a:r>
              <a:rPr lang="en" altLang="zh-CN" sz="3600" dirty="0">
                <a:solidFill>
                  <a:srgbClr val="3136DB"/>
                </a:solidFill>
                <a:latin typeface="华文新魏" panose="02010800040101010101" pitchFamily="2" charset="-122"/>
                <a:ea typeface="华文新魏" panose="02010800040101010101" pitchFamily="2" charset="-122"/>
              </a:rPr>
              <a:t>Pulse profile variability associated with the glitch of PSR J1048−5832</a:t>
            </a:r>
            <a:endParaRPr lang="zh-CN" altLang="en-US" sz="3600" dirty="0">
              <a:solidFill>
                <a:srgbClr val="3136DB"/>
              </a:solidFill>
              <a:latin typeface="华文新魏" panose="02010800040101010101" pitchFamily="2" charset="-122"/>
              <a:ea typeface="华文新魏" panose="02010800040101010101" pitchFamily="2" charset="-122"/>
            </a:endParaRPr>
          </a:p>
        </p:txBody>
      </p:sp>
      <p:sp>
        <p:nvSpPr>
          <p:cNvPr id="2" name="文本框 1">
            <a:extLst>
              <a:ext uri="{FF2B5EF4-FFF2-40B4-BE49-F238E27FC236}">
                <a16:creationId xmlns:a16="http://schemas.microsoft.com/office/drawing/2014/main" id="{AEB9ACEB-965C-184F-BCF8-6F6B37E9A7B0}"/>
              </a:ext>
            </a:extLst>
          </p:cNvPr>
          <p:cNvSpPr txBox="1"/>
          <p:nvPr/>
        </p:nvSpPr>
        <p:spPr>
          <a:xfrm>
            <a:off x="0" y="2580974"/>
            <a:ext cx="12191999" cy="2400657"/>
          </a:xfrm>
          <a:prstGeom prst="rect">
            <a:avLst/>
          </a:prstGeom>
          <a:noFill/>
        </p:spPr>
        <p:txBody>
          <a:bodyPr wrap="square" rtlCol="0">
            <a:spAutoFit/>
          </a:bodyPr>
          <a:lstStyle/>
          <a:p>
            <a:pPr algn="ctr"/>
            <a:r>
              <a:rPr lang="en-US" altLang="zh-CN" sz="3000" dirty="0">
                <a:solidFill>
                  <a:srgbClr val="3136DB"/>
                </a:solidFill>
                <a:latin typeface="华文新魏" panose="02010800040101010101" pitchFamily="2" charset="-122"/>
                <a:ea typeface="华文新魏" panose="02010800040101010101" pitchFamily="2" charset="-122"/>
              </a:rPr>
              <a:t>Peng Liu</a:t>
            </a:r>
            <a:r>
              <a:rPr lang="en-US" altLang="zh-CN" sz="3000" dirty="0">
                <a:solidFill>
                  <a:srgbClr val="3136DB"/>
                </a:solidFill>
                <a:latin typeface="STXinwei" panose="02010800040101010101" pitchFamily="2" charset="-122"/>
                <a:ea typeface="STXinwei" panose="02010800040101010101" pitchFamily="2" charset="-122"/>
              </a:rPr>
              <a:t> (</a:t>
            </a:r>
            <a:r>
              <a:rPr lang="zh-CN" altLang="en-US" sz="3000" dirty="0">
                <a:solidFill>
                  <a:srgbClr val="3136DB"/>
                </a:solidFill>
                <a:latin typeface="STXinwei" panose="02010800040101010101" pitchFamily="2" charset="-122"/>
                <a:ea typeface="STXinwei" panose="02010800040101010101" pitchFamily="2" charset="-122"/>
              </a:rPr>
              <a:t>刘鹏</a:t>
            </a:r>
            <a:r>
              <a:rPr lang="en-US" altLang="zh-CN" sz="3000" dirty="0">
                <a:solidFill>
                  <a:srgbClr val="3136DB"/>
                </a:solidFill>
                <a:latin typeface="STXinwei" panose="02010800040101010101" pitchFamily="2" charset="-122"/>
                <a:ea typeface="STXinwei" panose="02010800040101010101" pitchFamily="2" charset="-122"/>
              </a:rPr>
              <a:t>)</a:t>
            </a:r>
          </a:p>
          <a:p>
            <a:r>
              <a:rPr lang="zh-CN" altLang="en-US" sz="3000" dirty="0">
                <a:solidFill>
                  <a:srgbClr val="3136DB"/>
                </a:solidFill>
                <a:latin typeface="华文新魏" panose="02010800040101010101" pitchFamily="2" charset="-122"/>
                <a:ea typeface="华文新魏" panose="02010800040101010101" pitchFamily="2" charset="-122"/>
              </a:rPr>
              <a:t>                    </a:t>
            </a:r>
            <a:r>
              <a:rPr lang="en" altLang="zh-CN" sz="3000" dirty="0">
                <a:solidFill>
                  <a:srgbClr val="3136DB"/>
                </a:solidFill>
                <a:latin typeface="华文新魏" panose="02010800040101010101" pitchFamily="2" charset="-122"/>
                <a:ea typeface="华文新魏" panose="02010800040101010101" pitchFamily="2" charset="-122"/>
              </a:rPr>
              <a:t>Collaborators: </a:t>
            </a:r>
            <a:r>
              <a:rPr lang="en-US" altLang="zh-CN" sz="3000" dirty="0">
                <a:solidFill>
                  <a:srgbClr val="3136DB"/>
                </a:solidFill>
                <a:latin typeface="华文新魏" panose="02010800040101010101" pitchFamily="2" charset="-122"/>
                <a:ea typeface="华文新魏" panose="02010800040101010101" pitchFamily="2" charset="-122"/>
              </a:rPr>
              <a:t>Jian-Ping</a:t>
            </a:r>
            <a:r>
              <a:rPr lang="zh-CN" altLang="en-US" sz="3000" dirty="0">
                <a:solidFill>
                  <a:srgbClr val="3136DB"/>
                </a:solidFill>
                <a:latin typeface="华文新魏" panose="02010800040101010101" pitchFamily="2" charset="-122"/>
                <a:ea typeface="华文新魏" panose="02010800040101010101" pitchFamily="2" charset="-122"/>
              </a:rPr>
              <a:t> </a:t>
            </a:r>
            <a:r>
              <a:rPr lang="en-US" altLang="zh-CN" sz="3000" dirty="0">
                <a:solidFill>
                  <a:srgbClr val="3136DB"/>
                </a:solidFill>
                <a:latin typeface="华文新魏" panose="02010800040101010101" pitchFamily="2" charset="-122"/>
                <a:ea typeface="华文新魏" panose="02010800040101010101" pitchFamily="2" charset="-122"/>
              </a:rPr>
              <a:t>Yuan</a:t>
            </a:r>
            <a:r>
              <a:rPr lang="zh-CN" altLang="en-US" sz="3000" dirty="0">
                <a:solidFill>
                  <a:srgbClr val="3136DB"/>
                </a:solidFill>
                <a:latin typeface="华文新魏" panose="02010800040101010101" pitchFamily="2" charset="-122"/>
                <a:ea typeface="华文新魏" panose="02010800040101010101" pitchFamily="2" charset="-122"/>
              </a:rPr>
              <a:t>（袁建平）</a:t>
            </a:r>
            <a:endParaRPr lang="en-US" altLang="zh-CN" sz="3000" dirty="0">
              <a:solidFill>
                <a:srgbClr val="3136DB"/>
              </a:solidFill>
              <a:latin typeface="华文新魏" panose="02010800040101010101" pitchFamily="2" charset="-122"/>
              <a:ea typeface="华文新魏" panose="02010800040101010101" pitchFamily="2" charset="-122"/>
            </a:endParaRPr>
          </a:p>
          <a:p>
            <a:pPr algn="ctr"/>
            <a:r>
              <a:rPr lang="zh-CN" altLang="en-US" sz="3000" dirty="0">
                <a:solidFill>
                  <a:srgbClr val="3136DB"/>
                </a:solidFill>
                <a:latin typeface="华文新魏" panose="02010800040101010101" pitchFamily="2" charset="-122"/>
                <a:ea typeface="华文新魏" panose="02010800040101010101" pitchFamily="2" charset="-122"/>
              </a:rPr>
              <a:t>             </a:t>
            </a:r>
            <a:r>
              <a:rPr lang="en-US" altLang="zh-CN" sz="3000" dirty="0">
                <a:solidFill>
                  <a:srgbClr val="3136DB"/>
                </a:solidFill>
                <a:latin typeface="华文新魏" panose="02010800040101010101" pitchFamily="2" charset="-122"/>
                <a:ea typeface="华文新魏" panose="02010800040101010101" pitchFamily="2" charset="-122"/>
              </a:rPr>
              <a:t>Ming-Yu</a:t>
            </a:r>
            <a:r>
              <a:rPr lang="zh-CN" altLang="en-US" sz="3000" dirty="0">
                <a:solidFill>
                  <a:srgbClr val="3136DB"/>
                </a:solidFill>
                <a:latin typeface="华文新魏" panose="02010800040101010101" pitchFamily="2" charset="-122"/>
                <a:ea typeface="华文新魏" panose="02010800040101010101" pitchFamily="2" charset="-122"/>
              </a:rPr>
              <a:t> </a:t>
            </a:r>
            <a:r>
              <a:rPr lang="en-US" altLang="zh-CN" sz="3000" dirty="0">
                <a:solidFill>
                  <a:srgbClr val="3136DB"/>
                </a:solidFill>
                <a:latin typeface="华文新魏" panose="02010800040101010101" pitchFamily="2" charset="-122"/>
                <a:ea typeface="华文新魏" panose="02010800040101010101" pitchFamily="2" charset="-122"/>
              </a:rPr>
              <a:t>Ge</a:t>
            </a:r>
            <a:r>
              <a:rPr lang="zh-CN" altLang="en-US" sz="3000" dirty="0">
                <a:solidFill>
                  <a:srgbClr val="3136DB"/>
                </a:solidFill>
                <a:latin typeface="华文新魏" panose="02010800040101010101" pitchFamily="2" charset="-122"/>
                <a:ea typeface="华文新魏" panose="02010800040101010101" pitchFamily="2" charset="-122"/>
              </a:rPr>
              <a:t>（葛明玉）</a:t>
            </a:r>
            <a:endParaRPr lang="en-US" altLang="zh-CN" sz="3000" dirty="0">
              <a:solidFill>
                <a:srgbClr val="3136DB"/>
              </a:solidFill>
              <a:latin typeface="华文新魏" panose="02010800040101010101" pitchFamily="2" charset="-122"/>
              <a:ea typeface="华文新魏" panose="02010800040101010101" pitchFamily="2" charset="-122"/>
            </a:endParaRPr>
          </a:p>
          <a:p>
            <a:pPr algn="ctr"/>
            <a:r>
              <a:rPr lang="en-US" altLang="zh-CN" sz="3000" dirty="0">
                <a:solidFill>
                  <a:srgbClr val="3136DB"/>
                </a:solidFill>
                <a:latin typeface="华文新魏" panose="02010800040101010101" pitchFamily="2" charset="-122"/>
                <a:ea typeface="华文新魏" panose="02010800040101010101" pitchFamily="2" charset="-122"/>
              </a:rPr>
              <a:t>Ang</a:t>
            </a:r>
            <a:r>
              <a:rPr lang="zh-CN" altLang="en-US" sz="3000" dirty="0">
                <a:solidFill>
                  <a:srgbClr val="3136DB"/>
                </a:solidFill>
                <a:latin typeface="华文新魏" panose="02010800040101010101" pitchFamily="2" charset="-122"/>
                <a:ea typeface="华文新魏" panose="02010800040101010101" pitchFamily="2" charset="-122"/>
              </a:rPr>
              <a:t> </a:t>
            </a:r>
            <a:r>
              <a:rPr lang="en-US" altLang="zh-CN" sz="3000" dirty="0">
                <a:solidFill>
                  <a:srgbClr val="3136DB"/>
                </a:solidFill>
                <a:latin typeface="华文新魏" panose="02010800040101010101" pitchFamily="2" charset="-122"/>
                <a:ea typeface="华文新魏" panose="02010800040101010101" pitchFamily="2" charset="-122"/>
              </a:rPr>
              <a:t>Li</a:t>
            </a:r>
            <a:r>
              <a:rPr lang="zh-CN" altLang="en-US" sz="3000" dirty="0">
                <a:solidFill>
                  <a:srgbClr val="3136DB"/>
                </a:solidFill>
                <a:latin typeface="华文新魏" panose="02010800040101010101" pitchFamily="2" charset="-122"/>
                <a:ea typeface="华文新魏" panose="02010800040101010101" pitchFamily="2" charset="-122"/>
              </a:rPr>
              <a:t>（李昂）</a:t>
            </a:r>
            <a:endParaRPr lang="en-US" altLang="zh-CN" sz="3000" dirty="0">
              <a:solidFill>
                <a:srgbClr val="3136DB"/>
              </a:solidFill>
              <a:latin typeface="华文新魏" panose="02010800040101010101" pitchFamily="2" charset="-122"/>
              <a:ea typeface="华文新魏" panose="02010800040101010101" pitchFamily="2" charset="-122"/>
            </a:endParaRPr>
          </a:p>
          <a:p>
            <a:pPr algn="ctr"/>
            <a:r>
              <a:rPr lang="zh-CN" altLang="en-US" sz="3000" dirty="0">
                <a:solidFill>
                  <a:srgbClr val="3136DB"/>
                </a:solidFill>
                <a:latin typeface="华文新魏" panose="02010800040101010101" pitchFamily="2" charset="-122"/>
                <a:ea typeface="华文新魏" panose="02010800040101010101" pitchFamily="2" charset="-122"/>
              </a:rPr>
              <a:t>   </a:t>
            </a:r>
            <a:r>
              <a:rPr lang="en" altLang="zh-CN" sz="3000" dirty="0">
                <a:solidFill>
                  <a:srgbClr val="3136DB"/>
                </a:solidFill>
                <a:latin typeface="华文新魏" panose="02010800040101010101" pitchFamily="2" charset="-122"/>
                <a:ea typeface="华文新魏" panose="02010800040101010101" pitchFamily="2" charset="-122"/>
              </a:rPr>
              <a:t>Erbil  </a:t>
            </a:r>
            <a:r>
              <a:rPr lang="en" altLang="zh-CN" sz="3000" dirty="0" err="1">
                <a:solidFill>
                  <a:srgbClr val="4238E5"/>
                </a:solidFill>
                <a:effectLst/>
                <a:latin typeface="TeXGyreTermesX"/>
              </a:rPr>
              <a:t>Gügercinoğlu</a:t>
            </a:r>
            <a:r>
              <a:rPr lang="en" altLang="zh-CN" sz="3000" dirty="0">
                <a:solidFill>
                  <a:srgbClr val="4238E5"/>
                </a:solidFill>
                <a:effectLst/>
                <a:latin typeface="TeXGyreTermesX"/>
              </a:rPr>
              <a:t> </a:t>
            </a:r>
            <a:endParaRPr lang="en" altLang="zh-CN" sz="3200" dirty="0">
              <a:solidFill>
                <a:srgbClr val="3136DB"/>
              </a:solidFill>
              <a:latin typeface="华文新魏" panose="02010800040101010101" pitchFamily="2" charset="-122"/>
              <a:ea typeface="华文新魏" panose="02010800040101010101" pitchFamily="2" charset="-122"/>
            </a:endParaRPr>
          </a:p>
        </p:txBody>
      </p:sp>
      <p:sp>
        <p:nvSpPr>
          <p:cNvPr id="6" name="文本框 5">
            <a:extLst>
              <a:ext uri="{FF2B5EF4-FFF2-40B4-BE49-F238E27FC236}">
                <a16:creationId xmlns:a16="http://schemas.microsoft.com/office/drawing/2014/main" id="{E05133BD-F5B0-CB47-9F35-960AE5B95147}"/>
              </a:ext>
            </a:extLst>
          </p:cNvPr>
          <p:cNvSpPr txBox="1"/>
          <p:nvPr/>
        </p:nvSpPr>
        <p:spPr>
          <a:xfrm>
            <a:off x="24006" y="5078543"/>
            <a:ext cx="12191998" cy="1200329"/>
          </a:xfrm>
          <a:prstGeom prst="rect">
            <a:avLst/>
          </a:prstGeom>
          <a:noFill/>
        </p:spPr>
        <p:txBody>
          <a:bodyPr wrap="square" rtlCol="0">
            <a:spAutoFit/>
          </a:bodyPr>
          <a:lstStyle/>
          <a:p>
            <a:pPr algn="ctr"/>
            <a:r>
              <a:rPr lang="en" altLang="zh-CN" dirty="0">
                <a:solidFill>
                  <a:srgbClr val="3136DB"/>
                </a:solidFill>
                <a:latin typeface="华文新魏" panose="02010800040101010101" pitchFamily="2" charset="-122"/>
                <a:ea typeface="华文新魏" panose="02010800040101010101" pitchFamily="2" charset="-122"/>
              </a:rPr>
              <a:t>Department of Astronomy, Xiamen University</a:t>
            </a:r>
            <a:br>
              <a:rPr lang="en" altLang="zh-CN" dirty="0">
                <a:solidFill>
                  <a:srgbClr val="3136DB"/>
                </a:solidFill>
                <a:latin typeface="华文新魏" panose="02010800040101010101" pitchFamily="2" charset="-122"/>
                <a:ea typeface="华文新魏" panose="02010800040101010101" pitchFamily="2" charset="-122"/>
              </a:rPr>
            </a:br>
            <a:r>
              <a:rPr lang="en" altLang="zh-CN" dirty="0">
                <a:solidFill>
                  <a:srgbClr val="3136DB"/>
                </a:solidFill>
                <a:latin typeface="华文新魏" panose="02010800040101010101" pitchFamily="2" charset="-122"/>
                <a:ea typeface="华文新魏" panose="02010800040101010101" pitchFamily="2" charset="-122"/>
              </a:rPr>
              <a:t>Xinjiang Astronomical Observatory, Chinese Academy of Sciences</a:t>
            </a:r>
            <a:br>
              <a:rPr lang="en" altLang="zh-CN" dirty="0">
                <a:solidFill>
                  <a:srgbClr val="3136DB"/>
                </a:solidFill>
                <a:latin typeface="华文新魏" panose="02010800040101010101" pitchFamily="2" charset="-122"/>
                <a:ea typeface="华文新魏" panose="02010800040101010101" pitchFamily="2" charset="-122"/>
              </a:rPr>
            </a:br>
            <a:r>
              <a:rPr lang="en" altLang="zh-CN" dirty="0">
                <a:solidFill>
                  <a:srgbClr val="3136DB"/>
                </a:solidFill>
                <a:latin typeface="华文新魏" panose="02010800040101010101" pitchFamily="2" charset="-122"/>
                <a:ea typeface="华文新魏" panose="02010800040101010101" pitchFamily="2" charset="-122"/>
              </a:rPr>
              <a:t>Institute of High Energy Physics, Chinese Academy of Sciences</a:t>
            </a:r>
            <a:br>
              <a:rPr lang="en" altLang="zh-CN" dirty="0">
                <a:solidFill>
                  <a:srgbClr val="3136DB"/>
                </a:solidFill>
                <a:latin typeface="华文新魏" panose="02010800040101010101" pitchFamily="2" charset="-122"/>
                <a:ea typeface="华文新魏" panose="02010800040101010101" pitchFamily="2" charset="-122"/>
              </a:rPr>
            </a:br>
            <a:r>
              <a:rPr lang="en" altLang="zh-CN" dirty="0">
                <a:solidFill>
                  <a:srgbClr val="3136DB"/>
                </a:solidFill>
                <a:latin typeface="华文新魏" panose="02010800040101010101" pitchFamily="2" charset="-122"/>
                <a:ea typeface="华文新魏" panose="02010800040101010101" pitchFamily="2" charset="-122"/>
              </a:rPr>
              <a:t>National Astronomical Observatories, Chinese Academy of Sciences</a:t>
            </a:r>
            <a:endParaRPr lang="zh-CN" altLang="en-US" dirty="0">
              <a:solidFill>
                <a:srgbClr val="3136DB"/>
              </a:solidFill>
              <a:latin typeface="华文新魏" panose="02010800040101010101" pitchFamily="2" charset="-122"/>
              <a:ea typeface="华文新魏" panose="02010800040101010101" pitchFamily="2" charset="-122"/>
            </a:endParaRPr>
          </a:p>
        </p:txBody>
      </p:sp>
      <p:sp>
        <p:nvSpPr>
          <p:cNvPr id="4" name="文本框 3">
            <a:extLst>
              <a:ext uri="{FF2B5EF4-FFF2-40B4-BE49-F238E27FC236}">
                <a16:creationId xmlns:a16="http://schemas.microsoft.com/office/drawing/2014/main" id="{DBCECCC5-13F0-8E4D-94EA-5FD3EA359E8B}"/>
              </a:ext>
            </a:extLst>
          </p:cNvPr>
          <p:cNvSpPr txBox="1"/>
          <p:nvPr/>
        </p:nvSpPr>
        <p:spPr>
          <a:xfrm>
            <a:off x="24006" y="193150"/>
            <a:ext cx="12191997" cy="584775"/>
          </a:xfrm>
          <a:prstGeom prst="rect">
            <a:avLst/>
          </a:prstGeom>
          <a:noFill/>
        </p:spPr>
        <p:txBody>
          <a:bodyPr wrap="square" rtlCol="0">
            <a:spAutoFit/>
          </a:bodyPr>
          <a:lstStyle/>
          <a:p>
            <a:pPr algn="ctr"/>
            <a:r>
              <a:rPr lang="zh-CN" altLang="en-US" sz="3200" dirty="0">
                <a:solidFill>
                  <a:srgbClr val="3136DB"/>
                </a:solidFill>
                <a:latin typeface="华文新魏" panose="02010800040101010101" pitchFamily="2" charset="-122"/>
                <a:ea typeface="华文新魏" panose="02010800040101010101" pitchFamily="2" charset="-122"/>
              </a:rPr>
              <a:t>FAST/</a:t>
            </a:r>
            <a:r>
              <a:rPr lang="en-US" altLang="zh-CN" sz="3200" dirty="0">
                <a:solidFill>
                  <a:srgbClr val="3136DB"/>
                </a:solidFill>
                <a:latin typeface="华文新魏" panose="02010800040101010101" pitchFamily="2" charset="-122"/>
                <a:ea typeface="华文新魏" panose="02010800040101010101" pitchFamily="2" charset="-122"/>
              </a:rPr>
              <a:t>Future Pulsar Symposium 13</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(FPS13), Kunming,</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Yunnan</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  </a:t>
            </a:r>
          </a:p>
        </p:txBody>
      </p:sp>
      <p:cxnSp>
        <p:nvCxnSpPr>
          <p:cNvPr id="10" name="直线连接符 9">
            <a:extLst>
              <a:ext uri="{FF2B5EF4-FFF2-40B4-BE49-F238E27FC236}">
                <a16:creationId xmlns:a16="http://schemas.microsoft.com/office/drawing/2014/main" id="{D768A932-AF4B-4C45-97A7-9DF8BFAE42AF}"/>
              </a:ext>
            </a:extLst>
          </p:cNvPr>
          <p:cNvCxnSpPr/>
          <p:nvPr/>
        </p:nvCxnSpPr>
        <p:spPr>
          <a:xfrm>
            <a:off x="12003" y="845148"/>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pic>
        <p:nvPicPr>
          <p:cNvPr id="12" name="图片 11">
            <a:extLst>
              <a:ext uri="{FF2B5EF4-FFF2-40B4-BE49-F238E27FC236}">
                <a16:creationId xmlns:a16="http://schemas.microsoft.com/office/drawing/2014/main" id="{AB848ED6-C386-304E-9623-BA9C508F0552}"/>
              </a:ext>
            </a:extLst>
          </p:cNvPr>
          <p:cNvPicPr>
            <a:picLocks noChangeAspect="1"/>
          </p:cNvPicPr>
          <p:nvPr/>
        </p:nvPicPr>
        <p:blipFill>
          <a:blip r:embed="rId3"/>
          <a:stretch>
            <a:fillRect/>
          </a:stretch>
        </p:blipFill>
        <p:spPr>
          <a:xfrm>
            <a:off x="8410644" y="2749055"/>
            <a:ext cx="3102540" cy="2064494"/>
          </a:xfrm>
          <a:prstGeom prst="rect">
            <a:avLst/>
          </a:prstGeom>
        </p:spPr>
      </p:pic>
    </p:spTree>
    <p:extLst>
      <p:ext uri="{BB962C8B-B14F-4D97-AF65-F5344CB8AC3E}">
        <p14:creationId xmlns:p14="http://schemas.microsoft.com/office/powerpoint/2010/main" val="1614676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8F663B-3F50-8541-BB58-76F5427348F9}"/>
              </a:ext>
            </a:extLst>
          </p:cNvPr>
          <p:cNvPicPr>
            <a:picLocks noChangeAspect="1"/>
          </p:cNvPicPr>
          <p:nvPr/>
        </p:nvPicPr>
        <p:blipFill>
          <a:blip r:embed="rId3"/>
          <a:stretch>
            <a:fillRect/>
          </a:stretch>
        </p:blipFill>
        <p:spPr>
          <a:xfrm>
            <a:off x="5291611" y="779438"/>
            <a:ext cx="5908442" cy="3148813"/>
          </a:xfrm>
          <a:prstGeom prst="rect">
            <a:avLst/>
          </a:prstGeom>
        </p:spPr>
      </p:pic>
      <p:sp>
        <p:nvSpPr>
          <p:cNvPr id="7" name="文本框 6">
            <a:extLst>
              <a:ext uri="{FF2B5EF4-FFF2-40B4-BE49-F238E27FC236}">
                <a16:creationId xmlns:a16="http://schemas.microsoft.com/office/drawing/2014/main" id="{BDBFC69E-39FC-9044-8E7E-A587DC9AD4C5}"/>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1" name="文本框 10">
            <a:extLst>
              <a:ext uri="{FF2B5EF4-FFF2-40B4-BE49-F238E27FC236}">
                <a16:creationId xmlns:a16="http://schemas.microsoft.com/office/drawing/2014/main" id="{C1DA11CE-08A0-F64F-96AF-DC96BED8A736}"/>
              </a:ext>
            </a:extLst>
          </p:cNvPr>
          <p:cNvSpPr txBox="1"/>
          <p:nvPr/>
        </p:nvSpPr>
        <p:spPr>
          <a:xfrm>
            <a:off x="-1" y="18845"/>
            <a:ext cx="12198381"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3. </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结果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US" sz="2400" dirty="0">
                <a:solidFill>
                  <a:srgbClr val="7030A0"/>
                </a:solidFill>
                <a:latin typeface="STXinwei" panose="02010800040101010101" pitchFamily="2" charset="-122"/>
                <a:ea typeface="STXinwei" panose="02010800040101010101" pitchFamily="2" charset="-122"/>
              </a:rPr>
              <a:t>伽马</a:t>
            </a:r>
            <a:r>
              <a:rPr kumimoji="1" lang="zh-CN" altLang="en" sz="2400" dirty="0">
                <a:solidFill>
                  <a:srgbClr val="7030A0"/>
                </a:solidFill>
                <a:latin typeface="STXinwei" panose="02010800040101010101" pitchFamily="2" charset="-122"/>
                <a:ea typeface="STXinwei" panose="02010800040101010101" pitchFamily="2" charset="-122"/>
              </a:rPr>
              <a:t>射线</a:t>
            </a:r>
            <a:r>
              <a:rPr kumimoji="1" lang="zh-CN" altLang="en-US" sz="2400" dirty="0">
                <a:solidFill>
                  <a:srgbClr val="7030A0"/>
                </a:solidFill>
                <a:latin typeface="STXinwei" panose="02010800040101010101" pitchFamily="2" charset="-122"/>
                <a:ea typeface="STXinwei" panose="02010800040101010101" pitchFamily="2" charset="-122"/>
              </a:rPr>
              <a:t>脉冲轮廓 </a:t>
            </a:r>
            <a:endParaRPr kumimoji="1" lang="en-US" altLang="zh-CN" sz="2400" dirty="0">
              <a:solidFill>
                <a:srgbClr val="7030A0"/>
              </a:solidFill>
              <a:latin typeface="STXinwei" panose="02010800040101010101" pitchFamily="2" charset="-122"/>
              <a:ea typeface="STXinwei" panose="02010800040101010101" pitchFamily="2" charset="-122"/>
            </a:endParaRPr>
          </a:p>
        </p:txBody>
      </p:sp>
      <p:sp>
        <p:nvSpPr>
          <p:cNvPr id="14" name="页脚占位符 1">
            <a:extLst>
              <a:ext uri="{FF2B5EF4-FFF2-40B4-BE49-F238E27FC236}">
                <a16:creationId xmlns:a16="http://schemas.microsoft.com/office/drawing/2014/main" id="{0805C01D-8934-6243-90DE-1867922EDB0A}"/>
              </a:ext>
            </a:extLst>
          </p:cNvPr>
          <p:cNvSpPr>
            <a:spLocks noGrp="1"/>
          </p:cNvSpPr>
          <p:nvPr>
            <p:ph type="ftr" sz="quarter" idx="11"/>
          </p:nvPr>
        </p:nvSpPr>
        <p:spPr>
          <a:xfrm>
            <a:off x="8077200" y="6481000"/>
            <a:ext cx="4114800" cy="365125"/>
          </a:xfrm>
        </p:spPr>
        <p:txBody>
          <a:bodyPr/>
          <a:lstStyle/>
          <a:p>
            <a:r>
              <a:rPr kumimoji="1" lang="en-US" altLang="zh-CN" b="1" dirty="0"/>
              <a:t>10/15</a:t>
            </a:r>
            <a:endParaRPr kumimoji="1" lang="zh-CN" altLang="en-US" b="1" dirty="0"/>
          </a:p>
        </p:txBody>
      </p:sp>
      <p:sp>
        <p:nvSpPr>
          <p:cNvPr id="15" name="日期占位符 2">
            <a:extLst>
              <a:ext uri="{FF2B5EF4-FFF2-40B4-BE49-F238E27FC236}">
                <a16:creationId xmlns:a16="http://schemas.microsoft.com/office/drawing/2014/main" id="{BBD234B9-B25F-5744-8D8C-B25C94075829}"/>
              </a:ext>
            </a:extLst>
          </p:cNvPr>
          <p:cNvSpPr>
            <a:spLocks noGrp="1"/>
          </p:cNvSpPr>
          <p:nvPr>
            <p:ph type="dt" sz="half" idx="10"/>
          </p:nvPr>
        </p:nvSpPr>
        <p:spPr>
          <a:xfrm>
            <a:off x="838200" y="6486976"/>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9" name="直线连接符 8">
            <a:extLst>
              <a:ext uri="{FF2B5EF4-FFF2-40B4-BE49-F238E27FC236}">
                <a16:creationId xmlns:a16="http://schemas.microsoft.com/office/drawing/2014/main" id="{E34C05DF-2F5F-4546-B84B-ABB39875E80F}"/>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 name="矩形: 圆角 13">
                <a:extLst>
                  <a:ext uri="{FF2B5EF4-FFF2-40B4-BE49-F238E27FC236}">
                    <a16:creationId xmlns:a16="http://schemas.microsoft.com/office/drawing/2014/main" id="{9848CA8B-FA24-F94B-9866-E675A8BD84F6}"/>
                  </a:ext>
                </a:extLst>
              </p:cNvPr>
              <p:cNvSpPr/>
              <p:nvPr/>
            </p:nvSpPr>
            <p:spPr>
              <a:xfrm>
                <a:off x="5490891" y="4086260"/>
                <a:ext cx="5509882" cy="222173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r>
                  <a:rPr kumimoji="1" lang="zh-CN" altLang="en" dirty="0">
                    <a:solidFill>
                      <a:srgbClr val="7030A0"/>
                    </a:solidFill>
                    <a:latin typeface="STXinwei" panose="02010800040101010101" pitchFamily="2" charset="-122"/>
                    <a:ea typeface="STXinwei" panose="02010800040101010101" pitchFamily="2" charset="-122"/>
                    <a:cs typeface="Times New Roman" panose="02020603050405020304" pitchFamily="18" charset="0"/>
                  </a:rPr>
                  <a:t>光</a:t>
                </a:r>
                <a:r>
                  <a:rPr kumimoji="1" lang="zh-CN" altLang="en" b="1" dirty="0">
                    <a:solidFill>
                      <a:srgbClr val="7030A0"/>
                    </a:solidFill>
                    <a:latin typeface="STXinwei" panose="02010800040101010101" pitchFamily="2" charset="-122"/>
                    <a:ea typeface="STXinwei" panose="02010800040101010101" pitchFamily="2" charset="-122"/>
                    <a:cs typeface="Times New Roman" panose="02020603050405020304" pitchFamily="18" charset="0"/>
                  </a:rPr>
                  <a:t>子</a:t>
                </a:r>
                <a:r>
                  <a:rPr kumimoji="1" lang="zh-CN" altLang="en-US" b="1" dirty="0">
                    <a:solidFill>
                      <a:srgbClr val="7030A0"/>
                    </a:solidFill>
                    <a:latin typeface="STXinwei" panose="02010800040101010101" pitchFamily="2" charset="-122"/>
                    <a:ea typeface="STXinwei" panose="02010800040101010101" pitchFamily="2" charset="-122"/>
                    <a:cs typeface="Times New Roman" panose="02020603050405020304" pitchFamily="18" charset="0"/>
                  </a:rPr>
                  <a:t>能量</a:t>
                </a:r>
                <a:r>
                  <a:rPr kumimoji="1" lang="en" altLang="zh-CN" b="1" dirty="0">
                    <a:solidFill>
                      <a:srgbClr val="7030A0"/>
                    </a:solidFill>
                    <a:latin typeface="STXinwei" panose="02010800040101010101" pitchFamily="2" charset="-122"/>
                    <a:ea typeface="STXinwei" panose="02010800040101010101" pitchFamily="2" charset="-122"/>
                    <a:cs typeface="Times New Roman" panose="02020603050405020304" pitchFamily="18" charset="0"/>
                  </a:rPr>
                  <a:t>:  </a:t>
                </a:r>
                <a:r>
                  <a:rPr kumimoji="1" lang="en" altLang="zh-CN" dirty="0">
                    <a:solidFill>
                      <a:schemeClr val="tx1"/>
                    </a:solidFill>
                    <a:latin typeface="STXinwei" panose="02010800040101010101" pitchFamily="2" charset="-122"/>
                    <a:ea typeface="STXinwei" panose="02010800040101010101" pitchFamily="2" charset="-122"/>
                  </a:rPr>
                  <a:t>0.1 - 10 GeV</a:t>
                </a:r>
              </a:p>
              <a:p>
                <a:pPr indent="-285750" algn="just">
                  <a:lnSpc>
                    <a:spcPct val="150000"/>
                  </a:lnSpc>
                  <a:buFont typeface="Wingdings" panose="05000000000000000000" pitchFamily="2" charset="2"/>
                  <a:buChar char="Ø"/>
                </a:pPr>
                <a:r>
                  <a:rPr kumimoji="1" lang="zh-CN" altLang="en" b="1" dirty="0">
                    <a:solidFill>
                      <a:srgbClr val="7030A0"/>
                    </a:solidFill>
                    <a:latin typeface="STXinwei" panose="02010800040101010101" pitchFamily="2" charset="-122"/>
                    <a:ea typeface="STXinwei" panose="02010800040101010101" pitchFamily="2" charset="-122"/>
                  </a:rPr>
                  <a:t>轮廓</a:t>
                </a:r>
                <a:r>
                  <a:rPr kumimoji="1" lang="zh-CN" altLang="en-US" b="1" dirty="0">
                    <a:solidFill>
                      <a:srgbClr val="7030A0"/>
                    </a:solidFill>
                    <a:latin typeface="STXinwei" panose="02010800040101010101" pitchFamily="2" charset="-122"/>
                    <a:ea typeface="STXinwei" panose="02010800040101010101" pitchFamily="2" charset="-122"/>
                  </a:rPr>
                  <a:t>残差</a:t>
                </a:r>
                <a:r>
                  <a:rPr kumimoji="1" lang="en" altLang="zh-CN" b="1" dirty="0">
                    <a:solidFill>
                      <a:srgbClr val="7030A0"/>
                    </a:solidFill>
                    <a:latin typeface="STXinwei" panose="02010800040101010101" pitchFamily="2" charset="-122"/>
                    <a:ea typeface="STXinwei" panose="02010800040101010101" pitchFamily="2" charset="-122"/>
                  </a:rPr>
                  <a:t>:</a:t>
                </a:r>
                <a:r>
                  <a:rPr kumimoji="1" lang="zh-CN" altLang="en-US" b="1" dirty="0">
                    <a:solidFill>
                      <a:srgbClr val="7030A0"/>
                    </a:solidFill>
                    <a:latin typeface="STXinwei" panose="02010800040101010101" pitchFamily="2" charset="-122"/>
                    <a:ea typeface="STXinwei" panose="02010800040101010101" pitchFamily="2" charset="-122"/>
                  </a:rPr>
                  <a:t> </a:t>
                </a:r>
                <a:r>
                  <a:rPr kumimoji="1" lang="zh-CN" altLang="en-US" dirty="0">
                    <a:solidFill>
                      <a:schemeClr val="tx1"/>
                    </a:solidFill>
                    <a:latin typeface="STXinwei" panose="02010800040101010101" pitchFamily="2" charset="-122"/>
                    <a:ea typeface="STXinwei" panose="02010800040101010101" pitchFamily="2" charset="-122"/>
                  </a:rPr>
                  <a:t>对应的轮廓减去总积分轮廓</a:t>
                </a:r>
                <a:endParaRPr kumimoji="1" lang="en"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en" altLang="zh-CN" b="1" dirty="0">
                    <a:solidFill>
                      <a:srgbClr val="7030A0"/>
                    </a:solidFill>
                    <a:latin typeface="STXinwei" panose="02010800040101010101" pitchFamily="2" charset="-122"/>
                    <a:ea typeface="STXinwei" panose="02010800040101010101" pitchFamily="2" charset="-122"/>
                  </a:rPr>
                  <a:t>Chi-square test</a:t>
                </a:r>
                <a:r>
                  <a:rPr kumimoji="1" lang="en-US" altLang="zh-CN" b="1" dirty="0">
                    <a:solidFill>
                      <a:srgbClr val="7030A0"/>
                    </a:solidFill>
                    <a:latin typeface="STXinwei" panose="02010800040101010101" pitchFamily="2" charset="-122"/>
                    <a:ea typeface="STXinwei" panose="02010800040101010101" pitchFamily="2" charset="-122"/>
                  </a:rPr>
                  <a:t>:</a:t>
                </a:r>
                <a:r>
                  <a:rPr kumimoji="1" lang="zh-CN" altLang="en-US" b="1" dirty="0">
                    <a:solidFill>
                      <a:srgbClr val="7030A0"/>
                    </a:solidFill>
                    <a:latin typeface="STXinwei" panose="02010800040101010101" pitchFamily="2" charset="-122"/>
                    <a:ea typeface="STXinwei" panose="02010800040101010101" pitchFamily="2" charset="-122"/>
                  </a:rPr>
                  <a:t> </a:t>
                </a:r>
                <a:r>
                  <a:rPr kumimoji="1" lang="zh-CN" altLang="en-US" dirty="0">
                    <a:solidFill>
                      <a:schemeClr val="tx1"/>
                    </a:solidFill>
                    <a:latin typeface="STXinwei" panose="02010800040101010101" pitchFamily="2" charset="-122"/>
                    <a:ea typeface="STXinwei" panose="02010800040101010101" pitchFamily="2" charset="-122"/>
                  </a:rPr>
                  <a:t>显著性是否超过 </a:t>
                </a:r>
                <a:r>
                  <a:rPr kumimoji="1" lang="en-US" altLang="zh-CN" dirty="0">
                    <a:solidFill>
                      <a:schemeClr val="tx1"/>
                    </a:solidFill>
                    <a:latin typeface="STXinwei" panose="02010800040101010101" pitchFamily="2" charset="-122"/>
                    <a:ea typeface="STXinwei" panose="02010800040101010101" pitchFamily="2" charset="-122"/>
                  </a:rPr>
                  <a:t>3</a:t>
                </a:r>
                <a14:m>
                  <m:oMath xmlns:m="http://schemas.openxmlformats.org/officeDocument/2006/math">
                    <m:r>
                      <a:rPr kumimoji="1" lang="en-US" altLang="zh-CN" b="0" i="1" smtClean="0">
                        <a:solidFill>
                          <a:schemeClr val="tx1"/>
                        </a:solidFill>
                        <a:latin typeface="Cambria Math" panose="02040503050406030204" pitchFamily="18" charset="0"/>
                        <a:ea typeface="Cambria Math" panose="02040503050406030204" pitchFamily="18" charset="0"/>
                      </a:rPr>
                      <m:t>𝜎</m:t>
                    </m:r>
                  </m:oMath>
                </a14:m>
                <a:endParaRPr kumimoji="1" lang="en"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 b="1" dirty="0">
                    <a:solidFill>
                      <a:srgbClr val="7030A0"/>
                    </a:solidFill>
                    <a:latin typeface="STXinwei" panose="02010800040101010101" pitchFamily="2" charset="-122"/>
                    <a:ea typeface="STXinwei" panose="02010800040101010101" pitchFamily="2" charset="-122"/>
                  </a:rPr>
                  <a:t>卡方值</a:t>
                </a:r>
                <a:r>
                  <a:rPr kumimoji="1" lang="en" altLang="zh-CN" b="1" dirty="0">
                    <a:solidFill>
                      <a:schemeClr val="tx1"/>
                    </a:solidFill>
                    <a:latin typeface="STXinwei" panose="02010800040101010101" pitchFamily="2" charset="-122"/>
                    <a:ea typeface="STXinwei" panose="02010800040101010101" pitchFamily="2" charset="-122"/>
                  </a:rPr>
                  <a:t>: </a:t>
                </a:r>
                <a:r>
                  <a:rPr kumimoji="1" lang="zh-CN" altLang="en-US" b="1" dirty="0">
                    <a:solidFill>
                      <a:schemeClr val="tx1"/>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0.65 </a:t>
                </a:r>
                <a:r>
                  <a:rPr kumimoji="1" lang="en-US" altLang="zh-CN" dirty="0">
                    <a:solidFill>
                      <a:schemeClr val="tx1"/>
                    </a:solidFill>
                    <a:latin typeface="STXinwei" panose="02010800040101010101" pitchFamily="2" charset="-122"/>
                    <a:ea typeface="STXinwei" panose="02010800040101010101" pitchFamily="2" charset="-122"/>
                  </a:rPr>
                  <a:t>, 0.82, </a:t>
                </a:r>
                <a:r>
                  <a:rPr kumimoji="1" lang="en" altLang="zh-CN" dirty="0">
                    <a:solidFill>
                      <a:schemeClr val="tx1"/>
                    </a:solidFill>
                    <a:latin typeface="STXinwei" panose="02010800040101010101" pitchFamily="2" charset="-122"/>
                    <a:ea typeface="STXinwei" panose="02010800040101010101" pitchFamily="2" charset="-122"/>
                  </a:rPr>
                  <a:t>0.54, 1.26 </a:t>
                </a:r>
                <a:r>
                  <a:rPr kumimoji="1" lang="zh-CN" altLang="en" dirty="0">
                    <a:solidFill>
                      <a:schemeClr val="tx1"/>
                    </a:solidFill>
                    <a:latin typeface="STXinwei" panose="02010800040101010101" pitchFamily="2" charset="-122"/>
                    <a:ea typeface="STXinwei" panose="02010800040101010101" pitchFamily="2" charset="-122"/>
                  </a:rPr>
                  <a:t>和</a:t>
                </a:r>
                <a:r>
                  <a:rPr kumimoji="1" lang="zh-CN" altLang="en-US" dirty="0">
                    <a:solidFill>
                      <a:schemeClr val="tx1"/>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1.98</a:t>
                </a:r>
              </a:p>
              <a:p>
                <a:pPr indent="-285750" algn="just">
                  <a:lnSpc>
                    <a:spcPct val="150000"/>
                  </a:lnSpc>
                  <a:buFont typeface="Wingdings" panose="05000000000000000000" pitchFamily="2" charset="2"/>
                  <a:buChar char="Ø"/>
                </a:pPr>
                <a:r>
                  <a:rPr kumimoji="1" lang="zh-CN" altLang="en" b="1" dirty="0">
                    <a:solidFill>
                      <a:srgbClr val="7030A0"/>
                    </a:solidFill>
                    <a:latin typeface="STXinwei" panose="02010800040101010101" pitchFamily="2" charset="-122"/>
                    <a:ea typeface="STXinwei" panose="02010800040101010101" pitchFamily="2" charset="-122"/>
                  </a:rPr>
                  <a:t>结论</a:t>
                </a:r>
                <a:r>
                  <a:rPr kumimoji="1" lang="en" altLang="zh-CN" b="1" dirty="0">
                    <a:solidFill>
                      <a:srgbClr val="7030A0"/>
                    </a:solidFill>
                    <a:latin typeface="STXinwei" panose="02010800040101010101" pitchFamily="2" charset="-122"/>
                    <a:ea typeface="STXinwei" panose="02010800040101010101" pitchFamily="2" charset="-122"/>
                  </a:rPr>
                  <a:t>:</a:t>
                </a:r>
                <a:r>
                  <a:rPr kumimoji="1" lang="zh-CN" altLang="en-US" b="1" dirty="0">
                    <a:solidFill>
                      <a:srgbClr val="7030A0"/>
                    </a:solidFill>
                    <a:latin typeface="STXinwei" panose="02010800040101010101" pitchFamily="2" charset="-122"/>
                    <a:ea typeface="STXinwei" panose="02010800040101010101" pitchFamily="2" charset="-122"/>
                  </a:rPr>
                  <a:t> </a:t>
                </a:r>
                <a:r>
                  <a:rPr kumimoji="1" lang="zh-CN" altLang="en" dirty="0">
                    <a:solidFill>
                      <a:schemeClr val="tx1"/>
                    </a:solidFill>
                    <a:latin typeface="STXinwei" panose="02010800040101010101" pitchFamily="2" charset="-122"/>
                    <a:ea typeface="STXinwei" panose="02010800040101010101" pitchFamily="2" charset="-122"/>
                  </a:rPr>
                  <a:t>伽马</a:t>
                </a:r>
                <a:r>
                  <a:rPr kumimoji="1" lang="zh-CN" altLang="en-US" dirty="0">
                    <a:solidFill>
                      <a:schemeClr val="tx1"/>
                    </a:solidFill>
                    <a:latin typeface="STXinwei" panose="02010800040101010101" pitchFamily="2" charset="-122"/>
                    <a:ea typeface="STXinwei" panose="02010800040101010101" pitchFamily="2" charset="-122"/>
                  </a:rPr>
                  <a:t>射线脉冲轮廓在跃变后无显著变化</a:t>
                </a:r>
                <a:endParaRPr kumimoji="1" lang="en" altLang="zh-CN" dirty="0">
                  <a:solidFill>
                    <a:schemeClr val="tx1"/>
                  </a:solidFill>
                  <a:latin typeface="STXinwei" panose="02010800040101010101" pitchFamily="2" charset="-122"/>
                  <a:ea typeface="STXinwei" panose="02010800040101010101" pitchFamily="2" charset="-122"/>
                </a:endParaRPr>
              </a:p>
            </p:txBody>
          </p:sp>
        </mc:Choice>
        <mc:Fallback xmlns="">
          <p:sp>
            <p:nvSpPr>
              <p:cNvPr id="12" name="矩形: 圆角 13">
                <a:extLst>
                  <a:ext uri="{FF2B5EF4-FFF2-40B4-BE49-F238E27FC236}">
                    <a16:creationId xmlns:a16="http://schemas.microsoft.com/office/drawing/2014/main" id="{9848CA8B-FA24-F94B-9866-E675A8BD84F6}"/>
                  </a:ext>
                </a:extLst>
              </p:cNvPr>
              <p:cNvSpPr>
                <a:spLocks noRot="1" noChangeAspect="1" noMove="1" noResize="1" noEditPoints="1" noAdjustHandles="1" noChangeArrowheads="1" noChangeShapeType="1" noTextEdit="1"/>
              </p:cNvSpPr>
              <p:nvPr/>
            </p:nvSpPr>
            <p:spPr>
              <a:xfrm>
                <a:off x="5490891" y="4086260"/>
                <a:ext cx="5509882" cy="2221735"/>
              </a:xfrm>
              <a:prstGeom prst="roundRect">
                <a:avLst/>
              </a:prstGeom>
              <a:blipFill>
                <a:blip r:embed="rId4"/>
                <a:stretch>
                  <a:fillRect b="-1695"/>
                </a:stretch>
              </a:blipFill>
              <a:ln w="19050"/>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C6F0FF96-FB17-C040-A448-CB65995CDF6A}"/>
              </a:ext>
            </a:extLst>
          </p:cNvPr>
          <p:cNvPicPr>
            <a:picLocks noChangeAspect="1"/>
          </p:cNvPicPr>
          <p:nvPr/>
        </p:nvPicPr>
        <p:blipFill>
          <a:blip r:embed="rId5"/>
          <a:stretch>
            <a:fillRect/>
          </a:stretch>
        </p:blipFill>
        <p:spPr>
          <a:xfrm>
            <a:off x="1407584" y="3799845"/>
            <a:ext cx="3370818" cy="2655302"/>
          </a:xfrm>
          <a:prstGeom prst="rect">
            <a:avLst/>
          </a:prstGeom>
        </p:spPr>
      </p:pic>
      <p:pic>
        <p:nvPicPr>
          <p:cNvPr id="6" name="图片 5">
            <a:extLst>
              <a:ext uri="{FF2B5EF4-FFF2-40B4-BE49-F238E27FC236}">
                <a16:creationId xmlns:a16="http://schemas.microsoft.com/office/drawing/2014/main" id="{542C55DA-5082-2B49-8931-6C91F41AE9D7}"/>
              </a:ext>
            </a:extLst>
          </p:cNvPr>
          <p:cNvPicPr>
            <a:picLocks noChangeAspect="1"/>
          </p:cNvPicPr>
          <p:nvPr/>
        </p:nvPicPr>
        <p:blipFill>
          <a:blip r:embed="rId6"/>
          <a:stretch>
            <a:fillRect/>
          </a:stretch>
        </p:blipFill>
        <p:spPr>
          <a:xfrm>
            <a:off x="1457011" y="826937"/>
            <a:ext cx="3370818" cy="2963154"/>
          </a:xfrm>
          <a:prstGeom prst="rect">
            <a:avLst/>
          </a:prstGeom>
        </p:spPr>
      </p:pic>
    </p:spTree>
    <p:extLst>
      <p:ext uri="{BB962C8B-B14F-4D97-AF65-F5344CB8AC3E}">
        <p14:creationId xmlns:p14="http://schemas.microsoft.com/office/powerpoint/2010/main" val="259265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1C7FD2E8-7D9D-2047-8B8E-E888214A9441}"/>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4" name="页脚占位符 1">
            <a:extLst>
              <a:ext uri="{FF2B5EF4-FFF2-40B4-BE49-F238E27FC236}">
                <a16:creationId xmlns:a16="http://schemas.microsoft.com/office/drawing/2014/main" id="{1F8A0DD7-4309-C842-B2DA-A4DF429FE456}"/>
              </a:ext>
            </a:extLst>
          </p:cNvPr>
          <p:cNvSpPr>
            <a:spLocks noGrp="1"/>
          </p:cNvSpPr>
          <p:nvPr>
            <p:ph type="ftr" sz="quarter" idx="11"/>
          </p:nvPr>
        </p:nvSpPr>
        <p:spPr>
          <a:xfrm>
            <a:off x="8077200" y="6498153"/>
            <a:ext cx="4114800" cy="365125"/>
          </a:xfrm>
        </p:spPr>
        <p:txBody>
          <a:bodyPr/>
          <a:lstStyle/>
          <a:p>
            <a:r>
              <a:rPr kumimoji="1" lang="en-US" altLang="zh-CN" b="1" dirty="0"/>
              <a:t>11/15</a:t>
            </a:r>
            <a:endParaRPr kumimoji="1" lang="zh-CN" altLang="en-US" b="1" dirty="0"/>
          </a:p>
        </p:txBody>
      </p:sp>
      <p:sp>
        <p:nvSpPr>
          <p:cNvPr id="15" name="日期占位符 2">
            <a:extLst>
              <a:ext uri="{FF2B5EF4-FFF2-40B4-BE49-F238E27FC236}">
                <a16:creationId xmlns:a16="http://schemas.microsoft.com/office/drawing/2014/main" id="{BD4D760C-7B8D-4942-AC3E-50307A0607D6}"/>
              </a:ext>
            </a:extLst>
          </p:cNvPr>
          <p:cNvSpPr>
            <a:spLocks noGrp="1"/>
          </p:cNvSpPr>
          <p:nvPr>
            <p:ph type="dt" sz="half" idx="10"/>
          </p:nvPr>
        </p:nvSpPr>
        <p:spPr>
          <a:xfrm>
            <a:off x="838200" y="6504129"/>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10" name="直线连接符 9">
            <a:extLst>
              <a:ext uri="{FF2B5EF4-FFF2-40B4-BE49-F238E27FC236}">
                <a16:creationId xmlns:a16="http://schemas.microsoft.com/office/drawing/2014/main" id="{689BBB75-A0ED-E34C-B2F6-DAC070E8F5B0}"/>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pic>
        <p:nvPicPr>
          <p:cNvPr id="2" name="图片 1">
            <a:extLst>
              <a:ext uri="{FF2B5EF4-FFF2-40B4-BE49-F238E27FC236}">
                <a16:creationId xmlns:a16="http://schemas.microsoft.com/office/drawing/2014/main" id="{E42EBB3E-E7F4-524A-9933-3A1B1E915F39}"/>
              </a:ext>
            </a:extLst>
          </p:cNvPr>
          <p:cNvPicPr>
            <a:picLocks noChangeAspect="1"/>
          </p:cNvPicPr>
          <p:nvPr/>
        </p:nvPicPr>
        <p:blipFill>
          <a:blip r:embed="rId3"/>
          <a:stretch>
            <a:fillRect/>
          </a:stretch>
        </p:blipFill>
        <p:spPr>
          <a:xfrm>
            <a:off x="1171250" y="1413319"/>
            <a:ext cx="4636896" cy="4390114"/>
          </a:xfrm>
          <a:prstGeom prst="rect">
            <a:avLst/>
          </a:prstGeom>
        </p:spPr>
      </p:pic>
      <mc:AlternateContent xmlns:mc="http://schemas.openxmlformats.org/markup-compatibility/2006" xmlns:a14="http://schemas.microsoft.com/office/drawing/2010/main">
        <mc:Choice Requires="a14">
          <p:sp>
            <p:nvSpPr>
              <p:cNvPr id="13" name="矩形: 圆角 13">
                <a:extLst>
                  <a:ext uri="{FF2B5EF4-FFF2-40B4-BE49-F238E27FC236}">
                    <a16:creationId xmlns:a16="http://schemas.microsoft.com/office/drawing/2014/main" id="{A22C7222-6BBB-704D-A7B7-464C7D1A2FCB}"/>
                  </a:ext>
                </a:extLst>
              </p:cNvPr>
              <p:cNvSpPr/>
              <p:nvPr/>
            </p:nvSpPr>
            <p:spPr>
              <a:xfrm>
                <a:off x="6089999" y="1104871"/>
                <a:ext cx="5460317" cy="515081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r>
                  <a:rPr lang="zh-CN" altLang="en-US" sz="1600" dirty="0">
                    <a:solidFill>
                      <a:schemeClr val="tx1"/>
                    </a:solidFill>
                    <a:latin typeface="STXinwei" panose="02010800040101010101" pitchFamily="2" charset="-122"/>
                    <a:ea typeface="STXinwei" panose="02010800040101010101" pitchFamily="2" charset="-122"/>
                  </a:rPr>
                  <a:t>根据涡旋爬行模型，壳层破裂可能导致涡旋陷阱的形成，并引发涡旋解开雪崩</a:t>
                </a:r>
                <a:r>
                  <a:rPr lang="zh-CN" altLang="en" sz="1600" dirty="0">
                    <a:solidFill>
                      <a:schemeClr val="tx1"/>
                    </a:solidFill>
                    <a:latin typeface="STXinwei" panose="02010800040101010101" pitchFamily="2" charset="-122"/>
                    <a:ea typeface="STXinwei" panose="02010800040101010101" pitchFamily="2" charset="-122"/>
                  </a:rPr>
                  <a:t>。</a:t>
                </a:r>
                <a:r>
                  <a:rPr lang="zh-CN" altLang="en-US" sz="1600" dirty="0">
                    <a:solidFill>
                      <a:schemeClr val="tx1"/>
                    </a:solidFill>
                    <a:latin typeface="STXinwei" panose="02010800040101010101" pitchFamily="2" charset="-122"/>
                    <a:ea typeface="STXinwei" panose="02010800040101010101" pitchFamily="2" charset="-122"/>
                  </a:rPr>
                  <a:t>未钉扎的涡流会将多余的角动量转移到壳层，增加其旋转速度，这就是观测到的周期跃变现象。</a:t>
                </a:r>
                <a:endParaRPr kumimoji="1" lang="en-US" altLang="zh-CN" sz="900"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sz="1600" dirty="0">
                    <a:solidFill>
                      <a:schemeClr val="tx1"/>
                    </a:solidFill>
                    <a:latin typeface="STXinwei" panose="02010800040101010101" pitchFamily="2" charset="-122"/>
                    <a:ea typeface="STXinwei" panose="02010800040101010101" pitchFamily="2" charset="-122"/>
                  </a:rPr>
                  <a:t>壳层破裂可能导致破碎的板块运动。由于中子星磁层的磁力线锚定在壳层中，破碎的板块的运动可能会导致脉冲形状、偏振和辐射的变化。</a:t>
                </a:r>
                <a:endParaRPr lang="en-US" altLang="zh-CN" sz="900"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sz="1600" dirty="0">
                    <a:solidFill>
                      <a:schemeClr val="tx1"/>
                    </a:solidFill>
                    <a:latin typeface="STXinwei" panose="02010800040101010101" pitchFamily="2" charset="-122"/>
                    <a:ea typeface="STXinwei" panose="02010800040101010101" pitchFamily="2" charset="-122"/>
                  </a:rPr>
                  <a:t>极帽区域磁场的变化可能导致脉冲星射电辐射的改变。因此，如果板块破裂发生在极帽附近，破裂板块的运动可能会导致极帽的磁场增加，从而导致脉冲星辐射的变化，在观测上体现为射电平均轮廓的变化。积分</a:t>
                </a:r>
                <a:endParaRPr lang="en-US" altLang="zh-CN" sz="1600"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en-US" altLang="zh-CN" sz="1600" dirty="0">
                    <a:solidFill>
                      <a:schemeClr val="tx1"/>
                    </a:solidFill>
                    <a:latin typeface="STXinwei" panose="02010800040101010101" pitchFamily="2" charset="-122"/>
                    <a:ea typeface="STXinwei" panose="02010800040101010101" pitchFamily="2" charset="-122"/>
                  </a:rPr>
                  <a:t>Glitch</a:t>
                </a:r>
                <a:r>
                  <a:rPr lang="zh-CN" altLang="en-US" sz="1600" dirty="0">
                    <a:solidFill>
                      <a:schemeClr val="tx1"/>
                    </a:solidFill>
                    <a:latin typeface="STXinwei" panose="02010800040101010101" pitchFamily="2" charset="-122"/>
                    <a:ea typeface="STXinwei" panose="02010800040101010101" pitchFamily="2" charset="-122"/>
                  </a:rPr>
                  <a:t> </a:t>
                </a:r>
                <a:r>
                  <a:rPr lang="en-US" altLang="zh-CN" sz="1600" dirty="0">
                    <a:solidFill>
                      <a:schemeClr val="tx1"/>
                    </a:solidFill>
                    <a:latin typeface="STXinwei" panose="02010800040101010101" pitchFamily="2" charset="-122"/>
                    <a:ea typeface="STXinwei" panose="02010800040101010101" pitchFamily="2" charset="-122"/>
                  </a:rPr>
                  <a:t>6:</a:t>
                </a:r>
                <a:r>
                  <a:rPr lang="zh-CN" altLang="en-US" sz="1600" dirty="0">
                    <a:solidFill>
                      <a:schemeClr val="tx1"/>
                    </a:solidFill>
                    <a:latin typeface="STXinwei" panose="02010800040101010101" pitchFamily="2" charset="-122"/>
                    <a:ea typeface="STXinwei" panose="02010800040101010101" pitchFamily="2" charset="-122"/>
                  </a:rPr>
                  <a:t> 由</a:t>
                </a:r>
                <a14:m>
                  <m:oMath xmlns:m="http://schemas.openxmlformats.org/officeDocument/2006/math">
                    <m:sSub>
                      <m:sSubPr>
                        <m:ctrlPr>
                          <a:rPr lang="en-US" altLang="zh-CN" sz="1600" i="1">
                            <a:solidFill>
                              <a:schemeClr val="tx1"/>
                            </a:solidFill>
                            <a:latin typeface="Cambria Math" panose="02040503050406030204" pitchFamily="18" charset="0"/>
                            <a:ea typeface="STXinwei" panose="02010800040101010101" pitchFamily="2" charset="-122"/>
                          </a:rPr>
                        </m:ctrlPr>
                      </m:sSubPr>
                      <m:e>
                        <m:r>
                          <a:rPr lang="en-US" altLang="zh-CN" sz="1600">
                            <a:solidFill>
                              <a:schemeClr val="tx1"/>
                            </a:solidFill>
                            <a:latin typeface="Cambria Math" panose="02040503050406030204" pitchFamily="18" charset="0"/>
                            <a:ea typeface="STXinwei" panose="02010800040101010101" pitchFamily="2" charset="-122"/>
                          </a:rPr>
                          <m:t>∆</m:t>
                        </m:r>
                        <m:r>
                          <a:rPr lang="en-US" altLang="zh-CN" sz="1600">
                            <a:solidFill>
                              <a:schemeClr val="tx1"/>
                            </a:solidFill>
                            <a:latin typeface="Cambria Math" panose="02040503050406030204" pitchFamily="18" charset="0"/>
                            <a:ea typeface="STXinwei" panose="02010800040101010101" pitchFamily="2" charset="-122"/>
                          </a:rPr>
                          <m:t>𝑊</m:t>
                        </m:r>
                      </m:e>
                      <m:sub>
                        <m:r>
                          <a:rPr lang="en-US" altLang="zh-CN" sz="1600">
                            <a:solidFill>
                              <a:schemeClr val="tx1"/>
                            </a:solidFill>
                            <a:latin typeface="Cambria Math" panose="02040503050406030204" pitchFamily="18" charset="0"/>
                            <a:ea typeface="STXinwei" panose="02010800040101010101" pitchFamily="2" charset="-122"/>
                          </a:rPr>
                          <m:t>50 </m:t>
                        </m:r>
                      </m:sub>
                    </m:sSub>
                    <m:r>
                      <a:rPr lang="en-US" altLang="zh-CN" sz="1600">
                        <a:solidFill>
                          <a:schemeClr val="tx1"/>
                        </a:solidFill>
                        <a:latin typeface="Cambria Math" panose="02040503050406030204" pitchFamily="18" charset="0"/>
                        <a:ea typeface="STXinwei" panose="02010800040101010101" pitchFamily="2" charset="-122"/>
                      </a:rPr>
                      <m:t>~ </m:t>
                    </m:r>
                    <m:sSup>
                      <m:sSupPr>
                        <m:ctrlPr>
                          <a:rPr lang="en-US" altLang="zh-CN" sz="1600" i="1">
                            <a:solidFill>
                              <a:schemeClr val="tx1"/>
                            </a:solidFill>
                            <a:latin typeface="Cambria Math" panose="02040503050406030204" pitchFamily="18" charset="0"/>
                            <a:ea typeface="STXinwei" panose="02010800040101010101" pitchFamily="2" charset="-122"/>
                          </a:rPr>
                        </m:ctrlPr>
                      </m:sSupPr>
                      <m:e>
                        <m:r>
                          <a:rPr lang="en-US" altLang="zh-CN" sz="1600">
                            <a:solidFill>
                              <a:schemeClr val="tx1"/>
                            </a:solidFill>
                            <a:latin typeface="Cambria Math" panose="02040503050406030204" pitchFamily="18" charset="0"/>
                            <a:ea typeface="STXinwei" panose="02010800040101010101" pitchFamily="2" charset="-122"/>
                          </a:rPr>
                          <m:t>0.2</m:t>
                        </m:r>
                      </m:e>
                      <m:sup>
                        <m:r>
                          <a:rPr lang="en-US" altLang="zh-CN" sz="1600">
                            <a:solidFill>
                              <a:schemeClr val="tx1"/>
                            </a:solidFill>
                            <a:latin typeface="Cambria Math" panose="02040503050406030204" pitchFamily="18" charset="0"/>
                            <a:ea typeface="STXinwei" panose="02010800040101010101" pitchFamily="2" charset="-122"/>
                          </a:rPr>
                          <m:t>°</m:t>
                        </m:r>
                      </m:sup>
                    </m:sSup>
                    <m:r>
                      <a:rPr lang="zh-CN" altLang="en-US" sz="1600">
                        <a:solidFill>
                          <a:schemeClr val="tx1"/>
                        </a:solidFill>
                        <a:latin typeface="Cambria Math" panose="02040503050406030204" pitchFamily="18" charset="0"/>
                        <a:ea typeface="STXinwei" panose="02010800040101010101" pitchFamily="2" charset="-122"/>
                      </a:rPr>
                      <m:t>，得到</m:t>
                    </m:r>
                    <m:r>
                      <a:rPr lang="en-US" altLang="zh-CN" sz="1600">
                        <a:solidFill>
                          <a:schemeClr val="tx1"/>
                        </a:solidFill>
                        <a:latin typeface="Cambria Math" panose="02040503050406030204" pitchFamily="18" charset="0"/>
                        <a:ea typeface="STXinwei" panose="02010800040101010101" pitchFamily="2" charset="-122"/>
                      </a:rPr>
                      <m:t>∆</m:t>
                    </m:r>
                    <m:r>
                      <a:rPr lang="en-US" altLang="zh-CN" sz="1600">
                        <a:solidFill>
                          <a:schemeClr val="tx1"/>
                        </a:solidFill>
                        <a:latin typeface="Cambria Math" panose="02040503050406030204" pitchFamily="18" charset="0"/>
                        <a:ea typeface="STXinwei" panose="02010800040101010101" pitchFamily="2" charset="-122"/>
                      </a:rPr>
                      <m:t>𝛼</m:t>
                    </m:r>
                    <m:r>
                      <a:rPr lang="en-US" altLang="zh-CN" sz="1600">
                        <a:solidFill>
                          <a:schemeClr val="tx1"/>
                        </a:solidFill>
                        <a:latin typeface="Cambria Math" panose="02040503050406030204" pitchFamily="18" charset="0"/>
                        <a:ea typeface="STXinwei" panose="02010800040101010101" pitchFamily="2" charset="-122"/>
                      </a:rPr>
                      <m:t>=</m:t>
                    </m:r>
                    <m:sSup>
                      <m:sSupPr>
                        <m:ctrlPr>
                          <a:rPr lang="en-US" altLang="zh-CN" sz="1600" i="1">
                            <a:solidFill>
                              <a:schemeClr val="tx1"/>
                            </a:solidFill>
                            <a:latin typeface="Cambria Math" panose="02040503050406030204" pitchFamily="18" charset="0"/>
                            <a:ea typeface="STXinwei" panose="02010800040101010101" pitchFamily="2" charset="-122"/>
                          </a:rPr>
                        </m:ctrlPr>
                      </m:sSupPr>
                      <m:e>
                        <m:r>
                          <a:rPr lang="en-US" altLang="zh-CN" sz="1600">
                            <a:solidFill>
                              <a:schemeClr val="tx1"/>
                            </a:solidFill>
                            <a:latin typeface="Cambria Math" panose="02040503050406030204" pitchFamily="18" charset="0"/>
                            <a:ea typeface="STXinwei" panose="02010800040101010101" pitchFamily="2" charset="-122"/>
                          </a:rPr>
                          <m:t>0.08</m:t>
                        </m:r>
                      </m:e>
                      <m:sup>
                        <m:r>
                          <a:rPr lang="en-US" altLang="zh-CN" sz="1600">
                            <a:solidFill>
                              <a:schemeClr val="tx1"/>
                            </a:solidFill>
                            <a:latin typeface="Cambria Math" panose="02040503050406030204" pitchFamily="18" charset="0"/>
                            <a:ea typeface="STXinwei" panose="02010800040101010101" pitchFamily="2" charset="-122"/>
                          </a:rPr>
                          <m:t>°</m:t>
                        </m:r>
                      </m:sup>
                    </m:sSup>
                  </m:oMath>
                </a14:m>
                <a:r>
                  <a:rPr lang="zh-CN" altLang="en-US" sz="1600" dirty="0">
                    <a:solidFill>
                      <a:schemeClr val="tx1"/>
                    </a:solidFill>
                    <a:latin typeface="STXinwei" panose="02010800040101010101" pitchFamily="2" charset="-122"/>
                    <a:ea typeface="STXinwei" panose="02010800040101010101" pitchFamily="2" charset="-122"/>
                  </a:rPr>
                  <a:t>，</a:t>
                </a:r>
                <a14:m>
                  <m:oMath xmlns:m="http://schemas.openxmlformats.org/officeDocument/2006/math">
                    <m:r>
                      <m:rPr>
                        <m:sty m:val="p"/>
                      </m:rPr>
                      <a:rPr lang="en-US" altLang="zh-CN" sz="1600" dirty="0">
                        <a:solidFill>
                          <a:schemeClr val="tx1"/>
                        </a:solidFill>
                        <a:latin typeface="Cambria Math" panose="02040503050406030204" pitchFamily="18" charset="0"/>
                        <a:ea typeface="STXinwei" panose="02010800040101010101" pitchFamily="2" charset="-122"/>
                      </a:rPr>
                      <m:t>D</m:t>
                    </m:r>
                    <m:r>
                      <a:rPr lang="en-US" altLang="zh-CN" sz="1600" dirty="0">
                        <a:solidFill>
                          <a:schemeClr val="tx1"/>
                        </a:solidFill>
                        <a:latin typeface="Cambria Math" panose="02040503050406030204" pitchFamily="18" charset="0"/>
                        <a:ea typeface="STXinwei" panose="02010800040101010101" pitchFamily="2" charset="-122"/>
                      </a:rPr>
                      <m:t> ~ 4 </m:t>
                    </m:r>
                    <m:r>
                      <m:rPr>
                        <m:sty m:val="p"/>
                      </m:rPr>
                      <a:rPr lang="en-US" altLang="zh-CN" sz="1600" dirty="0">
                        <a:solidFill>
                          <a:schemeClr val="tx1"/>
                        </a:solidFill>
                        <a:latin typeface="Cambria Math" panose="02040503050406030204" pitchFamily="18" charset="0"/>
                        <a:ea typeface="STXinwei" panose="02010800040101010101" pitchFamily="2" charset="-122"/>
                      </a:rPr>
                      <m:t>m</m:t>
                    </m:r>
                  </m:oMath>
                </a14:m>
                <a:endParaRPr lang="en-US" altLang="zh-CN" sz="1600" dirty="0">
                  <a:solidFill>
                    <a:schemeClr val="tx1"/>
                  </a:solidFill>
                  <a:latin typeface="STXinwei" panose="02010800040101010101" pitchFamily="2" charset="-122"/>
                  <a:ea typeface="STXinwei" panose="02010800040101010101" pitchFamily="2" charset="-122"/>
                </a:endParaRPr>
              </a:p>
            </p:txBody>
          </p:sp>
        </mc:Choice>
        <mc:Fallback xmlns="">
          <p:sp>
            <p:nvSpPr>
              <p:cNvPr id="13" name="矩形: 圆角 13">
                <a:extLst>
                  <a:ext uri="{FF2B5EF4-FFF2-40B4-BE49-F238E27FC236}">
                    <a16:creationId xmlns:a16="http://schemas.microsoft.com/office/drawing/2014/main" id="{A22C7222-6BBB-704D-A7B7-464C7D1A2FCB}"/>
                  </a:ext>
                </a:extLst>
              </p:cNvPr>
              <p:cNvSpPr>
                <a:spLocks noRot="1" noChangeAspect="1" noMove="1" noResize="1" noEditPoints="1" noAdjustHandles="1" noChangeArrowheads="1" noChangeShapeType="1" noTextEdit="1"/>
              </p:cNvSpPr>
              <p:nvPr/>
            </p:nvSpPr>
            <p:spPr>
              <a:xfrm>
                <a:off x="6089999" y="1104871"/>
                <a:ext cx="5460317" cy="5150817"/>
              </a:xfrm>
              <a:prstGeom prst="roundRect">
                <a:avLst/>
              </a:prstGeom>
              <a:blipFill>
                <a:blip r:embed="rId4"/>
                <a:stretch>
                  <a:fillRect/>
                </a:stretch>
              </a:blipFill>
              <a:ln w="19050"/>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BFD4D131-D1CE-A347-A804-6F476BEB2468}"/>
              </a:ext>
            </a:extLst>
          </p:cNvPr>
          <p:cNvSpPr txBox="1"/>
          <p:nvPr/>
        </p:nvSpPr>
        <p:spPr>
          <a:xfrm>
            <a:off x="0" y="0"/>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4.</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 sz="3200" dirty="0">
                <a:solidFill>
                  <a:schemeClr val="accent1">
                    <a:lumMod val="50000"/>
                  </a:schemeClr>
                </a:solidFill>
                <a:latin typeface="STXinwei" panose="02010800040101010101" pitchFamily="2" charset="-122"/>
                <a:ea typeface="STXinwei" panose="02010800040101010101" pitchFamily="2" charset="-122"/>
              </a:rPr>
              <a:t>讨论</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2400" dirty="0">
                <a:solidFill>
                  <a:srgbClr val="7030A0"/>
                </a:solidFill>
                <a:latin typeface="STXinwei" panose="02010800040101010101" pitchFamily="2" charset="-122"/>
                <a:ea typeface="STXinwei" panose="02010800040101010101" pitchFamily="2" charset="-122"/>
              </a:rPr>
              <a:t>glitch</a:t>
            </a:r>
            <a:r>
              <a:rPr kumimoji="1" lang="zh-CN" altLang="en-US" sz="2400" dirty="0">
                <a:solidFill>
                  <a:srgbClr val="7030A0"/>
                </a:solidFill>
                <a:latin typeface="STXinwei" panose="02010800040101010101" pitchFamily="2" charset="-122"/>
                <a:ea typeface="STXinwei" panose="02010800040101010101" pitchFamily="2" charset="-122"/>
              </a:rPr>
              <a:t>对轮廓变化的影响</a:t>
            </a:r>
          </a:p>
        </p:txBody>
      </p:sp>
    </p:spTree>
    <p:extLst>
      <p:ext uri="{BB962C8B-B14F-4D97-AF65-F5344CB8AC3E}">
        <p14:creationId xmlns:p14="http://schemas.microsoft.com/office/powerpoint/2010/main" val="216355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06878D73-180D-5248-A3F7-7A9CC2A707A2}"/>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4" name="页脚占位符 1">
            <a:extLst>
              <a:ext uri="{FF2B5EF4-FFF2-40B4-BE49-F238E27FC236}">
                <a16:creationId xmlns:a16="http://schemas.microsoft.com/office/drawing/2014/main" id="{1F8A0DD7-4309-C842-B2DA-A4DF429FE456}"/>
              </a:ext>
            </a:extLst>
          </p:cNvPr>
          <p:cNvSpPr>
            <a:spLocks noGrp="1"/>
          </p:cNvSpPr>
          <p:nvPr>
            <p:ph type="ftr" sz="quarter" idx="11"/>
          </p:nvPr>
        </p:nvSpPr>
        <p:spPr>
          <a:xfrm>
            <a:off x="8077200" y="6498153"/>
            <a:ext cx="4114800" cy="365125"/>
          </a:xfrm>
        </p:spPr>
        <p:txBody>
          <a:bodyPr/>
          <a:lstStyle/>
          <a:p>
            <a:r>
              <a:rPr kumimoji="1" lang="en-US" altLang="zh-CN" b="1" dirty="0"/>
              <a:t>12/15</a:t>
            </a:r>
            <a:endParaRPr kumimoji="1" lang="zh-CN" altLang="en-US" b="1" dirty="0"/>
          </a:p>
        </p:txBody>
      </p:sp>
      <p:sp>
        <p:nvSpPr>
          <p:cNvPr id="15" name="日期占位符 2">
            <a:extLst>
              <a:ext uri="{FF2B5EF4-FFF2-40B4-BE49-F238E27FC236}">
                <a16:creationId xmlns:a16="http://schemas.microsoft.com/office/drawing/2014/main" id="{BD4D760C-7B8D-4942-AC3E-50307A0607D6}"/>
              </a:ext>
            </a:extLst>
          </p:cNvPr>
          <p:cNvSpPr>
            <a:spLocks noGrp="1"/>
          </p:cNvSpPr>
          <p:nvPr>
            <p:ph type="dt" sz="half" idx="10"/>
          </p:nvPr>
        </p:nvSpPr>
        <p:spPr>
          <a:xfrm>
            <a:off x="838200" y="6504129"/>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22" name="直线连接符 21">
            <a:extLst>
              <a:ext uri="{FF2B5EF4-FFF2-40B4-BE49-F238E27FC236}">
                <a16:creationId xmlns:a16="http://schemas.microsoft.com/office/drawing/2014/main" id="{41F3E5D0-F854-6749-A720-7B677F9F54C5}"/>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
        <p:nvSpPr>
          <p:cNvPr id="8" name="文本框 7">
            <a:extLst>
              <a:ext uri="{FF2B5EF4-FFF2-40B4-BE49-F238E27FC236}">
                <a16:creationId xmlns:a16="http://schemas.microsoft.com/office/drawing/2014/main" id="{7E0A6492-45D5-2F4F-AA9F-0FEA58D07C34}"/>
              </a:ext>
            </a:extLst>
          </p:cNvPr>
          <p:cNvSpPr txBox="1"/>
          <p:nvPr/>
        </p:nvSpPr>
        <p:spPr>
          <a:xfrm>
            <a:off x="0" y="0"/>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4.</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 sz="3200" dirty="0">
                <a:solidFill>
                  <a:schemeClr val="accent1">
                    <a:lumMod val="50000"/>
                  </a:schemeClr>
                </a:solidFill>
                <a:latin typeface="STXinwei" panose="02010800040101010101" pitchFamily="2" charset="-122"/>
                <a:ea typeface="STXinwei" panose="02010800040101010101" pitchFamily="2" charset="-122"/>
              </a:rPr>
              <a:t>讨论</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US" sz="2400" dirty="0">
                <a:solidFill>
                  <a:srgbClr val="7030A0"/>
                </a:solidFill>
                <a:latin typeface="STXinwei" panose="02010800040101010101" pitchFamily="2" charset="-122"/>
                <a:ea typeface="STXinwei" panose="02010800040101010101" pitchFamily="2" charset="-122"/>
              </a:rPr>
              <a:t>超流体模型中的 </a:t>
            </a:r>
            <a:r>
              <a:rPr kumimoji="1" lang="en" altLang="zh-CN" sz="2400" dirty="0">
                <a:solidFill>
                  <a:srgbClr val="7030A0"/>
                </a:solidFill>
                <a:latin typeface="STXinwei" panose="02010800040101010101" pitchFamily="2" charset="-122"/>
                <a:ea typeface="STXinwei" panose="02010800040101010101" pitchFamily="2" charset="-122"/>
              </a:rPr>
              <a:t>glitch</a:t>
            </a:r>
            <a:r>
              <a:rPr kumimoji="1" lang="zh-CN" altLang="en-US" sz="2400" dirty="0">
                <a:solidFill>
                  <a:srgbClr val="7030A0"/>
                </a:solidFill>
                <a:latin typeface="STXinwei" panose="02010800040101010101" pitchFamily="2" charset="-122"/>
                <a:ea typeface="STXinwei" panose="02010800040101010101" pitchFamily="2" charset="-122"/>
              </a:rPr>
              <a:t> 参数</a:t>
            </a:r>
          </a:p>
        </p:txBody>
      </p:sp>
      <p:pic>
        <p:nvPicPr>
          <p:cNvPr id="2" name="图片 1">
            <a:extLst>
              <a:ext uri="{FF2B5EF4-FFF2-40B4-BE49-F238E27FC236}">
                <a16:creationId xmlns:a16="http://schemas.microsoft.com/office/drawing/2014/main" id="{06382E7F-E5DD-2443-AE4D-2334292F9F63}"/>
              </a:ext>
            </a:extLst>
          </p:cNvPr>
          <p:cNvPicPr>
            <a:picLocks noChangeAspect="1"/>
          </p:cNvPicPr>
          <p:nvPr/>
        </p:nvPicPr>
        <p:blipFill>
          <a:blip r:embed="rId3"/>
          <a:stretch>
            <a:fillRect/>
          </a:stretch>
        </p:blipFill>
        <p:spPr>
          <a:xfrm>
            <a:off x="7002275" y="2162552"/>
            <a:ext cx="4463716" cy="1227138"/>
          </a:xfrm>
          <a:prstGeom prst="rect">
            <a:avLst/>
          </a:prstGeom>
        </p:spPr>
      </p:pic>
      <p:pic>
        <p:nvPicPr>
          <p:cNvPr id="5" name="图片 4">
            <a:extLst>
              <a:ext uri="{FF2B5EF4-FFF2-40B4-BE49-F238E27FC236}">
                <a16:creationId xmlns:a16="http://schemas.microsoft.com/office/drawing/2014/main" id="{7C3C3807-6C0D-BF46-9E6D-B801B1E01AF6}"/>
              </a:ext>
            </a:extLst>
          </p:cNvPr>
          <p:cNvPicPr>
            <a:picLocks noChangeAspect="1"/>
          </p:cNvPicPr>
          <p:nvPr/>
        </p:nvPicPr>
        <p:blipFill>
          <a:blip r:embed="rId4"/>
          <a:stretch>
            <a:fillRect/>
          </a:stretch>
        </p:blipFill>
        <p:spPr>
          <a:xfrm>
            <a:off x="497791" y="4911384"/>
            <a:ext cx="5747084" cy="1306155"/>
          </a:xfrm>
          <a:prstGeom prst="rect">
            <a:avLst/>
          </a:prstGeom>
        </p:spPr>
      </p:pic>
      <p:sp>
        <p:nvSpPr>
          <p:cNvPr id="11" name="文本框 10">
            <a:extLst>
              <a:ext uri="{FF2B5EF4-FFF2-40B4-BE49-F238E27FC236}">
                <a16:creationId xmlns:a16="http://schemas.microsoft.com/office/drawing/2014/main" id="{1AE68AF5-C36C-F040-B803-A4EBEF988BAC}"/>
              </a:ext>
            </a:extLst>
          </p:cNvPr>
          <p:cNvSpPr txBox="1"/>
          <p:nvPr/>
        </p:nvSpPr>
        <p:spPr>
          <a:xfrm>
            <a:off x="6962170" y="1498893"/>
            <a:ext cx="4543927" cy="369332"/>
          </a:xfrm>
          <a:prstGeom prst="rect">
            <a:avLst/>
          </a:prstGeom>
          <a:noFill/>
        </p:spPr>
        <p:txBody>
          <a:bodyPr wrap="square" rtlCol="0">
            <a:spAutoFit/>
          </a:bodyPr>
          <a:lstStyle/>
          <a:p>
            <a:r>
              <a:rPr kumimoji="1" lang="zh-CN" altLang="el-GR" dirty="0">
                <a:solidFill>
                  <a:srgbClr val="7030A0"/>
                </a:solidFill>
                <a:latin typeface="STXinwei" panose="02010800040101010101" pitchFamily="2" charset="-122"/>
                <a:ea typeface="STXinwei" panose="02010800040101010101" pitchFamily="2" charset="-122"/>
              </a:rPr>
              <a:t>指数恢复</a:t>
            </a:r>
            <a:r>
              <a:rPr kumimoji="1" lang="zh-CN" altLang="en-US" dirty="0">
                <a:solidFill>
                  <a:srgbClr val="7030A0"/>
                </a:solidFill>
                <a:latin typeface="STXinwei" panose="02010800040101010101" pitchFamily="2" charset="-122"/>
                <a:ea typeface="STXinwei" panose="02010800040101010101" pitchFamily="2" charset="-122"/>
              </a:rPr>
              <a:t>时间</a:t>
            </a:r>
            <a:r>
              <a:rPr kumimoji="1" lang="en" altLang="zh-CN" dirty="0">
                <a:solidFill>
                  <a:srgbClr val="7030A0"/>
                </a:solidFill>
                <a:latin typeface="STXinwei" panose="02010800040101010101" pitchFamily="2" charset="-122"/>
                <a:ea typeface="STXinwei" panose="02010800040101010101" pitchFamily="2" charset="-122"/>
              </a:rPr>
              <a:t>(</a:t>
            </a:r>
            <a:r>
              <a:rPr kumimoji="1" lang="en" altLang="zh-CN" dirty="0" err="1">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Gügercinoğlu</a:t>
            </a:r>
            <a:r>
              <a:rPr kumimoji="1" lang="en" altLang="zh-CN"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 </a:t>
            </a:r>
            <a:r>
              <a:rPr kumimoji="1" lang="en" altLang="zh-CN" dirty="0">
                <a:solidFill>
                  <a:srgbClr val="7030A0"/>
                </a:solidFill>
                <a:latin typeface="STXinwei" panose="02010800040101010101" pitchFamily="2" charset="-122"/>
                <a:ea typeface="STXinwei" panose="02010800040101010101" pitchFamily="2" charset="-122"/>
              </a:rPr>
              <a:t>&amp; </a:t>
            </a:r>
            <a:r>
              <a:rPr kumimoji="1" lang="en" altLang="zh-CN" dirty="0" err="1">
                <a:solidFill>
                  <a:srgbClr val="7030A0"/>
                </a:solidFill>
                <a:latin typeface="STXinwei" panose="02010800040101010101" pitchFamily="2" charset="-122"/>
                <a:ea typeface="STXinwei" panose="02010800040101010101" pitchFamily="2" charset="-122"/>
              </a:rPr>
              <a:t>Alpar</a:t>
            </a:r>
            <a:r>
              <a:rPr kumimoji="1" lang="en" altLang="zh-CN" dirty="0">
                <a:solidFill>
                  <a:srgbClr val="7030A0"/>
                </a:solidFill>
                <a:latin typeface="STXinwei" panose="02010800040101010101" pitchFamily="2" charset="-122"/>
                <a:ea typeface="STXinwei" panose="02010800040101010101" pitchFamily="2" charset="-122"/>
              </a:rPr>
              <a:t> 2014) </a:t>
            </a:r>
          </a:p>
        </p:txBody>
      </p:sp>
      <p:pic>
        <p:nvPicPr>
          <p:cNvPr id="9" name="图片 8">
            <a:extLst>
              <a:ext uri="{FF2B5EF4-FFF2-40B4-BE49-F238E27FC236}">
                <a16:creationId xmlns:a16="http://schemas.microsoft.com/office/drawing/2014/main" id="{3C34C350-8B30-794F-B301-340E12B33D46}"/>
              </a:ext>
            </a:extLst>
          </p:cNvPr>
          <p:cNvPicPr>
            <a:picLocks noChangeAspect="1"/>
          </p:cNvPicPr>
          <p:nvPr/>
        </p:nvPicPr>
        <p:blipFill>
          <a:blip r:embed="rId5"/>
          <a:stretch>
            <a:fillRect/>
          </a:stretch>
        </p:blipFill>
        <p:spPr>
          <a:xfrm>
            <a:off x="6476086" y="924842"/>
            <a:ext cx="5516093" cy="3164682"/>
          </a:xfrm>
          <a:prstGeom prst="rect">
            <a:avLst/>
          </a:prstGeom>
        </p:spPr>
      </p:pic>
      <mc:AlternateContent xmlns:mc="http://schemas.openxmlformats.org/markup-compatibility/2006" xmlns:a14="http://schemas.microsoft.com/office/drawing/2010/main">
        <mc:Choice Requires="a14">
          <p:sp>
            <p:nvSpPr>
              <p:cNvPr id="32" name="矩形: 圆角 13">
                <a:extLst>
                  <a:ext uri="{FF2B5EF4-FFF2-40B4-BE49-F238E27FC236}">
                    <a16:creationId xmlns:a16="http://schemas.microsoft.com/office/drawing/2014/main" id="{4E19F2B4-615C-8749-BB1C-6745F41DD3AE}"/>
                  </a:ext>
                </a:extLst>
              </p:cNvPr>
              <p:cNvSpPr/>
              <p:nvPr/>
            </p:nvSpPr>
            <p:spPr>
              <a:xfrm>
                <a:off x="536066" y="875918"/>
                <a:ext cx="5647865" cy="3852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r>
                  <a:rPr kumimoji="1" lang="zh-CN" altLang="en" dirty="0">
                    <a:solidFill>
                      <a:srgbClr val="7030A0"/>
                    </a:solidFill>
                    <a:latin typeface="STXinwei" panose="02010800040101010101" pitchFamily="2" charset="-122"/>
                    <a:ea typeface="STXinwei" panose="02010800040101010101" pitchFamily="2" charset="-122"/>
                  </a:rPr>
                  <a:t>根据</a:t>
                </a:r>
                <a:r>
                  <a:rPr kumimoji="1" lang="zh-CN" altLang="en-US" dirty="0">
                    <a:solidFill>
                      <a:srgbClr val="7030A0"/>
                    </a:solidFill>
                    <a:latin typeface="STXinwei" panose="02010800040101010101" pitchFamily="2" charset="-122"/>
                    <a:ea typeface="STXinwei" panose="02010800040101010101" pitchFamily="2" charset="-122"/>
                  </a:rPr>
                  <a:t> </a:t>
                </a:r>
                <a:r>
                  <a:rPr kumimoji="1" lang="en" altLang="zh-CN" dirty="0">
                    <a:solidFill>
                      <a:srgbClr val="7030A0"/>
                    </a:solidFill>
                    <a:latin typeface="STXinwei" panose="02010800040101010101" pitchFamily="2" charset="-122"/>
                    <a:ea typeface="STXinwei" panose="02010800040101010101" pitchFamily="2" charset="-122"/>
                  </a:rPr>
                  <a:t>vortex creep model </a:t>
                </a:r>
                <a:r>
                  <a:rPr kumimoji="1" lang="en-US" altLang="zh-CN" dirty="0">
                    <a:solidFill>
                      <a:srgbClr val="7030A0"/>
                    </a:solidFill>
                    <a:latin typeface="STXinwei" panose="02010800040101010101" pitchFamily="2" charset="-122"/>
                    <a:ea typeface="STXinwei" panose="02010800040101010101" pitchFamily="2" charset="-122"/>
                  </a:rPr>
                  <a:t>(</a:t>
                </a:r>
                <a:r>
                  <a:rPr kumimoji="1" lang="en" altLang="zh-CN" dirty="0" err="1">
                    <a:solidFill>
                      <a:srgbClr val="7030A0"/>
                    </a:solidFill>
                    <a:latin typeface="STXinwei" panose="02010800040101010101" pitchFamily="2" charset="-122"/>
                    <a:ea typeface="STXinwei" panose="02010800040101010101" pitchFamily="2" charset="-122"/>
                  </a:rPr>
                  <a:t>Alpar</a:t>
                </a:r>
                <a:r>
                  <a:rPr kumimoji="1" lang="en" altLang="zh-CN" dirty="0">
                    <a:solidFill>
                      <a:srgbClr val="7030A0"/>
                    </a:solidFill>
                    <a:latin typeface="STXinwei" panose="02010800040101010101" pitchFamily="2" charset="-122"/>
                    <a:ea typeface="STXinwei" panose="02010800040101010101" pitchFamily="2" charset="-122"/>
                  </a:rPr>
                  <a:t> &amp; Baykal 2006)</a:t>
                </a:r>
              </a:p>
              <a:p>
                <a:pPr algn="just">
                  <a:lnSpc>
                    <a:spcPct val="150000"/>
                  </a:lnSpc>
                </a:pPr>
                <a14:m>
                  <m:oMathPara xmlns:m="http://schemas.openxmlformats.org/officeDocument/2006/math">
                    <m:oMathParaPr>
                      <m:jc m:val="centerGroup"/>
                    </m:oMathParaPr>
                    <m:oMath xmlns:m="http://schemas.openxmlformats.org/officeDocument/2006/math">
                      <m:f>
                        <m:fPr>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zh-CN" altLang="en-US" i="1">
                              <a:solidFill>
                                <a:schemeClr val="tx1"/>
                              </a:solidFill>
                              <a:latin typeface="Cambria Math" panose="02040503050406030204" pitchFamily="18" charset="0"/>
                              <a:ea typeface="STXinwei" panose="02010800040101010101" pitchFamily="2" charset="-122"/>
                            </a:rPr>
                            <m:t>∆</m:t>
                          </m:r>
                          <m:sSub>
                            <m:sSubPr>
                              <m:ctrlPr>
                                <a:rPr kumimoji="1" lang="en-US" altLang="zh-CN" i="1">
                                  <a:solidFill>
                                    <a:schemeClr val="tx1"/>
                                  </a:solidFill>
                                  <a:latin typeface="Cambria Math" panose="02040503050406030204" pitchFamily="18" charset="0"/>
                                  <a:ea typeface="STXinwei" panose="02010800040101010101" pitchFamily="2" charset="-122"/>
                                </a:rPr>
                              </m:ctrlPr>
                            </m:sSubPr>
                            <m:e>
                              <m:r>
                                <a:rPr kumimoji="1" lang="en-US" altLang="zh-CN" i="1">
                                  <a:solidFill>
                                    <a:schemeClr val="tx1"/>
                                  </a:solidFill>
                                  <a:latin typeface="Cambria Math" panose="02040503050406030204" pitchFamily="18" charset="0"/>
                                  <a:ea typeface="Cambria Math" panose="02040503050406030204" pitchFamily="18" charset="0"/>
                                </a:rPr>
                                <m:t>𝜈</m:t>
                              </m:r>
                            </m:e>
                            <m:sub>
                              <m:r>
                                <m:rPr>
                                  <m:sty m:val="p"/>
                                </m:rPr>
                                <a:rPr kumimoji="1" lang="en-US" altLang="zh-CN" i="1">
                                  <a:solidFill>
                                    <a:schemeClr val="tx1"/>
                                  </a:solidFill>
                                  <a:latin typeface="Cambria Math" panose="02040503050406030204" pitchFamily="18" charset="0"/>
                                  <a:ea typeface="STXinwei" panose="02010800040101010101" pitchFamily="2" charset="-122"/>
                                </a:rPr>
                                <m:t>p</m:t>
                              </m:r>
                            </m:sub>
                          </m:sSub>
                        </m:num>
                        <m:den>
                          <m:r>
                            <a:rPr kumimoji="1" lang="en-US" altLang="zh-CN" i="1" smtClean="0">
                              <a:solidFill>
                                <a:schemeClr val="tx1"/>
                              </a:solidFill>
                              <a:latin typeface="Cambria Math" panose="02040503050406030204" pitchFamily="18" charset="0"/>
                              <a:ea typeface="Cambria Math" panose="02040503050406030204" pitchFamily="18" charset="0"/>
                            </a:rPr>
                            <m:t>𝜈</m:t>
                          </m:r>
                        </m:den>
                      </m:f>
                      <m:r>
                        <a:rPr kumimoji="1" lang="en-US" altLang="zh-CN" b="0" i="1" smtClean="0">
                          <a:solidFill>
                            <a:schemeClr val="tx1"/>
                          </a:solidFill>
                          <a:latin typeface="Cambria Math" panose="02040503050406030204" pitchFamily="18" charset="0"/>
                          <a:ea typeface="STXinwei" panose="02010800040101010101" pitchFamily="2" charset="-122"/>
                        </a:rPr>
                        <m:t>=</m:t>
                      </m:r>
                      <m:d>
                        <m:dPr>
                          <m:ctrlPr>
                            <a:rPr kumimoji="1" lang="en-US" altLang="zh-CN" b="0" i="1" smtClean="0">
                              <a:solidFill>
                                <a:schemeClr val="tx1"/>
                              </a:solidFill>
                              <a:latin typeface="Cambria Math" panose="02040503050406030204" pitchFamily="18" charset="0"/>
                              <a:ea typeface="STXinwei" panose="02010800040101010101" pitchFamily="2" charset="-122"/>
                            </a:rPr>
                          </m:ctrlPr>
                        </m:dPr>
                        <m:e>
                          <m:f>
                            <m:fPr>
                              <m:ctrlPr>
                                <a:rPr kumimoji="1" lang="en-US" altLang="zh-CN" b="0" i="1" smtClean="0">
                                  <a:solidFill>
                                    <a:schemeClr val="tx1"/>
                                  </a:solidFill>
                                  <a:latin typeface="Cambria Math" panose="02040503050406030204" pitchFamily="18" charset="0"/>
                                  <a:ea typeface="STXinwei" panose="02010800040101010101" pitchFamily="2" charset="-122"/>
                                </a:rPr>
                              </m:ctrlPr>
                            </m:fPr>
                            <m:num>
                              <m:sSub>
                                <m:sSubPr>
                                  <m:ctrlPr>
                                    <a:rPr kumimoji="1" lang="en-US" altLang="zh-CN" i="1">
                                      <a:solidFill>
                                        <a:schemeClr val="tx1"/>
                                      </a:solidFill>
                                      <a:latin typeface="Cambria Math" panose="02040503050406030204" pitchFamily="18" charset="0"/>
                                      <a:ea typeface="Cambria Math" panose="02040503050406030204" pitchFamily="18" charset="0"/>
                                    </a:rPr>
                                  </m:ctrlPr>
                                </m:sSubPr>
                                <m:e>
                                  <m:r>
                                    <a:rPr kumimoji="1" lang="en-US" altLang="zh-CN" i="1">
                                      <a:solidFill>
                                        <a:schemeClr val="tx1"/>
                                      </a:solidFill>
                                      <a:latin typeface="Cambria Math" panose="02040503050406030204" pitchFamily="18" charset="0"/>
                                      <a:ea typeface="Cambria Math" panose="02040503050406030204" pitchFamily="18" charset="0"/>
                                    </a:rPr>
                                    <m:t>𝐼</m:t>
                                  </m:r>
                                </m:e>
                                <m:sub>
                                  <m:r>
                                    <m:rPr>
                                      <m:sty m:val="p"/>
                                    </m:rPr>
                                    <a:rPr kumimoji="1" lang="en-US" altLang="zh-CN" i="1">
                                      <a:solidFill>
                                        <a:schemeClr val="tx1"/>
                                      </a:solidFill>
                                      <a:latin typeface="Cambria Math" panose="02040503050406030204" pitchFamily="18" charset="0"/>
                                      <a:ea typeface="Cambria Math" panose="02040503050406030204" pitchFamily="18" charset="0"/>
                                    </a:rPr>
                                    <m:t>A</m:t>
                                  </m:r>
                                </m:sub>
                              </m:sSub>
                            </m:num>
                            <m:den>
                              <m:r>
                                <a:rPr kumimoji="1" lang="en-US" altLang="zh-CN" b="0" i="1" smtClean="0">
                                  <a:solidFill>
                                    <a:schemeClr val="tx1"/>
                                  </a:solidFill>
                                  <a:latin typeface="Cambria Math" panose="02040503050406030204" pitchFamily="18" charset="0"/>
                                  <a:ea typeface="STXinwei" panose="02010800040101010101" pitchFamily="2" charset="-122"/>
                                </a:rPr>
                                <m:t>2</m:t>
                              </m:r>
                              <m:r>
                                <a:rPr kumimoji="1" lang="en-US" altLang="zh-CN" b="0" i="1" smtClean="0">
                                  <a:solidFill>
                                    <a:schemeClr val="tx1"/>
                                  </a:solidFill>
                                  <a:latin typeface="Cambria Math" panose="02040503050406030204" pitchFamily="18" charset="0"/>
                                  <a:ea typeface="STXinwei" panose="02010800040101010101" pitchFamily="2" charset="-122"/>
                                </a:rPr>
                                <m:t>𝐼</m:t>
                              </m:r>
                            </m:den>
                          </m:f>
                          <m:r>
                            <a:rPr kumimoji="1" lang="en-US" altLang="zh-CN" b="0" i="1" smtClean="0">
                              <a:solidFill>
                                <a:schemeClr val="tx1"/>
                              </a:solidFill>
                              <a:latin typeface="Cambria Math" panose="02040503050406030204" pitchFamily="18" charset="0"/>
                              <a:ea typeface="STXinwei" panose="02010800040101010101" pitchFamily="2" charset="-122"/>
                            </a:rPr>
                            <m:t>+</m:t>
                          </m:r>
                          <m:f>
                            <m:fPr>
                              <m:ctrlPr>
                                <a:rPr kumimoji="1" lang="en-US" altLang="zh-CN" i="1">
                                  <a:solidFill>
                                    <a:schemeClr val="tx1"/>
                                  </a:solidFill>
                                  <a:latin typeface="Cambria Math" panose="02040503050406030204" pitchFamily="18" charset="0"/>
                                  <a:ea typeface="STXinwei" panose="02010800040101010101" pitchFamily="2" charset="-122"/>
                                </a:rPr>
                              </m:ctrlPr>
                            </m:fPr>
                            <m:num>
                              <m:sSub>
                                <m:sSubPr>
                                  <m:ctrlPr>
                                    <a:rPr kumimoji="1" lang="en-US" altLang="zh-CN" i="1">
                                      <a:solidFill>
                                        <a:schemeClr val="tx1"/>
                                      </a:solidFill>
                                      <a:latin typeface="Cambria Math" panose="02040503050406030204" pitchFamily="18" charset="0"/>
                                      <a:ea typeface="Cambria Math" panose="02040503050406030204" pitchFamily="18" charset="0"/>
                                    </a:rPr>
                                  </m:ctrlPr>
                                </m:sSubPr>
                                <m:e>
                                  <m:r>
                                    <a:rPr kumimoji="1" lang="en-US" altLang="zh-CN" i="1">
                                      <a:solidFill>
                                        <a:schemeClr val="tx1"/>
                                      </a:solidFill>
                                      <a:latin typeface="Cambria Math" panose="02040503050406030204" pitchFamily="18" charset="0"/>
                                      <a:ea typeface="Cambria Math" panose="02040503050406030204" pitchFamily="18" charset="0"/>
                                    </a:rPr>
                                    <m:t>𝐼</m:t>
                                  </m:r>
                                </m:e>
                                <m:sub>
                                  <m:r>
                                    <a:rPr kumimoji="1" lang="en-US" altLang="zh-CN" b="0" i="1" smtClean="0">
                                      <a:solidFill>
                                        <a:schemeClr val="tx1"/>
                                      </a:solidFill>
                                      <a:latin typeface="Cambria Math" panose="02040503050406030204" pitchFamily="18" charset="0"/>
                                      <a:ea typeface="Cambria Math" panose="02040503050406030204" pitchFamily="18" charset="0"/>
                                    </a:rPr>
                                    <m:t>𝐵</m:t>
                                  </m:r>
                                </m:sub>
                              </m:sSub>
                            </m:num>
                            <m:den>
                              <m:r>
                                <a:rPr kumimoji="1" lang="en-US" altLang="zh-CN" i="1">
                                  <a:solidFill>
                                    <a:schemeClr val="tx1"/>
                                  </a:solidFill>
                                  <a:latin typeface="Cambria Math" panose="02040503050406030204" pitchFamily="18" charset="0"/>
                                  <a:ea typeface="STXinwei" panose="02010800040101010101" pitchFamily="2" charset="-122"/>
                                </a:rPr>
                                <m:t>𝐼</m:t>
                              </m:r>
                            </m:den>
                          </m:f>
                        </m:e>
                      </m:d>
                      <m:f>
                        <m:fPr>
                          <m:ctrlPr>
                            <a:rPr kumimoji="1" lang="en-US" altLang="zh-CN" b="0" i="1" smtClean="0">
                              <a:solidFill>
                                <a:schemeClr val="tx1"/>
                              </a:solidFill>
                              <a:latin typeface="Cambria Math" panose="02040503050406030204" pitchFamily="18" charset="0"/>
                              <a:ea typeface="STXinwei" panose="02010800040101010101" pitchFamily="2" charset="-122"/>
                            </a:rPr>
                          </m:ctrlPr>
                        </m:fPr>
                        <m:num>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𝑡</m:t>
                              </m:r>
                            </m:e>
                            <m:sub>
                              <m:r>
                                <m:rPr>
                                  <m:sty m:val="p"/>
                                </m:rPr>
                                <a:rPr kumimoji="1" lang="en-US" altLang="zh-CN" i="1">
                                  <a:solidFill>
                                    <a:schemeClr val="tx1"/>
                                  </a:solidFill>
                                  <a:latin typeface="Cambria Math" panose="02040503050406030204" pitchFamily="18" charset="0"/>
                                </a:rPr>
                                <m:t>g</m:t>
                              </m:r>
                            </m:sub>
                          </m:sSub>
                        </m:num>
                        <m:den>
                          <m:r>
                            <a:rPr kumimoji="1" lang="en-US" altLang="zh-CN" b="0" i="1" smtClean="0">
                              <a:solidFill>
                                <a:schemeClr val="tx1"/>
                              </a:solidFill>
                              <a:latin typeface="Cambria Math" panose="02040503050406030204" pitchFamily="18" charset="0"/>
                              <a:ea typeface="STXinwei" panose="02010800040101010101" pitchFamily="2" charset="-122"/>
                            </a:rPr>
                            <m:t>2</m:t>
                          </m:r>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𝑡</m:t>
                              </m:r>
                            </m:e>
                            <m:sub>
                              <m:r>
                                <a:rPr kumimoji="1" lang="en-US" altLang="zh-CN" b="0" i="1" smtClean="0">
                                  <a:solidFill>
                                    <a:schemeClr val="tx1"/>
                                  </a:solidFill>
                                  <a:latin typeface="Cambria Math" panose="02040503050406030204" pitchFamily="18" charset="0"/>
                                </a:rPr>
                                <m:t>𝑠𝑑</m:t>
                              </m:r>
                            </m:sub>
                          </m:sSub>
                        </m:den>
                      </m:f>
                    </m:oMath>
                  </m:oMathPara>
                </a14:m>
                <a:endParaRPr kumimoji="1" lang="zh-CN" altLang="en-US" dirty="0"/>
              </a:p>
              <a:p>
                <a:pPr algn="just">
                  <a:lnSpc>
                    <a:spcPct val="150000"/>
                  </a:lnSpc>
                </a:pPr>
                <a14:m>
                  <m:oMathPara xmlns:m="http://schemas.openxmlformats.org/officeDocument/2006/math">
                    <m:oMathParaPr>
                      <m:jc m:val="centerGroup"/>
                    </m:oMathParaPr>
                    <m:oMath xmlns:m="http://schemas.openxmlformats.org/officeDocument/2006/math">
                      <m:f>
                        <m:fPr>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zh-CN" altLang="en-US" i="1">
                              <a:solidFill>
                                <a:schemeClr val="tx1"/>
                              </a:solidFill>
                              <a:latin typeface="Cambria Math" panose="02040503050406030204" pitchFamily="18" charset="0"/>
                              <a:ea typeface="STXinwei" panose="02010800040101010101" pitchFamily="2" charset="-122"/>
                            </a:rPr>
                            <m:t>∆</m:t>
                          </m:r>
                          <m:sSub>
                            <m:sSubPr>
                              <m:ctrlPr>
                                <a:rPr kumimoji="1" lang="en-US" altLang="zh-CN" i="1" smtClean="0">
                                  <a:solidFill>
                                    <a:schemeClr val="tx1"/>
                                  </a:solidFill>
                                  <a:latin typeface="Cambria Math" panose="02040503050406030204" pitchFamily="18" charset="0"/>
                                  <a:ea typeface="STXinwei" panose="02010800040101010101" pitchFamily="2" charset="-122"/>
                                </a:rPr>
                              </m:ctrlPr>
                            </m:sSubPr>
                            <m:e>
                              <m:acc>
                                <m:accPr>
                                  <m:chr m:val="̇"/>
                                  <m:ctrlPr>
                                    <a:rPr kumimoji="1" lang="en-US" altLang="zh-CN" i="1" smtClean="0">
                                      <a:solidFill>
                                        <a:schemeClr val="tx1"/>
                                      </a:solidFill>
                                      <a:latin typeface="Cambria Math" panose="02040503050406030204" pitchFamily="18" charset="0"/>
                                      <a:ea typeface="STXinwei" panose="02010800040101010101" pitchFamily="2" charset="-122"/>
                                    </a:rPr>
                                  </m:ctrlPr>
                                </m:accPr>
                                <m:e>
                                  <m:r>
                                    <a:rPr kumimoji="1" lang="en-US" altLang="zh-CN" i="1" smtClean="0">
                                      <a:solidFill>
                                        <a:schemeClr val="tx1"/>
                                      </a:solidFill>
                                      <a:latin typeface="Cambria Math" panose="02040503050406030204" pitchFamily="18" charset="0"/>
                                      <a:ea typeface="Cambria Math" panose="02040503050406030204" pitchFamily="18" charset="0"/>
                                    </a:rPr>
                                    <m:t>𝜈</m:t>
                                  </m:r>
                                </m:e>
                              </m:acc>
                            </m:e>
                            <m:sub>
                              <m:r>
                                <m:rPr>
                                  <m:sty m:val="p"/>
                                </m:rPr>
                                <a:rPr kumimoji="1" lang="en-US" altLang="zh-CN" i="1">
                                  <a:solidFill>
                                    <a:schemeClr val="tx1"/>
                                  </a:solidFill>
                                  <a:latin typeface="Cambria Math" panose="02040503050406030204" pitchFamily="18" charset="0"/>
                                  <a:ea typeface="STXinwei" panose="02010800040101010101" pitchFamily="2" charset="-122"/>
                                </a:rPr>
                                <m:t>p</m:t>
                              </m:r>
                            </m:sub>
                          </m:sSub>
                        </m:num>
                        <m:den>
                          <m:acc>
                            <m:accPr>
                              <m:chr m:val="̇"/>
                              <m:ctrlPr>
                                <a:rPr kumimoji="1" lang="en-US" altLang="zh-CN" i="1" smtClean="0">
                                  <a:solidFill>
                                    <a:schemeClr val="tx1"/>
                                  </a:solidFill>
                                  <a:latin typeface="Cambria Math" panose="02040503050406030204" pitchFamily="18" charset="0"/>
                                  <a:ea typeface="STXinwei" panose="02010800040101010101" pitchFamily="2" charset="-122"/>
                                </a:rPr>
                              </m:ctrlPr>
                            </m:accPr>
                            <m:e>
                              <m:r>
                                <a:rPr kumimoji="1" lang="en-US" altLang="zh-CN" i="1" smtClean="0">
                                  <a:solidFill>
                                    <a:schemeClr val="tx1"/>
                                  </a:solidFill>
                                  <a:latin typeface="Cambria Math" panose="02040503050406030204" pitchFamily="18" charset="0"/>
                                  <a:ea typeface="Cambria Math" panose="02040503050406030204" pitchFamily="18" charset="0"/>
                                </a:rPr>
                                <m:t>𝜈</m:t>
                              </m:r>
                            </m:e>
                          </m:acc>
                        </m:den>
                      </m:f>
                      <m:r>
                        <a:rPr kumimoji="1" lang="en-US" altLang="zh-CN" b="0" i="1" smtClean="0">
                          <a:solidFill>
                            <a:schemeClr val="tx1"/>
                          </a:solidFill>
                          <a:latin typeface="Cambria Math" panose="02040503050406030204" pitchFamily="18" charset="0"/>
                          <a:ea typeface="STXinwei" panose="02010800040101010101" pitchFamily="2" charset="-122"/>
                        </a:rPr>
                        <m:t>=</m:t>
                      </m:r>
                      <m:f>
                        <m:fPr>
                          <m:ctrlPr>
                            <a:rPr kumimoji="1" lang="en-US" altLang="zh-CN" i="1">
                              <a:solidFill>
                                <a:schemeClr val="tx1"/>
                              </a:solidFill>
                              <a:latin typeface="Cambria Math" panose="02040503050406030204" pitchFamily="18" charset="0"/>
                              <a:ea typeface="STXinwei" panose="02010800040101010101" pitchFamily="2" charset="-122"/>
                            </a:rPr>
                          </m:ctrlPr>
                        </m:fPr>
                        <m:num>
                          <m:sSub>
                            <m:sSubPr>
                              <m:ctrlPr>
                                <a:rPr kumimoji="1" lang="en-US" altLang="zh-CN" i="1">
                                  <a:solidFill>
                                    <a:schemeClr val="tx1"/>
                                  </a:solidFill>
                                  <a:latin typeface="Cambria Math" panose="02040503050406030204" pitchFamily="18" charset="0"/>
                                  <a:ea typeface="Cambria Math" panose="02040503050406030204" pitchFamily="18" charset="0"/>
                                </a:rPr>
                              </m:ctrlPr>
                            </m:sSubPr>
                            <m:e>
                              <m:r>
                                <a:rPr kumimoji="1" lang="en-US" altLang="zh-CN" i="1">
                                  <a:solidFill>
                                    <a:schemeClr val="tx1"/>
                                  </a:solidFill>
                                  <a:latin typeface="Cambria Math" panose="02040503050406030204" pitchFamily="18" charset="0"/>
                                  <a:ea typeface="Cambria Math" panose="02040503050406030204" pitchFamily="18" charset="0"/>
                                </a:rPr>
                                <m:t>𝐼</m:t>
                              </m:r>
                            </m:e>
                            <m:sub>
                              <m:r>
                                <m:rPr>
                                  <m:sty m:val="p"/>
                                </m:rPr>
                                <a:rPr kumimoji="1" lang="en-US" altLang="zh-CN" i="1">
                                  <a:solidFill>
                                    <a:schemeClr val="tx1"/>
                                  </a:solidFill>
                                  <a:latin typeface="Cambria Math" panose="02040503050406030204" pitchFamily="18" charset="0"/>
                                  <a:ea typeface="Cambria Math" panose="02040503050406030204" pitchFamily="18" charset="0"/>
                                </a:rPr>
                                <m:t>A</m:t>
                              </m:r>
                            </m:sub>
                          </m:sSub>
                        </m:num>
                        <m:den>
                          <m:r>
                            <a:rPr kumimoji="1" lang="en-US" altLang="zh-CN" i="1">
                              <a:solidFill>
                                <a:schemeClr val="tx1"/>
                              </a:solidFill>
                              <a:latin typeface="Cambria Math" panose="02040503050406030204" pitchFamily="18" charset="0"/>
                              <a:ea typeface="STXinwei" panose="02010800040101010101" pitchFamily="2" charset="-122"/>
                            </a:rPr>
                            <m:t>𝐼</m:t>
                          </m:r>
                        </m:den>
                      </m:f>
                    </m:oMath>
                  </m:oMathPara>
                </a14:m>
                <a:endParaRPr kumimoji="1" lang="en" altLang="zh-CN" dirty="0">
                  <a:solidFill>
                    <a:schemeClr val="tx1"/>
                  </a:solidFill>
                  <a:latin typeface="STXinwei" panose="02010800040101010101" pitchFamily="2" charset="-122"/>
                  <a:ea typeface="STXinwei" panose="02010800040101010101" pitchFamily="2" charset="-122"/>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kumimoji="1" lang="en-US" altLang="zh-CN" i="1" smtClean="0">
                              <a:solidFill>
                                <a:schemeClr val="tx1"/>
                              </a:solidFill>
                              <a:latin typeface="Cambria Math" panose="02040503050406030204" pitchFamily="18" charset="0"/>
                            </a:rPr>
                          </m:ctrlPr>
                        </m:sSubPr>
                        <m:e>
                          <m:acc>
                            <m:accPr>
                              <m:chr m:val="̈"/>
                              <m:ctrlPr>
                                <a:rPr kumimoji="1" lang="en-US" altLang="zh-CN" i="1" smtClean="0">
                                  <a:solidFill>
                                    <a:schemeClr val="tx1"/>
                                  </a:solidFill>
                                  <a:latin typeface="Cambria Math" panose="02040503050406030204" pitchFamily="18" charset="0"/>
                                </a:rPr>
                              </m:ctrlPr>
                            </m:accPr>
                            <m:e>
                              <m:r>
                                <a:rPr kumimoji="1" lang="en-US" altLang="zh-CN" i="1" smtClean="0">
                                  <a:solidFill>
                                    <a:schemeClr val="tx1"/>
                                  </a:solidFill>
                                  <a:latin typeface="Cambria Math" panose="02040503050406030204" pitchFamily="18" charset="0"/>
                                  <a:ea typeface="Cambria Math" panose="02040503050406030204" pitchFamily="18" charset="0"/>
                                </a:rPr>
                                <m:t>𝜈</m:t>
                              </m:r>
                            </m:e>
                          </m:acc>
                        </m:e>
                        <m:sub>
                          <m:r>
                            <m:rPr>
                              <m:sty m:val="p"/>
                            </m:rPr>
                            <a:rPr kumimoji="1" lang="en-US" altLang="zh-CN" i="1">
                              <a:solidFill>
                                <a:schemeClr val="tx1"/>
                              </a:solidFill>
                              <a:latin typeface="Cambria Math" panose="02040503050406030204" pitchFamily="18" charset="0"/>
                            </a:rPr>
                            <m:t>p</m:t>
                          </m:r>
                        </m:sub>
                      </m:sSub>
                      <m:r>
                        <a:rPr kumimoji="1" lang="en-US" altLang="zh-CN" b="0" i="1" smtClean="0">
                          <a:solidFill>
                            <a:schemeClr val="tx1"/>
                          </a:solidFill>
                          <a:latin typeface="Cambria Math" panose="02040503050406030204" pitchFamily="18" charset="0"/>
                        </a:rPr>
                        <m:t>=</m:t>
                      </m:r>
                      <m:f>
                        <m:fPr>
                          <m:ctrlPr>
                            <a:rPr kumimoji="1" lang="en-US" altLang="zh-CN" i="1">
                              <a:solidFill>
                                <a:schemeClr val="tx1"/>
                              </a:solidFill>
                              <a:latin typeface="Cambria Math" panose="02040503050406030204" pitchFamily="18" charset="0"/>
                              <a:ea typeface="STXinwei" panose="02010800040101010101" pitchFamily="2" charset="-122"/>
                            </a:rPr>
                          </m:ctrlPr>
                        </m:fPr>
                        <m:num>
                          <m:sSub>
                            <m:sSubPr>
                              <m:ctrlPr>
                                <a:rPr kumimoji="1" lang="en-US" altLang="zh-CN" i="1">
                                  <a:solidFill>
                                    <a:schemeClr val="tx1"/>
                                  </a:solidFill>
                                  <a:latin typeface="Cambria Math" panose="02040503050406030204" pitchFamily="18" charset="0"/>
                                  <a:ea typeface="Cambria Math" panose="02040503050406030204" pitchFamily="18" charset="0"/>
                                </a:rPr>
                              </m:ctrlPr>
                            </m:sSubPr>
                            <m:e>
                              <m:r>
                                <a:rPr kumimoji="1" lang="en-US" altLang="zh-CN" i="1">
                                  <a:solidFill>
                                    <a:schemeClr val="tx1"/>
                                  </a:solidFill>
                                  <a:latin typeface="Cambria Math" panose="02040503050406030204" pitchFamily="18" charset="0"/>
                                  <a:ea typeface="Cambria Math" panose="02040503050406030204" pitchFamily="18" charset="0"/>
                                </a:rPr>
                                <m:t>𝐼</m:t>
                              </m:r>
                            </m:e>
                            <m:sub>
                              <m:r>
                                <m:rPr>
                                  <m:sty m:val="p"/>
                                </m:rPr>
                                <a:rPr kumimoji="1" lang="en-US" altLang="zh-CN" i="1">
                                  <a:solidFill>
                                    <a:schemeClr val="tx1"/>
                                  </a:solidFill>
                                  <a:latin typeface="Cambria Math" panose="02040503050406030204" pitchFamily="18" charset="0"/>
                                  <a:ea typeface="Cambria Math" panose="02040503050406030204" pitchFamily="18" charset="0"/>
                                </a:rPr>
                                <m:t>A</m:t>
                              </m:r>
                            </m:sub>
                          </m:sSub>
                        </m:num>
                        <m:den>
                          <m:r>
                            <a:rPr kumimoji="1" lang="en-US" altLang="zh-CN" i="1">
                              <a:solidFill>
                                <a:schemeClr val="tx1"/>
                              </a:solidFill>
                              <a:latin typeface="Cambria Math" panose="02040503050406030204" pitchFamily="18" charset="0"/>
                              <a:ea typeface="STXinwei" panose="02010800040101010101" pitchFamily="2" charset="-122"/>
                            </a:rPr>
                            <m:t>𝐼</m:t>
                          </m:r>
                        </m:den>
                      </m:f>
                      <m:f>
                        <m:fPr>
                          <m:ctrlPr>
                            <a:rPr kumimoji="1" lang="en-US" altLang="zh-CN" i="1" smtClean="0">
                              <a:solidFill>
                                <a:schemeClr val="tx1"/>
                              </a:solidFill>
                              <a:latin typeface="Cambria Math" panose="02040503050406030204" pitchFamily="18" charset="0"/>
                              <a:ea typeface="STXinwei" panose="02010800040101010101" pitchFamily="2" charset="-122"/>
                            </a:rPr>
                          </m:ctrlPr>
                        </m:fPr>
                        <m:num>
                          <m:d>
                            <m:dPr>
                              <m:begChr m:val="|"/>
                              <m:endChr m:val="|"/>
                              <m:ctrlPr>
                                <a:rPr kumimoji="1" lang="en-US" altLang="zh-CN" i="1" smtClean="0">
                                  <a:solidFill>
                                    <a:schemeClr val="tx1"/>
                                  </a:solidFill>
                                  <a:latin typeface="Cambria Math" panose="02040503050406030204" pitchFamily="18" charset="0"/>
                                  <a:ea typeface="STXinwei" panose="02010800040101010101" pitchFamily="2" charset="-122"/>
                                </a:rPr>
                              </m:ctrlPr>
                            </m:dPr>
                            <m:e>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i="1">
                                      <a:solidFill>
                                        <a:schemeClr val="tx1"/>
                                      </a:solidFill>
                                      <a:latin typeface="Cambria Math" panose="02040503050406030204" pitchFamily="18" charset="0"/>
                                      <a:ea typeface="Cambria Math" panose="02040503050406030204" pitchFamily="18" charset="0"/>
                                    </a:rPr>
                                    <m:t>𝜈</m:t>
                                  </m:r>
                                </m:e>
                              </m:acc>
                            </m:e>
                          </m:d>
                        </m:num>
                        <m:den>
                          <m:sSub>
                            <m:sSubPr>
                              <m:ctrlPr>
                                <a:rPr kumimoji="1" lang="en-US" altLang="zh-CN" i="1">
                                  <a:solidFill>
                                    <a:schemeClr val="tx1"/>
                                  </a:solidFill>
                                  <a:latin typeface="Cambria Math" panose="02040503050406030204" pitchFamily="18" charset="0"/>
                                </a:rPr>
                              </m:ctrlPr>
                            </m:sSubPr>
                            <m:e>
                              <m:r>
                                <a:rPr kumimoji="1" lang="en-US" altLang="zh-CN" i="1">
                                  <a:solidFill>
                                    <a:schemeClr val="tx1"/>
                                  </a:solidFill>
                                  <a:latin typeface="Cambria Math" panose="02040503050406030204" pitchFamily="18" charset="0"/>
                                </a:rPr>
                                <m:t>𝑡</m:t>
                              </m:r>
                            </m:e>
                            <m:sub>
                              <m:r>
                                <m:rPr>
                                  <m:sty m:val="p"/>
                                </m:rPr>
                                <a:rPr kumimoji="1" lang="en-US" altLang="zh-CN" i="1">
                                  <a:solidFill>
                                    <a:schemeClr val="tx1"/>
                                  </a:solidFill>
                                  <a:latin typeface="Cambria Math" panose="02040503050406030204" pitchFamily="18" charset="0"/>
                                </a:rPr>
                                <m:t>g</m:t>
                              </m:r>
                            </m:sub>
                          </m:sSub>
                        </m:den>
                      </m:f>
                    </m:oMath>
                  </m:oMathPara>
                </a14:m>
                <a:endParaRPr kumimoji="1" lang="en-US" altLang="zh-CN" b="1" dirty="0">
                  <a:solidFill>
                    <a:srgbClr val="7030A0"/>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dirty="0">
                    <a:solidFill>
                      <a:srgbClr val="7030A0"/>
                    </a:solidFill>
                    <a:latin typeface="STXinwei" panose="02010800040101010101" pitchFamily="2" charset="-122"/>
                    <a:ea typeface="STXinwei" panose="02010800040101010101" pitchFamily="2" charset="-122"/>
                  </a:rPr>
                  <a:t>当考虑夹带效应</a:t>
                </a:r>
                <a:r>
                  <a:rPr kumimoji="1" lang="en-US" altLang="zh-CN" dirty="0">
                    <a:solidFill>
                      <a:srgbClr val="7030A0"/>
                    </a:solidFill>
                    <a:latin typeface="STXinwei" panose="02010800040101010101" pitchFamily="2" charset="-122"/>
                    <a:ea typeface="STXinwei" panose="02010800040101010101" pitchFamily="2" charset="-122"/>
                  </a:rPr>
                  <a:t> </a:t>
                </a:r>
                <a:r>
                  <a:rPr kumimoji="1" lang="en" altLang="zh-CN" dirty="0">
                    <a:solidFill>
                      <a:srgbClr val="7030A0"/>
                    </a:solidFill>
                    <a:latin typeface="STXinwei" panose="02010800040101010101" pitchFamily="2" charset="-122"/>
                    <a:ea typeface="STXinwei" panose="02010800040101010101" pitchFamily="2" charset="-122"/>
                  </a:rPr>
                  <a:t>(</a:t>
                </a:r>
                <a:r>
                  <a:rPr kumimoji="1" lang="en" altLang="zh-CN" dirty="0" err="1">
                    <a:solidFill>
                      <a:srgbClr val="7030A0"/>
                    </a:solidFill>
                    <a:latin typeface="STXinwei" panose="02010800040101010101" pitchFamily="2" charset="-122"/>
                    <a:ea typeface="STXinwei" panose="02010800040101010101" pitchFamily="2" charset="-122"/>
                  </a:rPr>
                  <a:t>Delsate</a:t>
                </a:r>
                <a:r>
                  <a:rPr kumimoji="1" lang="en" altLang="zh-CN" dirty="0">
                    <a:solidFill>
                      <a:srgbClr val="7030A0"/>
                    </a:solidFill>
                    <a:latin typeface="STXinwei" panose="02010800040101010101" pitchFamily="2" charset="-122"/>
                    <a:ea typeface="STXinwei" panose="02010800040101010101" pitchFamily="2" charset="-122"/>
                  </a:rPr>
                  <a:t> et al. 2016) </a:t>
                </a:r>
              </a:p>
              <a:p>
                <a:pPr algn="just">
                  <a:lnSpc>
                    <a:spcPct val="150000"/>
                  </a:lnSpc>
                </a:pPr>
                <a14:m>
                  <m:oMathPara xmlns:m="http://schemas.openxmlformats.org/officeDocument/2006/math">
                    <m:oMathParaPr>
                      <m:jc m:val="centerGroup"/>
                    </m:oMathParaPr>
                    <m:oMath xmlns:m="http://schemas.openxmlformats.org/officeDocument/2006/math">
                      <m:d>
                        <m:dPr>
                          <m:begChr m:val="⟨"/>
                          <m:endChr m:val="⟩"/>
                          <m:ctrlPr>
                            <a:rPr kumimoji="1" lang="zh-CN" altLang="en-US" i="1" smtClean="0">
                              <a:solidFill>
                                <a:schemeClr val="tx1"/>
                              </a:solidFill>
                              <a:latin typeface="Cambria Math" panose="02040503050406030204" pitchFamily="18" charset="0"/>
                            </a:rPr>
                          </m:ctrlPr>
                        </m:dPr>
                        <m:e>
                          <m:f>
                            <m:fPr>
                              <m:type m:val="lin"/>
                              <m:ctrlPr>
                                <a:rPr kumimoji="1" lang="zh-CN" altLang="en-US" i="1" smtClean="0">
                                  <a:solidFill>
                                    <a:schemeClr val="tx1"/>
                                  </a:solidFill>
                                  <a:latin typeface="Cambria Math" panose="02040503050406030204" pitchFamily="18" charset="0"/>
                                </a:rPr>
                              </m:ctrlPr>
                            </m:fPr>
                            <m:num>
                              <m:sSubSup>
                                <m:sSubSupPr>
                                  <m:ctrlPr>
                                    <a:rPr kumimoji="1" lang="en-US" altLang="zh-CN" i="1">
                                      <a:solidFill>
                                        <a:schemeClr val="tx1"/>
                                      </a:solidFill>
                                      <a:latin typeface="Cambria Math" panose="02040503050406030204" pitchFamily="18" charset="0"/>
                                    </a:rPr>
                                  </m:ctrlPr>
                                </m:sSubSupPr>
                                <m:e>
                                  <m:r>
                                    <a:rPr kumimoji="1" lang="en-US" altLang="zh-CN" i="1">
                                      <a:solidFill>
                                        <a:schemeClr val="tx1"/>
                                      </a:solidFill>
                                      <a:latin typeface="Cambria Math" panose="02040503050406030204" pitchFamily="18" charset="0"/>
                                    </a:rPr>
                                    <m:t>𝑚</m:t>
                                  </m:r>
                                </m:e>
                                <m:sub>
                                  <m:r>
                                    <m:rPr>
                                      <m:sty m:val="p"/>
                                    </m:rPr>
                                    <a:rPr kumimoji="1" lang="en-US" altLang="zh-CN" i="1">
                                      <a:solidFill>
                                        <a:schemeClr val="tx1"/>
                                      </a:solidFill>
                                      <a:latin typeface="Cambria Math" panose="02040503050406030204" pitchFamily="18" charset="0"/>
                                    </a:rPr>
                                    <m:t>n</m:t>
                                  </m:r>
                                </m:sub>
                                <m:sup>
                                  <m:r>
                                    <a:rPr kumimoji="1" lang="zh-CN" altLang="en-US" i="1">
                                      <a:solidFill>
                                        <a:schemeClr val="tx1"/>
                                      </a:solidFill>
                                      <a:latin typeface="Cambria Math" panose="02040503050406030204" pitchFamily="18" charset="0"/>
                                    </a:rPr>
                                    <m:t>∗</m:t>
                                  </m:r>
                                </m:sup>
                              </m:sSubSup>
                            </m:num>
                            <m:den>
                              <m:sSub>
                                <m:sSubPr>
                                  <m:ctrlPr>
                                    <a:rPr kumimoji="1" lang="en-US" altLang="zh-CN"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𝑚</m:t>
                                  </m:r>
                                </m:e>
                                <m:sub>
                                  <m:r>
                                    <m:rPr>
                                      <m:sty m:val="p"/>
                                    </m:rPr>
                                    <a:rPr kumimoji="1" lang="en-US" altLang="zh-CN" i="1">
                                      <a:solidFill>
                                        <a:schemeClr val="tx1"/>
                                      </a:solidFill>
                                      <a:latin typeface="Cambria Math" panose="02040503050406030204" pitchFamily="18" charset="0"/>
                                    </a:rPr>
                                    <m:t>n</m:t>
                                  </m:r>
                                </m:sub>
                              </m:sSub>
                            </m:den>
                          </m:f>
                        </m:e>
                      </m:d>
                      <m:r>
                        <a:rPr kumimoji="1" lang="zh-CN" altLang="en-US" i="1" smtClean="0">
                          <a:solidFill>
                            <a:schemeClr val="tx1"/>
                          </a:solidFill>
                          <a:latin typeface="Cambria Math" panose="02040503050406030204" pitchFamily="18" charset="0"/>
                        </a:rPr>
                        <m:t>≅</m:t>
                      </m:r>
                      <m:r>
                        <a:rPr kumimoji="1" lang="en-US" altLang="zh-CN" b="0" i="1" smtClean="0">
                          <a:solidFill>
                            <a:schemeClr val="tx1"/>
                          </a:solidFill>
                          <a:latin typeface="Cambria Math" panose="02040503050406030204" pitchFamily="18" charset="0"/>
                        </a:rPr>
                        <m:t>5.1</m:t>
                      </m:r>
                    </m:oMath>
                  </m:oMathPara>
                </a14:m>
                <a:endParaRPr kumimoji="1" lang="zh-CN" altLang="en-US" dirty="0">
                  <a:solidFill>
                    <a:schemeClr val="tx1"/>
                  </a:solidFill>
                </a:endParaRPr>
              </a:p>
            </p:txBody>
          </p:sp>
        </mc:Choice>
        <mc:Fallback xmlns="">
          <p:sp>
            <p:nvSpPr>
              <p:cNvPr id="32" name="矩形: 圆角 13">
                <a:extLst>
                  <a:ext uri="{FF2B5EF4-FFF2-40B4-BE49-F238E27FC236}">
                    <a16:creationId xmlns:a16="http://schemas.microsoft.com/office/drawing/2014/main" id="{4E19F2B4-615C-8749-BB1C-6745F41DD3AE}"/>
                  </a:ext>
                </a:extLst>
              </p:cNvPr>
              <p:cNvSpPr>
                <a:spLocks noRot="1" noChangeAspect="1" noMove="1" noResize="1" noEditPoints="1" noAdjustHandles="1" noChangeArrowheads="1" noChangeShapeType="1" noTextEdit="1"/>
              </p:cNvSpPr>
              <p:nvPr/>
            </p:nvSpPr>
            <p:spPr>
              <a:xfrm>
                <a:off x="536066" y="875918"/>
                <a:ext cx="5647865" cy="3852808"/>
              </a:xfrm>
              <a:prstGeom prst="roundRect">
                <a:avLst/>
              </a:prstGeom>
              <a:blipFill>
                <a:blip r:embed="rId6"/>
                <a:stretch>
                  <a:fillRect b="-15359"/>
                </a:stretch>
              </a:blipFill>
              <a:ln w="19050"/>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矩形: 圆角 13">
                <a:extLst>
                  <a:ext uri="{FF2B5EF4-FFF2-40B4-BE49-F238E27FC236}">
                    <a16:creationId xmlns:a16="http://schemas.microsoft.com/office/drawing/2014/main" id="{D0896F8F-C8FC-104E-AE72-EFD38C270418}"/>
                  </a:ext>
                </a:extLst>
              </p:cNvPr>
              <p:cNvSpPr/>
              <p:nvPr/>
            </p:nvSpPr>
            <p:spPr>
              <a:xfrm>
                <a:off x="6721679" y="4201080"/>
                <a:ext cx="5270500" cy="215451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14:m>
                  <m:oMath xmlns:m="http://schemas.openxmlformats.org/officeDocument/2006/math">
                    <m:r>
                      <a:rPr kumimoji="1" lang="en-US" altLang="zh-CN" i="1" smtClean="0">
                        <a:solidFill>
                          <a:srgbClr val="7030A0"/>
                        </a:solidFill>
                        <a:latin typeface="Cambria Math" panose="02040503050406030204" pitchFamily="18" charset="0"/>
                        <a:ea typeface="STXinwei" panose="02010800040101010101" pitchFamily="2" charset="-122"/>
                      </a:rPr>
                      <m:t>𝑀</m:t>
                    </m:r>
                    <m:r>
                      <a:rPr kumimoji="1" lang="en-US" altLang="zh-CN" b="0" i="1" smtClean="0">
                        <a:solidFill>
                          <a:srgbClr val="7030A0"/>
                        </a:solidFill>
                        <a:latin typeface="Cambria Math" panose="02040503050406030204" pitchFamily="18" charset="0"/>
                        <a:ea typeface="STXinwei" panose="02010800040101010101" pitchFamily="2" charset="-122"/>
                      </a:rPr>
                      <m:t>=1.4</m:t>
                    </m:r>
                    <m:sSub>
                      <m:sSubPr>
                        <m:ctrlPr>
                          <a:rPr kumimoji="1" lang="en-US" altLang="zh-CN" b="0" i="1" smtClean="0">
                            <a:solidFill>
                              <a:srgbClr val="7030A0"/>
                            </a:solidFill>
                            <a:latin typeface="Cambria Math" panose="02040503050406030204" pitchFamily="18" charset="0"/>
                            <a:ea typeface="STXinwei" panose="02010800040101010101" pitchFamily="2" charset="-122"/>
                          </a:rPr>
                        </m:ctrlPr>
                      </m:sSubPr>
                      <m:e>
                        <m:r>
                          <a:rPr kumimoji="1" lang="en-US" altLang="zh-CN" b="0" i="1" smtClean="0">
                            <a:solidFill>
                              <a:srgbClr val="7030A0"/>
                            </a:solidFill>
                            <a:latin typeface="Cambria Math" panose="02040503050406030204" pitchFamily="18" charset="0"/>
                            <a:ea typeface="STXinwei" panose="02010800040101010101" pitchFamily="2" charset="-122"/>
                          </a:rPr>
                          <m:t> </m:t>
                        </m:r>
                        <m:r>
                          <a:rPr kumimoji="1" lang="en-US" altLang="zh-CN" b="0" i="1" smtClean="0">
                            <a:solidFill>
                              <a:srgbClr val="7030A0"/>
                            </a:solidFill>
                            <a:latin typeface="Cambria Math" panose="02040503050406030204" pitchFamily="18" charset="0"/>
                            <a:ea typeface="STXinwei" panose="02010800040101010101" pitchFamily="2" charset="-122"/>
                          </a:rPr>
                          <m:t>𝑀</m:t>
                        </m:r>
                      </m:e>
                      <m:sub>
                        <m:r>
                          <a:rPr kumimoji="1" lang="en-US" altLang="zh-CN" b="0" i="1" smtClean="0">
                            <a:solidFill>
                              <a:srgbClr val="7030A0"/>
                            </a:solidFill>
                            <a:latin typeface="Cambria Math" panose="02040503050406030204" pitchFamily="18" charset="0"/>
                            <a:ea typeface="Cambria Math" panose="02040503050406030204" pitchFamily="18" charset="0"/>
                          </a:rPr>
                          <m:t>⨀</m:t>
                        </m:r>
                      </m:sub>
                    </m:sSub>
                  </m:oMath>
                </a14:m>
                <a:r>
                  <a:rPr kumimoji="1" lang="zh-CN" altLang="en-US" dirty="0">
                    <a:solidFill>
                      <a:srgbClr val="7030A0"/>
                    </a:solidFill>
                    <a:ea typeface="STXinwei" panose="02010800040101010101" pitchFamily="2" charset="-122"/>
                  </a:rPr>
                  <a:t>  </a:t>
                </a:r>
                <a14:m>
                  <m:oMath xmlns:m="http://schemas.openxmlformats.org/officeDocument/2006/math">
                    <m:r>
                      <a:rPr kumimoji="1" lang="en-US" altLang="zh-CN" dirty="0">
                        <a:solidFill>
                          <a:srgbClr val="7030A0"/>
                        </a:solidFill>
                        <a:latin typeface="Cambria Math" panose="02040503050406030204" pitchFamily="18" charset="0"/>
                        <a:ea typeface="STXinwei" panose="02010800040101010101" pitchFamily="2" charset="-122"/>
                      </a:rPr>
                      <m:t>𝑟</m:t>
                    </m:r>
                    <m:r>
                      <a:rPr kumimoji="1" lang="en-US" altLang="zh-CN" dirty="0">
                        <a:solidFill>
                          <a:srgbClr val="7030A0"/>
                        </a:solidFill>
                        <a:latin typeface="Cambria Math" panose="02040503050406030204" pitchFamily="18" charset="0"/>
                        <a:ea typeface="STXinwei" panose="02010800040101010101" pitchFamily="2" charset="-122"/>
                      </a:rPr>
                      <m:t>≅</m:t>
                    </m:r>
                  </m:oMath>
                </a14:m>
                <a:r>
                  <a:rPr kumimoji="1" lang="en-US" altLang="zh-CN" dirty="0">
                    <a:solidFill>
                      <a:srgbClr val="7030A0"/>
                    </a:solidFill>
                    <a:latin typeface="STXinwei" panose="02010800040101010101" pitchFamily="2" charset="-122"/>
                    <a:ea typeface="STXinwei" panose="02010800040101010101" pitchFamily="2" charset="-122"/>
                  </a:rPr>
                  <a:t> </a:t>
                </a:r>
                <a14:m>
                  <m:oMath xmlns:m="http://schemas.openxmlformats.org/officeDocument/2006/math">
                    <m:d>
                      <m:dPr>
                        <m:ctrlPr>
                          <a:rPr kumimoji="1" lang="en-US" altLang="zh-CN" i="1">
                            <a:solidFill>
                              <a:srgbClr val="7030A0"/>
                            </a:solidFill>
                            <a:latin typeface="Cambria Math" panose="02040503050406030204" pitchFamily="18" charset="0"/>
                            <a:ea typeface="STXinwei" panose="02010800040101010101" pitchFamily="2" charset="-122"/>
                          </a:rPr>
                        </m:ctrlPr>
                      </m:dPr>
                      <m:e>
                        <m:r>
                          <a:rPr kumimoji="1" lang="en-US" altLang="zh-CN">
                            <a:solidFill>
                              <a:srgbClr val="7030A0"/>
                            </a:solidFill>
                            <a:latin typeface="Cambria Math" panose="02040503050406030204" pitchFamily="18" charset="0"/>
                            <a:ea typeface="STXinwei" panose="02010800040101010101" pitchFamily="2" charset="-122"/>
                          </a:rPr>
                          <m:t>0.3−0.9</m:t>
                        </m:r>
                      </m:e>
                    </m:d>
                    <m:sSub>
                      <m:sSubPr>
                        <m:ctrlPr>
                          <a:rPr kumimoji="1" lang="en-US" altLang="zh-CN" i="1">
                            <a:solidFill>
                              <a:srgbClr val="7030A0"/>
                            </a:solidFill>
                            <a:latin typeface="Cambria Math" panose="02040503050406030204" pitchFamily="18" charset="0"/>
                            <a:ea typeface="STXinwei" panose="02010800040101010101" pitchFamily="2" charset="-122"/>
                          </a:rPr>
                        </m:ctrlPr>
                      </m:sSubPr>
                      <m:e>
                        <m:r>
                          <a:rPr kumimoji="1" lang="en-US" altLang="zh-CN">
                            <a:solidFill>
                              <a:srgbClr val="7030A0"/>
                            </a:solidFill>
                            <a:latin typeface="Cambria Math" panose="02040503050406030204" pitchFamily="18" charset="0"/>
                            <a:ea typeface="STXinwei" panose="02010800040101010101" pitchFamily="2" charset="-122"/>
                          </a:rPr>
                          <m:t>𝑅</m:t>
                        </m:r>
                      </m:e>
                      <m:sub>
                        <m:r>
                          <a:rPr kumimoji="1" lang="en-US" altLang="zh-CN">
                            <a:solidFill>
                              <a:srgbClr val="7030A0"/>
                            </a:solidFill>
                            <a:latin typeface="Cambria Math" panose="02040503050406030204" pitchFamily="18" charset="0"/>
                            <a:ea typeface="STXinwei" panose="02010800040101010101" pitchFamily="2" charset="-122"/>
                          </a:rPr>
                          <m:t>∗</m:t>
                        </m:r>
                      </m:sub>
                    </m:sSub>
                  </m:oMath>
                </a14:m>
                <a:endParaRPr kumimoji="1" lang="en" altLang="zh-CN" dirty="0">
                  <a:solidFill>
                    <a:srgbClr val="7030A0"/>
                  </a:solidFill>
                  <a:latin typeface="STXinwei" panose="02010800040101010101" pitchFamily="2" charset="-122"/>
                  <a:ea typeface="STXinwei" panose="02010800040101010101" pitchFamily="2" charset="-122"/>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altLang="zh-CN" i="1">
                              <a:solidFill>
                                <a:schemeClr val="tx1"/>
                              </a:solidFill>
                              <a:latin typeface="Cambria Math" panose="02040503050406030204" pitchFamily="18" charset="0"/>
                              <a:ea typeface="STXinwei" panose="02010800040101010101" pitchFamily="2" charset="-122"/>
                            </a:rPr>
                          </m:ctrlPr>
                        </m:sSubPr>
                        <m:e>
                          <m:r>
                            <a:rPr lang="en-US" altLang="zh-CN">
                              <a:solidFill>
                                <a:schemeClr val="tx1"/>
                              </a:solidFill>
                              <a:latin typeface="Cambria Math" panose="02040503050406030204" pitchFamily="18" charset="0"/>
                              <a:ea typeface="STXinwei" panose="02010800040101010101" pitchFamily="2" charset="-122"/>
                            </a:rPr>
                            <m:t>𝜏</m:t>
                          </m:r>
                        </m:e>
                        <m:sub>
                          <m:r>
                            <m:rPr>
                              <m:sty m:val="p"/>
                            </m:rPr>
                            <a:rPr lang="en-US" altLang="zh-CN">
                              <a:solidFill>
                                <a:schemeClr val="tx1"/>
                              </a:solidFill>
                              <a:latin typeface="Cambria Math" panose="02040503050406030204" pitchFamily="18" charset="0"/>
                              <a:ea typeface="STXinwei" panose="02010800040101010101" pitchFamily="2" charset="-122"/>
                            </a:rPr>
                            <m:t>v</m:t>
                          </m:r>
                          <m:r>
                            <a:rPr lang="en-US" altLang="zh-CN">
                              <a:solidFill>
                                <a:schemeClr val="tx1"/>
                              </a:solidFill>
                              <a:latin typeface="Cambria Math" panose="02040503050406030204" pitchFamily="18" charset="0"/>
                              <a:ea typeface="STXinwei" panose="02010800040101010101" pitchFamily="2" charset="-122"/>
                            </a:rPr>
                            <m:t>_</m:t>
                          </m:r>
                          <m:r>
                            <m:rPr>
                              <m:sty m:val="p"/>
                            </m:rPr>
                            <a:rPr lang="el-GR" altLang="zh-CN">
                              <a:solidFill>
                                <a:schemeClr val="tx1"/>
                              </a:solidFill>
                              <a:latin typeface="Cambria Math" panose="02040503050406030204" pitchFamily="18" charset="0"/>
                              <a:ea typeface="STXinwei" panose="02010800040101010101" pitchFamily="2" charset="-122"/>
                            </a:rPr>
                            <m:t>Φ</m:t>
                          </m:r>
                          <m:r>
                            <a:rPr lang="en-US" altLang="zh-CN">
                              <a:solidFill>
                                <a:schemeClr val="tx1"/>
                              </a:solidFill>
                              <a:latin typeface="Cambria Math" panose="02040503050406030204" pitchFamily="18" charset="0"/>
                              <a:ea typeface="STXinwei" panose="02010800040101010101" pitchFamily="2" charset="-122"/>
                            </a:rPr>
                            <m:t>,  </m:t>
                          </m:r>
                          <m:r>
                            <a:rPr lang="zh-CN" altLang="en-US">
                              <a:solidFill>
                                <a:schemeClr val="tx1"/>
                              </a:solidFill>
                              <a:latin typeface="Cambria Math" panose="02040503050406030204" pitchFamily="18" charset="0"/>
                              <a:ea typeface="STXinwei" panose="02010800040101010101" pitchFamily="2" charset="-122"/>
                            </a:rPr>
                            <m:t> </m:t>
                          </m:r>
                          <m:r>
                            <m:rPr>
                              <m:sty m:val="p"/>
                            </m:rPr>
                            <a:rPr lang="en-US" altLang="zh-CN">
                              <a:solidFill>
                                <a:schemeClr val="tx1"/>
                              </a:solidFill>
                              <a:latin typeface="Cambria Math" panose="02040503050406030204" pitchFamily="18" charset="0"/>
                              <a:ea typeface="STXinwei" panose="02010800040101010101" pitchFamily="2" charset="-122"/>
                            </a:rPr>
                            <m:t>ARP</m:t>
                          </m:r>
                        </m:sub>
                      </m:sSub>
                      <m:r>
                        <a:rPr lang="en-US" altLang="zh-CN">
                          <a:solidFill>
                            <a:schemeClr val="tx1"/>
                          </a:solidFill>
                          <a:latin typeface="Cambria Math" panose="02040503050406030204" pitchFamily="18" charset="0"/>
                          <a:ea typeface="STXinwei" panose="02010800040101010101" pitchFamily="2" charset="-122"/>
                        </a:rPr>
                        <m:t>=</m:t>
                      </m:r>
                      <m:d>
                        <m:dPr>
                          <m:ctrlPr>
                            <a:rPr lang="en-US" altLang="zh-CN" i="1">
                              <a:solidFill>
                                <a:schemeClr val="tx1"/>
                              </a:solidFill>
                              <a:latin typeface="Cambria Math" panose="02040503050406030204" pitchFamily="18" charset="0"/>
                              <a:ea typeface="STXinwei" panose="02010800040101010101" pitchFamily="2" charset="-122"/>
                            </a:rPr>
                          </m:ctrlPr>
                        </m:dPr>
                        <m:e>
                          <m:r>
                            <a:rPr lang="en-US" altLang="zh-CN">
                              <a:solidFill>
                                <a:schemeClr val="tx1"/>
                              </a:solidFill>
                              <a:latin typeface="Cambria Math" panose="02040503050406030204" pitchFamily="18" charset="0"/>
                              <a:ea typeface="STXinwei" panose="02010800040101010101" pitchFamily="2" charset="-122"/>
                            </a:rPr>
                            <m:t>65−206</m:t>
                          </m:r>
                        </m:e>
                      </m:d>
                      <m:r>
                        <a:rPr lang="en-US" altLang="zh-CN">
                          <a:solidFill>
                            <a:schemeClr val="tx1"/>
                          </a:solidFill>
                          <a:latin typeface="Cambria Math" panose="02040503050406030204" pitchFamily="18" charset="0"/>
                          <a:ea typeface="STXinwei" panose="02010800040101010101" pitchFamily="2" charset="-122"/>
                        </a:rPr>
                        <m:t> </m:t>
                      </m:r>
                      <m:r>
                        <m:rPr>
                          <m:sty m:val="p"/>
                        </m:rPr>
                        <a:rPr lang="en-US" altLang="zh-CN">
                          <a:solidFill>
                            <a:schemeClr val="tx1"/>
                          </a:solidFill>
                          <a:latin typeface="Cambria Math" panose="02040503050406030204" pitchFamily="18" charset="0"/>
                          <a:ea typeface="STXinwei" panose="02010800040101010101" pitchFamily="2" charset="-122"/>
                        </a:rPr>
                        <m:t>d</m:t>
                      </m:r>
                    </m:oMath>
                  </m:oMathPara>
                </a14:m>
                <a:endParaRPr lang="en-US" altLang="zh-CN" dirty="0">
                  <a:solidFill>
                    <a:schemeClr val="tx1"/>
                  </a:solidFill>
                  <a:latin typeface="STXinwei" panose="02010800040101010101" pitchFamily="2" charset="-122"/>
                  <a:ea typeface="STXinwei" panose="02010800040101010101" pitchFamily="2" charset="-122"/>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altLang="zh-CN" i="1">
                              <a:solidFill>
                                <a:schemeClr val="tx1"/>
                              </a:solidFill>
                              <a:latin typeface="Cambria Math" panose="02040503050406030204" pitchFamily="18" charset="0"/>
                              <a:ea typeface="STXinwei" panose="02010800040101010101" pitchFamily="2" charset="-122"/>
                            </a:rPr>
                          </m:ctrlPr>
                        </m:sSubPr>
                        <m:e>
                          <m:r>
                            <a:rPr lang="en-US" altLang="zh-CN" i="1">
                              <a:solidFill>
                                <a:schemeClr val="tx1"/>
                              </a:solidFill>
                              <a:latin typeface="Cambria Math" panose="02040503050406030204" pitchFamily="18" charset="0"/>
                              <a:ea typeface="STXinwei" panose="02010800040101010101" pitchFamily="2" charset="-122"/>
                            </a:rPr>
                            <m:t>𝜏</m:t>
                          </m:r>
                        </m:e>
                        <m:sub>
                          <m:r>
                            <m:rPr>
                              <m:sty m:val="p"/>
                            </m:rPr>
                            <a:rPr lang="en-US" altLang="zh-CN">
                              <a:solidFill>
                                <a:schemeClr val="tx1"/>
                              </a:solidFill>
                              <a:latin typeface="Cambria Math" panose="02040503050406030204" pitchFamily="18" charset="0"/>
                              <a:ea typeface="STXinwei" panose="02010800040101010101" pitchFamily="2" charset="-122"/>
                            </a:rPr>
                            <m:t>v</m:t>
                          </m:r>
                          <m:r>
                            <a:rPr lang="en-US" altLang="zh-CN">
                              <a:solidFill>
                                <a:schemeClr val="tx1"/>
                              </a:solidFill>
                              <a:latin typeface="Cambria Math" panose="02040503050406030204" pitchFamily="18" charset="0"/>
                              <a:ea typeface="STXinwei" panose="02010800040101010101" pitchFamily="2" charset="-122"/>
                            </a:rPr>
                            <m:t>_</m:t>
                          </m:r>
                          <m:r>
                            <m:rPr>
                              <m:sty m:val="p"/>
                            </m:rPr>
                            <a:rPr lang="el-GR" altLang="zh-CN">
                              <a:solidFill>
                                <a:schemeClr val="tx1"/>
                              </a:solidFill>
                              <a:latin typeface="Cambria Math" panose="02040503050406030204" pitchFamily="18" charset="0"/>
                              <a:ea typeface="STXinwei" panose="02010800040101010101" pitchFamily="2" charset="-122"/>
                            </a:rPr>
                            <m:t>Φ</m:t>
                          </m:r>
                          <m:r>
                            <a:rPr lang="en-US" altLang="zh-CN">
                              <a:solidFill>
                                <a:schemeClr val="tx1"/>
                              </a:solidFill>
                              <a:latin typeface="Cambria Math" panose="02040503050406030204" pitchFamily="18" charset="0"/>
                              <a:ea typeface="STXinwei" panose="02010800040101010101" pitchFamily="2" charset="-122"/>
                            </a:rPr>
                            <m:t>,  </m:t>
                          </m:r>
                          <m:r>
                            <a:rPr lang="zh-CN" altLang="en-US">
                              <a:solidFill>
                                <a:schemeClr val="tx1"/>
                              </a:solidFill>
                              <a:latin typeface="Cambria Math" panose="02040503050406030204" pitchFamily="18" charset="0"/>
                              <a:ea typeface="STXinwei" panose="02010800040101010101" pitchFamily="2" charset="-122"/>
                            </a:rPr>
                            <m:t> </m:t>
                          </m:r>
                          <m:r>
                            <m:rPr>
                              <m:sty m:val="p"/>
                            </m:rPr>
                            <a:rPr lang="en-US" altLang="zh-CN">
                              <a:solidFill>
                                <a:schemeClr val="tx1"/>
                              </a:solidFill>
                              <a:latin typeface="Cambria Math" panose="02040503050406030204" pitchFamily="18" charset="0"/>
                              <a:ea typeface="STXinwei" panose="02010800040101010101" pitchFamily="2" charset="-122"/>
                            </a:rPr>
                            <m:t>SLY</m:t>
                          </m:r>
                          <m:r>
                            <a:rPr lang="en-US" altLang="zh-CN">
                              <a:solidFill>
                                <a:schemeClr val="tx1"/>
                              </a:solidFill>
                              <a:latin typeface="Cambria Math" panose="02040503050406030204" pitchFamily="18" charset="0"/>
                              <a:ea typeface="STXinwei" panose="02010800040101010101" pitchFamily="2" charset="-122"/>
                            </a:rPr>
                            <m:t>4</m:t>
                          </m:r>
                        </m:sub>
                      </m:sSub>
                      <m:r>
                        <a:rPr lang="en-US" altLang="zh-CN">
                          <a:solidFill>
                            <a:schemeClr val="tx1"/>
                          </a:solidFill>
                          <a:latin typeface="Cambria Math" panose="02040503050406030204" pitchFamily="18" charset="0"/>
                          <a:ea typeface="STXinwei" panose="02010800040101010101" pitchFamily="2" charset="-122"/>
                        </a:rPr>
                        <m:t>=</m:t>
                      </m:r>
                      <m:d>
                        <m:dPr>
                          <m:ctrlPr>
                            <a:rPr lang="en-US" altLang="zh-CN" i="1">
                              <a:solidFill>
                                <a:schemeClr val="tx1"/>
                              </a:solidFill>
                              <a:latin typeface="Cambria Math" panose="02040503050406030204" pitchFamily="18" charset="0"/>
                              <a:ea typeface="STXinwei" panose="02010800040101010101" pitchFamily="2" charset="-122"/>
                            </a:rPr>
                          </m:ctrlPr>
                        </m:dPr>
                        <m:e>
                          <m:r>
                            <a:rPr lang="en-US" altLang="zh-CN">
                              <a:solidFill>
                                <a:schemeClr val="tx1"/>
                              </a:solidFill>
                              <a:latin typeface="Cambria Math" panose="02040503050406030204" pitchFamily="18" charset="0"/>
                              <a:ea typeface="STXinwei" panose="02010800040101010101" pitchFamily="2" charset="-122"/>
                            </a:rPr>
                            <m:t>60−139</m:t>
                          </m:r>
                        </m:e>
                      </m:d>
                      <m:r>
                        <a:rPr lang="en-US" altLang="zh-CN">
                          <a:solidFill>
                            <a:schemeClr val="tx1"/>
                          </a:solidFill>
                          <a:latin typeface="Cambria Math" panose="02040503050406030204" pitchFamily="18" charset="0"/>
                          <a:ea typeface="STXinwei" panose="02010800040101010101" pitchFamily="2" charset="-122"/>
                        </a:rPr>
                        <m:t> </m:t>
                      </m:r>
                      <m:r>
                        <m:rPr>
                          <m:sty m:val="p"/>
                        </m:rPr>
                        <a:rPr lang="en-US" altLang="zh-CN" smtClean="0">
                          <a:solidFill>
                            <a:schemeClr val="tx1"/>
                          </a:solidFill>
                          <a:latin typeface="Cambria Math" panose="02040503050406030204" pitchFamily="18" charset="0"/>
                          <a:ea typeface="STXinwei" panose="02010800040101010101" pitchFamily="2" charset="-122"/>
                        </a:rPr>
                        <m:t>d</m:t>
                      </m:r>
                    </m:oMath>
                  </m:oMathPara>
                </a14:m>
                <a:endParaRPr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dirty="0">
                    <a:solidFill>
                      <a:srgbClr val="7030A0"/>
                    </a:solidFill>
                    <a:latin typeface="STXinwei" panose="02010800040101010101" pitchFamily="2" charset="-122"/>
                    <a:ea typeface="STXinwei" panose="02010800040101010101" pitchFamily="2" charset="-122"/>
                  </a:rPr>
                  <a:t>由于：</a:t>
                </a:r>
                <a:r>
                  <a:rPr lang="en-US" altLang="zh-CN" dirty="0">
                    <a:solidFill>
                      <a:schemeClr val="tx1"/>
                    </a:solidFill>
                    <a:latin typeface="STXinwei" panose="02010800040101010101" pitchFamily="2" charset="-122"/>
                    <a:ea typeface="STXinwei" panose="02010800040101010101" pitchFamily="2" charset="-122"/>
                  </a:rPr>
                  <a:t>J1048-5832</a:t>
                </a:r>
                <a:r>
                  <a:rPr lang="zh-CN" altLang="en-US" dirty="0">
                    <a:solidFill>
                      <a:schemeClr val="tx1"/>
                    </a:solidFill>
                    <a:latin typeface="STXinwei" panose="02010800040101010101" pitchFamily="2" charset="-122"/>
                    <a:ea typeface="STXinwei" panose="02010800040101010101" pitchFamily="2" charset="-122"/>
                  </a:rPr>
                  <a:t>的 </a:t>
                </a:r>
                <a14:m>
                  <m:oMath xmlns:m="http://schemas.openxmlformats.org/officeDocument/2006/math">
                    <m:r>
                      <a:rPr lang="en-US" altLang="zh-CN">
                        <a:solidFill>
                          <a:schemeClr val="tx1"/>
                        </a:solidFill>
                        <a:latin typeface="Cambria Math" panose="02040503050406030204" pitchFamily="18" charset="0"/>
                        <a:ea typeface="STXinwei" panose="02010800040101010101" pitchFamily="2" charset="-122"/>
                      </a:rPr>
                      <m:t>𝜏</m:t>
                    </m:r>
                    <m:r>
                      <a:rPr lang="en-US" altLang="zh-CN">
                        <a:solidFill>
                          <a:schemeClr val="tx1"/>
                        </a:solidFill>
                        <a:latin typeface="Cambria Math" panose="02040503050406030204" pitchFamily="18" charset="0"/>
                        <a:ea typeface="STXinwei" panose="02010800040101010101" pitchFamily="2" charset="-122"/>
                      </a:rPr>
                      <m:t>=(</m:t>
                    </m:r>
                  </m:oMath>
                </a14:m>
                <a:r>
                  <a:rPr lang="en-US" altLang="zh-CN" dirty="0">
                    <a:solidFill>
                      <a:schemeClr val="tx1"/>
                    </a:solidFill>
                    <a:latin typeface="STXinwei" panose="02010800040101010101" pitchFamily="2" charset="-122"/>
                    <a:ea typeface="STXinwei" panose="02010800040101010101" pitchFamily="2" charset="-122"/>
                  </a:rPr>
                  <a:t>60 </a:t>
                </a:r>
                <a14:m>
                  <m:oMath xmlns:m="http://schemas.openxmlformats.org/officeDocument/2006/math">
                    <m:r>
                      <a:rPr lang="en-US" altLang="zh-CN">
                        <a:solidFill>
                          <a:schemeClr val="tx1"/>
                        </a:solidFill>
                        <a:latin typeface="Cambria Math" panose="02040503050406030204" pitchFamily="18" charset="0"/>
                        <a:ea typeface="STXinwei" panose="02010800040101010101" pitchFamily="2" charset="-122"/>
                      </a:rPr>
                      <m:t>− </m:t>
                    </m:r>
                  </m:oMath>
                </a14:m>
                <a:r>
                  <a:rPr lang="en-US" altLang="zh-CN" dirty="0">
                    <a:solidFill>
                      <a:schemeClr val="tx1"/>
                    </a:solidFill>
                    <a:latin typeface="STXinwei" panose="02010800040101010101" pitchFamily="2" charset="-122"/>
                    <a:ea typeface="STXinwei" panose="02010800040101010101" pitchFamily="2" charset="-122"/>
                  </a:rPr>
                  <a:t>160) d</a:t>
                </a:r>
              </a:p>
              <a:p>
                <a:pPr indent="-285750" algn="just">
                  <a:lnSpc>
                    <a:spcPct val="150000"/>
                  </a:lnSpc>
                  <a:buFont typeface="Wingdings" panose="05000000000000000000" pitchFamily="2" charset="2"/>
                  <a:buChar char="Ø"/>
                </a:pPr>
                <a:r>
                  <a:rPr kumimoji="1" lang="zh-CN" altLang="en" dirty="0">
                    <a:solidFill>
                      <a:srgbClr val="7030A0"/>
                    </a:solidFill>
                    <a:latin typeface="STXinwei" panose="02010800040101010101" pitchFamily="2" charset="-122"/>
                    <a:ea typeface="STXinwei" panose="02010800040101010101" pitchFamily="2" charset="-122"/>
                  </a:rPr>
                  <a:t>结论</a:t>
                </a:r>
                <a:r>
                  <a:rPr kumimoji="1" lang="zh-CN" altLang="en-US" dirty="0">
                    <a:solidFill>
                      <a:srgbClr val="7030A0"/>
                    </a:solidFill>
                    <a:latin typeface="STXinwei" panose="02010800040101010101" pitchFamily="2" charset="-122"/>
                    <a:ea typeface="STXinwei" panose="02010800040101010101" pitchFamily="2" charset="-122"/>
                  </a:rPr>
                  <a:t>：</a:t>
                </a:r>
                <a:r>
                  <a:rPr lang="en" altLang="zh-CN" dirty="0">
                    <a:solidFill>
                      <a:schemeClr val="tx1"/>
                    </a:solidFill>
                    <a:latin typeface="STXinwei" panose="02010800040101010101" pitchFamily="2" charset="-122"/>
                    <a:ea typeface="STXinwei" panose="02010800040101010101" pitchFamily="2" charset="-122"/>
                  </a:rPr>
                  <a:t>APR</a:t>
                </a:r>
                <a:r>
                  <a:rPr lang="zh-CN" altLang="en-US" dirty="0">
                    <a:solidFill>
                      <a:schemeClr val="tx1"/>
                    </a:solidFill>
                    <a:latin typeface="STXinwei" panose="02010800040101010101" pitchFamily="2" charset="-122"/>
                    <a:ea typeface="STXinwei" panose="02010800040101010101" pitchFamily="2" charset="-122"/>
                  </a:rPr>
                  <a:t> </a:t>
                </a:r>
                <a:r>
                  <a:rPr lang="en-US" altLang="zh-CN" dirty="0">
                    <a:solidFill>
                      <a:schemeClr val="tx1"/>
                    </a:solidFill>
                    <a:latin typeface="STXinwei" panose="02010800040101010101" pitchFamily="2" charset="-122"/>
                    <a:ea typeface="STXinwei" panose="02010800040101010101" pitchFamily="2" charset="-122"/>
                  </a:rPr>
                  <a:t>EOS</a:t>
                </a:r>
                <a:r>
                  <a:rPr lang="zh-CN" altLang="en-US" dirty="0">
                    <a:solidFill>
                      <a:schemeClr val="tx1"/>
                    </a:solidFill>
                    <a:latin typeface="STXinwei" panose="02010800040101010101" pitchFamily="2" charset="-122"/>
                    <a:ea typeface="STXinwei" panose="02010800040101010101" pitchFamily="2" charset="-122"/>
                  </a:rPr>
                  <a:t> 更好的解释观测结果</a:t>
                </a:r>
              </a:p>
            </p:txBody>
          </p:sp>
        </mc:Choice>
        <mc:Fallback xmlns="">
          <p:sp>
            <p:nvSpPr>
              <p:cNvPr id="33" name="矩形: 圆角 13">
                <a:extLst>
                  <a:ext uri="{FF2B5EF4-FFF2-40B4-BE49-F238E27FC236}">
                    <a16:creationId xmlns:a16="http://schemas.microsoft.com/office/drawing/2014/main" id="{D0896F8F-C8FC-104E-AE72-EFD38C270418}"/>
                  </a:ext>
                </a:extLst>
              </p:cNvPr>
              <p:cNvSpPr>
                <a:spLocks noRot="1" noChangeAspect="1" noMove="1" noResize="1" noEditPoints="1" noAdjustHandles="1" noChangeArrowheads="1" noChangeShapeType="1" noTextEdit="1"/>
              </p:cNvSpPr>
              <p:nvPr/>
            </p:nvSpPr>
            <p:spPr>
              <a:xfrm>
                <a:off x="6721679" y="4201080"/>
                <a:ext cx="5270500" cy="2154519"/>
              </a:xfrm>
              <a:prstGeom prst="roundRect">
                <a:avLst/>
              </a:prstGeom>
              <a:blipFill>
                <a:blip r:embed="rId7"/>
                <a:stretch>
                  <a:fillRect b="-3488"/>
                </a:stretch>
              </a:blipFill>
              <a:ln w="19050"/>
            </p:spPr>
            <p:txBody>
              <a:bodyPr/>
              <a:lstStyle/>
              <a:p>
                <a:r>
                  <a:rPr lang="zh-CN" altLang="en-US">
                    <a:noFill/>
                  </a:rPr>
                  <a:t> </a:t>
                </a:r>
              </a:p>
            </p:txBody>
          </p:sp>
        </mc:Fallback>
      </mc:AlternateContent>
    </p:spTree>
    <p:extLst>
      <p:ext uri="{BB962C8B-B14F-4D97-AF65-F5344CB8AC3E}">
        <p14:creationId xmlns:p14="http://schemas.microsoft.com/office/powerpoint/2010/main" val="2595855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06878D73-180D-5248-A3F7-7A9CC2A707A2}"/>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4" name="页脚占位符 1">
            <a:extLst>
              <a:ext uri="{FF2B5EF4-FFF2-40B4-BE49-F238E27FC236}">
                <a16:creationId xmlns:a16="http://schemas.microsoft.com/office/drawing/2014/main" id="{1F8A0DD7-4309-C842-B2DA-A4DF429FE456}"/>
              </a:ext>
            </a:extLst>
          </p:cNvPr>
          <p:cNvSpPr>
            <a:spLocks noGrp="1"/>
          </p:cNvSpPr>
          <p:nvPr>
            <p:ph type="ftr" sz="quarter" idx="11"/>
          </p:nvPr>
        </p:nvSpPr>
        <p:spPr>
          <a:xfrm>
            <a:off x="8077200" y="6498153"/>
            <a:ext cx="4114800" cy="365125"/>
          </a:xfrm>
        </p:spPr>
        <p:txBody>
          <a:bodyPr/>
          <a:lstStyle/>
          <a:p>
            <a:r>
              <a:rPr kumimoji="1" lang="en-US" altLang="zh-CN" b="1" dirty="0"/>
              <a:t>13/15</a:t>
            </a:r>
            <a:endParaRPr kumimoji="1" lang="zh-CN" altLang="en-US" b="1" dirty="0"/>
          </a:p>
        </p:txBody>
      </p:sp>
      <p:sp>
        <p:nvSpPr>
          <p:cNvPr id="15" name="日期占位符 2">
            <a:extLst>
              <a:ext uri="{FF2B5EF4-FFF2-40B4-BE49-F238E27FC236}">
                <a16:creationId xmlns:a16="http://schemas.microsoft.com/office/drawing/2014/main" id="{BD4D760C-7B8D-4942-AC3E-50307A0607D6}"/>
              </a:ext>
            </a:extLst>
          </p:cNvPr>
          <p:cNvSpPr>
            <a:spLocks noGrp="1"/>
          </p:cNvSpPr>
          <p:nvPr>
            <p:ph type="dt" sz="half" idx="10"/>
          </p:nvPr>
        </p:nvSpPr>
        <p:spPr>
          <a:xfrm>
            <a:off x="838200" y="6504129"/>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22" name="直线连接符 21">
            <a:extLst>
              <a:ext uri="{FF2B5EF4-FFF2-40B4-BE49-F238E27FC236}">
                <a16:creationId xmlns:a16="http://schemas.microsoft.com/office/drawing/2014/main" id="{41F3E5D0-F854-6749-A720-7B677F9F54C5}"/>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pic>
        <p:nvPicPr>
          <p:cNvPr id="3" name="图片 2">
            <a:extLst>
              <a:ext uri="{FF2B5EF4-FFF2-40B4-BE49-F238E27FC236}">
                <a16:creationId xmlns:a16="http://schemas.microsoft.com/office/drawing/2014/main" id="{BC051F3E-8B4D-1C4A-AB5C-A298218241A5}"/>
              </a:ext>
            </a:extLst>
          </p:cNvPr>
          <p:cNvPicPr>
            <a:picLocks noChangeAspect="1"/>
          </p:cNvPicPr>
          <p:nvPr/>
        </p:nvPicPr>
        <p:blipFill>
          <a:blip r:embed="rId3"/>
          <a:stretch>
            <a:fillRect/>
          </a:stretch>
        </p:blipFill>
        <p:spPr>
          <a:xfrm>
            <a:off x="553452" y="1817082"/>
            <a:ext cx="6918158" cy="3931270"/>
          </a:xfrm>
          <a:prstGeom prst="rect">
            <a:avLst/>
          </a:prstGeom>
        </p:spPr>
      </p:pic>
      <p:sp>
        <p:nvSpPr>
          <p:cNvPr id="8" name="文本框 7">
            <a:extLst>
              <a:ext uri="{FF2B5EF4-FFF2-40B4-BE49-F238E27FC236}">
                <a16:creationId xmlns:a16="http://schemas.microsoft.com/office/drawing/2014/main" id="{7E0A6492-45D5-2F4F-AA9F-0FEA58D07C34}"/>
              </a:ext>
            </a:extLst>
          </p:cNvPr>
          <p:cNvSpPr txBox="1"/>
          <p:nvPr/>
        </p:nvSpPr>
        <p:spPr>
          <a:xfrm>
            <a:off x="0" y="0"/>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4.</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 sz="3200" dirty="0">
                <a:solidFill>
                  <a:schemeClr val="accent1">
                    <a:lumMod val="50000"/>
                  </a:schemeClr>
                </a:solidFill>
                <a:latin typeface="STXinwei" panose="02010800040101010101" pitchFamily="2" charset="-122"/>
                <a:ea typeface="STXinwei" panose="02010800040101010101" pitchFamily="2" charset="-122"/>
              </a:rPr>
              <a:t>讨论</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US" sz="2400" dirty="0">
                <a:solidFill>
                  <a:srgbClr val="7030A0"/>
                </a:solidFill>
                <a:latin typeface="STXinwei" panose="02010800040101010101" pitchFamily="2" charset="-122"/>
                <a:ea typeface="STXinwei" panose="02010800040101010101" pitchFamily="2" charset="-122"/>
              </a:rPr>
              <a:t>超流体模型中的 </a:t>
            </a:r>
            <a:r>
              <a:rPr kumimoji="1" lang="en" altLang="zh-CN" sz="2400" dirty="0">
                <a:solidFill>
                  <a:srgbClr val="7030A0"/>
                </a:solidFill>
                <a:latin typeface="STXinwei" panose="02010800040101010101" pitchFamily="2" charset="-122"/>
                <a:ea typeface="STXinwei" panose="02010800040101010101" pitchFamily="2" charset="-122"/>
              </a:rPr>
              <a:t>glitch</a:t>
            </a:r>
            <a:r>
              <a:rPr kumimoji="1" lang="zh-CN" altLang="en-US" sz="2400" dirty="0">
                <a:solidFill>
                  <a:srgbClr val="7030A0"/>
                </a:solidFill>
                <a:latin typeface="STXinwei" panose="02010800040101010101" pitchFamily="2" charset="-122"/>
                <a:ea typeface="STXinwei" panose="02010800040101010101" pitchFamily="2" charset="-122"/>
              </a:rPr>
              <a:t> 参数</a:t>
            </a:r>
          </a:p>
        </p:txBody>
      </p:sp>
      <mc:AlternateContent xmlns:mc="http://schemas.openxmlformats.org/markup-compatibility/2006" xmlns:a14="http://schemas.microsoft.com/office/drawing/2010/main">
        <mc:Choice Requires="a14">
          <p:sp>
            <p:nvSpPr>
              <p:cNvPr id="19" name="矩形: 圆角 13">
                <a:extLst>
                  <a:ext uri="{FF2B5EF4-FFF2-40B4-BE49-F238E27FC236}">
                    <a16:creationId xmlns:a16="http://schemas.microsoft.com/office/drawing/2014/main" id="{EA94D96A-14F6-6541-8CA4-841E506476E3}"/>
                  </a:ext>
                </a:extLst>
              </p:cNvPr>
              <p:cNvSpPr/>
              <p:nvPr/>
            </p:nvSpPr>
            <p:spPr>
              <a:xfrm>
                <a:off x="7784433" y="970793"/>
                <a:ext cx="3561348" cy="508403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14:m>
                  <m:oMath xmlns:m="http://schemas.openxmlformats.org/officeDocument/2006/math">
                    <m:f>
                      <m:fPr>
                        <m:type m:val="lin"/>
                        <m:ctrlPr>
                          <a:rPr kumimoji="1" lang="zh-CN" altLang="en-US" i="1" smtClean="0">
                            <a:solidFill>
                              <a:srgbClr val="7030A0"/>
                            </a:solidFill>
                            <a:latin typeface="Cambria Math" panose="02040503050406030204" pitchFamily="18" charset="0"/>
                            <a:ea typeface="STXinwei" panose="02010800040101010101" pitchFamily="2" charset="-122"/>
                          </a:rPr>
                        </m:ctrlPr>
                      </m:fPr>
                      <m:num>
                        <m:r>
                          <a:rPr kumimoji="1" lang="zh-CN" altLang="en-US" i="1" smtClean="0">
                            <a:solidFill>
                              <a:srgbClr val="7030A0"/>
                            </a:solidFill>
                            <a:latin typeface="Cambria Math" panose="02040503050406030204" pitchFamily="18" charset="0"/>
                            <a:ea typeface="STXinwei" panose="02010800040101010101" pitchFamily="2" charset="-122"/>
                          </a:rPr>
                          <m:t>∆</m:t>
                        </m:r>
                        <m:sSub>
                          <m:sSubPr>
                            <m:ctrlPr>
                              <a:rPr kumimoji="1" lang="en-US" altLang="zh-CN" i="1" smtClean="0">
                                <a:solidFill>
                                  <a:srgbClr val="7030A0"/>
                                </a:solidFill>
                                <a:latin typeface="Cambria Math" panose="02040503050406030204" pitchFamily="18" charset="0"/>
                                <a:ea typeface="STXinwei" panose="02010800040101010101" pitchFamily="2" charset="-122"/>
                              </a:rPr>
                            </m:ctrlPr>
                          </m:sSubPr>
                          <m:e>
                            <m:r>
                              <a:rPr kumimoji="1" lang="en-US" altLang="zh-CN" i="1" smtClean="0">
                                <a:solidFill>
                                  <a:srgbClr val="7030A0"/>
                                </a:solidFill>
                                <a:latin typeface="Cambria Math" panose="02040503050406030204" pitchFamily="18" charset="0"/>
                                <a:ea typeface="Cambria Math" panose="02040503050406030204" pitchFamily="18" charset="0"/>
                              </a:rPr>
                              <m:t>𝜈</m:t>
                            </m:r>
                          </m:e>
                          <m:sub>
                            <m:r>
                              <m:rPr>
                                <m:sty m:val="p"/>
                              </m:rPr>
                              <a:rPr kumimoji="1" lang="en-US" altLang="zh-CN" i="1">
                                <a:solidFill>
                                  <a:srgbClr val="7030A0"/>
                                </a:solidFill>
                                <a:latin typeface="Cambria Math" panose="02040503050406030204" pitchFamily="18" charset="0"/>
                                <a:ea typeface="STXinwei" panose="02010800040101010101" pitchFamily="2" charset="-122"/>
                              </a:rPr>
                              <m:t>p</m:t>
                            </m:r>
                          </m:sub>
                        </m:sSub>
                      </m:num>
                      <m:den>
                        <m:r>
                          <a:rPr kumimoji="1" lang="zh-CN" altLang="en-US" i="1" smtClean="0">
                            <a:solidFill>
                              <a:srgbClr val="7030A0"/>
                            </a:solidFill>
                            <a:latin typeface="Cambria Math" panose="02040503050406030204" pitchFamily="18" charset="0"/>
                            <a:ea typeface="STXinwei" panose="02010800040101010101" pitchFamily="2" charset="-122"/>
                          </a:rPr>
                          <m:t>∆</m:t>
                        </m:r>
                        <m:sSub>
                          <m:sSubPr>
                            <m:ctrlPr>
                              <a:rPr kumimoji="1" lang="en-US" altLang="zh-CN" i="1" smtClean="0">
                                <a:solidFill>
                                  <a:srgbClr val="7030A0"/>
                                </a:solidFill>
                                <a:latin typeface="Cambria Math" panose="02040503050406030204" pitchFamily="18" charset="0"/>
                                <a:ea typeface="STXinwei" panose="02010800040101010101" pitchFamily="2" charset="-122"/>
                              </a:rPr>
                            </m:ctrlPr>
                          </m:sSubPr>
                          <m:e>
                            <m:acc>
                              <m:accPr>
                                <m:chr m:val="̇"/>
                                <m:ctrlPr>
                                  <a:rPr kumimoji="1" lang="en-US" altLang="zh-CN" i="1" smtClean="0">
                                    <a:solidFill>
                                      <a:srgbClr val="7030A0"/>
                                    </a:solidFill>
                                    <a:latin typeface="Cambria Math" panose="02040503050406030204" pitchFamily="18" charset="0"/>
                                    <a:ea typeface="STXinwei" panose="02010800040101010101" pitchFamily="2" charset="-122"/>
                                  </a:rPr>
                                </m:ctrlPr>
                              </m:accPr>
                              <m:e>
                                <m:r>
                                  <a:rPr kumimoji="1" lang="en-US" altLang="zh-CN" i="1" smtClean="0">
                                    <a:solidFill>
                                      <a:srgbClr val="7030A0"/>
                                    </a:solidFill>
                                    <a:latin typeface="Cambria Math" panose="02040503050406030204" pitchFamily="18" charset="0"/>
                                    <a:ea typeface="Cambria Math" panose="02040503050406030204" pitchFamily="18" charset="0"/>
                                  </a:rPr>
                                  <m:t>𝜈</m:t>
                                </m:r>
                              </m:e>
                            </m:acc>
                          </m:e>
                          <m:sub>
                            <m:r>
                              <m:rPr>
                                <m:sty m:val="p"/>
                              </m:rPr>
                              <a:rPr kumimoji="1" lang="en-US" altLang="zh-CN" i="1">
                                <a:solidFill>
                                  <a:srgbClr val="7030A0"/>
                                </a:solidFill>
                                <a:latin typeface="Cambria Math" panose="02040503050406030204" pitchFamily="18" charset="0"/>
                                <a:ea typeface="STXinwei" panose="02010800040101010101" pitchFamily="2" charset="-122"/>
                              </a:rPr>
                              <m:t>p</m:t>
                            </m:r>
                          </m:sub>
                        </m:sSub>
                      </m:den>
                    </m:f>
                  </m:oMath>
                </a14:m>
                <a:r>
                  <a:rPr kumimoji="1" lang="zh-CN" altLang="en-US" dirty="0">
                    <a:solidFill>
                      <a:srgbClr val="7030A0"/>
                    </a:solidFill>
                    <a:latin typeface="STXinwei" panose="02010800040101010101" pitchFamily="2" charset="-122"/>
                    <a:ea typeface="STXinwei" panose="02010800040101010101" pitchFamily="2" charset="-122"/>
                  </a:rPr>
                  <a:t> 和 </a:t>
                </a:r>
                <a:r>
                  <a:rPr kumimoji="1" lang="en-US" altLang="zh-CN" dirty="0">
                    <a:solidFill>
                      <a:srgbClr val="7030A0"/>
                    </a:solidFill>
                    <a:latin typeface="STXinwei" panose="02010800040101010101" pitchFamily="2" charset="-122"/>
                    <a:ea typeface="STXinwei" panose="02010800040101010101" pitchFamily="2" charset="-122"/>
                  </a:rPr>
                  <a:t>inter-glitch</a:t>
                </a:r>
                <a:r>
                  <a:rPr kumimoji="1" lang="zh-CN" altLang="en-US" dirty="0">
                    <a:solidFill>
                      <a:srgbClr val="7030A0"/>
                    </a:solidFill>
                    <a:latin typeface="STXinwei" panose="02010800040101010101" pitchFamily="2" charset="-122"/>
                    <a:ea typeface="STXinwei" panose="02010800040101010101" pitchFamily="2" charset="-122"/>
                  </a:rPr>
                  <a:t> 时间之间的关系</a:t>
                </a:r>
                <a:r>
                  <a:rPr kumimoji="1" lang="en" altLang="zh-CN" dirty="0">
                    <a:solidFill>
                      <a:srgbClr val="7030A0"/>
                    </a:solidFill>
                    <a:latin typeface="STXinwei" panose="02010800040101010101" pitchFamily="2" charset="-122"/>
                    <a:ea typeface="STXinwei" panose="02010800040101010101" pitchFamily="2" charset="-122"/>
                  </a:rPr>
                  <a:t>(</a:t>
                </a:r>
                <a:r>
                  <a:rPr kumimoji="1" lang="en" altLang="zh-CN" dirty="0" err="1">
                    <a:solidFill>
                      <a:srgbClr val="7030A0"/>
                    </a:solidFill>
                    <a:latin typeface="STXinwei" panose="02010800040101010101" pitchFamily="2" charset="-122"/>
                    <a:ea typeface="STXinwei" panose="02010800040101010101" pitchFamily="2" charset="-122"/>
                  </a:rPr>
                  <a:t>Alpar</a:t>
                </a:r>
                <a:r>
                  <a:rPr kumimoji="1" lang="en" altLang="zh-CN" dirty="0">
                    <a:solidFill>
                      <a:srgbClr val="7030A0"/>
                    </a:solidFill>
                    <a:latin typeface="STXinwei" panose="02010800040101010101" pitchFamily="2" charset="-122"/>
                    <a:ea typeface="STXinwei" panose="02010800040101010101" pitchFamily="2" charset="-122"/>
                  </a:rPr>
                  <a:t> &amp; Baykal 2006; </a:t>
                </a:r>
                <a:r>
                  <a:rPr kumimoji="1" lang="en" altLang="zh-CN" dirty="0" err="1">
                    <a:solidFill>
                      <a:srgbClr val="7030A0"/>
                    </a:solidFill>
                    <a:latin typeface="Times New Roman" panose="02020603050405020304" pitchFamily="18" charset="0"/>
                    <a:ea typeface="SimSun" panose="02010600030101010101" pitchFamily="2" charset="-122"/>
                    <a:cs typeface="Times New Roman" panose="02020603050405020304" pitchFamily="18" charset="0"/>
                  </a:rPr>
                  <a:t>Gügercinoğlu</a:t>
                </a:r>
                <a:r>
                  <a:rPr kumimoji="1" lang="en" altLang="zh-CN"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a:t>
                </a:r>
                <a:r>
                  <a:rPr kumimoji="1" lang="en" altLang="zh-CN" dirty="0">
                    <a:solidFill>
                      <a:srgbClr val="7030A0"/>
                    </a:solidFill>
                    <a:latin typeface="STXinwei" panose="02010800040101010101" pitchFamily="2" charset="-122"/>
                    <a:ea typeface="STXinwei" panose="02010800040101010101" pitchFamily="2" charset="-122"/>
                  </a:rPr>
                  <a:t>et al.</a:t>
                </a:r>
                <a:r>
                  <a:rPr kumimoji="1" lang="zh-CN" altLang="en-US" dirty="0">
                    <a:solidFill>
                      <a:srgbClr val="7030A0"/>
                    </a:solidFill>
                    <a:latin typeface="STXinwei" panose="02010800040101010101" pitchFamily="2" charset="-122"/>
                    <a:ea typeface="STXinwei" panose="02010800040101010101" pitchFamily="2" charset="-122"/>
                  </a:rPr>
                  <a:t> </a:t>
                </a:r>
                <a:r>
                  <a:rPr kumimoji="1" lang="en-US" altLang="zh-CN" dirty="0">
                    <a:solidFill>
                      <a:srgbClr val="7030A0"/>
                    </a:solidFill>
                    <a:latin typeface="STXinwei" panose="02010800040101010101" pitchFamily="2" charset="-122"/>
                    <a:ea typeface="STXinwei" panose="02010800040101010101" pitchFamily="2" charset="-122"/>
                  </a:rPr>
                  <a:t>2022)</a:t>
                </a:r>
              </a:p>
              <a:p>
                <a:pPr algn="just">
                  <a:lnSpc>
                    <a:spcPct val="150000"/>
                  </a:lnSpc>
                </a:pPr>
                <a14:m>
                  <m:oMathPara xmlns:m="http://schemas.openxmlformats.org/officeDocument/2006/math">
                    <m:oMathParaPr>
                      <m:jc m:val="centerGroup"/>
                    </m:oMathParaPr>
                    <m:oMath xmlns:m="http://schemas.openxmlformats.org/officeDocument/2006/math">
                      <m:f>
                        <m:fPr>
                          <m:ctrlPr>
                            <a:rPr kumimoji="1" lang="en-US" altLang="zh-CN" i="1" smtClean="0">
                              <a:solidFill>
                                <a:schemeClr val="tx1"/>
                              </a:solidFill>
                              <a:latin typeface="Cambria Math" panose="02040503050406030204" pitchFamily="18" charset="0"/>
                            </a:rPr>
                          </m:ctrlPr>
                        </m:fPr>
                        <m:num>
                          <m:r>
                            <a:rPr kumimoji="1" lang="zh-CN" altLang="en-US" i="1">
                              <a:solidFill>
                                <a:schemeClr val="tx1"/>
                              </a:solidFill>
                              <a:latin typeface="Cambria Math" panose="02040503050406030204" pitchFamily="18" charset="0"/>
                              <a:ea typeface="STXinwei" panose="02010800040101010101" pitchFamily="2" charset="-122"/>
                            </a:rPr>
                            <m:t>∆</m:t>
                          </m:r>
                          <m:sSub>
                            <m:sSubPr>
                              <m:ctrlPr>
                                <a:rPr kumimoji="1" lang="en-US" altLang="zh-CN" i="1">
                                  <a:solidFill>
                                    <a:schemeClr val="tx1"/>
                                  </a:solidFill>
                                  <a:latin typeface="Cambria Math" panose="02040503050406030204" pitchFamily="18" charset="0"/>
                                  <a:ea typeface="STXinwei" panose="02010800040101010101" pitchFamily="2" charset="-122"/>
                                </a:rPr>
                              </m:ctrlPr>
                            </m:sSubPr>
                            <m:e>
                              <m:r>
                                <a:rPr kumimoji="1" lang="en-US" altLang="zh-CN" i="1">
                                  <a:solidFill>
                                    <a:schemeClr val="tx1"/>
                                  </a:solidFill>
                                  <a:latin typeface="Cambria Math" panose="02040503050406030204" pitchFamily="18" charset="0"/>
                                  <a:ea typeface="Cambria Math" panose="02040503050406030204" pitchFamily="18" charset="0"/>
                                </a:rPr>
                                <m:t>𝜈</m:t>
                              </m:r>
                            </m:e>
                            <m:sub>
                              <m:r>
                                <m:rPr>
                                  <m:sty m:val="p"/>
                                </m:rPr>
                                <a:rPr kumimoji="1" lang="en-US" altLang="zh-CN" i="1">
                                  <a:solidFill>
                                    <a:schemeClr val="tx1"/>
                                  </a:solidFill>
                                  <a:latin typeface="Cambria Math" panose="02040503050406030204" pitchFamily="18" charset="0"/>
                                  <a:ea typeface="STXinwei" panose="02010800040101010101" pitchFamily="2" charset="-122"/>
                                </a:rPr>
                                <m:t>p</m:t>
                              </m:r>
                            </m:sub>
                          </m:sSub>
                        </m:num>
                        <m:den>
                          <m:r>
                            <a:rPr kumimoji="1" lang="zh-CN" altLang="en-US" i="1">
                              <a:solidFill>
                                <a:schemeClr val="tx1"/>
                              </a:solidFill>
                              <a:latin typeface="Cambria Math" panose="02040503050406030204" pitchFamily="18" charset="0"/>
                              <a:ea typeface="STXinwei" panose="02010800040101010101" pitchFamily="2" charset="-122"/>
                            </a:rPr>
                            <m:t>∆</m:t>
                          </m:r>
                          <m:sSub>
                            <m:sSubPr>
                              <m:ctrlPr>
                                <a:rPr kumimoji="1" lang="en-US" altLang="zh-CN" i="1">
                                  <a:solidFill>
                                    <a:schemeClr val="tx1"/>
                                  </a:solidFill>
                                  <a:latin typeface="Cambria Math" panose="02040503050406030204" pitchFamily="18" charset="0"/>
                                  <a:ea typeface="STXinwei" panose="02010800040101010101" pitchFamily="2" charset="-122"/>
                                </a:rPr>
                              </m:ctrlPr>
                            </m:sSubPr>
                            <m:e>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i="1">
                                      <a:solidFill>
                                        <a:schemeClr val="tx1"/>
                                      </a:solidFill>
                                      <a:latin typeface="Cambria Math" panose="02040503050406030204" pitchFamily="18" charset="0"/>
                                      <a:ea typeface="Cambria Math" panose="02040503050406030204" pitchFamily="18" charset="0"/>
                                    </a:rPr>
                                    <m:t>𝜈</m:t>
                                  </m:r>
                                </m:e>
                              </m:acc>
                            </m:e>
                            <m:sub>
                              <m:r>
                                <m:rPr>
                                  <m:sty m:val="p"/>
                                </m:rPr>
                                <a:rPr kumimoji="1" lang="en-US" altLang="zh-CN" i="1">
                                  <a:solidFill>
                                    <a:schemeClr val="tx1"/>
                                  </a:solidFill>
                                  <a:latin typeface="Cambria Math" panose="02040503050406030204" pitchFamily="18" charset="0"/>
                                  <a:ea typeface="STXinwei" panose="02010800040101010101" pitchFamily="2" charset="-122"/>
                                </a:rPr>
                                <m:t>p</m:t>
                              </m:r>
                            </m:sub>
                          </m:sSub>
                        </m:den>
                      </m:f>
                      <m:r>
                        <a:rPr kumimoji="1" lang="en-US" altLang="zh-CN" b="0" i="1" smtClean="0">
                          <a:solidFill>
                            <a:schemeClr val="tx1"/>
                          </a:solidFill>
                          <a:latin typeface="Cambria Math" panose="02040503050406030204" pitchFamily="18" charset="0"/>
                        </a:rPr>
                        <m:t>=</m:t>
                      </m:r>
                      <m:d>
                        <m:dPr>
                          <m:ctrlPr>
                            <a:rPr kumimoji="1" lang="en-US" altLang="zh-CN" b="0" i="1" smtClean="0">
                              <a:solidFill>
                                <a:schemeClr val="tx1"/>
                              </a:solidFill>
                              <a:latin typeface="Cambria Math" panose="02040503050406030204" pitchFamily="18" charset="0"/>
                            </a:rPr>
                          </m:ctrlPr>
                        </m:dPr>
                        <m:e>
                          <m:f>
                            <m:fPr>
                              <m:ctrlPr>
                                <a:rPr kumimoji="1" lang="en-US" altLang="zh-CN" b="0" i="1" smtClean="0">
                                  <a:solidFill>
                                    <a:schemeClr val="tx1"/>
                                  </a:solidFill>
                                  <a:latin typeface="Cambria Math" panose="02040503050406030204" pitchFamily="18" charset="0"/>
                                </a:rPr>
                              </m:ctrlPr>
                            </m:fPr>
                            <m:num>
                              <m:r>
                                <a:rPr kumimoji="1" lang="en-US" altLang="zh-CN" b="0" i="1" smtClean="0">
                                  <a:solidFill>
                                    <a:schemeClr val="tx1"/>
                                  </a:solidFill>
                                  <a:latin typeface="Cambria Math" panose="02040503050406030204" pitchFamily="18" charset="0"/>
                                </a:rPr>
                                <m:t>1</m:t>
                              </m:r>
                            </m:num>
                            <m:den>
                              <m:r>
                                <a:rPr kumimoji="1" lang="en-US" altLang="zh-CN" b="0" i="1" smtClean="0">
                                  <a:solidFill>
                                    <a:schemeClr val="tx1"/>
                                  </a:solidFill>
                                  <a:latin typeface="Cambria Math" panose="02040503050406030204" pitchFamily="18" charset="0"/>
                                </a:rPr>
                                <m:t>2</m:t>
                              </m:r>
                            </m:den>
                          </m:f>
                          <m:r>
                            <a:rPr kumimoji="1" lang="en-US" altLang="zh-CN" b="0" i="1" smtClean="0">
                              <a:solidFill>
                                <a:schemeClr val="tx1"/>
                              </a:solidFill>
                              <a:latin typeface="Cambria Math" panose="02040503050406030204" pitchFamily="18" charset="0"/>
                            </a:rPr>
                            <m:t>+</m:t>
                          </m:r>
                          <m:r>
                            <a:rPr kumimoji="1" lang="en-US" altLang="zh-CN" b="0" i="1" smtClean="0">
                              <a:solidFill>
                                <a:schemeClr val="tx1"/>
                              </a:solidFill>
                              <a:latin typeface="Cambria Math" panose="02040503050406030204" pitchFamily="18" charset="0"/>
                              <a:ea typeface="Cambria Math" panose="02040503050406030204" pitchFamily="18" charset="0"/>
                            </a:rPr>
                            <m:t>𝛽</m:t>
                          </m:r>
                        </m:e>
                      </m:d>
                      <m:sSub>
                        <m:sSubPr>
                          <m:ctrlPr>
                            <a:rPr kumimoji="1" lang="en-US" altLang="zh-CN" b="0" i="1" smtClean="0">
                              <a:solidFill>
                                <a:schemeClr val="tx1"/>
                              </a:solidFill>
                              <a:latin typeface="Cambria Math" panose="02040503050406030204" pitchFamily="18" charset="0"/>
                            </a:rPr>
                          </m:ctrlPr>
                        </m:sSubPr>
                        <m:e>
                          <m:r>
                            <a:rPr kumimoji="1" lang="en-US" altLang="zh-CN" b="0" i="1" smtClean="0">
                              <a:solidFill>
                                <a:schemeClr val="tx1"/>
                              </a:solidFill>
                              <a:latin typeface="Cambria Math" panose="02040503050406030204" pitchFamily="18" charset="0"/>
                            </a:rPr>
                            <m:t>𝑡</m:t>
                          </m:r>
                        </m:e>
                        <m:sub>
                          <m:r>
                            <m:rPr>
                              <m:sty m:val="p"/>
                            </m:rPr>
                            <a:rPr kumimoji="1" lang="en-US" altLang="zh-CN" i="1">
                              <a:solidFill>
                                <a:schemeClr val="tx1"/>
                              </a:solidFill>
                              <a:latin typeface="Cambria Math" panose="02040503050406030204" pitchFamily="18" charset="0"/>
                            </a:rPr>
                            <m:t>g</m:t>
                          </m:r>
                        </m:sub>
                      </m:sSub>
                    </m:oMath>
                  </m:oMathPara>
                </a14:m>
                <a:endParaRPr kumimoji="1" lang="en-US" altLang="zh-CN" b="0" dirty="0">
                  <a:solidFill>
                    <a:schemeClr val="tx1"/>
                  </a:solidFill>
                </a:endParaRPr>
              </a:p>
              <a:p>
                <a:pPr algn="just">
                  <a:lnSpc>
                    <a:spcPct val="150000"/>
                  </a:lnSpc>
                </a:pPr>
                <a14:m>
                  <m:oMathPara xmlns:m="http://schemas.openxmlformats.org/officeDocument/2006/math">
                    <m:oMathParaPr>
                      <m:jc m:val="centerGroup"/>
                    </m:oMathParaPr>
                    <m:oMath xmlns:m="http://schemas.openxmlformats.org/officeDocument/2006/math">
                      <m:r>
                        <a:rPr kumimoji="1" lang="en-US" altLang="zh-CN" i="1" smtClean="0">
                          <a:solidFill>
                            <a:schemeClr val="tx1"/>
                          </a:solidFill>
                          <a:latin typeface="Cambria Math" panose="02040503050406030204" pitchFamily="18" charset="0"/>
                          <a:ea typeface="Cambria Math" panose="02040503050406030204" pitchFamily="18" charset="0"/>
                        </a:rPr>
                        <m:t>𝛽</m:t>
                      </m:r>
                      <m:r>
                        <a:rPr kumimoji="1" lang="en-US" altLang="zh-CN" b="0" i="1" smtClean="0">
                          <a:solidFill>
                            <a:schemeClr val="tx1"/>
                          </a:solidFill>
                          <a:latin typeface="Cambria Math" panose="02040503050406030204" pitchFamily="18" charset="0"/>
                          <a:ea typeface="Cambria Math" panose="02040503050406030204" pitchFamily="18" charset="0"/>
                        </a:rPr>
                        <m:t>=</m:t>
                      </m:r>
                      <m:f>
                        <m:fPr>
                          <m:type m:val="lin"/>
                          <m:ctrlPr>
                            <a:rPr kumimoji="1" lang="en-US" altLang="zh-CN" b="0" i="1" smtClean="0">
                              <a:solidFill>
                                <a:schemeClr val="tx1"/>
                              </a:solidFill>
                              <a:latin typeface="Cambria Math" panose="02040503050406030204" pitchFamily="18" charset="0"/>
                              <a:ea typeface="Cambria Math" panose="02040503050406030204" pitchFamily="18" charset="0"/>
                            </a:rPr>
                          </m:ctrlPr>
                        </m:fPr>
                        <m:num>
                          <m:sSub>
                            <m:sSubPr>
                              <m:ctrlPr>
                                <a:rPr kumimoji="1" lang="en-US" altLang="zh-CN" b="0" i="1" smtClean="0">
                                  <a:solidFill>
                                    <a:schemeClr val="tx1"/>
                                  </a:solidFill>
                                  <a:latin typeface="Cambria Math" panose="02040503050406030204" pitchFamily="18" charset="0"/>
                                  <a:ea typeface="Cambria Math" panose="02040503050406030204" pitchFamily="18" charset="0"/>
                                </a:rPr>
                              </m:ctrlPr>
                            </m:sSubPr>
                            <m:e>
                              <m:r>
                                <a:rPr kumimoji="1" lang="en-US" altLang="zh-CN" b="0" i="1" smtClean="0">
                                  <a:solidFill>
                                    <a:schemeClr val="tx1"/>
                                  </a:solidFill>
                                  <a:latin typeface="Cambria Math" panose="02040503050406030204" pitchFamily="18" charset="0"/>
                                  <a:ea typeface="Cambria Math" panose="02040503050406030204" pitchFamily="18" charset="0"/>
                                </a:rPr>
                                <m:t>𝐼</m:t>
                              </m:r>
                            </m:e>
                            <m:sub>
                              <m:r>
                                <m:rPr>
                                  <m:sty m:val="p"/>
                                </m:rPr>
                                <a:rPr kumimoji="1" lang="en-US" altLang="zh-CN" i="1">
                                  <a:solidFill>
                                    <a:schemeClr val="tx1"/>
                                  </a:solidFill>
                                  <a:latin typeface="Cambria Math" panose="02040503050406030204" pitchFamily="18" charset="0"/>
                                  <a:ea typeface="Cambria Math" panose="02040503050406030204" pitchFamily="18" charset="0"/>
                                </a:rPr>
                                <m:t>B</m:t>
                              </m:r>
                            </m:sub>
                          </m:sSub>
                        </m:num>
                        <m:den>
                          <m:sSub>
                            <m:sSubPr>
                              <m:ctrlPr>
                                <a:rPr kumimoji="1" lang="en-US" altLang="zh-CN" i="1">
                                  <a:solidFill>
                                    <a:schemeClr val="tx1"/>
                                  </a:solidFill>
                                  <a:latin typeface="Cambria Math" panose="02040503050406030204" pitchFamily="18" charset="0"/>
                                  <a:ea typeface="Cambria Math" panose="02040503050406030204" pitchFamily="18" charset="0"/>
                                </a:rPr>
                              </m:ctrlPr>
                            </m:sSubPr>
                            <m:e>
                              <m:r>
                                <a:rPr kumimoji="1" lang="en-US" altLang="zh-CN" i="1">
                                  <a:solidFill>
                                    <a:schemeClr val="tx1"/>
                                  </a:solidFill>
                                  <a:latin typeface="Cambria Math" panose="02040503050406030204" pitchFamily="18" charset="0"/>
                                  <a:ea typeface="Cambria Math" panose="02040503050406030204" pitchFamily="18" charset="0"/>
                                </a:rPr>
                                <m:t>𝐼</m:t>
                              </m:r>
                            </m:e>
                            <m:sub>
                              <m:r>
                                <m:rPr>
                                  <m:sty m:val="p"/>
                                </m:rPr>
                                <a:rPr kumimoji="1" lang="en-US" altLang="zh-CN" i="1" smtClean="0">
                                  <a:solidFill>
                                    <a:schemeClr val="tx1"/>
                                  </a:solidFill>
                                  <a:latin typeface="Cambria Math" panose="02040503050406030204" pitchFamily="18" charset="0"/>
                                  <a:ea typeface="Cambria Math" panose="02040503050406030204" pitchFamily="18" charset="0"/>
                                </a:rPr>
                                <m:t>A</m:t>
                              </m:r>
                            </m:sub>
                          </m:sSub>
                        </m:den>
                      </m:f>
                    </m:oMath>
                  </m:oMathPara>
                </a14:m>
                <a:endParaRPr kumimoji="1" lang="en-US" altLang="zh-CN" dirty="0"/>
              </a:p>
              <a:p>
                <a:pPr indent="-285750" algn="just">
                  <a:lnSpc>
                    <a:spcPct val="150000"/>
                  </a:lnSpc>
                  <a:buFont typeface="Wingdings" panose="05000000000000000000" pitchFamily="2" charset="2"/>
                  <a:buChar char="Ø"/>
                </a:pPr>
                <a14:m>
                  <m:oMath xmlns:m="http://schemas.openxmlformats.org/officeDocument/2006/math">
                    <m:r>
                      <a:rPr kumimoji="1" lang="en-US" altLang="zh-CN" smtClean="0">
                        <a:solidFill>
                          <a:srgbClr val="7030A0"/>
                        </a:solidFill>
                        <a:latin typeface="Cambria Math" panose="02040503050406030204" pitchFamily="18" charset="0"/>
                        <a:ea typeface="STXinwei" panose="02010800040101010101" pitchFamily="2" charset="-122"/>
                      </a:rPr>
                      <m:t>𝛽</m:t>
                    </m:r>
                  </m:oMath>
                </a14:m>
                <a:r>
                  <a:rPr kumimoji="1" lang="zh-CN" altLang="en-US" dirty="0">
                    <a:solidFill>
                      <a:srgbClr val="7030A0"/>
                    </a:solidFill>
                    <a:latin typeface="STXinwei" panose="02010800040101010101" pitchFamily="2" charset="-122"/>
                    <a:ea typeface="STXinwei" panose="02010800040101010101" pitchFamily="2" charset="-122"/>
                  </a:rPr>
                  <a:t>略大：</a:t>
                </a:r>
                <a:r>
                  <a:rPr kumimoji="1" lang="zh-CN" altLang="en-US" dirty="0">
                    <a:solidFill>
                      <a:schemeClr val="tx1"/>
                    </a:solidFill>
                    <a:latin typeface="STXinwei" panose="02010800040101010101" pitchFamily="2" charset="-122"/>
                    <a:ea typeface="STXinwei" panose="02010800040101010101" pitchFamily="2" charset="-122"/>
                  </a:rPr>
                  <a:t>壳层震动形成漩涡陷阱，这些漩涡陷阱会导致自转下降率的持续变化。</a:t>
                </a:r>
                <a:endParaRPr kumimoji="1"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dirty="0">
                    <a:solidFill>
                      <a:srgbClr val="7030A0"/>
                    </a:solidFill>
                    <a:latin typeface="Cambria Math" panose="02040503050406030204" pitchFamily="18" charset="0"/>
                    <a:ea typeface="STXinwei" panose="02010800040101010101" pitchFamily="2" charset="-122"/>
                  </a:rPr>
                  <a:t>预计：</a:t>
                </a:r>
                <a:r>
                  <a:rPr kumimoji="1" lang="zh-CN" altLang="en-US" dirty="0">
                    <a:solidFill>
                      <a:schemeClr val="tx1"/>
                    </a:solidFill>
                    <a:latin typeface="STXinwei" panose="02010800040101010101" pitchFamily="2" charset="-122"/>
                    <a:ea typeface="STXinwei" panose="02010800040101010101" pitchFamily="2" charset="-122"/>
                  </a:rPr>
                  <a:t>未来会显示出略大</a:t>
                </a:r>
                <a:endParaRPr kumimoji="1" lang="en-US" altLang="zh-CN" dirty="0">
                  <a:solidFill>
                    <a:schemeClr val="tx1"/>
                  </a:solidFill>
                </a:endParaRPr>
              </a:p>
            </p:txBody>
          </p:sp>
        </mc:Choice>
        <mc:Fallback xmlns="">
          <p:sp>
            <p:nvSpPr>
              <p:cNvPr id="19" name="矩形: 圆角 13">
                <a:extLst>
                  <a:ext uri="{FF2B5EF4-FFF2-40B4-BE49-F238E27FC236}">
                    <a16:creationId xmlns:a16="http://schemas.microsoft.com/office/drawing/2014/main" id="{EA94D96A-14F6-6541-8CA4-841E506476E3}"/>
                  </a:ext>
                </a:extLst>
              </p:cNvPr>
              <p:cNvSpPr>
                <a:spLocks noRot="1" noChangeAspect="1" noMove="1" noResize="1" noEditPoints="1" noAdjustHandles="1" noChangeArrowheads="1" noChangeShapeType="1" noTextEdit="1"/>
              </p:cNvSpPr>
              <p:nvPr/>
            </p:nvSpPr>
            <p:spPr>
              <a:xfrm>
                <a:off x="7784433" y="970793"/>
                <a:ext cx="3561348" cy="5084039"/>
              </a:xfrm>
              <a:prstGeom prst="roundRect">
                <a:avLst/>
              </a:prstGeom>
              <a:blipFill>
                <a:blip r:embed="rId4"/>
                <a:stretch>
                  <a:fillRect t="-1985"/>
                </a:stretch>
              </a:blipFill>
              <a:ln w="19050"/>
            </p:spPr>
            <p:txBody>
              <a:bodyPr/>
              <a:lstStyle/>
              <a:p>
                <a:r>
                  <a:rPr lang="zh-CN" altLang="en-US">
                    <a:noFill/>
                  </a:rPr>
                  <a:t> </a:t>
                </a:r>
              </a:p>
            </p:txBody>
          </p:sp>
        </mc:Fallback>
      </mc:AlternateContent>
    </p:spTree>
    <p:extLst>
      <p:ext uri="{BB962C8B-B14F-4D97-AF65-F5344CB8AC3E}">
        <p14:creationId xmlns:p14="http://schemas.microsoft.com/office/powerpoint/2010/main" val="388367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B3A050A-6721-7647-A831-2E911A1013D8}"/>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8" name="文本框 7">
            <a:extLst>
              <a:ext uri="{FF2B5EF4-FFF2-40B4-BE49-F238E27FC236}">
                <a16:creationId xmlns:a16="http://schemas.microsoft.com/office/drawing/2014/main" id="{6C22F620-CD89-A94F-8F14-349CEDBF18DB}"/>
              </a:ext>
            </a:extLst>
          </p:cNvPr>
          <p:cNvSpPr txBox="1"/>
          <p:nvPr/>
        </p:nvSpPr>
        <p:spPr>
          <a:xfrm>
            <a:off x="12000" y="3018"/>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5.</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 sz="3200" dirty="0">
                <a:solidFill>
                  <a:schemeClr val="accent1">
                    <a:lumMod val="50000"/>
                  </a:schemeClr>
                </a:solidFill>
                <a:latin typeface="STXinwei" panose="02010800040101010101" pitchFamily="2" charset="-122"/>
                <a:ea typeface="STXinwei" panose="02010800040101010101" pitchFamily="2" charset="-122"/>
              </a:rPr>
              <a:t>总结</a:t>
            </a:r>
            <a:endParaRPr kumimoji="1" lang="zh-CN" altLang="en-US" sz="3200" dirty="0">
              <a:solidFill>
                <a:schemeClr val="accent1">
                  <a:lumMod val="50000"/>
                </a:schemeClr>
              </a:solidFill>
              <a:latin typeface="STXinwei" panose="02010800040101010101" pitchFamily="2" charset="-122"/>
              <a:ea typeface="STXinwei" panose="02010800040101010101" pitchFamily="2" charset="-122"/>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04110AF2-0E29-974D-9332-4CD907930810}"/>
                  </a:ext>
                </a:extLst>
              </p:cNvPr>
              <p:cNvSpPr txBox="1"/>
              <p:nvPr/>
            </p:nvSpPr>
            <p:spPr>
              <a:xfrm>
                <a:off x="1142464" y="1102138"/>
                <a:ext cx="9615340" cy="4922373"/>
              </a:xfrm>
              <a:prstGeom prst="rect">
                <a:avLst/>
              </a:prstGeom>
              <a:noFill/>
            </p:spPr>
            <p:txBody>
              <a:bodyPr wrap="square" rtlCol="0">
                <a:spAutoFit/>
              </a:bodyPr>
              <a:lstStyle/>
              <a:p>
                <a:pPr marL="342900" indent="-342900" algn="just">
                  <a:buAutoNum type="arabicPeriod"/>
                </a:pPr>
                <a:r>
                  <a:rPr kumimoji="1" lang="zh-CN" altLang="en" dirty="0">
                    <a:latin typeface="STXinwei" panose="02010800040101010101" pitchFamily="2" charset="-122"/>
                    <a:ea typeface="STXinwei" panose="02010800040101010101" pitchFamily="2" charset="-122"/>
                  </a:rPr>
                  <a:t>我们</a:t>
                </a:r>
                <a:r>
                  <a:rPr kumimoji="1" lang="zh-CN" altLang="en-US" dirty="0">
                    <a:latin typeface="STXinwei" panose="02010800040101010101" pitchFamily="2" charset="-122"/>
                    <a:ea typeface="STXinwei" panose="02010800040101010101" pitchFamily="2" charset="-122"/>
                  </a:rPr>
                  <a:t>分析了</a:t>
                </a:r>
                <a:r>
                  <a:rPr kumimoji="1" lang="en-US" altLang="zh-CN" dirty="0">
                    <a:latin typeface="STXinwei" panose="02010800040101010101" pitchFamily="2" charset="-122"/>
                    <a:ea typeface="STXinwei" panose="02010800040101010101" pitchFamily="2" charset="-122"/>
                  </a:rPr>
                  <a:t>PSR</a:t>
                </a:r>
                <a:r>
                  <a:rPr kumimoji="1" lang="zh-CN" altLang="en-US" dirty="0">
                    <a:latin typeface="STXinwei" panose="02010800040101010101" pitchFamily="2" charset="-122"/>
                    <a:ea typeface="STXinwei" panose="02010800040101010101" pitchFamily="2" charset="-122"/>
                  </a:rPr>
                  <a:t> </a:t>
                </a:r>
                <a:r>
                  <a:rPr kumimoji="1" lang="en-US" altLang="zh-CN" dirty="0">
                    <a:latin typeface="STXinwei" panose="02010800040101010101" pitchFamily="2" charset="-122"/>
                    <a:ea typeface="STXinwei" panose="02010800040101010101" pitchFamily="2" charset="-122"/>
                  </a:rPr>
                  <a:t>J1048-5832</a:t>
                </a:r>
                <a:r>
                  <a:rPr kumimoji="1" lang="zh-CN" altLang="en-US" dirty="0">
                    <a:latin typeface="STXinwei" panose="02010800040101010101" pitchFamily="2" charset="-122"/>
                    <a:ea typeface="STXinwei" panose="02010800040101010101" pitchFamily="2" charset="-122"/>
                  </a:rPr>
                  <a:t> 在 </a:t>
                </a:r>
                <a:r>
                  <a:rPr kumimoji="1" lang="en" altLang="zh-CN" dirty="0">
                    <a:latin typeface="STXinwei" panose="02010800040101010101" pitchFamily="2" charset="-122"/>
                    <a:ea typeface="STXinwei" panose="02010800040101010101" pitchFamily="2" charset="-122"/>
                  </a:rPr>
                  <a:t>Fermi</a:t>
                </a:r>
                <a:r>
                  <a:rPr kumimoji="1" lang="en-US" altLang="zh-CN" dirty="0">
                    <a:latin typeface="STXinwei" panose="02010800040101010101" pitchFamily="2" charset="-122"/>
                    <a:ea typeface="STXinwei" panose="02010800040101010101" pitchFamily="2" charset="-122"/>
                  </a:rPr>
                  <a:t>-</a:t>
                </a:r>
                <a:r>
                  <a:rPr kumimoji="1" lang="en" altLang="zh-CN" dirty="0">
                    <a:latin typeface="STXinwei" panose="02010800040101010101" pitchFamily="2" charset="-122"/>
                    <a:ea typeface="STXinwei" panose="02010800040101010101" pitchFamily="2" charset="-122"/>
                  </a:rPr>
                  <a:t>LAT </a:t>
                </a:r>
                <a:r>
                  <a:rPr kumimoji="1" lang="zh-CN" altLang="en" dirty="0">
                    <a:latin typeface="STXinwei" panose="02010800040101010101" pitchFamily="2" charset="-122"/>
                    <a:ea typeface="STXinwei" panose="02010800040101010101" pitchFamily="2" charset="-122"/>
                  </a:rPr>
                  <a:t>和</a:t>
                </a:r>
                <a:r>
                  <a:rPr kumimoji="1" lang="en" altLang="zh-CN" dirty="0">
                    <a:latin typeface="STXinwei" panose="02010800040101010101" pitchFamily="2" charset="-122"/>
                    <a:ea typeface="STXinwei" panose="02010800040101010101" pitchFamily="2" charset="-122"/>
                  </a:rPr>
                  <a:t> Parkes</a:t>
                </a:r>
                <a:r>
                  <a:rPr kumimoji="1" lang="zh-CN" altLang="en-US" dirty="0">
                    <a:latin typeface="STXinwei" panose="02010800040101010101" pitchFamily="2" charset="-122"/>
                    <a:ea typeface="STXinwei" panose="02010800040101010101" pitchFamily="2" charset="-122"/>
                  </a:rPr>
                  <a:t> 中</a:t>
                </a:r>
                <a:r>
                  <a:rPr kumimoji="1" lang="zh-CN" altLang="en" dirty="0">
                    <a:latin typeface="STXinwei" panose="02010800040101010101" pitchFamily="2" charset="-122"/>
                    <a:ea typeface="STXinwei" panose="02010800040101010101" pitchFamily="2" charset="-122"/>
                  </a:rPr>
                  <a:t>超过</a:t>
                </a:r>
                <a:r>
                  <a:rPr kumimoji="1" lang="zh-CN" altLang="en-US" dirty="0">
                    <a:latin typeface="STXinwei" panose="02010800040101010101" pitchFamily="2" charset="-122"/>
                    <a:ea typeface="STXinwei" panose="02010800040101010101" pitchFamily="2" charset="-122"/>
                  </a:rPr>
                  <a:t> </a:t>
                </a:r>
                <a:r>
                  <a:rPr kumimoji="1" lang="en" altLang="zh-CN" dirty="0">
                    <a:latin typeface="STXinwei" panose="02010800040101010101" pitchFamily="2" charset="-122"/>
                    <a:ea typeface="STXinwei" panose="02010800040101010101" pitchFamily="2" charset="-122"/>
                  </a:rPr>
                  <a:t>1</a:t>
                </a:r>
                <a:r>
                  <a:rPr kumimoji="1" lang="en-US" altLang="zh-CN" dirty="0">
                    <a:latin typeface="STXinwei" panose="02010800040101010101" pitchFamily="2" charset="-122"/>
                    <a:ea typeface="STXinwei" panose="02010800040101010101" pitchFamily="2" charset="-122"/>
                  </a:rPr>
                  <a:t>6</a:t>
                </a:r>
                <a:r>
                  <a:rPr kumimoji="1" lang="en" altLang="zh-CN" dirty="0">
                    <a:latin typeface="STXinwei" panose="02010800040101010101" pitchFamily="2" charset="-122"/>
                    <a:ea typeface="STXinwei" panose="02010800040101010101" pitchFamily="2" charset="-122"/>
                  </a:rPr>
                  <a:t> </a:t>
                </a:r>
                <a:r>
                  <a:rPr kumimoji="1" lang="zh-CN" altLang="en" dirty="0">
                    <a:latin typeface="STXinwei" panose="02010800040101010101" pitchFamily="2" charset="-122"/>
                    <a:ea typeface="STXinwei" panose="02010800040101010101" pitchFamily="2" charset="-122"/>
                  </a:rPr>
                  <a:t>年</a:t>
                </a:r>
                <a:r>
                  <a:rPr kumimoji="1" lang="zh-CN" altLang="en-US" dirty="0">
                    <a:latin typeface="STXinwei" panose="02010800040101010101" pitchFamily="2" charset="-122"/>
                    <a:ea typeface="STXinwei" panose="02010800040101010101" pitchFamily="2" charset="-122"/>
                  </a:rPr>
                  <a:t>计时数据</a:t>
                </a:r>
                <a:r>
                  <a:rPr kumimoji="1" lang="en" altLang="zh-CN" dirty="0">
                    <a:latin typeface="STXinwei" panose="02010800040101010101" pitchFamily="2" charset="-122"/>
                    <a:ea typeface="STXinwei" panose="02010800040101010101" pitchFamily="2" charset="-122"/>
                  </a:rPr>
                  <a:t>, </a:t>
                </a:r>
                <a:r>
                  <a:rPr kumimoji="1" lang="zh-CN" altLang="en-US" dirty="0">
                    <a:latin typeface="STXinwei" panose="02010800040101010101" pitchFamily="2" charset="-122"/>
                    <a:ea typeface="STXinwei" panose="02010800040101010101" pitchFamily="2" charset="-122"/>
                  </a:rPr>
                  <a:t>检测到 </a:t>
                </a:r>
                <a:r>
                  <a:rPr kumimoji="1" lang="en-US" altLang="zh-CN" dirty="0">
                    <a:latin typeface="STXinwei" panose="02010800040101010101" pitchFamily="2" charset="-122"/>
                    <a:ea typeface="STXinwei" panose="02010800040101010101" pitchFamily="2" charset="-122"/>
                  </a:rPr>
                  <a:t>5</a:t>
                </a:r>
                <a:r>
                  <a:rPr kumimoji="1" lang="zh-CN" altLang="en-US" dirty="0">
                    <a:latin typeface="STXinwei" panose="02010800040101010101" pitchFamily="2" charset="-122"/>
                    <a:ea typeface="STXinwei" panose="02010800040101010101" pitchFamily="2" charset="-122"/>
                  </a:rPr>
                  <a:t> 次 周期跃变，其中第八次周期跃变是新的事件，</a:t>
                </a:r>
                <a:r>
                  <a:rPr kumimoji="1" lang="en-US" altLang="zh-CN" dirty="0">
                    <a:latin typeface="STXinwei" panose="02010800040101010101" pitchFamily="2" charset="-122"/>
                    <a:ea typeface="STXinwei" panose="02010800040101010101" pitchFamily="2" charset="-122"/>
                  </a:rPr>
                  <a:t> </a:t>
                </a:r>
                <a14:m>
                  <m:oMath xmlns:m="http://schemas.openxmlformats.org/officeDocument/2006/math">
                    <m:f>
                      <m:fPr>
                        <m:type m:val="lin"/>
                        <m:ctrlPr>
                          <a:rPr kumimoji="1" lang="en-US" altLang="zh-CN" i="1">
                            <a:latin typeface="Cambria Math" panose="02040503050406030204" pitchFamily="18" charset="0"/>
                            <a:ea typeface="STXinwei" panose="02010800040101010101" pitchFamily="2" charset="-122"/>
                          </a:rPr>
                        </m:ctrlPr>
                      </m:fPr>
                      <m:num>
                        <m:r>
                          <a:rPr kumimoji="1" lang="en-US" altLang="zh-CN">
                            <a:latin typeface="Cambria Math" panose="02040503050406030204" pitchFamily="18" charset="0"/>
                            <a:ea typeface="STXinwei" panose="02010800040101010101" pitchFamily="2" charset="-122"/>
                          </a:rPr>
                          <m:t>∆</m:t>
                        </m:r>
                        <m:r>
                          <a:rPr kumimoji="1" lang="en-US" altLang="zh-CN">
                            <a:latin typeface="Cambria Math" panose="02040503050406030204" pitchFamily="18" charset="0"/>
                            <a:ea typeface="STXinwei" panose="02010800040101010101" pitchFamily="2" charset="-122"/>
                          </a:rPr>
                          <m:t>𝜈</m:t>
                        </m:r>
                      </m:num>
                      <m:den>
                        <m:r>
                          <a:rPr kumimoji="1" lang="en-US" altLang="zh-CN">
                            <a:latin typeface="Cambria Math" panose="02040503050406030204" pitchFamily="18" charset="0"/>
                            <a:ea typeface="STXinwei" panose="02010800040101010101" pitchFamily="2" charset="-122"/>
                          </a:rPr>
                          <m:t>𝜈</m:t>
                        </m:r>
                        <m:r>
                          <a:rPr kumimoji="1" lang="en-US" altLang="zh-CN">
                            <a:latin typeface="Cambria Math" panose="02040503050406030204" pitchFamily="18" charset="0"/>
                            <a:ea typeface="STXinwei" panose="02010800040101010101" pitchFamily="2" charset="-122"/>
                          </a:rPr>
                          <m:t>=</m:t>
                        </m:r>
                        <m:r>
                          <m:rPr>
                            <m:nor/>
                          </m:rPr>
                          <a:rPr kumimoji="1" lang="en-US" altLang="zh-CN">
                            <a:latin typeface="STXinwei" panose="02010800040101010101" pitchFamily="2" charset="-122"/>
                            <a:ea typeface="STXinwei" panose="02010800040101010101" pitchFamily="2" charset="-122"/>
                          </a:rPr>
                          <m:t>2.</m:t>
                        </m:r>
                        <m:r>
                          <m:rPr>
                            <m:nor/>
                          </m:rPr>
                          <a:rPr kumimoji="1" lang="en-US" altLang="zh-CN" b="0" i="0" smtClean="0">
                            <a:latin typeface="STXinwei" panose="02010800040101010101" pitchFamily="2" charset="-122"/>
                            <a:ea typeface="STXinwei" panose="02010800040101010101" pitchFamily="2" charset="-122"/>
                          </a:rPr>
                          <m:t>8</m:t>
                        </m:r>
                        <m:r>
                          <m:rPr>
                            <m:nor/>
                          </m:rPr>
                          <a:rPr kumimoji="1" lang="en-US" altLang="zh-CN">
                            <a:latin typeface="STXinwei" panose="02010800040101010101" pitchFamily="2" charset="-122"/>
                            <a:ea typeface="STXinwei" panose="02010800040101010101" pitchFamily="2" charset="-122"/>
                          </a:rPr>
                          <m:t>(4)</m:t>
                        </m:r>
                      </m:den>
                    </m:f>
                    <m:r>
                      <a:rPr kumimoji="1" lang="en-US" altLang="zh-CN">
                        <a:latin typeface="Cambria Math" panose="02040503050406030204" pitchFamily="18" charset="0"/>
                        <a:ea typeface="STXinwei" panose="02010800040101010101" pitchFamily="2" charset="-122"/>
                      </a:rPr>
                      <m:t>×</m:t>
                    </m:r>
                    <m:sSup>
                      <m:sSupPr>
                        <m:ctrlPr>
                          <a:rPr kumimoji="1" lang="en-US" altLang="zh-CN" i="1">
                            <a:latin typeface="Cambria Math" panose="02040503050406030204" pitchFamily="18" charset="0"/>
                            <a:ea typeface="STXinwei" panose="02010800040101010101" pitchFamily="2" charset="-122"/>
                          </a:rPr>
                        </m:ctrlPr>
                      </m:sSupPr>
                      <m:e>
                        <m:r>
                          <a:rPr kumimoji="1" lang="en-US" altLang="zh-CN">
                            <a:latin typeface="Cambria Math" panose="02040503050406030204" pitchFamily="18" charset="0"/>
                            <a:ea typeface="STXinwei" panose="02010800040101010101" pitchFamily="2" charset="-122"/>
                          </a:rPr>
                          <m:t>10</m:t>
                        </m:r>
                      </m:e>
                      <m:sup>
                        <m:r>
                          <a:rPr kumimoji="1" lang="en-US" altLang="zh-CN">
                            <a:latin typeface="Cambria Math" panose="02040503050406030204" pitchFamily="18" charset="0"/>
                            <a:ea typeface="STXinwei" panose="02010800040101010101" pitchFamily="2" charset="-122"/>
                          </a:rPr>
                          <m:t>−9</m:t>
                        </m:r>
                      </m:sup>
                    </m:sSup>
                    <m:r>
                      <a:rPr kumimoji="1" lang="en-US" altLang="zh-CN">
                        <a:latin typeface="Cambria Math" panose="02040503050406030204" pitchFamily="18" charset="0"/>
                        <a:ea typeface="STXinwei" panose="02010800040101010101" pitchFamily="2" charset="-122"/>
                      </a:rPr>
                      <m:t>, </m:t>
                    </m:r>
                    <m:f>
                      <m:fPr>
                        <m:type m:val="lin"/>
                        <m:ctrlPr>
                          <a:rPr kumimoji="1" lang="en-US" altLang="zh-CN" i="1">
                            <a:latin typeface="Cambria Math" panose="02040503050406030204" pitchFamily="18" charset="0"/>
                            <a:ea typeface="STXinwei" panose="02010800040101010101" pitchFamily="2" charset="-122"/>
                          </a:rPr>
                        </m:ctrlPr>
                      </m:fPr>
                      <m:num>
                        <m:r>
                          <a:rPr kumimoji="1" lang="en-US" altLang="zh-CN">
                            <a:latin typeface="Cambria Math" panose="02040503050406030204" pitchFamily="18" charset="0"/>
                            <a:ea typeface="STXinwei" panose="02010800040101010101" pitchFamily="2" charset="-122"/>
                          </a:rPr>
                          <m:t>  ∆</m:t>
                        </m:r>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a:latin typeface="Cambria Math" panose="02040503050406030204" pitchFamily="18" charset="0"/>
                                <a:ea typeface="STXinwei" panose="02010800040101010101" pitchFamily="2" charset="-122"/>
                              </a:rPr>
                              <m:t>𝜈</m:t>
                            </m:r>
                          </m:e>
                        </m:acc>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a:latin typeface="Cambria Math" panose="02040503050406030204" pitchFamily="18" charset="0"/>
                                <a:ea typeface="STXinwei" panose="02010800040101010101" pitchFamily="2" charset="-122"/>
                              </a:rPr>
                              <m:t>𝑣</m:t>
                            </m:r>
                          </m:e>
                        </m:acc>
                        <m:r>
                          <a:rPr kumimoji="1" lang="en-US" altLang="zh-CN">
                            <a:latin typeface="Cambria Math" panose="02040503050406030204" pitchFamily="18" charset="0"/>
                            <a:ea typeface="STXinwei" panose="02010800040101010101" pitchFamily="2" charset="-122"/>
                          </a:rPr>
                          <m:t>=</m:t>
                        </m:r>
                        <m:r>
                          <m:rPr>
                            <m:nor/>
                          </m:rPr>
                          <a:rPr kumimoji="1" lang="en-US" altLang="zh-CN">
                            <a:latin typeface="Cambria Math" panose="02040503050406030204" pitchFamily="18" charset="0"/>
                            <a:ea typeface="STXinwei" panose="02010800040101010101" pitchFamily="2" charset="-122"/>
                          </a:rPr>
                          <m:t>−</m:t>
                        </m:r>
                        <m:r>
                          <m:rPr>
                            <m:nor/>
                          </m:rPr>
                          <a:rPr kumimoji="1" lang="en-US" altLang="zh-CN" b="0" i="0" smtClean="0">
                            <a:latin typeface="Cambria Math" panose="02040503050406030204" pitchFamily="18" charset="0"/>
                            <a:ea typeface="STXinwei" panose="02010800040101010101" pitchFamily="2" charset="-122"/>
                          </a:rPr>
                          <m:t>0.5</m:t>
                        </m:r>
                        <m:r>
                          <m:rPr>
                            <m:nor/>
                          </m:rPr>
                          <a:rPr kumimoji="1" lang="en-US" altLang="zh-CN">
                            <a:latin typeface="STXinwei" panose="02010800040101010101" pitchFamily="2" charset="-122"/>
                            <a:ea typeface="STXinwei" panose="02010800040101010101" pitchFamily="2" charset="-122"/>
                          </a:rPr>
                          <m:t>(</m:t>
                        </m:r>
                        <m:r>
                          <m:rPr>
                            <m:nor/>
                          </m:rPr>
                          <a:rPr kumimoji="1" lang="en-US" altLang="zh-CN" b="0" i="0" smtClean="0">
                            <a:latin typeface="STXinwei" panose="02010800040101010101" pitchFamily="2" charset="-122"/>
                            <a:ea typeface="STXinwei" panose="02010800040101010101" pitchFamily="2" charset="-122"/>
                          </a:rPr>
                          <m:t>3</m:t>
                        </m:r>
                        <m:r>
                          <m:rPr>
                            <m:nor/>
                          </m:rPr>
                          <a:rPr kumimoji="1" lang="en-US" altLang="zh-CN">
                            <a:latin typeface="STXinwei" panose="02010800040101010101" pitchFamily="2" charset="-122"/>
                            <a:ea typeface="STXinwei" panose="02010800040101010101" pitchFamily="2" charset="-122"/>
                          </a:rPr>
                          <m:t>)</m:t>
                        </m:r>
                      </m:den>
                    </m:f>
                    <m:r>
                      <a:rPr kumimoji="1" lang="en-US" altLang="zh-CN">
                        <a:latin typeface="Cambria Math" panose="02040503050406030204" pitchFamily="18" charset="0"/>
                        <a:ea typeface="STXinwei" panose="02010800040101010101" pitchFamily="2" charset="-122"/>
                      </a:rPr>
                      <m:t>×</m:t>
                    </m:r>
                    <m:sSup>
                      <m:sSupPr>
                        <m:ctrlPr>
                          <a:rPr kumimoji="1" lang="en-US" altLang="zh-CN" i="1">
                            <a:latin typeface="Cambria Math" panose="02040503050406030204" pitchFamily="18" charset="0"/>
                            <a:ea typeface="STXinwei" panose="02010800040101010101" pitchFamily="2" charset="-122"/>
                          </a:rPr>
                        </m:ctrlPr>
                      </m:sSupPr>
                      <m:e>
                        <m:r>
                          <a:rPr kumimoji="1" lang="en-US" altLang="zh-CN">
                            <a:latin typeface="Cambria Math" panose="02040503050406030204" pitchFamily="18" charset="0"/>
                            <a:ea typeface="STXinwei" panose="02010800040101010101" pitchFamily="2" charset="-122"/>
                          </a:rPr>
                          <m:t>10</m:t>
                        </m:r>
                      </m:e>
                      <m:sup>
                        <m:r>
                          <a:rPr kumimoji="1" lang="en-US" altLang="zh-CN">
                            <a:latin typeface="Cambria Math" panose="02040503050406030204" pitchFamily="18" charset="0"/>
                            <a:ea typeface="STXinwei" panose="02010800040101010101" pitchFamily="2" charset="-122"/>
                          </a:rPr>
                          <m:t>−</m:t>
                        </m:r>
                        <m:r>
                          <a:rPr kumimoji="1" lang="en-US" altLang="zh-CN" b="0" i="1" smtClean="0">
                            <a:latin typeface="Cambria Math" panose="02040503050406030204" pitchFamily="18" charset="0"/>
                            <a:ea typeface="STXinwei" panose="02010800040101010101" pitchFamily="2" charset="-122"/>
                          </a:rPr>
                          <m:t>3</m:t>
                        </m:r>
                      </m:sup>
                    </m:sSup>
                  </m:oMath>
                </a14:m>
                <a:r>
                  <a:rPr kumimoji="1" lang="zh-CN" altLang="en-US" dirty="0">
                    <a:latin typeface="STXinwei" panose="02010800040101010101" pitchFamily="2" charset="-122"/>
                    <a:ea typeface="STXinwei" panose="02010800040101010101" pitchFamily="2" charset="-122"/>
                  </a:rPr>
                  <a:t> ，更新了其余周期跃变的参数。</a:t>
                </a:r>
                <a:endParaRPr kumimoji="1" lang="en" altLang="zh-CN" dirty="0">
                  <a:latin typeface="STXinwei" panose="02010800040101010101" pitchFamily="2" charset="-122"/>
                  <a:ea typeface="STXinwei" panose="02010800040101010101" pitchFamily="2" charset="-122"/>
                </a:endParaRPr>
              </a:p>
              <a:p>
                <a:pPr marL="342900" indent="-342900" algn="just">
                  <a:buAutoNum type="arabicPeriod"/>
                </a:pPr>
                <a:endParaRPr kumimoji="1" lang="en" altLang="zh-CN" dirty="0">
                  <a:latin typeface="STXinwei" panose="02010800040101010101" pitchFamily="2" charset="-122"/>
                  <a:ea typeface="STXinwei" panose="02010800040101010101" pitchFamily="2" charset="-122"/>
                </a:endParaRPr>
              </a:p>
              <a:p>
                <a:pPr marL="342900" indent="-342900" algn="just">
                  <a:buAutoNum type="arabicPeriod"/>
                </a:pPr>
                <a:r>
                  <a:rPr kumimoji="1" lang="zh-CN" altLang="en-US" dirty="0">
                    <a:latin typeface="STXinwei" panose="02010800040101010101" pitchFamily="2" charset="-122"/>
                    <a:ea typeface="STXinwei" panose="02010800040101010101" pitchFamily="2" charset="-122"/>
                  </a:rPr>
                  <a:t> 第六、七和八次跃变前后，射电的积分平均脉冲轮廓发生明显变化。对脉冲轮廓进行高斯拟合，确定引起轮廓变化的分量。</a:t>
                </a:r>
                <a:endParaRPr kumimoji="1" lang="en-US" altLang="zh-CN" dirty="0">
                  <a:latin typeface="STXinwei" panose="02010800040101010101" pitchFamily="2" charset="-122"/>
                  <a:ea typeface="STXinwei" panose="02010800040101010101" pitchFamily="2" charset="-122"/>
                </a:endParaRPr>
              </a:p>
              <a:p>
                <a:pPr marL="342900" indent="-342900" algn="just">
                  <a:buAutoNum type="arabicPeriod"/>
                </a:pPr>
                <a:endParaRPr kumimoji="1" lang="en-US" altLang="zh-CN" dirty="0">
                  <a:latin typeface="STXinwei" panose="02010800040101010101" pitchFamily="2" charset="-122"/>
                  <a:ea typeface="STXinwei" panose="02010800040101010101" pitchFamily="2" charset="-122"/>
                </a:endParaRPr>
              </a:p>
              <a:p>
                <a:pPr marL="342900" indent="-342900" algn="just">
                  <a:buFontTx/>
                  <a:buAutoNum type="arabicPeriod"/>
                </a:pPr>
                <a:r>
                  <a:rPr kumimoji="1" lang="zh-CN" altLang="en" dirty="0">
                    <a:latin typeface="STXinwei" panose="02010800040101010101" pitchFamily="2" charset="-122"/>
                    <a:ea typeface="STXinwei" panose="02010800040101010101" pitchFamily="2" charset="-122"/>
                  </a:rPr>
                  <a:t>射电波段</a:t>
                </a:r>
                <a:r>
                  <a:rPr kumimoji="1" lang="zh-CN" altLang="en-US" dirty="0">
                    <a:latin typeface="STXinwei" panose="02010800040101010101" pitchFamily="2" charset="-122"/>
                    <a:ea typeface="STXinwei" panose="02010800040101010101" pitchFamily="2" charset="-122"/>
                  </a:rPr>
                  <a:t>脉冲轮廓的</a:t>
                </a:r>
                <a14:m>
                  <m:oMath xmlns:m="http://schemas.openxmlformats.org/officeDocument/2006/math">
                    <m:sSub>
                      <m:sSubPr>
                        <m:ctrlPr>
                          <a:rPr kumimoji="1" lang="en-US" altLang="zh-CN" i="1">
                            <a:latin typeface="Cambria Math" panose="02040503050406030204" pitchFamily="18" charset="0"/>
                            <a:ea typeface="STXinwei" panose="02010800040101010101" pitchFamily="2" charset="-122"/>
                            <a:cs typeface="Times New Roman" panose="02020603050405020304" pitchFamily="18" charset="0"/>
                          </a:rPr>
                        </m:ctrlPr>
                      </m:sSubPr>
                      <m:e>
                        <m:r>
                          <m:rPr>
                            <m:sty m:val="p"/>
                          </m:rPr>
                          <a:rPr kumimoji="1" lang="en-US" altLang="zh-CN">
                            <a:latin typeface="Cambria Math" panose="02040503050406030204" pitchFamily="18" charset="0"/>
                            <a:ea typeface="STXinwei" panose="02010800040101010101" pitchFamily="2" charset="-122"/>
                            <a:cs typeface="Times New Roman" panose="02020603050405020304" pitchFamily="18" charset="0"/>
                          </a:rPr>
                          <m:t>W</m:t>
                        </m:r>
                      </m:e>
                      <m:sub>
                        <m:r>
                          <a:rPr kumimoji="1" lang="en-US" altLang="zh-CN" i="1">
                            <a:latin typeface="Cambria Math" panose="02040503050406030204" pitchFamily="18" charset="0"/>
                            <a:ea typeface="STXinwei" panose="02010800040101010101" pitchFamily="2" charset="-122"/>
                            <a:cs typeface="Times New Roman" panose="02020603050405020304" pitchFamily="18" charset="0"/>
                          </a:rPr>
                          <m:t>55</m:t>
                        </m:r>
                        <m:r>
                          <a:rPr kumimoji="1" lang="zh-CN" altLang="en-US" i="1">
                            <a:latin typeface="Cambria Math" panose="02040503050406030204" pitchFamily="18" charset="0"/>
                            <a:ea typeface="STXinwei" panose="02010800040101010101" pitchFamily="2" charset="-122"/>
                            <a:cs typeface="Times New Roman" panose="02020603050405020304" pitchFamily="18" charset="0"/>
                          </a:rPr>
                          <m:t> </m:t>
                        </m:r>
                      </m:sub>
                    </m:sSub>
                  </m:oMath>
                </a14:m>
                <a:r>
                  <a:rPr kumimoji="1" lang="en-US" altLang="zh-CN" dirty="0">
                    <a:latin typeface="STXinwei" panose="02010800040101010101" pitchFamily="2" charset="-122"/>
                    <a:ea typeface="STXinwei" panose="02010800040101010101" pitchFamily="2" charset="-122"/>
                    <a:cs typeface="Times New Roman" panose="02020603050405020304" pitchFamily="18" charset="0"/>
                  </a:rPr>
                  <a:t>(</a:t>
                </a:r>
                <a:r>
                  <a:rPr lang="zh-CN" altLang="en" dirty="0">
                    <a:latin typeface="STXinwei" panose="02010800040101010101" pitchFamily="2" charset="-122"/>
                    <a:ea typeface="STXinwei" panose="02010800040101010101" pitchFamily="2" charset="-122"/>
                  </a:rPr>
                  <a:t>峰值</a:t>
                </a:r>
                <a:r>
                  <a:rPr lang="en-US" altLang="zh-CN" dirty="0">
                    <a:latin typeface="STXinwei" panose="02010800040101010101" pitchFamily="2" charset="-122"/>
                    <a:ea typeface="STXinwei" panose="02010800040101010101" pitchFamily="2" charset="-122"/>
                  </a:rPr>
                  <a:t>55%</a:t>
                </a:r>
                <a:r>
                  <a:rPr lang="zh-CN" altLang="en-US" dirty="0">
                    <a:latin typeface="STXinwei" panose="02010800040101010101" pitchFamily="2" charset="-122"/>
                    <a:ea typeface="STXinwei" panose="02010800040101010101" pitchFamily="2" charset="-122"/>
                  </a:rPr>
                  <a:t>的脉冲宽度</a:t>
                </a:r>
                <a:r>
                  <a:rPr lang="en" altLang="zh-CN" dirty="0">
                    <a:latin typeface="STXinwei" panose="02010800040101010101" pitchFamily="2" charset="-122"/>
                    <a:ea typeface="STXinwei" panose="02010800040101010101" pitchFamily="2" charset="-122"/>
                  </a:rPr>
                  <a:t> </a:t>
                </a:r>
                <a:r>
                  <a:rPr kumimoji="1" lang="en-US" altLang="zh-CN" dirty="0">
                    <a:latin typeface="STXinwei" panose="02010800040101010101" pitchFamily="2" charset="-122"/>
                    <a:ea typeface="STXinwei" panose="02010800040101010101" pitchFamily="2" charset="-122"/>
                    <a:cs typeface="Times New Roman" panose="02020603050405020304" pitchFamily="18" charset="0"/>
                  </a:rPr>
                  <a:t>)</a:t>
                </a:r>
                <a:r>
                  <a:rPr kumimoji="1" lang="zh-CN" altLang="en-US" dirty="0">
                    <a:latin typeface="STXinwei" panose="02010800040101010101" pitchFamily="2" charset="-122"/>
                    <a:ea typeface="STXinwei" panose="02010800040101010101" pitchFamily="2" charset="-122"/>
                    <a:cs typeface="Times New Roman" panose="02020603050405020304" pitchFamily="18" charset="0"/>
                  </a:rPr>
                  <a:t>存在两种模式</a:t>
                </a:r>
                <a:r>
                  <a:rPr kumimoji="1" lang="en-US" altLang="zh-CN" dirty="0">
                    <a:latin typeface="STXinwei" panose="02010800040101010101" pitchFamily="2" charset="-122"/>
                    <a:ea typeface="STXinwei" panose="02010800040101010101" pitchFamily="2" charset="-122"/>
                    <a:cs typeface="Times New Roman" panose="02020603050405020304" pitchFamily="18" charset="0"/>
                  </a:rPr>
                  <a:t>:</a:t>
                </a:r>
                <a:r>
                  <a:rPr lang="zh-CN" altLang="en" dirty="0">
                    <a:latin typeface="STXinwei" panose="02010800040101010101" pitchFamily="2" charset="-122"/>
                    <a:ea typeface="STXinwei" panose="02010800040101010101" pitchFamily="2" charset="-122"/>
                  </a:rPr>
                  <a:t>宽</a:t>
                </a:r>
                <a:r>
                  <a:rPr lang="zh-CN" altLang="en-US" dirty="0">
                    <a:latin typeface="STXinwei" panose="02010800040101010101" pitchFamily="2" charset="-122"/>
                    <a:ea typeface="STXinwei" panose="02010800040101010101" pitchFamily="2" charset="-122"/>
                  </a:rPr>
                  <a:t>模式和窄模式；窄模式存在跳变</a:t>
                </a:r>
                <a14:m>
                  <m:oMath xmlns:m="http://schemas.openxmlformats.org/officeDocument/2006/math">
                    <m:r>
                      <a:rPr kumimoji="1" lang="zh-CN" altLang="en-US" dirty="0">
                        <a:latin typeface="Cambria Math" panose="02040503050406030204" pitchFamily="18" charset="0"/>
                        <a:ea typeface="STXinwei" panose="02010800040101010101" pitchFamily="2" charset="-122"/>
                      </a:rPr>
                      <m:t>，但未发现自旋和辐射存在的联系。</m:t>
                    </m:r>
                  </m:oMath>
                </a14:m>
                <a:endParaRPr kumimoji="1" lang="en-US" altLang="zh-CN" dirty="0">
                  <a:latin typeface="STXinwei" panose="02010800040101010101" pitchFamily="2" charset="-122"/>
                  <a:ea typeface="STXinwei" panose="02010800040101010101" pitchFamily="2" charset="-122"/>
                </a:endParaRPr>
              </a:p>
              <a:p>
                <a:pPr marL="342900" indent="-342900" algn="just">
                  <a:buAutoNum type="arabicPeriod"/>
                </a:pPr>
                <a:endParaRPr kumimoji="1" lang="en" altLang="zh-CN" dirty="0">
                  <a:latin typeface="STXinwei" panose="02010800040101010101" pitchFamily="2" charset="-122"/>
                  <a:ea typeface="STXinwei" panose="02010800040101010101" pitchFamily="2" charset="-122"/>
                </a:endParaRPr>
              </a:p>
              <a:p>
                <a:pPr marL="342900" indent="-342900" algn="just">
                  <a:buAutoNum type="arabicPeriod"/>
                </a:pPr>
                <a:r>
                  <a:rPr kumimoji="1" lang="zh-CN" altLang="en-US" dirty="0">
                    <a:latin typeface="STXinwei" panose="02010800040101010101" pitchFamily="2" charset="-122"/>
                    <a:ea typeface="STXinwei" panose="02010800040101010101" pitchFamily="2" charset="-122"/>
                  </a:rPr>
                  <a:t> 伽马射线的积分平均脉冲轮廓显示两个峰，且在周期跃变后轮廓未发生明显变化。</a:t>
                </a:r>
                <a:endParaRPr kumimoji="1" lang="en-US" altLang="zh-CN" dirty="0">
                  <a:latin typeface="STXinwei" panose="02010800040101010101" pitchFamily="2" charset="-122"/>
                  <a:ea typeface="STXinwei" panose="02010800040101010101" pitchFamily="2" charset="-122"/>
                </a:endParaRPr>
              </a:p>
              <a:p>
                <a:pPr marL="342900" indent="-342900" algn="just">
                  <a:buAutoNum type="arabicPeriod"/>
                </a:pPr>
                <a:endParaRPr kumimoji="1" lang="en-US" altLang="zh-CN" dirty="0">
                  <a:latin typeface="STXinwei" panose="02010800040101010101" pitchFamily="2" charset="-122"/>
                  <a:ea typeface="STXinwei" panose="02010800040101010101" pitchFamily="2" charset="-122"/>
                </a:endParaRPr>
              </a:p>
              <a:p>
                <a:pPr marL="342900" indent="-342900" algn="just">
                  <a:buAutoNum type="arabicPeriod"/>
                </a:pPr>
                <a:r>
                  <a:rPr kumimoji="1" lang="zh-CN" altLang="en-US" dirty="0">
                    <a:latin typeface="STXinwei" panose="02010800040101010101" pitchFamily="2" charset="-122"/>
                    <a:ea typeface="STXinwei" panose="02010800040101010101" pitchFamily="2" charset="-122"/>
                  </a:rPr>
                  <a:t>脉冲轮廓的变化可能是中子星星震导致。对于第六次跃变，推断出磁倾角变化 </a:t>
                </a:r>
                <a14:m>
                  <m:oMath xmlns:m="http://schemas.openxmlformats.org/officeDocument/2006/math">
                    <m:sSup>
                      <m:sSupPr>
                        <m:ctrlPr>
                          <a:rPr kumimoji="1" lang="en-US" altLang="zh-CN" i="1" dirty="0" smtClean="0">
                            <a:latin typeface="Cambria Math" panose="02040503050406030204" pitchFamily="18" charset="0"/>
                            <a:ea typeface="STXinwei" panose="02010800040101010101" pitchFamily="2" charset="-122"/>
                          </a:rPr>
                        </m:ctrlPr>
                      </m:sSupPr>
                      <m:e>
                        <m:r>
                          <a:rPr kumimoji="1" lang="en-US" altLang="zh-CN" i="1" dirty="0">
                            <a:latin typeface="Cambria Math" panose="02040503050406030204" pitchFamily="18" charset="0"/>
                            <a:ea typeface="STXinwei" panose="02010800040101010101" pitchFamily="2" charset="-122"/>
                          </a:rPr>
                          <m:t>0.08</m:t>
                        </m:r>
                      </m:e>
                      <m:sup>
                        <m:r>
                          <a:rPr kumimoji="1" lang="en-US" altLang="zh-CN" i="1" dirty="0" smtClean="0">
                            <a:latin typeface="Cambria Math" panose="02040503050406030204" pitchFamily="18" charset="0"/>
                            <a:ea typeface="Cambria Math" panose="02040503050406030204" pitchFamily="18" charset="0"/>
                          </a:rPr>
                          <m:t>°</m:t>
                        </m:r>
                      </m:sup>
                    </m:sSup>
                  </m:oMath>
                </a14:m>
                <a:r>
                  <a:rPr kumimoji="1" lang="zh-CN" altLang="en-US" dirty="0">
                    <a:latin typeface="STXinwei" panose="02010800040101010101" pitchFamily="2" charset="-122"/>
                    <a:ea typeface="STXinwei" panose="02010800040101010101" pitchFamily="2" charset="-122"/>
                  </a:rPr>
                  <a:t>，地壳破裂板块尺寸大约为</a:t>
                </a:r>
                <a:r>
                  <a:rPr kumimoji="1" lang="en-US" altLang="zh-CN" dirty="0">
                    <a:latin typeface="STXinwei" panose="02010800040101010101" pitchFamily="2" charset="-122"/>
                    <a:ea typeface="STXinwei" panose="02010800040101010101" pitchFamily="2" charset="-122"/>
                  </a:rPr>
                  <a:t>4</a:t>
                </a:r>
                <a:r>
                  <a:rPr kumimoji="1" lang="zh-CN" altLang="en-US" dirty="0">
                    <a:latin typeface="STXinwei" panose="02010800040101010101" pitchFamily="2" charset="-122"/>
                    <a:ea typeface="STXinwei" panose="02010800040101010101" pitchFamily="2" charset="-122"/>
                  </a:rPr>
                  <a:t> </a:t>
                </a:r>
                <a:r>
                  <a:rPr kumimoji="1" lang="en-US" altLang="zh-CN" dirty="0">
                    <a:latin typeface="STXinwei" panose="02010800040101010101" pitchFamily="2" charset="-122"/>
                    <a:ea typeface="STXinwei" panose="02010800040101010101" pitchFamily="2" charset="-122"/>
                  </a:rPr>
                  <a:t>m</a:t>
                </a:r>
                <a:r>
                  <a:rPr kumimoji="1" lang="zh-CN" altLang="en-US" dirty="0">
                    <a:latin typeface="STXinwei" panose="02010800040101010101" pitchFamily="2" charset="-122"/>
                    <a:ea typeface="STXinwei" panose="02010800040101010101" pitchFamily="2" charset="-122"/>
                  </a:rPr>
                  <a:t>。</a:t>
                </a:r>
                <a:endParaRPr kumimoji="1" lang="en-US" altLang="zh-CN" dirty="0">
                  <a:latin typeface="STXinwei" panose="02010800040101010101" pitchFamily="2" charset="-122"/>
                  <a:ea typeface="STXinwei" panose="02010800040101010101" pitchFamily="2" charset="-122"/>
                </a:endParaRPr>
              </a:p>
              <a:p>
                <a:pPr marL="342900" indent="-342900" algn="just">
                  <a:buAutoNum type="arabicPeriod"/>
                </a:pPr>
                <a:endParaRPr kumimoji="1" lang="en-US" altLang="zh-CN" dirty="0">
                  <a:latin typeface="STXinwei" panose="02010800040101010101" pitchFamily="2" charset="-122"/>
                  <a:ea typeface="STXinwei" panose="02010800040101010101" pitchFamily="2" charset="-122"/>
                </a:endParaRPr>
              </a:p>
              <a:p>
                <a:pPr marL="342900" indent="-342900" algn="just">
                  <a:buFontTx/>
                  <a:buAutoNum type="arabicPeriod"/>
                </a:pPr>
                <a:r>
                  <a:rPr kumimoji="1" lang="zh-CN" altLang="en-US" dirty="0">
                    <a:latin typeface="STXinwei" panose="02010800040101010101" pitchFamily="2" charset="-122"/>
                    <a:ea typeface="STXinwei" panose="02010800040101010101" pitchFamily="2" charset="-122"/>
                  </a:rPr>
                  <a:t>根据涡旋爬行模型，获得第六和七次跃变中参与</a:t>
                </a:r>
                <a:r>
                  <a:rPr kumimoji="1" lang="en-US" altLang="zh-CN" dirty="0">
                    <a:latin typeface="STXinwei" panose="02010800040101010101" pitchFamily="2" charset="-122"/>
                    <a:ea typeface="STXinwei" panose="02010800040101010101" pitchFamily="2" charset="-122"/>
                  </a:rPr>
                  <a:t>glitch</a:t>
                </a:r>
                <a:r>
                  <a:rPr kumimoji="1" lang="zh-CN" altLang="en-US" dirty="0">
                    <a:latin typeface="STXinwei" panose="02010800040101010101" pitchFamily="2" charset="-122"/>
                    <a:ea typeface="STXinwei" panose="02010800040101010101" pitchFamily="2" charset="-122"/>
                  </a:rPr>
                  <a:t>的地壳超流体的分数转动惯量</a:t>
                </a:r>
                <a14:m>
                  <m:oMath xmlns:m="http://schemas.openxmlformats.org/officeDocument/2006/math">
                    <m:f>
                      <m:fPr>
                        <m:ctrlPr>
                          <a:rPr kumimoji="1" lang="en-US" altLang="zh-CN" b="0" i="1" smtClean="0">
                            <a:latin typeface="Cambria Math" panose="02040503050406030204" pitchFamily="18" charset="0"/>
                            <a:ea typeface="STXinwei" panose="02010800040101010101" pitchFamily="2" charset="-122"/>
                          </a:rPr>
                        </m:ctrlPr>
                      </m:fPr>
                      <m:num>
                        <m:sSub>
                          <m:sSubPr>
                            <m:ctrlPr>
                              <a:rPr kumimoji="1" lang="en-US" altLang="zh-CN" i="1" smtClean="0">
                                <a:latin typeface="Cambria Math" panose="02040503050406030204" pitchFamily="18" charset="0"/>
                                <a:ea typeface="STXinwei" panose="02010800040101010101" pitchFamily="2" charset="-122"/>
                              </a:rPr>
                            </m:ctrlPr>
                          </m:sSubPr>
                          <m:e>
                            <m:r>
                              <a:rPr kumimoji="1" lang="en-US" altLang="zh-CN" b="0" i="1" smtClean="0">
                                <a:latin typeface="Cambria Math" panose="02040503050406030204" pitchFamily="18" charset="0"/>
                                <a:ea typeface="STXinwei" panose="02010800040101010101" pitchFamily="2" charset="-122"/>
                              </a:rPr>
                              <m:t>𝐼</m:t>
                            </m:r>
                          </m:e>
                          <m:sub>
                            <m:r>
                              <m:rPr>
                                <m:sty m:val="p"/>
                              </m:rPr>
                              <a:rPr kumimoji="1" lang="en-US" altLang="zh-CN" i="1">
                                <a:latin typeface="Cambria Math" panose="02040503050406030204" pitchFamily="18" charset="0"/>
                                <a:ea typeface="STXinwei" panose="02010800040101010101" pitchFamily="2" charset="-122"/>
                              </a:rPr>
                              <m:t>CS</m:t>
                            </m:r>
                          </m:sub>
                        </m:sSub>
                      </m:num>
                      <m:den>
                        <m:r>
                          <a:rPr kumimoji="1" lang="en-US" altLang="zh-CN" b="0" i="1" smtClean="0">
                            <a:latin typeface="Cambria Math" panose="02040503050406030204" pitchFamily="18" charset="0"/>
                            <a:ea typeface="STXinwei" panose="02010800040101010101" pitchFamily="2" charset="-122"/>
                          </a:rPr>
                          <m:t>𝐼</m:t>
                        </m:r>
                      </m:den>
                    </m:f>
                    <m:r>
                      <a:rPr kumimoji="1" lang="en-US" altLang="zh-CN" b="0" i="1" smtClean="0">
                        <a:latin typeface="Cambria Math" panose="02040503050406030204" pitchFamily="18" charset="0"/>
                        <a:ea typeface="Cambria Math" panose="02040503050406030204" pitchFamily="18" charset="0"/>
                      </a:rPr>
                      <m:t>&lt;3.2 × </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10</m:t>
                        </m:r>
                      </m:e>
                      <m:sup>
                        <m:r>
                          <a:rPr kumimoji="1" lang="en-US" altLang="zh-CN" b="0" i="1" smtClean="0">
                            <a:latin typeface="Cambria Math" panose="02040503050406030204" pitchFamily="18" charset="0"/>
                            <a:ea typeface="Cambria Math" panose="02040503050406030204" pitchFamily="18" charset="0"/>
                          </a:rPr>
                          <m:t>−2</m:t>
                        </m:r>
                      </m:sup>
                    </m:sSup>
                    <m:r>
                      <a:rPr kumimoji="1" lang="zh-CN" altLang="en-US" b="0" i="0" smtClean="0">
                        <a:latin typeface="Cambria Math" panose="02040503050406030204" pitchFamily="18" charset="0"/>
                        <a:ea typeface="Cambria Math" panose="02040503050406030204" pitchFamily="18" charset="0"/>
                      </a:rPr>
                      <m:t>，</m:t>
                    </m:r>
                  </m:oMath>
                </a14:m>
                <a:r>
                  <a:rPr lang="en" altLang="zh-CN" dirty="0">
                    <a:latin typeface="STXinwei" panose="02010800040101010101" pitchFamily="2" charset="-122"/>
                    <a:ea typeface="STXinwei" panose="02010800040101010101" pitchFamily="2" charset="-122"/>
                  </a:rPr>
                  <a:t> </a:t>
                </a:r>
                <a:r>
                  <a:rPr lang="zh-CN" altLang="en" dirty="0">
                    <a:latin typeface="STXinwei" panose="02010800040101010101" pitchFamily="2" charset="-122"/>
                    <a:ea typeface="STXinwei" panose="02010800040101010101" pitchFamily="2" charset="-122"/>
                  </a:rPr>
                  <a:t>且</a:t>
                </a:r>
                <a:r>
                  <a:rPr lang="zh-CN" altLang="en-US" dirty="0">
                    <a:latin typeface="STXinwei" panose="02010800040101010101" pitchFamily="2" charset="-122"/>
                    <a:ea typeface="STXinwei" panose="02010800040101010101" pitchFamily="2" charset="-122"/>
                  </a:rPr>
                  <a:t> </a:t>
                </a:r>
                <a:r>
                  <a:rPr lang="en" altLang="zh-CN" dirty="0">
                    <a:latin typeface="STXinwei" panose="02010800040101010101" pitchFamily="2" charset="-122"/>
                    <a:ea typeface="STXinwei" panose="02010800040101010101" pitchFamily="2" charset="-122"/>
                  </a:rPr>
                  <a:t>APR</a:t>
                </a:r>
                <a:r>
                  <a:rPr lang="zh-CN" altLang="en-US" dirty="0">
                    <a:latin typeface="STXinwei" panose="02010800040101010101" pitchFamily="2" charset="-122"/>
                    <a:ea typeface="STXinwei" panose="02010800040101010101" pitchFamily="2" charset="-122"/>
                  </a:rPr>
                  <a:t> </a:t>
                </a:r>
                <a:r>
                  <a:rPr lang="en-US" altLang="zh-CN" dirty="0">
                    <a:latin typeface="STXinwei" panose="02010800040101010101" pitchFamily="2" charset="-122"/>
                    <a:ea typeface="STXinwei" panose="02010800040101010101" pitchFamily="2" charset="-122"/>
                  </a:rPr>
                  <a:t>EOS</a:t>
                </a:r>
                <a:r>
                  <a:rPr lang="zh-CN" altLang="en-US" dirty="0">
                    <a:latin typeface="STXinwei" panose="02010800040101010101" pitchFamily="2" charset="-122"/>
                    <a:ea typeface="STXinwei" panose="02010800040101010101" pitchFamily="2" charset="-122"/>
                  </a:rPr>
                  <a:t> 更符合观测。</a:t>
                </a:r>
                <a:endParaRPr kumimoji="1" lang="en-US" altLang="zh-CN" dirty="0">
                  <a:latin typeface="STXinwei" panose="02010800040101010101" pitchFamily="2" charset="-122"/>
                  <a:ea typeface="STXinwei" panose="02010800040101010101" pitchFamily="2" charset="-122"/>
                </a:endParaRPr>
              </a:p>
            </p:txBody>
          </p:sp>
        </mc:Choice>
        <mc:Fallback xmlns="">
          <p:sp>
            <p:nvSpPr>
              <p:cNvPr id="10" name="文本框 9">
                <a:extLst>
                  <a:ext uri="{FF2B5EF4-FFF2-40B4-BE49-F238E27FC236}">
                    <a16:creationId xmlns:a16="http://schemas.microsoft.com/office/drawing/2014/main" id="{04110AF2-0E29-974D-9332-4CD907930810}"/>
                  </a:ext>
                </a:extLst>
              </p:cNvPr>
              <p:cNvSpPr txBox="1">
                <a:spLocks noRot="1" noChangeAspect="1" noMove="1" noResize="1" noEditPoints="1" noAdjustHandles="1" noChangeArrowheads="1" noChangeShapeType="1" noTextEdit="1"/>
              </p:cNvSpPr>
              <p:nvPr/>
            </p:nvSpPr>
            <p:spPr>
              <a:xfrm>
                <a:off x="1142464" y="1102138"/>
                <a:ext cx="9615340" cy="4922373"/>
              </a:xfrm>
              <a:prstGeom prst="rect">
                <a:avLst/>
              </a:prstGeom>
              <a:blipFill>
                <a:blip r:embed="rId3"/>
                <a:stretch>
                  <a:fillRect l="-264" t="-3085" r="-527" b="-1028"/>
                </a:stretch>
              </a:blipFill>
            </p:spPr>
            <p:txBody>
              <a:bodyPr/>
              <a:lstStyle/>
              <a:p>
                <a:r>
                  <a:rPr lang="zh-CN" altLang="en-US">
                    <a:noFill/>
                  </a:rPr>
                  <a:t> </a:t>
                </a:r>
              </a:p>
            </p:txBody>
          </p:sp>
        </mc:Fallback>
      </mc:AlternateContent>
      <p:sp>
        <p:nvSpPr>
          <p:cNvPr id="11" name="页脚占位符 1">
            <a:extLst>
              <a:ext uri="{FF2B5EF4-FFF2-40B4-BE49-F238E27FC236}">
                <a16:creationId xmlns:a16="http://schemas.microsoft.com/office/drawing/2014/main" id="{BBB25455-A292-4448-A310-1C5AACD0E9AA}"/>
              </a:ext>
            </a:extLst>
          </p:cNvPr>
          <p:cNvSpPr>
            <a:spLocks noGrp="1"/>
          </p:cNvSpPr>
          <p:nvPr>
            <p:ph type="ftr" sz="quarter" idx="11"/>
          </p:nvPr>
        </p:nvSpPr>
        <p:spPr>
          <a:xfrm>
            <a:off x="8077200" y="6510028"/>
            <a:ext cx="4114800" cy="365125"/>
          </a:xfrm>
        </p:spPr>
        <p:txBody>
          <a:bodyPr/>
          <a:lstStyle/>
          <a:p>
            <a:r>
              <a:rPr kumimoji="1" lang="en-US" altLang="zh-CN" b="1" dirty="0"/>
              <a:t>14/15</a:t>
            </a:r>
            <a:endParaRPr kumimoji="1" lang="zh-CN" altLang="en-US" b="1" dirty="0"/>
          </a:p>
        </p:txBody>
      </p:sp>
      <p:sp>
        <p:nvSpPr>
          <p:cNvPr id="12" name="日期占位符 2">
            <a:extLst>
              <a:ext uri="{FF2B5EF4-FFF2-40B4-BE49-F238E27FC236}">
                <a16:creationId xmlns:a16="http://schemas.microsoft.com/office/drawing/2014/main" id="{7D2A4D54-195E-C14A-8155-B173967B84BD}"/>
              </a:ext>
            </a:extLst>
          </p:cNvPr>
          <p:cNvSpPr>
            <a:spLocks noGrp="1"/>
          </p:cNvSpPr>
          <p:nvPr>
            <p:ph type="dt" sz="half" idx="10"/>
          </p:nvPr>
        </p:nvSpPr>
        <p:spPr>
          <a:xfrm>
            <a:off x="838200" y="6504129"/>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7" name="直线连接符 6">
            <a:extLst>
              <a:ext uri="{FF2B5EF4-FFF2-40B4-BE49-F238E27FC236}">
                <a16:creationId xmlns:a16="http://schemas.microsoft.com/office/drawing/2014/main" id="{9CB875BE-DAA6-D648-97F0-A1DBA99EDA27}"/>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8095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66D9C77B-4714-8048-966E-99DEDDEABFAB}"/>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4" name="日期占位符 3">
            <a:extLst>
              <a:ext uri="{FF2B5EF4-FFF2-40B4-BE49-F238E27FC236}">
                <a16:creationId xmlns:a16="http://schemas.microsoft.com/office/drawing/2014/main" id="{690A2FE1-97F7-6E4D-AE3B-D873173B3397}"/>
              </a:ext>
            </a:extLst>
          </p:cNvPr>
          <p:cNvSpPr>
            <a:spLocks noGrp="1"/>
          </p:cNvSpPr>
          <p:nvPr>
            <p:ph type="dt" sz="half" idx="10"/>
          </p:nvPr>
        </p:nvSpPr>
        <p:spPr>
          <a:xfrm>
            <a:off x="825500" y="6504750"/>
            <a:ext cx="2743200" cy="365125"/>
          </a:xfrm>
        </p:spPr>
        <p:txBody>
          <a:bodyPr/>
          <a:lstStyle/>
          <a:p>
            <a:fld id="{77C2C1BC-770E-A848-B557-B57082DC378F}" type="datetime1">
              <a:rPr kumimoji="1" lang="zh-CN" altLang="en-US" b="1" smtClean="0"/>
              <a:t>2024/7/14</a:t>
            </a:fld>
            <a:endParaRPr kumimoji="1" lang="zh-CN" altLang="en-US" b="1" dirty="0"/>
          </a:p>
        </p:txBody>
      </p:sp>
      <p:sp>
        <p:nvSpPr>
          <p:cNvPr id="5" name="页脚占位符 4">
            <a:extLst>
              <a:ext uri="{FF2B5EF4-FFF2-40B4-BE49-F238E27FC236}">
                <a16:creationId xmlns:a16="http://schemas.microsoft.com/office/drawing/2014/main" id="{543DE731-D210-5147-A7CD-91F9B5F92E63}"/>
              </a:ext>
            </a:extLst>
          </p:cNvPr>
          <p:cNvSpPr>
            <a:spLocks noGrp="1"/>
          </p:cNvSpPr>
          <p:nvPr>
            <p:ph type="ftr" sz="quarter" idx="11"/>
          </p:nvPr>
        </p:nvSpPr>
        <p:spPr>
          <a:xfrm>
            <a:off x="8077200" y="6492875"/>
            <a:ext cx="4114800" cy="365125"/>
          </a:xfrm>
        </p:spPr>
        <p:txBody>
          <a:bodyPr/>
          <a:lstStyle/>
          <a:p>
            <a:r>
              <a:rPr kumimoji="1" lang="en-US" altLang="zh-CN" b="1" dirty="0"/>
              <a:t>15/15</a:t>
            </a:r>
            <a:endParaRPr kumimoji="1" lang="zh-CN" altLang="en-US" b="1" dirty="0"/>
          </a:p>
        </p:txBody>
      </p:sp>
      <p:sp>
        <p:nvSpPr>
          <p:cNvPr id="6" name="文本框 5">
            <a:extLst>
              <a:ext uri="{FF2B5EF4-FFF2-40B4-BE49-F238E27FC236}">
                <a16:creationId xmlns:a16="http://schemas.microsoft.com/office/drawing/2014/main" id="{99B992FB-AF47-5C45-A414-203F96FEC506}"/>
              </a:ext>
            </a:extLst>
          </p:cNvPr>
          <p:cNvSpPr txBox="1"/>
          <p:nvPr/>
        </p:nvSpPr>
        <p:spPr>
          <a:xfrm>
            <a:off x="0" y="2669005"/>
            <a:ext cx="12192000" cy="1107996"/>
          </a:xfrm>
          <a:prstGeom prst="rect">
            <a:avLst/>
          </a:prstGeom>
          <a:noFill/>
        </p:spPr>
        <p:txBody>
          <a:bodyPr wrap="square" rtlCol="0">
            <a:spAutoFit/>
          </a:bodyPr>
          <a:lstStyle/>
          <a:p>
            <a:pPr algn="ctr"/>
            <a:r>
              <a:rPr kumimoji="1" lang="zh-CN" altLang="en-US" sz="6600" dirty="0">
                <a:latin typeface="STXinwei" panose="02010800040101010101" pitchFamily="2" charset="-122"/>
                <a:ea typeface="STXinwei" panose="02010800040101010101" pitchFamily="2" charset="-122"/>
              </a:rPr>
              <a:t>谢谢</a:t>
            </a:r>
            <a:r>
              <a:rPr kumimoji="1" lang="en-US" altLang="zh-CN" sz="6600" dirty="0">
                <a:latin typeface="STXinwei" panose="02010800040101010101" pitchFamily="2" charset="-122"/>
                <a:ea typeface="STXinwei" panose="02010800040101010101" pitchFamily="2" charset="-122"/>
              </a:rPr>
              <a:t>!</a:t>
            </a:r>
            <a:endParaRPr kumimoji="1" lang="zh-CN" altLang="en-US" sz="6600" dirty="0">
              <a:latin typeface="STXinwei" panose="02010800040101010101" pitchFamily="2" charset="-122"/>
              <a:ea typeface="STXinwei" panose="02010800040101010101" pitchFamily="2" charset="-122"/>
            </a:endParaRPr>
          </a:p>
        </p:txBody>
      </p:sp>
    </p:spTree>
    <p:extLst>
      <p:ext uri="{BB962C8B-B14F-4D97-AF65-F5344CB8AC3E}">
        <p14:creationId xmlns:p14="http://schemas.microsoft.com/office/powerpoint/2010/main" val="57775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B2D6E86C-90EF-8447-A7F8-2808C1ADBBFA}"/>
              </a:ext>
            </a:extLst>
          </p:cNvPr>
          <p:cNvSpPr txBox="1"/>
          <p:nvPr/>
        </p:nvSpPr>
        <p:spPr>
          <a:xfrm>
            <a:off x="0" y="6554854"/>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7" name="文本框 6">
            <a:extLst>
              <a:ext uri="{FF2B5EF4-FFF2-40B4-BE49-F238E27FC236}">
                <a16:creationId xmlns:a16="http://schemas.microsoft.com/office/drawing/2014/main" id="{60EC88F0-F150-5E48-A064-705596E65218}"/>
              </a:ext>
            </a:extLst>
          </p:cNvPr>
          <p:cNvSpPr txBox="1"/>
          <p:nvPr/>
        </p:nvSpPr>
        <p:spPr>
          <a:xfrm>
            <a:off x="-1" y="-19985"/>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华文新魏" panose="02010800040101010101" pitchFamily="2" charset="-122"/>
                <a:ea typeface="华文新魏" panose="02010800040101010101" pitchFamily="2" charset="-122"/>
              </a:rPr>
              <a:t>1.</a:t>
            </a:r>
            <a:r>
              <a:rPr kumimoji="1" lang="zh-CN" altLang="en-US" sz="3200" dirty="0">
                <a:solidFill>
                  <a:schemeClr val="accent1">
                    <a:lumMod val="50000"/>
                  </a:schemeClr>
                </a:solidFill>
                <a:latin typeface="华文新魏" panose="02010800040101010101" pitchFamily="2" charset="-122"/>
                <a:ea typeface="华文新魏" panose="02010800040101010101" pitchFamily="2" charset="-122"/>
              </a:rPr>
              <a:t> </a:t>
            </a:r>
            <a:r>
              <a:rPr kumimoji="1" lang="zh-CN" altLang="zh-CN" sz="3200" dirty="0">
                <a:solidFill>
                  <a:schemeClr val="accent1">
                    <a:lumMod val="50000"/>
                  </a:schemeClr>
                </a:solidFill>
                <a:latin typeface="华文新魏" panose="02010800040101010101" pitchFamily="2" charset="-122"/>
                <a:ea typeface="华文新魏" panose="02010800040101010101" pitchFamily="2" charset="-122"/>
              </a:rPr>
              <a:t>研究背景和意义 </a:t>
            </a:r>
            <a:endParaRPr kumimoji="1" lang="en-US" altLang="zh-CN" sz="3200" dirty="0">
              <a:solidFill>
                <a:schemeClr val="accent1">
                  <a:lumMod val="50000"/>
                </a:schemeClr>
              </a:solidFill>
              <a:latin typeface="STXinwei" panose="02010800040101010101" pitchFamily="2" charset="-122"/>
              <a:ea typeface="STXinwei" panose="02010800040101010101" pitchFamily="2" charset="-122"/>
            </a:endParaRPr>
          </a:p>
        </p:txBody>
      </p:sp>
      <p:sp>
        <p:nvSpPr>
          <p:cNvPr id="8" name="日期占位符 11">
            <a:extLst>
              <a:ext uri="{FF2B5EF4-FFF2-40B4-BE49-F238E27FC236}">
                <a16:creationId xmlns:a16="http://schemas.microsoft.com/office/drawing/2014/main" id="{DFBC44BD-625F-C64F-9B6D-A75CA7FC90BF}"/>
              </a:ext>
            </a:extLst>
          </p:cNvPr>
          <p:cNvSpPr txBox="1">
            <a:spLocks/>
          </p:cNvSpPr>
          <p:nvPr/>
        </p:nvSpPr>
        <p:spPr>
          <a:xfrm>
            <a:off x="838200" y="6531509"/>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840FB8-B575-2645-8130-755AFC9985B3}" type="datetime1">
              <a:rPr kumimoji="1" lang="zh-CN" altLang="en-US" b="1" smtClean="0"/>
              <a:pPr/>
              <a:t>2024/7/14</a:t>
            </a:fld>
            <a:endParaRPr kumimoji="1" lang="zh-CN" altLang="en-US" b="1" dirty="0"/>
          </a:p>
        </p:txBody>
      </p:sp>
      <p:sp>
        <p:nvSpPr>
          <p:cNvPr id="9" name="页脚占位符 9">
            <a:extLst>
              <a:ext uri="{FF2B5EF4-FFF2-40B4-BE49-F238E27FC236}">
                <a16:creationId xmlns:a16="http://schemas.microsoft.com/office/drawing/2014/main" id="{B5D1DF02-D3A7-7149-A4F3-45231DD22C77}"/>
              </a:ext>
            </a:extLst>
          </p:cNvPr>
          <p:cNvSpPr txBox="1">
            <a:spLocks/>
          </p:cNvSpPr>
          <p:nvPr/>
        </p:nvSpPr>
        <p:spPr>
          <a:xfrm>
            <a:off x="8077200" y="6525533"/>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t>5/16</a:t>
            </a:r>
            <a:endParaRPr kumimoji="1" lang="zh-CN" altLang="en-US" b="1" dirty="0"/>
          </a:p>
        </p:txBody>
      </p:sp>
      <p:cxnSp>
        <p:nvCxnSpPr>
          <p:cNvPr id="10" name="直线连接符 9">
            <a:extLst>
              <a:ext uri="{FF2B5EF4-FFF2-40B4-BE49-F238E27FC236}">
                <a16:creationId xmlns:a16="http://schemas.microsoft.com/office/drawing/2014/main" id="{BE64F883-0849-6E40-8059-373A88572DA7}"/>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pic>
        <p:nvPicPr>
          <p:cNvPr id="3" name="movie_glitches_suppmat_as92.mp4" descr="movie_glitches_suppmat_as92.mp4">
            <a:hlinkClick r:id="" action="ppaction://media"/>
            <a:extLst>
              <a:ext uri="{FF2B5EF4-FFF2-40B4-BE49-F238E27FC236}">
                <a16:creationId xmlns:a16="http://schemas.microsoft.com/office/drawing/2014/main" id="{15F96DF6-CB9B-A847-BAA4-2EA99D41F4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5344" y="1087931"/>
            <a:ext cx="10201311" cy="4768582"/>
          </a:xfrm>
          <a:prstGeom prst="rect">
            <a:avLst/>
          </a:prstGeom>
        </p:spPr>
      </p:pic>
      <p:sp>
        <p:nvSpPr>
          <p:cNvPr id="2" name="文本框 1">
            <a:extLst>
              <a:ext uri="{FF2B5EF4-FFF2-40B4-BE49-F238E27FC236}">
                <a16:creationId xmlns:a16="http://schemas.microsoft.com/office/drawing/2014/main" id="{C87ADAFD-B430-524A-AD08-0AF34A0C9A2D}"/>
              </a:ext>
            </a:extLst>
          </p:cNvPr>
          <p:cNvSpPr txBox="1"/>
          <p:nvPr/>
        </p:nvSpPr>
        <p:spPr>
          <a:xfrm>
            <a:off x="3517900" y="5856513"/>
            <a:ext cx="4559300" cy="276999"/>
          </a:xfrm>
          <a:prstGeom prst="rect">
            <a:avLst/>
          </a:prstGeom>
          <a:noFill/>
        </p:spPr>
        <p:txBody>
          <a:bodyPr wrap="square" rtlCol="0">
            <a:spAutoFit/>
          </a:bodyPr>
          <a:lstStyle/>
          <a:p>
            <a:r>
              <a:rPr lang="en" altLang="zh-CN" sz="1200" dirty="0" err="1">
                <a:latin typeface="STXinwei" panose="02010800040101010101" pitchFamily="2" charset="-122"/>
                <a:ea typeface="STXinwei" panose="02010800040101010101" pitchFamily="2" charset="-122"/>
                <a:cs typeface="Times New Roman" panose="02020603050405020304" pitchFamily="18" charset="0"/>
              </a:rPr>
              <a:t>Poli</a:t>
            </a:r>
            <a:r>
              <a:rPr lang="en" altLang="zh-CN" sz="1200" dirty="0">
                <a:latin typeface="STXinwei" panose="02010800040101010101" pitchFamily="2" charset="-122"/>
                <a:ea typeface="STXinwei" panose="02010800040101010101" pitchFamily="2" charset="-122"/>
                <a:cs typeface="Times New Roman" panose="02020603050405020304" pitchFamily="18" charset="0"/>
              </a:rPr>
              <a:t>, E., Bland, T., White, S. J. M., et al. 2023, </a:t>
            </a:r>
            <a:r>
              <a:rPr lang="en" altLang="zh-CN" sz="1200" dirty="0" err="1">
                <a:latin typeface="STXinwei" panose="02010800040101010101" pitchFamily="2" charset="-122"/>
                <a:ea typeface="STXinwei" panose="02010800040101010101" pitchFamily="2" charset="-122"/>
                <a:cs typeface="Times New Roman" panose="02020603050405020304" pitchFamily="18" charset="0"/>
              </a:rPr>
              <a:t>PhRvL</a:t>
            </a:r>
            <a:r>
              <a:rPr lang="en" altLang="zh-CN" sz="1200" dirty="0">
                <a:latin typeface="STXinwei" panose="02010800040101010101" pitchFamily="2" charset="-122"/>
                <a:ea typeface="STXinwei" panose="02010800040101010101" pitchFamily="2" charset="-122"/>
                <a:cs typeface="Times New Roman" panose="02020603050405020304" pitchFamily="18" charset="0"/>
              </a:rPr>
              <a:t>, 131, 223401</a:t>
            </a:r>
            <a:endParaRPr lang="zh-CN" altLang="en-US" sz="1200" dirty="0">
              <a:latin typeface="STXinwei" panose="02010800040101010101" pitchFamily="2" charset="-122"/>
              <a:ea typeface="STXinwei"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38881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7641817-AB8E-E844-90FD-0D695CAAFA2E}"/>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7" name="文本框 6">
            <a:extLst>
              <a:ext uri="{FF2B5EF4-FFF2-40B4-BE49-F238E27FC236}">
                <a16:creationId xmlns:a16="http://schemas.microsoft.com/office/drawing/2014/main" id="{253C2446-A5B9-B748-B17F-0276C42C34AB}"/>
              </a:ext>
            </a:extLst>
          </p:cNvPr>
          <p:cNvSpPr txBox="1"/>
          <p:nvPr/>
        </p:nvSpPr>
        <p:spPr>
          <a:xfrm>
            <a:off x="0" y="0"/>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4.</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 sz="3200" dirty="0">
                <a:solidFill>
                  <a:schemeClr val="accent1">
                    <a:lumMod val="50000"/>
                  </a:schemeClr>
                </a:solidFill>
                <a:latin typeface="STXinwei" panose="02010800040101010101" pitchFamily="2" charset="-122"/>
                <a:ea typeface="STXinwei" panose="02010800040101010101" pitchFamily="2" charset="-122"/>
              </a:rPr>
              <a:t>讨论</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en-US" altLang="zh-CN" sz="2400" dirty="0">
                <a:solidFill>
                  <a:srgbClr val="7030A0"/>
                </a:solidFill>
                <a:latin typeface="STXinwei" panose="02010800040101010101" pitchFamily="2" charset="-122"/>
                <a:ea typeface="STXinwei" panose="02010800040101010101" pitchFamily="2" charset="-122"/>
              </a:rPr>
              <a:t>glitch</a:t>
            </a:r>
            <a:r>
              <a:rPr kumimoji="1" lang="zh-CN" altLang="en-US" sz="2400" dirty="0">
                <a:solidFill>
                  <a:srgbClr val="7030A0"/>
                </a:solidFill>
                <a:latin typeface="STXinwei" panose="02010800040101010101" pitchFamily="2" charset="-122"/>
                <a:ea typeface="STXinwei" panose="02010800040101010101" pitchFamily="2" charset="-122"/>
              </a:rPr>
              <a:t>对轮廓变化的影响</a:t>
            </a:r>
          </a:p>
        </p:txBody>
      </p:sp>
      <p:sp>
        <p:nvSpPr>
          <p:cNvPr id="13" name="页脚占位符 1">
            <a:extLst>
              <a:ext uri="{FF2B5EF4-FFF2-40B4-BE49-F238E27FC236}">
                <a16:creationId xmlns:a16="http://schemas.microsoft.com/office/drawing/2014/main" id="{F42C36BC-BC60-5D4A-8EDA-D1AB31905CF5}"/>
              </a:ext>
            </a:extLst>
          </p:cNvPr>
          <p:cNvSpPr>
            <a:spLocks noGrp="1"/>
          </p:cNvSpPr>
          <p:nvPr>
            <p:ph type="ftr" sz="quarter" idx="11"/>
          </p:nvPr>
        </p:nvSpPr>
        <p:spPr>
          <a:xfrm>
            <a:off x="8077200" y="6481000"/>
            <a:ext cx="4114800" cy="365125"/>
          </a:xfrm>
        </p:spPr>
        <p:txBody>
          <a:bodyPr/>
          <a:lstStyle/>
          <a:p>
            <a:r>
              <a:rPr kumimoji="1" lang="en-US" altLang="zh-CN" b="1" dirty="0"/>
              <a:t>13/15</a:t>
            </a:r>
            <a:endParaRPr kumimoji="1" lang="zh-CN" altLang="en-US" b="1" dirty="0"/>
          </a:p>
        </p:txBody>
      </p:sp>
      <p:sp>
        <p:nvSpPr>
          <p:cNvPr id="14" name="日期占位符 2">
            <a:extLst>
              <a:ext uri="{FF2B5EF4-FFF2-40B4-BE49-F238E27FC236}">
                <a16:creationId xmlns:a16="http://schemas.microsoft.com/office/drawing/2014/main" id="{3B98BE79-1135-D240-A4AF-6D19B3465468}"/>
              </a:ext>
            </a:extLst>
          </p:cNvPr>
          <p:cNvSpPr>
            <a:spLocks noGrp="1"/>
          </p:cNvSpPr>
          <p:nvPr>
            <p:ph type="dt" sz="half" idx="10"/>
          </p:nvPr>
        </p:nvSpPr>
        <p:spPr>
          <a:xfrm>
            <a:off x="838200" y="6475101"/>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8" name="直线连接符 7">
            <a:extLst>
              <a:ext uri="{FF2B5EF4-FFF2-40B4-BE49-F238E27FC236}">
                <a16:creationId xmlns:a16="http://schemas.microsoft.com/office/drawing/2014/main" id="{624FDB38-9D8E-DC4C-95C4-24DD9EFA0927}"/>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F731FA7F-2AFD-2743-AB78-E5382D7C6759}"/>
                  </a:ext>
                </a:extLst>
              </p:cNvPr>
              <p:cNvSpPr txBox="1"/>
              <p:nvPr/>
            </p:nvSpPr>
            <p:spPr>
              <a:xfrm>
                <a:off x="1752949" y="865623"/>
                <a:ext cx="8858904" cy="5225790"/>
              </a:xfrm>
              <a:prstGeom prst="rect">
                <a:avLst/>
              </a:prstGeom>
              <a:noFill/>
            </p:spPr>
            <p:txBody>
              <a:bodyPr wrap="square" rtlCol="0">
                <a:spAutoFit/>
              </a:bodyPr>
              <a:lstStyle/>
              <a:p>
                <a14:m>
                  <m:oMath xmlns:m="http://schemas.openxmlformats.org/officeDocument/2006/math">
                    <m:sSub>
                      <m:sSubPr>
                        <m:ctrlPr>
                          <a:rPr kumimoji="1" lang="en-US" altLang="zh-CN" i="1" smtClean="0">
                            <a:latin typeface="Cambria Math" panose="02040503050406030204" pitchFamily="18" charset="0"/>
                          </a:rPr>
                        </m:ctrlPr>
                      </m:sSubPr>
                      <m:e>
                        <m:r>
                          <a:rPr kumimoji="1" lang="en-US" altLang="zh-CN" b="0" i="1" smtClean="0">
                            <a:latin typeface="Cambria Math" panose="02040503050406030204" pitchFamily="18" charset="0"/>
                          </a:rPr>
                          <m:t>𝑊</m:t>
                        </m:r>
                      </m:e>
                      <m:sub>
                        <m:r>
                          <a:rPr kumimoji="1" lang="en-US" altLang="zh-CN" b="0" i="1" smtClean="0">
                            <a:latin typeface="Cambria Math" panose="02040503050406030204" pitchFamily="18" charset="0"/>
                          </a:rPr>
                          <m:t>50</m:t>
                        </m:r>
                      </m:sub>
                    </m:sSub>
                    <m:r>
                      <a:rPr kumimoji="1" lang="en-US" altLang="zh-CN" b="0" i="1" smtClean="0">
                        <a:latin typeface="Cambria Math" panose="02040503050406030204" pitchFamily="18" charset="0"/>
                      </a:rPr>
                      <m:t>=</m:t>
                    </m:r>
                    <m:sSup>
                      <m:sSupPr>
                        <m:ctrlPr>
                          <a:rPr kumimoji="1" lang="en-US" altLang="zh-CN" b="0" i="1" smtClean="0">
                            <a:latin typeface="Cambria Math" panose="02040503050406030204" pitchFamily="18" charset="0"/>
                          </a:rPr>
                        </m:ctrlPr>
                      </m:sSupPr>
                      <m:e>
                        <m:r>
                          <a:rPr kumimoji="1" lang="en-US" altLang="zh-CN" i="1">
                            <a:latin typeface="Cambria Math" panose="02040503050406030204" pitchFamily="18" charset="0"/>
                          </a:rPr>
                          <m:t>2.45</m:t>
                        </m:r>
                      </m:e>
                      <m:sup>
                        <m:r>
                          <a:rPr kumimoji="1" lang="en-US" altLang="zh-CN" b="0" i="1" smtClean="0">
                            <a:latin typeface="Cambria Math" panose="02040503050406030204" pitchFamily="18" charset="0"/>
                            <a:ea typeface="Cambria Math" panose="02040503050406030204" pitchFamily="18" charset="0"/>
                          </a:rPr>
                          <m:t>°</m:t>
                        </m:r>
                      </m:sup>
                    </m:sSup>
                    <m:f>
                      <m:fPr>
                        <m:ctrlPr>
                          <a:rPr kumimoji="1" lang="en-US" altLang="zh-CN" b="0" i="1" smtClean="0">
                            <a:latin typeface="Cambria Math" panose="02040503050406030204" pitchFamily="18" charset="0"/>
                          </a:rPr>
                        </m:ctrlPr>
                      </m:fPr>
                      <m:num>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𝑃</m:t>
                            </m:r>
                          </m:e>
                          <m:sup>
                            <m:r>
                              <a:rPr kumimoji="1" lang="en-US" altLang="zh-CN" b="0" i="1" smtClean="0">
                                <a:latin typeface="Cambria Math" panose="02040503050406030204" pitchFamily="18" charset="0"/>
                              </a:rPr>
                              <m:t>−1/2</m:t>
                            </m:r>
                          </m:sup>
                        </m:sSup>
                      </m:num>
                      <m:den>
                        <m:r>
                          <m:rPr>
                            <m:sty m:val="p"/>
                          </m:rPr>
                          <a:rPr kumimoji="1" lang="en-US" altLang="zh-CN" b="0" i="0" smtClean="0">
                            <a:latin typeface="Cambria Math" panose="02040503050406030204" pitchFamily="18" charset="0"/>
                          </a:rPr>
                          <m:t>sin</m:t>
                        </m:r>
                        <m:r>
                          <a:rPr kumimoji="1" lang="en-US" altLang="zh-CN" b="0" i="1" smtClean="0">
                            <a:latin typeface="Cambria Math" panose="02040503050406030204" pitchFamily="18" charset="0"/>
                            <a:ea typeface="Cambria Math" panose="02040503050406030204" pitchFamily="18" charset="0"/>
                          </a:rPr>
                          <m:t>𝛼</m:t>
                        </m:r>
                      </m:den>
                    </m:f>
                  </m:oMath>
                </a14:m>
                <a:r>
                  <a:rPr kumimoji="1" lang="zh-CN" altLang="en-US" dirty="0">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dirty="0">
                    <a:latin typeface="Times New Roman" panose="02020603050405020304" pitchFamily="18" charset="0"/>
                    <a:ea typeface="STXinwei" panose="02010800040101010101" pitchFamily="2" charset="-122"/>
                    <a:cs typeface="Times New Roman" panose="02020603050405020304" pitchFamily="18" charset="0"/>
                  </a:rPr>
                  <a:t> (</a:t>
                </a:r>
                <a:r>
                  <a:rPr kumimoji="1" lang="en" altLang="zh-CN" dirty="0">
                    <a:latin typeface="Times New Roman" panose="02020603050405020304" pitchFamily="18" charset="0"/>
                    <a:ea typeface="STXinwei" panose="02010800040101010101" pitchFamily="2" charset="-122"/>
                    <a:cs typeface="Times New Roman" panose="02020603050405020304" pitchFamily="18" charset="0"/>
                  </a:rPr>
                  <a:t>Rankin</a:t>
                </a:r>
                <a:r>
                  <a:rPr kumimoji="1" lang="en-US" altLang="zh-CN" dirty="0">
                    <a:latin typeface="Times New Roman" panose="02020603050405020304" pitchFamily="18" charset="0"/>
                    <a:ea typeface="STXinwei" panose="02010800040101010101" pitchFamily="2" charset="-122"/>
                    <a:cs typeface="Times New Roman" panose="02020603050405020304" pitchFamily="18" charset="0"/>
                  </a:rPr>
                  <a:t>. </a:t>
                </a:r>
                <a:r>
                  <a:rPr kumimoji="1" lang="en" altLang="zh-CN" dirty="0">
                    <a:latin typeface="Times New Roman" panose="02020603050405020304" pitchFamily="18" charset="0"/>
                    <a:ea typeface="STXinwei" panose="02010800040101010101" pitchFamily="2" charset="-122"/>
                    <a:cs typeface="Times New Roman" panose="02020603050405020304" pitchFamily="18" charset="0"/>
                  </a:rPr>
                  <a:t>1990</a:t>
                </a:r>
                <a:r>
                  <a:rPr kumimoji="1" lang="zh-CN" altLang="en" dirty="0">
                    <a:latin typeface="Times New Roman" panose="02020603050405020304" pitchFamily="18" charset="0"/>
                    <a:ea typeface="STXinwei" panose="02010800040101010101" pitchFamily="2" charset="-122"/>
                    <a:cs typeface="Times New Roman" panose="02020603050405020304" pitchFamily="18" charset="0"/>
                  </a:rPr>
                  <a:t>）</a:t>
                </a:r>
                <a:r>
                  <a:rPr kumimoji="1" lang="zh-CN" altLang="en-US" dirty="0">
                    <a:latin typeface="Times New Roman" panose="02020603050405020304" pitchFamily="18" charset="0"/>
                    <a:ea typeface="STXinwei" panose="02010800040101010101" pitchFamily="2" charset="-122"/>
                    <a:cs typeface="Times New Roman" panose="02020603050405020304" pitchFamily="18" charset="0"/>
                  </a:rPr>
                  <a:t>          </a:t>
                </a:r>
                <a:r>
                  <a:rPr kumimoji="1" lang="en-US" altLang="zh-CN" dirty="0">
                    <a:latin typeface="Times New Roman" panose="02020603050405020304" pitchFamily="18" charset="0"/>
                    <a:ea typeface="STXinwei" panose="02010800040101010101" pitchFamily="2" charset="-122"/>
                    <a:cs typeface="Times New Roman" panose="02020603050405020304" pitchFamily="18" charset="0"/>
                  </a:rPr>
                  <a:t>     </a:t>
                </a:r>
                <a:r>
                  <a:rPr kumimoji="1" lang="zh-CN" altLang="en-US" dirty="0">
                    <a:latin typeface="Times New Roman" panose="02020603050405020304" pitchFamily="18" charset="0"/>
                    <a:ea typeface="STXinwei" panose="02010800040101010101" pitchFamily="2" charset="-122"/>
                    <a:cs typeface="Times New Roman" panose="02020603050405020304" pitchFamily="18" charset="0"/>
                  </a:rPr>
                  <a:t>   </a:t>
                </a:r>
                <a14:m>
                  <m:oMath xmlns:m="http://schemas.openxmlformats.org/officeDocument/2006/math">
                    <m:r>
                      <a:rPr kumimoji="1" lang="en-US" altLang="zh-CN" i="1">
                        <a:latin typeface="Cambria Math" panose="02040503050406030204" pitchFamily="18" charset="0"/>
                        <a:ea typeface="Cambria Math" panose="02040503050406030204" pitchFamily="18" charset="0"/>
                      </a:rPr>
                      <m:t>∆</m:t>
                    </m:r>
                    <m:r>
                      <a:rPr kumimoji="1" lang="en-US" altLang="zh-CN" i="1">
                        <a:latin typeface="Cambria Math" panose="02040503050406030204" pitchFamily="18" charset="0"/>
                        <a:ea typeface="Cambria Math" panose="02040503050406030204" pitchFamily="18" charset="0"/>
                      </a:rPr>
                      <m:t>𝛼</m:t>
                    </m:r>
                    <m:r>
                      <a:rPr kumimoji="1" lang="en-US" altLang="zh-CN" i="1">
                        <a:latin typeface="Cambria Math" panose="02040503050406030204" pitchFamily="18" charset="0"/>
                        <a:ea typeface="Cambria Math" panose="02040503050406030204" pitchFamily="18" charset="0"/>
                      </a:rPr>
                      <m:t>=</m:t>
                    </m:r>
                    <m:sSup>
                      <m:sSupPr>
                        <m:ctrlPr>
                          <a:rPr kumimoji="1" lang="en-US" altLang="zh-CN" i="1">
                            <a:latin typeface="Cambria Math" panose="02040503050406030204" pitchFamily="18" charset="0"/>
                            <a:ea typeface="Cambria Math" panose="02040503050406030204" pitchFamily="18" charset="0"/>
                          </a:rPr>
                        </m:ctrlPr>
                      </m:sSupPr>
                      <m:e>
                        <m:r>
                          <a:rPr kumimoji="1" lang="en-US" altLang="zh-CN" i="1">
                            <a:latin typeface="Cambria Math" panose="02040503050406030204" pitchFamily="18" charset="0"/>
                            <a:ea typeface="Cambria Math" panose="02040503050406030204" pitchFamily="18" charset="0"/>
                          </a:rPr>
                          <m:t>0.08</m:t>
                        </m:r>
                      </m:e>
                      <m:sup>
                        <m:r>
                          <a:rPr kumimoji="1" lang="en-US" altLang="zh-CN" i="1">
                            <a:latin typeface="Cambria Math" panose="02040503050406030204" pitchFamily="18" charset="0"/>
                            <a:ea typeface="Cambria Math" panose="02040503050406030204" pitchFamily="18" charset="0"/>
                          </a:rPr>
                          <m:t>°</m:t>
                        </m:r>
                      </m:sup>
                    </m:sSup>
                  </m:oMath>
                </a14:m>
                <a:r>
                  <a:rPr kumimoji="1" lang="en-US" altLang="zh-CN" dirty="0">
                    <a:latin typeface="Times New Roman" panose="02020603050405020304" pitchFamily="18" charset="0"/>
                    <a:ea typeface="STXinwei" panose="02010800040101010101" pitchFamily="2" charset="-122"/>
                    <a:cs typeface="Times New Roman" panose="02020603050405020304" pitchFamily="18" charset="0"/>
                  </a:rPr>
                  <a:t> </a:t>
                </a:r>
              </a:p>
              <a:p>
                <a:endParaRPr kumimoji="1" lang="en-US" altLang="zh-CN" b="0" dirty="0">
                  <a:latin typeface="Times New Roman" panose="02020603050405020304" pitchFamily="18" charset="0"/>
                  <a:ea typeface="STXinwei" panose="02010800040101010101" pitchFamily="2" charset="-122"/>
                  <a:cs typeface="Times New Roman" panose="02020603050405020304" pitchFamily="18" charset="0"/>
                </a:endParaRPr>
              </a:p>
              <a:p>
                <a:r>
                  <a:rPr kumimoji="1" lang="zh-CN" altLang="en-US" dirty="0">
                    <a:latin typeface="Times New Roman" panose="02020603050405020304" pitchFamily="18" charset="0"/>
                    <a:ea typeface="STXinwei" panose="02010800040101010101" pitchFamily="2" charset="-122"/>
                    <a:cs typeface="Times New Roman" panose="02020603050405020304" pitchFamily="18" charset="0"/>
                  </a:rPr>
                  <a:t>磁倾角的变化将在自旋下降率中体现</a:t>
                </a:r>
                <a:r>
                  <a:rPr lang="en" altLang="zh-CN" b="0" i="0" u="none" strike="noStrike" dirty="0">
                    <a:solidFill>
                      <a:srgbClr val="000000"/>
                    </a:solidFill>
                    <a:effectLst/>
                    <a:latin typeface="Times New Roman" panose="02020603050405020304" pitchFamily="18" charset="0"/>
                    <a:ea typeface="STXinwei" panose="02010800040101010101" pitchFamily="2" charset="-122"/>
                    <a:cs typeface="Times New Roman" panose="02020603050405020304" pitchFamily="18" charset="0"/>
                  </a:rPr>
                  <a:t>(Zhao et al. 2017)</a:t>
                </a:r>
                <a:endParaRPr kumimoji="1" lang="en-US" altLang="zh-CN" b="0" i="0" u="none" strike="noStrike" dirty="0">
                  <a:solidFill>
                    <a:srgbClr val="000000"/>
                  </a:solidFill>
                  <a:effectLst/>
                  <a:latin typeface="Times New Roman" panose="02020603050405020304" pitchFamily="18" charset="0"/>
                  <a:ea typeface="STXinwei" panose="02010800040101010101" pitchFamily="2" charset="-122"/>
                  <a:cs typeface="Times New Roman" panose="02020603050405020304" pitchFamily="18" charset="0"/>
                </a:endParaRPr>
              </a:p>
              <a:p>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b>
                        <m:sSubPr>
                          <m:ctrlPr>
                            <a:rPr kumimoji="1" lang="en-US" altLang="zh-CN" b="0" i="1" smtClean="0">
                              <a:solidFill>
                                <a:schemeClr val="tx1"/>
                              </a:solidFill>
                              <a:latin typeface="Cambria Math" panose="02040503050406030204" pitchFamily="18" charset="0"/>
                              <a:ea typeface="STXinwei" panose="02010800040101010101" pitchFamily="2" charset="-122"/>
                            </a:rPr>
                          </m:ctrlPr>
                        </m:sSubPr>
                        <m:e>
                          <m:d>
                            <m:dPr>
                              <m:ctrlPr>
                                <a:rPr kumimoji="1" lang="en-US" altLang="zh-CN" i="1">
                                  <a:latin typeface="Cambria Math" panose="02040503050406030204" pitchFamily="18" charset="0"/>
                                  <a:ea typeface="STXinwei" panose="02010800040101010101" pitchFamily="2" charset="-122"/>
                                </a:rPr>
                              </m:ctrlPr>
                            </m:dPr>
                            <m:e>
                              <m:f>
                                <m:fPr>
                                  <m:ctrlPr>
                                    <a:rPr kumimoji="1" lang="en-US" altLang="zh-CN" i="1">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a:latin typeface="Cambria Math" panose="02040503050406030204" pitchFamily="18" charset="0"/>
                                          <a:ea typeface="STXinwei" panose="02010800040101010101" pitchFamily="2" charset="-122"/>
                                        </a:rPr>
                                      </m:ctrlPr>
                                    </m:sSubPr>
                                    <m:e>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e>
                                    <m:sub>
                                      <m:r>
                                        <a:rPr kumimoji="1" lang="en-US" altLang="zh-CN" i="1">
                                          <a:latin typeface="Cambria Math" panose="02040503050406030204" pitchFamily="18" charset="0"/>
                                          <a:ea typeface="Cambria Math" panose="02040503050406030204" pitchFamily="18" charset="0"/>
                                        </a:rPr>
                                        <m:t> </m:t>
                                      </m:r>
                                    </m:sub>
                                  </m:sSub>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den>
                              </m:f>
                            </m:e>
                          </m:d>
                        </m:e>
                        <m:sub>
                          <m:r>
                            <m:rPr>
                              <m:sty m:val="p"/>
                            </m:rPr>
                            <a:rPr kumimoji="1" lang="en-US" altLang="zh-CN" i="1">
                              <a:latin typeface="Cambria Math" panose="02040503050406030204" pitchFamily="18" charset="0"/>
                              <a:ea typeface="STXinwei" panose="02010800040101010101" pitchFamily="2" charset="-122"/>
                            </a:rPr>
                            <m:t>pre</m:t>
                          </m:r>
                          <m:r>
                            <a:rPr kumimoji="1" lang="en-US" altLang="zh-CN" b="0" i="1" smtClean="0">
                              <a:latin typeface="Cambria Math" panose="02040503050406030204" pitchFamily="18" charset="0"/>
                              <a:ea typeface="STXinwei" panose="02010800040101010101" pitchFamily="2" charset="-122"/>
                            </a:rPr>
                            <m:t>,</m:t>
                          </m:r>
                          <m:r>
                            <a:rPr kumimoji="1" lang="zh-CN" altLang="en-US" b="0" i="1" smtClean="0">
                              <a:latin typeface="Cambria Math" panose="02040503050406030204" pitchFamily="18" charset="0"/>
                              <a:ea typeface="STXinwei" panose="02010800040101010101" pitchFamily="2" charset="-122"/>
                            </a:rPr>
                            <m:t>  </m:t>
                          </m:r>
                          <m:r>
                            <a:rPr kumimoji="1" lang="en-US" altLang="zh-CN" b="0" i="1" smtClean="0">
                              <a:latin typeface="Cambria Math" panose="02040503050406030204" pitchFamily="18" charset="0"/>
                              <a:ea typeface="STXinwei" panose="02010800040101010101" pitchFamily="2" charset="-122"/>
                            </a:rPr>
                            <m:t> </m:t>
                          </m:r>
                          <m:r>
                            <m:rPr>
                              <m:sty m:val="p"/>
                            </m:rPr>
                            <a:rPr kumimoji="1" lang="en-US" altLang="zh-CN" i="1">
                              <a:latin typeface="Cambria Math" panose="02040503050406030204" pitchFamily="18" charset="0"/>
                              <a:ea typeface="STXinwei" panose="02010800040101010101" pitchFamily="2" charset="-122"/>
                            </a:rPr>
                            <m:t>shift</m:t>
                          </m:r>
                        </m:sub>
                      </m:sSub>
                      <m:r>
                        <a:rPr kumimoji="1" lang="en-US" altLang="zh-CN" b="0" i="1" smtClean="0">
                          <a:solidFill>
                            <a:schemeClr val="tx1"/>
                          </a:solidFill>
                          <a:latin typeface="Cambria Math" panose="02040503050406030204" pitchFamily="18" charset="0"/>
                          <a:ea typeface="STXinwei" panose="02010800040101010101" pitchFamily="2" charset="-122"/>
                        </a:rPr>
                        <m:t>=</m:t>
                      </m:r>
                      <m:f>
                        <m:fPr>
                          <m:ctrlPr>
                            <a:rPr kumimoji="1" lang="en-US" altLang="zh-CN" b="0" i="1" smtClean="0">
                              <a:solidFill>
                                <a:schemeClr val="tx1"/>
                              </a:solidFill>
                              <a:latin typeface="Cambria Math" panose="02040503050406030204" pitchFamily="18" charset="0"/>
                              <a:ea typeface="STXinwei" panose="02010800040101010101" pitchFamily="2" charset="-122"/>
                            </a:rPr>
                          </m:ctrlPr>
                        </m:fPr>
                        <m:num>
                          <m:r>
                            <m:rPr>
                              <m:sty m:val="p"/>
                            </m:rPr>
                            <a:rPr kumimoji="1" lang="en-US" altLang="zh-CN">
                              <a:latin typeface="Cambria Math" panose="02040503050406030204" pitchFamily="18" charset="0"/>
                            </a:rPr>
                            <m:t>sin</m:t>
                          </m:r>
                          <m:r>
                            <a:rPr kumimoji="1" lang="en-US" altLang="zh-CN" b="0" i="0" smtClean="0">
                              <a:latin typeface="Cambria Math" panose="02040503050406030204" pitchFamily="18" charset="0"/>
                            </a:rPr>
                            <m:t>2</m:t>
                          </m:r>
                          <m:r>
                            <a:rPr kumimoji="1" lang="en-US" altLang="zh-CN" i="1" smtClean="0">
                              <a:latin typeface="Cambria Math" panose="02040503050406030204" pitchFamily="18" charset="0"/>
                              <a:ea typeface="Cambria Math" panose="02040503050406030204" pitchFamily="18" charset="0"/>
                            </a:rPr>
                            <m:t>𝛼</m:t>
                          </m:r>
                          <m:r>
                            <a:rPr kumimoji="1" lang="en-US" altLang="zh-CN" i="1" smtClean="0">
                              <a:latin typeface="Cambria Math" panose="02040503050406030204" pitchFamily="18" charset="0"/>
                              <a:ea typeface="Cambria Math" panose="02040503050406030204" pitchFamily="18" charset="0"/>
                            </a:rPr>
                            <m:t>∆</m:t>
                          </m:r>
                          <m:r>
                            <a:rPr kumimoji="1" lang="en-US" altLang="zh-CN" i="1">
                              <a:latin typeface="Cambria Math" panose="02040503050406030204" pitchFamily="18" charset="0"/>
                              <a:ea typeface="Cambria Math" panose="02040503050406030204" pitchFamily="18" charset="0"/>
                            </a:rPr>
                            <m:t>𝛼</m:t>
                          </m:r>
                        </m:num>
                        <m:den>
                          <m:r>
                            <a:rPr kumimoji="1" lang="en-US" altLang="zh-CN" b="0" i="1" smtClean="0">
                              <a:solidFill>
                                <a:schemeClr val="tx1"/>
                              </a:solidFill>
                              <a:latin typeface="Cambria Math" panose="02040503050406030204" pitchFamily="18" charset="0"/>
                              <a:ea typeface="STXinwei" panose="02010800040101010101" pitchFamily="2" charset="-122"/>
                            </a:rPr>
                            <m:t>1+</m:t>
                          </m:r>
                          <m:sSup>
                            <m:sSupPr>
                              <m:ctrlPr>
                                <a:rPr kumimoji="1" lang="en-US" altLang="zh-CN" b="0" i="1" smtClean="0">
                                  <a:solidFill>
                                    <a:schemeClr val="tx1"/>
                                  </a:solidFill>
                                  <a:latin typeface="Cambria Math" panose="02040503050406030204" pitchFamily="18" charset="0"/>
                                  <a:ea typeface="STXinwei" panose="02010800040101010101" pitchFamily="2" charset="-122"/>
                                </a:rPr>
                              </m:ctrlPr>
                            </m:sSupPr>
                            <m:e>
                              <m:r>
                                <m:rPr>
                                  <m:sty m:val="p"/>
                                </m:rPr>
                                <a:rPr kumimoji="1" lang="en-US" altLang="zh-CN">
                                  <a:latin typeface="Cambria Math" panose="02040503050406030204" pitchFamily="18" charset="0"/>
                                </a:rPr>
                                <m:t>sin</m:t>
                              </m:r>
                            </m:e>
                            <m:sup>
                              <m:r>
                                <a:rPr kumimoji="1" lang="en-US" altLang="zh-CN" b="0" i="1" smtClean="0">
                                  <a:solidFill>
                                    <a:schemeClr val="tx1"/>
                                  </a:solidFill>
                                  <a:latin typeface="Cambria Math" panose="02040503050406030204" pitchFamily="18" charset="0"/>
                                  <a:ea typeface="STXinwei" panose="02010800040101010101" pitchFamily="2" charset="-122"/>
                                </a:rPr>
                                <m:t>2</m:t>
                              </m:r>
                            </m:sup>
                          </m:sSup>
                          <m:r>
                            <a:rPr kumimoji="1" lang="en-US" altLang="zh-CN" i="1">
                              <a:latin typeface="Cambria Math" panose="02040503050406030204" pitchFamily="18" charset="0"/>
                              <a:ea typeface="Cambria Math" panose="02040503050406030204" pitchFamily="18" charset="0"/>
                            </a:rPr>
                            <m:t>𝛼</m:t>
                          </m:r>
                        </m:den>
                      </m:f>
                    </m:oMath>
                  </m:oMathPara>
                </a14:m>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b>
                        <m:sSubPr>
                          <m:ctrlPr>
                            <a:rPr kumimoji="1" lang="en-US" altLang="zh-CN" i="1" smtClean="0">
                              <a:latin typeface="Cambria Math" panose="02040503050406030204" pitchFamily="18" charset="0"/>
                              <a:ea typeface="STXinwei" panose="02010800040101010101" pitchFamily="2" charset="-122"/>
                            </a:rPr>
                          </m:ctrlPr>
                        </m:sSubPr>
                        <m:e>
                          <m:d>
                            <m:dPr>
                              <m:ctrlPr>
                                <a:rPr kumimoji="1" lang="en-US" altLang="zh-CN" i="1">
                                  <a:latin typeface="Cambria Math" panose="02040503050406030204" pitchFamily="18" charset="0"/>
                                  <a:ea typeface="STXinwei" panose="02010800040101010101" pitchFamily="2" charset="-122"/>
                                </a:rPr>
                              </m:ctrlPr>
                            </m:dPr>
                            <m:e>
                              <m:f>
                                <m:fPr>
                                  <m:ctrlPr>
                                    <a:rPr kumimoji="1" lang="en-US" altLang="zh-CN" i="1">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a:latin typeface="Cambria Math" panose="02040503050406030204" pitchFamily="18" charset="0"/>
                                          <a:ea typeface="STXinwei" panose="02010800040101010101" pitchFamily="2" charset="-122"/>
                                        </a:rPr>
                                      </m:ctrlPr>
                                    </m:sSubPr>
                                    <m:e>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e>
                                    <m:sub>
                                      <m:r>
                                        <a:rPr kumimoji="1" lang="en-US" altLang="zh-CN" i="1">
                                          <a:latin typeface="Cambria Math" panose="02040503050406030204" pitchFamily="18" charset="0"/>
                                          <a:ea typeface="Cambria Math" panose="02040503050406030204" pitchFamily="18" charset="0"/>
                                        </a:rPr>
                                        <m:t> </m:t>
                                      </m:r>
                                    </m:sub>
                                  </m:sSub>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den>
                              </m:f>
                            </m:e>
                          </m:d>
                        </m:e>
                        <m:sub>
                          <m:r>
                            <m:rPr>
                              <m:sty m:val="p"/>
                            </m:rPr>
                            <a:rPr kumimoji="1" lang="en-US" altLang="zh-CN" i="1">
                              <a:latin typeface="Cambria Math" panose="02040503050406030204" pitchFamily="18" charset="0"/>
                              <a:ea typeface="STXinwei" panose="02010800040101010101" pitchFamily="2" charset="-122"/>
                            </a:rPr>
                            <m:t>pre</m:t>
                          </m:r>
                          <m:r>
                            <a:rPr kumimoji="1" lang="en-US" altLang="zh-CN" i="0">
                              <a:latin typeface="Cambria Math" panose="02040503050406030204" pitchFamily="18" charset="0"/>
                              <a:ea typeface="STXinwei" panose="02010800040101010101" pitchFamily="2" charset="-122"/>
                            </a:rPr>
                            <m:t>,   </m:t>
                          </m:r>
                          <m:r>
                            <m:rPr>
                              <m:sty m:val="p"/>
                            </m:rPr>
                            <a:rPr kumimoji="1" lang="en-US" altLang="zh-CN" b="0" i="0" smtClean="0">
                              <a:latin typeface="Cambria Math" panose="02040503050406030204" pitchFamily="18" charset="0"/>
                              <a:ea typeface="STXinwei" panose="02010800040101010101" pitchFamily="2" charset="-122"/>
                            </a:rPr>
                            <m:t>trap</m:t>
                          </m:r>
                        </m:sub>
                      </m:sSub>
                      <m:r>
                        <a:rPr kumimoji="1" lang="en-US" altLang="zh-CN" b="0" i="0" smtClean="0">
                          <a:latin typeface="Cambria Math" panose="02040503050406030204" pitchFamily="18" charset="0"/>
                          <a:ea typeface="STXinwei" panose="02010800040101010101" pitchFamily="2" charset="-122"/>
                        </a:rPr>
                        <m:t>=</m:t>
                      </m:r>
                      <m:f>
                        <m:fPr>
                          <m:ctrlPr>
                            <a:rPr kumimoji="1" lang="en-US" altLang="zh-CN" i="1">
                              <a:latin typeface="Cambria Math" panose="02040503050406030204" pitchFamily="18" charset="0"/>
                              <a:ea typeface="STXinwei" panose="02010800040101010101" pitchFamily="2" charset="-122"/>
                            </a:rPr>
                          </m:ctrlPr>
                        </m:fPr>
                        <m:num>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𝐼</m:t>
                              </m:r>
                            </m:e>
                            <m:sub>
                              <m:r>
                                <m:rPr>
                                  <m:sty m:val="p"/>
                                </m:rPr>
                                <a:rPr kumimoji="1" lang="en-US" altLang="zh-CN">
                                  <a:latin typeface="Cambria Math" panose="02040503050406030204" pitchFamily="18" charset="0"/>
                                  <a:ea typeface="STXinwei" panose="02010800040101010101" pitchFamily="2" charset="-122"/>
                                </a:rPr>
                                <m:t>trap</m:t>
                              </m:r>
                            </m:sub>
                          </m:sSub>
                        </m:num>
                        <m:den>
                          <m:r>
                            <a:rPr kumimoji="1" lang="en-US" altLang="zh-CN" i="1">
                              <a:latin typeface="Cambria Math" panose="02040503050406030204" pitchFamily="18" charset="0"/>
                              <a:ea typeface="STXinwei" panose="02010800040101010101" pitchFamily="2" charset="-122"/>
                            </a:rPr>
                            <m:t>𝐼</m:t>
                          </m:r>
                        </m:den>
                      </m:f>
                    </m:oMath>
                  </m:oMathPara>
                </a14:m>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b>
                        <m:sSubPr>
                          <m:ctrlPr>
                            <a:rPr kumimoji="1" lang="en-US" altLang="zh-CN" b="0" i="1" smtClean="0">
                              <a:solidFill>
                                <a:schemeClr val="tx1"/>
                              </a:solidFill>
                              <a:latin typeface="Cambria Math" panose="02040503050406030204" pitchFamily="18" charset="0"/>
                              <a:ea typeface="STXinwei" panose="02010800040101010101" pitchFamily="2" charset="-122"/>
                            </a:rPr>
                          </m:ctrlPr>
                        </m:sSubPr>
                        <m:e>
                          <m:d>
                            <m:dPr>
                              <m:ctrlPr>
                                <a:rPr kumimoji="1" lang="en-US" altLang="zh-CN" i="1">
                                  <a:latin typeface="Cambria Math" panose="02040503050406030204" pitchFamily="18" charset="0"/>
                                  <a:ea typeface="STXinwei" panose="02010800040101010101" pitchFamily="2" charset="-122"/>
                                </a:rPr>
                              </m:ctrlPr>
                            </m:dPr>
                            <m:e>
                              <m:f>
                                <m:fPr>
                                  <m:ctrlPr>
                                    <a:rPr kumimoji="1" lang="en-US" altLang="zh-CN" i="1">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a:latin typeface="Cambria Math" panose="02040503050406030204" pitchFamily="18" charset="0"/>
                                          <a:ea typeface="STXinwei" panose="02010800040101010101" pitchFamily="2" charset="-122"/>
                                        </a:rPr>
                                      </m:ctrlPr>
                                    </m:sSubPr>
                                    <m:e>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e>
                                    <m:sub>
                                      <m:r>
                                        <a:rPr kumimoji="1" lang="en-US" altLang="zh-CN" i="1">
                                          <a:latin typeface="Cambria Math" panose="02040503050406030204" pitchFamily="18" charset="0"/>
                                          <a:ea typeface="Cambria Math" panose="02040503050406030204" pitchFamily="18" charset="0"/>
                                        </a:rPr>
                                        <m:t> </m:t>
                                      </m:r>
                                    </m:sub>
                                  </m:sSub>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den>
                              </m:f>
                            </m:e>
                          </m:d>
                        </m:e>
                        <m:sub>
                          <m:r>
                            <m:rPr>
                              <m:sty m:val="p"/>
                            </m:rPr>
                            <a:rPr kumimoji="1" lang="en-US" altLang="zh-CN" i="1">
                              <a:latin typeface="Cambria Math" panose="02040503050406030204" pitchFamily="18" charset="0"/>
                              <a:ea typeface="Cambria Math" panose="02040503050406030204" pitchFamily="18" charset="0"/>
                            </a:rPr>
                            <m:t>g</m:t>
                          </m:r>
                        </m:sub>
                      </m:sSub>
                      <m:r>
                        <a:rPr kumimoji="1" lang="en-US" altLang="zh-CN" b="0" i="1" smtClean="0">
                          <a:latin typeface="Cambria Math" panose="02040503050406030204" pitchFamily="18" charset="0"/>
                          <a:ea typeface="STXinwei" panose="02010800040101010101" pitchFamily="2" charset="-122"/>
                        </a:rPr>
                        <m:t>=</m:t>
                      </m:r>
                      <m:f>
                        <m:fPr>
                          <m:ctrlPr>
                            <a:rPr kumimoji="1" lang="en-US" altLang="zh-CN" i="1">
                              <a:latin typeface="Cambria Math" panose="02040503050406030204" pitchFamily="18" charset="0"/>
                              <a:ea typeface="STXinwei" panose="02010800040101010101" pitchFamily="2" charset="-122"/>
                            </a:rPr>
                          </m:ctrlPr>
                        </m:fPr>
                        <m:num>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𝐼</m:t>
                              </m:r>
                            </m:e>
                            <m:sub>
                              <m:r>
                                <m:rPr>
                                  <m:sty m:val="p"/>
                                </m:rPr>
                                <a:rPr kumimoji="1" lang="en-US" altLang="zh-CN" i="1">
                                  <a:latin typeface="Cambria Math" panose="02040503050406030204" pitchFamily="18" charset="0"/>
                                  <a:ea typeface="Cambria Math" panose="02040503050406030204" pitchFamily="18" charset="0"/>
                                </a:rPr>
                                <m:t>exp</m:t>
                              </m:r>
                            </m:sub>
                          </m:sSub>
                        </m:num>
                        <m:den>
                          <m:r>
                            <a:rPr kumimoji="1" lang="en-US" altLang="zh-CN" i="1">
                              <a:latin typeface="Cambria Math" panose="02040503050406030204" pitchFamily="18" charset="0"/>
                              <a:ea typeface="STXinwei" panose="02010800040101010101" pitchFamily="2" charset="-122"/>
                            </a:rPr>
                            <m:t>𝐼</m:t>
                          </m:r>
                        </m:den>
                      </m:f>
                      <m:f>
                        <m:fPr>
                          <m:ctrlPr>
                            <a:rPr kumimoji="1" lang="en-US" altLang="zh-CN" i="1" smtClean="0">
                              <a:latin typeface="Cambria Math" panose="02040503050406030204" pitchFamily="18" charset="0"/>
                              <a:ea typeface="STXinwei" panose="02010800040101010101" pitchFamily="2" charset="-122"/>
                            </a:rPr>
                          </m:ctrlPr>
                        </m:fPr>
                        <m:num>
                          <m:r>
                            <a:rPr kumimoji="1" lang="en-US" altLang="zh-CN" i="1">
                              <a:latin typeface="Cambria Math" panose="02040503050406030204" pitchFamily="18" charset="0"/>
                              <a:ea typeface="Cambria Math" panose="02040503050406030204" pitchFamily="18" charset="0"/>
                            </a:rPr>
                            <m:t>∆</m:t>
                          </m:r>
                          <m:sSub>
                            <m:sSubPr>
                              <m:ctrlPr>
                                <a:rPr kumimoji="1" lang="en-US" altLang="zh-CN" i="1" smtClean="0">
                                  <a:latin typeface="Cambria Math" panose="02040503050406030204" pitchFamily="18" charset="0"/>
                                  <a:ea typeface="Cambria Math" panose="02040503050406030204" pitchFamily="18" charset="0"/>
                                </a:rPr>
                              </m:ctrlPr>
                            </m:sSubPr>
                            <m:e>
                              <m:r>
                                <a:rPr kumimoji="1" lang="en-US" altLang="zh-CN" i="1" smtClean="0">
                                  <a:latin typeface="Cambria Math" panose="02040503050406030204" pitchFamily="18" charset="0"/>
                                  <a:ea typeface="Cambria Math" panose="02040503050406030204" pitchFamily="18" charset="0"/>
                                </a:rPr>
                                <m:t>𝜈</m:t>
                              </m:r>
                            </m:e>
                            <m:sub>
                              <m:r>
                                <m:rPr>
                                  <m:sty m:val="p"/>
                                </m:rPr>
                                <a:rPr kumimoji="1" lang="en-US" altLang="zh-CN" i="1">
                                  <a:latin typeface="Cambria Math" panose="02040503050406030204" pitchFamily="18" charset="0"/>
                                  <a:ea typeface="Cambria Math" panose="02040503050406030204" pitchFamily="18" charset="0"/>
                                </a:rPr>
                                <m:t>g</m:t>
                              </m:r>
                            </m:sub>
                          </m:sSub>
                        </m:num>
                        <m:den>
                          <m:acc>
                            <m:accPr>
                              <m:chr m:val="̇"/>
                              <m:ctrlPr>
                                <a:rPr kumimoji="1" lang="en-US" altLang="zh-CN" b="0" i="1" smtClean="0">
                                  <a:solidFill>
                                    <a:schemeClr val="tx1"/>
                                  </a:solidFill>
                                  <a:latin typeface="Cambria Math" panose="02040503050406030204" pitchFamily="18" charset="0"/>
                                  <a:ea typeface="STXinwei" panose="02010800040101010101" pitchFamily="2" charset="-122"/>
                                </a:rPr>
                              </m:ctrlPr>
                            </m:accPr>
                            <m:e>
                              <m:d>
                                <m:dPr>
                                  <m:begChr m:val="|"/>
                                  <m:endChr m:val="|"/>
                                  <m:ctrlPr>
                                    <a:rPr kumimoji="1" lang="en-US" altLang="zh-CN" b="0" i="1" smtClean="0">
                                      <a:solidFill>
                                        <a:schemeClr val="tx1"/>
                                      </a:solidFill>
                                      <a:latin typeface="Cambria Math" panose="02040503050406030204" pitchFamily="18" charset="0"/>
                                      <a:ea typeface="STXinwei" panose="02010800040101010101" pitchFamily="2" charset="-122"/>
                                    </a:rPr>
                                  </m:ctrlPr>
                                </m:dPr>
                                <m:e>
                                  <m:r>
                                    <a:rPr kumimoji="1" lang="en-US" altLang="zh-CN" b="0" i="1" smtClean="0">
                                      <a:solidFill>
                                        <a:schemeClr val="tx1"/>
                                      </a:solidFill>
                                      <a:latin typeface="Cambria Math" panose="02040503050406030204" pitchFamily="18" charset="0"/>
                                      <a:ea typeface="Cambria Math" panose="02040503050406030204" pitchFamily="18" charset="0"/>
                                    </a:rPr>
                                    <m:t>𝜈</m:t>
                                  </m:r>
                                </m:e>
                              </m:d>
                            </m:e>
                          </m:acc>
                          <m:sSub>
                            <m:sSubPr>
                              <m:ctrlPr>
                                <a:rPr kumimoji="1" lang="en-US" altLang="zh-CN" b="0" i="1" smtClean="0">
                                  <a:solidFill>
                                    <a:schemeClr val="tx1"/>
                                  </a:solidFill>
                                  <a:latin typeface="Cambria Math" panose="02040503050406030204" pitchFamily="18" charset="0"/>
                                  <a:ea typeface="STXinwei" panose="02010800040101010101" pitchFamily="2" charset="-122"/>
                                </a:rPr>
                              </m:ctrlPr>
                            </m:sSubPr>
                            <m:e>
                              <m:r>
                                <a:rPr kumimoji="1" lang="en-US" altLang="zh-CN" i="1">
                                  <a:latin typeface="Cambria Math" panose="02040503050406030204" pitchFamily="18" charset="0"/>
                                  <a:ea typeface="Cambria Math" panose="02040503050406030204" pitchFamily="18" charset="0"/>
                                </a:rPr>
                                <m:t>𝜏</m:t>
                              </m:r>
                            </m:e>
                            <m:sub>
                              <m:r>
                                <m:rPr>
                                  <m:sty m:val="p"/>
                                </m:rPr>
                                <a:rPr kumimoji="1" lang="en-US" altLang="zh-CN" i="1">
                                  <a:latin typeface="Cambria Math" panose="02040503050406030204" pitchFamily="18" charset="0"/>
                                  <a:ea typeface="STXinwei" panose="02010800040101010101" pitchFamily="2" charset="-122"/>
                                </a:rPr>
                                <m:t>exp</m:t>
                              </m:r>
                            </m:sub>
                          </m:sSub>
                        </m:den>
                      </m:f>
                      <m:sSup>
                        <m:sSupPr>
                          <m:ctrlPr>
                            <a:rPr kumimoji="1" lang="en-US" altLang="zh-CN" i="1" smtClean="0">
                              <a:latin typeface="Cambria Math" panose="02040503050406030204" pitchFamily="18" charset="0"/>
                              <a:ea typeface="STXinwei" panose="02010800040101010101" pitchFamily="2" charset="-122"/>
                            </a:rPr>
                          </m:ctrlPr>
                        </m:sSupPr>
                        <m:e>
                          <m:r>
                            <a:rPr kumimoji="1" lang="en-US" altLang="zh-CN" b="0" i="1" smtClean="0">
                              <a:latin typeface="Cambria Math" panose="02040503050406030204" pitchFamily="18" charset="0"/>
                              <a:ea typeface="STXinwei" panose="02010800040101010101" pitchFamily="2" charset="-122"/>
                            </a:rPr>
                            <m:t>𝑒</m:t>
                          </m:r>
                        </m:e>
                        <m:sup>
                          <m:f>
                            <m:fPr>
                              <m:type m:val="lin"/>
                              <m:ctrlPr>
                                <a:rPr kumimoji="1" lang="en-US" altLang="zh-CN" i="1" smtClean="0">
                                  <a:latin typeface="Cambria Math" panose="02040503050406030204" pitchFamily="18" charset="0"/>
                                  <a:ea typeface="STXinwei" panose="02010800040101010101" pitchFamily="2" charset="-122"/>
                                </a:rPr>
                              </m:ctrlPr>
                            </m:fPr>
                            <m:num>
                              <m:r>
                                <a:rPr kumimoji="1" lang="en-US" altLang="zh-CN" b="0" i="1" smtClean="0">
                                  <a:latin typeface="Cambria Math" panose="02040503050406030204" pitchFamily="18" charset="0"/>
                                  <a:ea typeface="STXinwei" panose="02010800040101010101" pitchFamily="2" charset="-122"/>
                                </a:rPr>
                                <m:t>−</m:t>
                              </m:r>
                              <m:r>
                                <m:rPr>
                                  <m:sty m:val="p"/>
                                </m:rPr>
                                <a:rPr kumimoji="1" lang="en-US" altLang="zh-CN" i="1">
                                  <a:latin typeface="Cambria Math" panose="02040503050406030204" pitchFamily="18" charset="0"/>
                                  <a:ea typeface="STXinwei" panose="02010800040101010101" pitchFamily="2" charset="-122"/>
                                </a:rPr>
                                <m:t>t</m:t>
                              </m:r>
                            </m:num>
                            <m:den>
                              <m:sSub>
                                <m:sSubPr>
                                  <m:ctrlPr>
                                    <a:rPr kumimoji="1" lang="en-US" altLang="zh-CN" i="1">
                                      <a:latin typeface="Cambria Math" panose="02040503050406030204" pitchFamily="18" charset="0"/>
                                      <a:ea typeface="STXinwei" panose="02010800040101010101" pitchFamily="2" charset="-122"/>
                                    </a:rPr>
                                  </m:ctrlPr>
                                </m:sSubPr>
                                <m:e>
                                  <m:r>
                                    <a:rPr kumimoji="1" lang="en-US" altLang="zh-CN" i="1">
                                      <a:latin typeface="Cambria Math" panose="02040503050406030204" pitchFamily="18" charset="0"/>
                                      <a:ea typeface="Cambria Math" panose="02040503050406030204" pitchFamily="18" charset="0"/>
                                    </a:rPr>
                                    <m:t>𝜏</m:t>
                                  </m:r>
                                </m:e>
                                <m:sub>
                                  <m:r>
                                    <m:rPr>
                                      <m:sty m:val="p"/>
                                    </m:rPr>
                                    <a:rPr kumimoji="1" lang="en-US" altLang="zh-CN" i="1">
                                      <a:latin typeface="Cambria Math" panose="02040503050406030204" pitchFamily="18" charset="0"/>
                                      <a:ea typeface="STXinwei" panose="02010800040101010101" pitchFamily="2" charset="-122"/>
                                    </a:rPr>
                                    <m:t>exp</m:t>
                                  </m:r>
                                </m:sub>
                              </m:sSub>
                            </m:den>
                          </m:f>
                        </m:sup>
                      </m:sSup>
                      <m:r>
                        <a:rPr kumimoji="1" lang="en-US" altLang="zh-CN" b="0" i="1" smtClean="0">
                          <a:latin typeface="Cambria Math" panose="02040503050406030204" pitchFamily="18" charset="0"/>
                          <a:ea typeface="STXinwei" panose="02010800040101010101" pitchFamily="2" charset="-122"/>
                        </a:rPr>
                        <m:t>+</m:t>
                      </m:r>
                      <m:f>
                        <m:fPr>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smtClean="0">
                                  <a:latin typeface="Cambria Math" panose="02040503050406030204" pitchFamily="18" charset="0"/>
                                  <a:ea typeface="STXinwei" panose="02010800040101010101" pitchFamily="2" charset="-122"/>
                                </a:rPr>
                              </m:ctrlPr>
                            </m:sSubPr>
                            <m:e>
                              <m:acc>
                                <m:accPr>
                                  <m:chr m:val="̇"/>
                                  <m:ctrlPr>
                                    <a:rPr kumimoji="1" lang="en-US" altLang="zh-CN" i="1" smtClean="0">
                                      <a:solidFill>
                                        <a:schemeClr val="tx1"/>
                                      </a:solidFill>
                                      <a:latin typeface="Cambria Math" panose="02040503050406030204" pitchFamily="18" charset="0"/>
                                      <a:ea typeface="STXinwei" panose="02010800040101010101" pitchFamily="2" charset="-122"/>
                                    </a:rPr>
                                  </m:ctrlPr>
                                </m:accPr>
                                <m:e>
                                  <m:r>
                                    <a:rPr kumimoji="1" lang="en-US" altLang="zh-CN" i="1" smtClean="0">
                                      <a:solidFill>
                                        <a:schemeClr val="tx1"/>
                                      </a:solidFill>
                                      <a:latin typeface="Cambria Math" panose="02040503050406030204" pitchFamily="18" charset="0"/>
                                      <a:ea typeface="Cambria Math" panose="02040503050406030204" pitchFamily="18" charset="0"/>
                                    </a:rPr>
                                    <m:t>𝜈</m:t>
                                  </m:r>
                                </m:e>
                              </m:acc>
                            </m:e>
                            <m:sub>
                              <m:r>
                                <m:rPr>
                                  <m:sty m:val="p"/>
                                </m:rPr>
                                <a:rPr kumimoji="1" lang="en-US" altLang="zh-CN" i="1">
                                  <a:latin typeface="Cambria Math" panose="02040503050406030204" pitchFamily="18" charset="0"/>
                                  <a:ea typeface="STXinwei" panose="02010800040101010101" pitchFamily="2" charset="-122"/>
                                </a:rPr>
                                <m:t>p</m:t>
                              </m:r>
                            </m:sub>
                          </m:sSub>
                        </m:num>
                        <m:den>
                          <m:acc>
                            <m:accPr>
                              <m:chr m:val="̇"/>
                              <m:ctrlPr>
                                <a:rPr kumimoji="1" lang="en-US" altLang="zh-CN" i="1" smtClean="0">
                                  <a:solidFill>
                                    <a:schemeClr val="tx1"/>
                                  </a:solidFill>
                                  <a:latin typeface="Cambria Math" panose="02040503050406030204" pitchFamily="18" charset="0"/>
                                  <a:ea typeface="STXinwei" panose="02010800040101010101" pitchFamily="2" charset="-122"/>
                                </a:rPr>
                              </m:ctrlPr>
                            </m:accPr>
                            <m:e>
                              <m:r>
                                <a:rPr kumimoji="1" lang="en-US" altLang="zh-CN" i="1" smtClean="0">
                                  <a:solidFill>
                                    <a:schemeClr val="tx1"/>
                                  </a:solidFill>
                                  <a:latin typeface="Cambria Math" panose="02040503050406030204" pitchFamily="18" charset="0"/>
                                  <a:ea typeface="Cambria Math" panose="02040503050406030204" pitchFamily="18" charset="0"/>
                                </a:rPr>
                                <m:t>𝜈</m:t>
                              </m:r>
                            </m:e>
                          </m:acc>
                        </m:den>
                      </m:f>
                      <m:d>
                        <m:dPr>
                          <m:ctrlPr>
                            <a:rPr kumimoji="1" lang="en-US" altLang="zh-CN" i="1" smtClean="0">
                              <a:solidFill>
                                <a:schemeClr val="tx1"/>
                              </a:solidFill>
                              <a:latin typeface="Cambria Math" panose="02040503050406030204" pitchFamily="18" charset="0"/>
                              <a:ea typeface="Cambria Math" panose="02040503050406030204" pitchFamily="18" charset="0"/>
                            </a:rPr>
                          </m:ctrlPr>
                        </m:dPr>
                        <m:e>
                          <m:r>
                            <a:rPr kumimoji="1" lang="en-US" altLang="zh-CN" b="0" i="1" smtClean="0">
                              <a:solidFill>
                                <a:schemeClr val="tx1"/>
                              </a:solidFill>
                              <a:latin typeface="Cambria Math" panose="02040503050406030204" pitchFamily="18" charset="0"/>
                              <a:ea typeface="Cambria Math" panose="02040503050406030204" pitchFamily="18" charset="0"/>
                            </a:rPr>
                            <m:t>1−</m:t>
                          </m:r>
                          <m:f>
                            <m:fPr>
                              <m:ctrlPr>
                                <a:rPr kumimoji="1" lang="en-US" altLang="zh-CN" b="0" i="1" smtClean="0">
                                  <a:solidFill>
                                    <a:schemeClr val="tx1"/>
                                  </a:solidFill>
                                  <a:latin typeface="Cambria Math" panose="02040503050406030204" pitchFamily="18" charset="0"/>
                                  <a:ea typeface="Cambria Math" panose="02040503050406030204" pitchFamily="18" charset="0"/>
                                </a:rPr>
                              </m:ctrlPr>
                            </m:fPr>
                            <m:num>
                              <m:r>
                                <a:rPr kumimoji="1" lang="en-US" altLang="zh-CN" b="0" i="1" smtClean="0">
                                  <a:solidFill>
                                    <a:schemeClr val="tx1"/>
                                  </a:solidFill>
                                  <a:latin typeface="Cambria Math" panose="02040503050406030204" pitchFamily="18" charset="0"/>
                                  <a:ea typeface="Cambria Math" panose="02040503050406030204" pitchFamily="18" charset="0"/>
                                </a:rPr>
                                <m:t>𝑡</m:t>
                              </m:r>
                            </m:num>
                            <m:den>
                              <m:sSub>
                                <m:sSubPr>
                                  <m:ctrlPr>
                                    <a:rPr kumimoji="1" lang="en-US" altLang="zh-CN" b="0" i="1" smtClean="0">
                                      <a:solidFill>
                                        <a:schemeClr val="tx1"/>
                                      </a:solidFill>
                                      <a:latin typeface="Cambria Math" panose="02040503050406030204" pitchFamily="18" charset="0"/>
                                      <a:ea typeface="Cambria Math" panose="02040503050406030204" pitchFamily="18" charset="0"/>
                                    </a:rPr>
                                  </m:ctrlPr>
                                </m:sSubPr>
                                <m:e>
                                  <m:r>
                                    <a:rPr kumimoji="1" lang="en-US" altLang="zh-CN" b="0" i="1" smtClean="0">
                                      <a:solidFill>
                                        <a:schemeClr val="tx1"/>
                                      </a:solidFill>
                                      <a:latin typeface="Cambria Math" panose="02040503050406030204" pitchFamily="18" charset="0"/>
                                      <a:ea typeface="Cambria Math" panose="02040503050406030204" pitchFamily="18" charset="0"/>
                                    </a:rPr>
                                    <m:t>𝑡</m:t>
                                  </m:r>
                                </m:e>
                                <m:sub>
                                  <m:r>
                                    <m:rPr>
                                      <m:sty m:val="p"/>
                                    </m:rPr>
                                    <a:rPr kumimoji="1" lang="en-US" altLang="zh-CN" i="1">
                                      <a:latin typeface="Cambria Math" panose="02040503050406030204" pitchFamily="18" charset="0"/>
                                      <a:ea typeface="Cambria Math" panose="02040503050406030204" pitchFamily="18" charset="0"/>
                                    </a:rPr>
                                    <m:t>g</m:t>
                                  </m:r>
                                </m:sub>
                              </m:sSub>
                            </m:den>
                          </m:f>
                        </m:e>
                      </m:d>
                      <m:r>
                        <a:rPr kumimoji="1" lang="en-US" altLang="zh-CN" b="0" i="1" smtClean="0">
                          <a:solidFill>
                            <a:schemeClr val="tx1"/>
                          </a:solidFill>
                          <a:latin typeface="Cambria Math" panose="02040503050406030204" pitchFamily="18" charset="0"/>
                          <a:ea typeface="Cambria Math" panose="02040503050406030204" pitchFamily="18" charset="0"/>
                        </a:rPr>
                        <m:t>+</m:t>
                      </m:r>
                      <m:sSub>
                        <m:sSubPr>
                          <m:ctrlPr>
                            <a:rPr kumimoji="1" lang="en-US" altLang="zh-CN" i="1">
                              <a:latin typeface="Cambria Math" panose="02040503050406030204" pitchFamily="18" charset="0"/>
                              <a:ea typeface="STXinwei" panose="02010800040101010101" pitchFamily="2" charset="-122"/>
                            </a:rPr>
                          </m:ctrlPr>
                        </m:sSubPr>
                        <m:e>
                          <m:d>
                            <m:dPr>
                              <m:ctrlPr>
                                <a:rPr kumimoji="1" lang="en-US" altLang="zh-CN" i="1">
                                  <a:latin typeface="Cambria Math" panose="02040503050406030204" pitchFamily="18" charset="0"/>
                                  <a:ea typeface="STXinwei" panose="02010800040101010101" pitchFamily="2" charset="-122"/>
                                </a:rPr>
                              </m:ctrlPr>
                            </m:dPr>
                            <m:e>
                              <m:f>
                                <m:fPr>
                                  <m:ctrlPr>
                                    <a:rPr kumimoji="1" lang="en-US" altLang="zh-CN" i="1">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a:latin typeface="Cambria Math" panose="02040503050406030204" pitchFamily="18" charset="0"/>
                                          <a:ea typeface="STXinwei" panose="02010800040101010101" pitchFamily="2" charset="-122"/>
                                        </a:rPr>
                                      </m:ctrlPr>
                                    </m:sSubPr>
                                    <m:e>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e>
                                    <m:sub>
                                      <m:r>
                                        <a:rPr kumimoji="1" lang="en-US" altLang="zh-CN" i="1">
                                          <a:latin typeface="Cambria Math" panose="02040503050406030204" pitchFamily="18" charset="0"/>
                                          <a:ea typeface="Cambria Math" panose="02040503050406030204" pitchFamily="18" charset="0"/>
                                        </a:rPr>
                                        <m:t> </m:t>
                                      </m:r>
                                    </m:sub>
                                  </m:sSub>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den>
                              </m:f>
                            </m:e>
                          </m:d>
                        </m:e>
                        <m:sub>
                          <m:r>
                            <m:rPr>
                              <m:sty m:val="p"/>
                            </m:rPr>
                            <a:rPr kumimoji="1" lang="en-US" altLang="zh-CN" i="1">
                              <a:latin typeface="Cambria Math" panose="02040503050406030204" pitchFamily="18" charset="0"/>
                              <a:ea typeface="STXinwei" panose="02010800040101010101" pitchFamily="2" charset="-122"/>
                            </a:rPr>
                            <m:t>pre</m:t>
                          </m:r>
                          <m:r>
                            <a:rPr kumimoji="1" lang="en-US" altLang="zh-CN" i="1">
                              <a:latin typeface="Cambria Math" panose="02040503050406030204" pitchFamily="18" charset="0"/>
                              <a:ea typeface="STXinwei" panose="02010800040101010101" pitchFamily="2" charset="-122"/>
                            </a:rPr>
                            <m:t>,   </m:t>
                          </m:r>
                          <m:r>
                            <m:rPr>
                              <m:sty m:val="p"/>
                            </m:rPr>
                            <a:rPr kumimoji="1" lang="en-US" altLang="zh-CN" i="1">
                              <a:latin typeface="Cambria Math" panose="02040503050406030204" pitchFamily="18" charset="0"/>
                              <a:ea typeface="STXinwei" panose="02010800040101010101" pitchFamily="2" charset="-122"/>
                            </a:rPr>
                            <m:t>shift</m:t>
                          </m:r>
                        </m:sub>
                      </m:sSub>
                    </m:oMath>
                  </m:oMathPara>
                </a14:m>
                <a:endParaRPr kumimoji="1" lang="en-US" altLang="zh-CN" dirty="0">
                  <a:latin typeface="Times New Roman" panose="02020603050405020304" pitchFamily="18" charset="0"/>
                  <a:ea typeface="STXinwei" panose="02010800040101010101" pitchFamily="2" charset="-122"/>
                </a:endParaRPr>
              </a:p>
              <a:p>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r>
                  <a:rPr kumimoji="1" lang="zh-CN" altLang="en-US" dirty="0">
                    <a:latin typeface="Times New Roman" panose="02020603050405020304" pitchFamily="18" charset="0"/>
                    <a:ea typeface="STXinwei" panose="02010800040101010101" pitchFamily="2" charset="-122"/>
                    <a:cs typeface="Times New Roman" panose="02020603050405020304" pitchFamily="18" charset="0"/>
                  </a:rPr>
                  <a:t>地震导致地壳破裂的板块大小可以估计为</a:t>
                </a:r>
                <a:r>
                  <a:rPr lang="en" altLang="zh-CN" sz="1800" dirty="0">
                    <a:effectLst/>
                    <a:latin typeface="TeXGyreTermesX"/>
                  </a:rPr>
                  <a:t>(</a:t>
                </a:r>
                <a:r>
                  <a:rPr lang="en" altLang="zh-CN" sz="1800" dirty="0" err="1">
                    <a:solidFill>
                      <a:srgbClr val="0000FF"/>
                    </a:solidFill>
                    <a:effectLst/>
                    <a:latin typeface="TeXGyreTermesX"/>
                  </a:rPr>
                  <a:t>Akbal</a:t>
                </a:r>
                <a:r>
                  <a:rPr lang="en" altLang="zh-CN" sz="1800" dirty="0">
                    <a:solidFill>
                      <a:srgbClr val="0000FF"/>
                    </a:solidFill>
                    <a:effectLst/>
                    <a:latin typeface="TeXGyreTermesX"/>
                  </a:rPr>
                  <a:t> et al. 2015</a:t>
                </a:r>
                <a:r>
                  <a:rPr lang="en" altLang="zh-CN" sz="1800" dirty="0">
                    <a:effectLst/>
                    <a:latin typeface="TeXGyreTermesX"/>
                  </a:rPr>
                  <a:t>; </a:t>
                </a:r>
                <a:r>
                  <a:rPr lang="en" altLang="zh-CN" sz="1800" dirty="0" err="1">
                    <a:solidFill>
                      <a:srgbClr val="4238E5"/>
                    </a:solidFill>
                    <a:effectLst/>
                    <a:latin typeface="TeXGyreTermesX"/>
                  </a:rPr>
                  <a:t>Gügercinoğlu</a:t>
                </a:r>
                <a:r>
                  <a:rPr lang="en" altLang="zh-CN" sz="1800" dirty="0">
                    <a:solidFill>
                      <a:srgbClr val="4238E5"/>
                    </a:solidFill>
                    <a:effectLst/>
                    <a:latin typeface="TeXGyreTermesX"/>
                  </a:rPr>
                  <a:t> </a:t>
                </a:r>
                <a:r>
                  <a:rPr lang="en" altLang="zh-CN" sz="1800" dirty="0">
                    <a:solidFill>
                      <a:srgbClr val="0000FF"/>
                    </a:solidFill>
                    <a:effectLst/>
                    <a:latin typeface="Times New Roman" panose="02020603050405020304" pitchFamily="18" charset="0"/>
                    <a:cs typeface="Times New Roman" panose="02020603050405020304" pitchFamily="18" charset="0"/>
                  </a:rPr>
                  <a:t>&amp; </a:t>
                </a:r>
                <a:r>
                  <a:rPr lang="en" altLang="zh-CN" sz="1800" dirty="0" err="1">
                    <a:solidFill>
                      <a:srgbClr val="0000FF"/>
                    </a:solidFill>
                    <a:effectLst/>
                    <a:latin typeface="Times New Roman" panose="02020603050405020304" pitchFamily="18" charset="0"/>
                    <a:cs typeface="Times New Roman" panose="02020603050405020304" pitchFamily="18" charset="0"/>
                  </a:rPr>
                  <a:t>Alpar</a:t>
                </a:r>
                <a:r>
                  <a:rPr lang="en" altLang="zh-CN" sz="1800" dirty="0">
                    <a:solidFill>
                      <a:srgbClr val="0000FF"/>
                    </a:solidFill>
                    <a:effectLst/>
                    <a:latin typeface="Times New Roman" panose="02020603050405020304" pitchFamily="18" charset="0"/>
                    <a:cs typeface="Times New Roman" panose="02020603050405020304" pitchFamily="18" charset="0"/>
                  </a:rPr>
                  <a:t> 2019</a:t>
                </a:r>
                <a:r>
                  <a:rPr lang="en" altLang="zh-CN" sz="1800" dirty="0">
                    <a:effectLst/>
                    <a:latin typeface="TeXGyreTermesX"/>
                  </a:rPr>
                  <a:t>) </a:t>
                </a:r>
                <a:endParaRPr lang="en" altLang="zh-CN" dirty="0"/>
              </a:p>
              <a:p>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b>
                        <m:sSubPr>
                          <m:ctrlPr>
                            <a:rPr kumimoji="1" lang="en-US" altLang="zh-CN" i="1" smtClean="0">
                              <a:latin typeface="Cambria Math" panose="02040503050406030204" pitchFamily="18" charset="0"/>
                              <a:ea typeface="STXinwei" panose="02010800040101010101" pitchFamily="2" charset="-122"/>
                            </a:rPr>
                          </m:ctrlPr>
                        </m:sSubPr>
                        <m:e>
                          <m:d>
                            <m:dPr>
                              <m:ctrlPr>
                                <a:rPr kumimoji="1" lang="en-US" altLang="zh-CN" i="1">
                                  <a:latin typeface="Cambria Math" panose="02040503050406030204" pitchFamily="18" charset="0"/>
                                  <a:ea typeface="STXinwei" panose="02010800040101010101" pitchFamily="2" charset="-122"/>
                                </a:rPr>
                              </m:ctrlPr>
                            </m:dPr>
                            <m:e>
                              <m:f>
                                <m:fPr>
                                  <m:ctrlPr>
                                    <a:rPr kumimoji="1" lang="en-US" altLang="zh-CN" i="1">
                                      <a:latin typeface="Cambria Math" panose="02040503050406030204" pitchFamily="18" charset="0"/>
                                      <a:ea typeface="STXinwei" panose="02010800040101010101" pitchFamily="2" charset="-122"/>
                                    </a:rPr>
                                  </m:ctrlPr>
                                </m:fPr>
                                <m:num>
                                  <m:r>
                                    <a:rPr kumimoji="1" lang="zh-CN" altLang="en-US" i="1">
                                      <a:latin typeface="Cambria Math" panose="02040503050406030204" pitchFamily="18" charset="0"/>
                                      <a:ea typeface="STXinwei" panose="02010800040101010101" pitchFamily="2" charset="-122"/>
                                    </a:rPr>
                                    <m:t>∆</m:t>
                                  </m:r>
                                  <m:sSub>
                                    <m:sSubPr>
                                      <m:ctrlPr>
                                        <a:rPr kumimoji="1" lang="en-US" altLang="zh-CN" i="1">
                                          <a:latin typeface="Cambria Math" panose="02040503050406030204" pitchFamily="18" charset="0"/>
                                          <a:ea typeface="STXinwei" panose="02010800040101010101" pitchFamily="2" charset="-122"/>
                                        </a:rPr>
                                      </m:ctrlPr>
                                    </m:sSubPr>
                                    <m:e>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e>
                                    <m:sub>
                                      <m:r>
                                        <a:rPr kumimoji="1" lang="en-US" altLang="zh-CN" i="1">
                                          <a:latin typeface="Cambria Math" panose="02040503050406030204" pitchFamily="18" charset="0"/>
                                          <a:ea typeface="Cambria Math" panose="02040503050406030204" pitchFamily="18" charset="0"/>
                                        </a:rPr>
                                        <m:t> </m:t>
                                      </m:r>
                                    </m:sub>
                                  </m:sSub>
                                </m:num>
                                <m:den>
                                  <m:acc>
                                    <m:accPr>
                                      <m:chr m:val="̇"/>
                                      <m:ctrlPr>
                                        <a:rPr kumimoji="1" lang="en-US" altLang="zh-CN" i="1">
                                          <a:latin typeface="Cambria Math" panose="02040503050406030204" pitchFamily="18" charset="0"/>
                                          <a:ea typeface="STXinwei" panose="02010800040101010101" pitchFamily="2" charset="-122"/>
                                        </a:rPr>
                                      </m:ctrlPr>
                                    </m:accPr>
                                    <m:e>
                                      <m:r>
                                        <a:rPr kumimoji="1" lang="en-US" altLang="zh-CN" i="1">
                                          <a:latin typeface="Cambria Math" panose="02040503050406030204" pitchFamily="18" charset="0"/>
                                          <a:ea typeface="Cambria Math" panose="02040503050406030204" pitchFamily="18" charset="0"/>
                                        </a:rPr>
                                        <m:t>𝜈</m:t>
                                      </m:r>
                                    </m:e>
                                  </m:acc>
                                </m:den>
                              </m:f>
                            </m:e>
                          </m:d>
                        </m:e>
                        <m:sub>
                          <m:r>
                            <m:rPr>
                              <m:sty m:val="p"/>
                            </m:rPr>
                            <a:rPr kumimoji="1" lang="en-US" altLang="zh-CN" i="1">
                              <a:latin typeface="Cambria Math" panose="02040503050406030204" pitchFamily="18" charset="0"/>
                              <a:ea typeface="STXinwei" panose="02010800040101010101" pitchFamily="2" charset="-122"/>
                            </a:rPr>
                            <m:t>pre</m:t>
                          </m:r>
                          <m:r>
                            <a:rPr kumimoji="1" lang="en-US" altLang="zh-CN" i="1">
                              <a:latin typeface="Cambria Math" panose="02040503050406030204" pitchFamily="18" charset="0"/>
                              <a:ea typeface="STXinwei" panose="02010800040101010101" pitchFamily="2" charset="-122"/>
                            </a:rPr>
                            <m:t>,   </m:t>
                          </m:r>
                          <m:r>
                            <m:rPr>
                              <m:sty m:val="p"/>
                            </m:rPr>
                            <a:rPr kumimoji="1" lang="en-US" altLang="zh-CN" i="1">
                              <a:latin typeface="Cambria Math" panose="02040503050406030204" pitchFamily="18" charset="0"/>
                              <a:ea typeface="STXinwei" panose="02010800040101010101" pitchFamily="2" charset="-122"/>
                            </a:rPr>
                            <m:t>shift</m:t>
                          </m:r>
                        </m:sub>
                      </m:sSub>
                      <m:r>
                        <a:rPr kumimoji="1" lang="en-US" altLang="zh-CN" b="0" i="1" smtClean="0">
                          <a:latin typeface="Cambria Math" panose="02040503050406030204" pitchFamily="18" charset="0"/>
                          <a:ea typeface="STXinwei" panose="02010800040101010101" pitchFamily="2" charset="-122"/>
                        </a:rPr>
                        <m:t>=</m:t>
                      </m:r>
                      <m:f>
                        <m:fPr>
                          <m:ctrlPr>
                            <a:rPr kumimoji="1" lang="en-US" altLang="zh-CN" i="1">
                              <a:latin typeface="Cambria Math" panose="02040503050406030204" pitchFamily="18" charset="0"/>
                              <a:ea typeface="STXinwei" panose="02010800040101010101" pitchFamily="2" charset="-122"/>
                            </a:rPr>
                          </m:ctrlPr>
                        </m:fPr>
                        <m:num>
                          <m:sSub>
                            <m:sSubPr>
                              <m:ctrlPr>
                                <a:rPr kumimoji="1" lang="en-US" altLang="zh-CN" i="1">
                                  <a:latin typeface="Cambria Math" panose="02040503050406030204" pitchFamily="18" charset="0"/>
                                  <a:ea typeface="Cambria Math" panose="02040503050406030204" pitchFamily="18" charset="0"/>
                                </a:rPr>
                              </m:ctrlPr>
                            </m:sSubPr>
                            <m:e>
                              <m:r>
                                <a:rPr kumimoji="1" lang="en-US" altLang="zh-CN" i="1">
                                  <a:latin typeface="Cambria Math" panose="02040503050406030204" pitchFamily="18" charset="0"/>
                                  <a:ea typeface="Cambria Math" panose="02040503050406030204" pitchFamily="18" charset="0"/>
                                </a:rPr>
                                <m:t>𝐼</m:t>
                              </m:r>
                            </m:e>
                            <m:sub>
                              <m:r>
                                <a:rPr kumimoji="1" lang="en-US" altLang="zh-CN" b="0" i="1" smtClean="0">
                                  <a:latin typeface="Cambria Math" panose="02040503050406030204" pitchFamily="18" charset="0"/>
                                  <a:ea typeface="Cambria Math" panose="02040503050406030204" pitchFamily="18" charset="0"/>
                                </a:rPr>
                                <m:t>0</m:t>
                              </m:r>
                            </m:sub>
                          </m:sSub>
                        </m:num>
                        <m:den>
                          <m:r>
                            <a:rPr kumimoji="1" lang="en-US" altLang="zh-CN" i="1">
                              <a:latin typeface="Cambria Math" panose="02040503050406030204" pitchFamily="18" charset="0"/>
                              <a:ea typeface="STXinwei" panose="02010800040101010101" pitchFamily="2" charset="-122"/>
                            </a:rPr>
                            <m:t>𝐼</m:t>
                          </m:r>
                        </m:den>
                      </m:f>
                      <m:r>
                        <a:rPr kumimoji="1" lang="en-US" altLang="zh-CN" i="1" smtClean="0">
                          <a:latin typeface="Cambria Math" panose="02040503050406030204" pitchFamily="18" charset="0"/>
                          <a:ea typeface="Cambria Math" panose="02040503050406030204" pitchFamily="18" charset="0"/>
                        </a:rPr>
                        <m:t>≅</m:t>
                      </m:r>
                      <m:f>
                        <m:fPr>
                          <m:ctrlPr>
                            <a:rPr kumimoji="1" lang="en-US" altLang="zh-CN" i="1" smtClean="0">
                              <a:latin typeface="Cambria Math" panose="02040503050406030204" pitchFamily="18" charset="0"/>
                              <a:ea typeface="Cambria Math" panose="02040503050406030204" pitchFamily="18" charset="0"/>
                            </a:rPr>
                          </m:ctrlPr>
                        </m:fPr>
                        <m:num>
                          <m:r>
                            <a:rPr kumimoji="1" lang="en-US" altLang="zh-CN" b="0" i="1" smtClean="0">
                              <a:latin typeface="Cambria Math" panose="02040503050406030204" pitchFamily="18" charset="0"/>
                              <a:ea typeface="Cambria Math" panose="02040503050406030204" pitchFamily="18" charset="0"/>
                            </a:rPr>
                            <m:t>15</m:t>
                          </m:r>
                        </m:num>
                        <m:den>
                          <m:r>
                            <a:rPr kumimoji="1" lang="en-US" altLang="zh-CN" b="0" i="1" smtClean="0">
                              <a:latin typeface="Cambria Math" panose="02040503050406030204" pitchFamily="18" charset="0"/>
                              <a:ea typeface="Cambria Math" panose="02040503050406030204" pitchFamily="18" charset="0"/>
                            </a:rPr>
                            <m:t>2</m:t>
                          </m:r>
                        </m:den>
                      </m:f>
                      <m:r>
                        <m:rPr>
                          <m:sty m:val="p"/>
                        </m:rPr>
                        <a:rPr kumimoji="1" lang="en-US" altLang="zh-CN">
                          <a:latin typeface="Cambria Math" panose="02040503050406030204" pitchFamily="18" charset="0"/>
                        </a:rPr>
                        <m:t>sin</m:t>
                      </m:r>
                      <m:r>
                        <a:rPr kumimoji="1" lang="en-US" altLang="zh-CN" i="1">
                          <a:latin typeface="Cambria Math" panose="02040503050406030204" pitchFamily="18" charset="0"/>
                          <a:ea typeface="Cambria Math" panose="02040503050406030204" pitchFamily="18" charset="0"/>
                        </a:rPr>
                        <m:t>𝛼</m:t>
                      </m:r>
                      <m:sSup>
                        <m:sSupPr>
                          <m:ctrlPr>
                            <a:rPr kumimoji="1" lang="en-US" altLang="zh-CN" i="1">
                              <a:latin typeface="Cambria Math" panose="02040503050406030204" pitchFamily="18" charset="0"/>
                              <a:ea typeface="STXinwei" panose="02010800040101010101" pitchFamily="2" charset="-122"/>
                            </a:rPr>
                          </m:ctrlPr>
                        </m:sSupPr>
                        <m:e>
                          <m:r>
                            <m:rPr>
                              <m:sty m:val="p"/>
                            </m:rPr>
                            <a:rPr kumimoji="1" lang="en-US" altLang="zh-CN" b="0" i="0" smtClean="0">
                              <a:latin typeface="Cambria Math" panose="02040503050406030204" pitchFamily="18" charset="0"/>
                              <a:ea typeface="STXinwei" panose="02010800040101010101" pitchFamily="2" charset="-122"/>
                            </a:rPr>
                            <m:t>cos</m:t>
                          </m:r>
                        </m:e>
                        <m:sup>
                          <m:r>
                            <a:rPr kumimoji="1" lang="en-US" altLang="zh-CN" i="1">
                              <a:latin typeface="Cambria Math" panose="02040503050406030204" pitchFamily="18" charset="0"/>
                              <a:ea typeface="STXinwei" panose="02010800040101010101" pitchFamily="2" charset="-122"/>
                            </a:rPr>
                            <m:t>2</m:t>
                          </m:r>
                        </m:sup>
                      </m:sSup>
                      <m:r>
                        <a:rPr kumimoji="1" lang="en-US" altLang="zh-CN" i="1">
                          <a:latin typeface="Cambria Math" panose="02040503050406030204" pitchFamily="18" charset="0"/>
                          <a:ea typeface="Cambria Math" panose="02040503050406030204" pitchFamily="18" charset="0"/>
                        </a:rPr>
                        <m:t>𝛼</m:t>
                      </m:r>
                      <m:d>
                        <m:dPr>
                          <m:ctrlPr>
                            <a:rPr kumimoji="1" lang="en-US" altLang="zh-CN" i="1" smtClean="0">
                              <a:latin typeface="Cambria Math" panose="02040503050406030204" pitchFamily="18" charset="0"/>
                              <a:ea typeface="Cambria Math" panose="02040503050406030204" pitchFamily="18" charset="0"/>
                            </a:rPr>
                          </m:ctrlPr>
                        </m:dPr>
                        <m:e>
                          <m:f>
                            <m:fPr>
                              <m:ctrlPr>
                                <a:rPr kumimoji="1" lang="en-US" altLang="zh-CN" i="1" smtClean="0">
                                  <a:latin typeface="Cambria Math" panose="02040503050406030204" pitchFamily="18" charset="0"/>
                                  <a:ea typeface="Cambria Math" panose="02040503050406030204" pitchFamily="18" charset="0"/>
                                </a:rPr>
                              </m:ctrlPr>
                            </m:fPr>
                            <m:num>
                              <m:r>
                                <a:rPr kumimoji="1" lang="en-US" altLang="zh-CN" b="0" i="1" smtClean="0">
                                  <a:latin typeface="Cambria Math" panose="02040503050406030204" pitchFamily="18" charset="0"/>
                                  <a:ea typeface="Cambria Math" panose="02040503050406030204" pitchFamily="18" charset="0"/>
                                </a:rPr>
                                <m:t>𝐷</m:t>
                              </m:r>
                            </m:num>
                            <m:den>
                              <m:sSub>
                                <m:sSubPr>
                                  <m:ctrlPr>
                                    <a:rPr kumimoji="1" lang="en-US" altLang="zh-CN"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𝑅</m:t>
                                  </m:r>
                                </m:e>
                                <m:sub>
                                  <m:r>
                                    <a:rPr kumimoji="1" lang="en-US" altLang="zh-CN" b="0" i="1" smtClean="0">
                                      <a:latin typeface="Cambria Math" panose="02040503050406030204" pitchFamily="18" charset="0"/>
                                      <a:ea typeface="Cambria Math" panose="02040503050406030204" pitchFamily="18" charset="0"/>
                                    </a:rPr>
                                    <m:t>∗</m:t>
                                  </m:r>
                                </m:sub>
                              </m:sSub>
                            </m:den>
                          </m:f>
                        </m:e>
                      </m:d>
                      <m:r>
                        <a:rPr kumimoji="1" lang="zh-CN" altLang="en-US" i="1">
                          <a:latin typeface="Cambria Math" panose="02040503050406030204" pitchFamily="18" charset="0"/>
                        </a:rPr>
                        <m:t> </m:t>
                      </m:r>
                      <m:r>
                        <a:rPr kumimoji="1" lang="en-US" altLang="zh-CN" b="0" i="1" smtClean="0">
                          <a:latin typeface="Cambria Math" panose="02040503050406030204" pitchFamily="18" charset="0"/>
                        </a:rPr>
                        <m:t>               </m:t>
                      </m:r>
                      <m:r>
                        <m:rPr>
                          <m:sty m:val="p"/>
                        </m:rPr>
                        <a:rPr kumimoji="1" lang="en-US" altLang="zh-CN" i="1">
                          <a:latin typeface="Cambria Math" panose="02040503050406030204" pitchFamily="18" charset="0"/>
                        </a:rPr>
                        <m:t>D</m:t>
                      </m:r>
                      <m:r>
                        <a:rPr kumimoji="1" lang="en-US" altLang="zh-CN" i="1">
                          <a:latin typeface="Cambria Math" panose="02040503050406030204" pitchFamily="18" charset="0"/>
                        </a:rPr>
                        <m:t>/</m:t>
                      </m:r>
                      <m:sSub>
                        <m:sSubPr>
                          <m:ctrlPr>
                            <a:rPr kumimoji="1" lang="en-US" altLang="zh-CN" i="1">
                              <a:latin typeface="Cambria Math" panose="02040503050406030204" pitchFamily="18" charset="0"/>
                            </a:rPr>
                          </m:ctrlPr>
                        </m:sSubPr>
                        <m:e>
                          <m:r>
                            <m:rPr>
                              <m:sty m:val="p"/>
                            </m:rPr>
                            <a:rPr kumimoji="1" lang="en-US" altLang="zh-CN" i="1">
                              <a:latin typeface="Cambria Math" panose="02040503050406030204" pitchFamily="18" charset="0"/>
                            </a:rPr>
                            <m:t>R</m:t>
                          </m:r>
                        </m:e>
                        <m:sub>
                          <m:r>
                            <a:rPr kumimoji="1" lang="en-US" altLang="zh-CN" i="1">
                              <a:latin typeface="Cambria Math" panose="02040503050406030204" pitchFamily="18" charset="0"/>
                              <a:ea typeface="Cambria Math" panose="02040503050406030204" pitchFamily="18" charset="0"/>
                            </a:rPr>
                            <m:t>∗</m:t>
                          </m:r>
                        </m:sub>
                      </m:sSub>
                      <m:r>
                        <a:rPr kumimoji="1" lang="en-US" altLang="zh-CN" i="1">
                          <a:latin typeface="Cambria Math" panose="02040503050406030204" pitchFamily="18" charset="0"/>
                          <a:ea typeface="Cambria Math" panose="02040503050406030204" pitchFamily="18" charset="0"/>
                        </a:rPr>
                        <m:t>~3.73×</m:t>
                      </m:r>
                      <m:sSup>
                        <m:sSupPr>
                          <m:ctrlPr>
                            <a:rPr kumimoji="1" lang="en-US" altLang="zh-CN" i="1">
                              <a:latin typeface="Cambria Math" panose="02040503050406030204" pitchFamily="18" charset="0"/>
                              <a:ea typeface="Cambria Math" panose="02040503050406030204" pitchFamily="18" charset="0"/>
                            </a:rPr>
                          </m:ctrlPr>
                        </m:sSupPr>
                        <m:e>
                          <m:r>
                            <a:rPr kumimoji="1" lang="en-US" altLang="zh-CN" i="1">
                              <a:latin typeface="Cambria Math" panose="02040503050406030204" pitchFamily="18" charset="0"/>
                              <a:ea typeface="Cambria Math" panose="02040503050406030204" pitchFamily="18" charset="0"/>
                            </a:rPr>
                            <m:t>10</m:t>
                          </m:r>
                        </m:e>
                        <m:sup>
                          <m:r>
                            <a:rPr kumimoji="1" lang="en-US" altLang="zh-CN" i="1">
                              <a:latin typeface="Cambria Math" panose="02040503050406030204" pitchFamily="18" charset="0"/>
                              <a:ea typeface="Cambria Math" panose="02040503050406030204" pitchFamily="18" charset="0"/>
                            </a:rPr>
                            <m:t>−4</m:t>
                          </m:r>
                        </m:sup>
                      </m:sSup>
                    </m:oMath>
                  </m:oMathPara>
                </a14:m>
                <a:endParaRPr kumimoji="1" lang="en-US" altLang="zh-CN" dirty="0">
                  <a:latin typeface="Times New Roman" panose="02020603050405020304" pitchFamily="18" charset="0"/>
                  <a:ea typeface="STXinwei" panose="02010800040101010101" pitchFamily="2" charset="-122"/>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F731FA7F-2AFD-2743-AB78-E5382D7C6759}"/>
                  </a:ext>
                </a:extLst>
              </p:cNvPr>
              <p:cNvSpPr txBox="1">
                <a:spLocks noRot="1" noChangeAspect="1" noMove="1" noResize="1" noEditPoints="1" noAdjustHandles="1" noChangeArrowheads="1" noChangeShapeType="1" noTextEdit="1"/>
              </p:cNvSpPr>
              <p:nvPr/>
            </p:nvSpPr>
            <p:spPr>
              <a:xfrm>
                <a:off x="1752949" y="865623"/>
                <a:ext cx="8858904" cy="5225790"/>
              </a:xfrm>
              <a:prstGeom prst="rect">
                <a:avLst/>
              </a:prstGeom>
              <a:blipFill>
                <a:blip r:embed="rId3"/>
                <a:stretch>
                  <a:fillRect l="-7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37743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AB7A0F4-B4D7-D14C-916D-951DD4D12B02}"/>
              </a:ext>
            </a:extLst>
          </p:cNvPr>
          <p:cNvSpPr txBox="1"/>
          <p:nvPr/>
        </p:nvSpPr>
        <p:spPr>
          <a:xfrm>
            <a:off x="-6381" y="6490771"/>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35" name="页脚占位符 34">
            <a:extLst>
              <a:ext uri="{FF2B5EF4-FFF2-40B4-BE49-F238E27FC236}">
                <a16:creationId xmlns:a16="http://schemas.microsoft.com/office/drawing/2014/main" id="{01501666-970E-9141-B000-8D643A2C795B}"/>
              </a:ext>
            </a:extLst>
          </p:cNvPr>
          <p:cNvSpPr>
            <a:spLocks noGrp="1"/>
          </p:cNvSpPr>
          <p:nvPr>
            <p:ph type="ftr" sz="quarter" idx="11"/>
          </p:nvPr>
        </p:nvSpPr>
        <p:spPr>
          <a:xfrm>
            <a:off x="8077200" y="6482504"/>
            <a:ext cx="4114800" cy="365125"/>
          </a:xfrm>
        </p:spPr>
        <p:txBody>
          <a:bodyPr/>
          <a:lstStyle/>
          <a:p>
            <a:r>
              <a:rPr kumimoji="1" lang="en-US" altLang="zh-CN" b="1" dirty="0"/>
              <a:t>2/15</a:t>
            </a:r>
            <a:endParaRPr kumimoji="1" lang="zh-CN" altLang="en-US" b="1" dirty="0"/>
          </a:p>
        </p:txBody>
      </p:sp>
      <p:sp>
        <p:nvSpPr>
          <p:cNvPr id="36" name="日期占位符 35">
            <a:extLst>
              <a:ext uri="{FF2B5EF4-FFF2-40B4-BE49-F238E27FC236}">
                <a16:creationId xmlns:a16="http://schemas.microsoft.com/office/drawing/2014/main" id="{250985A3-BB74-5640-BB3F-5A18E9C965A3}"/>
              </a:ext>
            </a:extLst>
          </p:cNvPr>
          <p:cNvSpPr>
            <a:spLocks noGrp="1"/>
          </p:cNvSpPr>
          <p:nvPr>
            <p:ph type="dt" sz="half" idx="10"/>
          </p:nvPr>
        </p:nvSpPr>
        <p:spPr>
          <a:xfrm>
            <a:off x="790699" y="6492875"/>
            <a:ext cx="2743200" cy="365125"/>
          </a:xfrm>
        </p:spPr>
        <p:txBody>
          <a:bodyPr/>
          <a:lstStyle/>
          <a:p>
            <a:fld id="{38E3B329-1B73-BE43-85E5-7DB18E78019E}" type="datetime1">
              <a:rPr kumimoji="1" lang="zh-CN" altLang="en-US" b="1" smtClean="0"/>
              <a:t>2024/7/14</a:t>
            </a:fld>
            <a:endParaRPr kumimoji="1" lang="zh-CN" altLang="en-US" b="1" dirty="0"/>
          </a:p>
        </p:txBody>
      </p:sp>
      <p:sp>
        <p:nvSpPr>
          <p:cNvPr id="12" name="TextBox 60">
            <a:extLst>
              <a:ext uri="{FF2B5EF4-FFF2-40B4-BE49-F238E27FC236}">
                <a16:creationId xmlns:a16="http://schemas.microsoft.com/office/drawing/2014/main" id="{7DB51F48-6291-ED46-81A1-5FB3A4A8257A}"/>
              </a:ext>
            </a:extLst>
          </p:cNvPr>
          <p:cNvSpPr txBox="1"/>
          <p:nvPr/>
        </p:nvSpPr>
        <p:spPr>
          <a:xfrm>
            <a:off x="5024272" y="942384"/>
            <a:ext cx="3735318" cy="584775"/>
          </a:xfrm>
          <a:prstGeom prst="rect">
            <a:avLst/>
          </a:prstGeom>
          <a:noFill/>
        </p:spPr>
        <p:txBody>
          <a:bodyPr wrap="none" rtlCol="0">
            <a:spAutoFit/>
          </a:bodyPr>
          <a:lstStyle/>
          <a:p>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1.</a:t>
            </a:r>
            <a:r>
              <a:rPr lang="zh-CN" altLang="en-US" sz="3200" dirty="0">
                <a:solidFill>
                  <a:srgbClr val="3136DB"/>
                </a:solidFill>
                <a:latin typeface="华文新魏" panose="02010800040101010101" pitchFamily="2" charset="-122"/>
                <a:ea typeface="华文新魏" panose="02010800040101010101" pitchFamily="2" charset="-122"/>
              </a:rPr>
              <a:t> </a:t>
            </a:r>
            <a:r>
              <a:rPr lang="zh-CN" altLang="zh-CN" sz="3200" dirty="0">
                <a:solidFill>
                  <a:srgbClr val="3136DB"/>
                </a:solidFill>
                <a:latin typeface="华文新魏" panose="02010800040101010101" pitchFamily="2" charset="-122"/>
                <a:ea typeface="华文新魏" panose="02010800040101010101" pitchFamily="2" charset="-122"/>
              </a:rPr>
              <a:t>研究背景和意义 </a:t>
            </a:r>
            <a:endParaRPr lang="zh-CN" altLang="en-US" sz="3200" dirty="0">
              <a:solidFill>
                <a:srgbClr val="3136DB"/>
              </a:solidFill>
              <a:latin typeface="华文新魏" panose="02010800040101010101" pitchFamily="2" charset="-122"/>
              <a:ea typeface="华文新魏" panose="02010800040101010101" pitchFamily="2" charset="-122"/>
            </a:endParaRPr>
          </a:p>
        </p:txBody>
      </p:sp>
      <p:sp>
        <p:nvSpPr>
          <p:cNvPr id="13" name="TextBox 72">
            <a:extLst>
              <a:ext uri="{FF2B5EF4-FFF2-40B4-BE49-F238E27FC236}">
                <a16:creationId xmlns:a16="http://schemas.microsoft.com/office/drawing/2014/main" id="{E3055B7A-3EC1-494F-B36C-55E8346652E3}"/>
              </a:ext>
            </a:extLst>
          </p:cNvPr>
          <p:cNvSpPr txBox="1"/>
          <p:nvPr/>
        </p:nvSpPr>
        <p:spPr>
          <a:xfrm>
            <a:off x="1817251" y="696162"/>
            <a:ext cx="1604927" cy="830997"/>
          </a:xfrm>
          <a:prstGeom prst="rect">
            <a:avLst/>
          </a:prstGeom>
          <a:noFill/>
        </p:spPr>
        <p:txBody>
          <a:bodyPr wrap="none" rtlCol="0">
            <a:spAutoFit/>
          </a:bodyPr>
          <a:lstStyle/>
          <a:p>
            <a:r>
              <a:rPr lang="zh-CN" altLang="en-US" sz="4800" dirty="0">
                <a:solidFill>
                  <a:srgbClr val="3136DB"/>
                </a:solidFill>
                <a:latin typeface="华文新魏" panose="02010800040101010101" pitchFamily="2" charset="-122"/>
                <a:ea typeface="华文新魏" panose="02010800040101010101" pitchFamily="2" charset="-122"/>
              </a:rPr>
              <a:t>目录</a:t>
            </a:r>
            <a:r>
              <a:rPr lang="en-US" altLang="zh-CN" sz="4800" dirty="0">
                <a:solidFill>
                  <a:srgbClr val="3136DB"/>
                </a:solidFill>
                <a:latin typeface="华文新魏" panose="02010800040101010101" pitchFamily="2" charset="-122"/>
                <a:ea typeface="华文新魏" panose="02010800040101010101" pitchFamily="2" charset="-122"/>
              </a:rPr>
              <a:t>:</a:t>
            </a:r>
            <a:endParaRPr lang="zh-CN" altLang="en-US" sz="4800" dirty="0">
              <a:solidFill>
                <a:srgbClr val="3136DB"/>
              </a:solidFill>
              <a:latin typeface="华文新魏" panose="02010800040101010101" pitchFamily="2" charset="-122"/>
              <a:ea typeface="华文新魏" panose="02010800040101010101" pitchFamily="2" charset="-122"/>
            </a:endParaRPr>
          </a:p>
        </p:txBody>
      </p:sp>
      <p:sp>
        <p:nvSpPr>
          <p:cNvPr id="15" name="TextBox 87">
            <a:extLst>
              <a:ext uri="{FF2B5EF4-FFF2-40B4-BE49-F238E27FC236}">
                <a16:creationId xmlns:a16="http://schemas.microsoft.com/office/drawing/2014/main" id="{B1F3DEA7-A8A6-F24C-8B75-F4CDE638A8DC}"/>
              </a:ext>
            </a:extLst>
          </p:cNvPr>
          <p:cNvSpPr txBox="1"/>
          <p:nvPr/>
        </p:nvSpPr>
        <p:spPr>
          <a:xfrm>
            <a:off x="4633506" y="2002005"/>
            <a:ext cx="6037230" cy="584775"/>
          </a:xfrm>
          <a:prstGeom prst="rect">
            <a:avLst/>
          </a:prstGeom>
          <a:noFill/>
        </p:spPr>
        <p:txBody>
          <a:bodyPr wrap="none" rtlCol="0">
            <a:spAutoFit/>
          </a:bodyPr>
          <a:lstStyle/>
          <a:p>
            <a:r>
              <a:rPr lang="en-US" altLang="zh-CN" sz="3200" dirty="0">
                <a:solidFill>
                  <a:srgbClr val="3136DB"/>
                </a:solidFill>
                <a:latin typeface="华文新魏" panose="02010800040101010101" pitchFamily="2" charset="-122"/>
                <a:ea typeface="华文新魏" panose="02010800040101010101" pitchFamily="2" charset="-122"/>
              </a:rPr>
              <a:t> </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2. PSR</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J1048-5832</a:t>
            </a:r>
            <a:r>
              <a:rPr lang="zh-CN" altLang="en-US" sz="3200" dirty="0">
                <a:solidFill>
                  <a:srgbClr val="3136DB"/>
                </a:solidFill>
                <a:latin typeface="华文新魏" panose="02010800040101010101" pitchFamily="2" charset="-122"/>
                <a:ea typeface="华文新魏" panose="02010800040101010101" pitchFamily="2" charset="-122"/>
              </a:rPr>
              <a:t> 计时数据</a:t>
            </a:r>
          </a:p>
        </p:txBody>
      </p:sp>
      <p:sp>
        <p:nvSpPr>
          <p:cNvPr id="16" name="TextBox 88">
            <a:extLst>
              <a:ext uri="{FF2B5EF4-FFF2-40B4-BE49-F238E27FC236}">
                <a16:creationId xmlns:a16="http://schemas.microsoft.com/office/drawing/2014/main" id="{A3C8CD0F-DF5C-6342-9BD3-3C7740A7FD1F}"/>
              </a:ext>
            </a:extLst>
          </p:cNvPr>
          <p:cNvSpPr txBox="1"/>
          <p:nvPr/>
        </p:nvSpPr>
        <p:spPr>
          <a:xfrm>
            <a:off x="4633506" y="4018829"/>
            <a:ext cx="2052165" cy="584775"/>
          </a:xfrm>
          <a:prstGeom prst="rect">
            <a:avLst/>
          </a:prstGeom>
          <a:noFill/>
        </p:spPr>
        <p:txBody>
          <a:bodyPr wrap="none" rtlCol="0">
            <a:spAutoFit/>
          </a:bodyPr>
          <a:lstStyle/>
          <a:p>
            <a:r>
              <a:rPr lang="en-US" altLang="zh-CN" sz="3200" dirty="0">
                <a:solidFill>
                  <a:srgbClr val="3136DB"/>
                </a:solidFill>
                <a:latin typeface="华文新魏" panose="02010800040101010101" pitchFamily="2" charset="-122"/>
                <a:ea typeface="华文新魏" panose="02010800040101010101" pitchFamily="2" charset="-122"/>
              </a:rPr>
              <a:t>  </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4. </a:t>
            </a:r>
            <a:r>
              <a:rPr lang="zh-CN" altLang="en" sz="3200" dirty="0">
                <a:solidFill>
                  <a:srgbClr val="3136DB"/>
                </a:solidFill>
                <a:latin typeface="华文新魏" panose="02010800040101010101" pitchFamily="2" charset="-122"/>
                <a:ea typeface="华文新魏" panose="02010800040101010101" pitchFamily="2" charset="-122"/>
              </a:rPr>
              <a:t>讨论</a:t>
            </a:r>
            <a:endParaRPr lang="zh-CN" altLang="en-US" sz="3200" dirty="0">
              <a:solidFill>
                <a:srgbClr val="3136DB"/>
              </a:solidFill>
              <a:latin typeface="华文新魏" panose="02010800040101010101" pitchFamily="2" charset="-122"/>
              <a:ea typeface="华文新魏" panose="02010800040101010101" pitchFamily="2" charset="-122"/>
            </a:endParaRPr>
          </a:p>
        </p:txBody>
      </p:sp>
      <p:sp>
        <p:nvSpPr>
          <p:cNvPr id="17" name="TextBox 89">
            <a:extLst>
              <a:ext uri="{FF2B5EF4-FFF2-40B4-BE49-F238E27FC236}">
                <a16:creationId xmlns:a16="http://schemas.microsoft.com/office/drawing/2014/main" id="{E38E2BEC-3733-CC4F-860E-823AABDD86A9}"/>
              </a:ext>
            </a:extLst>
          </p:cNvPr>
          <p:cNvSpPr txBox="1"/>
          <p:nvPr/>
        </p:nvSpPr>
        <p:spPr>
          <a:xfrm>
            <a:off x="4633506" y="5018855"/>
            <a:ext cx="2137124" cy="584775"/>
          </a:xfrm>
          <a:prstGeom prst="rect">
            <a:avLst/>
          </a:prstGeom>
          <a:noFill/>
        </p:spPr>
        <p:txBody>
          <a:bodyPr wrap="none" rtlCol="0">
            <a:spAutoFit/>
          </a:bodyPr>
          <a:lstStyle/>
          <a:p>
            <a:r>
              <a:rPr lang="en-US" altLang="zh-CN" sz="3200" dirty="0">
                <a:solidFill>
                  <a:srgbClr val="3136DB"/>
                </a:solidFill>
                <a:latin typeface="华文新魏" panose="02010800040101010101" pitchFamily="2" charset="-122"/>
                <a:ea typeface="华文新魏" panose="02010800040101010101" pitchFamily="2" charset="-122"/>
              </a:rPr>
              <a:t> </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5. </a:t>
            </a:r>
            <a:r>
              <a:rPr lang="zh-CN" altLang="en-US" sz="3200" dirty="0">
                <a:solidFill>
                  <a:srgbClr val="3136DB"/>
                </a:solidFill>
                <a:latin typeface="华文新魏" panose="02010800040101010101" pitchFamily="2" charset="-122"/>
                <a:ea typeface="华文新魏" panose="02010800040101010101" pitchFamily="2" charset="-122"/>
              </a:rPr>
              <a:t>总结</a:t>
            </a:r>
            <a:r>
              <a:rPr lang="en" altLang="zh-CN" sz="3200" dirty="0">
                <a:solidFill>
                  <a:srgbClr val="3136DB"/>
                </a:solidFill>
                <a:latin typeface="华文新魏" panose="02010800040101010101" pitchFamily="2" charset="-122"/>
                <a:ea typeface="华文新魏" panose="02010800040101010101" pitchFamily="2" charset="-122"/>
              </a:rPr>
              <a:t> </a:t>
            </a:r>
          </a:p>
        </p:txBody>
      </p:sp>
      <p:sp>
        <p:nvSpPr>
          <p:cNvPr id="3" name="矩形 2">
            <a:extLst>
              <a:ext uri="{FF2B5EF4-FFF2-40B4-BE49-F238E27FC236}">
                <a16:creationId xmlns:a16="http://schemas.microsoft.com/office/drawing/2014/main" id="{20FC8005-3EF1-954F-A082-DC06F150D751}"/>
              </a:ext>
            </a:extLst>
          </p:cNvPr>
          <p:cNvSpPr/>
          <p:nvPr/>
        </p:nvSpPr>
        <p:spPr>
          <a:xfrm>
            <a:off x="4665472" y="1078511"/>
            <a:ext cx="255470" cy="280138"/>
          </a:xfrm>
          <a:prstGeom prst="rect">
            <a:avLst/>
          </a:prstGeom>
          <a:solidFill>
            <a:schemeClr val="bg1"/>
          </a:solidFill>
          <a:ln w="76200">
            <a:solidFill>
              <a:srgbClr val="423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4238E5"/>
              </a:solidFill>
            </a:endParaRPr>
          </a:p>
        </p:txBody>
      </p:sp>
      <p:sp>
        <p:nvSpPr>
          <p:cNvPr id="19" name="矩形 18">
            <a:extLst>
              <a:ext uri="{FF2B5EF4-FFF2-40B4-BE49-F238E27FC236}">
                <a16:creationId xmlns:a16="http://schemas.microsoft.com/office/drawing/2014/main" id="{5DC5B8C9-D8C6-9C4E-855D-3D390CE90490}"/>
              </a:ext>
            </a:extLst>
          </p:cNvPr>
          <p:cNvSpPr/>
          <p:nvPr/>
        </p:nvSpPr>
        <p:spPr>
          <a:xfrm>
            <a:off x="4665472" y="2136012"/>
            <a:ext cx="255470" cy="280138"/>
          </a:xfrm>
          <a:prstGeom prst="rect">
            <a:avLst/>
          </a:prstGeom>
          <a:solidFill>
            <a:schemeClr val="bg1"/>
          </a:solidFill>
          <a:ln w="76200">
            <a:solidFill>
              <a:srgbClr val="313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6ADAE5"/>
              </a:solidFill>
            </a:endParaRPr>
          </a:p>
        </p:txBody>
      </p:sp>
      <p:sp>
        <p:nvSpPr>
          <p:cNvPr id="20" name="矩形 19">
            <a:extLst>
              <a:ext uri="{FF2B5EF4-FFF2-40B4-BE49-F238E27FC236}">
                <a16:creationId xmlns:a16="http://schemas.microsoft.com/office/drawing/2014/main" id="{C9198DDC-A065-D34B-8D4A-6B96420DD4D6}"/>
              </a:ext>
            </a:extLst>
          </p:cNvPr>
          <p:cNvSpPr/>
          <p:nvPr/>
        </p:nvSpPr>
        <p:spPr>
          <a:xfrm>
            <a:off x="4665472" y="4191921"/>
            <a:ext cx="255470" cy="280138"/>
          </a:xfrm>
          <a:prstGeom prst="rect">
            <a:avLst/>
          </a:prstGeom>
          <a:solidFill>
            <a:schemeClr val="bg1"/>
          </a:solidFill>
          <a:ln w="76200">
            <a:solidFill>
              <a:srgbClr val="3136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6ADAE5"/>
              </a:solidFill>
            </a:endParaRPr>
          </a:p>
        </p:txBody>
      </p:sp>
      <p:sp>
        <p:nvSpPr>
          <p:cNvPr id="21" name="矩形 20">
            <a:extLst>
              <a:ext uri="{FF2B5EF4-FFF2-40B4-BE49-F238E27FC236}">
                <a16:creationId xmlns:a16="http://schemas.microsoft.com/office/drawing/2014/main" id="{7FEE2023-746D-4744-8CB6-B96B51274A6A}"/>
              </a:ext>
            </a:extLst>
          </p:cNvPr>
          <p:cNvSpPr/>
          <p:nvPr/>
        </p:nvSpPr>
        <p:spPr>
          <a:xfrm>
            <a:off x="4665472" y="5134888"/>
            <a:ext cx="255470" cy="280138"/>
          </a:xfrm>
          <a:prstGeom prst="rect">
            <a:avLst/>
          </a:prstGeom>
          <a:solidFill>
            <a:schemeClr val="bg1"/>
          </a:solidFill>
          <a:ln w="76200">
            <a:solidFill>
              <a:srgbClr val="423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6ADAE5"/>
              </a:solidFill>
            </a:endParaRPr>
          </a:p>
        </p:txBody>
      </p:sp>
      <p:sp>
        <p:nvSpPr>
          <p:cNvPr id="18" name="TextBox 88">
            <a:extLst>
              <a:ext uri="{FF2B5EF4-FFF2-40B4-BE49-F238E27FC236}">
                <a16:creationId xmlns:a16="http://schemas.microsoft.com/office/drawing/2014/main" id="{5733AE31-12E7-5843-B1C3-4222D8016320}"/>
              </a:ext>
            </a:extLst>
          </p:cNvPr>
          <p:cNvSpPr txBox="1"/>
          <p:nvPr/>
        </p:nvSpPr>
        <p:spPr>
          <a:xfrm>
            <a:off x="4633506" y="3013675"/>
            <a:ext cx="2052165" cy="584775"/>
          </a:xfrm>
          <a:prstGeom prst="rect">
            <a:avLst/>
          </a:prstGeom>
          <a:noFill/>
        </p:spPr>
        <p:txBody>
          <a:bodyPr wrap="none" rtlCol="0">
            <a:spAutoFit/>
          </a:bodyPr>
          <a:lstStyle/>
          <a:p>
            <a:r>
              <a:rPr lang="en-US" altLang="zh-CN" sz="3200" dirty="0">
                <a:solidFill>
                  <a:srgbClr val="3136DB"/>
                </a:solidFill>
                <a:latin typeface="华文新魏" panose="02010800040101010101" pitchFamily="2" charset="-122"/>
                <a:ea typeface="华文新魏" panose="02010800040101010101" pitchFamily="2" charset="-122"/>
              </a:rPr>
              <a:t>  </a:t>
            </a:r>
            <a:r>
              <a:rPr lang="zh-CN" altLang="en-US" sz="3200" dirty="0">
                <a:solidFill>
                  <a:srgbClr val="3136DB"/>
                </a:solidFill>
                <a:latin typeface="华文新魏" panose="02010800040101010101" pitchFamily="2" charset="-122"/>
                <a:ea typeface="华文新魏" panose="02010800040101010101" pitchFamily="2" charset="-122"/>
              </a:rPr>
              <a:t>    </a:t>
            </a:r>
            <a:r>
              <a:rPr lang="en-US" altLang="zh-CN" sz="3200" dirty="0">
                <a:solidFill>
                  <a:srgbClr val="3136DB"/>
                </a:solidFill>
                <a:latin typeface="华文新魏" panose="02010800040101010101" pitchFamily="2" charset="-122"/>
                <a:ea typeface="华文新魏" panose="02010800040101010101" pitchFamily="2" charset="-122"/>
              </a:rPr>
              <a:t>3. </a:t>
            </a:r>
            <a:r>
              <a:rPr lang="zh-CN" altLang="en-US" sz="3200" dirty="0">
                <a:solidFill>
                  <a:srgbClr val="3136DB"/>
                </a:solidFill>
                <a:latin typeface="华文新魏" panose="02010800040101010101" pitchFamily="2" charset="-122"/>
                <a:ea typeface="华文新魏" panose="02010800040101010101" pitchFamily="2" charset="-122"/>
              </a:rPr>
              <a:t>结果</a:t>
            </a:r>
          </a:p>
        </p:txBody>
      </p:sp>
      <p:sp>
        <p:nvSpPr>
          <p:cNvPr id="22" name="矩形 21">
            <a:extLst>
              <a:ext uri="{FF2B5EF4-FFF2-40B4-BE49-F238E27FC236}">
                <a16:creationId xmlns:a16="http://schemas.microsoft.com/office/drawing/2014/main" id="{2A54D419-2B90-204B-A12E-6A557DA6C84F}"/>
              </a:ext>
            </a:extLst>
          </p:cNvPr>
          <p:cNvSpPr/>
          <p:nvPr/>
        </p:nvSpPr>
        <p:spPr>
          <a:xfrm>
            <a:off x="4665472" y="3186767"/>
            <a:ext cx="255470" cy="280138"/>
          </a:xfrm>
          <a:prstGeom prst="rect">
            <a:avLst/>
          </a:prstGeom>
          <a:solidFill>
            <a:schemeClr val="bg1"/>
          </a:solidFill>
          <a:ln w="76200">
            <a:solidFill>
              <a:srgbClr val="4238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6ADAE5"/>
              </a:solidFill>
            </a:endParaRPr>
          </a:p>
        </p:txBody>
      </p:sp>
    </p:spTree>
    <p:extLst>
      <p:ext uri="{BB962C8B-B14F-4D97-AF65-F5344CB8AC3E}">
        <p14:creationId xmlns:p14="http://schemas.microsoft.com/office/powerpoint/2010/main" val="1892040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17C78FD6-E7C3-744F-8182-52A419DE3056}"/>
              </a:ext>
            </a:extLst>
          </p:cNvPr>
          <p:cNvSpPr txBox="1"/>
          <p:nvPr/>
        </p:nvSpPr>
        <p:spPr>
          <a:xfrm>
            <a:off x="-6382" y="6502047"/>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6" name="文本框 15">
            <a:extLst>
              <a:ext uri="{FF2B5EF4-FFF2-40B4-BE49-F238E27FC236}">
                <a16:creationId xmlns:a16="http://schemas.microsoft.com/office/drawing/2014/main" id="{9CE832CE-4F47-6844-B076-6AF5844DB782}"/>
              </a:ext>
            </a:extLst>
          </p:cNvPr>
          <p:cNvSpPr txBox="1"/>
          <p:nvPr/>
        </p:nvSpPr>
        <p:spPr>
          <a:xfrm>
            <a:off x="-1" y="-18941"/>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华文新魏" panose="02010800040101010101" pitchFamily="2" charset="-122"/>
                <a:ea typeface="华文新魏" panose="02010800040101010101" pitchFamily="2" charset="-122"/>
              </a:rPr>
              <a:t>1.</a:t>
            </a:r>
            <a:r>
              <a:rPr kumimoji="1" lang="zh-CN" altLang="en-US" sz="3200" dirty="0">
                <a:solidFill>
                  <a:schemeClr val="accent1">
                    <a:lumMod val="50000"/>
                  </a:schemeClr>
                </a:solidFill>
                <a:latin typeface="华文新魏" panose="02010800040101010101" pitchFamily="2" charset="-122"/>
                <a:ea typeface="华文新魏" panose="02010800040101010101" pitchFamily="2" charset="-122"/>
              </a:rPr>
              <a:t> </a:t>
            </a:r>
            <a:r>
              <a:rPr kumimoji="1" lang="zh-CN" altLang="zh-CN" sz="3200" dirty="0">
                <a:solidFill>
                  <a:schemeClr val="accent1">
                    <a:lumMod val="50000"/>
                  </a:schemeClr>
                </a:solidFill>
                <a:latin typeface="华文新魏" panose="02010800040101010101" pitchFamily="2" charset="-122"/>
                <a:ea typeface="华文新魏" panose="02010800040101010101" pitchFamily="2" charset="-122"/>
              </a:rPr>
              <a:t>研究背景和意义 </a:t>
            </a:r>
            <a:endParaRPr kumimoji="1" lang="en-US" altLang="zh-CN" sz="3200" dirty="0">
              <a:solidFill>
                <a:schemeClr val="accent1">
                  <a:lumMod val="50000"/>
                </a:schemeClr>
              </a:solidFill>
              <a:latin typeface="STXinwei" panose="02010800040101010101" pitchFamily="2" charset="-122"/>
              <a:ea typeface="STXinwei" panose="02010800040101010101" pitchFamily="2" charset="-122"/>
            </a:endParaRPr>
          </a:p>
        </p:txBody>
      </p:sp>
      <p:pic>
        <p:nvPicPr>
          <p:cNvPr id="6" name="图片 5">
            <a:extLst>
              <a:ext uri="{FF2B5EF4-FFF2-40B4-BE49-F238E27FC236}">
                <a16:creationId xmlns:a16="http://schemas.microsoft.com/office/drawing/2014/main" id="{D01B2F70-8DAF-E54E-9DBD-46D5AA5B6868}"/>
              </a:ext>
            </a:extLst>
          </p:cNvPr>
          <p:cNvPicPr>
            <a:picLocks noChangeAspect="1"/>
          </p:cNvPicPr>
          <p:nvPr/>
        </p:nvPicPr>
        <p:blipFill>
          <a:blip r:embed="rId3"/>
          <a:stretch>
            <a:fillRect/>
          </a:stretch>
        </p:blipFill>
        <p:spPr>
          <a:xfrm>
            <a:off x="659214" y="2903411"/>
            <a:ext cx="2699657" cy="3262350"/>
          </a:xfrm>
          <a:prstGeom prst="rect">
            <a:avLst/>
          </a:prstGeom>
        </p:spPr>
      </p:pic>
      <p:sp>
        <p:nvSpPr>
          <p:cNvPr id="7" name="文本框 6">
            <a:extLst>
              <a:ext uri="{FF2B5EF4-FFF2-40B4-BE49-F238E27FC236}">
                <a16:creationId xmlns:a16="http://schemas.microsoft.com/office/drawing/2014/main" id="{FB9681DA-BE49-B148-9A73-A954E343D087}"/>
              </a:ext>
            </a:extLst>
          </p:cNvPr>
          <p:cNvSpPr txBox="1"/>
          <p:nvPr/>
        </p:nvSpPr>
        <p:spPr>
          <a:xfrm>
            <a:off x="401645" y="6161284"/>
            <a:ext cx="3332964" cy="292388"/>
          </a:xfrm>
          <a:prstGeom prst="rect">
            <a:avLst/>
          </a:prstGeom>
          <a:noFill/>
        </p:spPr>
        <p:txBody>
          <a:bodyPr wrap="none" rtlCol="0">
            <a:spAutoFit/>
          </a:bodyPr>
          <a:lstStyle/>
          <a:p>
            <a:r>
              <a:rPr kumimoji="1" lang="en" altLang="zh-CN" sz="1300" dirty="0">
                <a:latin typeface="STXinwei" panose="02010800040101010101" pitchFamily="2" charset="-122"/>
                <a:ea typeface="STXinwei" panose="02010800040101010101" pitchFamily="2" charset="-122"/>
                <a:cs typeface="Times New Roman" panose="02020603050405020304" pitchFamily="18" charset="0"/>
              </a:rPr>
              <a:t>﻿(Radhakrishnan &amp; ﻿Manchester</a:t>
            </a:r>
            <a:r>
              <a:rPr kumimoji="1" lang="en-US" altLang="zh-CN" sz="1300" dirty="0">
                <a:latin typeface="STXinwei" panose="02010800040101010101" pitchFamily="2" charset="-122"/>
                <a:ea typeface="STXinwei" panose="02010800040101010101" pitchFamily="2" charset="-122"/>
                <a:cs typeface="Times New Roman" panose="02020603050405020304" pitchFamily="18" charset="0"/>
              </a:rPr>
              <a:t> 1969 ﻿Nature)</a:t>
            </a:r>
            <a:endParaRPr kumimoji="1" lang="zh-CN" altLang="en-US" sz="1300" dirty="0">
              <a:latin typeface="STXinwei" panose="02010800040101010101" pitchFamily="2" charset="-122"/>
              <a:ea typeface="STXinwei" panose="0201080004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C9DC30B6-107A-9C4C-A947-1882B8B38F5D}"/>
              </a:ext>
            </a:extLst>
          </p:cNvPr>
          <p:cNvPicPr>
            <a:picLocks noChangeAspect="1"/>
          </p:cNvPicPr>
          <p:nvPr/>
        </p:nvPicPr>
        <p:blipFill>
          <a:blip r:embed="rId4"/>
          <a:stretch>
            <a:fillRect/>
          </a:stretch>
        </p:blipFill>
        <p:spPr>
          <a:xfrm>
            <a:off x="659214" y="980941"/>
            <a:ext cx="2754868" cy="1826408"/>
          </a:xfrm>
          <a:prstGeom prst="rect">
            <a:avLst/>
          </a:prstGeom>
        </p:spPr>
      </p:pic>
      <p:sp>
        <p:nvSpPr>
          <p:cNvPr id="31" name="文本框 30">
            <a:extLst>
              <a:ext uri="{FF2B5EF4-FFF2-40B4-BE49-F238E27FC236}">
                <a16:creationId xmlns:a16="http://schemas.microsoft.com/office/drawing/2014/main" id="{49EC2EB7-6E14-2144-A90B-6565FA2F38BB}"/>
              </a:ext>
            </a:extLst>
          </p:cNvPr>
          <p:cNvSpPr txBox="1"/>
          <p:nvPr/>
        </p:nvSpPr>
        <p:spPr>
          <a:xfrm>
            <a:off x="7916389" y="5035630"/>
            <a:ext cx="242374" cy="923330"/>
          </a:xfrm>
          <a:prstGeom prst="rect">
            <a:avLst/>
          </a:prstGeom>
          <a:noFill/>
        </p:spPr>
        <p:txBody>
          <a:bodyPr wrap="none" rtlCol="0">
            <a:spAutoFit/>
          </a:bodyPr>
          <a:lstStyle/>
          <a:p>
            <a:r>
              <a:rPr lang="zh-CN" altLang="en-US"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endParaRPr lang="en-US" altLang="zh-CN"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r>
              <a:rPr lang="zh-CN" altLang="en-US"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endParaRPr lang="en-US" altLang="zh-CN"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endParaRPr kumimoji="1" lang="zh-CN" altLang="en-US" dirty="0">
              <a:latin typeface="STXinwei" panose="02010800040101010101" pitchFamily="2" charset="-122"/>
              <a:ea typeface="STXinwei" panose="02010800040101010101" pitchFamily="2" charset="-122"/>
            </a:endParaRPr>
          </a:p>
        </p:txBody>
      </p:sp>
      <p:sp>
        <p:nvSpPr>
          <p:cNvPr id="29" name="文本框 28">
            <a:extLst>
              <a:ext uri="{FF2B5EF4-FFF2-40B4-BE49-F238E27FC236}">
                <a16:creationId xmlns:a16="http://schemas.microsoft.com/office/drawing/2014/main" id="{6B5DA110-9CDE-954E-90D3-97E61E24A865}"/>
              </a:ext>
            </a:extLst>
          </p:cNvPr>
          <p:cNvSpPr txBox="1"/>
          <p:nvPr/>
        </p:nvSpPr>
        <p:spPr>
          <a:xfrm>
            <a:off x="7916389" y="5035630"/>
            <a:ext cx="242374" cy="923330"/>
          </a:xfrm>
          <a:prstGeom prst="rect">
            <a:avLst/>
          </a:prstGeom>
          <a:noFill/>
        </p:spPr>
        <p:txBody>
          <a:bodyPr wrap="none" rtlCol="0">
            <a:spAutoFit/>
          </a:bodyPr>
          <a:lstStyle/>
          <a:p>
            <a:r>
              <a:rPr lang="zh-CN" altLang="en-US"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endParaRPr lang="en-US" altLang="zh-CN"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r>
              <a:rPr lang="zh-CN" altLang="en-US"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endParaRPr lang="en-US" altLang="zh-CN" sz="18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endParaRPr kumimoji="1" lang="zh-CN" altLang="en-US" dirty="0">
              <a:latin typeface="STXinwei" panose="02010800040101010101" pitchFamily="2" charset="-122"/>
              <a:ea typeface="STXinwei" panose="02010800040101010101" pitchFamily="2" charset="-122"/>
            </a:endParaRPr>
          </a:p>
        </p:txBody>
      </p:sp>
      <p:pic>
        <p:nvPicPr>
          <p:cNvPr id="8" name="图片 7">
            <a:extLst>
              <a:ext uri="{FF2B5EF4-FFF2-40B4-BE49-F238E27FC236}">
                <a16:creationId xmlns:a16="http://schemas.microsoft.com/office/drawing/2014/main" id="{BE22CFA2-8C6A-5042-AD35-921798DB6FEE}"/>
              </a:ext>
            </a:extLst>
          </p:cNvPr>
          <p:cNvPicPr>
            <a:picLocks noChangeAspect="1"/>
          </p:cNvPicPr>
          <p:nvPr/>
        </p:nvPicPr>
        <p:blipFill>
          <a:blip r:embed="rId5"/>
          <a:stretch>
            <a:fillRect/>
          </a:stretch>
        </p:blipFill>
        <p:spPr>
          <a:xfrm>
            <a:off x="7064783" y="834491"/>
            <a:ext cx="4735331" cy="4309860"/>
          </a:xfrm>
          <a:prstGeom prst="rect">
            <a:avLst/>
          </a:prstGeom>
        </p:spPr>
      </p:pic>
      <p:sp>
        <p:nvSpPr>
          <p:cNvPr id="9" name="文本框 8">
            <a:extLst>
              <a:ext uri="{FF2B5EF4-FFF2-40B4-BE49-F238E27FC236}">
                <a16:creationId xmlns:a16="http://schemas.microsoft.com/office/drawing/2014/main" id="{D7889C3D-5918-4240-980D-68E42E24FC63}"/>
              </a:ext>
            </a:extLst>
          </p:cNvPr>
          <p:cNvSpPr txBox="1"/>
          <p:nvPr/>
        </p:nvSpPr>
        <p:spPr>
          <a:xfrm>
            <a:off x="8696891" y="5079693"/>
            <a:ext cx="2562676" cy="276999"/>
          </a:xfrm>
          <a:prstGeom prst="rect">
            <a:avLst/>
          </a:prstGeom>
          <a:noFill/>
        </p:spPr>
        <p:txBody>
          <a:bodyPr wrap="square" rtlCol="0">
            <a:spAutoFit/>
          </a:bodyPr>
          <a:lstStyle/>
          <a:p>
            <a:r>
              <a:rPr lang="en" altLang="zh-CN" sz="1200" dirty="0">
                <a:latin typeface="STXinwei" panose="02010800040101010101" pitchFamily="2" charset="-122"/>
                <a:ea typeface="STXinwei" panose="02010800040101010101" pitchFamily="2" charset="-122"/>
                <a:cs typeface="Times New Roman" panose="02020603050405020304" pitchFamily="18" charset="0"/>
              </a:rPr>
              <a:t>﻿</a:t>
            </a:r>
            <a:r>
              <a:rPr lang="en" altLang="zh-CN" sz="1200" dirty="0" err="1">
                <a:latin typeface="STXinwei" panose="02010800040101010101" pitchFamily="2" charset="-122"/>
                <a:ea typeface="STXinwei" panose="02010800040101010101" pitchFamily="2" charset="-122"/>
                <a:cs typeface="Times New Roman" panose="02020603050405020304" pitchFamily="18" charset="0"/>
              </a:rPr>
              <a:t>Basu</a:t>
            </a:r>
            <a:r>
              <a:rPr lang="zh-CN" altLang="en-US" sz="12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1200" dirty="0">
                <a:latin typeface="STXinwei" panose="02010800040101010101" pitchFamily="2" charset="-122"/>
                <a:ea typeface="STXinwei" panose="02010800040101010101" pitchFamily="2" charset="-122"/>
                <a:cs typeface="Times New Roman" panose="02020603050405020304" pitchFamily="18" charset="0"/>
              </a:rPr>
              <a:t>et al. 2021 ﻿MNRAS</a:t>
            </a:r>
            <a:endParaRPr lang="zh-CN" altLang="en-US" sz="1200" dirty="0">
              <a:latin typeface="STXinwei" panose="02010800040101010101" pitchFamily="2" charset="-122"/>
              <a:ea typeface="STXinwei" panose="02010800040101010101" pitchFamily="2" charset="-122"/>
              <a:cs typeface="Times New Roman" panose="02020603050405020304" pitchFamily="18" charset="0"/>
            </a:endParaRPr>
          </a:p>
        </p:txBody>
      </p:sp>
      <p:sp>
        <p:nvSpPr>
          <p:cNvPr id="10" name="页脚占位符 9">
            <a:extLst>
              <a:ext uri="{FF2B5EF4-FFF2-40B4-BE49-F238E27FC236}">
                <a16:creationId xmlns:a16="http://schemas.microsoft.com/office/drawing/2014/main" id="{0AAFC0F4-3AEB-4843-861F-D5FB38531FE3}"/>
              </a:ext>
            </a:extLst>
          </p:cNvPr>
          <p:cNvSpPr>
            <a:spLocks noGrp="1"/>
          </p:cNvSpPr>
          <p:nvPr>
            <p:ph type="ftr" sz="quarter" idx="11"/>
          </p:nvPr>
        </p:nvSpPr>
        <p:spPr>
          <a:xfrm>
            <a:off x="8077200" y="6473187"/>
            <a:ext cx="4114800" cy="365125"/>
          </a:xfrm>
        </p:spPr>
        <p:txBody>
          <a:bodyPr/>
          <a:lstStyle/>
          <a:p>
            <a:r>
              <a:rPr kumimoji="1" lang="en-US" altLang="zh-CN" b="1" dirty="0"/>
              <a:t>3/15</a:t>
            </a:r>
            <a:endParaRPr kumimoji="1" lang="zh-CN" altLang="en-US" b="1" dirty="0"/>
          </a:p>
        </p:txBody>
      </p:sp>
      <p:sp>
        <p:nvSpPr>
          <p:cNvPr id="12" name="日期占位符 11">
            <a:extLst>
              <a:ext uri="{FF2B5EF4-FFF2-40B4-BE49-F238E27FC236}">
                <a16:creationId xmlns:a16="http://schemas.microsoft.com/office/drawing/2014/main" id="{9DA1480E-4CD2-7D4C-8E5A-2BC2BBFAA6E1}"/>
              </a:ext>
            </a:extLst>
          </p:cNvPr>
          <p:cNvSpPr>
            <a:spLocks noGrp="1"/>
          </p:cNvSpPr>
          <p:nvPr>
            <p:ph type="dt" sz="half" idx="10"/>
          </p:nvPr>
        </p:nvSpPr>
        <p:spPr>
          <a:xfrm>
            <a:off x="838200" y="6498851"/>
            <a:ext cx="2743200" cy="365125"/>
          </a:xfrm>
        </p:spPr>
        <p:txBody>
          <a:bodyPr/>
          <a:lstStyle/>
          <a:p>
            <a:fld id="{13840FB8-B575-2645-8130-755AFC9985B3}" type="datetime1">
              <a:rPr kumimoji="1" lang="zh-CN" altLang="en-US" b="1" smtClean="0"/>
              <a:t>2024/7/14</a:t>
            </a:fld>
            <a:endParaRPr kumimoji="1" lang="zh-CN" altLang="en-US" b="1" dirty="0"/>
          </a:p>
        </p:txBody>
      </p:sp>
      <p:cxnSp>
        <p:nvCxnSpPr>
          <p:cNvPr id="19" name="直线连接符 18">
            <a:extLst>
              <a:ext uri="{FF2B5EF4-FFF2-40B4-BE49-F238E27FC236}">
                <a16:creationId xmlns:a16="http://schemas.microsoft.com/office/drawing/2014/main" id="{9346F800-4F73-D543-8A4D-0329624CBC58}"/>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
        <p:nvSpPr>
          <p:cNvPr id="21" name="矩形: 圆角 13">
            <a:extLst>
              <a:ext uri="{FF2B5EF4-FFF2-40B4-BE49-F238E27FC236}">
                <a16:creationId xmlns:a16="http://schemas.microsoft.com/office/drawing/2014/main" id="{7F9D36B3-EE2D-B243-9A26-589F0F029B30}"/>
              </a:ext>
            </a:extLst>
          </p:cNvPr>
          <p:cNvSpPr/>
          <p:nvPr/>
        </p:nvSpPr>
        <p:spPr>
          <a:xfrm>
            <a:off x="3734609" y="1240704"/>
            <a:ext cx="3016432" cy="100407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周期跃变：</a:t>
            </a:r>
            <a:r>
              <a:rPr lang="zh-CN"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少数脉冲星在短时间内自转速率突然跳变增加。 </a:t>
            </a:r>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p:txBody>
      </p:sp>
      <p:sp>
        <p:nvSpPr>
          <p:cNvPr id="22" name="矩形: 圆角 13">
            <a:extLst>
              <a:ext uri="{FF2B5EF4-FFF2-40B4-BE49-F238E27FC236}">
                <a16:creationId xmlns:a16="http://schemas.microsoft.com/office/drawing/2014/main" id="{1D948939-C657-2241-A0F1-248BFF67FC11}"/>
              </a:ext>
            </a:extLst>
          </p:cNvPr>
          <p:cNvSpPr/>
          <p:nvPr/>
        </p:nvSpPr>
        <p:spPr>
          <a:xfrm>
            <a:off x="3727824" y="2633813"/>
            <a:ext cx="3016432" cy="100407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200</a:t>
            </a:r>
            <a:r>
              <a:rPr lang="zh-CN"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多颗脉冲星，探测到</a:t>
            </a: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680</a:t>
            </a:r>
            <a:r>
              <a:rPr lang="zh-CN"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余次跃变事件</a:t>
            </a: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
            </a: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ATNF/JB</a:t>
            </a: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
            </a:r>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p:txBody>
      </p:sp>
      <p:sp>
        <p:nvSpPr>
          <p:cNvPr id="23" name="矩形: 圆角 13">
            <a:extLst>
              <a:ext uri="{FF2B5EF4-FFF2-40B4-BE49-F238E27FC236}">
                <a16:creationId xmlns:a16="http://schemas.microsoft.com/office/drawing/2014/main" id="{705BBAA0-7CD6-484F-94B7-7215D6D780AC}"/>
              </a:ext>
            </a:extLst>
          </p:cNvPr>
          <p:cNvSpPr/>
          <p:nvPr/>
        </p:nvSpPr>
        <p:spPr>
          <a:xfrm>
            <a:off x="3727824" y="4052139"/>
            <a:ext cx="3016432" cy="100407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孤立正常脉冲星、毫秒脉冲星、磁星、</a:t>
            </a: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RRAT</a:t>
            </a: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、双脉冲星</a:t>
            </a:r>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矩形: 圆角 13">
                <a:extLst>
                  <a:ext uri="{FF2B5EF4-FFF2-40B4-BE49-F238E27FC236}">
                    <a16:creationId xmlns:a16="http://schemas.microsoft.com/office/drawing/2014/main" id="{2BF3AF2F-7194-8040-9815-4D94FB199F2D}"/>
                  </a:ext>
                </a:extLst>
              </p:cNvPr>
              <p:cNvSpPr/>
              <p:nvPr/>
            </p:nvSpPr>
            <p:spPr>
              <a:xfrm>
                <a:off x="3726751" y="5387245"/>
                <a:ext cx="4042001" cy="102666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最小跃变：</a:t>
                </a: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PSR J0613-0200</a:t>
                </a:r>
                <a:r>
                  <a:rPr lang="zh-CN"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14:m>
                  <m:oMath xmlns:m="http://schemas.openxmlformats.org/officeDocument/2006/math">
                    <m:f>
                      <m:fPr>
                        <m:ctrlP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fPr>
                      <m:num>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𝜈</m:t>
                        </m:r>
                      </m:num>
                      <m:den>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𝜈</m:t>
                        </m:r>
                      </m:den>
                    </m:f>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sSup>
                      <m:sSupPr>
                        <m:ctrlPr>
                          <a:rPr lang="zh-CN"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2.5×10</m:t>
                        </m:r>
                      </m:e>
                      <m:sup>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−12</m:t>
                        </m:r>
                      </m:sup>
                    </m:sSup>
                  </m:oMath>
                </a14:m>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pPr marL="285750" indent="-285750" algn="just">
                  <a:lnSpc>
                    <a:spcPct val="150000"/>
                  </a:lnSpc>
                  <a:buFont typeface="Wingdings" panose="05000000000000000000" pitchFamily="2" charset="2"/>
                  <a:buChar char="Ø"/>
                </a:pP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最大跃变： </a:t>
                </a:r>
                <a:r>
                  <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SXP 1062</a:t>
                </a:r>
                <a:r>
                  <a:rPr lang="zh-CN" altLang="en-US"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r>
                  <a:rPr lang="zh-CN"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𝜈</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𝜈</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 ~ </m:t>
                    </m:r>
                    <m:sSup>
                      <m:sSupPr>
                        <m:ctrlPr>
                          <a:rPr lang="zh-CN"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1.37×10</m:t>
                        </m:r>
                      </m:e>
                      <m:sup>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−3</m:t>
                        </m:r>
                      </m:sup>
                    </m:sSup>
                  </m:oMath>
                </a14:m>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p:txBody>
          </p:sp>
        </mc:Choice>
        <mc:Fallback xmlns="">
          <p:sp>
            <p:nvSpPr>
              <p:cNvPr id="25" name="矩形: 圆角 13">
                <a:extLst>
                  <a:ext uri="{FF2B5EF4-FFF2-40B4-BE49-F238E27FC236}">
                    <a16:creationId xmlns:a16="http://schemas.microsoft.com/office/drawing/2014/main" id="{2BF3AF2F-7194-8040-9815-4D94FB199F2D}"/>
                  </a:ext>
                </a:extLst>
              </p:cNvPr>
              <p:cNvSpPr>
                <a:spLocks noRot="1" noChangeAspect="1" noMove="1" noResize="1" noEditPoints="1" noAdjustHandles="1" noChangeArrowheads="1" noChangeShapeType="1" noTextEdit="1"/>
              </p:cNvSpPr>
              <p:nvPr/>
            </p:nvSpPr>
            <p:spPr>
              <a:xfrm>
                <a:off x="3726751" y="5387245"/>
                <a:ext cx="4042001" cy="1026663"/>
              </a:xfrm>
              <a:prstGeom prst="roundRect">
                <a:avLst/>
              </a:prstGeom>
              <a:blipFill>
                <a:blip r:embed="rId6"/>
                <a:stretch>
                  <a:fillRect/>
                </a:stretch>
              </a:blipFill>
              <a:ln w="19050"/>
            </p:spPr>
            <p:txBody>
              <a:bodyPr/>
              <a:lstStyle/>
              <a:p>
                <a:r>
                  <a:rPr lang="zh-CN" altLang="en-US">
                    <a:noFill/>
                  </a:rPr>
                  <a:t> </a:t>
                </a:r>
              </a:p>
            </p:txBody>
          </p:sp>
        </mc:Fallback>
      </mc:AlternateContent>
      <p:sp>
        <p:nvSpPr>
          <p:cNvPr id="26" name="矩形: 圆角 13">
            <a:extLst>
              <a:ext uri="{FF2B5EF4-FFF2-40B4-BE49-F238E27FC236}">
                <a16:creationId xmlns:a16="http://schemas.microsoft.com/office/drawing/2014/main" id="{797D47CA-9B49-8D46-A392-2D4F1A9DDBD2}"/>
              </a:ext>
            </a:extLst>
          </p:cNvPr>
          <p:cNvSpPr/>
          <p:nvPr/>
        </p:nvSpPr>
        <p:spPr>
          <a:xfrm>
            <a:off x="8147474" y="5438114"/>
            <a:ext cx="3385312" cy="92333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Wingdings" panose="05000000000000000000" pitchFamily="2" charset="2"/>
              <a:buChar char="Ø"/>
            </a:pPr>
            <a:r>
              <a:rPr lang="zh-CN" altLang="en-US" sz="14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理解</a:t>
            </a:r>
            <a:r>
              <a:rPr lang="zh-CN" altLang="zh-CN" sz="14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中子星的内部结构和磁层方面起着非常重要的作用</a:t>
            </a:r>
            <a:endParaRPr lang="en-US" altLang="zh-CN" sz="14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760528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0697165C-323A-7B4E-801A-B6556BE36B0C}"/>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9" name="文本框 8">
            <a:extLst>
              <a:ext uri="{FF2B5EF4-FFF2-40B4-BE49-F238E27FC236}">
                <a16:creationId xmlns:a16="http://schemas.microsoft.com/office/drawing/2014/main" id="{27E89C79-8444-7947-B04C-D16725342394}"/>
              </a:ext>
            </a:extLst>
          </p:cNvPr>
          <p:cNvSpPr txBox="1"/>
          <p:nvPr/>
        </p:nvSpPr>
        <p:spPr>
          <a:xfrm>
            <a:off x="-1" y="-19985"/>
            <a:ext cx="1219199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华文新魏" panose="02010800040101010101" pitchFamily="2" charset="-122"/>
                <a:ea typeface="华文新魏" panose="02010800040101010101" pitchFamily="2" charset="-122"/>
              </a:rPr>
              <a:t>1.</a:t>
            </a:r>
            <a:r>
              <a:rPr kumimoji="1" lang="zh-CN" altLang="en-US" sz="3200" dirty="0">
                <a:solidFill>
                  <a:schemeClr val="accent1">
                    <a:lumMod val="50000"/>
                  </a:schemeClr>
                </a:solidFill>
                <a:latin typeface="华文新魏" panose="02010800040101010101" pitchFamily="2" charset="-122"/>
                <a:ea typeface="华文新魏" panose="02010800040101010101" pitchFamily="2" charset="-122"/>
              </a:rPr>
              <a:t> </a:t>
            </a:r>
            <a:r>
              <a:rPr kumimoji="1" lang="zh-CN" altLang="zh-CN" sz="3200" dirty="0">
                <a:solidFill>
                  <a:schemeClr val="accent1">
                    <a:lumMod val="50000"/>
                  </a:schemeClr>
                </a:solidFill>
                <a:latin typeface="华文新魏" panose="02010800040101010101" pitchFamily="2" charset="-122"/>
                <a:ea typeface="华文新魏" panose="02010800040101010101" pitchFamily="2" charset="-122"/>
              </a:rPr>
              <a:t>研究背景和意义 </a:t>
            </a:r>
            <a:endParaRPr kumimoji="1" lang="en-US" altLang="zh-CN" sz="3200" dirty="0">
              <a:solidFill>
                <a:schemeClr val="accent1">
                  <a:lumMod val="50000"/>
                </a:schemeClr>
              </a:solidFill>
              <a:latin typeface="STXinwei" panose="02010800040101010101" pitchFamily="2" charset="-122"/>
              <a:ea typeface="STXinwei" panose="02010800040101010101" pitchFamily="2" charset="-122"/>
            </a:endParaRPr>
          </a:p>
        </p:txBody>
      </p:sp>
      <p:sp>
        <p:nvSpPr>
          <p:cNvPr id="39" name="日期占位符 11">
            <a:extLst>
              <a:ext uri="{FF2B5EF4-FFF2-40B4-BE49-F238E27FC236}">
                <a16:creationId xmlns:a16="http://schemas.microsoft.com/office/drawing/2014/main" id="{1B1E5D62-2CBA-974C-8980-BDC258991AD8}"/>
              </a:ext>
            </a:extLst>
          </p:cNvPr>
          <p:cNvSpPr>
            <a:spLocks noGrp="1"/>
          </p:cNvSpPr>
          <p:nvPr>
            <p:ph type="dt" sz="half" idx="10"/>
          </p:nvPr>
        </p:nvSpPr>
        <p:spPr>
          <a:xfrm>
            <a:off x="838200" y="6487965"/>
            <a:ext cx="2743200" cy="365125"/>
          </a:xfrm>
        </p:spPr>
        <p:txBody>
          <a:bodyPr/>
          <a:lstStyle/>
          <a:p>
            <a:fld id="{13840FB8-B575-2645-8130-755AFC9985B3}" type="datetime1">
              <a:rPr kumimoji="1" lang="zh-CN" altLang="en-US" b="1" smtClean="0"/>
              <a:t>2024/7/14</a:t>
            </a:fld>
            <a:endParaRPr kumimoji="1" lang="zh-CN" altLang="en-US" b="1" dirty="0"/>
          </a:p>
        </p:txBody>
      </p:sp>
      <p:sp>
        <p:nvSpPr>
          <p:cNvPr id="40" name="页脚占位符 9">
            <a:extLst>
              <a:ext uri="{FF2B5EF4-FFF2-40B4-BE49-F238E27FC236}">
                <a16:creationId xmlns:a16="http://schemas.microsoft.com/office/drawing/2014/main" id="{7DB6CADF-0CD1-404E-9D17-E749FC788885}"/>
              </a:ext>
            </a:extLst>
          </p:cNvPr>
          <p:cNvSpPr>
            <a:spLocks noGrp="1"/>
          </p:cNvSpPr>
          <p:nvPr>
            <p:ph type="ftr" sz="quarter" idx="11"/>
          </p:nvPr>
        </p:nvSpPr>
        <p:spPr>
          <a:xfrm>
            <a:off x="8077200" y="6485062"/>
            <a:ext cx="4114800" cy="365125"/>
          </a:xfrm>
        </p:spPr>
        <p:txBody>
          <a:bodyPr/>
          <a:lstStyle/>
          <a:p>
            <a:r>
              <a:rPr kumimoji="1" lang="en-US" altLang="zh-CN" b="1" dirty="0"/>
              <a:t>4/15</a:t>
            </a:r>
            <a:endParaRPr kumimoji="1" lang="zh-CN" altLang="en-US" b="1" dirty="0"/>
          </a:p>
        </p:txBody>
      </p:sp>
      <p:cxnSp>
        <p:nvCxnSpPr>
          <p:cNvPr id="8" name="直线连接符 7">
            <a:extLst>
              <a:ext uri="{FF2B5EF4-FFF2-40B4-BE49-F238E27FC236}">
                <a16:creationId xmlns:a16="http://schemas.microsoft.com/office/drawing/2014/main" id="{5D2999C1-A938-6444-9250-736E17255CB0}"/>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
        <p:nvSpPr>
          <p:cNvPr id="6" name="文本框 5">
            <a:extLst>
              <a:ext uri="{FF2B5EF4-FFF2-40B4-BE49-F238E27FC236}">
                <a16:creationId xmlns:a16="http://schemas.microsoft.com/office/drawing/2014/main" id="{803C7EF7-ABEF-FA44-BFB0-729E6FD72DE8}"/>
              </a:ext>
            </a:extLst>
          </p:cNvPr>
          <p:cNvSpPr txBox="1"/>
          <p:nvPr/>
        </p:nvSpPr>
        <p:spPr>
          <a:xfrm>
            <a:off x="3581400" y="5817210"/>
            <a:ext cx="1895071" cy="292388"/>
          </a:xfrm>
          <a:prstGeom prst="rect">
            <a:avLst/>
          </a:prstGeom>
          <a:noFill/>
        </p:spPr>
        <p:txBody>
          <a:bodyPr wrap="none" rtlCol="0">
            <a:spAutoFit/>
          </a:bodyPr>
          <a:lstStyle/>
          <a:p>
            <a:r>
              <a:rPr kumimoji="1" lang="en" altLang="zh-CN" sz="1300" dirty="0" err="1">
                <a:latin typeface="STXinwei" panose="02010800040101010101" pitchFamily="2" charset="-122"/>
                <a:ea typeface="STXinwei" panose="02010800040101010101" pitchFamily="2" charset="-122"/>
                <a:cs typeface="Times New Roman" panose="02020603050405020304" pitchFamily="18" charset="0"/>
              </a:rPr>
              <a:t>Lyne</a:t>
            </a:r>
            <a:r>
              <a:rPr kumimoji="1" lang="zh-CN" altLang="en-US" sz="1300" dirty="0">
                <a:latin typeface="STXinwei" panose="02010800040101010101" pitchFamily="2" charset="-122"/>
                <a:ea typeface="STXinwei" panose="02010800040101010101" pitchFamily="2" charset="-122"/>
                <a:cs typeface="Times New Roman" panose="02020603050405020304" pitchFamily="18" charset="0"/>
              </a:rPr>
              <a:t> </a:t>
            </a:r>
            <a:r>
              <a:rPr kumimoji="1" lang="en-US" altLang="zh-CN" sz="1300" dirty="0">
                <a:latin typeface="STXinwei" panose="02010800040101010101" pitchFamily="2" charset="-122"/>
                <a:ea typeface="STXinwei" panose="02010800040101010101" pitchFamily="2" charset="-122"/>
                <a:cs typeface="Times New Roman" panose="02020603050405020304" pitchFamily="18" charset="0"/>
              </a:rPr>
              <a:t>et</a:t>
            </a:r>
            <a:r>
              <a:rPr kumimoji="1" lang="zh-CN" altLang="en-US" sz="1300" dirty="0">
                <a:latin typeface="STXinwei" panose="02010800040101010101" pitchFamily="2" charset="-122"/>
                <a:ea typeface="STXinwei" panose="02010800040101010101" pitchFamily="2" charset="-122"/>
                <a:cs typeface="Times New Roman" panose="02020603050405020304" pitchFamily="18" charset="0"/>
              </a:rPr>
              <a:t> </a:t>
            </a:r>
            <a:r>
              <a:rPr kumimoji="1" lang="en-US" altLang="zh-CN" sz="1300" dirty="0">
                <a:latin typeface="STXinwei" panose="02010800040101010101" pitchFamily="2" charset="-122"/>
                <a:ea typeface="STXinwei" panose="02010800040101010101" pitchFamily="2" charset="-122"/>
                <a:cs typeface="Times New Roman" panose="02020603050405020304" pitchFamily="18" charset="0"/>
              </a:rPr>
              <a:t>al. </a:t>
            </a:r>
            <a:r>
              <a:rPr kumimoji="1" lang="en" altLang="zh-CN" sz="1300" dirty="0">
                <a:latin typeface="STXinwei" panose="02010800040101010101" pitchFamily="2" charset="-122"/>
                <a:ea typeface="STXinwei" panose="02010800040101010101" pitchFamily="2" charset="-122"/>
                <a:cs typeface="Times New Roman" panose="02020603050405020304" pitchFamily="18" charset="0"/>
              </a:rPr>
              <a:t> 2010,science</a:t>
            </a:r>
          </a:p>
        </p:txBody>
      </p:sp>
      <p:pic>
        <p:nvPicPr>
          <p:cNvPr id="18" name="图片 17">
            <a:extLst>
              <a:ext uri="{FF2B5EF4-FFF2-40B4-BE49-F238E27FC236}">
                <a16:creationId xmlns:a16="http://schemas.microsoft.com/office/drawing/2014/main" id="{9A2200C4-4D13-EE46-9FD5-ADDAD11976B2}"/>
              </a:ext>
            </a:extLst>
          </p:cNvPr>
          <p:cNvPicPr>
            <a:picLocks noChangeAspect="1"/>
          </p:cNvPicPr>
          <p:nvPr/>
        </p:nvPicPr>
        <p:blipFill>
          <a:blip r:embed="rId3"/>
          <a:stretch>
            <a:fillRect/>
          </a:stretch>
        </p:blipFill>
        <p:spPr>
          <a:xfrm>
            <a:off x="862777" y="1281639"/>
            <a:ext cx="4842706" cy="4908915"/>
          </a:xfrm>
          <a:prstGeom prst="rect">
            <a:avLst/>
          </a:prstGeom>
        </p:spPr>
      </p:pic>
      <p:sp>
        <p:nvSpPr>
          <p:cNvPr id="10" name="矩形: 圆角 13">
            <a:extLst>
              <a:ext uri="{FF2B5EF4-FFF2-40B4-BE49-F238E27FC236}">
                <a16:creationId xmlns:a16="http://schemas.microsoft.com/office/drawing/2014/main" id="{F0E28812-4EB2-104C-878B-0949AD340FE6}"/>
              </a:ext>
            </a:extLst>
          </p:cNvPr>
          <p:cNvSpPr/>
          <p:nvPr/>
        </p:nvSpPr>
        <p:spPr>
          <a:xfrm>
            <a:off x="6416680" y="1281639"/>
            <a:ext cx="5251697" cy="464177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sz="2000" b="1" dirty="0">
                <a:solidFill>
                  <a:srgbClr val="7030A0"/>
                </a:solidFill>
                <a:latin typeface="STXinwei" panose="02010800040101010101" pitchFamily="2" charset="-122"/>
                <a:ea typeface="STXinwei" panose="02010800040101010101" pitchFamily="2" charset="-122"/>
              </a:rPr>
              <a:t>中子星的星震模型</a:t>
            </a:r>
            <a:r>
              <a:rPr lang="en-US" altLang="zh-CN" sz="2000" b="1" dirty="0">
                <a:solidFill>
                  <a:srgbClr val="7030A0"/>
                </a:solidFill>
                <a:latin typeface="STXinwei" panose="02010800040101010101" pitchFamily="2" charset="-122"/>
                <a:ea typeface="STXinwei" panose="02010800040101010101" pitchFamily="2" charset="-122"/>
              </a:rPr>
              <a:t>: </a:t>
            </a:r>
          </a:p>
          <a:p>
            <a:pPr algn="just">
              <a:lnSpc>
                <a:spcPct val="150000"/>
              </a:lnSpc>
            </a:pPr>
            <a:r>
              <a:rPr lang="zh-CN" altLang="zh-CN"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该模型</a:t>
            </a:r>
            <a:r>
              <a:rPr lang="zh-CN" altLang="en-US"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很难</a:t>
            </a:r>
            <a:r>
              <a:rPr lang="zh-CN" altLang="zh-CN"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解释类似 </a:t>
            </a:r>
            <a:r>
              <a:rPr lang="en-US" altLang="zh-CN"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Vela </a:t>
            </a:r>
            <a:r>
              <a:rPr lang="zh-CN" altLang="zh-CN"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脉冲星的大量频繁的跃变现象。</a:t>
            </a:r>
            <a:r>
              <a:rPr lang="zh-CN" altLang="zh-CN" sz="2000" dirty="0">
                <a:solidFill>
                  <a:schemeClr val="tx1"/>
                </a:solidFill>
                <a:effectLst/>
                <a:latin typeface="STXinwei" panose="02010800040101010101" pitchFamily="2" charset="-122"/>
                <a:ea typeface="STXinwei" panose="02010800040101010101" pitchFamily="2" charset="-122"/>
              </a:rPr>
              <a:t> </a:t>
            </a:r>
            <a:endParaRPr lang="en-US" altLang="zh-CN" sz="2000" dirty="0">
              <a:solidFill>
                <a:schemeClr val="tx1"/>
              </a:solidFill>
              <a:effectLst/>
              <a:latin typeface="STXinwei" panose="02010800040101010101" pitchFamily="2" charset="-122"/>
              <a:ea typeface="STXinwei" panose="02010800040101010101" pitchFamily="2" charset="-122"/>
            </a:endParaRPr>
          </a:p>
          <a:p>
            <a:pPr algn="just">
              <a:lnSpc>
                <a:spcPct val="150000"/>
              </a:lnSpc>
            </a:pPr>
            <a:endParaRPr lang="en-US" altLang="zh-CN" sz="2000"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sz="2000" b="1" dirty="0">
                <a:solidFill>
                  <a:srgbClr val="7030A0"/>
                </a:solidFill>
                <a:latin typeface="STXinwei" panose="02010800040101010101" pitchFamily="2" charset="-122"/>
                <a:ea typeface="STXinwei" panose="02010800040101010101" pitchFamily="2" charset="-122"/>
              </a:rPr>
              <a:t>中子星的超流模型</a:t>
            </a:r>
            <a:r>
              <a:rPr lang="en-US" altLang="zh-CN" sz="2000" b="1" dirty="0">
                <a:solidFill>
                  <a:srgbClr val="7030A0"/>
                </a:solidFill>
                <a:latin typeface="STXinwei" panose="02010800040101010101" pitchFamily="2" charset="-122"/>
                <a:ea typeface="STXinwei" panose="02010800040101010101" pitchFamily="2" charset="-122"/>
              </a:rPr>
              <a:t>: </a:t>
            </a:r>
          </a:p>
          <a:p>
            <a:pPr algn="just">
              <a:lnSpc>
                <a:spcPct val="150000"/>
              </a:lnSpc>
            </a:pPr>
            <a:r>
              <a:rPr lang="zh-CN" altLang="en-US" sz="2000"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目前主流的内部机制模型</a:t>
            </a:r>
            <a:endParaRPr lang="en-US" altLang="zh-CN" sz="2000" dirty="0">
              <a:solidFill>
                <a:schemeClr val="tx1"/>
              </a:solidFill>
              <a:latin typeface="STXinwei" panose="02010800040101010101" pitchFamily="2" charset="-122"/>
              <a:ea typeface="STXinwei" panose="02010800040101010101" pitchFamily="2" charset="-122"/>
              <a:cs typeface="Times New Roman" panose="02020603050405020304" pitchFamily="18" charset="0"/>
            </a:endParaRPr>
          </a:p>
          <a:p>
            <a:pPr indent="-285750" algn="just">
              <a:lnSpc>
                <a:spcPct val="150000"/>
              </a:lnSpc>
              <a:buFont typeface="Wingdings" panose="05000000000000000000" pitchFamily="2" charset="2"/>
              <a:buChar char="Ø"/>
            </a:pPr>
            <a:endParaRPr lang="en-US" altLang="zh-CN" sz="2000"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sz="2000" b="1" dirty="0">
                <a:solidFill>
                  <a:srgbClr val="7030A0"/>
                </a:solidFill>
                <a:latin typeface="STXinwei" panose="02010800040101010101" pitchFamily="2" charset="-122"/>
                <a:ea typeface="STXinwei" panose="02010800040101010101" pitchFamily="2" charset="-122"/>
              </a:rPr>
              <a:t>中子星和外界交换能量、角动量的模型</a:t>
            </a:r>
            <a:r>
              <a:rPr lang="en-US" altLang="zh-CN" sz="2000" b="1" dirty="0">
                <a:solidFill>
                  <a:srgbClr val="7030A0"/>
                </a:solidFill>
                <a:latin typeface="STXinwei" panose="02010800040101010101" pitchFamily="2" charset="-122"/>
                <a:ea typeface="STXinwei" panose="02010800040101010101" pitchFamily="2" charset="-122"/>
              </a:rPr>
              <a:t>:</a:t>
            </a:r>
          </a:p>
          <a:p>
            <a:pPr algn="just"/>
            <a:r>
              <a:rPr lang="zh-CN" altLang="zh-CN" sz="2000" dirty="0">
                <a:solidFill>
                  <a:schemeClr val="tx1"/>
                </a:solidFill>
                <a:effectLst/>
                <a:latin typeface="STXinwei" panose="02010800040101010101" pitchFamily="2" charset="-122"/>
                <a:ea typeface="STXinwei" panose="02010800040101010101" pitchFamily="2" charset="-122"/>
                <a:cs typeface="Times New Roman" panose="02020603050405020304" pitchFamily="18" charset="0"/>
              </a:rPr>
              <a:t>如中子星星风制动导致反跃变</a:t>
            </a:r>
            <a:endParaRPr lang="en-US" altLang="zh-CN" sz="2000" dirty="0">
              <a:solidFill>
                <a:schemeClr val="tx1"/>
              </a:solidFill>
              <a:latin typeface="STXinwei" panose="02010800040101010101" pitchFamily="2" charset="-122"/>
              <a:ea typeface="STXinwei" panose="02010800040101010101" pitchFamily="2" charset="-122"/>
            </a:endParaRPr>
          </a:p>
          <a:p>
            <a:pPr>
              <a:lnSpc>
                <a:spcPct val="150000"/>
              </a:lnSpc>
            </a:pPr>
            <a:endParaRPr lang="en-US" altLang="zh-CN" dirty="0">
              <a:solidFill>
                <a:schemeClr val="tx1"/>
              </a:solidFill>
              <a:latin typeface="STXinwei" panose="02010800040101010101" pitchFamily="2" charset="-122"/>
              <a:ea typeface="STXinwei" panose="02010800040101010101" pitchFamily="2" charset="-122"/>
            </a:endParaRPr>
          </a:p>
        </p:txBody>
      </p:sp>
    </p:spTree>
    <p:extLst>
      <p:ext uri="{BB962C8B-B14F-4D97-AF65-F5344CB8AC3E}">
        <p14:creationId xmlns:p14="http://schemas.microsoft.com/office/powerpoint/2010/main" val="1889253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a:extLst>
              <a:ext uri="{FF2B5EF4-FFF2-40B4-BE49-F238E27FC236}">
                <a16:creationId xmlns:a16="http://schemas.microsoft.com/office/drawing/2014/main" id="{68F456CB-B874-5948-B5D7-6A2756F9D796}"/>
              </a:ext>
            </a:extLst>
          </p:cNvPr>
          <p:cNvPicPr>
            <a:picLocks noChangeAspect="1"/>
          </p:cNvPicPr>
          <p:nvPr/>
        </p:nvPicPr>
        <p:blipFill>
          <a:blip r:embed="rId3"/>
          <a:stretch>
            <a:fillRect/>
          </a:stretch>
        </p:blipFill>
        <p:spPr>
          <a:xfrm>
            <a:off x="3251271" y="937178"/>
            <a:ext cx="2088820" cy="1321414"/>
          </a:xfrm>
          <a:prstGeom prst="rect">
            <a:avLst/>
          </a:prstGeom>
        </p:spPr>
      </p:pic>
      <p:sp>
        <p:nvSpPr>
          <p:cNvPr id="85" name="圆角右箭头 84">
            <a:extLst>
              <a:ext uri="{FF2B5EF4-FFF2-40B4-BE49-F238E27FC236}">
                <a16:creationId xmlns:a16="http://schemas.microsoft.com/office/drawing/2014/main" id="{E9B449AB-47A8-FD42-856D-C600CE64B3D1}"/>
              </a:ext>
            </a:extLst>
          </p:cNvPr>
          <p:cNvSpPr/>
          <p:nvPr/>
        </p:nvSpPr>
        <p:spPr>
          <a:xfrm rot="16200000" flipV="1">
            <a:off x="9798781" y="2306138"/>
            <a:ext cx="965898" cy="1813223"/>
          </a:xfrm>
          <a:prstGeom prst="bentArrow">
            <a:avLst/>
          </a:prstGeom>
          <a:solidFill>
            <a:srgbClr val="6ADAE5"/>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84" name="圆角右箭头 83">
            <a:extLst>
              <a:ext uri="{FF2B5EF4-FFF2-40B4-BE49-F238E27FC236}">
                <a16:creationId xmlns:a16="http://schemas.microsoft.com/office/drawing/2014/main" id="{2D879108-AA77-C24F-8AAE-82D8C94E6D58}"/>
              </a:ext>
            </a:extLst>
          </p:cNvPr>
          <p:cNvSpPr/>
          <p:nvPr/>
        </p:nvSpPr>
        <p:spPr>
          <a:xfrm rot="16200000" flipH="1" flipV="1">
            <a:off x="8751237" y="3162381"/>
            <a:ext cx="933888" cy="1813223"/>
          </a:xfrm>
          <a:prstGeom prst="bentArrow">
            <a:avLst/>
          </a:prstGeom>
          <a:solidFill>
            <a:srgbClr val="6F6AE5"/>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82" name="圆角右箭头 81">
            <a:extLst>
              <a:ext uri="{FF2B5EF4-FFF2-40B4-BE49-F238E27FC236}">
                <a16:creationId xmlns:a16="http://schemas.microsoft.com/office/drawing/2014/main" id="{79560ABF-3C69-8241-856C-135CADA1CD64}"/>
              </a:ext>
            </a:extLst>
          </p:cNvPr>
          <p:cNvSpPr/>
          <p:nvPr/>
        </p:nvSpPr>
        <p:spPr>
          <a:xfrm rot="16200000" flipH="1" flipV="1">
            <a:off x="6027148" y="3157433"/>
            <a:ext cx="933888" cy="1813223"/>
          </a:xfrm>
          <a:prstGeom prst="bentArrow">
            <a:avLst/>
          </a:prstGeom>
          <a:solidFill>
            <a:srgbClr val="00B050"/>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81" name="圆角右箭头 80">
            <a:extLst>
              <a:ext uri="{FF2B5EF4-FFF2-40B4-BE49-F238E27FC236}">
                <a16:creationId xmlns:a16="http://schemas.microsoft.com/office/drawing/2014/main" id="{25C5080D-C0AF-7941-BECA-95FF3186B8E5}"/>
              </a:ext>
            </a:extLst>
          </p:cNvPr>
          <p:cNvSpPr/>
          <p:nvPr/>
        </p:nvSpPr>
        <p:spPr>
          <a:xfrm rot="16200000" flipV="1">
            <a:off x="6521997" y="2315564"/>
            <a:ext cx="965898" cy="1813223"/>
          </a:xfrm>
          <a:prstGeom prst="bentArrow">
            <a:avLst/>
          </a:prstGeom>
          <a:solidFill>
            <a:srgbClr val="00B050"/>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78" name="圆角右箭头 77">
            <a:extLst>
              <a:ext uri="{FF2B5EF4-FFF2-40B4-BE49-F238E27FC236}">
                <a16:creationId xmlns:a16="http://schemas.microsoft.com/office/drawing/2014/main" id="{ECA83B1A-6292-7249-A12A-53B1B31C7899}"/>
              </a:ext>
            </a:extLst>
          </p:cNvPr>
          <p:cNvSpPr/>
          <p:nvPr/>
        </p:nvSpPr>
        <p:spPr>
          <a:xfrm rot="16200000" flipV="1">
            <a:off x="3415000" y="2332036"/>
            <a:ext cx="829960" cy="1847920"/>
          </a:xfrm>
          <a:prstGeom prst="bentArrow">
            <a:avLst/>
          </a:prstGeom>
          <a:solidFill>
            <a:schemeClr val="accent2">
              <a:lumMod val="75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79" name="圆角右箭头 78">
            <a:extLst>
              <a:ext uri="{FF2B5EF4-FFF2-40B4-BE49-F238E27FC236}">
                <a16:creationId xmlns:a16="http://schemas.microsoft.com/office/drawing/2014/main" id="{B5824BD3-F479-9447-B6E6-9ACD4FC2E8D0}"/>
              </a:ext>
            </a:extLst>
          </p:cNvPr>
          <p:cNvSpPr/>
          <p:nvPr/>
        </p:nvSpPr>
        <p:spPr>
          <a:xfrm rot="16200000" flipH="1" flipV="1">
            <a:off x="3059480" y="2952723"/>
            <a:ext cx="919481" cy="2232595"/>
          </a:xfrm>
          <a:prstGeom prst="bentArrow">
            <a:avLst/>
          </a:prstGeom>
          <a:solidFill>
            <a:schemeClr val="accent4">
              <a:lumMod val="60000"/>
              <a:lumOff val="40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76" name="圆角右箭头 75">
            <a:extLst>
              <a:ext uri="{FF2B5EF4-FFF2-40B4-BE49-F238E27FC236}">
                <a16:creationId xmlns:a16="http://schemas.microsoft.com/office/drawing/2014/main" id="{0E35D098-66B4-5F47-A841-C0F75AA437E2}"/>
              </a:ext>
            </a:extLst>
          </p:cNvPr>
          <p:cNvSpPr/>
          <p:nvPr/>
        </p:nvSpPr>
        <p:spPr>
          <a:xfrm rot="16200000" flipH="1" flipV="1">
            <a:off x="747722" y="2949169"/>
            <a:ext cx="919481" cy="2232595"/>
          </a:xfrm>
          <a:prstGeom prst="bentArrow">
            <a:avLst/>
          </a:prstGeom>
          <a:solidFill>
            <a:schemeClr val="accent4">
              <a:lumMod val="60000"/>
              <a:lumOff val="40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74" name="圆角右箭头 73">
            <a:extLst>
              <a:ext uri="{FF2B5EF4-FFF2-40B4-BE49-F238E27FC236}">
                <a16:creationId xmlns:a16="http://schemas.microsoft.com/office/drawing/2014/main" id="{3FEEAE2C-B7EE-7345-B20F-E98D6D85E9A9}"/>
              </a:ext>
            </a:extLst>
          </p:cNvPr>
          <p:cNvSpPr/>
          <p:nvPr/>
        </p:nvSpPr>
        <p:spPr>
          <a:xfrm rot="16200000" flipV="1">
            <a:off x="435662" y="2309226"/>
            <a:ext cx="965898" cy="1813223"/>
          </a:xfrm>
          <a:prstGeom prst="bentArrow">
            <a:avLst/>
          </a:prstGeom>
          <a:solidFill>
            <a:schemeClr val="accent5">
              <a:lumMod val="60000"/>
              <a:lumOff val="40000"/>
            </a:schemeClr>
          </a:soli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a:solidFill>
                <a:schemeClr val="tx1"/>
              </a:solidFill>
            </a:endParaRPr>
          </a:p>
        </p:txBody>
      </p:sp>
      <p:sp>
        <p:nvSpPr>
          <p:cNvPr id="10" name="文本框 9">
            <a:extLst>
              <a:ext uri="{FF2B5EF4-FFF2-40B4-BE49-F238E27FC236}">
                <a16:creationId xmlns:a16="http://schemas.microsoft.com/office/drawing/2014/main" id="{1723CCBD-E1A5-CB4B-9939-AAEF8FF2B466}"/>
              </a:ext>
            </a:extLst>
          </p:cNvPr>
          <p:cNvSpPr txBox="1"/>
          <p:nvPr/>
        </p:nvSpPr>
        <p:spPr>
          <a:xfrm>
            <a:off x="-9192" y="6496904"/>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2" name="页脚占位符 1">
            <a:extLst>
              <a:ext uri="{FF2B5EF4-FFF2-40B4-BE49-F238E27FC236}">
                <a16:creationId xmlns:a16="http://schemas.microsoft.com/office/drawing/2014/main" id="{A8F16DE4-86B1-B64C-B63B-DEB7C284E09F}"/>
              </a:ext>
            </a:extLst>
          </p:cNvPr>
          <p:cNvSpPr>
            <a:spLocks noGrp="1"/>
          </p:cNvSpPr>
          <p:nvPr>
            <p:ph type="ftr" sz="quarter" idx="11"/>
          </p:nvPr>
        </p:nvSpPr>
        <p:spPr>
          <a:xfrm>
            <a:off x="8067393" y="6511709"/>
            <a:ext cx="4114800" cy="365125"/>
          </a:xfrm>
        </p:spPr>
        <p:txBody>
          <a:bodyPr/>
          <a:lstStyle/>
          <a:p>
            <a:r>
              <a:rPr kumimoji="1" lang="en-US" altLang="zh-CN" b="1" dirty="0"/>
              <a:t>5/15</a:t>
            </a:r>
            <a:endParaRPr kumimoji="1" lang="zh-CN" altLang="en-US" b="1" dirty="0"/>
          </a:p>
        </p:txBody>
      </p:sp>
      <p:sp>
        <p:nvSpPr>
          <p:cNvPr id="3" name="日期占位符 2">
            <a:extLst>
              <a:ext uri="{FF2B5EF4-FFF2-40B4-BE49-F238E27FC236}">
                <a16:creationId xmlns:a16="http://schemas.microsoft.com/office/drawing/2014/main" id="{67015DD1-153C-FD4F-925B-D19B7856486B}"/>
              </a:ext>
            </a:extLst>
          </p:cNvPr>
          <p:cNvSpPr>
            <a:spLocks noGrp="1"/>
          </p:cNvSpPr>
          <p:nvPr>
            <p:ph type="dt" sz="half" idx="10"/>
          </p:nvPr>
        </p:nvSpPr>
        <p:spPr>
          <a:xfrm>
            <a:off x="745551" y="6474009"/>
            <a:ext cx="2743200" cy="365125"/>
          </a:xfrm>
        </p:spPr>
        <p:txBody>
          <a:bodyPr/>
          <a:lstStyle/>
          <a:p>
            <a:fld id="{894E8AE1-8597-2E48-9C33-78FAC6B1E90B}" type="datetime1">
              <a:rPr kumimoji="1" lang="zh-CN" altLang="en-US" b="1" smtClean="0"/>
              <a:t>2024/7/14</a:t>
            </a:fld>
            <a:endParaRPr kumimoji="1" lang="zh-CN" altLang="en-US" b="1" dirty="0"/>
          </a:p>
        </p:txBody>
      </p:sp>
      <p:sp>
        <p:nvSpPr>
          <p:cNvPr id="8" name="文本框 7">
            <a:extLst>
              <a:ext uri="{FF2B5EF4-FFF2-40B4-BE49-F238E27FC236}">
                <a16:creationId xmlns:a16="http://schemas.microsoft.com/office/drawing/2014/main" id="{E4636E11-8683-1244-A5D4-A28FEB19C6B5}"/>
              </a:ext>
            </a:extLst>
          </p:cNvPr>
          <p:cNvSpPr txBox="1"/>
          <p:nvPr/>
        </p:nvSpPr>
        <p:spPr>
          <a:xfrm>
            <a:off x="1" y="11875"/>
            <a:ext cx="12192000" cy="760593"/>
          </a:xfrm>
          <a:prstGeom prst="rect">
            <a:avLst/>
          </a:prstGeom>
          <a:noFill/>
        </p:spPr>
        <p:txBody>
          <a:bodyPr wrap="square" rtlCol="0">
            <a:spAutoFit/>
          </a:bodyPr>
          <a:lstStyle/>
          <a:p>
            <a:pPr algn="ctr">
              <a:lnSpc>
                <a:spcPct val="150000"/>
              </a:lnSpc>
            </a:pPr>
            <a:r>
              <a:rPr kumimoji="1" lang="en-US" altLang="zh-CN" sz="3200" dirty="0">
                <a:solidFill>
                  <a:schemeClr val="accent1">
                    <a:lumMod val="50000"/>
                  </a:schemeClr>
                </a:solidFill>
                <a:latin typeface="华文新魏" panose="02010800040101010101" pitchFamily="2" charset="-122"/>
                <a:ea typeface="华文新魏" panose="02010800040101010101" pitchFamily="2" charset="-122"/>
              </a:rPr>
              <a:t>1.</a:t>
            </a:r>
            <a:r>
              <a:rPr kumimoji="1" lang="zh-CN" altLang="en-US" sz="3200" dirty="0">
                <a:solidFill>
                  <a:schemeClr val="accent1">
                    <a:lumMod val="50000"/>
                  </a:schemeClr>
                </a:solidFill>
                <a:latin typeface="华文新魏" panose="02010800040101010101" pitchFamily="2" charset="-122"/>
                <a:ea typeface="华文新魏" panose="02010800040101010101" pitchFamily="2" charset="-122"/>
              </a:rPr>
              <a:t> </a:t>
            </a:r>
            <a:r>
              <a:rPr kumimoji="1" lang="zh-CN" altLang="zh-CN" sz="3200" dirty="0">
                <a:solidFill>
                  <a:schemeClr val="accent1">
                    <a:lumMod val="50000"/>
                  </a:schemeClr>
                </a:solidFill>
                <a:latin typeface="华文新魏" panose="02010800040101010101" pitchFamily="2" charset="-122"/>
                <a:ea typeface="华文新魏" panose="02010800040101010101" pitchFamily="2" charset="-122"/>
              </a:rPr>
              <a:t>研究背景和意义 </a:t>
            </a:r>
            <a:endParaRPr kumimoji="1" lang="en-US" altLang="zh-CN" sz="3200" dirty="0">
              <a:solidFill>
                <a:schemeClr val="accent1">
                  <a:lumMod val="50000"/>
                </a:schemeClr>
              </a:solidFill>
              <a:latin typeface="STXinwei" panose="02010800040101010101" pitchFamily="2" charset="-122"/>
              <a:ea typeface="STXinwei" panose="02010800040101010101" pitchFamily="2" charset="-122"/>
            </a:endParaRPr>
          </a:p>
        </p:txBody>
      </p:sp>
      <p:cxnSp>
        <p:nvCxnSpPr>
          <p:cNvPr id="9" name="直线连接符 8">
            <a:extLst>
              <a:ext uri="{FF2B5EF4-FFF2-40B4-BE49-F238E27FC236}">
                <a16:creationId xmlns:a16="http://schemas.microsoft.com/office/drawing/2014/main" id="{677171E0-8318-2A45-88DA-9E2A56108189}"/>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pic>
        <p:nvPicPr>
          <p:cNvPr id="11" name="图片 10">
            <a:extLst>
              <a:ext uri="{FF2B5EF4-FFF2-40B4-BE49-F238E27FC236}">
                <a16:creationId xmlns:a16="http://schemas.microsoft.com/office/drawing/2014/main" id="{4B56E3E8-ECCC-3B40-8D32-71BE1D86F556}"/>
              </a:ext>
            </a:extLst>
          </p:cNvPr>
          <p:cNvPicPr>
            <a:picLocks noChangeAspect="1"/>
          </p:cNvPicPr>
          <p:nvPr/>
        </p:nvPicPr>
        <p:blipFill>
          <a:blip r:embed="rId4"/>
          <a:stretch>
            <a:fillRect/>
          </a:stretch>
        </p:blipFill>
        <p:spPr>
          <a:xfrm>
            <a:off x="201784" y="945268"/>
            <a:ext cx="2362723" cy="1076852"/>
          </a:xfrm>
          <a:prstGeom prst="rect">
            <a:avLst/>
          </a:prstGeom>
        </p:spPr>
      </p:pic>
      <p:sp>
        <p:nvSpPr>
          <p:cNvPr id="13" name="文本框 12">
            <a:extLst>
              <a:ext uri="{FF2B5EF4-FFF2-40B4-BE49-F238E27FC236}">
                <a16:creationId xmlns:a16="http://schemas.microsoft.com/office/drawing/2014/main" id="{374640C2-EA52-8A46-A794-8B728C817BCF}"/>
              </a:ext>
            </a:extLst>
          </p:cNvPr>
          <p:cNvSpPr txBox="1"/>
          <p:nvPr/>
        </p:nvSpPr>
        <p:spPr>
          <a:xfrm>
            <a:off x="269062" y="2060916"/>
            <a:ext cx="2257933" cy="215444"/>
          </a:xfrm>
          <a:prstGeom prst="rect">
            <a:avLst/>
          </a:prstGeom>
          <a:noFill/>
        </p:spPr>
        <p:txBody>
          <a:bodyPr wrap="squar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a:t>
            </a:r>
            <a:r>
              <a:rPr lang="en" altLang="zh-CN" sz="800" b="0" i="0" u="none" strike="noStrike" dirty="0">
                <a:effectLst/>
                <a:latin typeface="STXinwei" panose="02010800040101010101" pitchFamily="2" charset="-122"/>
                <a:ea typeface="STXinwei" panose="02010800040101010101" pitchFamily="2" charset="-122"/>
              </a:rPr>
              <a:t> </a:t>
            </a:r>
            <a:r>
              <a:rPr lang="en" altLang="zh-CN" sz="800" b="0" i="0" u="none" strike="noStrike" dirty="0" err="1">
                <a:effectLst/>
                <a:latin typeface="STXinwei" panose="02010800040101010101" pitchFamily="2" charset="-122"/>
                <a:ea typeface="STXinwei" panose="02010800040101010101" pitchFamily="2" charset="-122"/>
              </a:rPr>
              <a:t>Weltevrede</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2011 ﻿MNRAS</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 altLang="zh-CN" sz="800" dirty="0">
                <a:latin typeface="STXinwei" panose="02010800040101010101" pitchFamily="2" charset="-122"/>
                <a:ea typeface="STXinwei" panose="02010800040101010101" pitchFamily="2" charset="-122"/>
                <a:cs typeface="Times New Roman" panose="02020603050405020304" pitchFamily="18" charset="0"/>
              </a:rPr>
              <a:t>PSR</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 altLang="zh-CN" sz="800" dirty="0">
                <a:latin typeface="STXinwei" panose="02010800040101010101" pitchFamily="2" charset="-122"/>
                <a:ea typeface="STXinwei" panose="02010800040101010101" pitchFamily="2" charset="-122"/>
                <a:cs typeface="Times New Roman" panose="02020603050405020304" pitchFamily="18" charset="0"/>
              </a:rPr>
              <a:t>J1119-6127 </a:t>
            </a:r>
          </a:p>
        </p:txBody>
      </p:sp>
      <p:pic>
        <p:nvPicPr>
          <p:cNvPr id="14" name="图片 13">
            <a:extLst>
              <a:ext uri="{FF2B5EF4-FFF2-40B4-BE49-F238E27FC236}">
                <a16:creationId xmlns:a16="http://schemas.microsoft.com/office/drawing/2014/main" id="{A234A83F-7659-EA45-98EC-6BC274C69EDB}"/>
              </a:ext>
            </a:extLst>
          </p:cNvPr>
          <p:cNvPicPr>
            <a:picLocks noChangeAspect="1"/>
          </p:cNvPicPr>
          <p:nvPr/>
        </p:nvPicPr>
        <p:blipFill>
          <a:blip r:embed="rId5"/>
          <a:stretch>
            <a:fillRect/>
          </a:stretch>
        </p:blipFill>
        <p:spPr>
          <a:xfrm>
            <a:off x="381984" y="4304664"/>
            <a:ext cx="1277114" cy="1842029"/>
          </a:xfrm>
          <a:prstGeom prst="rect">
            <a:avLst/>
          </a:prstGeom>
        </p:spPr>
      </p:pic>
      <p:sp>
        <p:nvSpPr>
          <p:cNvPr id="15" name="文本框 14">
            <a:extLst>
              <a:ext uri="{FF2B5EF4-FFF2-40B4-BE49-F238E27FC236}">
                <a16:creationId xmlns:a16="http://schemas.microsoft.com/office/drawing/2014/main" id="{C243F1BA-7971-2D47-95C1-ACAABBCE265F}"/>
              </a:ext>
            </a:extLst>
          </p:cNvPr>
          <p:cNvSpPr txBox="1"/>
          <p:nvPr/>
        </p:nvSpPr>
        <p:spPr>
          <a:xfrm>
            <a:off x="414180" y="6168638"/>
            <a:ext cx="1314784" cy="338554"/>
          </a:xfrm>
          <a:prstGeom prst="rect">
            <a:avLst/>
          </a:prstGeom>
          <a:noFill/>
        </p:spPr>
        <p:txBody>
          <a:bodyPr wrap="non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Keith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2013 ﻿MNRAS</a:t>
            </a:r>
          </a:p>
          <a:p>
            <a:r>
              <a:rPr lang="en-US" altLang="zh-CN" sz="800" dirty="0">
                <a:latin typeface="STXinwei" panose="02010800040101010101" pitchFamily="2" charset="-122"/>
                <a:ea typeface="STXinwei" panose="02010800040101010101" pitchFamily="2" charset="-122"/>
                <a:cs typeface="Times New Roman" panose="02020603050405020304" pitchFamily="18" charset="0"/>
              </a:rPr>
              <a:t>Dang</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2021</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 ﻿RAA</a:t>
            </a:r>
            <a:endParaRPr lang="en" altLang="zh-CN" sz="800" dirty="0">
              <a:latin typeface="STXinwei" panose="02010800040101010101" pitchFamily="2" charset="-122"/>
              <a:ea typeface="STXinwei" panose="02010800040101010101" pitchFamily="2" charset="-122"/>
              <a:cs typeface="Times New Roman" panose="02020603050405020304" pitchFamily="18" charset="0"/>
            </a:endParaRPr>
          </a:p>
        </p:txBody>
      </p:sp>
      <p:sp>
        <p:nvSpPr>
          <p:cNvPr id="18" name="文本框 17">
            <a:extLst>
              <a:ext uri="{FF2B5EF4-FFF2-40B4-BE49-F238E27FC236}">
                <a16:creationId xmlns:a16="http://schemas.microsoft.com/office/drawing/2014/main" id="{0F9A456A-8B95-A34E-AD2A-2FB1A9E00EAE}"/>
              </a:ext>
            </a:extLst>
          </p:cNvPr>
          <p:cNvSpPr txBox="1"/>
          <p:nvPr/>
        </p:nvSpPr>
        <p:spPr>
          <a:xfrm>
            <a:off x="3469492" y="2184057"/>
            <a:ext cx="1798690" cy="215444"/>
          </a:xfrm>
          <a:prstGeom prst="rect">
            <a:avLst/>
          </a:prstGeom>
          <a:noFill/>
        </p:spPr>
        <p:txBody>
          <a:bodyPr wrap="square" rtlCol="0">
            <a:spAutoFit/>
          </a:bodyPr>
          <a:lstStyle/>
          <a:p>
            <a:pPr algn="ctr"/>
            <a:r>
              <a:rPr lang="en" altLang="zh-CN" sz="800" dirty="0">
                <a:latin typeface="STXinwei" panose="02010800040101010101" pitchFamily="2" charset="-122"/>
                <a:ea typeface="STXinwei" panose="02010800040101010101" pitchFamily="2" charset="-122"/>
                <a:cs typeface="Times New Roman" panose="02020603050405020304" pitchFamily="18" charset="0"/>
              </a:rPr>
              <a:t>﻿ Kou</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2018 ﻿MNRAS</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p>
        </p:txBody>
      </p:sp>
      <p:pic>
        <p:nvPicPr>
          <p:cNvPr id="19" name="图片 18">
            <a:extLst>
              <a:ext uri="{FF2B5EF4-FFF2-40B4-BE49-F238E27FC236}">
                <a16:creationId xmlns:a16="http://schemas.microsoft.com/office/drawing/2014/main" id="{9546EE27-FCBB-6B4E-A33B-751A7DD3D9BE}"/>
              </a:ext>
            </a:extLst>
          </p:cNvPr>
          <p:cNvPicPr>
            <a:picLocks noChangeAspect="1"/>
          </p:cNvPicPr>
          <p:nvPr/>
        </p:nvPicPr>
        <p:blipFill>
          <a:blip r:embed="rId6"/>
          <a:stretch>
            <a:fillRect/>
          </a:stretch>
        </p:blipFill>
        <p:spPr>
          <a:xfrm>
            <a:off x="3249505" y="4533094"/>
            <a:ext cx="2107937" cy="1148720"/>
          </a:xfrm>
          <a:prstGeom prst="rect">
            <a:avLst/>
          </a:prstGeom>
        </p:spPr>
      </p:pic>
      <p:sp>
        <p:nvSpPr>
          <p:cNvPr id="20" name="文本框 19">
            <a:extLst>
              <a:ext uri="{FF2B5EF4-FFF2-40B4-BE49-F238E27FC236}">
                <a16:creationId xmlns:a16="http://schemas.microsoft.com/office/drawing/2014/main" id="{42CA2679-CB25-BC49-8530-0BD17A932E93}"/>
              </a:ext>
            </a:extLst>
          </p:cNvPr>
          <p:cNvSpPr txBox="1"/>
          <p:nvPr/>
        </p:nvSpPr>
        <p:spPr>
          <a:xfrm>
            <a:off x="3817448" y="5714006"/>
            <a:ext cx="1251183" cy="215444"/>
          </a:xfrm>
          <a:prstGeom prst="rect">
            <a:avLst/>
          </a:prstGeom>
          <a:noFill/>
        </p:spPr>
        <p:txBody>
          <a:bodyPr wrap="square" rtlCol="0">
            <a:spAutoFit/>
          </a:bodyPr>
          <a:lstStyle/>
          <a:p>
            <a:r>
              <a:rPr lang="en" altLang="zh-CN" sz="800" dirty="0" err="1">
                <a:latin typeface="STXinwei" panose="02010800040101010101" pitchFamily="2" charset="-122"/>
                <a:ea typeface="STXinwei" panose="02010800040101010101" pitchFamily="2" charset="-122"/>
                <a:cs typeface="Times New Roman" panose="02020603050405020304" pitchFamily="18" charset="0"/>
              </a:rPr>
              <a:t>Allafort</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2013 ﻿APJ</a:t>
            </a:r>
            <a:endParaRPr lang="en" altLang="zh-CN" sz="800" dirty="0">
              <a:latin typeface="STXinwei" panose="02010800040101010101" pitchFamily="2" charset="-122"/>
              <a:ea typeface="STXinwei" panose="02010800040101010101"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CE280B19-24EB-F349-BEE0-B6D85B9A5780}"/>
              </a:ext>
            </a:extLst>
          </p:cNvPr>
          <p:cNvPicPr>
            <a:picLocks noChangeAspect="1"/>
          </p:cNvPicPr>
          <p:nvPr/>
        </p:nvPicPr>
        <p:blipFill>
          <a:blip r:embed="rId7"/>
          <a:stretch>
            <a:fillRect/>
          </a:stretch>
        </p:blipFill>
        <p:spPr>
          <a:xfrm>
            <a:off x="5934072" y="4570128"/>
            <a:ext cx="1573373" cy="1677304"/>
          </a:xfrm>
          <a:prstGeom prst="rect">
            <a:avLst/>
          </a:prstGeom>
        </p:spPr>
      </p:pic>
      <p:sp>
        <p:nvSpPr>
          <p:cNvPr id="22" name="文本框 21">
            <a:extLst>
              <a:ext uri="{FF2B5EF4-FFF2-40B4-BE49-F238E27FC236}">
                <a16:creationId xmlns:a16="http://schemas.microsoft.com/office/drawing/2014/main" id="{7B91164C-A874-624F-BD2E-7D2D45B43C9B}"/>
              </a:ext>
            </a:extLst>
          </p:cNvPr>
          <p:cNvSpPr txBox="1"/>
          <p:nvPr/>
        </p:nvSpPr>
        <p:spPr>
          <a:xfrm>
            <a:off x="6333938" y="6262958"/>
            <a:ext cx="1015021" cy="215444"/>
          </a:xfrm>
          <a:prstGeom prst="rect">
            <a:avLst/>
          </a:prstGeom>
          <a:noFill/>
        </p:spPr>
        <p:txBody>
          <a:bodyPr wrap="non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 Liu</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2021 ﻿APJ</a:t>
            </a:r>
            <a:endParaRPr lang="zh-CN" altLang="en-US" sz="800" dirty="0">
              <a:latin typeface="STXinwei" panose="02010800040101010101" pitchFamily="2" charset="-122"/>
              <a:ea typeface="STXinwei" panose="02010800040101010101" pitchFamily="2" charset="-122"/>
              <a:cs typeface="Times New Roman" panose="02020603050405020304" pitchFamily="18" charset="0"/>
            </a:endParaRPr>
          </a:p>
        </p:txBody>
      </p:sp>
      <p:pic>
        <p:nvPicPr>
          <p:cNvPr id="24" name="图片 23">
            <a:extLst>
              <a:ext uri="{FF2B5EF4-FFF2-40B4-BE49-F238E27FC236}">
                <a16:creationId xmlns:a16="http://schemas.microsoft.com/office/drawing/2014/main" id="{6BE1FD89-7369-1E44-8171-07E4647001C6}"/>
              </a:ext>
            </a:extLst>
          </p:cNvPr>
          <p:cNvPicPr>
            <a:picLocks noChangeAspect="1"/>
          </p:cNvPicPr>
          <p:nvPr/>
        </p:nvPicPr>
        <p:blipFill>
          <a:blip r:embed="rId8"/>
          <a:stretch>
            <a:fillRect/>
          </a:stretch>
        </p:blipFill>
        <p:spPr>
          <a:xfrm>
            <a:off x="9305592" y="1011651"/>
            <a:ext cx="1798690" cy="1639514"/>
          </a:xfrm>
          <a:prstGeom prst="rect">
            <a:avLst/>
          </a:prstGeom>
        </p:spPr>
      </p:pic>
      <p:sp>
        <p:nvSpPr>
          <p:cNvPr id="25" name="文本框 24">
            <a:extLst>
              <a:ext uri="{FF2B5EF4-FFF2-40B4-BE49-F238E27FC236}">
                <a16:creationId xmlns:a16="http://schemas.microsoft.com/office/drawing/2014/main" id="{01975BB5-89AF-7F46-8ADD-60105D82C504}"/>
              </a:ext>
            </a:extLst>
          </p:cNvPr>
          <p:cNvSpPr txBox="1"/>
          <p:nvPr/>
        </p:nvSpPr>
        <p:spPr>
          <a:xfrm>
            <a:off x="9705823" y="6081700"/>
            <a:ext cx="1032655" cy="215444"/>
          </a:xfrm>
          <a:prstGeom prst="rect">
            <a:avLst/>
          </a:prstGeom>
          <a:noFill/>
        </p:spPr>
        <p:txBody>
          <a:bodyPr wrap="non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 Liu</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2022 ﻿APJ</a:t>
            </a:r>
            <a:endParaRPr lang="zh-CN" altLang="en-US" sz="800" dirty="0">
              <a:latin typeface="STXinwei" panose="02010800040101010101" pitchFamily="2" charset="-122"/>
              <a:ea typeface="STXinwei" panose="0201080004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50446E7D-5418-5B4E-A189-48F937DB028D}"/>
              </a:ext>
            </a:extLst>
          </p:cNvPr>
          <p:cNvPicPr>
            <a:picLocks noChangeAspect="1"/>
          </p:cNvPicPr>
          <p:nvPr/>
        </p:nvPicPr>
        <p:blipFill>
          <a:blip r:embed="rId9"/>
          <a:stretch>
            <a:fillRect/>
          </a:stretch>
        </p:blipFill>
        <p:spPr>
          <a:xfrm>
            <a:off x="9100180" y="4594844"/>
            <a:ext cx="1651110" cy="1450766"/>
          </a:xfrm>
          <a:prstGeom prst="rect">
            <a:avLst/>
          </a:prstGeom>
        </p:spPr>
      </p:pic>
      <p:sp>
        <p:nvSpPr>
          <p:cNvPr id="28" name="文本框 27">
            <a:extLst>
              <a:ext uri="{FF2B5EF4-FFF2-40B4-BE49-F238E27FC236}">
                <a16:creationId xmlns:a16="http://schemas.microsoft.com/office/drawing/2014/main" id="{9AE2B82A-2AAB-5947-A1BA-218708279D06}"/>
              </a:ext>
            </a:extLst>
          </p:cNvPr>
          <p:cNvSpPr txBox="1"/>
          <p:nvPr/>
        </p:nvSpPr>
        <p:spPr>
          <a:xfrm>
            <a:off x="9665652" y="2587447"/>
            <a:ext cx="1431802" cy="215444"/>
          </a:xfrm>
          <a:prstGeom prst="rect">
            <a:avLst/>
          </a:prstGeom>
          <a:noFill/>
        </p:spPr>
        <p:txBody>
          <a:bodyPr wrap="non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 Zhou</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2023 ﻿ MNRAS</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 altLang="zh-CN" sz="800" dirty="0">
                <a:latin typeface="STXinwei" panose="02010800040101010101" pitchFamily="2" charset="-122"/>
                <a:ea typeface="STXinwei" panose="02010800040101010101" pitchFamily="2" charset="-122"/>
                <a:cs typeface="Times New Roman" panose="02020603050405020304" pitchFamily="18" charset="0"/>
              </a:rPr>
              <a:t> </a:t>
            </a:r>
          </a:p>
        </p:txBody>
      </p:sp>
      <p:pic>
        <p:nvPicPr>
          <p:cNvPr id="29" name="图片 28">
            <a:extLst>
              <a:ext uri="{FF2B5EF4-FFF2-40B4-BE49-F238E27FC236}">
                <a16:creationId xmlns:a16="http://schemas.microsoft.com/office/drawing/2014/main" id="{A1EE8881-EA9C-1944-9572-380F76B467D1}"/>
              </a:ext>
            </a:extLst>
          </p:cNvPr>
          <p:cNvPicPr>
            <a:picLocks noChangeAspect="1"/>
          </p:cNvPicPr>
          <p:nvPr/>
        </p:nvPicPr>
        <p:blipFill>
          <a:blip r:embed="rId10"/>
          <a:stretch>
            <a:fillRect/>
          </a:stretch>
        </p:blipFill>
        <p:spPr>
          <a:xfrm>
            <a:off x="6186479" y="888863"/>
            <a:ext cx="2617519" cy="1121005"/>
          </a:xfrm>
          <a:prstGeom prst="rect">
            <a:avLst/>
          </a:prstGeom>
        </p:spPr>
      </p:pic>
      <p:sp>
        <p:nvSpPr>
          <p:cNvPr id="31" name="文本框 30">
            <a:extLst>
              <a:ext uri="{FF2B5EF4-FFF2-40B4-BE49-F238E27FC236}">
                <a16:creationId xmlns:a16="http://schemas.microsoft.com/office/drawing/2014/main" id="{DDBF29B5-0FC5-0243-871B-EC31EC80F0C6}"/>
              </a:ext>
            </a:extLst>
          </p:cNvPr>
          <p:cNvSpPr txBox="1"/>
          <p:nvPr/>
        </p:nvSpPr>
        <p:spPr>
          <a:xfrm>
            <a:off x="6947882" y="1938009"/>
            <a:ext cx="1236236" cy="215444"/>
          </a:xfrm>
          <a:prstGeom prst="rect">
            <a:avLst/>
          </a:prstGeom>
          <a:noFill/>
        </p:spPr>
        <p:txBody>
          <a:bodyPr wrap="none" rtlCol="0">
            <a:spAutoFit/>
          </a:bodyPr>
          <a:lstStyle/>
          <a:p>
            <a:r>
              <a:rPr lang="en" altLang="zh-CN" sz="800" dirty="0">
                <a:latin typeface="STXinwei" panose="02010800040101010101" pitchFamily="2" charset="-122"/>
                <a:ea typeface="STXinwei" panose="02010800040101010101" pitchFamily="2" charset="-122"/>
                <a:cs typeface="Times New Roman" panose="02020603050405020304" pitchFamily="18" charset="0"/>
              </a:rPr>
              <a:t>﻿ Lin</a:t>
            </a:r>
            <a:r>
              <a:rPr lang="zh-CN" altLang="en-US" sz="800" dirty="0">
                <a:latin typeface="STXinwei" panose="02010800040101010101" pitchFamily="2" charset="-122"/>
                <a:ea typeface="STXinwei" panose="02010800040101010101" pitchFamily="2" charset="-122"/>
                <a:cs typeface="Times New Roman" panose="02020603050405020304" pitchFamily="18" charset="0"/>
              </a:rPr>
              <a:t> </a:t>
            </a:r>
            <a:r>
              <a:rPr lang="en-US" altLang="zh-CN" sz="800" dirty="0">
                <a:latin typeface="STXinwei" panose="02010800040101010101" pitchFamily="2" charset="-122"/>
                <a:ea typeface="STXinwei" panose="02010800040101010101" pitchFamily="2" charset="-122"/>
                <a:cs typeface="Times New Roman" panose="02020603050405020304" pitchFamily="18" charset="0"/>
              </a:rPr>
              <a:t>et al. 2021 ﻿ MNRAS</a:t>
            </a:r>
            <a:endParaRPr lang="zh-CN" altLang="en-US" sz="800" dirty="0">
              <a:latin typeface="STXinwei" panose="02010800040101010101" pitchFamily="2" charset="-122"/>
              <a:ea typeface="STXinwei" panose="02010800040101010101" pitchFamily="2" charset="-122"/>
              <a:cs typeface="Times New Roman" panose="02020603050405020304" pitchFamily="18" charset="0"/>
            </a:endParaRPr>
          </a:p>
        </p:txBody>
      </p:sp>
      <p:sp>
        <p:nvSpPr>
          <p:cNvPr id="35" name="文本框 34">
            <a:extLst>
              <a:ext uri="{FF2B5EF4-FFF2-40B4-BE49-F238E27FC236}">
                <a16:creationId xmlns:a16="http://schemas.microsoft.com/office/drawing/2014/main" id="{F4EA312D-4FF9-AD40-83D8-06154E3EE20F}"/>
              </a:ext>
            </a:extLst>
          </p:cNvPr>
          <p:cNvSpPr txBox="1"/>
          <p:nvPr/>
        </p:nvSpPr>
        <p:spPr>
          <a:xfrm>
            <a:off x="157332" y="2275081"/>
            <a:ext cx="2451629" cy="430887"/>
          </a:xfrm>
          <a:prstGeom prst="rect">
            <a:avLst/>
          </a:prstGeom>
          <a:noFill/>
        </p:spPr>
        <p:txBody>
          <a:bodyPr wrap="square" rtlCol="0">
            <a:spAutoFit/>
          </a:bodyPr>
          <a:lstStyle/>
          <a:p>
            <a:pPr algn="just"/>
            <a:r>
              <a:rPr lang="en" altLang="zh-CN" sz="1100" dirty="0">
                <a:latin typeface="STXinwei" panose="02010800040101010101" pitchFamily="2" charset="-122"/>
                <a:ea typeface="STXinwei" panose="02010800040101010101" pitchFamily="2" charset="-122"/>
                <a:cs typeface="Times New Roman" panose="02020603050405020304" pitchFamily="18" charset="0"/>
              </a:rPr>
              <a:t>PSR</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 </a:t>
            </a:r>
            <a:r>
              <a:rPr lang="en" altLang="zh-CN" sz="1100" dirty="0">
                <a:latin typeface="STXinwei" panose="02010800040101010101" pitchFamily="2" charset="-122"/>
                <a:ea typeface="STXinwei" panose="02010800040101010101" pitchFamily="2" charset="-122"/>
                <a:cs typeface="Times New Roman" panose="02020603050405020304" pitchFamily="18" charset="0"/>
              </a:rPr>
              <a:t>J1119-6127</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 在周期跃变后间歇出现双峰脉冲。</a:t>
            </a:r>
            <a:r>
              <a:rPr lang="zh-CN" altLang="en-US"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rPr>
              <a:t>可能是</a:t>
            </a:r>
            <a:r>
              <a:rPr lang="zh-CN" altLang="en-US"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sym typeface="Wingdings" panose="05000000000000000000" pitchFamily="2" charset="2"/>
              </a:rPr>
              <a:t>磁层的变化。</a:t>
            </a:r>
            <a:endParaRPr kumimoji="1" lang="zh-CN" altLang="en-US" sz="1100" dirty="0">
              <a:latin typeface="STXinwei" panose="02010800040101010101" pitchFamily="2" charset="-122"/>
              <a:ea typeface="STXinwei" panose="02010800040101010101" pitchFamily="2" charset="-122"/>
            </a:endParaRPr>
          </a:p>
        </p:txBody>
      </p:sp>
      <p:sp>
        <p:nvSpPr>
          <p:cNvPr id="37" name="文本框 36">
            <a:extLst>
              <a:ext uri="{FF2B5EF4-FFF2-40B4-BE49-F238E27FC236}">
                <a16:creationId xmlns:a16="http://schemas.microsoft.com/office/drawing/2014/main" id="{17F197F9-1F44-004C-8628-8245EEC8FFBD}"/>
              </a:ext>
            </a:extLst>
          </p:cNvPr>
          <p:cNvSpPr txBox="1"/>
          <p:nvPr/>
        </p:nvSpPr>
        <p:spPr>
          <a:xfrm>
            <a:off x="1608483" y="4502431"/>
            <a:ext cx="1017336" cy="1954381"/>
          </a:xfrm>
          <a:prstGeom prst="rect">
            <a:avLst/>
          </a:prstGeom>
          <a:noFill/>
        </p:spPr>
        <p:txBody>
          <a:bodyPr wrap="square">
            <a:spAutoFit/>
          </a:bodyPr>
          <a:lstStyle/>
          <a:p>
            <a:pPr algn="just"/>
            <a:r>
              <a:rPr lang="en-US" altLang="zh-CN" sz="1100" dirty="0">
                <a:latin typeface="STXinwei" panose="02010800040101010101" pitchFamily="2" charset="-122"/>
                <a:ea typeface="STXinwei" panose="02010800040101010101" pitchFamily="2" charset="-122"/>
              </a:rPr>
              <a:t>PSR</a:t>
            </a:r>
            <a:r>
              <a:rPr lang="zh-CN" altLang="en-US" sz="1100" dirty="0">
                <a:latin typeface="STXinwei" panose="02010800040101010101" pitchFamily="2" charset="-122"/>
                <a:ea typeface="STXinwei" panose="02010800040101010101" pitchFamily="2" charset="-122"/>
              </a:rPr>
              <a:t> </a:t>
            </a:r>
            <a:r>
              <a:rPr lang="en" altLang="zh-CN" sz="1100" dirty="0">
                <a:latin typeface="STXinwei" panose="02010800040101010101" pitchFamily="2" charset="-122"/>
                <a:ea typeface="STXinwei" panose="02010800040101010101" pitchFamily="2" charset="-122"/>
              </a:rPr>
              <a:t>J0742-2822</a:t>
            </a:r>
            <a:r>
              <a:rPr lang="zh-CN" altLang="en-US" sz="1100" dirty="0">
                <a:latin typeface="STXinwei" panose="02010800040101010101" pitchFamily="2" charset="-122"/>
                <a:ea typeface="STXinwei" panose="02010800040101010101" pitchFamily="2" charset="-122"/>
              </a:rPr>
              <a:t> </a:t>
            </a:r>
            <a:r>
              <a:rPr lang="zh-CN" altLang="en-US" sz="1100" dirty="0">
                <a:latin typeface="STXinwei" panose="02010800040101010101" pitchFamily="2" charset="-122"/>
                <a:ea typeface="STXinwei" panose="02010800040101010101" pitchFamily="2" charset="-122"/>
                <a:sym typeface="Wingdings" panose="05000000000000000000" pitchFamily="2" charset="2"/>
              </a:rPr>
              <a:t>辐射状态的切换与</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周期跃变</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en" altLang="zh-CN" sz="1100" dirty="0">
                <a:latin typeface="STXinwei" panose="02010800040101010101" pitchFamily="2" charset="-122"/>
                <a:ea typeface="STXinwei" panose="02010800040101010101" pitchFamily="2" charset="-122"/>
              </a:rPr>
              <a:t>MJD 550</a:t>
            </a:r>
            <a:r>
              <a:rPr lang="en-US" altLang="zh-CN" sz="1100" dirty="0">
                <a:latin typeface="STXinwei" panose="02010800040101010101" pitchFamily="2" charset="-122"/>
                <a:ea typeface="STXinwei" panose="02010800040101010101" pitchFamily="2" charset="-122"/>
              </a:rPr>
              <a:t>2</a:t>
            </a:r>
            <a:r>
              <a:rPr lang="en" altLang="zh-CN" sz="1100" dirty="0">
                <a:latin typeface="STXinwei" panose="02010800040101010101" pitchFamily="2" charset="-122"/>
                <a:ea typeface="STXinwei" panose="02010800040101010101" pitchFamily="2" charset="-122"/>
              </a:rPr>
              <a:t>2)</a:t>
            </a:r>
            <a:r>
              <a:rPr lang="zh-CN" altLang="en-US" sz="1100" dirty="0">
                <a:latin typeface="STXinwei" panose="02010800040101010101" pitchFamily="2" charset="-122"/>
                <a:ea typeface="STXinwei" panose="02010800040101010101" pitchFamily="2" charset="-122"/>
                <a:sym typeface="Wingdings" panose="05000000000000000000" pitchFamily="2" charset="2"/>
              </a:rPr>
              <a:t>相关。</a:t>
            </a:r>
            <a:r>
              <a:rPr lang="zh-CN" altLang="en-US" sz="110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Wingdings" panose="05000000000000000000" pitchFamily="2" charset="2"/>
              </a:rPr>
              <a:t>可能是</a:t>
            </a:r>
            <a:r>
              <a:rPr lang="zh-CN" altLang="en-US" sz="1100" dirty="0">
                <a:solidFill>
                  <a:srgbClr val="FF0000"/>
                </a:solidFill>
                <a:latin typeface="STXinwei" panose="02010800040101010101" pitchFamily="2" charset="-122"/>
                <a:ea typeface="STXinwei" panose="02010800040101010101" pitchFamily="2" charset="-122"/>
              </a:rPr>
              <a:t>磁层和中子星内部相互作用驱动发辐射状态切换。</a:t>
            </a:r>
          </a:p>
        </p:txBody>
      </p:sp>
      <p:sp>
        <p:nvSpPr>
          <p:cNvPr id="38" name="文本框 37">
            <a:extLst>
              <a:ext uri="{FF2B5EF4-FFF2-40B4-BE49-F238E27FC236}">
                <a16:creationId xmlns:a16="http://schemas.microsoft.com/office/drawing/2014/main" id="{E99A5792-5427-4F43-A3BF-C38F011CDECF}"/>
              </a:ext>
            </a:extLst>
          </p:cNvPr>
          <p:cNvSpPr txBox="1"/>
          <p:nvPr/>
        </p:nvSpPr>
        <p:spPr>
          <a:xfrm>
            <a:off x="2849603" y="2306963"/>
            <a:ext cx="2911635" cy="769441"/>
          </a:xfrm>
          <a:prstGeom prst="rect">
            <a:avLst/>
          </a:prstGeom>
          <a:noFill/>
        </p:spPr>
        <p:txBody>
          <a:bodyPr wrap="square" rtlCol="0">
            <a:spAutoFit/>
          </a:bodyPr>
          <a:lstStyle/>
          <a:p>
            <a:pPr algn="just"/>
            <a:r>
              <a:rPr lang="en-US" altLang="zh-CN" sz="1100" dirty="0">
                <a:latin typeface="STXinwei" panose="02010800040101010101" pitchFamily="2" charset="-122"/>
                <a:ea typeface="STXinwei" panose="02010800040101010101" pitchFamily="2" charset="-122"/>
              </a:rPr>
              <a:t>PSR</a:t>
            </a:r>
            <a:r>
              <a:rPr lang="zh-CN" altLang="en-US" sz="1100" dirty="0">
                <a:latin typeface="STXinwei" panose="02010800040101010101" pitchFamily="2" charset="-122"/>
                <a:ea typeface="STXinwei" panose="02010800040101010101" pitchFamily="2" charset="-122"/>
              </a:rPr>
              <a:t> </a:t>
            </a:r>
            <a:r>
              <a:rPr lang="en-US" altLang="zh-CN" sz="1100" dirty="0">
                <a:latin typeface="STXinwei" panose="02010800040101010101" pitchFamily="2" charset="-122"/>
                <a:ea typeface="STXinwei" panose="02010800040101010101" pitchFamily="2" charset="-122"/>
              </a:rPr>
              <a:t>J2037+3621</a:t>
            </a:r>
            <a:r>
              <a:rPr lang="zh-CN" altLang="en-US" sz="1100" dirty="0">
                <a:latin typeface="STXinwei" panose="02010800040101010101" pitchFamily="2" charset="-122"/>
                <a:ea typeface="STXinwei" panose="02010800040101010101" pitchFamily="2" charset="-122"/>
              </a:rPr>
              <a:t>的脉冲轮廓变化与自旋下降状态相关，且脉冲宽度（</a:t>
            </a:r>
            <a:r>
              <a:rPr lang="en-US" altLang="zh-CN" sz="1100" dirty="0">
                <a:latin typeface="STXinwei" panose="02010800040101010101" pitchFamily="2" charset="-122"/>
                <a:ea typeface="STXinwei" panose="02010800040101010101" pitchFamily="2" charset="-122"/>
              </a:rPr>
              <a:t>W50</a:t>
            </a:r>
            <a:r>
              <a:rPr lang="zh-CN" altLang="en-US" sz="1100" dirty="0">
                <a:latin typeface="STXinwei" panose="02010800040101010101" pitchFamily="2" charset="-122"/>
                <a:ea typeface="STXinwei" panose="02010800040101010101" pitchFamily="2" charset="-122"/>
              </a:rPr>
              <a:t>）在</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周期跃变</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en-US" altLang="zh-CN" sz="1100" dirty="0">
                <a:latin typeface="STXinwei" panose="02010800040101010101" pitchFamily="2" charset="-122"/>
                <a:ea typeface="STXinwei" panose="02010800040101010101" pitchFamily="2" charset="-122"/>
              </a:rPr>
              <a:t>MJD 52950)</a:t>
            </a:r>
            <a:r>
              <a:rPr lang="zh-CN" altLang="en-US" sz="1100" dirty="0">
                <a:latin typeface="STXinwei" panose="02010800040101010101" pitchFamily="2" charset="-122"/>
                <a:ea typeface="STXinwei" panose="02010800040101010101" pitchFamily="2" charset="-122"/>
              </a:rPr>
              <a:t>出现宽窄两种模式。</a:t>
            </a:r>
            <a:r>
              <a:rPr lang="zh-CN" altLang="en-US"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sym typeface="Wingdings" panose="05000000000000000000" pitchFamily="2" charset="2"/>
              </a:rPr>
              <a:t>说明</a:t>
            </a:r>
            <a:r>
              <a:rPr lang="en-US" altLang="zh-CN"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sym typeface="Wingdings" panose="05000000000000000000" pitchFamily="2" charset="2"/>
              </a:rPr>
              <a:t>glitch</a:t>
            </a:r>
            <a:r>
              <a:rPr lang="zh-CN" altLang="en-US"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sym typeface="Wingdings" panose="05000000000000000000" pitchFamily="2" charset="2"/>
              </a:rPr>
              <a:t>可能触发了磁层的变化！</a:t>
            </a:r>
            <a:endParaRPr lang="en-US" altLang="zh-CN" sz="1100" dirty="0">
              <a:solidFill>
                <a:srgbClr val="FF0000"/>
              </a:solidFill>
              <a:latin typeface="STXinwei" panose="02010800040101010101" pitchFamily="2" charset="-122"/>
              <a:ea typeface="STXinwei" panose="02010800040101010101" pitchFamily="2" charset="-122"/>
              <a:cs typeface="Times New Roman" panose="02020603050405020304" pitchFamily="18" charset="0"/>
              <a:sym typeface="Wingdings" panose="05000000000000000000" pitchFamily="2" charset="2"/>
            </a:endParaRPr>
          </a:p>
        </p:txBody>
      </p:sp>
      <p:sp>
        <p:nvSpPr>
          <p:cNvPr id="39" name="文本框 38">
            <a:extLst>
              <a:ext uri="{FF2B5EF4-FFF2-40B4-BE49-F238E27FC236}">
                <a16:creationId xmlns:a16="http://schemas.microsoft.com/office/drawing/2014/main" id="{82422E70-1AD3-8044-A9E7-CA62AEB06E91}"/>
              </a:ext>
            </a:extLst>
          </p:cNvPr>
          <p:cNvSpPr txBox="1"/>
          <p:nvPr/>
        </p:nvSpPr>
        <p:spPr>
          <a:xfrm>
            <a:off x="2903488" y="5889564"/>
            <a:ext cx="2930698" cy="600164"/>
          </a:xfrm>
          <a:prstGeom prst="rect">
            <a:avLst/>
          </a:prstGeom>
          <a:noFill/>
        </p:spPr>
        <p:txBody>
          <a:bodyPr wrap="square" rtlCol="0">
            <a:spAutoFit/>
          </a:bodyPr>
          <a:lstStyle/>
          <a:p>
            <a:pPr algn="just"/>
            <a:r>
              <a:rPr lang="en-US" altLang="zh-CN" sz="1100" dirty="0">
                <a:latin typeface="STXinwei" panose="02010800040101010101" pitchFamily="2" charset="-122"/>
                <a:ea typeface="STXinwei" panose="02010800040101010101" pitchFamily="2" charset="-122"/>
              </a:rPr>
              <a:t>PSR</a:t>
            </a:r>
            <a:r>
              <a:rPr lang="zh-CN" altLang="en-US" sz="1100" dirty="0">
                <a:latin typeface="STXinwei" panose="02010800040101010101" pitchFamily="2" charset="-122"/>
                <a:ea typeface="STXinwei" panose="02010800040101010101" pitchFamily="2" charset="-122"/>
              </a:rPr>
              <a:t> </a:t>
            </a:r>
            <a:r>
              <a:rPr lang="en" altLang="zh-CN" sz="1100" dirty="0">
                <a:latin typeface="STXinwei" panose="02010800040101010101" pitchFamily="2" charset="-122"/>
                <a:ea typeface="STXinwei" panose="02010800040101010101" pitchFamily="2" charset="-122"/>
              </a:rPr>
              <a:t>J2021+4026 </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周期跃变</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en-US" altLang="zh-CN" sz="1100" dirty="0">
                <a:latin typeface="STXinwei" panose="02010800040101010101" pitchFamily="2" charset="-122"/>
                <a:ea typeface="STXinwei" panose="02010800040101010101" pitchFamily="2" charset="-122"/>
              </a:rPr>
              <a:t>MJD</a:t>
            </a:r>
            <a:r>
              <a:rPr lang="zh-CN" altLang="en-US" sz="1100" dirty="0">
                <a:latin typeface="STXinwei" panose="02010800040101010101" pitchFamily="2" charset="-122"/>
                <a:ea typeface="STXinwei" panose="02010800040101010101" pitchFamily="2" charset="-122"/>
              </a:rPr>
              <a:t> </a:t>
            </a:r>
            <a:r>
              <a:rPr lang="en-US" altLang="zh-CN" sz="1100" dirty="0">
                <a:latin typeface="STXinwei" panose="02010800040101010101" pitchFamily="2" charset="-122"/>
                <a:ea typeface="STXinwei" panose="02010800040101010101" pitchFamily="2" charset="-122"/>
              </a:rPr>
              <a:t>55850</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zh-CN" altLang="en-US" sz="1100" dirty="0">
                <a:latin typeface="STXinwei" panose="02010800040101010101" pitchFamily="2" charset="-122"/>
                <a:ea typeface="STXinwei" panose="02010800040101010101" pitchFamily="2" charset="-122"/>
              </a:rPr>
              <a:t>后脉冲轮廓的中间区域中的第三个峰消失。</a:t>
            </a:r>
            <a:r>
              <a:rPr lang="zh-CN" altLang="en-US" sz="1100" dirty="0">
                <a:solidFill>
                  <a:srgbClr val="FF0000"/>
                </a:solidFill>
                <a:latin typeface="楷体" panose="02010609060101010101" pitchFamily="49" charset="-122"/>
                <a:ea typeface="楷体" panose="02010609060101010101" pitchFamily="49" charset="-122"/>
                <a:cs typeface="Times New Roman" panose="02020603050405020304" pitchFamily="18" charset="0"/>
                <a:sym typeface="Wingdings" panose="05000000000000000000" pitchFamily="2" charset="2"/>
              </a:rPr>
              <a:t>可能是</a:t>
            </a:r>
            <a:r>
              <a:rPr lang="zh-CN" altLang="en-US" sz="1100" dirty="0">
                <a:solidFill>
                  <a:srgbClr val="FF0000"/>
                </a:solidFill>
                <a:latin typeface="STXinwei" panose="02010800040101010101" pitchFamily="2" charset="-122"/>
                <a:ea typeface="STXinwei" panose="02010800040101010101" pitchFamily="2" charset="-122"/>
              </a:rPr>
              <a:t>磁场结构的变化引起有效磁倾角的变化。</a:t>
            </a:r>
          </a:p>
        </p:txBody>
      </p:sp>
      <p:sp>
        <p:nvSpPr>
          <p:cNvPr id="41" name="文本框 40">
            <a:extLst>
              <a:ext uri="{FF2B5EF4-FFF2-40B4-BE49-F238E27FC236}">
                <a16:creationId xmlns:a16="http://schemas.microsoft.com/office/drawing/2014/main" id="{1B13B8C5-BFD7-DB44-AF39-8097D5806693}"/>
              </a:ext>
            </a:extLst>
          </p:cNvPr>
          <p:cNvSpPr txBox="1"/>
          <p:nvPr/>
        </p:nvSpPr>
        <p:spPr>
          <a:xfrm>
            <a:off x="7443837" y="4577944"/>
            <a:ext cx="1132503" cy="1785104"/>
          </a:xfrm>
          <a:prstGeom prst="rect">
            <a:avLst/>
          </a:prstGeom>
          <a:noFill/>
        </p:spPr>
        <p:txBody>
          <a:bodyPr wrap="square" rtlCol="0">
            <a:spAutoFit/>
          </a:bodyPr>
          <a:lstStyle/>
          <a:p>
            <a:pPr algn="just"/>
            <a:r>
              <a:rPr lang="en" altLang="zh-CN" sz="1100" dirty="0">
                <a:latin typeface="STXinwei" panose="02010800040101010101" pitchFamily="2" charset="-122"/>
                <a:ea typeface="STXinwei" panose="02010800040101010101" pitchFamily="2" charset="-122"/>
              </a:rPr>
              <a:t>PSR B2021+51</a:t>
            </a:r>
            <a:r>
              <a:rPr lang="zh-CN" altLang="en-US" sz="1100" dirty="0">
                <a:latin typeface="STXinwei" panose="02010800040101010101" pitchFamily="2" charset="-122"/>
                <a:ea typeface="STXinwei" panose="02010800040101010101" pitchFamily="2" charset="-122"/>
              </a:rPr>
              <a:t> 平均轮廓的</a:t>
            </a:r>
            <a:r>
              <a:rPr lang="en-US" altLang="zh-CN" sz="1100" dirty="0">
                <a:latin typeface="STXinwei" panose="02010800040101010101" pitchFamily="2" charset="-122"/>
                <a:ea typeface="STXinwei" panose="02010800040101010101" pitchFamily="2" charset="-122"/>
              </a:rPr>
              <a:t>W10</a:t>
            </a:r>
            <a:r>
              <a:rPr lang="zh-CN" altLang="en-US" sz="1100" dirty="0">
                <a:latin typeface="STXinwei" panose="02010800040101010101" pitchFamily="2" charset="-122"/>
                <a:ea typeface="STXinwei" panose="02010800040101010101" pitchFamily="2" charset="-122"/>
              </a:rPr>
              <a:t>在跃变</a:t>
            </a:r>
            <a:r>
              <a:rPr lang="en-US" altLang="zh-CN" sz="1100" dirty="0">
                <a:latin typeface="STXinwei" panose="02010800040101010101" pitchFamily="2" charset="-122"/>
                <a:ea typeface="STXinwei" panose="02010800040101010101" pitchFamily="2" charset="-122"/>
              </a:rPr>
              <a:t>(</a:t>
            </a:r>
            <a:r>
              <a:rPr lang="en" altLang="zh-CN" sz="1100" dirty="0">
                <a:latin typeface="STXinwei" panose="02010800040101010101" pitchFamily="2" charset="-122"/>
                <a:ea typeface="STXinwei" panose="02010800040101010101" pitchFamily="2" charset="-122"/>
              </a:rPr>
              <a:t>MJD</a:t>
            </a:r>
            <a:r>
              <a:rPr lang="zh-CN" altLang="en-US" sz="1100" dirty="0">
                <a:latin typeface="STXinwei" panose="02010800040101010101" pitchFamily="2" charset="-122"/>
                <a:ea typeface="STXinwei" panose="02010800040101010101" pitchFamily="2" charset="-122"/>
              </a:rPr>
              <a:t> </a:t>
            </a:r>
            <a:r>
              <a:rPr lang="en-US" altLang="zh-CN" sz="1100" dirty="0">
                <a:latin typeface="STXinwei" panose="02010800040101010101" pitchFamily="2" charset="-122"/>
                <a:ea typeface="STXinwei" panose="02010800040101010101" pitchFamily="2" charset="-122"/>
              </a:rPr>
              <a:t>58289.1)</a:t>
            </a:r>
            <a:r>
              <a:rPr lang="zh-CN" altLang="en-US" sz="1100" dirty="0">
                <a:latin typeface="STXinwei" panose="02010800040101010101" pitchFamily="2" charset="-122"/>
                <a:ea typeface="STXinwei" panose="02010800040101010101" pitchFamily="2" charset="-122"/>
              </a:rPr>
              <a:t>前显著减小，跃变后增大。</a:t>
            </a:r>
            <a:r>
              <a:rPr lang="zh-CN" altLang="en-US" sz="1100" dirty="0">
                <a:solidFill>
                  <a:srgbClr val="FF0000"/>
                </a:solidFill>
                <a:latin typeface="STXinwei" panose="02010800040101010101" pitchFamily="2" charset="-122"/>
                <a:ea typeface="STXinwei" panose="02010800040101010101" pitchFamily="2" charset="-122"/>
              </a:rPr>
              <a:t>可能是周期跃变触发辐射区磁通量管的运动 。</a:t>
            </a:r>
          </a:p>
        </p:txBody>
      </p:sp>
      <p:sp>
        <p:nvSpPr>
          <p:cNvPr id="42" name="文本框 41">
            <a:extLst>
              <a:ext uri="{FF2B5EF4-FFF2-40B4-BE49-F238E27FC236}">
                <a16:creationId xmlns:a16="http://schemas.microsoft.com/office/drawing/2014/main" id="{92D965B9-7905-2142-80AD-A49F0EABAF7F}"/>
              </a:ext>
            </a:extLst>
          </p:cNvPr>
          <p:cNvSpPr txBox="1"/>
          <p:nvPr/>
        </p:nvSpPr>
        <p:spPr>
          <a:xfrm>
            <a:off x="10866727" y="1092281"/>
            <a:ext cx="1184065" cy="1615827"/>
          </a:xfrm>
          <a:prstGeom prst="rect">
            <a:avLst/>
          </a:prstGeom>
          <a:noFill/>
        </p:spPr>
        <p:txBody>
          <a:bodyPr wrap="square" rtlCol="0">
            <a:spAutoFit/>
          </a:bodyPr>
          <a:lstStyle/>
          <a:p>
            <a:pPr algn="just"/>
            <a:r>
              <a:rPr lang="en" altLang="zh-CN" sz="1100" dirty="0">
                <a:latin typeface="STXinwei" panose="02010800040101010101" pitchFamily="2" charset="-122"/>
                <a:ea typeface="STXinwei" panose="02010800040101010101" pitchFamily="2" charset="-122"/>
                <a:cs typeface="Times New Roman" panose="02020603050405020304" pitchFamily="18" charset="0"/>
              </a:rPr>
              <a:t>PSR</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 </a:t>
            </a:r>
            <a:r>
              <a:rPr lang="en" altLang="zh-CN" sz="1100" dirty="0">
                <a:latin typeface="STXinwei" panose="02010800040101010101" pitchFamily="2" charset="-122"/>
                <a:ea typeface="STXinwei" panose="02010800040101010101" pitchFamily="2" charset="-122"/>
                <a:cs typeface="Times New Roman" panose="02020603050405020304" pitchFamily="18" charset="0"/>
              </a:rPr>
              <a:t>J0738-4042</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 在周期跃变</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en" altLang="zh-CN" sz="1100" dirty="0">
                <a:latin typeface="STXinwei" panose="02010800040101010101" pitchFamily="2" charset="-122"/>
                <a:ea typeface="STXinwei" panose="02010800040101010101" pitchFamily="2" charset="-122"/>
                <a:cs typeface="Times New Roman" panose="02020603050405020304" pitchFamily="18" charset="0"/>
              </a:rPr>
              <a:t>MJD 57359)</a:t>
            </a:r>
            <a:r>
              <a:rPr lang="zh-CN" altLang="en" sz="1100" dirty="0">
                <a:latin typeface="STXinwei" panose="02010800040101010101" pitchFamily="2" charset="-122"/>
                <a:ea typeface="STXinwei" panose="02010800040101010101" pitchFamily="2" charset="-122"/>
                <a:cs typeface="Times New Roman" panose="02020603050405020304" pitchFamily="18" charset="0"/>
              </a:rPr>
              <a:t>后</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脉冲轮廓变化，同时自旋和辐射存在相关性</a:t>
            </a:r>
            <a:r>
              <a:rPr lang="zh-CN" altLang="en-US" sz="1100" dirty="0">
                <a:latin typeface="STXinwei" panose="02010800040101010101" pitchFamily="2" charset="-122"/>
                <a:ea typeface="STXinwei" panose="02010800040101010101" pitchFamily="2" charset="-122"/>
              </a:rPr>
              <a:t>。</a:t>
            </a:r>
            <a:r>
              <a:rPr lang="zh-CN" altLang="en" sz="1100" dirty="0">
                <a:solidFill>
                  <a:srgbClr val="FF0000"/>
                </a:solidFill>
                <a:latin typeface="STXinwei" panose="02010800040101010101" pitchFamily="2" charset="-122"/>
                <a:ea typeface="STXinwei" panose="02010800040101010101" pitchFamily="2" charset="-122"/>
              </a:rPr>
              <a:t>可能是</a:t>
            </a:r>
            <a:r>
              <a:rPr lang="zh-CN" altLang="en-US" sz="1100" dirty="0">
                <a:solidFill>
                  <a:srgbClr val="FF0000"/>
                </a:solidFill>
                <a:latin typeface="STXinwei" panose="02010800040101010101" pitchFamily="2" charset="-122"/>
                <a:ea typeface="STXinwei" panose="02010800040101010101" pitchFamily="2" charset="-122"/>
              </a:rPr>
              <a:t>星震引起的倾角变化和涡旋运动的结果。</a:t>
            </a:r>
            <a:endParaRPr lang="en" altLang="zh-CN" sz="1100" dirty="0">
              <a:latin typeface="STXinwei" panose="02010800040101010101" pitchFamily="2" charset="-122"/>
              <a:ea typeface="STXinwei" panose="02010800040101010101" pitchFamily="2" charset="-122"/>
            </a:endParaRPr>
          </a:p>
        </p:txBody>
      </p:sp>
      <p:sp>
        <p:nvSpPr>
          <p:cNvPr id="43" name="文本框 42">
            <a:extLst>
              <a:ext uri="{FF2B5EF4-FFF2-40B4-BE49-F238E27FC236}">
                <a16:creationId xmlns:a16="http://schemas.microsoft.com/office/drawing/2014/main" id="{657A30DD-EB8E-144C-891A-350C54A0443F}"/>
              </a:ext>
            </a:extLst>
          </p:cNvPr>
          <p:cNvSpPr txBox="1"/>
          <p:nvPr/>
        </p:nvSpPr>
        <p:spPr>
          <a:xfrm>
            <a:off x="10685477" y="4646768"/>
            <a:ext cx="1260764" cy="1446550"/>
          </a:xfrm>
          <a:prstGeom prst="rect">
            <a:avLst/>
          </a:prstGeom>
          <a:noFill/>
        </p:spPr>
        <p:txBody>
          <a:bodyPr wrap="square" rtlCol="0">
            <a:spAutoFit/>
          </a:bodyPr>
          <a:lstStyle/>
          <a:p>
            <a:pPr algn="just"/>
            <a:r>
              <a:rPr lang="en" altLang="zh-CN" sz="1100" dirty="0">
                <a:latin typeface="STXinwei" panose="02010800040101010101" pitchFamily="2" charset="-122"/>
                <a:ea typeface="STXinwei" panose="02010800040101010101" pitchFamily="2" charset="-122"/>
                <a:cs typeface="Times New Roman" panose="02020603050405020304" pitchFamily="18" charset="0"/>
              </a:rPr>
              <a:t>PSR B1822–09</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周期跃变</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en" altLang="zh-CN" sz="1100" dirty="0">
                <a:latin typeface="STXinwei" panose="02010800040101010101" pitchFamily="2" charset="-122"/>
                <a:ea typeface="STXinwei" panose="02010800040101010101" pitchFamily="2" charset="-122"/>
                <a:cs typeface="Times New Roman" panose="02020603050405020304" pitchFamily="18" charset="0"/>
              </a:rPr>
              <a:t>MJD 58025</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a:t>
            </a:r>
            <a:r>
              <a:rPr lang="en" altLang="zh-CN" sz="1100" dirty="0">
                <a:latin typeface="STXinwei" panose="02010800040101010101" pitchFamily="2" charset="-122"/>
                <a:ea typeface="STXinwei" panose="02010800040101010101" pitchFamily="2" charset="-122"/>
                <a:cs typeface="Times New Roman" panose="02020603050405020304" pitchFamily="18" charset="0"/>
              </a:rPr>
              <a:t>58474.5</a:t>
            </a:r>
            <a:r>
              <a:rPr lang="en-US" altLang="zh-CN" sz="1100" dirty="0">
                <a:latin typeface="STXinwei" panose="02010800040101010101" pitchFamily="2" charset="-122"/>
                <a:ea typeface="STXinwei" panose="02010800040101010101" pitchFamily="2" charset="-122"/>
                <a:cs typeface="Times New Roman" panose="02020603050405020304" pitchFamily="18" charset="0"/>
              </a:rPr>
              <a:t>)</a:t>
            </a:r>
            <a:r>
              <a:rPr lang="zh-CN" altLang="en-US" sz="1100" dirty="0">
                <a:latin typeface="STXinwei" panose="02010800040101010101" pitchFamily="2" charset="-122"/>
                <a:ea typeface="STXinwei" panose="02010800040101010101" pitchFamily="2" charset="-122"/>
                <a:cs typeface="Times New Roman" panose="02020603050405020304" pitchFamily="18" charset="0"/>
              </a:rPr>
              <a:t>后脉冲轮廓发生变化</a:t>
            </a:r>
            <a:r>
              <a:rPr lang="zh-CN" altLang="en-US" sz="1100" dirty="0">
                <a:latin typeface="STXinwei" panose="02010800040101010101" pitchFamily="2" charset="-122"/>
                <a:ea typeface="STXinwei" panose="02010800040101010101" pitchFamily="2" charset="-122"/>
              </a:rPr>
              <a:t>。</a:t>
            </a:r>
            <a:r>
              <a:rPr lang="zh-CN" altLang="en-US" sz="1100" dirty="0">
                <a:solidFill>
                  <a:srgbClr val="FF0000"/>
                </a:solidFill>
                <a:latin typeface="STXinwei" panose="02010800040101010101" pitchFamily="2" charset="-122"/>
                <a:ea typeface="STXinwei" panose="02010800040101010101" pitchFamily="2" charset="-122"/>
              </a:rPr>
              <a:t>可能是周期跃变触发辐射区磁通量管的运动 。</a:t>
            </a:r>
          </a:p>
        </p:txBody>
      </p:sp>
      <p:sp>
        <p:nvSpPr>
          <p:cNvPr id="44" name="文本框 43">
            <a:extLst>
              <a:ext uri="{FF2B5EF4-FFF2-40B4-BE49-F238E27FC236}">
                <a16:creationId xmlns:a16="http://schemas.microsoft.com/office/drawing/2014/main" id="{04E66B6B-25A6-6D48-99EB-7BD54ADCB61D}"/>
              </a:ext>
            </a:extLst>
          </p:cNvPr>
          <p:cNvSpPr txBox="1"/>
          <p:nvPr/>
        </p:nvSpPr>
        <p:spPr>
          <a:xfrm>
            <a:off x="10393310" y="4541242"/>
            <a:ext cx="184731" cy="369332"/>
          </a:xfrm>
          <a:prstGeom prst="rect">
            <a:avLst/>
          </a:prstGeom>
          <a:noFill/>
        </p:spPr>
        <p:txBody>
          <a:bodyPr wrap="none" rtlCol="0">
            <a:spAutoFit/>
          </a:bodyPr>
          <a:lstStyle/>
          <a:p>
            <a:endParaRPr kumimoji="1" lang="zh-CN" altLang="en-US" dirty="0"/>
          </a:p>
        </p:txBody>
      </p:sp>
      <p:sp>
        <p:nvSpPr>
          <p:cNvPr id="45" name="文本框 44">
            <a:extLst>
              <a:ext uri="{FF2B5EF4-FFF2-40B4-BE49-F238E27FC236}">
                <a16:creationId xmlns:a16="http://schemas.microsoft.com/office/drawing/2014/main" id="{BC1224A7-42F1-0943-B286-15DEAA2F01B1}"/>
              </a:ext>
            </a:extLst>
          </p:cNvPr>
          <p:cNvSpPr txBox="1"/>
          <p:nvPr/>
        </p:nvSpPr>
        <p:spPr>
          <a:xfrm>
            <a:off x="6259323" y="2142959"/>
            <a:ext cx="2485532" cy="769441"/>
          </a:xfrm>
          <a:prstGeom prst="rect">
            <a:avLst/>
          </a:prstGeom>
          <a:noFill/>
        </p:spPr>
        <p:txBody>
          <a:bodyPr wrap="square" rtlCol="0">
            <a:spAutoFit/>
          </a:bodyPr>
          <a:lstStyle/>
          <a:p>
            <a:pPr algn="just"/>
            <a:r>
              <a:rPr lang="en-US" altLang="zh-CN" sz="1100" dirty="0">
                <a:latin typeface="STXinwei" panose="02010800040101010101" pitchFamily="2" charset="-122"/>
                <a:ea typeface="STXinwei" panose="02010800040101010101" pitchFamily="2" charset="-122"/>
              </a:rPr>
              <a:t>PSR</a:t>
            </a:r>
            <a:r>
              <a:rPr lang="zh-CN" altLang="en-US" sz="1100" dirty="0">
                <a:latin typeface="STXinwei" panose="02010800040101010101" pitchFamily="2" charset="-122"/>
                <a:ea typeface="STXinwei" panose="02010800040101010101" pitchFamily="2" charset="-122"/>
              </a:rPr>
              <a:t> </a:t>
            </a:r>
            <a:r>
              <a:rPr lang="en-US" altLang="zh-CN" sz="1100" dirty="0">
                <a:latin typeface="STXinwei" panose="02010800040101010101" pitchFamily="2" charset="-122"/>
                <a:ea typeface="STXinwei" panose="02010800040101010101" pitchFamily="2" charset="-122"/>
              </a:rPr>
              <a:t>J1420-6048</a:t>
            </a:r>
            <a:r>
              <a:rPr lang="zh-CN" altLang="en-US" sz="1100" dirty="0">
                <a:latin typeface="STXinwei" panose="02010800040101010101" pitchFamily="2" charset="-122"/>
                <a:ea typeface="STXinwei" panose="02010800040101010101" pitchFamily="2" charset="-122"/>
              </a:rPr>
              <a:t> 周期跃变后辐射结构发生变化，</a:t>
            </a:r>
            <a:r>
              <a:rPr lang="zh-CN" altLang="en-US" sz="1100" dirty="0">
                <a:solidFill>
                  <a:srgbClr val="FF0000"/>
                </a:solidFill>
                <a:latin typeface="STXinwei" panose="02010800040101010101" pitchFamily="2" charset="-122"/>
                <a:ea typeface="STXinwei" panose="02010800040101010101" pitchFamily="2" charset="-122"/>
              </a:rPr>
              <a:t>可能是因为大的壳层裂纹影响粒子加速度或加速区域，从而导致辐射变化。</a:t>
            </a:r>
          </a:p>
        </p:txBody>
      </p:sp>
      <p:sp>
        <p:nvSpPr>
          <p:cNvPr id="48" name="文本框 47">
            <a:extLst>
              <a:ext uri="{FF2B5EF4-FFF2-40B4-BE49-F238E27FC236}">
                <a16:creationId xmlns:a16="http://schemas.microsoft.com/office/drawing/2014/main" id="{55788A63-C979-CA4A-AC09-E25CC952FFBF}"/>
              </a:ext>
            </a:extLst>
          </p:cNvPr>
          <p:cNvSpPr txBox="1"/>
          <p:nvPr/>
        </p:nvSpPr>
        <p:spPr>
          <a:xfrm rot="16369347">
            <a:off x="1090828" y="2919734"/>
            <a:ext cx="1007135" cy="373364"/>
          </a:xfrm>
          <a:prstGeom prst="rect">
            <a:avLst/>
          </a:prstGeom>
          <a:noFill/>
        </p:spPr>
        <p:txBody>
          <a:bodyPr wrap="square" rtlCol="0">
            <a:spAutoFit/>
          </a:bodyPr>
          <a:lstStyle/>
          <a:p>
            <a:pPr algn="ctr"/>
            <a:r>
              <a:rPr kumimoji="1" lang="en-US" altLang="zh-CN" b="1" dirty="0">
                <a:latin typeface="STXinwei" panose="02010800040101010101" pitchFamily="2" charset="-122"/>
                <a:ea typeface="STXinwei" panose="02010800040101010101" pitchFamily="2" charset="-122"/>
              </a:rPr>
              <a:t>2011</a:t>
            </a:r>
            <a:endParaRPr kumimoji="1" lang="zh-CN" altLang="en-US" b="1" dirty="0">
              <a:latin typeface="STXinwei" panose="02010800040101010101" pitchFamily="2" charset="-122"/>
              <a:ea typeface="STXinwei" panose="02010800040101010101" pitchFamily="2" charset="-122"/>
            </a:endParaRPr>
          </a:p>
        </p:txBody>
      </p:sp>
      <p:sp>
        <p:nvSpPr>
          <p:cNvPr id="49" name="文本框 48">
            <a:extLst>
              <a:ext uri="{FF2B5EF4-FFF2-40B4-BE49-F238E27FC236}">
                <a16:creationId xmlns:a16="http://schemas.microsoft.com/office/drawing/2014/main" id="{EBB40023-A811-5D4D-8CC5-6F560BB948FC}"/>
              </a:ext>
            </a:extLst>
          </p:cNvPr>
          <p:cNvSpPr txBox="1"/>
          <p:nvPr/>
        </p:nvSpPr>
        <p:spPr>
          <a:xfrm rot="5566520">
            <a:off x="1499523" y="4247515"/>
            <a:ext cx="1145583" cy="369332"/>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2013</a:t>
            </a:r>
            <a:endParaRPr kumimoji="1" lang="zh-CN" altLang="en-US" b="1" dirty="0">
              <a:latin typeface="STXinwei" panose="02010800040101010101" pitchFamily="2" charset="-122"/>
              <a:ea typeface="STXinwei" panose="02010800040101010101" pitchFamily="2" charset="-122"/>
            </a:endParaRPr>
          </a:p>
        </p:txBody>
      </p:sp>
      <p:sp>
        <p:nvSpPr>
          <p:cNvPr id="52" name="文本框 51">
            <a:extLst>
              <a:ext uri="{FF2B5EF4-FFF2-40B4-BE49-F238E27FC236}">
                <a16:creationId xmlns:a16="http://schemas.microsoft.com/office/drawing/2014/main" id="{B614B4D7-E88E-3E42-B47A-E640BF6AE5C0}"/>
              </a:ext>
            </a:extLst>
          </p:cNvPr>
          <p:cNvSpPr txBox="1"/>
          <p:nvPr/>
        </p:nvSpPr>
        <p:spPr>
          <a:xfrm rot="5400000">
            <a:off x="4059591" y="3229188"/>
            <a:ext cx="976915" cy="307777"/>
          </a:xfrm>
          <a:prstGeom prst="rect">
            <a:avLst/>
          </a:prstGeom>
          <a:noFill/>
        </p:spPr>
        <p:txBody>
          <a:bodyPr wrap="square" rtlCol="0">
            <a:spAutoFit/>
          </a:bodyPr>
          <a:lstStyle/>
          <a:p>
            <a:r>
              <a:rPr kumimoji="1" lang="en-US" altLang="zh-CN" sz="1400" b="1" dirty="0">
                <a:latin typeface="STXinwei" panose="02010800040101010101" pitchFamily="2" charset="-122"/>
                <a:ea typeface="STXinwei" panose="02010800040101010101" pitchFamily="2" charset="-122"/>
              </a:rPr>
              <a:t>2018</a:t>
            </a:r>
            <a:endParaRPr kumimoji="1" lang="zh-CN" altLang="en-US" sz="1400" b="1" dirty="0">
              <a:latin typeface="STXinwei" panose="02010800040101010101" pitchFamily="2" charset="-122"/>
              <a:ea typeface="STXinwei" panose="02010800040101010101" pitchFamily="2" charset="-122"/>
            </a:endParaRPr>
          </a:p>
        </p:txBody>
      </p:sp>
      <p:sp>
        <p:nvSpPr>
          <p:cNvPr id="53" name="文本框 52">
            <a:extLst>
              <a:ext uri="{FF2B5EF4-FFF2-40B4-BE49-F238E27FC236}">
                <a16:creationId xmlns:a16="http://schemas.microsoft.com/office/drawing/2014/main" id="{65DB7E3E-B78C-4145-9D30-12E8D0B7C801}"/>
              </a:ext>
            </a:extLst>
          </p:cNvPr>
          <p:cNvSpPr txBox="1"/>
          <p:nvPr/>
        </p:nvSpPr>
        <p:spPr>
          <a:xfrm rot="5652344">
            <a:off x="7161771" y="3117042"/>
            <a:ext cx="976915" cy="373364"/>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2021</a:t>
            </a:r>
            <a:endParaRPr kumimoji="1" lang="zh-CN" altLang="en-US" b="1" dirty="0">
              <a:latin typeface="STXinwei" panose="02010800040101010101" pitchFamily="2" charset="-122"/>
              <a:ea typeface="STXinwei" panose="02010800040101010101" pitchFamily="2" charset="-122"/>
            </a:endParaRPr>
          </a:p>
        </p:txBody>
      </p:sp>
      <p:sp>
        <p:nvSpPr>
          <p:cNvPr id="59" name="文本框 58">
            <a:extLst>
              <a:ext uri="{FF2B5EF4-FFF2-40B4-BE49-F238E27FC236}">
                <a16:creationId xmlns:a16="http://schemas.microsoft.com/office/drawing/2014/main" id="{AB5C4091-F6C3-2548-BEC6-D2AB505F45CA}"/>
              </a:ext>
            </a:extLst>
          </p:cNvPr>
          <p:cNvSpPr txBox="1"/>
          <p:nvPr/>
        </p:nvSpPr>
        <p:spPr>
          <a:xfrm rot="5162557">
            <a:off x="9404371" y="4123081"/>
            <a:ext cx="976915" cy="373364"/>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2022</a:t>
            </a:r>
            <a:endParaRPr kumimoji="1" lang="zh-CN" altLang="en-US" b="1" dirty="0">
              <a:latin typeface="STXinwei" panose="02010800040101010101" pitchFamily="2" charset="-122"/>
              <a:ea typeface="STXinwei" panose="02010800040101010101" pitchFamily="2" charset="-122"/>
            </a:endParaRPr>
          </a:p>
        </p:txBody>
      </p:sp>
      <p:sp>
        <p:nvSpPr>
          <p:cNvPr id="60" name="文本框 59">
            <a:extLst>
              <a:ext uri="{FF2B5EF4-FFF2-40B4-BE49-F238E27FC236}">
                <a16:creationId xmlns:a16="http://schemas.microsoft.com/office/drawing/2014/main" id="{34B34A09-5E1D-AB4F-BE86-7DB0834AF684}"/>
              </a:ext>
            </a:extLst>
          </p:cNvPr>
          <p:cNvSpPr txBox="1"/>
          <p:nvPr/>
        </p:nvSpPr>
        <p:spPr>
          <a:xfrm rot="5680506">
            <a:off x="10439507" y="3100347"/>
            <a:ext cx="976915" cy="373364"/>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2023</a:t>
            </a:r>
            <a:endParaRPr kumimoji="1" lang="zh-CN" altLang="en-US" b="1" dirty="0">
              <a:latin typeface="STXinwei" panose="02010800040101010101" pitchFamily="2" charset="-122"/>
              <a:ea typeface="STXinwei" panose="02010800040101010101" pitchFamily="2" charset="-122"/>
            </a:endParaRPr>
          </a:p>
        </p:txBody>
      </p:sp>
      <p:sp>
        <p:nvSpPr>
          <p:cNvPr id="80" name="文本框 79">
            <a:extLst>
              <a:ext uri="{FF2B5EF4-FFF2-40B4-BE49-F238E27FC236}">
                <a16:creationId xmlns:a16="http://schemas.microsoft.com/office/drawing/2014/main" id="{3045EEDC-CCDF-0F4D-86AD-9F5A2CEC5E81}"/>
              </a:ext>
            </a:extLst>
          </p:cNvPr>
          <p:cNvSpPr txBox="1"/>
          <p:nvPr/>
        </p:nvSpPr>
        <p:spPr>
          <a:xfrm rot="5566520">
            <a:off x="3810767" y="4256165"/>
            <a:ext cx="1145583" cy="369332"/>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2013</a:t>
            </a:r>
            <a:endParaRPr kumimoji="1" lang="zh-CN" altLang="en-US" b="1" dirty="0">
              <a:latin typeface="STXinwei" panose="02010800040101010101" pitchFamily="2" charset="-122"/>
              <a:ea typeface="STXinwei" panose="02010800040101010101" pitchFamily="2" charset="-122"/>
            </a:endParaRPr>
          </a:p>
        </p:txBody>
      </p:sp>
      <p:sp>
        <p:nvSpPr>
          <p:cNvPr id="83" name="文本框 82">
            <a:extLst>
              <a:ext uri="{FF2B5EF4-FFF2-40B4-BE49-F238E27FC236}">
                <a16:creationId xmlns:a16="http://schemas.microsoft.com/office/drawing/2014/main" id="{56E533AC-7260-D041-B46B-30D6B4502EF4}"/>
              </a:ext>
            </a:extLst>
          </p:cNvPr>
          <p:cNvSpPr txBox="1"/>
          <p:nvPr/>
        </p:nvSpPr>
        <p:spPr>
          <a:xfrm rot="5652344">
            <a:off x="6661665" y="4152368"/>
            <a:ext cx="976915" cy="373364"/>
          </a:xfrm>
          <a:prstGeom prst="rect">
            <a:avLst/>
          </a:prstGeom>
          <a:noFill/>
        </p:spPr>
        <p:txBody>
          <a:bodyPr wrap="square" rtlCol="0">
            <a:spAutoFit/>
          </a:bodyPr>
          <a:lstStyle/>
          <a:p>
            <a:r>
              <a:rPr kumimoji="1" lang="en-US" altLang="zh-CN" b="1" dirty="0">
                <a:latin typeface="STXinwei" panose="02010800040101010101" pitchFamily="2" charset="-122"/>
                <a:ea typeface="STXinwei" panose="02010800040101010101" pitchFamily="2" charset="-122"/>
              </a:rPr>
              <a:t>2021</a:t>
            </a:r>
            <a:endParaRPr kumimoji="1" lang="zh-CN" altLang="en-US" b="1" dirty="0">
              <a:latin typeface="STXinwei" panose="02010800040101010101" pitchFamily="2" charset="-122"/>
              <a:ea typeface="STXinwei" panose="02010800040101010101" pitchFamily="2" charset="-122"/>
            </a:endParaRPr>
          </a:p>
        </p:txBody>
      </p:sp>
      <p:sp>
        <p:nvSpPr>
          <p:cNvPr id="86" name="右箭头 85">
            <a:extLst>
              <a:ext uri="{FF2B5EF4-FFF2-40B4-BE49-F238E27FC236}">
                <a16:creationId xmlns:a16="http://schemas.microsoft.com/office/drawing/2014/main" id="{7C5F9B19-7226-FA45-BF2D-627835E0CC32}"/>
              </a:ext>
            </a:extLst>
          </p:cNvPr>
          <p:cNvSpPr/>
          <p:nvPr/>
        </p:nvSpPr>
        <p:spPr>
          <a:xfrm>
            <a:off x="11999" y="3264999"/>
            <a:ext cx="12038793" cy="776009"/>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文本框 86">
            <a:extLst>
              <a:ext uri="{FF2B5EF4-FFF2-40B4-BE49-F238E27FC236}">
                <a16:creationId xmlns:a16="http://schemas.microsoft.com/office/drawing/2014/main" id="{ECB5C970-A40B-764D-AE4F-5A98BE6DA714}"/>
              </a:ext>
            </a:extLst>
          </p:cNvPr>
          <p:cNvSpPr txBox="1"/>
          <p:nvPr/>
        </p:nvSpPr>
        <p:spPr>
          <a:xfrm>
            <a:off x="0" y="3471649"/>
            <a:ext cx="11649035" cy="369332"/>
          </a:xfrm>
          <a:prstGeom prst="rect">
            <a:avLst/>
          </a:prstGeom>
          <a:noFill/>
        </p:spPr>
        <p:txBody>
          <a:bodyPr wrap="square" rtlCol="0">
            <a:spAutoFit/>
          </a:bodyPr>
          <a:lstStyle/>
          <a:p>
            <a:pPr algn="ctr"/>
            <a:r>
              <a:rPr kumimoji="1" lang="zh-CN" altLang="en-US" dirty="0">
                <a:solidFill>
                  <a:srgbClr val="FF0000"/>
                </a:solidFill>
              </a:rPr>
              <a:t>周   期  跃  变  触  发  脉  冲  轮  廓  的  变  化</a:t>
            </a:r>
          </a:p>
        </p:txBody>
      </p:sp>
    </p:spTree>
    <p:extLst>
      <p:ext uri="{BB962C8B-B14F-4D97-AF65-F5344CB8AC3E}">
        <p14:creationId xmlns:p14="http://schemas.microsoft.com/office/powerpoint/2010/main" val="1606305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6BFC78D1-3B94-B64A-AC6B-130CDC2EF967}"/>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pic>
        <p:nvPicPr>
          <p:cNvPr id="5" name="图片 4">
            <a:extLst>
              <a:ext uri="{FF2B5EF4-FFF2-40B4-BE49-F238E27FC236}">
                <a16:creationId xmlns:a16="http://schemas.microsoft.com/office/drawing/2014/main" id="{881D3D96-07DC-CB45-A5ED-E0A234219AD2}"/>
              </a:ext>
            </a:extLst>
          </p:cNvPr>
          <p:cNvPicPr>
            <a:picLocks noChangeAspect="1"/>
          </p:cNvPicPr>
          <p:nvPr/>
        </p:nvPicPr>
        <p:blipFill>
          <a:blip r:embed="rId3"/>
          <a:stretch>
            <a:fillRect/>
          </a:stretch>
        </p:blipFill>
        <p:spPr>
          <a:xfrm>
            <a:off x="1965810" y="857678"/>
            <a:ext cx="2650943" cy="3425627"/>
          </a:xfrm>
          <a:prstGeom prst="rect">
            <a:avLst/>
          </a:prstGeom>
        </p:spPr>
      </p:pic>
      <p:sp>
        <p:nvSpPr>
          <p:cNvPr id="6" name="文本框 5">
            <a:extLst>
              <a:ext uri="{FF2B5EF4-FFF2-40B4-BE49-F238E27FC236}">
                <a16:creationId xmlns:a16="http://schemas.microsoft.com/office/drawing/2014/main" id="{0C9E6B04-EAE3-8E4C-9806-74CB53808E71}"/>
              </a:ext>
            </a:extLst>
          </p:cNvPr>
          <p:cNvSpPr txBox="1"/>
          <p:nvPr/>
        </p:nvSpPr>
        <p:spPr>
          <a:xfrm>
            <a:off x="2670007" y="4366211"/>
            <a:ext cx="1228221" cy="369332"/>
          </a:xfrm>
          <a:prstGeom prst="rect">
            <a:avLst/>
          </a:prstGeom>
          <a:noFill/>
        </p:spPr>
        <p:txBody>
          <a:bodyPr wrap="none" rtlCol="0">
            <a:spAutoFit/>
          </a:bodyPr>
          <a:lstStyle/>
          <a:p>
            <a:r>
              <a:rPr kumimoji="1" lang="en-US" altLang="zh-CN" dirty="0">
                <a:latin typeface="STXinwei" panose="02010800040101010101" pitchFamily="2" charset="-122"/>
                <a:ea typeface="STXinwei" panose="02010800040101010101" pitchFamily="2" charset="-122"/>
              </a:rPr>
              <a:t>Fermi-LAT</a:t>
            </a:r>
            <a:endParaRPr kumimoji="1" lang="zh-CN" altLang="en-US" dirty="0">
              <a:latin typeface="STXinwei" panose="02010800040101010101" pitchFamily="2" charset="-122"/>
              <a:ea typeface="STXinwei" panose="02010800040101010101" pitchFamily="2" charset="-122"/>
            </a:endParaRPr>
          </a:p>
        </p:txBody>
      </p:sp>
      <p:pic>
        <p:nvPicPr>
          <p:cNvPr id="7" name="图片 6">
            <a:extLst>
              <a:ext uri="{FF2B5EF4-FFF2-40B4-BE49-F238E27FC236}">
                <a16:creationId xmlns:a16="http://schemas.microsoft.com/office/drawing/2014/main" id="{1FA19E34-5878-2142-A16C-548C81A9B1E4}"/>
              </a:ext>
            </a:extLst>
          </p:cNvPr>
          <p:cNvPicPr>
            <a:picLocks noChangeAspect="1"/>
          </p:cNvPicPr>
          <p:nvPr/>
        </p:nvPicPr>
        <p:blipFill>
          <a:blip r:embed="rId4"/>
          <a:stretch>
            <a:fillRect/>
          </a:stretch>
        </p:blipFill>
        <p:spPr>
          <a:xfrm>
            <a:off x="4616752" y="857679"/>
            <a:ext cx="5226627" cy="3431998"/>
          </a:xfrm>
          <a:prstGeom prst="rect">
            <a:avLst/>
          </a:prstGeom>
        </p:spPr>
      </p:pic>
      <p:sp>
        <p:nvSpPr>
          <p:cNvPr id="8" name="文本框 7">
            <a:extLst>
              <a:ext uri="{FF2B5EF4-FFF2-40B4-BE49-F238E27FC236}">
                <a16:creationId xmlns:a16="http://schemas.microsoft.com/office/drawing/2014/main" id="{E6CC3992-2FC8-8544-8961-47D29A2A0532}"/>
              </a:ext>
            </a:extLst>
          </p:cNvPr>
          <p:cNvSpPr txBox="1"/>
          <p:nvPr/>
        </p:nvSpPr>
        <p:spPr>
          <a:xfrm>
            <a:off x="6696694" y="4312600"/>
            <a:ext cx="1380506" cy="369332"/>
          </a:xfrm>
          <a:prstGeom prst="rect">
            <a:avLst/>
          </a:prstGeom>
          <a:noFill/>
        </p:spPr>
        <p:txBody>
          <a:bodyPr wrap="none" rtlCol="0">
            <a:spAutoFit/>
          </a:bodyPr>
          <a:lstStyle/>
          <a:p>
            <a:r>
              <a:rPr kumimoji="1" lang="en-US" altLang="zh-CN" dirty="0">
                <a:latin typeface="STXinwei" panose="02010800040101010101" pitchFamily="2" charset="-122"/>
                <a:ea typeface="STXinwei" panose="02010800040101010101" pitchFamily="2" charset="-122"/>
              </a:rPr>
              <a:t>Parkes-64m</a:t>
            </a:r>
            <a:endParaRPr kumimoji="1" lang="zh-CN" altLang="en-US" dirty="0">
              <a:latin typeface="STXinwei" panose="02010800040101010101" pitchFamily="2" charset="-122"/>
              <a:ea typeface="STXinwei" panose="02010800040101010101" pitchFamily="2" charset="-122"/>
            </a:endParaRPr>
          </a:p>
        </p:txBody>
      </p:sp>
      <p:sp>
        <p:nvSpPr>
          <p:cNvPr id="12" name="文本框 11">
            <a:extLst>
              <a:ext uri="{FF2B5EF4-FFF2-40B4-BE49-F238E27FC236}">
                <a16:creationId xmlns:a16="http://schemas.microsoft.com/office/drawing/2014/main" id="{C7F7842A-4F21-7E4C-AB8C-BE4D4C1205DA}"/>
              </a:ext>
            </a:extLst>
          </p:cNvPr>
          <p:cNvSpPr txBox="1"/>
          <p:nvPr/>
        </p:nvSpPr>
        <p:spPr>
          <a:xfrm>
            <a:off x="0" y="8248"/>
            <a:ext cx="12192000" cy="760593"/>
          </a:xfrm>
          <a:prstGeom prst="rect">
            <a:avLst/>
          </a:prstGeom>
          <a:noFill/>
        </p:spPr>
        <p:txBody>
          <a:bodyPr wrap="square">
            <a:spAutoFit/>
          </a:bodyPr>
          <a:lstStyle/>
          <a:p>
            <a:pPr algn="ctr">
              <a:lnSpc>
                <a:spcPct val="150000"/>
              </a:lnSpc>
            </a:pPr>
            <a:r>
              <a:rPr kumimoji="1" lang="en-US" altLang="zh-CN" sz="3200" dirty="0">
                <a:latin typeface="STXinwei" panose="02010800040101010101" pitchFamily="2" charset="-122"/>
                <a:ea typeface="STXinwei" panose="02010800040101010101" pitchFamily="2" charset="-122"/>
              </a:rPr>
              <a:t>2. PSR</a:t>
            </a:r>
            <a:r>
              <a:rPr kumimoji="1" lang="zh-CN" altLang="en-US" sz="3200" dirty="0">
                <a:latin typeface="STXinwei" panose="02010800040101010101" pitchFamily="2" charset="-122"/>
                <a:ea typeface="STXinwei" panose="02010800040101010101" pitchFamily="2" charset="-122"/>
              </a:rPr>
              <a:t> </a:t>
            </a:r>
            <a:r>
              <a:rPr kumimoji="1" lang="en-US" altLang="zh-CN" sz="3200" dirty="0">
                <a:latin typeface="STXinwei" panose="02010800040101010101" pitchFamily="2" charset="-122"/>
                <a:ea typeface="STXinwei" panose="02010800040101010101" pitchFamily="2" charset="-122"/>
              </a:rPr>
              <a:t>J1048-5832</a:t>
            </a:r>
            <a:r>
              <a:rPr kumimoji="1" lang="zh-CN" altLang="en-US" sz="3200" dirty="0">
                <a:latin typeface="STXinwei" panose="02010800040101010101" pitchFamily="2" charset="-122"/>
                <a:ea typeface="STXinwei" panose="02010800040101010101" pitchFamily="2" charset="-122"/>
              </a:rPr>
              <a:t> 计时数据</a:t>
            </a:r>
            <a:endParaRPr kumimoji="1" lang="en" altLang="zh-CN" sz="3200" dirty="0">
              <a:solidFill>
                <a:schemeClr val="accent1">
                  <a:lumMod val="50000"/>
                </a:schemeClr>
              </a:solidFill>
              <a:latin typeface="STXinwei" panose="02010800040101010101" pitchFamily="2" charset="-122"/>
              <a:ea typeface="STXinwei" panose="02010800040101010101" pitchFamily="2" charset="-122"/>
            </a:endParaRPr>
          </a:p>
        </p:txBody>
      </p:sp>
      <p:sp>
        <p:nvSpPr>
          <p:cNvPr id="14" name="页脚占位符 13">
            <a:extLst>
              <a:ext uri="{FF2B5EF4-FFF2-40B4-BE49-F238E27FC236}">
                <a16:creationId xmlns:a16="http://schemas.microsoft.com/office/drawing/2014/main" id="{C05754FC-4F4B-844F-B8C4-C604C03A95F3}"/>
              </a:ext>
            </a:extLst>
          </p:cNvPr>
          <p:cNvSpPr>
            <a:spLocks noGrp="1"/>
          </p:cNvSpPr>
          <p:nvPr>
            <p:ph type="ftr" sz="quarter" idx="11"/>
          </p:nvPr>
        </p:nvSpPr>
        <p:spPr>
          <a:xfrm>
            <a:off x="8077200" y="6492875"/>
            <a:ext cx="4114800" cy="365125"/>
          </a:xfrm>
        </p:spPr>
        <p:txBody>
          <a:bodyPr/>
          <a:lstStyle/>
          <a:p>
            <a:r>
              <a:rPr kumimoji="1" lang="en-US" altLang="zh-CN" b="1" dirty="0"/>
              <a:t>6/15</a:t>
            </a:r>
            <a:endParaRPr kumimoji="1" lang="zh-CN" altLang="en-US" b="1" dirty="0"/>
          </a:p>
        </p:txBody>
      </p:sp>
      <p:sp>
        <p:nvSpPr>
          <p:cNvPr id="15" name="日期占位符 14">
            <a:extLst>
              <a:ext uri="{FF2B5EF4-FFF2-40B4-BE49-F238E27FC236}">
                <a16:creationId xmlns:a16="http://schemas.microsoft.com/office/drawing/2014/main" id="{965B8F17-1E17-2E4E-8E9C-60B98AE4E11D}"/>
              </a:ext>
            </a:extLst>
          </p:cNvPr>
          <p:cNvSpPr>
            <a:spLocks noGrp="1"/>
          </p:cNvSpPr>
          <p:nvPr>
            <p:ph type="dt" sz="half" idx="10"/>
          </p:nvPr>
        </p:nvSpPr>
        <p:spPr>
          <a:xfrm>
            <a:off x="904884" y="6492875"/>
            <a:ext cx="2743200" cy="365125"/>
          </a:xfrm>
        </p:spPr>
        <p:txBody>
          <a:bodyPr/>
          <a:lstStyle/>
          <a:p>
            <a:fld id="{B391424E-D4C2-DC4E-9485-90CA12C80BF6}" type="datetime1">
              <a:rPr kumimoji="1" lang="zh-CN" altLang="en-US" b="1" smtClean="0"/>
              <a:t>2024/7/14</a:t>
            </a:fld>
            <a:endParaRPr kumimoji="1" lang="zh-CN" altLang="en-US" b="1" dirty="0"/>
          </a:p>
        </p:txBody>
      </p:sp>
      <p:cxnSp>
        <p:nvCxnSpPr>
          <p:cNvPr id="9" name="直线连接符 8">
            <a:extLst>
              <a:ext uri="{FF2B5EF4-FFF2-40B4-BE49-F238E27FC236}">
                <a16:creationId xmlns:a16="http://schemas.microsoft.com/office/drawing/2014/main" id="{1259FFB1-3AD9-3849-9B44-A471F9B89C05}"/>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
        <p:nvSpPr>
          <p:cNvPr id="13" name="矩形: 圆角 13">
            <a:extLst>
              <a:ext uri="{FF2B5EF4-FFF2-40B4-BE49-F238E27FC236}">
                <a16:creationId xmlns:a16="http://schemas.microsoft.com/office/drawing/2014/main" id="{360C6B57-A1D8-B548-BD9A-7721A72BF342}"/>
              </a:ext>
            </a:extLst>
          </p:cNvPr>
          <p:cNvSpPr/>
          <p:nvPr/>
        </p:nvSpPr>
        <p:spPr>
          <a:xfrm>
            <a:off x="1899000" y="4713771"/>
            <a:ext cx="8043653" cy="167442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nSpc>
                <a:spcPct val="150000"/>
              </a:lnSpc>
              <a:buFont typeface="Wingdings" panose="05000000000000000000" pitchFamily="2" charset="2"/>
              <a:buChar char="Ø"/>
            </a:pPr>
            <a:r>
              <a:rPr kumimoji="1" lang="en-US" altLang="zh-CN" dirty="0">
                <a:solidFill>
                  <a:srgbClr val="7030A0"/>
                </a:solidFill>
                <a:latin typeface="STXinwei" panose="02010800040101010101" pitchFamily="2" charset="-122"/>
                <a:ea typeface="STXinwei" panose="02010800040101010101" pitchFamily="2" charset="-122"/>
              </a:rPr>
              <a:t>PSR J1048-5832 </a:t>
            </a:r>
          </a:p>
          <a:p>
            <a:pPr>
              <a:lnSpc>
                <a:spcPct val="150000"/>
              </a:lnSpc>
            </a:pPr>
            <a:r>
              <a:rPr lang="zh-CN" altLang="en-US" dirty="0">
                <a:solidFill>
                  <a:schemeClr val="tx1"/>
                </a:solidFill>
                <a:latin typeface="STXinwei" panose="02010800040101010101" pitchFamily="2" charset="-122"/>
                <a:ea typeface="STXinwei" panose="02010800040101010101" pitchFamily="2" charset="-122"/>
              </a:rPr>
              <a:t>     </a:t>
            </a:r>
            <a:r>
              <a:rPr lang="en-US" altLang="zh-CN" dirty="0">
                <a:solidFill>
                  <a:schemeClr val="tx1"/>
                </a:solidFill>
                <a:latin typeface="STXinwei" panose="02010800040101010101" pitchFamily="2" charset="-122"/>
                <a:ea typeface="STXinwei" panose="02010800040101010101" pitchFamily="2" charset="-122"/>
              </a:rPr>
              <a:t>Fermi-LAT: </a:t>
            </a:r>
            <a:r>
              <a:rPr lang="zh-CN" altLang="en-US" dirty="0">
                <a:solidFill>
                  <a:schemeClr val="tx1"/>
                </a:solidFill>
                <a:latin typeface="STXinwei" panose="02010800040101010101" pitchFamily="2" charset="-122"/>
                <a:ea typeface="STXinwei" panose="02010800040101010101" pitchFamily="2" charset="-122"/>
              </a:rPr>
              <a:t> </a:t>
            </a:r>
            <a:r>
              <a:rPr lang="en" altLang="zh-CN" dirty="0">
                <a:solidFill>
                  <a:schemeClr val="tx1"/>
                </a:solidFill>
                <a:latin typeface="STXinwei" panose="02010800040101010101" pitchFamily="2" charset="-122"/>
                <a:ea typeface="STXinwei" panose="02010800040101010101" pitchFamily="2" charset="-122"/>
              </a:rPr>
              <a:t>0.1–10 GeV</a:t>
            </a:r>
            <a:r>
              <a:rPr lang="zh-CN" altLang="en-US" dirty="0">
                <a:solidFill>
                  <a:schemeClr val="tx1"/>
                </a:solidFill>
                <a:latin typeface="STXinwei" panose="02010800040101010101" pitchFamily="2" charset="-122"/>
                <a:ea typeface="STXinwei" panose="02010800040101010101" pitchFamily="2" charset="-122"/>
              </a:rPr>
              <a:t>，</a:t>
            </a:r>
            <a:r>
              <a:rPr lang="en" altLang="zh-CN" dirty="0">
                <a:solidFill>
                  <a:schemeClr val="tx1"/>
                </a:solidFill>
                <a:latin typeface="STXinwei" panose="02010800040101010101" pitchFamily="2" charset="-122"/>
                <a:ea typeface="STXinwei" panose="02010800040101010101" pitchFamily="2" charset="-122"/>
              </a:rPr>
              <a:t>MJD </a:t>
            </a:r>
            <a:r>
              <a:rPr lang="en" altLang="zh-CN" b="0" i="0" u="none" strike="noStrike" dirty="0">
                <a:solidFill>
                  <a:schemeClr val="tx1"/>
                </a:solidFill>
                <a:effectLst/>
                <a:latin typeface="STXinwei" panose="02010800040101010101" pitchFamily="2" charset="-122"/>
                <a:ea typeface="STXinwei" panose="02010800040101010101" pitchFamily="2" charset="-122"/>
              </a:rPr>
              <a:t>54</a:t>
            </a:r>
            <a:r>
              <a:rPr lang="en-US" altLang="zh-CN" b="0" i="0" u="none" strike="noStrike" dirty="0">
                <a:solidFill>
                  <a:schemeClr val="tx1"/>
                </a:solidFill>
                <a:effectLst/>
                <a:latin typeface="STXinwei" panose="02010800040101010101" pitchFamily="2" charset="-122"/>
                <a:ea typeface="STXinwei" panose="02010800040101010101" pitchFamily="2" charset="-122"/>
              </a:rPr>
              <a:t>704</a:t>
            </a:r>
            <a:r>
              <a:rPr lang="en" altLang="zh-CN" b="0" i="0" u="none" strike="noStrike" dirty="0">
                <a:solidFill>
                  <a:schemeClr val="tx1"/>
                </a:solidFill>
                <a:effectLst/>
                <a:latin typeface="STXinwei" panose="02010800040101010101" pitchFamily="2" charset="-122"/>
                <a:ea typeface="STXinwei" panose="02010800040101010101" pitchFamily="2" charset="-122"/>
              </a:rPr>
              <a:t> – 59977(200</a:t>
            </a:r>
            <a:r>
              <a:rPr lang="en-US" altLang="zh-CN" dirty="0">
                <a:solidFill>
                  <a:schemeClr val="tx1"/>
                </a:solidFill>
                <a:latin typeface="STXinwei" panose="02010800040101010101" pitchFamily="2" charset="-122"/>
                <a:ea typeface="STXinwei" panose="02010800040101010101" pitchFamily="2" charset="-122"/>
              </a:rPr>
              <a:t>8</a:t>
            </a:r>
            <a:r>
              <a:rPr lang="en" altLang="zh-CN" b="0" i="0" u="none" strike="noStrike" dirty="0">
                <a:solidFill>
                  <a:schemeClr val="tx1"/>
                </a:solidFill>
                <a:effectLst/>
                <a:latin typeface="STXinwei" panose="02010800040101010101" pitchFamily="2" charset="-122"/>
                <a:ea typeface="STXinwei" panose="02010800040101010101" pitchFamily="2" charset="-122"/>
              </a:rPr>
              <a:t>-2023 )</a:t>
            </a:r>
            <a:r>
              <a:rPr lang="zh-CN" altLang="en-US" b="0" i="0" u="none" strike="noStrike" dirty="0">
                <a:solidFill>
                  <a:schemeClr val="tx1"/>
                </a:solidFill>
                <a:effectLst/>
                <a:latin typeface="STXinwei" panose="02010800040101010101" pitchFamily="2" charset="-122"/>
                <a:ea typeface="STXinwei" panose="02010800040101010101" pitchFamily="2" charset="-122"/>
              </a:rPr>
              <a:t>，</a:t>
            </a:r>
            <a:r>
              <a:rPr lang="en-US" altLang="zh-CN" dirty="0" err="1">
                <a:solidFill>
                  <a:schemeClr val="tx1"/>
                </a:solidFill>
                <a:latin typeface="Arial" panose="020B0604020202020204" pitchFamily="34" charset="0"/>
                <a:ea typeface="STXinwei" panose="02010800040101010101" pitchFamily="2" charset="-122"/>
              </a:rPr>
              <a:t>ToAs</a:t>
            </a:r>
            <a:r>
              <a:rPr lang="zh-CN" altLang="en-US" dirty="0">
                <a:solidFill>
                  <a:schemeClr val="tx1"/>
                </a:solidFill>
                <a:latin typeface="Arial" panose="020B0604020202020204" pitchFamily="34" charset="0"/>
                <a:ea typeface="STXinwei" panose="02010800040101010101" pitchFamily="2" charset="-122"/>
              </a:rPr>
              <a:t>  </a:t>
            </a:r>
            <a:r>
              <a:rPr lang="en-US" altLang="zh-CN" dirty="0">
                <a:solidFill>
                  <a:schemeClr val="tx1"/>
                </a:solidFill>
                <a:latin typeface="Arial" panose="020B0604020202020204" pitchFamily="34" charset="0"/>
                <a:ea typeface="STXinwei" panose="02010800040101010101" pitchFamily="2" charset="-122"/>
              </a:rPr>
              <a:t>183</a:t>
            </a:r>
            <a:endParaRPr lang="en-US" altLang="zh-CN" b="0" i="0" u="none" strike="noStrike" dirty="0">
              <a:solidFill>
                <a:schemeClr val="tx1"/>
              </a:solidFill>
              <a:effectLst/>
              <a:latin typeface="STXinwei" panose="02010800040101010101" pitchFamily="2" charset="-122"/>
              <a:ea typeface="STXinwei" panose="02010800040101010101" pitchFamily="2" charset="-122"/>
            </a:endParaRPr>
          </a:p>
          <a:p>
            <a:pPr>
              <a:lnSpc>
                <a:spcPct val="150000"/>
              </a:lnSpc>
            </a:pPr>
            <a:r>
              <a:rPr lang="zh-CN" altLang="en-US" b="0" i="0" u="none" strike="noStrike" dirty="0">
                <a:solidFill>
                  <a:schemeClr val="tx1"/>
                </a:solidFill>
                <a:effectLst/>
                <a:latin typeface="STXinwei" panose="02010800040101010101" pitchFamily="2" charset="-122"/>
                <a:ea typeface="STXinwei" panose="02010800040101010101" pitchFamily="2" charset="-122"/>
              </a:rPr>
              <a:t>     </a:t>
            </a:r>
            <a:r>
              <a:rPr lang="en" altLang="zh-CN" b="0" i="0" u="none" strike="noStrike" dirty="0">
                <a:solidFill>
                  <a:schemeClr val="tx1"/>
                </a:solidFill>
                <a:effectLst/>
                <a:latin typeface="STXinwei" panose="02010800040101010101" pitchFamily="2" charset="-122"/>
                <a:ea typeface="STXinwei" panose="02010800040101010101" pitchFamily="2" charset="-122"/>
              </a:rPr>
              <a:t>Parkes       </a:t>
            </a:r>
            <a:r>
              <a:rPr lang="en-US" altLang="zh-CN" dirty="0">
                <a:solidFill>
                  <a:schemeClr val="tx1"/>
                </a:solidFill>
                <a:latin typeface="STXinwei" panose="02010800040101010101" pitchFamily="2" charset="-122"/>
                <a:ea typeface="STXinwei" panose="02010800040101010101" pitchFamily="2" charset="-122"/>
              </a:rPr>
              <a:t>:  </a:t>
            </a:r>
            <a:r>
              <a:rPr lang="en-US" altLang="zh-CN" b="0" i="0" u="none" strike="noStrike" dirty="0">
                <a:solidFill>
                  <a:schemeClr val="tx1"/>
                </a:solidFill>
                <a:effectLst/>
                <a:latin typeface="STXinwei" panose="02010800040101010101" pitchFamily="2" charset="-122"/>
                <a:ea typeface="STXinwei" panose="02010800040101010101" pitchFamily="2" charset="-122"/>
              </a:rPr>
              <a:t>1369</a:t>
            </a:r>
            <a:r>
              <a:rPr lang="zh-CN" altLang="en-US" b="0" i="0" u="none" strike="noStrike" dirty="0">
                <a:solidFill>
                  <a:schemeClr val="tx1"/>
                </a:solidFill>
                <a:effectLst/>
                <a:latin typeface="STXinwei" panose="02010800040101010101" pitchFamily="2" charset="-122"/>
                <a:ea typeface="STXinwei" panose="02010800040101010101" pitchFamily="2" charset="-122"/>
              </a:rPr>
              <a:t> </a:t>
            </a:r>
            <a:r>
              <a:rPr lang="en-US" altLang="zh-CN" b="0" i="0" u="none" strike="noStrike" dirty="0">
                <a:solidFill>
                  <a:schemeClr val="tx1"/>
                </a:solidFill>
                <a:effectLst/>
                <a:latin typeface="STXinwei" panose="02010800040101010101" pitchFamily="2" charset="-122"/>
                <a:ea typeface="STXinwei" panose="02010800040101010101" pitchFamily="2" charset="-122"/>
              </a:rPr>
              <a:t>MHz</a:t>
            </a:r>
            <a:r>
              <a:rPr lang="zh-CN" altLang="en-US" b="0" i="0" u="none" strike="noStrike" dirty="0">
                <a:solidFill>
                  <a:schemeClr val="tx1"/>
                </a:solidFill>
                <a:effectLst/>
                <a:latin typeface="STXinwei" panose="02010800040101010101" pitchFamily="2" charset="-122"/>
                <a:ea typeface="STXinwei" panose="02010800040101010101" pitchFamily="2" charset="-122"/>
              </a:rPr>
              <a:t> </a:t>
            </a:r>
            <a:r>
              <a:rPr lang="zh-CN" altLang="en-US" dirty="0">
                <a:solidFill>
                  <a:schemeClr val="tx1"/>
                </a:solidFill>
                <a:latin typeface="STXinwei" panose="02010800040101010101" pitchFamily="2" charset="-122"/>
                <a:ea typeface="STXinwei" panose="02010800040101010101" pitchFamily="2" charset="-122"/>
              </a:rPr>
              <a:t>，</a:t>
            </a:r>
            <a:r>
              <a:rPr lang="en" altLang="zh-CN" b="0" i="0" u="none" strike="noStrike" dirty="0">
                <a:solidFill>
                  <a:schemeClr val="tx1"/>
                </a:solidFill>
                <a:effectLst/>
                <a:latin typeface="STXinwei" panose="02010800040101010101" pitchFamily="2" charset="-122"/>
                <a:ea typeface="STXinwei" panose="02010800040101010101" pitchFamily="2" charset="-122"/>
              </a:rPr>
              <a:t>MJD 54302 – 5918</a:t>
            </a:r>
            <a:r>
              <a:rPr lang="en-US" altLang="zh-CN" b="0" i="0" u="none" strike="noStrike" dirty="0">
                <a:solidFill>
                  <a:schemeClr val="tx1"/>
                </a:solidFill>
                <a:effectLst/>
                <a:latin typeface="STXinwei" panose="02010800040101010101" pitchFamily="2" charset="-122"/>
                <a:ea typeface="STXinwei" panose="02010800040101010101" pitchFamily="2" charset="-122"/>
              </a:rPr>
              <a:t>2(2007-2021)</a:t>
            </a:r>
            <a:r>
              <a:rPr lang="zh-CN" altLang="en-US" b="0" i="0" u="none" strike="noStrike" dirty="0">
                <a:solidFill>
                  <a:schemeClr val="tx1"/>
                </a:solidFill>
                <a:effectLst/>
                <a:latin typeface="STXinwei" panose="02010800040101010101" pitchFamily="2" charset="-122"/>
                <a:ea typeface="STXinwei" panose="02010800040101010101" pitchFamily="2" charset="-122"/>
              </a:rPr>
              <a:t>，</a:t>
            </a:r>
            <a:r>
              <a:rPr lang="en-US" altLang="zh-CN" b="0" i="0" u="none" strike="noStrike" dirty="0">
                <a:solidFill>
                  <a:schemeClr val="tx1"/>
                </a:solidFill>
                <a:effectLst/>
                <a:latin typeface="STXinwei" panose="02010800040101010101" pitchFamily="2" charset="-122"/>
                <a:ea typeface="STXinwei" panose="02010800040101010101" pitchFamily="2" charset="-122"/>
              </a:rPr>
              <a:t>  </a:t>
            </a:r>
            <a:r>
              <a:rPr lang="zh-CN" altLang="en-US" b="0" i="0" u="none" strike="noStrike" dirty="0">
                <a:solidFill>
                  <a:schemeClr val="tx1"/>
                </a:solidFill>
                <a:effectLst/>
                <a:latin typeface="STXinwei" panose="02010800040101010101" pitchFamily="2" charset="-122"/>
                <a:ea typeface="STXinwei" panose="02010800040101010101" pitchFamily="2" charset="-122"/>
              </a:rPr>
              <a:t> </a:t>
            </a:r>
            <a:r>
              <a:rPr lang="en-US" altLang="zh-CN" dirty="0" err="1">
                <a:solidFill>
                  <a:schemeClr val="tx1"/>
                </a:solidFill>
                <a:latin typeface="Arial" panose="020B0604020202020204" pitchFamily="34" charset="0"/>
                <a:ea typeface="STXinwei" panose="02010800040101010101" pitchFamily="2" charset="-122"/>
              </a:rPr>
              <a:t>ToAs</a:t>
            </a:r>
            <a:r>
              <a:rPr lang="zh-CN" altLang="en-US" dirty="0">
                <a:solidFill>
                  <a:schemeClr val="tx1"/>
                </a:solidFill>
                <a:latin typeface="Arial" panose="020B0604020202020204" pitchFamily="34" charset="0"/>
                <a:ea typeface="STXinwei" panose="02010800040101010101" pitchFamily="2" charset="-122"/>
              </a:rPr>
              <a:t>   </a:t>
            </a:r>
            <a:r>
              <a:rPr lang="en-US" altLang="zh-CN" dirty="0">
                <a:solidFill>
                  <a:schemeClr val="tx1"/>
                </a:solidFill>
                <a:latin typeface="Arial" panose="020B0604020202020204" pitchFamily="34" charset="0"/>
                <a:ea typeface="STXinwei" panose="02010800040101010101" pitchFamily="2" charset="-122"/>
              </a:rPr>
              <a:t>142</a:t>
            </a:r>
            <a:endParaRPr kumimoji="1" lang="zh-CN" altLang="en-US" dirty="0">
              <a:solidFill>
                <a:schemeClr val="tx1"/>
              </a:solidFill>
              <a:latin typeface="STXinwei" panose="02010800040101010101" pitchFamily="2" charset="-122"/>
              <a:ea typeface="STXinwei" panose="02010800040101010101" pitchFamily="2" charset="-122"/>
            </a:endParaRPr>
          </a:p>
        </p:txBody>
      </p:sp>
    </p:spTree>
    <p:extLst>
      <p:ext uri="{BB962C8B-B14F-4D97-AF65-F5344CB8AC3E}">
        <p14:creationId xmlns:p14="http://schemas.microsoft.com/office/powerpoint/2010/main" val="2154018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A20A80EA-551E-6942-81E7-FCFA77C8EC14}"/>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5" name="文本框 4">
            <a:extLst>
              <a:ext uri="{FF2B5EF4-FFF2-40B4-BE49-F238E27FC236}">
                <a16:creationId xmlns:a16="http://schemas.microsoft.com/office/drawing/2014/main" id="{B1C02977-E933-F54E-AF04-2A0E181E7E49}"/>
              </a:ext>
            </a:extLst>
          </p:cNvPr>
          <p:cNvSpPr txBox="1"/>
          <p:nvPr/>
        </p:nvSpPr>
        <p:spPr>
          <a:xfrm>
            <a:off x="2462" y="-58466"/>
            <a:ext cx="12175073"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3. </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结果</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   -- </a:t>
            </a:r>
            <a:r>
              <a:rPr kumimoji="1" lang="en-US" altLang="zh-CN" sz="2400" dirty="0">
                <a:solidFill>
                  <a:srgbClr val="7030A0"/>
                </a:solidFill>
                <a:latin typeface="STXinwei" panose="02010800040101010101" pitchFamily="2" charset="-122"/>
                <a:ea typeface="STXinwei" panose="02010800040101010101" pitchFamily="2" charset="-122"/>
              </a:rPr>
              <a:t>PSR J1048-5832 </a:t>
            </a:r>
            <a:r>
              <a:rPr kumimoji="1" lang="zh-CN" altLang="en-US" sz="2400" dirty="0">
                <a:solidFill>
                  <a:srgbClr val="7030A0"/>
                </a:solidFill>
                <a:latin typeface="STXinwei" panose="02010800040101010101" pitchFamily="2" charset="-122"/>
                <a:ea typeface="STXinwei" panose="02010800040101010101" pitchFamily="2" charset="-122"/>
              </a:rPr>
              <a:t> </a:t>
            </a:r>
            <a:r>
              <a:rPr kumimoji="1" lang="en-US" altLang="zh-CN" sz="2400" dirty="0">
                <a:solidFill>
                  <a:srgbClr val="7030A0"/>
                </a:solidFill>
                <a:latin typeface="STXinwei" panose="02010800040101010101" pitchFamily="2" charset="-122"/>
                <a:ea typeface="STXinwei" panose="02010800040101010101" pitchFamily="2" charset="-122"/>
              </a:rPr>
              <a:t>glitches</a:t>
            </a:r>
          </a:p>
        </p:txBody>
      </p:sp>
      <p:sp>
        <p:nvSpPr>
          <p:cNvPr id="4" name="页脚占位符 3">
            <a:extLst>
              <a:ext uri="{FF2B5EF4-FFF2-40B4-BE49-F238E27FC236}">
                <a16:creationId xmlns:a16="http://schemas.microsoft.com/office/drawing/2014/main" id="{EE10A665-C7AD-0842-884B-0226D0127F51}"/>
              </a:ext>
            </a:extLst>
          </p:cNvPr>
          <p:cNvSpPr>
            <a:spLocks noGrp="1"/>
          </p:cNvSpPr>
          <p:nvPr>
            <p:ph type="ftr" sz="quarter" idx="11"/>
          </p:nvPr>
        </p:nvSpPr>
        <p:spPr>
          <a:xfrm>
            <a:off x="8060273" y="6493229"/>
            <a:ext cx="4114800" cy="365125"/>
          </a:xfrm>
        </p:spPr>
        <p:txBody>
          <a:bodyPr/>
          <a:lstStyle/>
          <a:p>
            <a:r>
              <a:rPr kumimoji="1" lang="en-US" altLang="zh-CN" b="1" dirty="0"/>
              <a:t>7/15</a:t>
            </a:r>
            <a:endParaRPr kumimoji="1" lang="zh-CN" altLang="en-US" b="1" dirty="0"/>
          </a:p>
        </p:txBody>
      </p:sp>
      <p:sp>
        <p:nvSpPr>
          <p:cNvPr id="6" name="日期占位符 5">
            <a:extLst>
              <a:ext uri="{FF2B5EF4-FFF2-40B4-BE49-F238E27FC236}">
                <a16:creationId xmlns:a16="http://schemas.microsoft.com/office/drawing/2014/main" id="{25F61A5F-3291-3048-A22C-7EC04B504045}"/>
              </a:ext>
            </a:extLst>
          </p:cNvPr>
          <p:cNvSpPr>
            <a:spLocks noGrp="1"/>
          </p:cNvSpPr>
          <p:nvPr>
            <p:ph type="dt" sz="half" idx="10"/>
          </p:nvPr>
        </p:nvSpPr>
        <p:spPr>
          <a:xfrm>
            <a:off x="838200" y="6486979"/>
            <a:ext cx="2743200" cy="365125"/>
          </a:xfrm>
        </p:spPr>
        <p:txBody>
          <a:bodyPr/>
          <a:lstStyle/>
          <a:p>
            <a:fld id="{A5645993-370E-1A4A-B024-7B68D2846403}" type="datetime1">
              <a:rPr kumimoji="1" lang="zh-CN" altLang="en-US" b="1" smtClean="0"/>
              <a:t>2024/7/14</a:t>
            </a:fld>
            <a:endParaRPr kumimoji="1" lang="zh-CN" altLang="en-US" b="1" dirty="0"/>
          </a:p>
        </p:txBody>
      </p:sp>
      <p:cxnSp>
        <p:nvCxnSpPr>
          <p:cNvPr id="14" name="直线连接符 13">
            <a:extLst>
              <a:ext uri="{FF2B5EF4-FFF2-40B4-BE49-F238E27FC236}">
                <a16:creationId xmlns:a16="http://schemas.microsoft.com/office/drawing/2014/main" id="{09BD80E9-BAA4-5A48-A53B-174293BC06A4}"/>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矩形: 圆角 13">
                <a:extLst>
                  <a:ext uri="{FF2B5EF4-FFF2-40B4-BE49-F238E27FC236}">
                    <a16:creationId xmlns:a16="http://schemas.microsoft.com/office/drawing/2014/main" id="{5E2AA69D-61D1-3245-A3BF-9B1BC74F49E4}"/>
                  </a:ext>
                </a:extLst>
              </p:cNvPr>
              <p:cNvSpPr/>
              <p:nvPr/>
            </p:nvSpPr>
            <p:spPr>
              <a:xfrm>
                <a:off x="7335876" y="899913"/>
                <a:ext cx="4305792" cy="551874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solidFill>
                    <a:schemeClr val="tx1"/>
                  </a:solidFill>
                  <a:latin typeface="STXinwei" panose="02010800040101010101" pitchFamily="2" charset="-122"/>
                  <a:ea typeface="STXinwei" panose="02010800040101010101" pitchFamily="2" charset="-122"/>
                </a:endParaRPr>
              </a:p>
              <a:p>
                <a:pPr indent="-285750">
                  <a:lnSpc>
                    <a:spcPct val="150000"/>
                  </a:lnSpc>
                  <a:buFont typeface="Wingdings" panose="05000000000000000000" pitchFamily="2" charset="2"/>
                  <a:buChar char="Ø"/>
                </a:pPr>
                <a:r>
                  <a:rPr lang="en-US" altLang="zh-CN" b="1" dirty="0">
                    <a:solidFill>
                      <a:srgbClr val="7030A0"/>
                    </a:solidFill>
                    <a:latin typeface="STXinwei" panose="02010800040101010101" pitchFamily="2" charset="-122"/>
                    <a:ea typeface="STXinwei" panose="02010800040101010101" pitchFamily="2" charset="-122"/>
                  </a:rPr>
                  <a:t>Glitch 8:  </a:t>
                </a:r>
                <a:r>
                  <a:rPr kumimoji="1" lang="en" altLang="zh-CN" dirty="0">
                    <a:solidFill>
                      <a:schemeClr val="tx1"/>
                    </a:solidFill>
                    <a:latin typeface="STXinwei" panose="02010800040101010101" pitchFamily="2" charset="-122"/>
                    <a:ea typeface="STXinwei" panose="02010800040101010101" pitchFamily="2" charset="-122"/>
                  </a:rPr>
                  <a:t>MJD</a:t>
                </a:r>
                <a:r>
                  <a:rPr kumimoji="1" lang="zh-CN" altLang="en-US" dirty="0">
                    <a:solidFill>
                      <a:schemeClr val="tx1"/>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 56985 (9</a:t>
                </a:r>
                <a:r>
                  <a:rPr lang="en-US" altLang="zh-CN" dirty="0">
                    <a:solidFill>
                      <a:schemeClr val="tx1"/>
                    </a:solidFill>
                    <a:latin typeface="STXinwei" panose="02010800040101010101" pitchFamily="2" charset="-122"/>
                    <a:ea typeface="STXinwei" panose="02010800040101010101" pitchFamily="2" charset="-122"/>
                  </a:rPr>
                  <a:t>)</a:t>
                </a:r>
                <a:r>
                  <a:rPr kumimoji="1" lang="zh-CN" altLang="en-US" dirty="0">
                    <a:latin typeface="STXinwei" panose="02010800040101010101" pitchFamily="2" charset="-122"/>
                    <a:ea typeface="STXinwei" panose="02010800040101010101" pitchFamily="2" charset="-122"/>
                  </a:rPr>
                  <a:t>、</a:t>
                </a:r>
                <a:endParaRPr kumimoji="1" lang="en-US" altLang="zh-CN" dirty="0">
                  <a:latin typeface="STXinwei" panose="02010800040101010101" pitchFamily="2" charset="-122"/>
                  <a:ea typeface="STXinwei" panose="02010800040101010101" pitchFamily="2" charset="-122"/>
                </a:endParaRPr>
              </a:p>
              <a:p>
                <a:r>
                  <a:rPr kumimoji="1" lang="en-US" altLang="zh-CN" dirty="0">
                    <a:solidFill>
                      <a:schemeClr val="tx1"/>
                    </a:solidFill>
                    <a:ea typeface="STXinwei" panose="02010800040101010101" pitchFamily="2" charset="-122"/>
                  </a:rPr>
                  <a:t>                    </a:t>
                </a:r>
                <a14:m>
                  <m:oMath xmlns:m="http://schemas.openxmlformats.org/officeDocument/2006/math">
                    <m:f>
                      <m:fPr>
                        <m:type m:val="lin"/>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a:solidFill>
                              <a:schemeClr val="tx1"/>
                            </a:solidFill>
                            <a:latin typeface="Cambria Math" panose="02040503050406030204" pitchFamily="18" charset="0"/>
                            <a:ea typeface="STXinwei" panose="02010800040101010101" pitchFamily="2" charset="-122"/>
                          </a:rPr>
                          <m:t>𝜈</m:t>
                        </m:r>
                      </m:num>
                      <m:den>
                        <m:r>
                          <a:rPr kumimoji="1" lang="en-US" altLang="zh-CN">
                            <a:solidFill>
                              <a:schemeClr val="tx1"/>
                            </a:solidFill>
                            <a:latin typeface="Cambria Math" panose="02040503050406030204" pitchFamily="18" charset="0"/>
                            <a:ea typeface="STXinwei" panose="02010800040101010101" pitchFamily="2" charset="-122"/>
                          </a:rPr>
                          <m:t>𝜈</m:t>
                        </m:r>
                        <m:r>
                          <a:rPr kumimoji="1" lang="en-US" altLang="zh-CN">
                            <a:solidFill>
                              <a:schemeClr val="tx1"/>
                            </a:solidFill>
                            <a:latin typeface="Cambria Math" panose="02040503050406030204" pitchFamily="18" charset="0"/>
                            <a:ea typeface="STXinwei" panose="02010800040101010101" pitchFamily="2" charset="-122"/>
                          </a:rPr>
                          <m:t>=</m:t>
                        </m:r>
                        <m:r>
                          <m:rPr>
                            <m:nor/>
                          </m:rPr>
                          <a:rPr kumimoji="1" lang="en-US" altLang="zh-CN">
                            <a:solidFill>
                              <a:schemeClr val="tx1"/>
                            </a:solidFill>
                            <a:latin typeface="STXinwei" panose="02010800040101010101" pitchFamily="2" charset="-122"/>
                            <a:ea typeface="STXinwei" panose="02010800040101010101" pitchFamily="2" charset="-122"/>
                          </a:rPr>
                          <m:t>2.</m:t>
                        </m:r>
                        <m:r>
                          <m:rPr>
                            <m:nor/>
                          </m:rPr>
                          <a:rPr kumimoji="1" lang="en-US" altLang="zh-CN" b="0" i="0" smtClean="0">
                            <a:solidFill>
                              <a:schemeClr val="tx1"/>
                            </a:solidFill>
                            <a:latin typeface="STXinwei" panose="02010800040101010101" pitchFamily="2" charset="-122"/>
                            <a:ea typeface="STXinwei" panose="02010800040101010101" pitchFamily="2" charset="-122"/>
                          </a:rPr>
                          <m:t>8</m:t>
                        </m:r>
                        <m:r>
                          <m:rPr>
                            <m:nor/>
                          </m:rPr>
                          <a:rPr kumimoji="1" lang="en-US" altLang="zh-CN">
                            <a:solidFill>
                              <a:schemeClr val="tx1"/>
                            </a:solidFill>
                            <a:latin typeface="STXinwei" panose="02010800040101010101" pitchFamily="2" charset="-122"/>
                            <a:ea typeface="STXinwei" panose="02010800040101010101" pitchFamily="2" charset="-122"/>
                          </a:rPr>
                          <m:t>(4)</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−9</m:t>
                        </m:r>
                      </m:sup>
                    </m:sSup>
                  </m:oMath>
                </a14:m>
                <a:endParaRPr kumimoji="1" lang="en-US" altLang="zh-CN" i="1" dirty="0">
                  <a:solidFill>
                    <a:schemeClr val="tx1"/>
                  </a:solidFill>
                  <a:latin typeface="STXinwei" panose="02010800040101010101" pitchFamily="2" charset="-122"/>
                  <a:ea typeface="STXinwei" panose="02010800040101010101" pitchFamily="2" charset="-122"/>
                </a:endParaRPr>
              </a:p>
              <a:p>
                <a:pPr/>
                <a14:m>
                  <m:oMathPara xmlns:m="http://schemas.openxmlformats.org/officeDocument/2006/math">
                    <m:oMathParaPr>
                      <m:jc m:val="centerGroup"/>
                    </m:oMathParaPr>
                    <m:oMath xmlns:m="http://schemas.openxmlformats.org/officeDocument/2006/math">
                      <m:f>
                        <m:fPr>
                          <m:type m:val="lin"/>
                          <m:ctrlPr>
                            <a:rPr kumimoji="1" lang="en-US" altLang="zh-CN" i="1">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 </m:t>
                          </m:r>
                          <m:r>
                            <a:rPr kumimoji="1" lang="en-US" altLang="zh-CN" b="0" i="0" smtClean="0">
                              <a:solidFill>
                                <a:schemeClr val="tx1"/>
                              </a:solidFill>
                              <a:latin typeface="Cambria Math" panose="02040503050406030204" pitchFamily="18" charset="0"/>
                              <a:ea typeface="STXinwei" panose="02010800040101010101" pitchFamily="2" charset="-122"/>
                            </a:rPr>
                            <m:t>               </m:t>
                          </m:r>
                          <m:r>
                            <a:rPr kumimoji="1" lang="en-US" altLang="zh-CN">
                              <a:solidFill>
                                <a:schemeClr val="tx1"/>
                              </a:solidFill>
                              <a:latin typeface="Cambria Math" panose="02040503050406030204" pitchFamily="18" charset="0"/>
                              <a:ea typeface="STXinwei" panose="02010800040101010101" pitchFamily="2" charset="-122"/>
                            </a:rPr>
                            <m:t>∆</m:t>
                          </m:r>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𝜈</m:t>
                              </m:r>
                            </m:e>
                          </m:acc>
                        </m:num>
                        <m:den>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𝑣</m:t>
                              </m:r>
                            </m:e>
                          </m:acc>
                          <m:r>
                            <a:rPr kumimoji="1" lang="en-US" altLang="zh-CN">
                              <a:solidFill>
                                <a:schemeClr val="tx1"/>
                              </a:solidFill>
                              <a:latin typeface="Cambria Math" panose="02040503050406030204" pitchFamily="18" charset="0"/>
                              <a:ea typeface="STXinwei" panose="02010800040101010101" pitchFamily="2" charset="-122"/>
                            </a:rPr>
                            <m:t>=</m:t>
                          </m:r>
                          <m:r>
                            <m:rPr>
                              <m:nor/>
                            </m:rPr>
                            <a:rPr lang="zh-CN" altLang="en-US">
                              <a:solidFill>
                                <a:schemeClr val="tx1"/>
                              </a:solidFill>
                              <a:latin typeface="STXinwei" panose="02010800040101010101" pitchFamily="2" charset="-122"/>
                              <a:ea typeface="STXinwei" panose="02010800040101010101" pitchFamily="2" charset="-122"/>
                            </a:rPr>
                            <m:t>−</m:t>
                          </m:r>
                          <m:r>
                            <m:rPr>
                              <m:nor/>
                            </m:rPr>
                            <a:rPr kumimoji="1" lang="en-US" altLang="zh-CN" b="0" i="0" smtClean="0">
                              <a:solidFill>
                                <a:schemeClr val="tx1"/>
                              </a:solidFill>
                              <a:latin typeface="Cambria Math" panose="02040503050406030204" pitchFamily="18" charset="0"/>
                              <a:ea typeface="STXinwei" panose="02010800040101010101" pitchFamily="2" charset="-122"/>
                            </a:rPr>
                            <m:t>0.5</m:t>
                          </m:r>
                          <m:r>
                            <m:rPr>
                              <m:nor/>
                            </m:rPr>
                            <a:rPr kumimoji="1" lang="en-US" altLang="zh-CN">
                              <a:solidFill>
                                <a:schemeClr val="tx1"/>
                              </a:solidFill>
                              <a:latin typeface="STXinwei" panose="02010800040101010101" pitchFamily="2" charset="-122"/>
                              <a:ea typeface="STXinwei" panose="02010800040101010101" pitchFamily="2" charset="-122"/>
                            </a:rPr>
                            <m:t>(</m:t>
                          </m:r>
                          <m:r>
                            <m:rPr>
                              <m:nor/>
                            </m:rPr>
                            <a:rPr kumimoji="1" lang="en-US" altLang="zh-CN" b="0" i="0" smtClean="0">
                              <a:solidFill>
                                <a:schemeClr val="tx1"/>
                              </a:solidFill>
                              <a:latin typeface="STXinwei" panose="02010800040101010101" pitchFamily="2" charset="-122"/>
                              <a:ea typeface="STXinwei" panose="02010800040101010101" pitchFamily="2" charset="-122"/>
                            </a:rPr>
                            <m:t>3</m:t>
                          </m:r>
                          <m:r>
                            <m:rPr>
                              <m:nor/>
                            </m:rPr>
                            <a:rPr kumimoji="1" lang="en-US" altLang="zh-CN">
                              <a:solidFill>
                                <a:schemeClr val="tx1"/>
                              </a:solidFill>
                              <a:latin typeface="STXinwei" panose="02010800040101010101" pitchFamily="2" charset="-122"/>
                              <a:ea typeface="STXinwei" panose="02010800040101010101" pitchFamily="2" charset="-122"/>
                            </a:rPr>
                            <m:t>)</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b="0" i="1" smtClean="0">
                              <a:solidFill>
                                <a:schemeClr val="tx1"/>
                              </a:solidFill>
                              <a:latin typeface="Cambria Math" panose="02040503050406030204" pitchFamily="18" charset="0"/>
                              <a:ea typeface="STXinwei" panose="02010800040101010101" pitchFamily="2" charset="-122"/>
                            </a:rPr>
                            <m:t>3</m:t>
                          </m:r>
                        </m:sup>
                      </m:sSup>
                    </m:oMath>
                  </m:oMathPara>
                </a14:m>
                <a:endParaRPr kumimoji="1" lang="en-US" altLang="zh-CN" b="1" dirty="0">
                  <a:solidFill>
                    <a:schemeClr val="tx1"/>
                  </a:solidFill>
                  <a:latin typeface="STXinwei" panose="02010800040101010101" pitchFamily="2" charset="-122"/>
                  <a:ea typeface="STXinwei" panose="02010800040101010101" pitchFamily="2" charset="-122"/>
                </a:endParaRPr>
              </a:p>
              <a:p>
                <a:pPr indent="-285750">
                  <a:lnSpc>
                    <a:spcPct val="150000"/>
                  </a:lnSpc>
                  <a:buFont typeface="Wingdings" panose="05000000000000000000" pitchFamily="2" charset="2"/>
                  <a:buChar char="Ø"/>
                </a:pPr>
                <a:r>
                  <a:rPr lang="en-US" altLang="zh-CN" b="1" dirty="0">
                    <a:solidFill>
                      <a:srgbClr val="7030A0"/>
                    </a:solidFill>
                    <a:latin typeface="STXinwei" panose="02010800040101010101" pitchFamily="2" charset="-122"/>
                    <a:ea typeface="STXinwei" panose="02010800040101010101" pitchFamily="2" charset="-122"/>
                  </a:rPr>
                  <a:t>Glitch</a:t>
                </a:r>
                <a:r>
                  <a:rPr lang="zh-CN" altLang="en-US" b="1" dirty="0">
                    <a:solidFill>
                      <a:srgbClr val="7030A0"/>
                    </a:solidFill>
                    <a:latin typeface="STXinwei" panose="02010800040101010101" pitchFamily="2" charset="-122"/>
                    <a:ea typeface="STXinwei" panose="02010800040101010101" pitchFamily="2" charset="-122"/>
                  </a:rPr>
                  <a:t> </a:t>
                </a:r>
                <a:r>
                  <a:rPr lang="en-US" altLang="zh-CN" b="1" dirty="0">
                    <a:solidFill>
                      <a:srgbClr val="7030A0"/>
                    </a:solidFill>
                    <a:latin typeface="STXinwei" panose="02010800040101010101" pitchFamily="2" charset="-122"/>
                    <a:ea typeface="STXinwei" panose="02010800040101010101" pitchFamily="2" charset="-122"/>
                  </a:rPr>
                  <a:t>6</a:t>
                </a:r>
                <a:r>
                  <a:rPr lang="zh-CN" altLang="en-US" b="1" dirty="0">
                    <a:solidFill>
                      <a:srgbClr val="7030A0"/>
                    </a:solidFill>
                    <a:latin typeface="STXinwei" panose="02010800040101010101" pitchFamily="2" charset="-122"/>
                    <a:ea typeface="STXinwei" panose="02010800040101010101" pitchFamily="2" charset="-122"/>
                  </a:rPr>
                  <a:t> 和 </a:t>
                </a:r>
                <a:r>
                  <a:rPr lang="en-US" altLang="zh-CN" b="1" dirty="0">
                    <a:solidFill>
                      <a:srgbClr val="7030A0"/>
                    </a:solidFill>
                    <a:latin typeface="STXinwei" panose="02010800040101010101" pitchFamily="2" charset="-122"/>
                    <a:ea typeface="STXinwei" panose="02010800040101010101" pitchFamily="2" charset="-122"/>
                  </a:rPr>
                  <a:t>7</a:t>
                </a:r>
                <a:r>
                  <a:rPr lang="zh-CN" altLang="en-US" b="1" dirty="0">
                    <a:solidFill>
                      <a:srgbClr val="7030A0"/>
                    </a:solidFill>
                    <a:latin typeface="STXinwei" panose="02010800040101010101" pitchFamily="2" charset="-122"/>
                    <a:ea typeface="STXinwei" panose="02010800040101010101" pitchFamily="2" charset="-122"/>
                  </a:rPr>
                  <a:t> </a:t>
                </a:r>
                <a:r>
                  <a:rPr lang="en-US" altLang="zh-CN" b="1" dirty="0">
                    <a:solidFill>
                      <a:srgbClr val="7030A0"/>
                    </a:solidFill>
                    <a:latin typeface="STXinwei" panose="02010800040101010101" pitchFamily="2" charset="-122"/>
                    <a:ea typeface="STXinwei" panose="02010800040101010101" pitchFamily="2" charset="-122"/>
                  </a:rPr>
                  <a:t>:</a:t>
                </a:r>
                <a:r>
                  <a:rPr lang="zh-CN" altLang="en-US" b="1" dirty="0">
                    <a:solidFill>
                      <a:srgbClr val="7030A0"/>
                    </a:solidFill>
                    <a:latin typeface="STXinwei" panose="02010800040101010101" pitchFamily="2" charset="-122"/>
                    <a:ea typeface="STXinwei" panose="02010800040101010101" pitchFamily="2" charset="-122"/>
                  </a:rPr>
                  <a:t> </a:t>
                </a:r>
                <a:r>
                  <a:rPr kumimoji="1" lang="zh-CN" altLang="en-US" dirty="0">
                    <a:solidFill>
                      <a:schemeClr val="tx1"/>
                    </a:solidFill>
                    <a:latin typeface="STXinwei" panose="02010800040101010101" pitchFamily="2" charset="-122"/>
                    <a:ea typeface="STXinwei" panose="02010800040101010101" pitchFamily="2" charset="-122"/>
                  </a:rPr>
                  <a:t>与之前报告一致</a:t>
                </a:r>
                <a:endParaRPr kumimoji="1" lang="en-US" altLang="zh-CN" dirty="0">
                  <a:solidFill>
                    <a:schemeClr val="tx1"/>
                  </a:solidFill>
                  <a:latin typeface="STXinwei" panose="02010800040101010101" pitchFamily="2" charset="-122"/>
                  <a:ea typeface="STXinwei" panose="02010800040101010101" pitchFamily="2" charset="-122"/>
                </a:endParaRPr>
              </a:p>
              <a:p>
                <a:pPr indent="-285750">
                  <a:lnSpc>
                    <a:spcPct val="150000"/>
                  </a:lnSpc>
                  <a:buFont typeface="Wingdings" panose="05000000000000000000" pitchFamily="2" charset="2"/>
                  <a:buChar char="Ø"/>
                </a:pPr>
                <a:r>
                  <a:rPr lang="en-US" altLang="zh-CN" b="1" dirty="0">
                    <a:solidFill>
                      <a:srgbClr val="7030A0"/>
                    </a:solidFill>
                    <a:latin typeface="STXinwei" panose="02010800040101010101" pitchFamily="2" charset="-122"/>
                    <a:ea typeface="STXinwei" panose="02010800040101010101" pitchFamily="2" charset="-122"/>
                  </a:rPr>
                  <a:t>Glitch</a:t>
                </a:r>
                <a:r>
                  <a:rPr lang="zh-CN" altLang="en-US" b="1" dirty="0">
                    <a:solidFill>
                      <a:srgbClr val="7030A0"/>
                    </a:solidFill>
                    <a:latin typeface="STXinwei" panose="02010800040101010101" pitchFamily="2" charset="-122"/>
                    <a:ea typeface="STXinwei" panose="02010800040101010101" pitchFamily="2" charset="-122"/>
                  </a:rPr>
                  <a:t> </a:t>
                </a:r>
                <a:r>
                  <a:rPr lang="en-US" altLang="zh-CN" b="1" dirty="0">
                    <a:solidFill>
                      <a:srgbClr val="7030A0"/>
                    </a:solidFill>
                    <a:latin typeface="STXinwei" panose="02010800040101010101" pitchFamily="2" charset="-122"/>
                    <a:ea typeface="STXinwei" panose="02010800040101010101" pitchFamily="2" charset="-122"/>
                  </a:rPr>
                  <a:t>9: </a:t>
                </a:r>
                <a:r>
                  <a:rPr kumimoji="1" lang="en" altLang="zh-CN" dirty="0">
                    <a:solidFill>
                      <a:schemeClr val="tx1"/>
                    </a:solidFill>
                    <a:latin typeface="STXinwei" panose="02010800040101010101" pitchFamily="2" charset="-122"/>
                    <a:ea typeface="STXinwei" panose="02010800040101010101" pitchFamily="2" charset="-122"/>
                  </a:rPr>
                  <a:t>MJD</a:t>
                </a:r>
                <a:r>
                  <a:rPr kumimoji="1" lang="zh-CN" altLang="en-US" dirty="0">
                    <a:solidFill>
                      <a:schemeClr val="tx1"/>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 </a:t>
                </a:r>
                <a:r>
                  <a:rPr kumimoji="1" lang="en-US" altLang="zh-CN" dirty="0">
                    <a:solidFill>
                      <a:schemeClr val="tx1"/>
                    </a:solidFill>
                    <a:latin typeface="STXinwei" panose="02010800040101010101" pitchFamily="2" charset="-122"/>
                    <a:ea typeface="STXinwei" panose="02010800040101010101" pitchFamily="2" charset="-122"/>
                  </a:rPr>
                  <a:t>59212(16)</a:t>
                </a:r>
              </a:p>
              <a:p>
                <a:pPr>
                  <a:lnSpc>
                    <a:spcPct val="150000"/>
                  </a:lnSpc>
                </a:pPr>
                <a:r>
                  <a:rPr kumimoji="1" lang="zh-CN" altLang="en-US" b="0" dirty="0">
                    <a:solidFill>
                      <a:schemeClr val="tx1"/>
                    </a:solidFill>
                    <a:ea typeface="STXinwei" panose="02010800040101010101" pitchFamily="2" charset="-122"/>
                  </a:rPr>
                  <a:t>                  </a:t>
                </a:r>
                <a14:m>
                  <m:oMath xmlns:m="http://schemas.openxmlformats.org/officeDocument/2006/math">
                    <m:r>
                      <a:rPr kumimoji="1" lang="en-US" altLang="zh-CN" b="0" i="1" smtClean="0">
                        <a:solidFill>
                          <a:schemeClr val="tx1"/>
                        </a:solidFill>
                        <a:latin typeface="Cambria Math" panose="02040503050406030204" pitchFamily="18" charset="0"/>
                        <a:ea typeface="STXinwei" panose="02010800040101010101" pitchFamily="2" charset="-122"/>
                      </a:rPr>
                      <m:t> </m:t>
                    </m:r>
                    <m:f>
                      <m:fPr>
                        <m:type m:val="lin"/>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a:solidFill>
                              <a:schemeClr val="tx1"/>
                            </a:solidFill>
                            <a:latin typeface="Cambria Math" panose="02040503050406030204" pitchFamily="18" charset="0"/>
                            <a:ea typeface="STXinwei" panose="02010800040101010101" pitchFamily="2" charset="-122"/>
                          </a:rPr>
                          <m:t>𝜈</m:t>
                        </m:r>
                      </m:num>
                      <m:den>
                        <m:r>
                          <a:rPr kumimoji="1" lang="en-US" altLang="zh-CN">
                            <a:solidFill>
                              <a:schemeClr val="tx1"/>
                            </a:solidFill>
                            <a:latin typeface="Cambria Math" panose="02040503050406030204" pitchFamily="18" charset="0"/>
                            <a:ea typeface="STXinwei" panose="02010800040101010101" pitchFamily="2" charset="-122"/>
                          </a:rPr>
                          <m:t>𝜈</m:t>
                        </m:r>
                        <m:r>
                          <a:rPr kumimoji="1" lang="en-US" altLang="zh-CN">
                            <a:solidFill>
                              <a:schemeClr val="tx1"/>
                            </a:solidFill>
                            <a:latin typeface="Cambria Math" panose="02040503050406030204" pitchFamily="18" charset="0"/>
                            <a:ea typeface="STXinwei" panose="02010800040101010101" pitchFamily="2" charset="-122"/>
                          </a:rPr>
                          <m:t>=</m:t>
                        </m:r>
                        <m:r>
                          <m:rPr>
                            <m:nor/>
                          </m:rPr>
                          <a:rPr kumimoji="1" lang="en-US" altLang="zh-CN" b="0" i="0" smtClean="0">
                            <a:solidFill>
                              <a:schemeClr val="tx1"/>
                            </a:solidFill>
                            <a:latin typeface="Cambria Math" panose="02040503050406030204" pitchFamily="18" charset="0"/>
                            <a:ea typeface="STXinwei" panose="02010800040101010101" pitchFamily="2" charset="-122"/>
                          </a:rPr>
                          <m:t>8.6</m:t>
                        </m:r>
                        <m:r>
                          <m:rPr>
                            <m:nor/>
                          </m:rPr>
                          <a:rPr lang="en-US" altLang="zh-CN">
                            <a:solidFill>
                              <a:schemeClr val="tx1"/>
                            </a:solidFill>
                            <a:latin typeface="STXinwei" panose="02010800040101010101" pitchFamily="2" charset="-122"/>
                            <a:ea typeface="STXinwei" panose="02010800040101010101" pitchFamily="2" charset="-122"/>
                          </a:rPr>
                          <m:t>(</m:t>
                        </m:r>
                        <m:r>
                          <m:rPr>
                            <m:nor/>
                          </m:rPr>
                          <a:rPr lang="en-US" altLang="zh-CN" b="0" i="0" smtClean="0">
                            <a:solidFill>
                              <a:schemeClr val="tx1"/>
                            </a:solidFill>
                            <a:latin typeface="STXinwei" panose="02010800040101010101" pitchFamily="2" charset="-122"/>
                            <a:ea typeface="STXinwei" panose="02010800040101010101" pitchFamily="2" charset="-122"/>
                          </a:rPr>
                          <m:t>8</m:t>
                        </m:r>
                        <m:r>
                          <m:rPr>
                            <m:nor/>
                          </m:rPr>
                          <a:rPr lang="en-US" altLang="zh-CN">
                            <a:solidFill>
                              <a:schemeClr val="tx1"/>
                            </a:solidFill>
                            <a:latin typeface="STXinwei" panose="02010800040101010101" pitchFamily="2" charset="-122"/>
                            <a:ea typeface="STXinwei" panose="02010800040101010101" pitchFamily="2" charset="-122"/>
                          </a:rPr>
                          <m:t>)</m:t>
                        </m:r>
                        <m:r>
                          <m:rPr>
                            <m:nor/>
                          </m:rPr>
                          <a:rPr lang="zh-CN" altLang="en-US">
                            <a:solidFill>
                              <a:schemeClr val="tx1"/>
                            </a:solidFill>
                            <a:latin typeface="STXinwei" panose="02010800040101010101" pitchFamily="2" charset="-122"/>
                            <a:ea typeface="STXinwei" panose="02010800040101010101" pitchFamily="2" charset="-122"/>
                          </a:rPr>
                          <m:t> </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−9</m:t>
                        </m:r>
                      </m:sup>
                    </m:sSup>
                  </m:oMath>
                </a14:m>
                <a:endParaRPr kumimoji="1" lang="en-US" altLang="zh-CN" i="1" dirty="0">
                  <a:solidFill>
                    <a:schemeClr val="tx1"/>
                  </a:solidFill>
                  <a:latin typeface="STXinwei" panose="02010800040101010101" pitchFamily="2" charset="-122"/>
                  <a:ea typeface="STXinwei" panose="02010800040101010101" pitchFamily="2" charset="-122"/>
                </a:endParaRPr>
              </a:p>
              <a:p>
                <a:pPr/>
                <a14:m>
                  <m:oMathPara xmlns:m="http://schemas.openxmlformats.org/officeDocument/2006/math">
                    <m:oMathParaPr>
                      <m:jc m:val="centerGroup"/>
                    </m:oMathParaPr>
                    <m:oMath xmlns:m="http://schemas.openxmlformats.org/officeDocument/2006/math">
                      <m:r>
                        <a:rPr kumimoji="1" lang="en-US" altLang="zh-CN" b="0" i="1" smtClean="0">
                          <a:solidFill>
                            <a:schemeClr val="tx1"/>
                          </a:solidFill>
                          <a:latin typeface="Cambria Math" panose="02040503050406030204" pitchFamily="18" charset="0"/>
                          <a:ea typeface="STXinwei" panose="02010800040101010101" pitchFamily="2" charset="-122"/>
                        </a:rPr>
                        <m:t>                </m:t>
                      </m:r>
                      <m:f>
                        <m:fPr>
                          <m:type m:val="lin"/>
                          <m:ctrlPr>
                            <a:rPr kumimoji="1" lang="en-US" altLang="zh-CN" i="1">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𝜈</m:t>
                              </m:r>
                            </m:e>
                          </m:acc>
                        </m:num>
                        <m:den>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𝑣</m:t>
                              </m:r>
                            </m:e>
                          </m:acc>
                          <m:r>
                            <a:rPr kumimoji="1" lang="en-US" altLang="zh-CN">
                              <a:solidFill>
                                <a:schemeClr val="tx1"/>
                              </a:solidFill>
                              <a:latin typeface="Cambria Math" panose="02040503050406030204" pitchFamily="18" charset="0"/>
                              <a:ea typeface="STXinwei" panose="02010800040101010101" pitchFamily="2" charset="-122"/>
                            </a:rPr>
                            <m:t>=</m:t>
                          </m:r>
                          <m:r>
                            <m:rPr>
                              <m:nor/>
                            </m:rPr>
                            <a:rPr lang="zh-CN" altLang="en-US">
                              <a:solidFill>
                                <a:schemeClr val="tx1"/>
                              </a:solidFill>
                              <a:latin typeface="STXinwei" panose="02010800040101010101" pitchFamily="2" charset="-122"/>
                              <a:ea typeface="STXinwei" panose="02010800040101010101" pitchFamily="2" charset="-122"/>
                            </a:rPr>
                            <m:t>−</m:t>
                          </m:r>
                          <m:r>
                            <m:rPr>
                              <m:nor/>
                            </m:rPr>
                            <a:rPr kumimoji="1" lang="en-US" altLang="zh-CN" b="0" i="0" smtClean="0">
                              <a:solidFill>
                                <a:schemeClr val="tx1"/>
                              </a:solidFill>
                              <a:latin typeface="Cambria Math" panose="02040503050406030204" pitchFamily="18" charset="0"/>
                              <a:ea typeface="STXinwei" panose="02010800040101010101" pitchFamily="2" charset="-122"/>
                            </a:rPr>
                            <m:t>0.6</m:t>
                          </m:r>
                          <m:r>
                            <m:rPr>
                              <m:nor/>
                            </m:rPr>
                            <a:rPr lang="en-US" altLang="zh-CN">
                              <a:solidFill>
                                <a:schemeClr val="tx1"/>
                              </a:solidFill>
                              <a:latin typeface="STXinwei" panose="02010800040101010101" pitchFamily="2" charset="-122"/>
                              <a:ea typeface="STXinwei" panose="02010800040101010101" pitchFamily="2" charset="-122"/>
                            </a:rPr>
                            <m:t>(2)</m:t>
                          </m:r>
                          <m:r>
                            <m:rPr>
                              <m:nor/>
                            </m:rPr>
                            <a:rPr lang="zh-CN" altLang="en-US">
                              <a:solidFill>
                                <a:schemeClr val="tx1"/>
                              </a:solidFill>
                              <a:latin typeface="STXinwei" panose="02010800040101010101" pitchFamily="2" charset="-122"/>
                              <a:ea typeface="STXinwei" panose="02010800040101010101" pitchFamily="2" charset="-122"/>
                            </a:rPr>
                            <m:t> </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b="0" i="1" smtClean="0">
                              <a:solidFill>
                                <a:schemeClr val="tx1"/>
                              </a:solidFill>
                              <a:latin typeface="Cambria Math" panose="02040503050406030204" pitchFamily="18" charset="0"/>
                              <a:ea typeface="STXinwei" panose="02010800040101010101" pitchFamily="2" charset="-122"/>
                            </a:rPr>
                            <m:t>3</m:t>
                          </m:r>
                        </m:sup>
                      </m:sSup>
                    </m:oMath>
                  </m:oMathPara>
                </a14:m>
                <a:endParaRPr kumimoji="1" lang="en-US" altLang="zh-CN" b="1" dirty="0">
                  <a:solidFill>
                    <a:schemeClr val="tx1"/>
                  </a:solidFill>
                  <a:latin typeface="STXinwei" panose="02010800040101010101" pitchFamily="2" charset="-122"/>
                  <a:ea typeface="STXinwei" panose="02010800040101010101" pitchFamily="2" charset="-122"/>
                </a:endParaRPr>
              </a:p>
              <a:p>
                <a:pPr/>
                <a14:m>
                  <m:oMathPara xmlns:m="http://schemas.openxmlformats.org/officeDocument/2006/math">
                    <m:oMathParaPr>
                      <m:jc m:val="centerGroup"/>
                    </m:oMathParaPr>
                    <m:oMath xmlns:m="http://schemas.openxmlformats.org/officeDocument/2006/math">
                      <m:f>
                        <m:fPr>
                          <m:type m:val="lin"/>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𝜈</m:t>
                              </m:r>
                            </m:e>
                          </m:acc>
                        </m:num>
                        <m:den>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𝑣</m:t>
                              </m:r>
                            </m:e>
                          </m:acc>
                          <m:r>
                            <m:rPr>
                              <m:nor/>
                            </m:rPr>
                            <a:rPr kumimoji="1" lang="en-US" altLang="zh-CN" b="0" i="0" smtClean="0">
                              <a:solidFill>
                                <a:schemeClr val="tx1"/>
                              </a:solidFill>
                              <a:latin typeface="Cambria Math" panose="02040503050406030204" pitchFamily="18" charset="0"/>
                              <a:ea typeface="STXinwei" panose="02010800040101010101" pitchFamily="2" charset="-122"/>
                            </a:rPr>
                            <m:t> </m:t>
                          </m:r>
                          <m:r>
                            <a:rPr kumimoji="1" lang="zh-CN" altLang="en-US" i="1">
                              <a:solidFill>
                                <a:schemeClr val="tx1"/>
                              </a:solidFill>
                              <a:latin typeface="Cambria Math" panose="02040503050406030204" pitchFamily="18" charset="0"/>
                              <a:ea typeface="STXinwei" panose="02010800040101010101" pitchFamily="2" charset="-122"/>
                            </a:rPr>
                            <m:t>与</m:t>
                          </m:r>
                          <m:r>
                            <a:rPr kumimoji="1" lang="zh-CN" altLang="en-US" i="1" smtClean="0">
                              <a:solidFill>
                                <a:schemeClr val="tx1"/>
                              </a:solidFill>
                              <a:latin typeface="Cambria Math" panose="02040503050406030204" pitchFamily="18" charset="0"/>
                              <a:ea typeface="STXinwei" panose="02010800040101010101" pitchFamily="2" charset="-122"/>
                            </a:rPr>
                            <m:t>之前公布</m:t>
                          </m:r>
                          <m:r>
                            <a:rPr kumimoji="1" lang="zh-CN" altLang="en-US" i="1">
                              <a:solidFill>
                                <a:schemeClr val="tx1"/>
                              </a:solidFill>
                              <a:latin typeface="Cambria Math" panose="02040503050406030204" pitchFamily="18" charset="0"/>
                              <a:ea typeface="STXinwei" panose="02010800040101010101" pitchFamily="2" charset="-122"/>
                            </a:rPr>
                            <m:t>的</m:t>
                          </m:r>
                          <m:r>
                            <a:rPr kumimoji="1" lang="zh-CN" altLang="en-US" i="1" smtClean="0">
                              <a:solidFill>
                                <a:schemeClr val="tx1"/>
                              </a:solidFill>
                              <a:latin typeface="Cambria Math" panose="02040503050406030204" pitchFamily="18" charset="0"/>
                              <a:ea typeface="STXinwei" panose="02010800040101010101" pitchFamily="2" charset="-122"/>
                            </a:rPr>
                            <m:t>符号</m:t>
                          </m:r>
                          <m:r>
                            <a:rPr kumimoji="1" lang="zh-CN" altLang="en-US" i="1">
                              <a:solidFill>
                                <a:schemeClr val="tx1"/>
                              </a:solidFill>
                              <a:latin typeface="Cambria Math" panose="02040503050406030204" pitchFamily="18" charset="0"/>
                              <a:ea typeface="STXinwei" panose="02010800040101010101" pitchFamily="2" charset="-122"/>
                            </a:rPr>
                            <m:t>相反</m:t>
                          </m:r>
                          <m:r>
                            <m:rPr>
                              <m:nor/>
                            </m:rPr>
                            <a:rPr lang="zh-CN" altLang="en-US">
                              <a:solidFill>
                                <a:schemeClr val="tx1"/>
                              </a:solidFill>
                              <a:latin typeface="STXinwei" panose="02010800040101010101" pitchFamily="2" charset="-122"/>
                              <a:ea typeface="STXinwei" panose="02010800040101010101" pitchFamily="2" charset="-122"/>
                            </a:rPr>
                            <m:t> </m:t>
                          </m:r>
                        </m:den>
                      </m:f>
                    </m:oMath>
                  </m:oMathPara>
                </a14:m>
                <a:endParaRPr kumimoji="1" lang="en-US" altLang="zh-CN" b="1" dirty="0">
                  <a:solidFill>
                    <a:schemeClr val="tx1"/>
                  </a:solidFill>
                  <a:latin typeface="STXinwei" panose="02010800040101010101" pitchFamily="2" charset="-122"/>
                  <a:ea typeface="STXinwei" panose="02010800040101010101" pitchFamily="2" charset="-122"/>
                </a:endParaRPr>
              </a:p>
              <a:p>
                <a:pPr indent="-285750">
                  <a:lnSpc>
                    <a:spcPct val="150000"/>
                  </a:lnSpc>
                  <a:buFont typeface="Wingdings" panose="05000000000000000000" pitchFamily="2" charset="2"/>
                  <a:buChar char="Ø"/>
                </a:pPr>
                <a:r>
                  <a:rPr lang="en-US" altLang="zh-CN" b="1" dirty="0">
                    <a:solidFill>
                      <a:srgbClr val="7030A0"/>
                    </a:solidFill>
                    <a:latin typeface="STXinwei" panose="02010800040101010101" pitchFamily="2" charset="-122"/>
                    <a:ea typeface="STXinwei" panose="02010800040101010101" pitchFamily="2" charset="-122"/>
                  </a:rPr>
                  <a:t>Glitch</a:t>
                </a:r>
                <a:r>
                  <a:rPr lang="zh-CN" altLang="en-US" b="1" dirty="0">
                    <a:solidFill>
                      <a:srgbClr val="7030A0"/>
                    </a:solidFill>
                    <a:latin typeface="STXinwei" panose="02010800040101010101" pitchFamily="2" charset="-122"/>
                    <a:ea typeface="STXinwei" panose="02010800040101010101" pitchFamily="2" charset="-122"/>
                  </a:rPr>
                  <a:t> </a:t>
                </a:r>
                <a:r>
                  <a:rPr lang="en-US" altLang="zh-CN" b="1" dirty="0">
                    <a:solidFill>
                      <a:srgbClr val="7030A0"/>
                    </a:solidFill>
                    <a:latin typeface="STXinwei" panose="02010800040101010101" pitchFamily="2" charset="-122"/>
                    <a:ea typeface="STXinwei" panose="02010800040101010101" pitchFamily="2" charset="-122"/>
                  </a:rPr>
                  <a:t>10: </a:t>
                </a:r>
                <a:r>
                  <a:rPr lang="zh-CN" altLang="en-US" b="1" dirty="0">
                    <a:solidFill>
                      <a:srgbClr val="7030A0"/>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MJD</a:t>
                </a:r>
                <a:r>
                  <a:rPr kumimoji="1" lang="zh-CN" altLang="en-US" dirty="0">
                    <a:solidFill>
                      <a:schemeClr val="tx1"/>
                    </a:solidFill>
                    <a:latin typeface="STXinwei" panose="02010800040101010101" pitchFamily="2" charset="-122"/>
                    <a:ea typeface="STXinwei" panose="02010800040101010101" pitchFamily="2" charset="-122"/>
                  </a:rPr>
                  <a:t> </a:t>
                </a:r>
                <a:r>
                  <a:rPr kumimoji="1" lang="en" altLang="zh-CN" dirty="0">
                    <a:solidFill>
                      <a:schemeClr val="tx1"/>
                    </a:solidFill>
                    <a:latin typeface="STXinwei" panose="02010800040101010101" pitchFamily="2" charset="-122"/>
                    <a:ea typeface="STXinwei" panose="02010800040101010101" pitchFamily="2" charset="-122"/>
                  </a:rPr>
                  <a:t>∼ </a:t>
                </a:r>
                <a:r>
                  <a:rPr lang="en-US" altLang="zh-CN" dirty="0">
                    <a:solidFill>
                      <a:schemeClr val="tx1"/>
                    </a:solidFill>
                    <a:latin typeface="STXinwei" panose="02010800040101010101" pitchFamily="2" charset="-122"/>
                    <a:ea typeface="STXinwei" panose="02010800040101010101" pitchFamily="2" charset="-122"/>
                  </a:rPr>
                  <a:t>59544(12)</a:t>
                </a:r>
                <a:endParaRPr kumimoji="1" lang="en-US" altLang="zh-CN" i="1" dirty="0">
                  <a:solidFill>
                    <a:schemeClr val="tx1"/>
                  </a:solidFill>
                  <a:latin typeface="STXinwei" panose="02010800040101010101" pitchFamily="2" charset="-122"/>
                  <a:ea typeface="STXinwei" panose="02010800040101010101" pitchFamily="2" charset="-122"/>
                </a:endParaRPr>
              </a:p>
              <a:p>
                <a:r>
                  <a:rPr kumimoji="1" lang="en-US" altLang="zh-CN" dirty="0">
                    <a:solidFill>
                      <a:schemeClr val="tx1"/>
                    </a:solidFill>
                    <a:ea typeface="STXinwei" panose="02010800040101010101" pitchFamily="2" charset="-122"/>
                  </a:rPr>
                  <a:t>                     </a:t>
                </a:r>
                <a14:m>
                  <m:oMath xmlns:m="http://schemas.openxmlformats.org/officeDocument/2006/math">
                    <m:f>
                      <m:fPr>
                        <m:type m:val="lin"/>
                        <m:ctrlPr>
                          <a:rPr kumimoji="1" lang="en-US" altLang="zh-CN" i="1" smtClean="0">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a:solidFill>
                              <a:schemeClr val="tx1"/>
                            </a:solidFill>
                            <a:latin typeface="Cambria Math" panose="02040503050406030204" pitchFamily="18" charset="0"/>
                            <a:ea typeface="STXinwei" panose="02010800040101010101" pitchFamily="2" charset="-122"/>
                          </a:rPr>
                          <m:t>𝜈</m:t>
                        </m:r>
                      </m:num>
                      <m:den>
                        <m:r>
                          <a:rPr kumimoji="1" lang="en-US" altLang="zh-CN">
                            <a:solidFill>
                              <a:schemeClr val="tx1"/>
                            </a:solidFill>
                            <a:latin typeface="Cambria Math" panose="02040503050406030204" pitchFamily="18" charset="0"/>
                            <a:ea typeface="STXinwei" panose="02010800040101010101" pitchFamily="2" charset="-122"/>
                          </a:rPr>
                          <m:t>𝜈</m:t>
                        </m:r>
                        <m:r>
                          <a:rPr kumimoji="1" lang="en-US" altLang="zh-CN">
                            <a:solidFill>
                              <a:schemeClr val="tx1"/>
                            </a:solidFill>
                            <a:latin typeface="Cambria Math" panose="02040503050406030204" pitchFamily="18" charset="0"/>
                            <a:ea typeface="STXinwei" panose="02010800040101010101" pitchFamily="2" charset="-122"/>
                          </a:rPr>
                          <m:t>=</m:t>
                        </m:r>
                        <m:r>
                          <m:rPr>
                            <m:nor/>
                          </m:rPr>
                          <a:rPr kumimoji="1" lang="en-US" altLang="zh-CN" b="0" i="0" smtClean="0">
                            <a:solidFill>
                              <a:schemeClr val="tx1"/>
                            </a:solidFill>
                            <a:latin typeface="Cambria Math" panose="02040503050406030204" pitchFamily="18" charset="0"/>
                            <a:ea typeface="STXinwei" panose="02010800040101010101" pitchFamily="2" charset="-122"/>
                          </a:rPr>
                          <m:t>4</m:t>
                        </m:r>
                        <m:r>
                          <m:rPr>
                            <m:nor/>
                          </m:rPr>
                          <a:rPr lang="en-US" altLang="zh-CN">
                            <a:solidFill>
                              <a:schemeClr val="tx1"/>
                            </a:solidFill>
                            <a:latin typeface="STXinwei" panose="02010800040101010101" pitchFamily="2" charset="-122"/>
                            <a:ea typeface="STXinwei" panose="02010800040101010101" pitchFamily="2" charset="-122"/>
                          </a:rPr>
                          <m:t>.3(</m:t>
                        </m:r>
                        <m:r>
                          <m:rPr>
                            <m:nor/>
                          </m:rPr>
                          <a:rPr lang="en-US" altLang="zh-CN" b="0" i="0" smtClean="0">
                            <a:solidFill>
                              <a:schemeClr val="tx1"/>
                            </a:solidFill>
                            <a:latin typeface="STXinwei" panose="02010800040101010101" pitchFamily="2" charset="-122"/>
                            <a:ea typeface="STXinwei" panose="02010800040101010101" pitchFamily="2" charset="-122"/>
                          </a:rPr>
                          <m:t>4</m:t>
                        </m:r>
                        <m:r>
                          <m:rPr>
                            <m:nor/>
                          </m:rPr>
                          <a:rPr lang="en-US" altLang="zh-CN">
                            <a:solidFill>
                              <a:schemeClr val="tx1"/>
                            </a:solidFill>
                            <a:latin typeface="STXinwei" panose="02010800040101010101" pitchFamily="2" charset="-122"/>
                            <a:ea typeface="STXinwei" panose="02010800040101010101" pitchFamily="2" charset="-122"/>
                          </a:rPr>
                          <m:t>)</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−9</m:t>
                        </m:r>
                      </m:sup>
                    </m:sSup>
                  </m:oMath>
                </a14:m>
                <a:endParaRPr kumimoji="1" lang="en-US" altLang="zh-CN" i="1" dirty="0">
                  <a:solidFill>
                    <a:schemeClr val="tx1"/>
                  </a:solidFill>
                  <a:latin typeface="STXinwei" panose="02010800040101010101" pitchFamily="2" charset="-122"/>
                  <a:ea typeface="STXinwei" panose="02010800040101010101" pitchFamily="2" charset="-122"/>
                </a:endParaRPr>
              </a:p>
              <a:p>
                <a:r>
                  <a:rPr kumimoji="1" lang="en-US" altLang="zh-CN" dirty="0">
                    <a:solidFill>
                      <a:schemeClr val="tx1"/>
                    </a:solidFill>
                    <a:ea typeface="STXinwei" panose="02010800040101010101" pitchFamily="2" charset="-122"/>
                  </a:rPr>
                  <a:t>                    </a:t>
                </a:r>
                <a14:m>
                  <m:oMath xmlns:m="http://schemas.openxmlformats.org/officeDocument/2006/math">
                    <m:f>
                      <m:fPr>
                        <m:type m:val="lin"/>
                        <m:ctrlPr>
                          <a:rPr kumimoji="1" lang="en-US" altLang="zh-CN" i="1">
                            <a:solidFill>
                              <a:schemeClr val="tx1"/>
                            </a:solidFill>
                            <a:latin typeface="Cambria Math" panose="02040503050406030204" pitchFamily="18" charset="0"/>
                            <a:ea typeface="STXinwei" panose="02010800040101010101" pitchFamily="2" charset="-122"/>
                          </a:rPr>
                        </m:ctrlPr>
                      </m:fPr>
                      <m:num>
                        <m:r>
                          <a:rPr kumimoji="1" lang="en-US" altLang="zh-CN">
                            <a:solidFill>
                              <a:schemeClr val="tx1"/>
                            </a:solidFill>
                            <a:latin typeface="Cambria Math" panose="02040503050406030204" pitchFamily="18" charset="0"/>
                            <a:ea typeface="STXinwei" panose="02010800040101010101" pitchFamily="2" charset="-122"/>
                          </a:rPr>
                          <m:t>∆</m:t>
                        </m:r>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𝜈</m:t>
                            </m:r>
                          </m:e>
                        </m:acc>
                      </m:num>
                      <m:den>
                        <m:acc>
                          <m:accPr>
                            <m:chr m:val="̇"/>
                            <m:ctrlPr>
                              <a:rPr kumimoji="1" lang="en-US" altLang="zh-CN" i="1">
                                <a:solidFill>
                                  <a:schemeClr val="tx1"/>
                                </a:solidFill>
                                <a:latin typeface="Cambria Math" panose="02040503050406030204" pitchFamily="18" charset="0"/>
                                <a:ea typeface="STXinwei" panose="02010800040101010101" pitchFamily="2" charset="-122"/>
                              </a:rPr>
                            </m:ctrlPr>
                          </m:accPr>
                          <m:e>
                            <m:r>
                              <a:rPr kumimoji="1" lang="en-US" altLang="zh-CN">
                                <a:solidFill>
                                  <a:schemeClr val="tx1"/>
                                </a:solidFill>
                                <a:latin typeface="Cambria Math" panose="02040503050406030204" pitchFamily="18" charset="0"/>
                                <a:ea typeface="STXinwei" panose="02010800040101010101" pitchFamily="2" charset="-122"/>
                              </a:rPr>
                              <m:t>𝑣</m:t>
                            </m:r>
                          </m:e>
                        </m:acc>
                        <m:r>
                          <a:rPr kumimoji="1" lang="en-US" altLang="zh-CN">
                            <a:solidFill>
                              <a:schemeClr val="tx1"/>
                            </a:solidFill>
                            <a:latin typeface="Cambria Math" panose="02040503050406030204" pitchFamily="18" charset="0"/>
                            <a:ea typeface="STXinwei" panose="02010800040101010101" pitchFamily="2" charset="-122"/>
                          </a:rPr>
                          <m:t>=</m:t>
                        </m:r>
                        <m:r>
                          <m:rPr>
                            <m:nor/>
                          </m:rPr>
                          <a:rPr lang="zh-CN" altLang="en-US">
                            <a:solidFill>
                              <a:schemeClr val="tx1"/>
                            </a:solidFill>
                            <a:latin typeface="STXinwei" panose="02010800040101010101" pitchFamily="2" charset="-122"/>
                            <a:ea typeface="STXinwei" panose="02010800040101010101" pitchFamily="2" charset="-122"/>
                          </a:rPr>
                          <m:t>−</m:t>
                        </m:r>
                        <m:r>
                          <m:rPr>
                            <m:nor/>
                          </m:rPr>
                          <a:rPr lang="en-US" altLang="zh-CN">
                            <a:solidFill>
                              <a:schemeClr val="tx1"/>
                            </a:solidFill>
                            <a:latin typeface="STXinwei" panose="02010800040101010101" pitchFamily="2" charset="-122"/>
                            <a:ea typeface="STXinwei" panose="02010800040101010101" pitchFamily="2" charset="-122"/>
                          </a:rPr>
                          <m:t>0.</m:t>
                        </m:r>
                        <m:r>
                          <a:rPr lang="en-US" altLang="zh-CN" b="0" i="1" smtClean="0">
                            <a:solidFill>
                              <a:schemeClr val="tx1"/>
                            </a:solidFill>
                            <a:latin typeface="Cambria Math" panose="02040503050406030204" pitchFamily="18" charset="0"/>
                            <a:ea typeface="STXinwei" panose="02010800040101010101" pitchFamily="2" charset="-122"/>
                          </a:rPr>
                          <m:t>3(1)</m:t>
                        </m:r>
                      </m:den>
                    </m:f>
                    <m:r>
                      <a:rPr kumimoji="1" lang="en-US" altLang="zh-CN">
                        <a:solidFill>
                          <a:schemeClr val="tx1"/>
                        </a:solidFill>
                        <a:latin typeface="Cambria Math" panose="02040503050406030204" pitchFamily="18" charset="0"/>
                        <a:ea typeface="STXinwei" panose="02010800040101010101" pitchFamily="2" charset="-122"/>
                      </a:rPr>
                      <m:t>×</m:t>
                    </m:r>
                    <m:sSup>
                      <m:sSupPr>
                        <m:ctrlPr>
                          <a:rPr kumimoji="1" lang="en-US" altLang="zh-CN" i="1">
                            <a:solidFill>
                              <a:schemeClr val="tx1"/>
                            </a:solidFill>
                            <a:latin typeface="Cambria Math" panose="02040503050406030204" pitchFamily="18" charset="0"/>
                            <a:ea typeface="STXinwei" panose="02010800040101010101" pitchFamily="2" charset="-122"/>
                          </a:rPr>
                        </m:ctrlPr>
                      </m:sSupPr>
                      <m:e>
                        <m:r>
                          <a:rPr kumimoji="1" lang="en-US" altLang="zh-CN">
                            <a:solidFill>
                              <a:schemeClr val="tx1"/>
                            </a:solidFill>
                            <a:latin typeface="Cambria Math" panose="02040503050406030204" pitchFamily="18" charset="0"/>
                            <a:ea typeface="STXinwei" panose="02010800040101010101" pitchFamily="2" charset="-122"/>
                          </a:rPr>
                          <m:t>10</m:t>
                        </m:r>
                      </m:e>
                      <m:sup>
                        <m:r>
                          <a:rPr kumimoji="1" lang="en-US" altLang="zh-CN">
                            <a:solidFill>
                              <a:schemeClr val="tx1"/>
                            </a:solidFill>
                            <a:latin typeface="Cambria Math" panose="02040503050406030204" pitchFamily="18" charset="0"/>
                            <a:ea typeface="STXinwei" panose="02010800040101010101" pitchFamily="2" charset="-122"/>
                          </a:rPr>
                          <m:t>−</m:t>
                        </m:r>
                        <m:r>
                          <a:rPr kumimoji="1" lang="en-US" altLang="zh-CN" b="0" i="1" smtClean="0">
                            <a:solidFill>
                              <a:schemeClr val="tx1"/>
                            </a:solidFill>
                            <a:latin typeface="Cambria Math" panose="02040503050406030204" pitchFamily="18" charset="0"/>
                            <a:ea typeface="STXinwei" panose="02010800040101010101" pitchFamily="2" charset="-122"/>
                          </a:rPr>
                          <m:t>3</m:t>
                        </m:r>
                      </m:sup>
                    </m:sSup>
                  </m:oMath>
                </a14:m>
                <a:endParaRPr kumimoji="1" lang="en-US" altLang="zh-CN" b="1" dirty="0">
                  <a:solidFill>
                    <a:schemeClr val="tx1"/>
                  </a:solidFill>
                  <a:latin typeface="STXinwei" panose="02010800040101010101" pitchFamily="2" charset="-122"/>
                  <a:ea typeface="STXinwei" panose="02010800040101010101" pitchFamily="2" charset="-122"/>
                </a:endParaRPr>
              </a:p>
              <a:p>
                <a:r>
                  <a:rPr kumimoji="1" lang="zh-CN" altLang="en-US" dirty="0">
                    <a:solidFill>
                      <a:schemeClr val="tx1"/>
                    </a:solidFill>
                    <a:latin typeface="STXinwei" panose="02010800040101010101" pitchFamily="2" charset="-122"/>
                    <a:ea typeface="STXinwei" panose="02010800040101010101" pitchFamily="2" charset="-122"/>
                  </a:rPr>
                  <a:t>    跃变幅度不到公布值的一半</a:t>
                </a:r>
                <a:endParaRPr kumimoji="1" lang="en-US" altLang="zh-CN" dirty="0">
                  <a:solidFill>
                    <a:schemeClr val="tx1"/>
                  </a:solidFill>
                  <a:latin typeface="STXinwei" panose="02010800040101010101" pitchFamily="2" charset="-122"/>
                  <a:ea typeface="STXinwei" panose="02010800040101010101" pitchFamily="2" charset="-122"/>
                </a:endParaRPr>
              </a:p>
              <a:p>
                <a:pPr indent="-285750">
                  <a:lnSpc>
                    <a:spcPct val="150000"/>
                  </a:lnSpc>
                  <a:buFont typeface="Wingdings" panose="05000000000000000000" pitchFamily="2" charset="2"/>
                  <a:buChar char="Ø"/>
                </a:pPr>
                <a:r>
                  <a:rPr lang="zh-CN" altLang="en-US" b="1" dirty="0">
                    <a:solidFill>
                      <a:srgbClr val="7030A0"/>
                    </a:solidFill>
                    <a:latin typeface="STXinwei" panose="02010800040101010101" pitchFamily="2" charset="-122"/>
                    <a:ea typeface="STXinwei" panose="02010800040101010101" pitchFamily="2" charset="-122"/>
                  </a:rPr>
                  <a:t>制动指数</a:t>
                </a:r>
                <a:r>
                  <a:rPr lang="en-US" altLang="zh-CN" b="1" dirty="0">
                    <a:solidFill>
                      <a:srgbClr val="7030A0"/>
                    </a:solidFill>
                    <a:latin typeface="STXinwei" panose="02010800040101010101" pitchFamily="2" charset="-122"/>
                    <a:ea typeface="STXinwei" panose="02010800040101010101" pitchFamily="2" charset="-122"/>
                  </a:rPr>
                  <a:t>: </a:t>
                </a:r>
                <a:r>
                  <a:rPr lang="en" altLang="zh-CN" b="0" i="0" u="none" strike="noStrike" dirty="0">
                    <a:solidFill>
                      <a:schemeClr val="tx1"/>
                    </a:solidFill>
                    <a:effectLst/>
                    <a:latin typeface="STXinwei" panose="02010800040101010101" pitchFamily="2" charset="-122"/>
                    <a:ea typeface="STXinwei" panose="02010800040101010101" pitchFamily="2" charset="-122"/>
                  </a:rPr>
                  <a:t>30.5(2) and 28.3(2</a:t>
                </a:r>
                <a:r>
                  <a:rPr lang="en-US" altLang="zh-CN" dirty="0">
                    <a:solidFill>
                      <a:schemeClr val="tx1"/>
                    </a:solidFill>
                    <a:latin typeface="STXinwei" panose="02010800040101010101" pitchFamily="2" charset="-122"/>
                    <a:ea typeface="STXinwei" panose="02010800040101010101" pitchFamily="2" charset="-122"/>
                  </a:rPr>
                  <a:t>)</a:t>
                </a:r>
              </a:p>
              <a:p>
                <a:pPr indent="-285750">
                  <a:lnSpc>
                    <a:spcPct val="150000"/>
                  </a:lnSpc>
                  <a:buFont typeface="Wingdings" panose="05000000000000000000" pitchFamily="2" charset="2"/>
                  <a:buChar char="Ø"/>
                </a:pPr>
                <a:r>
                  <a:rPr lang="zh-CN" altLang="en-US" b="1" dirty="0">
                    <a:solidFill>
                      <a:srgbClr val="7030A0"/>
                    </a:solidFill>
                    <a:latin typeface="STXinwei" panose="02010800040101010101" pitchFamily="2" charset="-122"/>
                    <a:ea typeface="STXinwei" panose="02010800040101010101" pitchFamily="2" charset="-122"/>
                  </a:rPr>
                  <a:t>原因</a:t>
                </a:r>
                <a:r>
                  <a:rPr lang="en-US" altLang="zh-CN" b="1" dirty="0">
                    <a:solidFill>
                      <a:srgbClr val="7030A0"/>
                    </a:solidFill>
                    <a:latin typeface="STXinwei" panose="02010800040101010101" pitchFamily="2" charset="-122"/>
                    <a:ea typeface="STXinwei" panose="02010800040101010101" pitchFamily="2" charset="-122"/>
                  </a:rPr>
                  <a:t>:</a:t>
                </a:r>
                <a:r>
                  <a:rPr lang="zh-CN" altLang="en-US" dirty="0">
                    <a:solidFill>
                      <a:schemeClr val="tx1"/>
                    </a:solidFill>
                    <a:latin typeface="STXinwei" panose="02010800040101010101" pitchFamily="2" charset="-122"/>
                    <a:ea typeface="STXinwei" panose="02010800040101010101" pitchFamily="2" charset="-122"/>
                  </a:rPr>
                  <a:t>红噪声、</a:t>
                </a:r>
                <a:r>
                  <a:rPr lang="en-US" altLang="zh-CN" dirty="0">
                    <a:solidFill>
                      <a:schemeClr val="tx1"/>
                    </a:solidFill>
                    <a:latin typeface="STXinwei" panose="02010800040101010101" pitchFamily="2" charset="-122"/>
                    <a:ea typeface="STXinwei" panose="02010800040101010101" pitchFamily="2" charset="-122"/>
                  </a:rPr>
                  <a:t>glitch </a:t>
                </a:r>
                <a:r>
                  <a:rPr lang="zh-CN" altLang="en-US" dirty="0">
                    <a:solidFill>
                      <a:schemeClr val="tx1"/>
                    </a:solidFill>
                    <a:latin typeface="STXinwei" panose="02010800040101010101" pitchFamily="2" charset="-122"/>
                    <a:ea typeface="STXinwei" panose="02010800040101010101" pitchFamily="2" charset="-122"/>
                  </a:rPr>
                  <a:t>或内部扭矩变化等因素。</a:t>
                </a:r>
                <a:endParaRPr lang="en-US" altLang="zh-CN" dirty="0">
                  <a:solidFill>
                    <a:schemeClr val="tx1"/>
                  </a:solidFill>
                  <a:latin typeface="STXinwei" panose="02010800040101010101" pitchFamily="2" charset="-122"/>
                  <a:ea typeface="STXinwei" panose="02010800040101010101" pitchFamily="2" charset="-122"/>
                </a:endParaRPr>
              </a:p>
              <a:p>
                <a:pPr>
                  <a:lnSpc>
                    <a:spcPct val="150000"/>
                  </a:lnSpc>
                </a:pPr>
                <a:endParaRPr lang="en-US" altLang="zh-CN" dirty="0">
                  <a:solidFill>
                    <a:schemeClr val="tx1"/>
                  </a:solidFill>
                  <a:latin typeface="STXinwei" panose="02010800040101010101" pitchFamily="2" charset="-122"/>
                  <a:ea typeface="STXinwei" panose="02010800040101010101" pitchFamily="2" charset="-122"/>
                </a:endParaRPr>
              </a:p>
            </p:txBody>
          </p:sp>
        </mc:Choice>
        <mc:Fallback xmlns="">
          <p:sp>
            <p:nvSpPr>
              <p:cNvPr id="15" name="矩形: 圆角 13">
                <a:extLst>
                  <a:ext uri="{FF2B5EF4-FFF2-40B4-BE49-F238E27FC236}">
                    <a16:creationId xmlns:a16="http://schemas.microsoft.com/office/drawing/2014/main" id="{5E2AA69D-61D1-3245-A3BF-9B1BC74F49E4}"/>
                  </a:ext>
                </a:extLst>
              </p:cNvPr>
              <p:cNvSpPr>
                <a:spLocks noRot="1" noChangeAspect="1" noMove="1" noResize="1" noEditPoints="1" noAdjustHandles="1" noChangeArrowheads="1" noChangeShapeType="1" noTextEdit="1"/>
              </p:cNvSpPr>
              <p:nvPr/>
            </p:nvSpPr>
            <p:spPr>
              <a:xfrm>
                <a:off x="7335876" y="899913"/>
                <a:ext cx="4305792" cy="5518740"/>
              </a:xfrm>
              <a:prstGeom prst="roundRect">
                <a:avLst/>
              </a:prstGeom>
              <a:blipFill>
                <a:blip r:embed="rId3"/>
                <a:stretch>
                  <a:fillRect/>
                </a:stretch>
              </a:blipFill>
              <a:ln w="19050"/>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4805E296-AE16-CE47-9115-E2D68CD21406}"/>
              </a:ext>
            </a:extLst>
          </p:cNvPr>
          <p:cNvPicPr>
            <a:picLocks noChangeAspect="1"/>
          </p:cNvPicPr>
          <p:nvPr/>
        </p:nvPicPr>
        <p:blipFill>
          <a:blip r:embed="rId4"/>
          <a:stretch>
            <a:fillRect/>
          </a:stretch>
        </p:blipFill>
        <p:spPr>
          <a:xfrm>
            <a:off x="550331" y="950700"/>
            <a:ext cx="6690727" cy="5333060"/>
          </a:xfrm>
          <a:prstGeom prst="rect">
            <a:avLst/>
          </a:prstGeom>
        </p:spPr>
      </p:pic>
    </p:spTree>
    <p:extLst>
      <p:ext uri="{BB962C8B-B14F-4D97-AF65-F5344CB8AC3E}">
        <p14:creationId xmlns:p14="http://schemas.microsoft.com/office/powerpoint/2010/main" val="4028329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0B9FA317-82B9-674D-9362-4A3E4C0FE5B8}"/>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15" name="文本框 14">
            <a:extLst>
              <a:ext uri="{FF2B5EF4-FFF2-40B4-BE49-F238E27FC236}">
                <a16:creationId xmlns:a16="http://schemas.microsoft.com/office/drawing/2014/main" id="{F478438F-4377-AF4B-BF78-CBE5C014AFB2}"/>
              </a:ext>
            </a:extLst>
          </p:cNvPr>
          <p:cNvSpPr txBox="1"/>
          <p:nvPr/>
        </p:nvSpPr>
        <p:spPr>
          <a:xfrm>
            <a:off x="-26432" y="-15217"/>
            <a:ext cx="12209639"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3. </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结果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US" sz="2400" dirty="0">
                <a:solidFill>
                  <a:srgbClr val="7030A0"/>
                </a:solidFill>
                <a:latin typeface="STXinwei" panose="02010800040101010101" pitchFamily="2" charset="-122"/>
                <a:ea typeface="STXinwei" panose="02010800040101010101" pitchFamily="2" charset="-122"/>
              </a:rPr>
              <a:t>射电积分平均脉冲轮廓</a:t>
            </a:r>
            <a:endParaRPr kumimoji="1" lang="en-US" altLang="zh-CN" sz="2400" dirty="0">
              <a:solidFill>
                <a:srgbClr val="7030A0"/>
              </a:solidFill>
              <a:latin typeface="STXinwei" panose="02010800040101010101" pitchFamily="2" charset="-122"/>
              <a:ea typeface="STXinwei" panose="02010800040101010101" pitchFamily="2" charset="-122"/>
            </a:endParaRPr>
          </a:p>
        </p:txBody>
      </p:sp>
      <p:sp>
        <p:nvSpPr>
          <p:cNvPr id="13" name="页脚占位符 1">
            <a:extLst>
              <a:ext uri="{FF2B5EF4-FFF2-40B4-BE49-F238E27FC236}">
                <a16:creationId xmlns:a16="http://schemas.microsoft.com/office/drawing/2014/main" id="{DB128341-F4A4-A043-8A3C-4F646C1B866F}"/>
              </a:ext>
            </a:extLst>
          </p:cNvPr>
          <p:cNvSpPr>
            <a:spLocks noGrp="1"/>
          </p:cNvSpPr>
          <p:nvPr>
            <p:ph type="ftr" sz="quarter" idx="11"/>
          </p:nvPr>
        </p:nvSpPr>
        <p:spPr>
          <a:xfrm>
            <a:off x="8077200" y="6492875"/>
            <a:ext cx="4114800" cy="365125"/>
          </a:xfrm>
        </p:spPr>
        <p:txBody>
          <a:bodyPr/>
          <a:lstStyle/>
          <a:p>
            <a:r>
              <a:rPr kumimoji="1" lang="en-US" altLang="zh-CN" b="1" dirty="0"/>
              <a:t>8/15</a:t>
            </a:r>
            <a:endParaRPr kumimoji="1" lang="zh-CN" altLang="en-US" b="1" dirty="0"/>
          </a:p>
        </p:txBody>
      </p:sp>
      <p:sp>
        <p:nvSpPr>
          <p:cNvPr id="14" name="日期占位符 2">
            <a:extLst>
              <a:ext uri="{FF2B5EF4-FFF2-40B4-BE49-F238E27FC236}">
                <a16:creationId xmlns:a16="http://schemas.microsoft.com/office/drawing/2014/main" id="{3102B367-02AD-2C4C-8176-49718D5D7D3C}"/>
              </a:ext>
            </a:extLst>
          </p:cNvPr>
          <p:cNvSpPr>
            <a:spLocks noGrp="1"/>
          </p:cNvSpPr>
          <p:nvPr>
            <p:ph type="dt" sz="half" idx="10"/>
          </p:nvPr>
        </p:nvSpPr>
        <p:spPr>
          <a:xfrm>
            <a:off x="838200" y="6486976"/>
            <a:ext cx="2743200" cy="365125"/>
          </a:xfrm>
        </p:spPr>
        <p:txBody>
          <a:bodyPr/>
          <a:lstStyle/>
          <a:p>
            <a:fld id="{0EAE58E0-7B71-B946-B4F2-0E541DC8108B}" type="datetime1">
              <a:rPr kumimoji="1" lang="zh-CN" altLang="en-US" b="1" smtClean="0"/>
              <a:t>2024/7/14</a:t>
            </a:fld>
            <a:endParaRPr kumimoji="1" lang="zh-CN" altLang="en-US" b="1" dirty="0"/>
          </a:p>
        </p:txBody>
      </p:sp>
      <p:cxnSp>
        <p:nvCxnSpPr>
          <p:cNvPr id="9" name="直线连接符 8">
            <a:extLst>
              <a:ext uri="{FF2B5EF4-FFF2-40B4-BE49-F238E27FC236}">
                <a16:creationId xmlns:a16="http://schemas.microsoft.com/office/drawing/2014/main" id="{7D24FC5B-D395-AF49-9C9E-3B3E6E4E63D9}"/>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p:sp>
        <p:nvSpPr>
          <p:cNvPr id="11" name="矩形: 圆角 13">
            <a:extLst>
              <a:ext uri="{FF2B5EF4-FFF2-40B4-BE49-F238E27FC236}">
                <a16:creationId xmlns:a16="http://schemas.microsoft.com/office/drawing/2014/main" id="{B315F463-6AA3-BF49-BFFA-6E36B26CF174}"/>
              </a:ext>
            </a:extLst>
          </p:cNvPr>
          <p:cNvSpPr/>
          <p:nvPr/>
        </p:nvSpPr>
        <p:spPr>
          <a:xfrm>
            <a:off x="6876740" y="901523"/>
            <a:ext cx="4868945" cy="546618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r>
              <a:rPr lang="zh-CN" altLang="en" b="1" dirty="0">
                <a:solidFill>
                  <a:srgbClr val="7030A0"/>
                </a:solidFill>
                <a:latin typeface="STXinwei" panose="02010800040101010101" pitchFamily="2" charset="-122"/>
                <a:ea typeface="STXinwei" panose="02010800040101010101" pitchFamily="2" charset="-122"/>
              </a:rPr>
              <a:t>积分时间</a:t>
            </a:r>
            <a:r>
              <a:rPr lang="en" altLang="zh-CN" b="1" dirty="0">
                <a:solidFill>
                  <a:srgbClr val="7030A0"/>
                </a:solidFill>
                <a:latin typeface="STXinwei" panose="02010800040101010101" pitchFamily="2" charset="-122"/>
                <a:ea typeface="STXinwei" panose="02010800040101010101" pitchFamily="2" charset="-122"/>
              </a:rPr>
              <a:t>: </a:t>
            </a:r>
          </a:p>
          <a:p>
            <a:pPr algn="just">
              <a:lnSpc>
                <a:spcPct val="150000"/>
              </a:lnSpc>
            </a:pPr>
            <a:r>
              <a:rPr lang="en" altLang="zh-CN" dirty="0">
                <a:solidFill>
                  <a:schemeClr val="tx1"/>
                </a:solidFill>
                <a:latin typeface="STXinwei" panose="02010800040101010101" pitchFamily="2" charset="-122"/>
                <a:ea typeface="STXinwei" panose="02010800040101010101" pitchFamily="2" charset="-122"/>
              </a:rPr>
              <a:t>     </a:t>
            </a:r>
            <a:r>
              <a:rPr lang="en-US" altLang="zh-CN" dirty="0">
                <a:solidFill>
                  <a:schemeClr val="tx1"/>
                </a:solidFill>
                <a:latin typeface="STXinwei" panose="02010800040101010101" pitchFamily="2" charset="-122"/>
                <a:ea typeface="STXinwei" panose="02010800040101010101" pitchFamily="2" charset="-122"/>
              </a:rPr>
              <a:t>0.5</a:t>
            </a:r>
            <a:r>
              <a:rPr lang="zh-CN" altLang="en-US" dirty="0">
                <a:solidFill>
                  <a:schemeClr val="tx1"/>
                </a:solidFill>
                <a:latin typeface="STXinwei" panose="02010800040101010101" pitchFamily="2" charset="-122"/>
                <a:ea typeface="STXinwei" panose="02010800040101010101" pitchFamily="2" charset="-122"/>
              </a:rPr>
              <a:t> </a:t>
            </a:r>
            <a:r>
              <a:rPr lang="en-US" altLang="zh-CN" dirty="0">
                <a:solidFill>
                  <a:schemeClr val="tx1"/>
                </a:solidFill>
                <a:latin typeface="STXinwei" panose="02010800040101010101" pitchFamily="2" charset="-122"/>
                <a:ea typeface="STXinwei" panose="02010800040101010101" pitchFamily="2" charset="-122"/>
              </a:rPr>
              <a:t>h</a:t>
            </a:r>
            <a:r>
              <a:rPr lang="en" altLang="zh-CN" dirty="0">
                <a:solidFill>
                  <a:schemeClr val="tx1"/>
                </a:solidFill>
                <a:latin typeface="STXinwei" panose="02010800040101010101" pitchFamily="2" charset="-122"/>
                <a:ea typeface="STXinwei" panose="02010800040101010101" pitchFamily="2" charset="-122"/>
              </a:rPr>
              <a:t>, 3</a:t>
            </a:r>
            <a:r>
              <a:rPr lang="en-US" altLang="zh-CN" dirty="0">
                <a:solidFill>
                  <a:schemeClr val="tx1"/>
                </a:solidFill>
                <a:latin typeface="STXinwei" panose="02010800040101010101" pitchFamily="2" charset="-122"/>
                <a:ea typeface="STXinwei" panose="02010800040101010101" pitchFamily="2" charset="-122"/>
              </a:rPr>
              <a:t>.1</a:t>
            </a:r>
            <a:r>
              <a:rPr lang="en" altLang="zh-CN" dirty="0">
                <a:solidFill>
                  <a:schemeClr val="tx1"/>
                </a:solidFill>
                <a:latin typeface="STXinwei" panose="02010800040101010101" pitchFamily="2" charset="-122"/>
                <a:ea typeface="STXinwei" panose="02010800040101010101" pitchFamily="2" charset="-122"/>
              </a:rPr>
              <a:t> h, 0.5 h, 2.6 h</a:t>
            </a:r>
          </a:p>
          <a:p>
            <a:pPr indent="-285750" algn="just">
              <a:lnSpc>
                <a:spcPct val="150000"/>
              </a:lnSpc>
              <a:buFont typeface="Wingdings" panose="05000000000000000000" pitchFamily="2" charset="2"/>
              <a:buChar char="Ø"/>
            </a:pPr>
            <a:r>
              <a:rPr lang="zh-CN" altLang="en" b="1" dirty="0">
                <a:solidFill>
                  <a:srgbClr val="7030A0"/>
                </a:solidFill>
                <a:latin typeface="STXinwei" panose="02010800040101010101" pitchFamily="2" charset="-122"/>
                <a:ea typeface="STXinwei" panose="02010800040101010101" pitchFamily="2" charset="-122"/>
              </a:rPr>
              <a:t>脉冲</a:t>
            </a:r>
            <a:r>
              <a:rPr lang="zh-CN" altLang="en-US" b="1" dirty="0">
                <a:solidFill>
                  <a:srgbClr val="7030A0"/>
                </a:solidFill>
                <a:latin typeface="STXinwei" panose="02010800040101010101" pitchFamily="2" charset="-122"/>
                <a:ea typeface="STXinwei" panose="02010800040101010101" pitchFamily="2" charset="-122"/>
              </a:rPr>
              <a:t>轮廓的变化</a:t>
            </a:r>
            <a:r>
              <a:rPr lang="en-US" altLang="zh-CN" b="1" dirty="0">
                <a:solidFill>
                  <a:srgbClr val="7030A0"/>
                </a:solidFill>
                <a:latin typeface="STXinwei" panose="02010800040101010101" pitchFamily="2" charset="-122"/>
                <a:ea typeface="STXinwei" panose="02010800040101010101" pitchFamily="2" charset="-122"/>
              </a:rPr>
              <a:t>: </a:t>
            </a:r>
          </a:p>
          <a:p>
            <a:pPr algn="just">
              <a:lnSpc>
                <a:spcPct val="150000"/>
              </a:lnSpc>
            </a:pPr>
            <a:r>
              <a:rPr kumimoji="1" lang="en-US" altLang="zh-CN" dirty="0">
                <a:solidFill>
                  <a:schemeClr val="tx1"/>
                </a:solidFill>
                <a:latin typeface="STXinwei" panose="02010800040101010101" pitchFamily="2" charset="-122"/>
                <a:ea typeface="STXinwei" panose="02010800040101010101" pitchFamily="2" charset="-122"/>
              </a:rPr>
              <a:t>Glitch 6:</a:t>
            </a:r>
            <a:r>
              <a:rPr kumimoji="1" lang="zh-CN" altLang="en-US" dirty="0">
                <a:solidFill>
                  <a:schemeClr val="tx1"/>
                </a:solidFill>
                <a:latin typeface="STXinwei" panose="02010800040101010101" pitchFamily="2" charset="-122"/>
                <a:ea typeface="STXinwei" panose="02010800040101010101" pitchFamily="2" charset="-122"/>
              </a:rPr>
              <a:t> 跃变后轮廓第一个尾峰增强；</a:t>
            </a:r>
            <a:r>
              <a:rPr kumimoji="1" lang="en-US" altLang="zh-CN" dirty="0">
                <a:solidFill>
                  <a:schemeClr val="tx1"/>
                </a:solidFill>
                <a:latin typeface="STXinwei" panose="02010800040101010101" pitchFamily="2" charset="-122"/>
                <a:ea typeface="STXinwei" panose="02010800040101010101" pitchFamily="2" charset="-122"/>
              </a:rPr>
              <a:t>glitch</a:t>
            </a:r>
            <a:r>
              <a:rPr kumimoji="1" lang="zh-CN" altLang="en-US" dirty="0">
                <a:solidFill>
                  <a:schemeClr val="tx1"/>
                </a:solidFill>
                <a:latin typeface="STXinwei" panose="02010800040101010101" pitchFamily="2" charset="-122"/>
                <a:ea typeface="STXinwei" panose="02010800040101010101" pitchFamily="2" charset="-122"/>
              </a:rPr>
              <a:t> </a:t>
            </a:r>
            <a:r>
              <a:rPr kumimoji="1" lang="en-US" altLang="zh-CN" dirty="0">
                <a:solidFill>
                  <a:schemeClr val="tx1"/>
                </a:solidFill>
                <a:latin typeface="STXinwei" panose="02010800040101010101" pitchFamily="2" charset="-122"/>
                <a:ea typeface="STXinwei" panose="02010800040101010101" pitchFamily="2" charset="-122"/>
              </a:rPr>
              <a:t>7:</a:t>
            </a:r>
            <a:r>
              <a:rPr kumimoji="1" lang="zh-CN" altLang="en-US" dirty="0">
                <a:solidFill>
                  <a:schemeClr val="tx1"/>
                </a:solidFill>
                <a:latin typeface="STXinwei" panose="02010800040101010101" pitchFamily="2" charset="-122"/>
                <a:ea typeface="STXinwei" panose="02010800040101010101" pitchFamily="2" charset="-122"/>
              </a:rPr>
              <a:t> 前峰和两个尾峰增强；</a:t>
            </a:r>
            <a:r>
              <a:rPr kumimoji="1" lang="en-US" altLang="zh-CN" dirty="0">
                <a:solidFill>
                  <a:schemeClr val="tx1"/>
                </a:solidFill>
                <a:latin typeface="STXinwei" panose="02010800040101010101" pitchFamily="2" charset="-122"/>
                <a:ea typeface="STXinwei" panose="02010800040101010101" pitchFamily="2" charset="-122"/>
              </a:rPr>
              <a:t>glitch</a:t>
            </a:r>
            <a:r>
              <a:rPr kumimoji="1" lang="zh-CN" altLang="en-US" dirty="0">
                <a:solidFill>
                  <a:schemeClr val="tx1"/>
                </a:solidFill>
                <a:latin typeface="STXinwei" panose="02010800040101010101" pitchFamily="2" charset="-122"/>
                <a:ea typeface="STXinwei" panose="02010800040101010101" pitchFamily="2" charset="-122"/>
              </a:rPr>
              <a:t> </a:t>
            </a:r>
            <a:r>
              <a:rPr kumimoji="1" lang="en-US" altLang="zh-CN" dirty="0">
                <a:solidFill>
                  <a:schemeClr val="tx1"/>
                </a:solidFill>
                <a:latin typeface="STXinwei" panose="02010800040101010101" pitchFamily="2" charset="-122"/>
                <a:ea typeface="STXinwei" panose="02010800040101010101" pitchFamily="2" charset="-122"/>
              </a:rPr>
              <a:t>8:</a:t>
            </a:r>
            <a:r>
              <a:rPr kumimoji="1" lang="zh-CN" altLang="en-US" dirty="0">
                <a:solidFill>
                  <a:schemeClr val="tx1"/>
                </a:solidFill>
                <a:latin typeface="STXinwei" panose="02010800040101010101" pitchFamily="2" charset="-122"/>
                <a:ea typeface="STXinwei" panose="02010800040101010101" pitchFamily="2" charset="-122"/>
              </a:rPr>
              <a:t> 第一尾峰减弱</a:t>
            </a:r>
            <a:endParaRPr kumimoji="1"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b="1" dirty="0">
                <a:solidFill>
                  <a:srgbClr val="7030A0"/>
                </a:solidFill>
                <a:latin typeface="STXinwei" panose="02010800040101010101" pitchFamily="2" charset="-122"/>
                <a:ea typeface="STXinwei" panose="02010800040101010101" pitchFamily="2" charset="-122"/>
              </a:rPr>
              <a:t>高斯成分</a:t>
            </a:r>
            <a:r>
              <a:rPr kumimoji="1" lang="en" altLang="zh-CN" b="1" dirty="0">
                <a:solidFill>
                  <a:srgbClr val="7030A0"/>
                </a:solidFill>
                <a:latin typeface="STXinwei" panose="02010800040101010101" pitchFamily="2" charset="-122"/>
                <a:ea typeface="STXinwei" panose="02010800040101010101" pitchFamily="2" charset="-122"/>
              </a:rPr>
              <a:t>:</a:t>
            </a:r>
            <a:r>
              <a:rPr kumimoji="1" lang="zh-CN" altLang="en-US" b="1" dirty="0">
                <a:solidFill>
                  <a:srgbClr val="7030A0"/>
                </a:solidFill>
                <a:latin typeface="STXinwei" panose="02010800040101010101" pitchFamily="2" charset="-122"/>
                <a:ea typeface="STXinwei" panose="02010800040101010101" pitchFamily="2" charset="-122"/>
              </a:rPr>
              <a:t> </a:t>
            </a:r>
            <a:endParaRPr kumimoji="1" lang="en" altLang="zh-CN" b="1" dirty="0">
              <a:solidFill>
                <a:srgbClr val="7030A0"/>
              </a:solidFill>
              <a:latin typeface="STXinwei" panose="02010800040101010101" pitchFamily="2" charset="-122"/>
              <a:ea typeface="STXinwei" panose="02010800040101010101" pitchFamily="2" charset="-122"/>
            </a:endParaRPr>
          </a:p>
          <a:p>
            <a:pPr algn="just">
              <a:lnSpc>
                <a:spcPct val="150000"/>
              </a:lnSpc>
            </a:pPr>
            <a:r>
              <a:rPr kumimoji="1" lang="zh-CN" altLang="en-US" dirty="0">
                <a:solidFill>
                  <a:schemeClr val="tx1"/>
                </a:solidFill>
                <a:latin typeface="STXinwei" panose="02010800040101010101" pitchFamily="2" charset="-122"/>
                <a:ea typeface="STXinwei" panose="02010800040101010101" pitchFamily="2" charset="-122"/>
              </a:rPr>
              <a:t>非线性最小二乘法拟合轮廓</a:t>
            </a:r>
            <a:endParaRPr kumimoji="1"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lang="zh-CN" altLang="en-US" dirty="0">
                <a:solidFill>
                  <a:schemeClr val="tx1"/>
                </a:solidFill>
                <a:latin typeface="STXinwei" panose="02010800040101010101" pitchFamily="2" charset="-122"/>
                <a:ea typeface="STXinwei" panose="02010800040101010101" pitchFamily="2" charset="-122"/>
              </a:rPr>
              <a:t>高斯分量的变化可能反应出辐射区磁通量管的变化。</a:t>
            </a:r>
            <a:endParaRPr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b="1" dirty="0">
                <a:solidFill>
                  <a:srgbClr val="7030A0"/>
                </a:solidFill>
                <a:latin typeface="STXinwei" panose="02010800040101010101" pitchFamily="2" charset="-122"/>
                <a:ea typeface="STXinwei" panose="02010800040101010101" pitchFamily="2" charset="-122"/>
              </a:rPr>
              <a:t>高斯分量不同变化：</a:t>
            </a:r>
            <a:r>
              <a:rPr lang="zh-CN" altLang="en-US" dirty="0">
                <a:solidFill>
                  <a:schemeClr val="tx1"/>
                </a:solidFill>
                <a:latin typeface="STXinwei" panose="02010800040101010101" pitchFamily="2" charset="-122"/>
                <a:ea typeface="STXinwei" panose="02010800040101010101" pitchFamily="2" charset="-122"/>
              </a:rPr>
              <a:t>不同幅度的</a:t>
            </a:r>
            <a:r>
              <a:rPr lang="en-US" altLang="zh-CN" dirty="0">
                <a:solidFill>
                  <a:schemeClr val="tx1"/>
                </a:solidFill>
                <a:latin typeface="STXinwei" panose="02010800040101010101" pitchFamily="2" charset="-122"/>
                <a:ea typeface="STXinwei" panose="02010800040101010101" pitchFamily="2" charset="-122"/>
              </a:rPr>
              <a:t>glitch</a:t>
            </a:r>
            <a:r>
              <a:rPr lang="zh-CN" altLang="en-US" dirty="0">
                <a:solidFill>
                  <a:schemeClr val="tx1"/>
                </a:solidFill>
                <a:latin typeface="STXinwei" panose="02010800040101010101" pitchFamily="2" charset="-122"/>
                <a:ea typeface="STXinwei" panose="02010800040101010101" pitchFamily="2" charset="-122"/>
              </a:rPr>
              <a:t> 对相同分量有不同影响；较短时间的积分平均脉冲轮廓可能受到模式变化的影响。</a:t>
            </a:r>
            <a:endParaRPr lang="en" altLang="zh-CN" dirty="0">
              <a:solidFill>
                <a:schemeClr val="tx1"/>
              </a:solidFill>
              <a:latin typeface="STXinwei" panose="02010800040101010101" pitchFamily="2" charset="-122"/>
              <a:ea typeface="STXinwei" panose="02010800040101010101" pitchFamily="2" charset="-122"/>
            </a:endParaRPr>
          </a:p>
        </p:txBody>
      </p:sp>
      <p:pic>
        <p:nvPicPr>
          <p:cNvPr id="3" name="图片 2">
            <a:extLst>
              <a:ext uri="{FF2B5EF4-FFF2-40B4-BE49-F238E27FC236}">
                <a16:creationId xmlns:a16="http://schemas.microsoft.com/office/drawing/2014/main" id="{40EA751B-8A4C-ED46-AD6A-70D5BBCD299D}"/>
              </a:ext>
            </a:extLst>
          </p:cNvPr>
          <p:cNvPicPr>
            <a:picLocks noChangeAspect="1"/>
          </p:cNvPicPr>
          <p:nvPr/>
        </p:nvPicPr>
        <p:blipFill>
          <a:blip r:embed="rId3"/>
          <a:stretch>
            <a:fillRect/>
          </a:stretch>
        </p:blipFill>
        <p:spPr>
          <a:xfrm>
            <a:off x="760598" y="863818"/>
            <a:ext cx="5865769" cy="5539893"/>
          </a:xfrm>
          <a:prstGeom prst="rect">
            <a:avLst/>
          </a:prstGeom>
        </p:spPr>
      </p:pic>
    </p:spTree>
    <p:extLst>
      <p:ext uri="{BB962C8B-B14F-4D97-AF65-F5344CB8AC3E}">
        <p14:creationId xmlns:p14="http://schemas.microsoft.com/office/powerpoint/2010/main" val="3277682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A20A80EA-551E-6942-81E7-FCFA77C8EC14}"/>
              </a:ext>
            </a:extLst>
          </p:cNvPr>
          <p:cNvSpPr txBox="1"/>
          <p:nvPr/>
        </p:nvSpPr>
        <p:spPr>
          <a:xfrm>
            <a:off x="-6381" y="6502646"/>
            <a:ext cx="12198381" cy="36933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r>
              <a:rPr lang="en-US" altLang="zh-CN" sz="1800" dirty="0"/>
              <a:t> </a:t>
            </a:r>
            <a:endParaRPr lang="zh-CN" altLang="en-US" dirty="0"/>
          </a:p>
        </p:txBody>
      </p:sp>
      <p:sp>
        <p:nvSpPr>
          <p:cNvPr id="5" name="文本框 4">
            <a:extLst>
              <a:ext uri="{FF2B5EF4-FFF2-40B4-BE49-F238E27FC236}">
                <a16:creationId xmlns:a16="http://schemas.microsoft.com/office/drawing/2014/main" id="{B1C02977-E933-F54E-AF04-2A0E181E7E49}"/>
              </a:ext>
            </a:extLst>
          </p:cNvPr>
          <p:cNvSpPr txBox="1"/>
          <p:nvPr/>
        </p:nvSpPr>
        <p:spPr>
          <a:xfrm>
            <a:off x="-16934" y="-19219"/>
            <a:ext cx="12175073" cy="760593"/>
          </a:xfrm>
          <a:prstGeom prst="rect">
            <a:avLst/>
          </a:prstGeom>
          <a:noFill/>
        </p:spPr>
        <p:txBody>
          <a:bodyPr wrap="square">
            <a:spAutoFit/>
          </a:bodyPr>
          <a:lstStyle/>
          <a:p>
            <a:pPr algn="ctr">
              <a:lnSpc>
                <a:spcPct val="150000"/>
              </a:lnSpc>
            </a:pP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3. </a:t>
            </a:r>
            <a:r>
              <a:rPr kumimoji="1" lang="zh-CN" altLang="en-US" sz="3200" dirty="0">
                <a:solidFill>
                  <a:schemeClr val="accent1">
                    <a:lumMod val="50000"/>
                  </a:schemeClr>
                </a:solidFill>
                <a:latin typeface="STXinwei" panose="02010800040101010101" pitchFamily="2" charset="-122"/>
                <a:ea typeface="STXinwei" panose="02010800040101010101" pitchFamily="2" charset="-122"/>
              </a:rPr>
              <a:t>结果   </a:t>
            </a:r>
            <a:r>
              <a:rPr kumimoji="1" lang="en-US" altLang="zh-CN" sz="3200" dirty="0">
                <a:solidFill>
                  <a:schemeClr val="accent1">
                    <a:lumMod val="50000"/>
                  </a:schemeClr>
                </a:solidFill>
                <a:latin typeface="STXinwei" panose="02010800040101010101" pitchFamily="2" charset="-122"/>
                <a:ea typeface="STXinwei" panose="02010800040101010101" pitchFamily="2" charset="-122"/>
              </a:rPr>
              <a:t>--   </a:t>
            </a:r>
            <a:r>
              <a:rPr kumimoji="1" lang="zh-CN" altLang="en-US" sz="2400" dirty="0">
                <a:solidFill>
                  <a:srgbClr val="7030A0"/>
                </a:solidFill>
                <a:latin typeface="STXinwei" panose="02010800040101010101" pitchFamily="2" charset="-122"/>
                <a:ea typeface="STXinwei" panose="02010800040101010101" pitchFamily="2" charset="-122"/>
              </a:rPr>
              <a:t>自旋和辐射的联系</a:t>
            </a:r>
            <a:endParaRPr kumimoji="1" lang="en-US" altLang="zh-CN" sz="2400" dirty="0">
              <a:solidFill>
                <a:srgbClr val="7030A0"/>
              </a:solidFill>
              <a:latin typeface="STXinwei" panose="02010800040101010101" pitchFamily="2" charset="-122"/>
              <a:ea typeface="STXinwei" panose="02010800040101010101" pitchFamily="2" charset="-122"/>
            </a:endParaRPr>
          </a:p>
        </p:txBody>
      </p:sp>
      <p:sp>
        <p:nvSpPr>
          <p:cNvPr id="4" name="页脚占位符 3">
            <a:extLst>
              <a:ext uri="{FF2B5EF4-FFF2-40B4-BE49-F238E27FC236}">
                <a16:creationId xmlns:a16="http://schemas.microsoft.com/office/drawing/2014/main" id="{EE10A665-C7AD-0842-884B-0226D0127F51}"/>
              </a:ext>
            </a:extLst>
          </p:cNvPr>
          <p:cNvSpPr>
            <a:spLocks noGrp="1"/>
          </p:cNvSpPr>
          <p:nvPr>
            <p:ph type="ftr" sz="quarter" idx="11"/>
          </p:nvPr>
        </p:nvSpPr>
        <p:spPr>
          <a:xfrm>
            <a:off x="8060273" y="6493229"/>
            <a:ext cx="4114800" cy="365125"/>
          </a:xfrm>
        </p:spPr>
        <p:txBody>
          <a:bodyPr/>
          <a:lstStyle/>
          <a:p>
            <a:r>
              <a:rPr kumimoji="1" lang="en-US" altLang="zh-CN" b="1" dirty="0"/>
              <a:t>9/15</a:t>
            </a:r>
            <a:endParaRPr kumimoji="1" lang="zh-CN" altLang="en-US" b="1" dirty="0"/>
          </a:p>
        </p:txBody>
      </p:sp>
      <p:sp>
        <p:nvSpPr>
          <p:cNvPr id="6" name="日期占位符 5">
            <a:extLst>
              <a:ext uri="{FF2B5EF4-FFF2-40B4-BE49-F238E27FC236}">
                <a16:creationId xmlns:a16="http://schemas.microsoft.com/office/drawing/2014/main" id="{25F61A5F-3291-3048-A22C-7EC04B504045}"/>
              </a:ext>
            </a:extLst>
          </p:cNvPr>
          <p:cNvSpPr>
            <a:spLocks noGrp="1"/>
          </p:cNvSpPr>
          <p:nvPr>
            <p:ph type="dt" sz="half" idx="10"/>
          </p:nvPr>
        </p:nvSpPr>
        <p:spPr>
          <a:xfrm>
            <a:off x="838200" y="6486979"/>
            <a:ext cx="2743200" cy="365125"/>
          </a:xfrm>
        </p:spPr>
        <p:txBody>
          <a:bodyPr/>
          <a:lstStyle/>
          <a:p>
            <a:fld id="{A5645993-370E-1A4A-B024-7B68D2846403}" type="datetime1">
              <a:rPr kumimoji="1" lang="zh-CN" altLang="en-US" b="1" smtClean="0"/>
              <a:t>2024/7/14</a:t>
            </a:fld>
            <a:endParaRPr kumimoji="1" lang="zh-CN" altLang="en-US" b="1" dirty="0"/>
          </a:p>
        </p:txBody>
      </p:sp>
      <p:cxnSp>
        <p:nvCxnSpPr>
          <p:cNvPr id="14" name="直线连接符 13">
            <a:extLst>
              <a:ext uri="{FF2B5EF4-FFF2-40B4-BE49-F238E27FC236}">
                <a16:creationId xmlns:a16="http://schemas.microsoft.com/office/drawing/2014/main" id="{09BD80E9-BAA4-5A48-A53B-174293BC06A4}"/>
              </a:ext>
            </a:extLst>
          </p:cNvPr>
          <p:cNvCxnSpPr/>
          <p:nvPr/>
        </p:nvCxnSpPr>
        <p:spPr>
          <a:xfrm>
            <a:off x="-12001" y="766587"/>
            <a:ext cx="12204000" cy="36000"/>
          </a:xfrm>
          <a:prstGeom prst="line">
            <a:avLst/>
          </a:prstGeom>
          <a:ln w="28575">
            <a:solidFill>
              <a:schemeClr val="accent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 name="矩形: 圆角 13">
                <a:extLst>
                  <a:ext uri="{FF2B5EF4-FFF2-40B4-BE49-F238E27FC236}">
                    <a16:creationId xmlns:a16="http://schemas.microsoft.com/office/drawing/2014/main" id="{86358D4E-2929-E949-BFB0-0E14DB68F1A5}"/>
                  </a:ext>
                </a:extLst>
              </p:cNvPr>
              <p:cNvSpPr/>
              <p:nvPr/>
            </p:nvSpPr>
            <p:spPr>
              <a:xfrm>
                <a:off x="7554552" y="1118948"/>
                <a:ext cx="3962533" cy="5174797"/>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85750" algn="just">
                  <a:lnSpc>
                    <a:spcPct val="150000"/>
                  </a:lnSpc>
                  <a:buFont typeface="Wingdings" panose="05000000000000000000" pitchFamily="2" charset="2"/>
                  <a:buChar char="Ø"/>
                </a:pPr>
                <a:r>
                  <a:rPr kumimoji="1" lang="zh-CN" altLang="en"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射电波段</a:t>
                </a:r>
                <a:r>
                  <a:rPr kumimoji="1" lang="zh-CN" altLang="en-US"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脉冲轮廓的变化</a:t>
                </a:r>
                <a:r>
                  <a:rPr kumimoji="1" lang="en-US" altLang="zh-CN"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a:t>
                </a:r>
              </a:p>
              <a:p>
                <a:pPr algn="just">
                  <a:lnSpc>
                    <a:spcPct val="150000"/>
                  </a:lnSpc>
                </a:pPr>
                <a14:m>
                  <m:oMath xmlns:m="http://schemas.openxmlformats.org/officeDocument/2006/math">
                    <m:sSub>
                      <m:sSubPr>
                        <m:ctrlPr>
                          <a:rPr kumimoji="1" lang="en-US" altLang="zh-CN"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ctrlPr>
                      </m:sSubPr>
                      <m:e>
                        <m:r>
                          <m:rPr>
                            <m:sty m:val="p"/>
                          </m:rPr>
                          <a:rPr kumimoji="1" lang="en-US" altLang="zh-CN" b="0" i="0"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W</m:t>
                        </m:r>
                      </m:e>
                      <m:sub>
                        <m:r>
                          <a:rPr kumimoji="1" lang="en-US" altLang="zh-CN" b="0"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55</m:t>
                        </m:r>
                        <m:r>
                          <a:rPr kumimoji="1" lang="zh-CN" altLang="en-US" b="0" i="1" smtClean="0">
                            <a:solidFill>
                              <a:schemeClr val="tx1"/>
                            </a:solidFill>
                            <a:latin typeface="Cambria Math" panose="02040503050406030204" pitchFamily="18" charset="0"/>
                            <a:ea typeface="STXinwei" panose="02010800040101010101" pitchFamily="2" charset="-122"/>
                            <a:cs typeface="Times New Roman" panose="02020603050405020304" pitchFamily="18" charset="0"/>
                          </a:rPr>
                          <m:t> </m:t>
                        </m:r>
                      </m:sub>
                    </m:sSub>
                  </m:oMath>
                </a14:m>
                <a:r>
                  <a:rPr kumimoji="1" lang="en-US" altLang="zh-CN"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
                </a:r>
                <a:r>
                  <a:rPr lang="zh-CN" altLang="en" dirty="0">
                    <a:solidFill>
                      <a:schemeClr val="tx1"/>
                    </a:solidFill>
                    <a:latin typeface="STXinwei" panose="02010800040101010101" pitchFamily="2" charset="-122"/>
                    <a:ea typeface="STXinwei" panose="02010800040101010101" pitchFamily="2" charset="-122"/>
                  </a:rPr>
                  <a:t>峰值</a:t>
                </a:r>
                <a:r>
                  <a:rPr lang="en-US" altLang="zh-CN" dirty="0">
                    <a:solidFill>
                      <a:schemeClr val="tx1"/>
                    </a:solidFill>
                    <a:latin typeface="STXinwei" panose="02010800040101010101" pitchFamily="2" charset="-122"/>
                    <a:ea typeface="STXinwei" panose="02010800040101010101" pitchFamily="2" charset="-122"/>
                  </a:rPr>
                  <a:t>55%</a:t>
                </a:r>
                <a:r>
                  <a:rPr lang="zh-CN" altLang="en-US" dirty="0">
                    <a:solidFill>
                      <a:schemeClr val="tx1"/>
                    </a:solidFill>
                    <a:latin typeface="STXinwei" panose="02010800040101010101" pitchFamily="2" charset="-122"/>
                    <a:ea typeface="STXinwei" panose="02010800040101010101" pitchFamily="2" charset="-122"/>
                  </a:rPr>
                  <a:t>的脉冲宽度</a:t>
                </a:r>
                <a:r>
                  <a:rPr lang="en" altLang="zh-CN" dirty="0">
                    <a:solidFill>
                      <a:schemeClr val="tx1"/>
                    </a:solidFill>
                    <a:latin typeface="STXinwei" panose="02010800040101010101" pitchFamily="2" charset="-122"/>
                    <a:ea typeface="STXinwei" panose="02010800040101010101" pitchFamily="2" charset="-122"/>
                  </a:rPr>
                  <a:t> </a:t>
                </a:r>
                <a:r>
                  <a:rPr kumimoji="1" lang="en-US" altLang="zh-CN"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
                </a:r>
                <a:r>
                  <a:rPr kumimoji="1" lang="zh-CN" altLang="en-US"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存在两种模式</a:t>
                </a:r>
                <a:r>
                  <a:rPr kumimoji="1" lang="en-US" altLang="zh-CN" dirty="0">
                    <a:solidFill>
                      <a:schemeClr val="tx1"/>
                    </a:solidFill>
                    <a:latin typeface="STXinwei" panose="02010800040101010101" pitchFamily="2" charset="-122"/>
                    <a:ea typeface="STXinwei" panose="02010800040101010101" pitchFamily="2" charset="-122"/>
                    <a:cs typeface="Times New Roman" panose="02020603050405020304" pitchFamily="18" charset="0"/>
                  </a:rPr>
                  <a:t>:</a:t>
                </a:r>
                <a:r>
                  <a:rPr lang="zh-CN" altLang="en" dirty="0">
                    <a:solidFill>
                      <a:schemeClr val="tx1"/>
                    </a:solidFill>
                    <a:latin typeface="STXinwei" panose="02010800040101010101" pitchFamily="2" charset="-122"/>
                    <a:ea typeface="STXinwei" panose="02010800040101010101" pitchFamily="2" charset="-122"/>
                  </a:rPr>
                  <a:t>宽</a:t>
                </a:r>
                <a:r>
                  <a:rPr lang="zh-CN" altLang="en-US" dirty="0">
                    <a:solidFill>
                      <a:schemeClr val="tx1"/>
                    </a:solidFill>
                    <a:latin typeface="STXinwei" panose="02010800040101010101" pitchFamily="2" charset="-122"/>
                    <a:ea typeface="STXinwei" panose="02010800040101010101" pitchFamily="2" charset="-122"/>
                  </a:rPr>
                  <a:t>模式和窄模式；</a:t>
                </a:r>
                <a:endParaRPr lang="en-US" altLang="zh-CN" dirty="0">
                  <a:solidFill>
                    <a:schemeClr val="tx1"/>
                  </a:solidFill>
                  <a:latin typeface="STXinwei" panose="02010800040101010101" pitchFamily="2" charset="-122"/>
                  <a:ea typeface="STXinwei" panose="02010800040101010101" pitchFamily="2" charset="-122"/>
                </a:endParaRPr>
              </a:p>
              <a:p>
                <a:pPr algn="just">
                  <a:lnSpc>
                    <a:spcPct val="150000"/>
                  </a:lnSpc>
                </a:pPr>
                <a:r>
                  <a:rPr lang="zh-CN" altLang="en-US" dirty="0">
                    <a:solidFill>
                      <a:schemeClr val="tx1"/>
                    </a:solidFill>
                    <a:latin typeface="STXinwei" panose="02010800040101010101" pitchFamily="2" charset="-122"/>
                    <a:ea typeface="STXinwei" panose="02010800040101010101" pitchFamily="2" charset="-122"/>
                  </a:rPr>
                  <a:t>宽模式：</a:t>
                </a:r>
                <a14:m>
                  <m:oMath xmlns:m="http://schemas.openxmlformats.org/officeDocument/2006/math">
                    <m:sSup>
                      <m:sSupPr>
                        <m:ctrlPr>
                          <a:rPr lang="en-US" altLang="zh-CN" i="1" dirty="0">
                            <a:solidFill>
                              <a:schemeClr val="tx1"/>
                            </a:solidFill>
                            <a:latin typeface="Cambria Math" panose="02040503050406030204" pitchFamily="18" charset="0"/>
                            <a:ea typeface="STXinwei" panose="02010800040101010101" pitchFamily="2" charset="-122"/>
                          </a:rPr>
                        </m:ctrlPr>
                      </m:sSupPr>
                      <m:e>
                        <m:r>
                          <a:rPr lang="en-US" altLang="zh-CN" dirty="0">
                            <a:solidFill>
                              <a:schemeClr val="tx1"/>
                            </a:solidFill>
                            <a:latin typeface="Cambria Math" panose="02040503050406030204" pitchFamily="18" charset="0"/>
                            <a:ea typeface="STXinwei" panose="02010800040101010101" pitchFamily="2" charset="-122"/>
                          </a:rPr>
                          <m:t>15</m:t>
                        </m:r>
                      </m:e>
                      <m:sup>
                        <m:r>
                          <a:rPr lang="en-US" altLang="zh-CN" dirty="0">
                            <a:solidFill>
                              <a:schemeClr val="tx1"/>
                            </a:solidFill>
                            <a:latin typeface="Cambria Math" panose="02040503050406030204" pitchFamily="18" charset="0"/>
                            <a:ea typeface="STXinwei" panose="02010800040101010101" pitchFamily="2" charset="-122"/>
                          </a:rPr>
                          <m:t>°</m:t>
                        </m:r>
                      </m:sup>
                    </m:sSup>
                  </m:oMath>
                </a14:m>
                <a:endParaRPr lang="en-US" altLang="zh-CN" dirty="0">
                  <a:solidFill>
                    <a:schemeClr val="tx1"/>
                  </a:solidFill>
                  <a:latin typeface="STXinwei" panose="02010800040101010101" pitchFamily="2" charset="-122"/>
                  <a:ea typeface="STXinwei" panose="02010800040101010101" pitchFamily="2" charset="-122"/>
                </a:endParaRPr>
              </a:p>
              <a:p>
                <a:pPr algn="just">
                  <a:lnSpc>
                    <a:spcPct val="150000"/>
                  </a:lnSpc>
                </a:pPr>
                <a:r>
                  <a:rPr lang="zh-CN" altLang="en-US" dirty="0">
                    <a:solidFill>
                      <a:schemeClr val="tx1"/>
                    </a:solidFill>
                    <a:latin typeface="STXinwei" panose="02010800040101010101" pitchFamily="2" charset="-122"/>
                    <a:ea typeface="STXinwei" panose="02010800040101010101" pitchFamily="2" charset="-122"/>
                  </a:rPr>
                  <a:t>窄模式：</a:t>
                </a:r>
                <a14:m>
                  <m:oMath xmlns:m="http://schemas.openxmlformats.org/officeDocument/2006/math">
                    <m:sSup>
                      <m:sSupPr>
                        <m:ctrlPr>
                          <a:rPr lang="en-US" altLang="zh-CN" i="1" dirty="0">
                            <a:solidFill>
                              <a:schemeClr val="tx1"/>
                            </a:solidFill>
                            <a:latin typeface="Cambria Math" panose="02040503050406030204" pitchFamily="18" charset="0"/>
                            <a:ea typeface="STXinwei" panose="02010800040101010101" pitchFamily="2" charset="-122"/>
                          </a:rPr>
                        </m:ctrlPr>
                      </m:sSupPr>
                      <m:e>
                        <m:r>
                          <a:rPr lang="en-US" altLang="zh-CN" dirty="0">
                            <a:solidFill>
                              <a:schemeClr val="tx1"/>
                            </a:solidFill>
                            <a:latin typeface="Cambria Math" panose="02040503050406030204" pitchFamily="18" charset="0"/>
                            <a:ea typeface="STXinwei" panose="02010800040101010101" pitchFamily="2" charset="-122"/>
                          </a:rPr>
                          <m:t>5.8(1)</m:t>
                        </m:r>
                      </m:e>
                      <m:sup>
                        <m:r>
                          <a:rPr lang="en-US" altLang="zh-CN" dirty="0">
                            <a:solidFill>
                              <a:schemeClr val="tx1"/>
                            </a:solidFill>
                            <a:latin typeface="Cambria Math" panose="02040503050406030204" pitchFamily="18" charset="0"/>
                            <a:ea typeface="STXinwei" panose="02010800040101010101" pitchFamily="2" charset="-122"/>
                          </a:rPr>
                          <m:t>°</m:t>
                        </m:r>
                      </m:sup>
                    </m:sSup>
                  </m:oMath>
                </a14:m>
                <a:r>
                  <a:rPr lang="zh-CN" altLang="en-US" dirty="0">
                    <a:solidFill>
                      <a:schemeClr val="tx1"/>
                    </a:solidFill>
                    <a:latin typeface="STXinwei" panose="02010800040101010101" pitchFamily="2" charset="-122"/>
                    <a:ea typeface="STXinwei" panose="02010800040101010101" pitchFamily="2" charset="-122"/>
                  </a:rPr>
                  <a:t>、</a:t>
                </a:r>
                <a14:m>
                  <m:oMath xmlns:m="http://schemas.openxmlformats.org/officeDocument/2006/math">
                    <m:sSup>
                      <m:sSupPr>
                        <m:ctrlPr>
                          <a:rPr lang="en-US" altLang="zh-CN" i="1" dirty="0">
                            <a:solidFill>
                              <a:schemeClr val="tx1"/>
                            </a:solidFill>
                            <a:latin typeface="Cambria Math" panose="02040503050406030204" pitchFamily="18" charset="0"/>
                            <a:ea typeface="STXinwei" panose="02010800040101010101" pitchFamily="2" charset="-122"/>
                          </a:rPr>
                        </m:ctrlPr>
                      </m:sSupPr>
                      <m:e>
                        <m:r>
                          <a:rPr lang="en-US" altLang="zh-CN" dirty="0">
                            <a:solidFill>
                              <a:schemeClr val="tx1"/>
                            </a:solidFill>
                            <a:latin typeface="Cambria Math" panose="02040503050406030204" pitchFamily="18" charset="0"/>
                            <a:ea typeface="STXinwei" panose="02010800040101010101" pitchFamily="2" charset="-122"/>
                          </a:rPr>
                          <m:t>5.7(3)</m:t>
                        </m:r>
                      </m:e>
                      <m:sup>
                        <m:r>
                          <a:rPr lang="en-US" altLang="zh-CN" dirty="0">
                            <a:solidFill>
                              <a:schemeClr val="tx1"/>
                            </a:solidFill>
                            <a:latin typeface="Cambria Math" panose="02040503050406030204" pitchFamily="18" charset="0"/>
                            <a:ea typeface="STXinwei" panose="02010800040101010101" pitchFamily="2" charset="-122"/>
                          </a:rPr>
                          <m:t>°</m:t>
                        </m:r>
                      </m:sup>
                    </m:sSup>
                  </m:oMath>
                </a14:m>
                <a:r>
                  <a:rPr lang="zh-CN" altLang="en-US" dirty="0">
                    <a:solidFill>
                      <a:schemeClr val="tx1"/>
                    </a:solidFill>
                    <a:latin typeface="STXinwei" panose="02010800040101010101" pitchFamily="2" charset="-122"/>
                    <a:ea typeface="STXinwei" panose="02010800040101010101" pitchFamily="2" charset="-122"/>
                  </a:rPr>
                  <a:t>、</a:t>
                </a:r>
                <a14:m>
                  <m:oMath xmlns:m="http://schemas.openxmlformats.org/officeDocument/2006/math">
                    <m:sSup>
                      <m:sSupPr>
                        <m:ctrlPr>
                          <a:rPr lang="en-US" altLang="zh-CN" i="1" dirty="0">
                            <a:solidFill>
                              <a:schemeClr val="tx1"/>
                            </a:solidFill>
                            <a:latin typeface="Cambria Math" panose="02040503050406030204" pitchFamily="18" charset="0"/>
                            <a:ea typeface="STXinwei" panose="02010800040101010101" pitchFamily="2" charset="-122"/>
                          </a:rPr>
                        </m:ctrlPr>
                      </m:sSupPr>
                      <m:e>
                        <m:r>
                          <a:rPr lang="en-US" altLang="zh-CN" dirty="0">
                            <a:solidFill>
                              <a:schemeClr val="tx1"/>
                            </a:solidFill>
                            <a:latin typeface="Cambria Math" panose="02040503050406030204" pitchFamily="18" charset="0"/>
                            <a:ea typeface="STXinwei" panose="02010800040101010101" pitchFamily="2" charset="-122"/>
                          </a:rPr>
                          <m:t>8.2(1)</m:t>
                        </m:r>
                      </m:e>
                      <m:sup>
                        <m:r>
                          <a:rPr lang="en-US" altLang="zh-CN" dirty="0">
                            <a:solidFill>
                              <a:schemeClr val="tx1"/>
                            </a:solidFill>
                            <a:latin typeface="Cambria Math" panose="02040503050406030204" pitchFamily="18" charset="0"/>
                            <a:ea typeface="STXinwei" panose="02010800040101010101" pitchFamily="2" charset="-122"/>
                          </a:rPr>
                          <m:t>°</m:t>
                        </m:r>
                      </m:sup>
                    </m:sSup>
                  </m:oMath>
                </a14:m>
                <a:r>
                  <a:rPr lang="zh-CN" altLang="en-US" dirty="0">
                    <a:solidFill>
                      <a:schemeClr val="tx1"/>
                    </a:solidFill>
                    <a:latin typeface="STXinwei" panose="02010800040101010101" pitchFamily="2" charset="-122"/>
                    <a:ea typeface="STXinwei" panose="02010800040101010101" pitchFamily="2" charset="-122"/>
                  </a:rPr>
                  <a:t>、</a:t>
                </a:r>
                <a:r>
                  <a:rPr lang="en-US" altLang="zh-CN" dirty="0">
                    <a:solidFill>
                      <a:schemeClr val="tx1"/>
                    </a:solidFill>
                    <a:latin typeface="STXinwei" panose="02010800040101010101" pitchFamily="2" charset="-122"/>
                    <a:ea typeface="STXinwei" panose="02010800040101010101" pitchFamily="2" charset="-122"/>
                  </a:rPr>
                  <a:t> </a:t>
                </a:r>
                <a14:m>
                  <m:oMath xmlns:m="http://schemas.openxmlformats.org/officeDocument/2006/math">
                    <m:sSup>
                      <m:sSupPr>
                        <m:ctrlPr>
                          <a:rPr lang="en-US" altLang="zh-CN" i="1" dirty="0">
                            <a:solidFill>
                              <a:schemeClr val="tx1"/>
                            </a:solidFill>
                            <a:latin typeface="Cambria Math" panose="02040503050406030204" pitchFamily="18" charset="0"/>
                            <a:ea typeface="STXinwei" panose="02010800040101010101" pitchFamily="2" charset="-122"/>
                          </a:rPr>
                        </m:ctrlPr>
                      </m:sSupPr>
                      <m:e>
                        <m:r>
                          <a:rPr lang="en-US" altLang="zh-CN" dirty="0">
                            <a:solidFill>
                              <a:schemeClr val="tx1"/>
                            </a:solidFill>
                            <a:latin typeface="Cambria Math" panose="02040503050406030204" pitchFamily="18" charset="0"/>
                            <a:ea typeface="STXinwei" panose="02010800040101010101" pitchFamily="2" charset="-122"/>
                          </a:rPr>
                          <m:t>7.07(1)</m:t>
                        </m:r>
                      </m:e>
                      <m:sup>
                        <m:r>
                          <a:rPr lang="en-US" altLang="zh-CN" dirty="0">
                            <a:solidFill>
                              <a:schemeClr val="tx1"/>
                            </a:solidFill>
                            <a:latin typeface="Cambria Math" panose="02040503050406030204" pitchFamily="18" charset="0"/>
                            <a:ea typeface="STXinwei" panose="02010800040101010101" pitchFamily="2" charset="-122"/>
                          </a:rPr>
                          <m:t>°</m:t>
                        </m:r>
                      </m:sup>
                    </m:sSup>
                  </m:oMath>
                </a14:m>
                <a:endParaRPr lang="en-US" altLang="zh-CN"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皮尔逊</a:t>
                </a:r>
                <a:r>
                  <a:rPr kumimoji="1" lang="zh-CN" altLang="en-US"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相关系数</a:t>
                </a:r>
                <a:r>
                  <a:rPr kumimoji="1" lang="en" altLang="zh-CN"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 (PCCs) : </a:t>
                </a:r>
              </a:p>
              <a:p>
                <a:pPr algn="just">
                  <a:lnSpc>
                    <a:spcPct val="150000"/>
                  </a:lnSpc>
                </a:pPr>
                <a:r>
                  <a:rPr lang="el-GR" altLang="zh-CN" dirty="0">
                    <a:solidFill>
                      <a:schemeClr val="tx1"/>
                    </a:solidFill>
                    <a:latin typeface="STXinwei" panose="02010800040101010101" pitchFamily="2" charset="-122"/>
                    <a:ea typeface="STXinwei" panose="02010800040101010101" pitchFamily="2" charset="-122"/>
                  </a:rPr>
                  <a:t>−0.4 ≤ α ≤ 0.4</a:t>
                </a:r>
                <a:endParaRPr lang="en" altLang="zh-CN" b="1" dirty="0">
                  <a:solidFill>
                    <a:schemeClr val="tx1"/>
                  </a:solidFill>
                  <a:latin typeface="STXinwei" panose="02010800040101010101" pitchFamily="2" charset="-122"/>
                  <a:ea typeface="STXinwei" panose="02010800040101010101" pitchFamily="2" charset="-122"/>
                </a:endParaRPr>
              </a:p>
              <a:p>
                <a:pPr indent="-285750" algn="just">
                  <a:lnSpc>
                    <a:spcPct val="150000"/>
                  </a:lnSpc>
                  <a:buFont typeface="Wingdings" panose="05000000000000000000" pitchFamily="2" charset="2"/>
                  <a:buChar char="Ø"/>
                </a:pPr>
                <a:r>
                  <a:rPr kumimoji="1" lang="zh-CN" altLang="en-US"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结论</a:t>
                </a:r>
                <a:r>
                  <a:rPr kumimoji="1" lang="en" altLang="zh-CN"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a:t>
                </a:r>
                <a:r>
                  <a:rPr kumimoji="1" lang="zh-CN" altLang="en-US" b="1" dirty="0">
                    <a:solidFill>
                      <a:srgbClr val="7030A0"/>
                    </a:solidFill>
                    <a:latin typeface="Times New Roman" panose="02020603050405020304" pitchFamily="18" charset="0"/>
                    <a:ea typeface="STXinwei" panose="02010800040101010101" pitchFamily="2" charset="-122"/>
                    <a:cs typeface="Times New Roman" panose="02020603050405020304" pitchFamily="18" charset="0"/>
                  </a:rPr>
                  <a:t> </a:t>
                </a:r>
                <a:r>
                  <a:rPr lang="zh-CN" altLang="el-GR" dirty="0">
                    <a:solidFill>
                      <a:schemeClr val="tx1"/>
                    </a:solidFill>
                    <a:latin typeface="STXinwei" panose="02010800040101010101" pitchFamily="2" charset="-122"/>
                    <a:ea typeface="STXinwei" panose="02010800040101010101" pitchFamily="2" charset="-122"/>
                  </a:rPr>
                  <a:t>自旋</a:t>
                </a:r>
                <a:r>
                  <a:rPr lang="zh-CN" altLang="en-US" dirty="0">
                    <a:solidFill>
                      <a:schemeClr val="tx1"/>
                    </a:solidFill>
                    <a:latin typeface="STXinwei" panose="02010800040101010101" pitchFamily="2" charset="-122"/>
                    <a:ea typeface="STXinwei" panose="02010800040101010101" pitchFamily="2" charset="-122"/>
                  </a:rPr>
                  <a:t>与辐射无相关性；窄模式下脉冲轮廓的演化仍然表明</a:t>
                </a:r>
                <a:r>
                  <a:rPr lang="en-US" altLang="zh-CN" dirty="0">
                    <a:solidFill>
                      <a:schemeClr val="tx1"/>
                    </a:solidFill>
                    <a:latin typeface="STXinwei" panose="02010800040101010101" pitchFamily="2" charset="-122"/>
                    <a:ea typeface="STXinwei" panose="02010800040101010101" pitchFamily="2" charset="-122"/>
                  </a:rPr>
                  <a:t> PSR J1048-5832 </a:t>
                </a:r>
                <a:r>
                  <a:rPr lang="zh-CN" altLang="en-US" dirty="0">
                    <a:solidFill>
                      <a:schemeClr val="tx1"/>
                    </a:solidFill>
                    <a:latin typeface="STXinwei" panose="02010800040101010101" pitchFamily="2" charset="-122"/>
                    <a:ea typeface="STXinwei" panose="02010800040101010101" pitchFamily="2" charset="-122"/>
                  </a:rPr>
                  <a:t>的积分平均轮廓的变化可能与周期跃变有关。</a:t>
                </a:r>
                <a:endParaRPr lang="en-US" altLang="zh-CN" dirty="0">
                  <a:solidFill>
                    <a:schemeClr val="tx1"/>
                  </a:solidFill>
                  <a:latin typeface="STXinwei" panose="02010800040101010101" pitchFamily="2" charset="-122"/>
                  <a:ea typeface="STXinwei" panose="02010800040101010101" pitchFamily="2" charset="-122"/>
                </a:endParaRPr>
              </a:p>
            </p:txBody>
          </p:sp>
        </mc:Choice>
        <mc:Fallback xmlns="">
          <p:sp>
            <p:nvSpPr>
              <p:cNvPr id="8" name="矩形: 圆角 13">
                <a:extLst>
                  <a:ext uri="{FF2B5EF4-FFF2-40B4-BE49-F238E27FC236}">
                    <a16:creationId xmlns:a16="http://schemas.microsoft.com/office/drawing/2014/main" id="{86358D4E-2929-E949-BFB0-0E14DB68F1A5}"/>
                  </a:ext>
                </a:extLst>
              </p:cNvPr>
              <p:cNvSpPr>
                <a:spLocks noRot="1" noChangeAspect="1" noMove="1" noResize="1" noEditPoints="1" noAdjustHandles="1" noChangeArrowheads="1" noChangeShapeType="1" noTextEdit="1"/>
              </p:cNvSpPr>
              <p:nvPr/>
            </p:nvSpPr>
            <p:spPr>
              <a:xfrm>
                <a:off x="7554552" y="1118948"/>
                <a:ext cx="3962533" cy="5174797"/>
              </a:xfrm>
              <a:prstGeom prst="roundRect">
                <a:avLst/>
              </a:prstGeom>
              <a:blipFill>
                <a:blip r:embed="rId3"/>
                <a:stretch>
                  <a:fillRect b="-244"/>
                </a:stretch>
              </a:blipFill>
              <a:ln w="19050"/>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3C2E3205-170F-B943-AE2C-3FFF47013041}"/>
              </a:ext>
            </a:extLst>
          </p:cNvPr>
          <p:cNvPicPr>
            <a:picLocks noChangeAspect="1"/>
          </p:cNvPicPr>
          <p:nvPr/>
        </p:nvPicPr>
        <p:blipFill>
          <a:blip r:embed="rId4"/>
          <a:stretch>
            <a:fillRect/>
          </a:stretch>
        </p:blipFill>
        <p:spPr>
          <a:xfrm>
            <a:off x="674915" y="986086"/>
            <a:ext cx="6690727" cy="5333060"/>
          </a:xfrm>
          <a:prstGeom prst="rect">
            <a:avLst/>
          </a:prstGeom>
        </p:spPr>
      </p:pic>
    </p:spTree>
    <p:extLst>
      <p:ext uri="{BB962C8B-B14F-4D97-AF65-F5344CB8AC3E}">
        <p14:creationId xmlns:p14="http://schemas.microsoft.com/office/powerpoint/2010/main" val="352123113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65774</TotalTime>
  <Words>2346</Words>
  <Application>Microsoft Macintosh PowerPoint</Application>
  <PresentationFormat>宽屏</PresentationFormat>
  <Paragraphs>243</Paragraphs>
  <Slides>17</Slides>
  <Notes>16</Notes>
  <HiddenSlides>2</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17</vt:i4>
      </vt:variant>
    </vt:vector>
  </HeadingPairs>
  <TitlesOfParts>
    <vt:vector size="31" baseType="lpstr">
      <vt:lpstr>等线</vt:lpstr>
      <vt:lpstr>等线 Light</vt:lpstr>
      <vt:lpstr>STXinwei</vt:lpstr>
      <vt:lpstr>STXinwei</vt:lpstr>
      <vt:lpstr>楷体</vt:lpstr>
      <vt:lpstr>NewTXMI</vt:lpstr>
      <vt:lpstr>TeXGyreTermesX</vt:lpstr>
      <vt:lpstr>txmiaX</vt:lpstr>
      <vt:lpstr>txsys</vt:lpstr>
      <vt:lpstr>Arial</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统计我国厘米波至毫米波段重要射电天线其口径、主要 工作波段、天线效率等基本参数。计算各天线在其主要工作  波段的天线增益、波束宽度(立体角)以及有效面积。 主要天线应包括(但不限于): 分米波段的 FAST、厘米波  段的上海65m和新疆26m、毫米波段的青海13.7m等。 </dc:title>
  <dc:creator>liu peng</dc:creator>
  <cp:lastModifiedBy>liu peng</cp:lastModifiedBy>
  <cp:revision>295</cp:revision>
  <dcterms:created xsi:type="dcterms:W3CDTF">2021-10-30T14:08:57Z</dcterms:created>
  <dcterms:modified xsi:type="dcterms:W3CDTF">2024-07-14T06:04:20Z</dcterms:modified>
</cp:coreProperties>
</file>