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22.svg" ContentType="image/svg+xml"/>
  <Override PartName="/ppt/media/image26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50.svg" ContentType="image/svg+xml"/>
  <Override PartName="/ppt/media/image52.svg" ContentType="image/svg+xml"/>
  <Override PartName="/ppt/media/image55.svg" ContentType="image/svg+xml"/>
  <Override PartName="/ppt/media/image56.svg" ContentType="image/svg+xml"/>
  <Override PartName="/ppt/media/image6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sldIdLst>
    <p:sldId id="3619" r:id="rId4"/>
    <p:sldId id="3931" r:id="rId5"/>
    <p:sldId id="3915" r:id="rId6"/>
    <p:sldId id="3892" r:id="rId7"/>
    <p:sldId id="3941" r:id="rId8"/>
    <p:sldId id="3908" r:id="rId9"/>
    <p:sldId id="3960" r:id="rId10"/>
    <p:sldId id="3895" r:id="rId11"/>
    <p:sldId id="3896" r:id="rId12"/>
    <p:sldId id="3897" r:id="rId13"/>
    <p:sldId id="3956" r:id="rId14"/>
    <p:sldId id="3957" r:id="rId15"/>
    <p:sldId id="3898" r:id="rId16"/>
    <p:sldId id="389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ustomXml" Target="../customXml/item1.xml"/><Relationship Id="rId21" Type="http://schemas.openxmlformats.org/officeDocument/2006/relationships/customXmlProps" Target="../customXml/itemProps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107759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11001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箭头连接符 79"/>
          <p:cNvCxnSpPr/>
          <p:nvPr userDrawn="1"/>
        </p:nvCxnSpPr>
        <p:spPr bwMode="auto">
          <a:xfrm>
            <a:off x="936625" y="958850"/>
            <a:ext cx="11280775" cy="0"/>
          </a:xfrm>
          <a:prstGeom prst="straightConnector1">
            <a:avLst/>
          </a:prstGeom>
          <a:ln w="19050">
            <a:solidFill>
              <a:schemeClr val="dk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79"/>
          <p:cNvCxnSpPr/>
          <p:nvPr userDrawn="1"/>
        </p:nvCxnSpPr>
        <p:spPr bwMode="auto">
          <a:xfrm>
            <a:off x="0" y="958850"/>
            <a:ext cx="266700" cy="0"/>
          </a:xfrm>
          <a:prstGeom prst="straightConnector1">
            <a:avLst/>
          </a:prstGeom>
          <a:ln w="19050">
            <a:solidFill>
              <a:schemeClr val="dk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3192" b="30826"/>
          <a:stretch>
            <a:fillRect/>
          </a:stretch>
        </p:blipFill>
        <p:spPr bwMode="auto">
          <a:xfrm>
            <a:off x="47625" y="44624"/>
            <a:ext cx="1282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107759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11001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箭头连接符 79"/>
          <p:cNvCxnSpPr/>
          <p:nvPr userDrawn="1"/>
        </p:nvCxnSpPr>
        <p:spPr bwMode="auto">
          <a:xfrm>
            <a:off x="936625" y="958850"/>
            <a:ext cx="11280775" cy="0"/>
          </a:xfrm>
          <a:prstGeom prst="straightConnector1">
            <a:avLst/>
          </a:prstGeom>
          <a:ln w="19050">
            <a:solidFill>
              <a:schemeClr val="dk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79"/>
          <p:cNvCxnSpPr/>
          <p:nvPr userDrawn="1"/>
        </p:nvCxnSpPr>
        <p:spPr bwMode="auto">
          <a:xfrm>
            <a:off x="0" y="958850"/>
            <a:ext cx="266700" cy="0"/>
          </a:xfrm>
          <a:prstGeom prst="straightConnector1">
            <a:avLst/>
          </a:prstGeom>
          <a:ln w="19050">
            <a:solidFill>
              <a:schemeClr val="dk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3192" b="30826"/>
          <a:stretch>
            <a:fillRect/>
          </a:stretch>
        </p:blipFill>
        <p:spPr bwMode="auto">
          <a:xfrm>
            <a:off x="47625" y="44624"/>
            <a:ext cx="1282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107759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11001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箭头连接符 79"/>
          <p:cNvCxnSpPr/>
          <p:nvPr userDrawn="1"/>
        </p:nvCxnSpPr>
        <p:spPr bwMode="auto">
          <a:xfrm>
            <a:off x="936625" y="958850"/>
            <a:ext cx="11280775" cy="0"/>
          </a:xfrm>
          <a:prstGeom prst="straightConnector1">
            <a:avLst/>
          </a:prstGeom>
          <a:ln w="19050">
            <a:solidFill>
              <a:schemeClr val="dk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79"/>
          <p:cNvCxnSpPr/>
          <p:nvPr userDrawn="1"/>
        </p:nvCxnSpPr>
        <p:spPr bwMode="auto">
          <a:xfrm>
            <a:off x="0" y="958850"/>
            <a:ext cx="266700" cy="0"/>
          </a:xfrm>
          <a:prstGeom prst="straightConnector1">
            <a:avLst/>
          </a:prstGeom>
          <a:ln w="19050">
            <a:solidFill>
              <a:schemeClr val="dk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3192" b="30826"/>
          <a:stretch>
            <a:fillRect/>
          </a:stretch>
        </p:blipFill>
        <p:spPr bwMode="auto">
          <a:xfrm>
            <a:off x="47625" y="44624"/>
            <a:ext cx="1282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讲内容&amp;金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050" y="0"/>
            <a:ext cx="10775950" cy="287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r="4145"/>
          <a:stretch>
            <a:fillRect/>
          </a:stretch>
        </p:blipFill>
        <p:spPr bwMode="auto">
          <a:xfrm>
            <a:off x="10488488" y="6341774"/>
            <a:ext cx="1613346" cy="5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128"/>
            <a:ext cx="12192000" cy="32871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0" y="497798"/>
            <a:ext cx="1408988" cy="143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4452"/>
            <a:ext cx="11001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箭头连接符 79"/>
          <p:cNvCxnSpPr/>
          <p:nvPr userDrawn="1"/>
        </p:nvCxnSpPr>
        <p:spPr bwMode="auto">
          <a:xfrm>
            <a:off x="936627" y="958850"/>
            <a:ext cx="11280775" cy="0"/>
          </a:xfrm>
          <a:prstGeom prst="straightConnector1">
            <a:avLst/>
          </a:prstGeom>
          <a:ln w="19050">
            <a:solidFill>
              <a:schemeClr val="dk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79"/>
          <p:cNvCxnSpPr/>
          <p:nvPr userDrawn="1"/>
        </p:nvCxnSpPr>
        <p:spPr bwMode="auto">
          <a:xfrm>
            <a:off x="2" y="958850"/>
            <a:ext cx="266700" cy="0"/>
          </a:xfrm>
          <a:prstGeom prst="straightConnector1">
            <a:avLst/>
          </a:prstGeom>
          <a:ln w="19050">
            <a:solidFill>
              <a:schemeClr val="dk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3192" b="30826"/>
          <a:stretch>
            <a:fillRect/>
          </a:stretch>
        </p:blipFill>
        <p:spPr bwMode="auto">
          <a:xfrm>
            <a:off x="133353" y="31752"/>
            <a:ext cx="1282700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2" y="-26988"/>
            <a:ext cx="10775950" cy="28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09525" y="1142985"/>
            <a:ext cx="11572956" cy="5500727"/>
          </a:xfrm>
          <a:prstGeom prst="rect">
            <a:avLst/>
          </a:prstGeom>
        </p:spPr>
        <p:txBody>
          <a:bodyPr lIns="93040" tIns="46520" rIns="93040" bIns="46520"/>
          <a:lstStyle>
            <a:lvl1pPr marL="474345" indent="-47434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p"/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09955" indent="-43624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 b="1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308100" indent="-353695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["/>
              <a:defRPr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2738415" y="0"/>
            <a:ext cx="9144064" cy="939760"/>
          </a:xfrm>
          <a:prstGeom prst="rect">
            <a:avLst/>
          </a:prstGeom>
        </p:spPr>
        <p:txBody>
          <a:bodyPr vert="horz" lIns="121911" tIns="60955" rIns="121911" bIns="60955" rtlCol="0" anchor="ctr">
            <a:normAutofit/>
          </a:bodyPr>
          <a:lstStyle>
            <a:lvl1pPr algn="r">
              <a:defRPr sz="4800" b="1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050" y="0"/>
            <a:ext cx="10775950" cy="28733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箭头连接符 79"/>
          <p:cNvCxnSpPr/>
          <p:nvPr userDrawn="1"/>
        </p:nvCxnSpPr>
        <p:spPr bwMode="auto">
          <a:xfrm>
            <a:off x="0" y="981075"/>
            <a:ext cx="12204700" cy="0"/>
          </a:xfrm>
          <a:prstGeom prst="straightConnector1">
            <a:avLst/>
          </a:prstGeom>
          <a:ln w="19050">
            <a:solidFill>
              <a:srgbClr val="003BB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2"/>
          <p:cNvPicPr>
            <a:picLocks noChangeAspect="1"/>
          </p:cNvPicPr>
          <p:nvPr userDrawn="1"/>
        </p:nvPicPr>
        <p:blipFill>
          <a:blip r:embed="rId3"/>
          <a:srcRect l="9213" r="3192" b="30826"/>
          <a:stretch>
            <a:fillRect/>
          </a:stretch>
        </p:blipFill>
        <p:spPr>
          <a:xfrm>
            <a:off x="47625" y="44450"/>
            <a:ext cx="1282700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2738414" y="-24"/>
            <a:ext cx="9144064" cy="93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309522" y="1142984"/>
            <a:ext cx="11572956" cy="5500726"/>
          </a:xfrm>
          <a:prstGeom prst="rect">
            <a:avLst/>
          </a:prstGeom>
        </p:spPr>
        <p:txBody>
          <a:bodyPr/>
          <a:lstStyle>
            <a:lvl1pPr marL="355600" indent="-355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p"/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2625" indent="-32702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81075" indent="-265430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["/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134600" y="6524625"/>
            <a:ext cx="2057400" cy="285750"/>
          </a:xfrm>
          <a:prstGeom prst="rect">
            <a:avLst/>
          </a:prstGeom>
        </p:spPr>
        <p:txBody>
          <a:bodyPr/>
          <a:lstStyle>
            <a:lvl1pPr algn="r">
              <a:defRPr sz="2000" b="1"/>
            </a:lvl1pPr>
          </a:lstStyle>
          <a:p>
            <a:pPr fontAlgn="base"/>
            <a:fld id="{A38459F6-5449-4750-953C-1435A350A6EA}" type="slidenum">
              <a:rPr lang="zh-CN" altLang="en-US" strike="noStrike" noProof="1" smtClean="0">
                <a:latin typeface="Helvetica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pitchFamily="2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宋体" pitchFamily="2" charset="-122"/>
        </a:defRPr>
      </a:lvl5pPr>
      <a:lvl6pPr marL="228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40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pitchFamily="2" charset="-122"/>
        </a:defRPr>
      </a:lvl1pPr>
      <a:lvl2pPr marL="682625" indent="-225425" algn="l" rtl="0" eaLnBrk="0" fontAlgn="base" hangingPunct="0">
        <a:lnSpc>
          <a:spcPct val="90000"/>
        </a:lnSpc>
        <a:spcBef>
          <a:spcPct val="2010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lnSpc>
          <a:spcPct val="90000"/>
        </a:lnSpc>
        <a:spcBef>
          <a:spcPct val="201000"/>
        </a:spcBef>
        <a:spcAft>
          <a:spcPct val="0"/>
        </a:spcAft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lnSpc>
          <a:spcPct val="90000"/>
        </a:lnSpc>
        <a:spcBef>
          <a:spcPct val="2010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lnSpc>
          <a:spcPct val="90000"/>
        </a:lnSpc>
        <a:spcBef>
          <a:spcPct val="2010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BE716-1001-4678-AEDB-D69A261B8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FC3F6-2A8B-436A-BADD-A792FDF471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3" Type="http://schemas.openxmlformats.org/officeDocument/2006/relationships/image" Target="../media/image7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3" Type="http://schemas.openxmlformats.org/officeDocument/2006/relationships/image" Target="../media/image7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4.png"/><Relationship Id="rId3" Type="http://schemas.openxmlformats.org/officeDocument/2006/relationships/image" Target="../media/image7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60.sv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61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0" Type="http://schemas.openxmlformats.org/officeDocument/2006/relationships/slideLayout" Target="../slideLayouts/slideLayout19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7.png"/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1" name="组合 1"/>
          <p:cNvGrpSpPr/>
          <p:nvPr/>
        </p:nvGrpSpPr>
        <p:grpSpPr>
          <a:xfrm>
            <a:off x="0" y="5421313"/>
            <a:ext cx="12211050" cy="1438275"/>
            <a:chOff x="1" y="8615"/>
            <a:chExt cx="19229" cy="2265"/>
          </a:xfrm>
        </p:grpSpPr>
        <p:pic>
          <p:nvPicPr>
            <p:cNvPr id="21522" name="图片 2"/>
            <p:cNvPicPr>
              <a:picLocks noChangeAspect="1"/>
            </p:cNvPicPr>
            <p:nvPr/>
          </p:nvPicPr>
          <p:blipFill>
            <a:blip r:embed="rId1"/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3" name="图片 2"/>
            <p:cNvPicPr>
              <a:picLocks noChangeAspect="1"/>
            </p:cNvPicPr>
            <p:nvPr/>
          </p:nvPicPr>
          <p:blipFill>
            <a:blip r:embed="rId1"/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2" name="矩形 71"/>
          <p:cNvSpPr/>
          <p:nvPr/>
        </p:nvSpPr>
        <p:spPr>
          <a:xfrm>
            <a:off x="0" y="0"/>
            <a:ext cx="12192000" cy="5157192"/>
          </a:xfrm>
          <a:prstGeom prst="rect">
            <a:avLst/>
          </a:prstGeom>
          <a:solidFill>
            <a:srgbClr val="0070C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7380"/>
            <a:ext cx="2951480" cy="19900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8721" y="0"/>
            <a:ext cx="6048238" cy="4426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rcRect l="508"/>
          <a:stretch>
            <a:fillRect/>
          </a:stretch>
        </p:blipFill>
        <p:spPr>
          <a:xfrm>
            <a:off x="-1604010" y="1275080"/>
            <a:ext cx="4044315" cy="33623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1678305"/>
            <a:ext cx="12186285" cy="2971165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" pitchFamily="34" charset="0"/>
              </a:rPr>
              <a:t>Selection Effects in Statistical Analysis of Repeaters</a:t>
            </a:r>
            <a:endParaRPr kumimoji="0" lang="en-US" altLang="zh-CN" sz="5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" pitchFamily="34" charset="0"/>
              </a:rPr>
              <a:t>Xiao-Hui Liu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" pitchFamily="34" charset="0"/>
              </a:rPr>
              <a:t>Collaborators: </a:t>
            </a:r>
            <a:r>
              <a:rPr lang="en-US" altLang="zh-CN" b="1" spc="3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pitchFamily="34" charset="0"/>
              </a:rPr>
              <a:t>Wei-Yang Wang*, </a:t>
            </a: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" pitchFamily="34" charset="0"/>
              </a:rPr>
              <a:t>Wei-Cong Jing, Xue-Lei Chen* and Jin-Lin Han</a:t>
            </a:r>
            <a:endParaRPr kumimoji="0" lang="en-US" altLang="zh-CN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" pitchFamily="34" charset="0"/>
              </a:rPr>
              <a:t>Nationa</a:t>
            </a: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" pitchFamily="34" charset="0"/>
              </a:rPr>
              <a:t>l Astronomical Observatories, CAS</a:t>
            </a:r>
            <a:endParaRPr kumimoji="0" lang="en-US" altLang="zh-CN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" pitchFamily="34" charset="0"/>
            </a:endParaRPr>
          </a:p>
        </p:txBody>
      </p:sp>
      <p:pic>
        <p:nvPicPr>
          <p:cNvPr id="6" name="图片 5" descr="文本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2" b="89362" l="3101" r="96555">
                        <a14:foregroundMark x1="19032" y1="68936" x2="20286" y2="69095"/>
                        <a14:foregroundMark x1="15678" y1="68511" x2="19032" y2="68936"/>
                        <a14:foregroundMark x1="15291" y1="68462" x2="15678" y2="68511"/>
                        <a14:foregroundMark x1="12319" y1="68085" x2="15082" y2="68435"/>
                        <a14:foregroundMark x1="8963" y1="67660" x2="12319" y2="68085"/>
                        <a14:foregroundMark x1="5599" y1="67234" x2="8963" y2="67660"/>
                        <a14:foregroundMark x1="19989" y1="54043" x2="20069" y2="54468"/>
                        <a14:foregroundMark x1="19734" y1="52694" x2="19989" y2="54043"/>
                        <a14:foregroundMark x1="12748" y1="15745" x2="12843" y2="16249"/>
                        <a14:foregroundMark x1="20832" y1="61474" x2="20908" y2="62167"/>
                        <a14:foregroundMark x1="20486" y1="58298" x2="20832" y2="61468"/>
                        <a14:foregroundMark x1="20069" y1="54468" x2="20486" y2="58298"/>
                        <a14:foregroundMark x1="21436" y1="32822" x2="22523" y2="37227"/>
                        <a14:foregroundMark x1="18691" y1="21702" x2="19847" y2="26384"/>
                        <a14:foregroundMark x1="23559" y1="54805" x2="23945" y2="65532"/>
                        <a14:foregroundMark x1="23363" y1="49341" x2="23377" y2="49738"/>
                        <a14:foregroundMark x1="23275" y1="46899" x2="23315" y2="48007"/>
                        <a14:foregroundMark x1="16323" y1="15409" x2="16451" y2="15319"/>
                        <a14:foregroundMark x1="15245" y1="16170" x2="16132" y2="15544"/>
                        <a14:foregroundMark x1="7504" y1="25555" x2="7811" y2="24681"/>
                        <a14:foregroundMark x1="5340" y1="34894" x2="5340" y2="34894"/>
                        <a14:foregroundMark x1="5771" y1="33191" x2="6115" y2="32340"/>
                        <a14:foregroundMark x1="30577" y1="45532" x2="33333" y2="42553"/>
                        <a14:foregroundMark x1="37554" y1="45957" x2="39363" y2="45957"/>
                        <a14:foregroundMark x1="44444" y1="42553" x2="45478" y2="51489"/>
                        <a14:foregroundMark x1="52799" y1="42979" x2="53747" y2="37872"/>
                        <a14:foregroundMark x1="57537" y1="44255" x2="57623" y2="51064"/>
                        <a14:foregroundMark x1="60379" y1="49362" x2="60379" y2="45532"/>
                        <a14:foregroundMark x1="65461" y1="42128" x2="66581" y2="48936"/>
                        <a14:foregroundMark x1="72954" y1="41277" x2="74419" y2="38298"/>
                        <a14:foregroundMark x1="74763" y1="51064" x2="74763" y2="56596"/>
                        <a14:foregroundMark x1="79156" y1="48936" x2="81309" y2="45957"/>
                        <a14:foregroundMark x1="87855" y1="37447" x2="87855" y2="37447"/>
                        <a14:foregroundMark x1="87769" y1="47234" x2="87769" y2="47234"/>
                        <a14:foregroundMark x1="92506" y1="47660" x2="92506" y2="47660"/>
                        <a14:foregroundMark x1="96038" y1="48936" x2="96038" y2="48936"/>
                        <a14:foregroundMark x1="93368" y1="59574" x2="93368" y2="59574"/>
                        <a14:foregroundMark x1="79449" y1="84045" x2="83807" y2="84255"/>
                        <a14:foregroundMark x1="71146" y1="83644" x2="79278" y2="84036"/>
                        <a14:foregroundMark x1="65956" y1="83393" x2="70889" y2="83631"/>
                        <a14:foregroundMark x1="62639" y1="83233" x2="65466" y2="83369"/>
                        <a14:foregroundMark x1="42617" y1="82267" x2="55800" y2="82903"/>
                        <a14:foregroundMark x1="42407" y1="82256" x2="42507" y2="82261"/>
                        <a14:foregroundMark x1="34429" y1="81871" x2="35941" y2="81944"/>
                        <a14:foregroundMark x1="32559" y1="81781" x2="33967" y2="81849"/>
                        <a14:foregroundMark x1="91070" y1="81902" x2="92109" y2="81565"/>
                        <a14:foregroundMark x1="89061" y1="82553" x2="89868" y2="82291"/>
                        <a14:foregroundMark x1="87746" y1="82979" x2="89061" y2="82553"/>
                        <a14:foregroundMark x1="85119" y1="83830" x2="87746" y2="82979"/>
                        <a14:foregroundMark x1="83807" y1="84255" x2="85119" y2="83830"/>
                        <a14:foregroundMark x1="94315" y1="80851" x2="94315" y2="80851"/>
                        <a14:foregroundMark x1="95496" y1="81640" x2="95177" y2="80851"/>
                        <a14:foregroundMark x1="96555" y1="84255" x2="96382" y2="83828"/>
                        <a14:foregroundMark x1="30060" y1="80851" x2="31869" y2="80851"/>
                        <a14:foregroundMark x1="17227" y1="29362" x2="17227" y2="29362"/>
                        <a14:foregroundMark x1="20672" y1="27660" x2="20672" y2="27660"/>
                        <a14:foregroundMark x1="16796" y1="26383" x2="16796" y2="26383"/>
                        <a14:foregroundMark x1="36520" y1="77021" x2="36520" y2="77021"/>
                        <a14:foregroundMark x1="36434" y1="86383" x2="36434" y2="86383"/>
                        <a14:foregroundMark x1="51852" y1="77447" x2="51852" y2="77447"/>
                        <a14:foregroundMark x1="4220" y1="86383" x2="4220" y2="86383"/>
                        <a14:foregroundMark x1="9647" y1="16596" x2="9647" y2="16596"/>
                        <a14:foregroundMark x1="7494" y1="22553" x2="7494" y2="22553"/>
                        <a14:foregroundMark x1="6804" y1="26809" x2="6804" y2="26809"/>
                        <a14:foregroundMark x1="21189" y1="73191" x2="21189" y2="73191"/>
                        <a14:foregroundMark x1="21533" y1="69362" x2="21533" y2="69362"/>
                        <a14:foregroundMark x1="22653" y1="68936" x2="22653" y2="68936"/>
                        <a14:foregroundMark x1="21016" y1="68936" x2="21016" y2="68936"/>
                        <a14:foregroundMark x1="20758" y1="67234" x2="20758" y2="67234"/>
                        <a14:foregroundMark x1="20672" y1="71489" x2="20672" y2="71489"/>
                        <a14:foregroundMark x1="21102" y1="70638" x2="21792" y2="70638"/>
                        <a14:foregroundMark x1="22481" y1="73191" x2="22136" y2="74043"/>
                        <a14:foregroundMark x1="18519" y1="77021" x2="18519" y2="77021"/>
                        <a14:foregroundMark x1="19121" y1="63404" x2="19121" y2="63404"/>
                        <a14:foregroundMark x1="17571" y1="62979" x2="17571" y2="62979"/>
                        <a14:foregroundMark x1="16107" y1="61277" x2="16107" y2="61277"/>
                        <a14:foregroundMark x1="14556" y1="63830" x2="14556" y2="63830"/>
                        <a14:foregroundMark x1="13264" y1="75319" x2="13264" y2="75319"/>
                        <a14:foregroundMark x1="13006" y1="71489" x2="13006" y2="71489"/>
                        <a14:foregroundMark x1="16279" y1="77447" x2="16279" y2="77447"/>
                        <a14:foregroundMark x1="17485" y1="73191" x2="17571" y2="72766"/>
                        <a14:foregroundMark x1="18346" y1="76596" x2="18346" y2="76596"/>
                        <a14:foregroundMark x1="22567" y1="42128" x2="22567" y2="42128"/>
                        <a14:foregroundMark x1="19466" y1="48936" x2="19466" y2="48936"/>
                        <a14:foregroundMark x1="19466" y1="49787" x2="19466" y2="49787"/>
                        <a14:foregroundMark x1="12920" y1="71489" x2="12920" y2="71489"/>
                        <a14:foregroundMark x1="12834" y1="66809" x2="12834" y2="66809"/>
                        <a14:foregroundMark x1="12403" y1="61702" x2="12403" y2="61702"/>
                        <a14:foregroundMark x1="11370" y1="61277" x2="11197" y2="61702"/>
                        <a14:foregroundMark x1="10508" y1="64255" x2="10508" y2="64255"/>
                        <a14:foregroundMark x1="9388" y1="64255" x2="9388" y2="64255"/>
                        <a14:foregroundMark x1="7752" y1="62128" x2="7580" y2="63830"/>
                        <a14:foregroundMark x1="6632" y1="62128" x2="6632" y2="62128"/>
                        <a14:foregroundMark x1="4996" y1="62553" x2="4823" y2="63830"/>
                        <a14:foregroundMark x1="4220" y1="69787" x2="4220" y2="69787"/>
                        <a14:foregroundMark x1="3618" y1="76596" x2="3618" y2="76596"/>
                        <a14:foregroundMark x1="3101" y1="82128" x2="3101" y2="82128"/>
                        <a14:foregroundMark x1="5685" y1="79149" x2="5685" y2="79149"/>
                        <a14:foregroundMark x1="6966" y1="80191" x2="7235" y2="80426"/>
                        <a14:foregroundMark x1="5771" y1="79149" x2="6250" y2="79566"/>
                        <a14:foregroundMark x1="37812" y1="77872" x2="37812" y2="77872"/>
                        <a14:foregroundMark x1="38760" y1="84255" x2="38760" y2="84255"/>
                        <a14:foregroundMark x1="40482" y1="82979" x2="40482" y2="82979"/>
                        <a14:foregroundMark x1="41085" y1="85957" x2="41085" y2="85957"/>
                        <a14:foregroundMark x1="41688" y1="84255" x2="41688" y2="84255"/>
                        <a14:foregroundMark x1="42377" y1="85957" x2="42377" y2="85957"/>
                        <a14:foregroundMark x1="46339" y1="77447" x2="46339" y2="77447"/>
                        <a14:foregroundMark x1="47631" y1="77447" x2="47631" y2="77447"/>
                        <a14:foregroundMark x1="50129" y1="77447" x2="50129" y2="77447"/>
                        <a14:foregroundMark x1="51852" y1="86383" x2="51852" y2="86383"/>
                        <a14:foregroundMark x1="56675" y1="80426" x2="56675" y2="80426"/>
                        <a14:foregroundMark x1="57450" y1="83404" x2="57450" y2="83404"/>
                        <a14:foregroundMark x1="56331" y1="85106" x2="56331" y2="85106"/>
                        <a14:foregroundMark x1="58226" y1="85532" x2="58226" y2="85532"/>
                        <a14:foregroundMark x1="57450" y1="77447" x2="57450" y2="77447"/>
                        <a14:foregroundMark x1="59690" y1="79574" x2="59690" y2="79574"/>
                        <a14:foregroundMark x1="60465" y1="80000" x2="60465" y2="80000"/>
                        <a14:foregroundMark x1="61843" y1="78723" x2="61843" y2="78723"/>
                        <a14:foregroundMark x1="61413" y1="85957" x2="61413" y2="85957"/>
                        <a14:foregroundMark x1="93712" y1="82128" x2="93712" y2="82128"/>
                        <a14:foregroundMark x1="94057" y1="77021" x2="94057" y2="77021"/>
                        <a14:foregroundMark x1="94832" y1="85532" x2="94832" y2="85532"/>
                        <a14:foregroundMark x1="95435" y1="84681" x2="95435" y2="84681"/>
                        <a14:foregroundMark x1="96555" y1="78298" x2="96555" y2="78298"/>
                        <a14:foregroundMark x1="92162" y1="77447" x2="92162" y2="77447"/>
                        <a14:foregroundMark x1="92248" y1="85957" x2="92248" y2="85957"/>
                        <a14:foregroundMark x1="92851" y1="84681" x2="92851" y2="84681"/>
                        <a14:foregroundMark x1="90267" y1="85957" x2="90267" y2="85957"/>
                        <a14:foregroundMark x1="88544" y1="77021" x2="88544" y2="77021"/>
                        <a14:foregroundMark x1="88717" y1="85957" x2="88717" y2="85957"/>
                        <a14:foregroundMark x1="87080" y1="77447" x2="87080" y2="77447"/>
                        <a14:foregroundMark x1="87339" y1="85532" x2="87339" y2="85532"/>
                        <a14:foregroundMark x1="84152" y1="77447" x2="84152" y2="77447"/>
                        <a14:foregroundMark x1="81826" y1="77447" x2="81826" y2="77447"/>
                        <a14:foregroundMark x1="79931" y1="77021" x2="79931" y2="77021"/>
                        <a14:foregroundMark x1="78553" y1="78298" x2="78553" y2="78298"/>
                        <a14:foregroundMark x1="77433" y1="78298" x2="77433" y2="78298"/>
                        <a14:foregroundMark x1="76314" y1="78723" x2="76314" y2="78723"/>
                        <a14:foregroundMark x1="75624" y1="78723" x2="75624" y2="78723"/>
                        <a14:foregroundMark x1="72954" y1="77021" x2="72954" y2="77021"/>
                        <a14:foregroundMark x1="73040" y1="81277" x2="73040" y2="81277"/>
                        <a14:foregroundMark x1="73471" y1="86383" x2="73471" y2="86383"/>
                        <a14:foregroundMark x1="71232" y1="77021" x2="71232" y2="77021"/>
                        <a14:foregroundMark x1="69509" y1="78298" x2="69509" y2="78298"/>
                        <a14:foregroundMark x1="67442" y1="77021" x2="67442" y2="77021"/>
                        <a14:foregroundMark x1="64858" y1="85532" x2="64858" y2="85532"/>
                        <a14:foregroundMark x1="61671" y1="83404" x2="61671" y2="83404"/>
                        <a14:foregroundMark x1="18346" y1="36596" x2="18346" y2="36596"/>
                        <a14:foregroundMark x1="18691" y1="39574" x2="18691" y2="39574"/>
                        <a14:foregroundMark x1="8183" y1="77021" x2="8183" y2="77021"/>
                        <a14:foregroundMark x1="12920" y1="77872" x2="12920" y2="77872"/>
                        <a14:foregroundMark x1="20844" y1="77872" x2="20844" y2="77872"/>
                        <a14:foregroundMark x1="5857" y1="73617" x2="5857" y2="73617"/>
                        <a14:backgroundMark x1="16891" y1="36596" x2="17140" y2="38298"/>
                        <a14:backgroundMark x1="16021" y1="30638" x2="16891" y2="36596"/>
                        <a14:backgroundMark x1="19035" y1="28936" x2="22222" y2="50213"/>
                        <a14:backgroundMark x1="22222" y1="50213" x2="22308" y2="55319"/>
                        <a14:backgroundMark x1="14384" y1="22979" x2="15676" y2="31915"/>
                        <a14:backgroundMark x1="17916" y1="42979" x2="18605" y2="48511"/>
                        <a14:backgroundMark x1="7407" y1="30213" x2="7407" y2="30213"/>
                        <a14:backgroundMark x1="40310" y1="43830" x2="40310" y2="43830"/>
                        <a14:backgroundMark x1="40396" y1="54043" x2="40396" y2="54043"/>
                        <a14:backgroundMark x1="68045" y1="45532" x2="68045" y2="45532"/>
                        <a14:backgroundMark x1="68303" y1="53617" x2="68303" y2="53617"/>
                        <a14:backgroundMark x1="87597" y1="48511" x2="87597" y2="48511"/>
                        <a14:backgroundMark x1="94229" y1="60000" x2="94229" y2="60000"/>
                        <a14:backgroundMark x1="65719" y1="51064" x2="65719" y2="51064"/>
                        <a14:backgroundMark x1="74246" y1="58298" x2="74246" y2="58298"/>
                        <a14:backgroundMark x1="74505" y1="42553" x2="74505" y2="42553"/>
                        <a14:backgroundMark x1="53230" y1="43830" x2="53230" y2="43830"/>
                        <a14:backgroundMark x1="17657" y1="77872" x2="17657" y2="77872"/>
                        <a14:backgroundMark x1="13523" y1="78298" x2="13523" y2="78298"/>
                        <a14:backgroundMark x1="10767" y1="79574" x2="10767" y2="79574"/>
                        <a14:backgroundMark x1="15762" y1="70638" x2="15762" y2="70638"/>
                        <a14:backgroundMark x1="20241" y1="69362" x2="20241" y2="69362"/>
                        <a14:backgroundMark x1="15590" y1="69787" x2="15590" y2="69787"/>
                        <a14:backgroundMark x1="20758" y1="68936" x2="20758" y2="68936"/>
                        <a14:backgroundMark x1="15676" y1="68511" x2="15676" y2="68511"/>
                        <a14:backgroundMark x1="13609" y1="20426" x2="13609" y2="20426"/>
                        <a14:backgroundMark x1="7838" y1="24681" x2="7838" y2="24681"/>
                        <a14:backgroundMark x1="6891" y1="27660" x2="6891" y2="30213"/>
                        <a14:backgroundMark x1="8958" y1="22553" x2="9475" y2="20851"/>
                        <a14:backgroundMark x1="8247" y1="26809" x2="8441" y2="26383"/>
                        <a14:backgroundMark x1="7666" y1="28085" x2="8247" y2="26809"/>
                        <a14:backgroundMark x1="23170" y1="41277" x2="23084" y2="40426"/>
                        <a14:backgroundMark x1="36348" y1="81702" x2="36348" y2="81702"/>
                        <a14:backgroundMark x1="35917" y1="82128" x2="36262" y2="82128"/>
                        <a14:backgroundMark x1="42550" y1="82553" x2="42550" y2="82553"/>
                        <a14:backgroundMark x1="47201" y1="81277" x2="47201" y2="81277"/>
                        <a14:backgroundMark x1="51507" y1="81702" x2="51507" y2="81702"/>
                        <a14:backgroundMark x1="51593" y1="81702" x2="51593" y2="81702"/>
                        <a14:backgroundMark x1="51852" y1="81702" x2="51852" y2="81702"/>
                        <a14:backgroundMark x1="11197" y1="70213" x2="11197" y2="70213"/>
                        <a14:backgroundMark x1="13006" y1="65532" x2="13006" y2="65532"/>
                        <a14:backgroundMark x1="12748" y1="70213" x2="12748" y2="70213"/>
                        <a14:backgroundMark x1="12920" y1="74894" x2="12920" y2="74894"/>
                        <a14:backgroundMark x1="13092" y1="72766" x2="13092" y2="72766"/>
                        <a14:backgroundMark x1="15935" y1="68936" x2="15935" y2="68936"/>
                        <a14:backgroundMark x1="15073" y1="71064" x2="15073" y2="71064"/>
                        <a14:backgroundMark x1="15073" y1="68511" x2="15332" y2="68085"/>
                        <a14:backgroundMark x1="16193" y1="67660" x2="16193" y2="67660"/>
                        <a14:backgroundMark x1="20069" y1="71064" x2="20069" y2="71064"/>
                        <a14:backgroundMark x1="20930" y1="68085" x2="20930" y2="68085"/>
                        <a14:backgroundMark x1="23268" y1="42128" x2="23514" y2="43830"/>
                        <a14:backgroundMark x1="22653" y1="37872" x2="23268" y2="42128"/>
                        <a14:backgroundMark x1="22567" y1="36596" x2="22308" y2="34468"/>
                        <a14:backgroundMark x1="23514" y1="47234" x2="23686" y2="48085"/>
                        <a14:backgroundMark x1="12489" y1="17872" x2="14212" y2="24255"/>
                        <a14:backgroundMark x1="8197" y1="26809" x2="9905" y2="19574"/>
                        <a14:backgroundMark x1="6891" y1="32340" x2="8197" y2="26809"/>
                        <a14:backgroundMark x1="9905" y1="19574" x2="10250" y2="19149"/>
                        <a14:backgroundMark x1="7364" y1="26809" x2="7321" y2="27234"/>
                        <a14:backgroundMark x1="7494" y1="25532" x2="7364" y2="26809"/>
                        <a14:backgroundMark x1="18956" y1="48936" x2="19035" y2="49362"/>
                        <a14:backgroundMark x1="17212" y1="39574" x2="18956" y2="48936"/>
                        <a14:backgroundMark x1="17054" y1="38723" x2="17212" y2="39574"/>
                        <a14:backgroundMark x1="19380" y1="49787" x2="19208" y2="51489"/>
                        <a14:backgroundMark x1="20586" y1="59574" x2="20500" y2="57021"/>
                        <a14:backgroundMark x1="21102" y1="54043" x2="21102" y2="54043"/>
                        <a14:backgroundMark x1="16193" y1="14894" x2="16451" y2="14043"/>
                        <a14:backgroundMark x1="9388" y1="68511" x2="9388" y2="68511"/>
                        <a14:backgroundMark x1="9561" y1="67660" x2="9561" y2="67660"/>
                        <a14:backgroundMark x1="12834" y1="68085" x2="12834" y2="68085"/>
                        <a14:backgroundMark x1="20672" y1="69362" x2="20672" y2="69362"/>
                        <a14:backgroundMark x1="20299" y1="68936" x2="20327" y2="68511"/>
                        <a14:backgroundMark x1="20270" y1="69362" x2="20299" y2="68936"/>
                        <a14:backgroundMark x1="20241" y1="69787" x2="20270" y2="69362"/>
                        <a14:backgroundMark x1="20413" y1="67660" x2="20413" y2="67660"/>
                        <a14:backgroundMark x1="20500" y1="58298" x2="20500" y2="58298"/>
                        <a14:backgroundMark x1="22394" y1="69362" x2="22394" y2="69362"/>
                        <a14:backgroundMark x1="5685" y1="78723" x2="5685" y2="78723"/>
                        <a14:backgroundMark x1="6288" y1="79149" x2="6288" y2="79149"/>
                        <a14:backgroundMark x1="6891" y1="80851" x2="6891" y2="80851"/>
                        <a14:backgroundMark x1="5857" y1="79149" x2="5857" y2="79149"/>
                        <a14:backgroundMark x1="6632" y1="80000" x2="6632" y2="80000"/>
                        <a14:backgroundMark x1="7063" y1="80851" x2="6632" y2="81277"/>
                        <a14:backgroundMark x1="5943" y1="80000" x2="5943" y2="80000"/>
                        <a14:backgroundMark x1="6202" y1="80000" x2="6546" y2="79574"/>
                        <a14:backgroundMark x1="17485" y1="79149" x2="17485" y2="79149"/>
                        <a14:backgroundMark x1="17657" y1="75745" x2="16968" y2="78723"/>
                        <a14:backgroundMark x1="19294" y1="80000" x2="19294" y2="80000"/>
                        <a14:backgroundMark x1="18777" y1="79574" x2="18777" y2="79574"/>
                        <a14:backgroundMark x1="15159" y1="79574" x2="15159" y2="79574"/>
                        <a14:backgroundMark x1="9991" y1="65106" x2="9991" y2="65106"/>
                        <a14:backgroundMark x1="36434" y1="79149" x2="36606" y2="79149"/>
                        <a14:backgroundMark x1="34281" y1="81277" x2="34281" y2="81277"/>
                        <a14:backgroundMark x1="33075" y1="81277" x2="33075" y2="81277"/>
                        <a14:backgroundMark x1="31094" y1="82128" x2="31094" y2="82128"/>
                        <a14:backgroundMark x1="31094" y1="80851" x2="31094" y2="82553"/>
                        <a14:backgroundMark x1="32989" y1="83404" x2="33247" y2="87234"/>
                        <a14:backgroundMark x1="42636" y1="84255" x2="42636" y2="82553"/>
                        <a14:backgroundMark x1="42033" y1="83404" x2="42377" y2="82553"/>
                        <a14:backgroundMark x1="43152" y1="82128" x2="43152" y2="82128"/>
                        <a14:backgroundMark x1="45650" y1="82128" x2="45650" y2="82128"/>
                        <a14:backgroundMark x1="47028" y1="80426" x2="47028" y2="80426"/>
                        <a14:backgroundMark x1="48493" y1="82128" x2="48493" y2="82128"/>
                        <a14:backgroundMark x1="49785" y1="80000" x2="49785" y2="80000"/>
                        <a14:backgroundMark x1="52024" y1="83830" x2="52024" y2="83830"/>
                        <a14:backgroundMark x1="55900" y1="82128" x2="55986" y2="82128"/>
                        <a14:backgroundMark x1="55814" y1="84255" x2="55814" y2="84255"/>
                        <a14:backgroundMark x1="56158" y1="82979" x2="56158" y2="82979"/>
                        <a14:backgroundMark x1="55642" y1="83404" x2="55642" y2="83404"/>
                        <a14:backgroundMark x1="61413" y1="80426" x2="61326" y2="81277"/>
                        <a14:backgroundMark x1="61240" y1="82979" x2="61240" y2="82979"/>
                        <a14:backgroundMark x1="67183" y1="81702" x2="67183" y2="81702"/>
                        <a14:backgroundMark x1="67528" y1="83830" x2="67528" y2="83830"/>
                        <a14:backgroundMark x1="65375" y1="84681" x2="65375" y2="84681"/>
                        <a14:backgroundMark x1="64944" y1="83830" x2="64944" y2="83830"/>
                        <a14:backgroundMark x1="65461" y1="83404" x2="65891" y2="83830"/>
                        <a14:backgroundMark x1="66322" y1="83830" x2="66322" y2="83830"/>
                        <a14:backgroundMark x1="64858" y1="83404" x2="64858" y2="83404"/>
                        <a14:backgroundMark x1="65202" y1="82553" x2="65202" y2="82553"/>
                        <a14:backgroundMark x1="65978" y1="83404" x2="65978" y2="83404"/>
                        <a14:backgroundMark x1="67270" y1="83404" x2="67270" y2="83404"/>
                        <a14:backgroundMark x1="66925" y1="83830" x2="66925" y2="83830"/>
                        <a14:backgroundMark x1="67528" y1="82979" x2="67528" y2="82979"/>
                        <a14:backgroundMark x1="69337" y1="79149" x2="69337" y2="79149"/>
                        <a14:backgroundMark x1="69251" y1="83404" x2="69251" y2="83404"/>
                        <a14:backgroundMark x1="69165" y1="84255" x2="69165" y2="84255"/>
                        <a14:backgroundMark x1="69165" y1="82979" x2="69165" y2="82979"/>
                        <a14:backgroundMark x1="69595" y1="83404" x2="69595" y2="83404"/>
                        <a14:backgroundMark x1="70284" y1="82128" x2="70284" y2="82128"/>
                        <a14:backgroundMark x1="70887" y1="83830" x2="70887" y2="83830"/>
                        <a14:backgroundMark x1="71318" y1="84255" x2="71318" y2="84255"/>
                        <a14:backgroundMark x1="70887" y1="83830" x2="70887" y2="83830"/>
                        <a14:backgroundMark x1="70973" y1="82979" x2="71232" y2="82979"/>
                        <a14:backgroundMark x1="72954" y1="83404" x2="72954" y2="83404"/>
                        <a14:backgroundMark x1="73816" y1="83830" x2="73816" y2="83830"/>
                        <a14:backgroundMark x1="73816" y1="82128" x2="73816" y2="82128"/>
                        <a14:backgroundMark x1="73127" y1="83830" x2="73127" y2="83830"/>
                        <a14:backgroundMark x1="73385" y1="83830" x2="73385" y2="83830"/>
                        <a14:backgroundMark x1="72696" y1="84255" x2="72696" y2="84255"/>
                        <a14:backgroundMark x1="73471" y1="82979" x2="73471" y2="82979"/>
                        <a14:backgroundMark x1="73816" y1="83830" x2="73816" y2="83830"/>
                        <a14:backgroundMark x1="75108" y1="80000" x2="75108" y2="80000"/>
                        <a14:backgroundMark x1="74763" y1="84255" x2="74763" y2="84255"/>
                        <a14:backgroundMark x1="76055" y1="81702" x2="76055" y2="81702"/>
                        <a14:backgroundMark x1="76141" y1="83404" x2="76141" y2="83404"/>
                        <a14:backgroundMark x1="77606" y1="83830" x2="77606" y2="83830"/>
                        <a14:backgroundMark x1="78381" y1="81277" x2="78381" y2="81277"/>
                        <a14:backgroundMark x1="77347" y1="83830" x2="77347" y2="83830"/>
                        <a14:backgroundMark x1="79414" y1="82979" x2="79587" y2="82979"/>
                        <a14:backgroundMark x1="80706" y1="82128" x2="80706" y2="82128"/>
                        <a14:backgroundMark x1="81740" y1="80426" x2="82084" y2="82979"/>
                        <a14:backgroundMark x1="82084" y1="84255" x2="82084" y2="84255"/>
                        <a14:backgroundMark x1="84927" y1="82553" x2="84927" y2="82553"/>
                        <a14:backgroundMark x1="84065" y1="78723" x2="84065" y2="78723"/>
                        <a14:backgroundMark x1="84065" y1="84681" x2="84065" y2="84681"/>
                        <a14:backgroundMark x1="83721" y1="83830" x2="83721" y2="83830"/>
                        <a14:backgroundMark x1="86994" y1="82979" x2="86994" y2="82979"/>
                        <a14:backgroundMark x1="87339" y1="84255" x2="87339" y2="84255"/>
                        <a14:backgroundMark x1="87683" y1="81702" x2="87683" y2="81702"/>
                        <a14:backgroundMark x1="87339" y1="84681" x2="87339" y2="84681"/>
                        <a14:backgroundMark x1="86649" y1="84255" x2="86649" y2="84255"/>
                        <a14:backgroundMark x1="88630" y1="82979" x2="88630" y2="82979"/>
                        <a14:backgroundMark x1="88286" y1="82979" x2="88286" y2="82979"/>
                        <a14:backgroundMark x1="87683" y1="82979" x2="87683" y2="82979"/>
                        <a14:backgroundMark x1="90353" y1="83404" x2="90439" y2="82979"/>
                        <a14:backgroundMark x1="90784" y1="82553" x2="90784" y2="82553"/>
                        <a14:backgroundMark x1="89750" y1="82553" x2="89750" y2="82553"/>
                        <a14:backgroundMark x1="89836" y1="82553" x2="91042" y2="82128"/>
                        <a14:backgroundMark x1="92162" y1="81277" x2="92334" y2="81702"/>
                        <a14:backgroundMark x1="93368" y1="80851" x2="92162" y2="81277"/>
                        <a14:backgroundMark x1="94143" y1="80851" x2="94143" y2="80851"/>
                        <a14:backgroundMark x1="95349" y1="82553" x2="95866" y2="83404"/>
                        <a14:backgroundMark x1="96382" y1="83830" x2="95952" y2="8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" y="344170"/>
            <a:ext cx="5005070" cy="1012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relatio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6130" y="1098550"/>
            <a:ext cx="5306060" cy="4101465"/>
          </a:xfrm>
          <a:prstGeom prst="rect">
            <a:avLst/>
          </a:prstGeom>
        </p:spPr>
      </p:pic>
      <p:grpSp>
        <p:nvGrpSpPr>
          <p:cNvPr id="9" name="组合 1"/>
          <p:cNvGrpSpPr/>
          <p:nvPr/>
        </p:nvGrpSpPr>
        <p:grpSpPr>
          <a:xfrm>
            <a:off x="303" y="5421630"/>
            <a:ext cx="12211050" cy="1438275"/>
            <a:chOff x="1" y="8615"/>
            <a:chExt cx="19229" cy="2265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1397000" y="170815"/>
            <a:ext cx="595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Population Features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8" name="Picture 7" descr="/Users/xiaohuiliu/Documents/SimulationFRB/Obvious1.svgObvious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2" r="612"/>
          <a:stretch>
            <a:fillRect/>
          </a:stretch>
        </p:blipFill>
        <p:spPr>
          <a:xfrm>
            <a:off x="6092190" y="1098550"/>
            <a:ext cx="5149850" cy="41014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1868805" y="1098550"/>
            <a:ext cx="0" cy="3726815"/>
          </a:xfrm>
          <a:prstGeom prst="line">
            <a:avLst/>
          </a:prstGeom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  <a:headEnd type="none"/>
            <a:tailEnd type="none"/>
          </a:ln>
          <a:effectLst>
            <a:outerShdw blurRad="50800" dist="50800" dir="5400000" algn="ctr" rotWithShape="0">
              <a:srgbClr val="FF0000">
                <a:alpha val="100000"/>
              </a:srgb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/>
              <p:cNvSpPr txBox="1"/>
              <p:nvPr/>
            </p:nvSpPr>
            <p:spPr>
              <a:xfrm>
                <a:off x="3650615" y="5210175"/>
                <a:ext cx="4890770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sz="1400">
                    <a:latin typeface="Times New Roman Regular" panose="02020503050405090304" charset="0"/>
                    <a:cs typeface="Times New Roman Regular" panose="02020503050405090304" charset="0"/>
                  </a:rPr>
                  <a:t>central frequency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∈</m:t>
                    </m:r>
                  </m:oMath>
                </a14:m>
                <a:r>
                  <a:rPr lang="en-US" sz="1400">
                    <a:latin typeface="Times New Roman Regular" panose="02020503050405090304" charset="0"/>
                    <a:cs typeface="Times New Roman Regular" panose="0202050305040509030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25</m:t>
                    </m:r>
                    <m:r>
                      <a:rPr lang="en-US" sz="1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𝛥</m:t>
                    </m:r>
                    <m:r>
                      <a:rPr lang="en-US" sz="1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𝑓</m:t>
                    </m:r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 </m:t>
                    </m:r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25</m:t>
                    </m:r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+</m:t>
                    </m:r>
                    <m:r>
                      <a:rPr lang="en-US" sz="14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𝛥</m:t>
                    </m:r>
                    <m:r>
                      <a:rPr lang="en-US" sz="1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𝑓</m:t>
                    </m:r>
                  </m:oMath>
                </a14:m>
                <a:r>
                  <a:rPr lang="en-US" sz="1400">
                    <a:latin typeface="Times New Roman Regular" panose="02020503050405090304" charset="0"/>
                    <a:cs typeface="Times New Roman Regular" panose="02020503050405090304" charset="0"/>
                  </a:rPr>
                  <a:t>] GHz</a:t>
                </a:r>
                <a:endParaRPr lang="en-US" sz="1400">
                  <a:latin typeface="Times New Roman Regular" panose="02020503050405090304" charset="0"/>
                  <a:cs typeface="Times New Roman Regular" panose="02020503050405090304" charset="0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615" y="5210175"/>
                <a:ext cx="4890770" cy="3067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relatio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6130" y="1098550"/>
            <a:ext cx="5306060" cy="4101465"/>
          </a:xfrm>
          <a:prstGeom prst="rect">
            <a:avLst/>
          </a:prstGeom>
        </p:spPr>
      </p:pic>
      <p:grpSp>
        <p:nvGrpSpPr>
          <p:cNvPr id="9" name="组合 1"/>
          <p:cNvGrpSpPr/>
          <p:nvPr/>
        </p:nvGrpSpPr>
        <p:grpSpPr>
          <a:xfrm>
            <a:off x="303" y="5421630"/>
            <a:ext cx="12211050" cy="1438275"/>
            <a:chOff x="1" y="8615"/>
            <a:chExt cx="19229" cy="2265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1397000" y="170815"/>
            <a:ext cx="595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Population Features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8" name="Picture 7" descr="/Users/xiaohuiliu/Documents/SimulationFRB/Obvious2.svgObvious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2" r="612"/>
          <a:stretch>
            <a:fillRect/>
          </a:stretch>
        </p:blipFill>
        <p:spPr>
          <a:xfrm>
            <a:off x="6092190" y="1098550"/>
            <a:ext cx="5149850" cy="41014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3126740" y="1098550"/>
            <a:ext cx="0" cy="3726815"/>
          </a:xfrm>
          <a:prstGeom prst="line">
            <a:avLst/>
          </a:prstGeom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  <a:headEnd type="none"/>
            <a:tailEnd type="none"/>
          </a:ln>
          <a:effectLst>
            <a:outerShdw blurRad="50800" dist="50800" dir="5400000" algn="ctr" rotWithShape="0">
              <a:srgbClr val="FF0000">
                <a:alpha val="100000"/>
              </a:srgb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relatio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6130" y="1098550"/>
            <a:ext cx="5306060" cy="4101465"/>
          </a:xfrm>
          <a:prstGeom prst="rect">
            <a:avLst/>
          </a:prstGeom>
        </p:spPr>
      </p:pic>
      <p:grpSp>
        <p:nvGrpSpPr>
          <p:cNvPr id="9" name="组合 1"/>
          <p:cNvGrpSpPr/>
          <p:nvPr/>
        </p:nvGrpSpPr>
        <p:grpSpPr>
          <a:xfrm>
            <a:off x="303" y="5421630"/>
            <a:ext cx="12211050" cy="1438275"/>
            <a:chOff x="1" y="8615"/>
            <a:chExt cx="19229" cy="2265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1397000" y="170815"/>
            <a:ext cx="595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Population Features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8" name="Picture 7" descr="/Users/xiaohuiliu/Documents/SimulationFRB/Obvious3.svgObvious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2" r="612"/>
          <a:stretch>
            <a:fillRect/>
          </a:stretch>
        </p:blipFill>
        <p:spPr>
          <a:xfrm>
            <a:off x="6092190" y="1098550"/>
            <a:ext cx="5149850" cy="41014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/>
              <p:cNvSpPr txBox="1"/>
              <p:nvPr/>
            </p:nvSpPr>
            <p:spPr>
              <a:xfrm>
                <a:off x="2156460" y="5200015"/>
                <a:ext cx="8443595" cy="752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Bursts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𝜈</m:t>
                        </m:r>
                      </m:e>
                      <m:sub>
                        <m:r>
                          <a:rPr lang="en-US" sz="200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0</m:t>
                        </m:r>
                      </m:sub>
                    </m:sSub>
                    <m:r>
                      <a:rPr lang="en-US" sz="2000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∈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[1.05, 1.45] constitute a </a:t>
                </a:r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clean sample</a:t>
                </a:r>
                <a:endParaRPr lang="en-US" sz="2000">
                  <a:solidFill>
                    <a:srgbClr val="FF0000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)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0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275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±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0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228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DejaVu Math TeX Gyre" panose="02000503000000000000" charset="0"/>
                    <a:cs typeface="DejaVu Math TeX Gyre" panose="02000503000000000000" charset="0"/>
                  </a:rPr>
                  <a:t> (1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𝜎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DejaVu Math TeX Gyre" panose="02000503000000000000" charset="0"/>
                    <a:cs typeface="DejaVu Math TeX Gyre" panose="02000503000000000000" charset="0"/>
                  </a:rPr>
                  <a:t>)</a:t>
                </a:r>
                <a:r>
                  <a:rPr lang="en-US" sz="2000">
                    <a:solidFill>
                      <a:srgbClr val="FF0000"/>
                    </a:solidFill>
                    <a:latin typeface="DejaVu Math TeX Gyre" panose="02000503000000000000" charset="0"/>
                    <a:cs typeface="DejaVu Math TeX Gyre" panose="02000503000000000000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correlation (</a:t>
                </a:r>
                <a:r>
                  <a:rPr lang="zh-CN" alt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❌</a:t>
                </a:r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)</a:t>
                </a:r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endParaRPr lang="en-US" sz="2000">
                  <a:solidFill>
                    <a:srgbClr val="FF0000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460" y="5200015"/>
                <a:ext cx="8443595" cy="7524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376420" y="1098550"/>
            <a:ext cx="0" cy="3726815"/>
          </a:xfrm>
          <a:prstGeom prst="line">
            <a:avLst/>
          </a:prstGeom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  <a:headEnd type="none"/>
            <a:tailEnd type="none"/>
          </a:ln>
          <a:effectLst>
            <a:outerShdw blurRad="50800" dist="50800" dir="5400000" algn="ctr" rotWithShape="0">
              <a:srgbClr val="FF0000">
                <a:alpha val="100000"/>
              </a:srgb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"/>
          <p:cNvGrpSpPr/>
          <p:nvPr/>
        </p:nvGrpSpPr>
        <p:grpSpPr>
          <a:xfrm>
            <a:off x="303" y="5419725"/>
            <a:ext cx="12211050" cy="1438275"/>
            <a:chOff x="1" y="8615"/>
            <a:chExt cx="19229" cy="2265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1">
              <a:alphaModFix amt="30000"/>
            </a:blip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1">
              <a:alphaModFix amt="30000"/>
            </a:blip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1397000" y="170815"/>
            <a:ext cx="595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Energy Function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6306185" y="1318895"/>
                <a:ext cx="5492750" cy="474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546 bursts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00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05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, 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45</m:t>
                        </m:r>
                      </m:e>
                    </m:d>
                  </m:oMath>
                </a14:m>
                <a:endParaRPr lang="en-US" sz="2000" i="1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endParaRPr lang="en-US" sz="2000" i="1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log-nomral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~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8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13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37</m:t>
                        </m:r>
                      </m:sup>
                    </m:sSup>
                  </m:oMath>
                </a14:m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erg) + power-law (index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011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±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0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028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)</a:t>
                </a:r>
                <a:endParaRPr lang="en-US" sz="200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endParaRPr lang="en-US" sz="2000" i="1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Difference: 1) the low energy peak disappears;</a:t>
                </a:r>
                <a:endParaRPr lang="en-US" sz="200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                   2) the more dramatic decline at the 	          high-energy tail</a:t>
                </a:r>
                <a:endParaRPr lang="en-US" sz="200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endParaRPr lang="en-US" sz="200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endParaRPr lang="en-US" sz="200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The bimodal distribution still exists even after mitigating the selection effects and heavily contaminated sub-sample</a:t>
                </a:r>
                <a:endParaRPr lang="en-US" sz="2000">
                  <a:solidFill>
                    <a:srgbClr val="FF0000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endParaRPr lang="en-US" sz="2000">
                  <a:solidFill>
                    <a:srgbClr val="FF0000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selection effects (</a:t>
                </a:r>
                <a:r>
                  <a:rPr lang="zh-CN" alt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❌</a:t>
                </a:r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)</a:t>
                </a:r>
                <a:endParaRPr lang="zh-CN" altLang="en-US" sz="2000">
                  <a:solidFill>
                    <a:srgbClr val="FF0000"/>
                  </a:solidFill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85" y="1318895"/>
                <a:ext cx="5492750" cy="47447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E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318895"/>
            <a:ext cx="6208395" cy="41922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8275" y="1065530"/>
            <a:ext cx="2012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FRB 20220912A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"/>
          <p:cNvGrpSpPr/>
          <p:nvPr/>
        </p:nvGrpSpPr>
        <p:grpSpPr>
          <a:xfrm>
            <a:off x="303" y="5421630"/>
            <a:ext cx="12211050" cy="1438275"/>
            <a:chOff x="1" y="8615"/>
            <a:chExt cx="19229" cy="2265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1">
              <a:alphaModFix amt="30000"/>
            </a:blip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1">
              <a:alphaModFix amt="30000"/>
            </a:blip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1397000" y="170815"/>
            <a:ext cx="595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Conclusion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530225" y="1214120"/>
                <a:ext cx="11397615" cy="2833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Times New Roman Regular" panose="02020503050405090304" charset="0"/>
                    <a:cs typeface="Times New Roman Regular" panose="02020503050405090304" charset="0"/>
                  </a:rPr>
                  <a:t>1. Selection effects have the potential to generate bimodal distribution.</a:t>
                </a:r>
                <a:endParaRPr lang="en-US" sz="24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sz="2400">
                    <a:latin typeface="Times New Roman Regular" panose="02020503050405090304" charset="0"/>
                    <a:cs typeface="Times New Roman Regular" panose="02020503050405090304" charset="0"/>
                  </a:rPr>
                  <a:t>  </a:t>
                </a:r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</a:rPr>
                  <a:t>(1) bursts whose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</a:rPr>
                  <a:t> falls within the observ</a:t>
                </a:r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</a:rPr>
                  <a:t>ing band are complete at most energy range; </a:t>
                </a:r>
                <a:endParaRPr lang="en-US" sz="20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(2) </a:t>
                </a:r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bursts whose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falls outside the observing band contribute to a low energy </a:t>
                </a:r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peak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>
                            <a:latin typeface="Times New Roman Regular" panose="02020503050405090304" charset="0"/>
                            <a:cs typeface="Times New Roman Regular" panose="02020503050405090304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Times New Roman Regular" panose="02020503050405090304" charset="0"/>
                            <a:cs typeface="Times New Roman Regular" panose="02020503050405090304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Times New Roman Regular" panose="02020503050405090304" charset="0"/>
                            <a:cs typeface="Times New Roman Regular" panose="02020503050405090304" charset="0"/>
                          </a:rPr>
                          <m:t>obs</m:t>
                        </m:r>
                      </m:sub>
                    </m:sSub>
                    <m:r>
                      <a:rPr lang="en-US" sz="2000">
                        <a:latin typeface="Times New Roman Regular" panose="02020503050405090304" charset="0"/>
                        <a:cs typeface="Times New Roman Regular" panose="02020503050405090304" charset="0"/>
                      </a:rPr>
                      <m:t>(</m:t>
                    </m:r>
                    <m:sSub>
                      <m:sSubPr>
                        <m:ctrlPr>
                          <a:rPr lang="en-US" sz="2000">
                            <a:latin typeface="Times New Roman Regular" panose="02020503050405090304" charset="0"/>
                            <a:cs typeface="Times New Roman Regular" panose="02020503050405090304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Times New Roman Regular" panose="02020503050405090304" charset="0"/>
                            <a:cs typeface="Times New Roman Regular" panose="02020503050405090304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Times New Roman Regular" panose="02020503050405090304" charset="0"/>
                            <a:cs typeface="Times New Roman Regular" panose="02020503050405090304" charset="0"/>
                          </a:rPr>
                          <m:t>obs</m:t>
                        </m:r>
                      </m:sub>
                    </m:sSub>
                    <m:r>
                      <a:rPr lang="en-US" sz="2000">
                        <a:latin typeface="Times New Roman Regular" panose="02020503050405090304" charset="0"/>
                        <a:cs typeface="Times New Roman Regular" panose="02020503050405090304" charset="0"/>
                      </a:rPr>
                      <m:t>)</m:t>
                    </m:r>
                  </m:oMath>
                </a14:m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.</a:t>
                </a:r>
                <a:endParaRPr lang="en-US" sz="20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sz="24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sz="2400">
                    <a:latin typeface="Times New Roman Regular" panose="02020503050405090304" charset="0"/>
                    <a:cs typeface="Times New Roman Regular" panose="02020503050405090304" charset="0"/>
                  </a:rPr>
                  <a:t>2. T</a:t>
                </a:r>
                <a:r>
                  <a:rPr lang="en-US" sz="24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he possible origions of the bimodal energy distribution (FRB 20220912A): </a:t>
                </a:r>
                <a:endParaRPr lang="en-US" sz="24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(1) </a:t>
                </a:r>
                <a:r>
                  <a:rPr lang="en-US" sz="2000" b="1">
                    <a:solidFill>
                      <a:schemeClr val="tx1"/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selection effects</a:t>
                </a:r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 (</a:t>
                </a:r>
                <a:r>
                  <a:rPr lang="zh-CN" alt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❌</a:t>
                </a:r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)</a:t>
                </a:r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                </a:t>
                </a:r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(2)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𝑬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correlation</a:t>
                </a:r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 (</a:t>
                </a:r>
                <a:r>
                  <a:rPr lang="zh-CN" alt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❌</a:t>
                </a:r>
                <a:r>
                  <a:rPr lang="en-US" sz="200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)           </a:t>
                </a:r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   (3) intrinsic property</a:t>
                </a:r>
                <a:endParaRPr lang="en-US" sz="20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0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    </a:t>
                </a:r>
                <a:r>
                  <a:rPr lang="en-US" altLang="zh-CN" sz="12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(Aggarwal 2021; Lyu et al. 2024)</a:t>
                </a:r>
                <a:endParaRPr lang="en-US" altLang="zh-CN" sz="20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sz="2000">
                  <a:latin typeface="Times New Roman Regular" panose="02020503050405090304" charset="0"/>
                  <a:cs typeface="Times New Roman Regular" panose="02020503050405090304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5" y="1214120"/>
                <a:ext cx="11397615" cy="28333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/>
          <p:cNvSpPr txBox="1"/>
          <p:nvPr/>
        </p:nvSpPr>
        <p:spPr>
          <a:xfrm>
            <a:off x="3794760" y="4222750"/>
            <a:ext cx="46018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7200">
                <a:latin typeface="Times New Roman" panose="02020503050405090304" charset="0"/>
                <a:cs typeface="Times New Roman" panose="02020503050405090304" charset="0"/>
              </a:rPr>
              <a:t>Thank you!</a:t>
            </a:r>
            <a:endParaRPr lang="en-US" sz="7200"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97000" y="170815"/>
            <a:ext cx="595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Fast Radio Bursts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277360" y="4646295"/>
            <a:ext cx="31769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Repeaters: 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indent="457200"/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longer duration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indent="457200"/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narrower bandwidth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indent="457200"/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frequency preference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7" name="Picture 6" descr="frb20190527c_3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77570"/>
            <a:ext cx="3247390" cy="3098165"/>
          </a:xfrm>
          <a:prstGeom prst="rect">
            <a:avLst/>
          </a:prstGeom>
        </p:spPr>
      </p:pic>
      <p:pic>
        <p:nvPicPr>
          <p:cNvPr id="8" name="Picture 7" descr="17202561968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3835"/>
            <a:ext cx="3247390" cy="26631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26695" y="6638925"/>
            <a:ext cx="2865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CHIME/FRB Collaboration et al. 2019</a:t>
            </a:r>
            <a:endParaRPr lang="en-US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1120" y="3851275"/>
            <a:ext cx="3176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CHIME/FRB Collaboration et al. 2021</a:t>
            </a:r>
            <a:endParaRPr lang="en-US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277360" y="1765935"/>
            <a:ext cx="31769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Repeaters: 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indent="457200"/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shorter duration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indent="457200"/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broader bandwidth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indent="457200"/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one-off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3" name="Picture 12" descr="Fast Radio Burst Morphology in the First CHIME:FRB Catalog(Pleunis et al. 202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45" y="877570"/>
            <a:ext cx="8187055" cy="2973705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7174230" y="3851275"/>
            <a:ext cx="18484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Pleunis et al. 2021</a:t>
            </a:r>
            <a:endParaRPr lang="en-US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4" name="Picture 3" descr="FRB20220912Anu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2945" y="4126865"/>
            <a:ext cx="3705225" cy="24955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97000" y="170815"/>
            <a:ext cx="6499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Bimodal Energy Functions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7" name="Picture 6" descr="121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0905" y="1343025"/>
            <a:ext cx="3799205" cy="26435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749290" y="3986530"/>
            <a:ext cx="17024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Li et al. 2021</a:t>
            </a:r>
            <a:endParaRPr lang="zh-CN" altLang="en-US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76555" y="2075815"/>
            <a:ext cx="4046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the bright sample follows the power-law or Schecter function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3" name="Picture 2" descr="1124A(Zhang et al.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795" y="4256405"/>
            <a:ext cx="3799840" cy="23260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0956925" y="4417060"/>
            <a:ext cx="11525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>
                <a:latin typeface="Times New Roman Regular" panose="02020503050405090304" charset="0"/>
                <a:cs typeface="Times New Roman Regular" panose="02020503050405090304" charset="0"/>
              </a:rPr>
              <a:t>FRB 20201124A</a:t>
            </a:r>
            <a:endParaRPr lang="en-US" sz="1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441180" y="6582410"/>
            <a:ext cx="17024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Zhang et al. 2022</a:t>
            </a:r>
            <a:endParaRPr lang="zh-CN" altLang="en-US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347585" y="1284605"/>
            <a:ext cx="11525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>
                <a:latin typeface="Times New Roman Regular" panose="02020503050405090304" charset="0"/>
                <a:cs typeface="Times New Roman Regular" panose="02020503050405090304" charset="0"/>
              </a:rPr>
              <a:t>FRB 20121102A</a:t>
            </a:r>
            <a:endParaRPr lang="en-US" sz="1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2" name="Picture 11" descr="1124A(Xu et al.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90" y="1284605"/>
            <a:ext cx="3305175" cy="2467610"/>
          </a:xfrm>
          <a:prstGeom prst="rect">
            <a:avLst/>
          </a:prstGeom>
        </p:spPr>
      </p:pic>
      <p:pic>
        <p:nvPicPr>
          <p:cNvPr id="15" name="Picture 14" descr="121102"/>
          <p:cNvPicPr>
            <a:picLocks noChangeAspect="1"/>
          </p:cNvPicPr>
          <p:nvPr/>
        </p:nvPicPr>
        <p:blipFill>
          <a:blip r:embed="rId1"/>
          <a:srcRect l="44677" t="94163" r="30269" b="72"/>
          <a:stretch>
            <a:fillRect/>
          </a:stretch>
        </p:blipFill>
        <p:spPr>
          <a:xfrm>
            <a:off x="7403465" y="3947795"/>
            <a:ext cx="951865" cy="15240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9774555" y="3904615"/>
            <a:ext cx="17024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Xu et al. 2022</a:t>
            </a:r>
            <a:endParaRPr lang="zh-CN" altLang="en-US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10730230" y="1471295"/>
            <a:ext cx="11525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>
                <a:latin typeface="Times New Roman Regular" panose="02020503050405090304" charset="0"/>
                <a:cs typeface="Times New Roman Regular" panose="02020503050405090304" charset="0"/>
              </a:rPr>
              <a:t>FRB 20201124A</a:t>
            </a:r>
            <a:endParaRPr lang="en-US" sz="1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9" name="Picture 8" descr="FRB20220912Aenergy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0905" y="4262120"/>
            <a:ext cx="3436620" cy="232029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5566410" y="6582410"/>
            <a:ext cx="17024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Zhang et al. 2023</a:t>
            </a:r>
            <a:endParaRPr lang="zh-CN" altLang="en-US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1" name="Picture 10" descr="121102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10" y="2843530"/>
            <a:ext cx="3975100" cy="224155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508760" y="5122545"/>
            <a:ext cx="17024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Gourdji et al. 2019</a:t>
            </a:r>
            <a:endParaRPr lang="zh-CN" altLang="en-US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"/>
          <p:cNvGrpSpPr/>
          <p:nvPr/>
        </p:nvGrpSpPr>
        <p:grpSpPr>
          <a:xfrm>
            <a:off x="303" y="5447030"/>
            <a:ext cx="12211050" cy="1438275"/>
            <a:chOff x="1" y="8615"/>
            <a:chExt cx="19229" cy="2265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1">
              <a:alphaModFix amt="30000"/>
            </a:blip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1">
              <a:alphaModFix amt="30000"/>
            </a:blip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1397000" y="170815"/>
            <a:ext cx="595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Origion of Bimodality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396875" y="1098550"/>
                <a:ext cx="11397615" cy="95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Times New Roman Regular" panose="02020503050405090304" charset="0"/>
                    <a:cs typeface="Times New Roman Regular" panose="02020503050405090304" charset="0"/>
                  </a:rPr>
                  <a:t>the possible origion</a:t>
                </a:r>
                <a:r>
                  <a:rPr lang="en-US" sz="2400">
                    <a:latin typeface="Times New Roman Regular" panose="02020503050405090304" charset="0"/>
                    <a:cs typeface="Times New Roman Regular" panose="02020503050405090304" charset="0"/>
                  </a:rPr>
                  <a:t>s of the bimodal energy distribution: </a:t>
                </a:r>
                <a:endParaRPr lang="en-US" sz="24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(1) selection effects </a:t>
                </a:r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                        </a:t>
                </a:r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correlation </a:t>
                </a:r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</a:rPr>
                  <a:t>                      (3) intrinsic property</a:t>
                </a:r>
                <a:endParaRPr lang="en-US" sz="20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1200">
                    <a:latin typeface="Times New Roman Regular" panose="02020503050405090304" charset="0"/>
                    <a:cs typeface="Times New Roman Regular" panose="02020503050405090304" charset="0"/>
                  </a:rPr>
                  <a:t>     (Aggarwal 2021; Lyu et al. 2024)</a:t>
                </a:r>
                <a:endParaRPr lang="en-US" altLang="zh-CN" sz="1200">
                  <a:latin typeface="Times New Roman Regular" panose="02020503050405090304" charset="0"/>
                  <a:cs typeface="Times New Roman Regular" panose="02020503050405090304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" y="1098550"/>
                <a:ext cx="11397615" cy="9544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or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4820" y="2088515"/>
            <a:ext cx="3324225" cy="2470150"/>
          </a:xfrm>
          <a:prstGeom prst="rect">
            <a:avLst/>
          </a:prstGeom>
        </p:spPr>
      </p:pic>
      <p:pic>
        <p:nvPicPr>
          <p:cNvPr id="4" name="Picture 3" descr="17197619620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5" y="2094865"/>
            <a:ext cx="3324225" cy="28708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348980" y="2376170"/>
            <a:ext cx="3445510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beaming effect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gravitational self-lensing </a:t>
            </a:r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(</a:t>
            </a:r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Dall’Osso et al. 2024)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propagation effects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multiple radiation mechanisms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425190" y="5256530"/>
            <a:ext cx="5349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Our focus is the first two scenarios.</a:t>
            </a:r>
            <a:r>
              <a:rPr lang="en-US" sz="2800">
                <a:latin typeface="Times New Roman Regular" panose="02020503050405090304" charset="0"/>
                <a:cs typeface="Times New Roman Regular" panose="02020503050405090304" charset="0"/>
              </a:rPr>
              <a:t> </a:t>
            </a:r>
            <a:endParaRPr lang="en-US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99160" y="4881880"/>
            <a:ext cx="1928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Times New Roman Regular" panose="02020503050405090304" charset="0"/>
                <a:cs typeface="Times New Roman Regular" panose="02020503050405090304" charset="0"/>
              </a:rPr>
              <a:t>Zhou et al. 2022</a:t>
            </a:r>
            <a:endParaRPr lang="en-US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"/>
          <p:cNvGrpSpPr/>
          <p:nvPr/>
        </p:nvGrpSpPr>
        <p:grpSpPr>
          <a:xfrm>
            <a:off x="303" y="5443220"/>
            <a:ext cx="12211050" cy="1438275"/>
            <a:chOff x="1" y="8615"/>
            <a:chExt cx="19229" cy="2265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1">
              <a:alphaModFix amt="30000"/>
            </a:blip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1">
              <a:alphaModFix amt="30000"/>
            </a:blip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1397000" y="170815"/>
            <a:ext cx="595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FRB 20220912A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13" name="Picture 12" descr="Deltanu_n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525"/>
            <a:ext cx="4596765" cy="431419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06805" y="5331460"/>
            <a:ext cx="2383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narrow spectrum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4874895" y="5321935"/>
            <a:ext cx="4067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low frequency preference (&lt;1GHz)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/>
              <p:cNvSpPr txBox="1"/>
              <p:nvPr/>
            </p:nvSpPr>
            <p:spPr>
              <a:xfrm>
                <a:off x="9220835" y="1746885"/>
                <a:ext cx="2964180" cy="25844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Discovered by </a:t>
                </a:r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CHIME</a:t>
                </a:r>
                <a:endParaRPr lang="en-US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  <a:p>
                <a:endParaRPr lang="en-US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  <a:p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FAST observed 1076 burst</a:t>
                </a:r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s within 8.67 hours</a:t>
                </a:r>
                <a:endParaRPr lang="en-US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  <a:p>
                <a:endParaRPr lang="en-US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  <a:p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Clean and stable environment</a:t>
                </a:r>
                <a:endParaRPr lang="en-US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high brightness and activity</a:t>
                </a:r>
                <a:endParaRPr lang="en-US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  <a:p>
                <a:endParaRPr lang="en-US" sz="1800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  <a:p>
                <a:r>
                  <a:rPr lang="en-US" sz="18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z= 0.0771,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18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=360.87 Mpc</a:t>
                </a:r>
                <a:endParaRPr lang="en-US" sz="1800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835" y="1746885"/>
                <a:ext cx="2964180" cy="25844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0912Anu0B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65" y="1108710"/>
            <a:ext cx="4624070" cy="42132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960495" y="5136515"/>
            <a:ext cx="1116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Zhang et al. 2023</a:t>
            </a:r>
            <a:endParaRPr lang="zh-CN" altLang="en-US" sz="1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sz="1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"/>
          <p:cNvGrpSpPr/>
          <p:nvPr/>
        </p:nvGrpSpPr>
        <p:grpSpPr>
          <a:xfrm>
            <a:off x="303" y="5441315"/>
            <a:ext cx="12211050" cy="1438275"/>
            <a:chOff x="1" y="8615"/>
            <a:chExt cx="19229" cy="2265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1">
              <a:alphaModFix amt="30000"/>
            </a:blip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1">
              <a:alphaModFix amt="30000"/>
            </a:blip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1397000" y="170815"/>
            <a:ext cx="595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Population of </a:t>
            </a:r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Bursts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5" name="ECB019B1-382A-4266-B25C-5B523AA43C14-1" descr="/Users/xiaohuiliu/Library/Containers/com.kingsoft.wpsoffice.mac/Data/tmp/wpsoffice.Ultxfq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06" y="1040131"/>
            <a:ext cx="9855200" cy="3006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/>
              <p:cNvSpPr txBox="1"/>
              <p:nvPr/>
            </p:nvSpPr>
            <p:spPr>
              <a:xfrm>
                <a:off x="9246235" y="1364615"/>
                <a:ext cx="1257935" cy="1017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sz="2000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’(</m:t>
                      </m:r>
                      <m:sSub>
                        <m:sSubPr>
                          <m:ctrlP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int</m:t>
                          </m:r>
                        </m:sub>
                      </m:sSub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sz="2000" b="1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𝜽</m:t>
                      </m:r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en-US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obs</m:t>
                          </m:r>
                        </m:sub>
                      </m:sSub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obs</m:t>
                          </m:r>
                        </m:sub>
                      </m:sSub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sz="2000" b="1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𝜽</m:t>
                      </m:r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235" y="1364615"/>
                <a:ext cx="1257935" cy="1017270"/>
              </a:xfrm>
              <a:prstGeom prst="rect">
                <a:avLst/>
              </a:prstGeom>
              <a:blipFill rotWithShape="1">
                <a:blip r:embed="rId3"/>
                <a:stretch>
                  <a:fillRect r="-3579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1042670" y="1678305"/>
                <a:ext cx="1852930" cy="4000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int</m:t>
                          </m:r>
                        </m:sub>
                      </m:sSub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sz="2000" b="1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𝜽</m:t>
                      </m:r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70" y="1678305"/>
                <a:ext cx="1852930" cy="4000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2978150" y="2381885"/>
                <a:ext cx="1339850" cy="368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int</m:t>
                          </m:r>
                        </m:sub>
                      </m:sSub>
                      <m:r>
                        <a:rPr lang="en-US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BW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50</m:t>
                          </m:r>
                        </m:sub>
                      </m:sSub>
                      <m:r>
                        <a:rPr lang="en-US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W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50" y="2381885"/>
                <a:ext cx="1339850" cy="368935"/>
              </a:xfrm>
              <a:prstGeom prst="rect">
                <a:avLst/>
              </a:prstGeom>
              <a:blipFill rotWithShape="1">
                <a:blip r:embed="rId5"/>
                <a:stretch>
                  <a:fillRect r="-6938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8697595" y="3014345"/>
                <a:ext cx="2240280" cy="7092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sz="2000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’(</m:t>
                      </m:r>
                      <m:sSub>
                        <m:sSubPr>
                          <m:ctrlP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int</m:t>
                          </m:r>
                        </m:sub>
                      </m:sSub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obs</m:t>
                          </m:r>
                        </m:sub>
                      </m:sSub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obs</m:t>
                          </m:r>
                        </m:sub>
                      </m:sSub>
                      <m:r>
                        <a:rPr lang="en-US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95" y="3014345"/>
                <a:ext cx="2240280" cy="7092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2"/>
          <p:cNvSpPr txBox="1"/>
          <p:nvPr/>
        </p:nvSpPr>
        <p:spPr>
          <a:xfrm>
            <a:off x="3549650" y="1520190"/>
            <a:ext cx="963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mock bursts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621020" y="1713230"/>
            <a:ext cx="775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SNR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498465" y="2846705"/>
            <a:ext cx="1022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missing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7433945" y="1520190"/>
            <a:ext cx="1124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detected sample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18"/>
              <p:cNvSpPr txBox="1"/>
              <p:nvPr/>
            </p:nvSpPr>
            <p:spPr>
              <a:xfrm>
                <a:off x="693357" y="3980751"/>
                <a:ext cx="5703570" cy="4851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>
                    <a:latin typeface="DejaVu Math TeX Gyre" panose="02000503000000000000" charset="0"/>
                    <a:cs typeface="DejaVu Math TeX Gyre" panose="02000503000000000000" charset="0"/>
                  </a:rPr>
                  <a:t>Gaussian spectrum</a:t>
                </a:r>
                <a:r>
                  <a:rPr lang="en-US" i="1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obs</m:t>
                        </m:r>
                      </m:sub>
                    </m:sSub>
                    <m:r>
                      <a:rPr lang="en-US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int</m:t>
                        </m:r>
                      </m:sub>
                    </m:sSub>
                    <m:nary>
                      <m:naryPr>
                        <m:limLoc m:val="subSup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G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σ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)</m:t>
                        </m:r>
                      </m:e>
                    </m:nary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d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𝑓</m:t>
                    </m:r>
                  </m:oMath>
                </a14:m>
                <a:endParaRPr lang="en-US" i="1">
                  <a:solidFill>
                    <a:schemeClr val="accent1"/>
                  </a:solidFill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1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57" y="3980751"/>
                <a:ext cx="5703570" cy="485140"/>
              </a:xfrm>
              <a:prstGeom prst="rect">
                <a:avLst/>
              </a:prstGeom>
              <a:blipFill rotWithShape="1">
                <a:blip r:embed="rId7"/>
                <a:stretch>
                  <a:fillRect l="-10" t="-118" r="10" b="1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0"/>
              <p:cNvSpPr txBox="1"/>
              <p:nvPr/>
            </p:nvSpPr>
            <p:spPr>
              <a:xfrm>
                <a:off x="500380" y="4664075"/>
                <a:ext cx="5697855" cy="67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int</m:t>
                          </m:r>
                        </m:sub>
                      </m:sSub>
                      <m:r>
                        <a:rPr lang="en-US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39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erg</m:t>
                      </m:r>
                      <m:r>
                        <a:rPr lang="en-US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 </m:t>
                      </m:r>
                      <m:f>
                        <m:f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4</m:t>
                          </m:r>
                          <m:r>
                            <a:rPr lang="en-US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1</m:t>
                          </m:r>
                          <m:r>
                            <a:rPr lang="en-US" i="1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+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DejaVu Math TeX Gyre" panose="02000503000000000000" charset="0"/>
                                          <a:ea typeface="宋体" charset="0"/>
                                          <a:cs typeface="DejaVu Math TeX Gyre" panose="02000503000000000000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DejaVu Math TeX Gyre" panose="02000503000000000000" charset="0"/>
                                          <a:ea typeface="宋体" charset="0"/>
                                          <a:cs typeface="DejaVu Math TeX Gyre" panose="02000503000000000000" charset="0"/>
                                        </a:rPr>
                                        <m:t>28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DejaVu Math TeX Gyre" panose="02000503000000000000" charset="0"/>
                                      <a:ea typeface="宋体" charset="0"/>
                                      <a:cs typeface="DejaVu Math TeX Gyre" panose="02000503000000000000" charset="0"/>
                                    </a:rPr>
                                    <m:t> 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cm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Jy</m:t>
                          </m:r>
                          <m:r>
                            <a:rPr lang="en-US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 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ms</m:t>
                          </m:r>
                          <m:r>
                            <a:rPr lang="en-US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 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GHz</m:t>
                          </m:r>
                        </m:den>
                      </m:f>
                    </m:oMath>
                  </m:oMathPara>
                </a14:m>
                <a:endParaRPr lang="en-US" altLang="zh-CN">
                  <a:latin typeface="Times New Roman Regular" panose="02020503050405090304" charset="0"/>
                  <a:cs typeface="Times New Roman Regular" panose="02020503050405090304" charset="0"/>
                </a:endParaRPr>
              </a:p>
            </p:txBody>
          </p:sp>
        </mc:Choice>
        <mc:Fallback>
          <p:sp>
            <p:nvSpPr>
              <p:cNvPr id="2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0" y="4664075"/>
                <a:ext cx="5697855" cy="6711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/>
          <p:cNvSpPr txBox="1"/>
          <p:nvPr/>
        </p:nvSpPr>
        <p:spPr>
          <a:xfrm>
            <a:off x="6520815" y="1951355"/>
            <a:ext cx="1021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Times New Roman Regular" panose="02020503050405090304" charset="0"/>
                <a:cs typeface="Times New Roman Regular" panose="02020503050405090304" charset="0"/>
              </a:rPr>
              <a:t>&gt;= threshold</a:t>
            </a:r>
            <a:endParaRPr lang="en-US" altLang="zh-CN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942330" y="2353945"/>
            <a:ext cx="1021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Times New Roman Regular" panose="02020503050405090304" charset="0"/>
                <a:cs typeface="Times New Roman Regular" panose="02020503050405090304" charset="0"/>
              </a:rPr>
              <a:t>&lt; threshold</a:t>
            </a:r>
            <a:endParaRPr lang="en-US" altLang="zh-CN" sz="12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17"/>
              <p:cNvSpPr txBox="1"/>
              <p:nvPr/>
            </p:nvSpPr>
            <p:spPr>
              <a:xfrm>
                <a:off x="6747510" y="4413250"/>
                <a:ext cx="4691380" cy="64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</a:rPr>
                  <a:t>We fix 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  <m:r>
                      <a:rPr lang="en-US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BW</m:t>
                        </m:r>
                      </m:e>
                      <m:sub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50</m:t>
                        </m:r>
                      </m:sub>
                    </m:sSub>
                    <m:r>
                      <a:rPr lang="en-US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  <m:r>
                      <a:rPr lang="en-US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W</m:t>
                        </m:r>
                      </m:e>
                      <m:sub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50</m:t>
                        </m:r>
                      </m:sub>
                    </m:sSub>
                    <m:r>
                      <a:rPr lang="en-US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en-US" altLang="zh-CN">
                    <a:latin typeface="Times New Roman Regular" panose="02020503050405090304" charset="0"/>
                    <a:cs typeface="Times New Roman Regular" panose="02020503050405090304" charset="0"/>
                  </a:rPr>
                  <a:t> to match the FAST observation of FRB 20220912A</a:t>
                </a:r>
                <a:endParaRPr lang="en-US" altLang="zh-CN">
                  <a:latin typeface="Times New Roman Regular" panose="02020503050405090304" charset="0"/>
                  <a:cs typeface="Times New Roman Regular" panose="02020503050405090304" charset="0"/>
                </a:endParaRPr>
              </a:p>
            </p:txBody>
          </p:sp>
        </mc:Choice>
        <mc:Fallback>
          <p:sp>
            <p:nvSpPr>
              <p:cNvPr id="1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10" y="4413250"/>
                <a:ext cx="4691380" cy="6457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97000" y="170815"/>
            <a:ext cx="82740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Influence of Selection Effects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555355" y="6338570"/>
            <a:ext cx="202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     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7705" y="1160780"/>
            <a:ext cx="8275320" cy="489458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818380" y="5856605"/>
            <a:ext cx="288734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12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</a:t>
            </a:r>
            <a:r>
              <a:rPr lang="en-US" sz="12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Aggarwal 2021</a:t>
            </a:r>
            <a:endParaRPr lang="en-US" sz="12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3048000" y="6132195"/>
                <a:ext cx="6096000" cy="4000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sz="2000">
                    <a:solidFill>
                      <a:srgbClr val="FF0000"/>
                    </a:solidFill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key </a:t>
                </a:r>
                <a:r>
                  <a:rPr lang="en-US" sz="2000">
                    <a:solidFill>
                      <a:srgbClr val="FF0000"/>
                    </a:solidFill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hypothesis:</a:t>
                </a:r>
                <a:r>
                  <a:rPr lang="en-US" sz="2000" i="1">
                    <a:solidFill>
                      <a:srgbClr val="FF0000"/>
                    </a:solidFill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</a:t>
                </a:r>
                <a:r>
                  <a:rPr lang="en-US" sz="2000">
                    <a:solidFill>
                      <a:srgbClr val="FF0000"/>
                    </a:solidFill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) ~ Power Law</a:t>
                </a:r>
                <a:endParaRPr lang="en-US" sz="2000">
                  <a:solidFill>
                    <a:srgbClr val="FF0000"/>
                  </a:solidFill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132195"/>
                <a:ext cx="6096000" cy="4000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97000" y="170815"/>
            <a:ext cx="82740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Influence of Selection Effects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3562985" y="5267325"/>
                <a:ext cx="5066030" cy="12820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Models: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𝜈</m:t>
                        </m:r>
                      </m:e>
                      <m:sub>
                        <m:r>
                          <a:rPr lang="en-US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~constant,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log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10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int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~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𝒰</m:t>
                    </m:r>
                    <m:r>
                      <a:rPr lang="en-US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(</m:t>
                    </m:r>
                    <m:r>
                      <a:rPr lang="en-US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35</m:t>
                    </m:r>
                    <m:r>
                      <a:rPr lang="en-US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, </m:t>
                    </m:r>
                    <m:r>
                      <a:rPr lang="en-US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40</m:t>
                    </m:r>
                    <m:r>
                      <a:rPr lang="en-US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)</m:t>
                    </m:r>
                  </m:oMath>
                </a14:m>
                <a:endParaRPr lang="en-US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  <a:p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obs</m:t>
                        </m:r>
                      </m:sub>
                    </m:sSub>
                  </m:oMath>
                </a14:m>
                <a:endParaRPr lang="en-US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𝜈</m:t>
                        </m:r>
                      </m:e>
                      <m:sub>
                        <m:r>
                          <a:rPr lang="en-US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&gt;1:             intrinsic        nearly intrinsic </a:t>
                </a:r>
                <a:endParaRPr lang="en-US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𝜈</m:t>
                        </m:r>
                      </m:e>
                      <m:sub>
                        <m:r>
                          <a:rPr lang="en-US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&lt;1:        lost most bursts         peak</a:t>
                </a:r>
                <a:endParaRPr lang="en-US">
                  <a:latin typeface="Times New Roman Regular" panose="02020503050405090304" charset="0"/>
                  <a:cs typeface="Times New Roman Regular" panose="02020503050405090304" charset="0"/>
                  <a:sym typeface="+mn-ea"/>
                </a:endParaRPr>
              </a:p>
              <a:p>
                <a:endParaRPr lang="en-US" sz="2000">
                  <a:latin typeface="Times New Roman Regular" panose="02020503050405090304" charset="0"/>
                  <a:cs typeface="Times New Roman Regular" panose="02020503050405090304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85" y="5267325"/>
                <a:ext cx="5066030" cy="1282065"/>
              </a:xfrm>
              <a:prstGeom prst="rect">
                <a:avLst/>
              </a:prstGeom>
              <a:blipFill rotWithShape="1">
                <a:blip r:embed="rId1"/>
                <a:stretch>
                  <a:fillRect b="-132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/>
          <p:nvPr/>
        </p:nvSpPr>
        <p:spPr>
          <a:xfrm>
            <a:off x="8555355" y="6338570"/>
            <a:ext cx="202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      </a:t>
            </a:r>
            <a:endParaRPr lang="en-US"/>
          </a:p>
        </p:txBody>
      </p:sp>
      <p:pic>
        <p:nvPicPr>
          <p:cNvPr id="4" name="Picture 3" descr="Eobs_CF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1080" y="1136650"/>
            <a:ext cx="5807075" cy="3871595"/>
          </a:xfrm>
          <a:prstGeom prst="rect">
            <a:avLst/>
          </a:prstGeom>
        </p:spPr>
      </p:pic>
      <p:pic>
        <p:nvPicPr>
          <p:cNvPr id="10" name="Picture 9" descr="Completeness_CF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370" y="1136650"/>
            <a:ext cx="5807710" cy="3871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97000" y="170815"/>
            <a:ext cx="10085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Times New Roman Bold" panose="02020503050405090304" charset="0"/>
                <a:cs typeface="Times New Roman Bold" panose="02020503050405090304" charset="0"/>
              </a:rPr>
              <a:t>Bimodal Distribution from Simulation</a:t>
            </a:r>
            <a:endParaRPr lang="en-US" sz="40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4" name="Picture 3" descr="wid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141095"/>
            <a:ext cx="8239760" cy="4831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/>
              <p:nvPr/>
            </p:nvSpPr>
            <p:spPr>
              <a:xfrm>
                <a:off x="8335010" y="1296035"/>
                <a:ext cx="3857625" cy="3800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</a:rPr>
                  <a:t>Models: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G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ν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,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0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)+(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𝛼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G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ν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|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25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,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0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endParaRPr lang="en-US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int</m:t>
                          </m:r>
                        </m:sub>
                      </m:sSub>
                      <m:r>
                        <a:rPr lang="en-US" sz="2000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~</m:t>
                      </m:r>
                      <m:r>
                        <a:rPr lang="en-US" sz="2000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ℒ𝒩</m:t>
                      </m:r>
                      <m:r>
                        <a:rPr lang="en-US" sz="2000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log</m:t>
                      </m:r>
                      <m:r>
                        <a:rPr lang="en-US" sz="2000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38</m:t>
                          </m:r>
                        </m:sup>
                      </m:sSup>
                      <m:r>
                        <a:rPr lang="en-US" sz="2000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),</m:t>
                      </m:r>
                      <m:r>
                        <a:rPr lang="en-US" sz="2000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</m:t>
                      </m:r>
                      <m:r>
                        <a:rPr lang="en-US" sz="2000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.</m:t>
                      </m:r>
                      <m:r>
                        <a:rPr lang="en-US" sz="2000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2</m:t>
                      </m:r>
                      <m:r>
                        <a:rPr lang="en-US" sz="2000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:endParaRPr lang="en-US" sz="20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two bases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𝛼</m:t>
                    </m:r>
                    <m:r>
                      <a:rPr lang="en-US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0</m:t>
                    </m:r>
                    <m:r>
                      <a:rPr lang="en-US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, </m:t>
                    </m:r>
                    <m:r>
                      <a:rPr lang="en-US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</m:oMath>
                </a14:m>
                <a:endParaRPr lang="en-US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en-US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obs</m:t>
                        </m:r>
                      </m:sub>
                    </m:sSub>
                    <m:r>
                      <a:rPr lang="en-US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obs</m:t>
                        </m:r>
                      </m:sub>
                    </m:sSub>
                    <m:r>
                      <a:rPr lang="en-US" sz="2000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en-US" sz="2000">
                    <a:latin typeface="Times New Roman Regular" panose="02020503050405090304" charset="0"/>
                    <a:cs typeface="Times New Roman Regular" panose="02020503050405090304" charset="0"/>
                  </a:rPr>
                  <a:t> is a linear combination of them</a:t>
                </a:r>
                <a:endParaRPr lang="en-US" sz="20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sz="200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sz="200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The selection effects have the potential to generate a bimodal pattern.</a:t>
                </a:r>
                <a:endParaRPr lang="zh-CN" altLang="en-US" sz="2000">
                  <a:solidFill>
                    <a:srgbClr val="FF0000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010" y="1296035"/>
                <a:ext cx="3857625" cy="38004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1"/>
          <p:cNvGrpSpPr/>
          <p:nvPr/>
        </p:nvGrpSpPr>
        <p:grpSpPr>
          <a:xfrm>
            <a:off x="303" y="5422265"/>
            <a:ext cx="12211050" cy="1438275"/>
            <a:chOff x="1" y="8615"/>
            <a:chExt cx="19229" cy="2265"/>
          </a:xfrm>
        </p:grpSpPr>
        <p:pic>
          <p:nvPicPr>
            <p:cNvPr id="6" name="图片 2"/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2"/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自定义 3">
      <a:dk1>
        <a:srgbClr val="FF0000"/>
      </a:dk1>
      <a:lt1>
        <a:sysClr val="window" lastClr="FFFFFF"/>
      </a:lt1>
      <a:dk2>
        <a:srgbClr val="004098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zA4MDg1MjgwNDYxIiwKCSJHcm91cElkIiA6ICI2NDI2MjIxMzAiLAoJIkltYWdlIiA6ICJpVkJPUncwS0dnb0FBQUFOU1VoRVVnQUFCSFVBQUFGK0NBWUFBQUFNYlNaSkFBQUFBWE5TUjBJQXJzNGM2UUFBSUFCSlJFRlVlSnpzM1g5OHpmWC8vL0g3NjV5ekdmdUY1cmVZSHlQS2pFV28vQ2kvK2tWSlNvbmU5T3VUMEp0cTlZNUkrcUhFTjVFVTh1dWQvSDZycU5BYnlXODJtN1hRYVBsUlpCaG1OanZudkw1LzdIMU9ac05tczdPejNhNlhTNWMzci9NNno5Zmp6UHM4OW53OVhzOGZFZ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DVVhvYW5Bd0FBQUFBQUFDaG1MQ0cxRzFVSktHTUxOcTFHT2ROcEtYdGd6ODRObmc3cVlqWlBCd0FBQUFBQUFGQWNWQTl0Y29OdldhT3JUS09McERxU2ZDMlN6VFJrbFZURHcrSGxRRkVIQUFBQUFBQ1VYdlhybDZrbC8vcFdtMTZWOUtCaytNbVFURk1PU2VjbDAyRklEaytIbVJ1S09nQUFBQUFBb0ZRS3ZTRWlWSVpla013bkpjTmZra3pUM0dZWWlwTlRpVTVEaHl4T0k5VnAyczk2T3RiY1VOUUJBQUFBQUFDbFRzWDY5WU1rYzd3aDQxN1RsTldVTnRtZDV2dVN0anBUajUzODQ0OC96a2t5UFIzbjVWRFVBUUFBQUFBQXBVdmp4cjZCVHQ4b3c5QURrakpsbXQ4NXp6bjdIRHF3NjZTblE4c1BpNmNEQUFBQUFBQUFLRXFoVHAraEZrUC9rc3p6Y3BnVHo1OUpmdWlBbHhWMEpFYnFBQUFBQUFDQVVxVEdEVGMwTUtSL21LWnBtdEpDUjVyOTdULysrQ1BOMDNGZERVYnFBQUFBQUFDQVVzUEhXZVllU2JWbEtNWHBOS2NlT3ZUekNVL0hkTFVvNmdBQUFBQUFnRktoZXZYcTVXVFZMVEtNTWpLMTlhRE52c1hUTVJVRVJSMEFBQUFBQUZBcU9NdVY4emRNM1NoSlR0TTVYUWtKNXowZFUwRlExQUVBQUFBQUFLV0N6U3dUTEVNTlRWT09WTWU1N3owZFQwRlIxQUVBQUFBQUFLV0NZZGpxU1lhUFpPNC9rWmg0MnRQeEZCUkZIUUFBQUFBQVVDb1lGclBLLy81NHlLT0JGQktLT2dBQUFBQUFvSFF3akdxU0pGUEpIbzZrVUZEVUFRQUFBQUFBcFlKaEdDR1NaQnBtaXFkaktRd1VkUUFBQUFBQVFLbGdtTEpsL2EvaDhIUXNoWUdpRGdBQUFBQUFnQmVpcUFNQUFBQUFBT0NGS09vQUFBQUFBQUI0SVlvNkFBQUFBQUFBWG9paURnQUFBQUFBZ0JlaXFBTUFBQUFBQU9DRktPb0FBQUFBQUFCNElZbzZBQUFBQUFBQVhvaWlEZ0FBQUFBQWdCZWlxQU1BQUFBQUFPQ0ZLT29BQUFBQUFBQjRJWW82QUFBQUFBQUFYb2lpRGdBQUFBQUFnQmVpcUFNQUFBQUFBT0NGS09vQUFBQUFBQUI0SVlvNkFBQUFBQUFBWG9paURnQUFBQUFBZ0JlaXFBTUFBQUFBQU9DRktPb0FBQUFBQUFCNElZbzZBQUFBQUFBQVhvaWlEZ0FBQUFBQWdCZWlxQU1BQUFBQUFPQ0ZLT29BQUFBQUFBQjRJWW82QUFBQUFBQUFYb2lpRGdBQUFBQUFnQmVpcUFNQUFBQUFBT0NGS09vQUFBQUFBQUI0SVlvNkFBQUFBQUFBWG9paURnQUFBQUFBZ0JlaXFBTUFBQUFBQU9DRktPb0FBQUFBQUFCNElZbzZBQUFBQUFBQVhvaWlEZ0FBQUFBQWdCZWlxQU1BQUFBQUFPQ0ZLT29BQUFBQUFBQjRJWW82QUFBQUFBQUFYb2lpRGdBQUFBQUFnQmVpcUFNQUFBQUFBT0NGS09vQUFBQUFBQUI0SVlvNkFBQUFBQUFBWG9paURnQUFBQUFBZ0JlaXFBTUFBQUFBQU9DRktPb0FBQUFBQUFCNElZbzZBQUFBQUFBQVhvaWlEZ0FBQUFBQWdCZWlxQU1BQUFBQUFPQ0ZLT29BQUFBQUFBQjRJWnVuQThpTFNwVWFCNVNyYUt2a05CMGhWb3VQdjZmalFmRmhkNXBwVnNNOGR2WjRSbkp5OHA0em5vNEh4VmVsU28wRHJOYzVRM3ljMWtya0VWeUlQSUw4SUpmZ1VzZ2x5Q3Z1YlhBcDVCRmNqV0pkMUtuVXVIR0F2OVAyTDBQR2ZUSU1QNHRwK0ptR1dheGpSdEh5c2NndXc1SWVVTWt2SXlDazZjcXpsc3pYanlVa3BIbzZMaFFmVmFxRSs1ZXRvTmRjZVVRV2t6eUNiTWdqeUF0eUNhNkVYSUlyNGQ0R1YwSWV3ZFVvdGtta1J2M3dtajVPWTdxa2pqSU1pODFxbFc4WlgxbXRWaytIaG1MRTRYRHFmRWFHN0E2SFRKbU4vSjArTi9yVnYrbTVnNG54K3p3ZEd6eXZSdjN3bWo0MnkyVEp2RmVHWWJGYXJTcERIc0ZGeUNPNEVuSUo4b0pjZ3N2aDNnWjVRUjdCMVRBOEhVQnVxbGVQTE9jVGJQL0tJdU5PSHg4ZjNkbStyVnEyaUZTTmFsVVZHQmpvNmZCUWpLU2VQYXREaC85UWRFeXNWdjd3WDUwL255blQxSS9uVGpydlBubzA3cXluNDRQbjVKWkhXa1EyVTgwYTFja2p5SVk4Z3NzaGx5Q3Z5Q1c0Rk81dGtGZmtrYUlSMmpCaWdtSFJDNmJUL0NScFQrei9lVHFlZ2lxV0kzVjhBaDMvTkV4MThDdnJwOUVqWGxHbk96b29LQ2hRaGxFc2ExRHdNTk0wMWFQN3ZlclM2UTY5OUsvWGRlNWMrbTErNWZXcWptcTRwMk9ENTdqeVNCbS9NbnJ6OVZmSkk3Z3M4Z2d1aFZ5Qy9DQ1hJRGZjMnlBL3lDUElyMkszKzFYMTZ0WExXUXp6RWNNd0xQZDA3YVM3T25kVWNIQVFTUStYWkJpR2dnSURkV2Y3dHVyYTZVNFpobUd4V0N5UDE2eFpzNnluWTRObjFLeFpzNndyajl6UjduYnlDSzZJUElMY2tFdVFYK1FTWEl4N0crUVhlUVQ1VmV5S09yNUJsU3ZMTVB4c05wdWFOcmxKL3Y0c0NJKzg4ZlB6VTBSNEUvbjYrc3FVZkh4OEFpdDdPaVo0aHVsWDhUcFhIbWx5VTJQeUNQS01QSUlMa1V0d3RjZ2xjT0hlQmxlTFBJSzhLblpGSFljenM1Sk0wOC9YMTFkVnEvRC9XK1JQdGFwVlZMYXNuMlRLMTFIR0Z1THBlT0FaaHRWWjBaVkhhbGF2NXVsdzRHWElJM0FobDZBZ3lDV1F1TGRCd1pCSGtCZkZycWhqdGZqNG00WnNWcXRGQVFFQm5nNEhYaVl3TUZBK05oL0prTlVpS3l2UGxWSTJoNldjSzQrd0FDSHlpendDRjNJSkNvSmNBb2w3R3hRTWVRUjVVZXlLT2dBQUFBQUFBTGd5aWpvQUFBQUFBQUJlaUtJT0FBQUFBQUNBRjZLb0F3QUFBQUFBNElVbzZnQUFBQUFBQUhnaGlqb0FBQUFBQUFCZWlLSU9BQUFBQUFDQUY2S29Bd0FBQUFBQTRJVW82Z0FBQUFBQUFIZ2hpam9BQUFBQUFBQmVpS0lPQUFBQUFBQ0FGNktvQXdBQUFBQUE0SVVvNmdBQUFBQUFBSGdoaWpyRnhDT1BQS0xJeUVpZE9YT21RTzJzV0xGQ2p6enlpRnEzYnExbm4zMVdrdlRNTTgvb25udnUwYkZqeHdvajFBSTVjK2FNSWlNajljZ2pqM2c2RkFBRnRIcjFha1ZHUm1yaXhJbWVEZ1VBQUZ3bCt1ZTVHemR1bkNJakk3Vm16UnBQaHdKY0ZrV2RFbVRseXBVYU1XS0VrcE9UMWJseloxMS8vZld5MisyS2o0L1hrU05IZE9USUVVK0hDQUFBQUtDRU9udjJiSW0rSGxBYzJUd2RBQXJQL1BuekpVbFRwMDVWdlhyMTNNZG56cHlwbEpRVU5XblN4Rk9oQVFBQUFDaWhrcEtTRkJVVnBadHV1a2tqUm93b2NkY0Rpak5HNnBRZ0J3OGVsSitmWDdhQ2ppU0ZoWVdwUllzV0hvb0tBQUFBUUVtV25KeXN4TVJFbWFaWklxOEhGR2NVZGE1U2NVd2dkcnRkTmh1RHJ3QUFBQUFBS0ExS1hRVmc3Tml4V3JCZ2dUNzY2Q01GQmdicTQ0OC9Wbng4dkF6RFVFUkVoQVlOR3FTd3NERDMrYXRYcjFaVVZKVDY5ZXVubGkxYmF0eTRjVXBLU3RMNzc3K3ZEaDA2U0pJU0VoSTBkZXBVN2R5NVU1bVptYXBYcjU3Njl1MnJUcDA2NWJqKzl1M2JOVzNhTlAzODg4K1NwS1pObStyRkYxKzhaTHdaR1JtYU0yZU9saTlmcmovKytFUEJ3Y0ZxMjdhdG5udnVPVldzV0ZHUzlQenp6MnZUcGszdTkwUkdSa3FTaGc4ZnJnY2VlRUE5ZXZUUTc3Ly9yaTFidHJpTFBoZitIS3hXcXo3NTVCUHQzYnRYZm41KzZ0U3BrLzc1ejMrcVRKa3krWTdGeFRSTkxWMjZWQXNYTGxSU1VwTDgvZjNWb1VNSDllL2ZQOC8vVmtCcDk5QkREMm4vL3YzNjZhZWZOSGZ1WFAzblAvOVJTa3FLR2pkdXJKZGZmbGxoWVdHS2o0L1hwRW1URkI4Zkw1dk5wclp0MitybGwxOVdRRUJBdHJic2RydVdMRm1pNWN1WGEvLysvYkxiN2FwWnM2YTZkT21pUG4zNnlNL1BMOGYxZCszYXBWbXpaaWsyTmxhblQ1OVdoUW9WZE50dHQybjQ4T0dYamR1Vlh5SWlJdlR4eHgvbnlDVUFBS0RvWFUzL1BEazVXWjk4OG9uV3IxK3ZsSlFVVmF0V1RmZmVlNitlZU9JSjJXdzJuVGx6UnUzYnQzZWZ2MnpaTWkxYnRreFMxaElRcnVVZnJ0VE94WEYrKysyM1dycDBxZmJ1M2F2ejU4K3JhdFdxNnQyN3QrNjY2NjVDdjk3aHc0YzFaY29VYmRxMFNXbHBhYXBYcjU2ZWZ2cnBBdnlrZ2FKVjZvbzZMakV4TVpvOWU3WnV1dWttZGVqUVFYdjI3TkdHRFJ1MGMrZE96Wnc1VTNYcjFzMTIvckZqeC9UU1N5L3B0dHR1VTNoNHVQdUdhZTNhdFlxS2lwTE5abFA3OXUzbDUrZW45ZXZYNjVWWFh0SEpreWZWcTFjdmR4dmZmZmVkaGc4ZkxvdkZvdGF0V3lzNE9GaXhzYkY2NnFtbjVPUGpreVBHOCtmUGErREFnWXFKaVZHREJnM1VvMGNQSlNVbGFlblNwZHErZmJ2bXpwMnJnSUFBdFczYlZ0ZGZmNzMrODUvL3lPbDBxa2VQSHBLVVl4cFdialp1M0tpbFM1ZnE1cHR2MXUyMzM2Nk5HemRxNGNLRnlzakkwTWlSSS9NZGk4czc3N3lqeFlzWEt6QXdVQjA2ZEpEVDZkVHExYXUxZS9mdS9QMURBZERZc1dNVkhSMnQ1czJiYTgrZVBZcU9qdGF6eno2cmQ5OTlWNE1IRDFhalJvM1V2bjE3YmQ2OFdjdVhMOWVaTTJjMFljSUU5L3N6TXpNMWVQQmdiZDI2VlpVcVZWS0hEaDFrR0lhMmI5K3VLVk9tYVAzNjlabzZkV3Eyd3M3Q2hRczFkdXhZV1N3V3RXelpVcFVyVjlhaFE0ZTBjdVhLeXhaMXZ2enlTeTFZc0VCMTZ0VFJoQWtUS09nQUFGQk01TGQvZnVqUUlRMFlNRURKeWNscTNicTFhdGFzcVppWUdFMlpNa1dKaVlsNjk5MTM1ZVBqbzE2OWV1bXZ2LzdTMnJWclZhZE9IZmV5RDlkZGQxMmUyM0V4VFZQRGh3L1hkOTk5cDRDQUFMVnExVXBseXBUUjNyMTd0V0hEQm5YcjFxMVFyN2QvLzM0OStlU1RPblhxbEpvMGFhSTZkZXJvdDk5KzA5Q2hROVd3WWNOcjh1OEFGTFpTVzlTWk5XdVd4bzRkNng1dFk1cW14bzhmcnkrKytFTGp4NC9YcEVtVHNwMy8vZmZmYStUSWticm5ubnZjeDA2ZVBLblhYMzlkWmN1VzFjeVpNeFVhR2lwSlNrbEowY01QUDZ3UFAveFFkOTExbHdJREEzWDgrSEdOR1ROR1BqNCsrdlRUVDkxVjVNek1USTBlUFZvclZxeklFZU9ubjM2cW1KZ1k5ZXJWU3krOTlKSXNscXpaY2pObXpORGt5Wk0xYTlZc0RSdzQwRjA0K3Y3NzcrVndPQlFWRlpYbm44UFNwVXYxMldlZnFYSGp4cEtrZmZ2MnFYZnYzbHErZkxsZWVPRUZCUWNINXlzV1NWcS9mcjBXTDE2czJyVnJhOXEwYWU1UlBDZE9uTkQvL2QvLzVUazJBRm1Ta3BJMGYvNThsUzFiVm5hN1hZTUhEOWFXTFZ2MC9QUFBxMCtmUGhvMGFKQ2tyS2RTM2J0MzE0OC8vcWprNUdTRmhJUkl5bG84ZmV2V3JlclFvWVBlZnZ0dCtmcjZTc3JLUDFGUlVWcTNicDJtVFp1bTU1OS9YbExXNk1QMzNudFB3Y0hCK3Zqamo3TjFhZzRjT0hESk9EZHUzS2dQUHZoQWxTdFgxdVRKa3hVVUZIU3RmaVFBQUNBZnJxWi9Qbno0Y0NVbkordWRkOTVSNTg2ZEpXV04vQjA2ZEtoV3JWcWwrKysvWDYxYXRWSlVWSlMyYjkrdXRXdlhLanc4UE1lOVNGN2JrYVF2dnZoQzMzMzNuWm8wYWFMLzkvLytuOHFYTCs5dTU4Q0JBL0x6OHl2VTY0MGNPVktuVHAzU3NHSEQ5T2lqajdyYldMUm9rZDU1NTUyci9ubWplRFBrOUpVc01nMWxlanFXd2xCcTE5UzU3Nzc3M0FVZFNUSU1Rd01IRGxSd2NMQTJiZHFrMU5UVWJPZFhxMVpOZDk5OWQ3WmpYMzMxbGM2ZVBhdW5uMzdhWGRDUnBQTGx5NnRidDI1S1QwL1hsaTFiSkVuTGx5L1h1WFBuOU9DREQyYmJoY3JIeDBldnZ2cHFqcEU2ZHJ0ZEN4WXNVSVVLRlRSMDZGQjNFVVdTK3ZUcEk0dkZvclZyMXhiNDU5Q3paMDkzUVVmS0d0M1R1blZyT1J3TzdkdTM3NnBpV2JSb2tTUnAwS0JCMmFabFZheFlVVU9IRGkxd3pFQnA4OHd6ejZoczJiS1NKSnZOcGdjZmZGQ1NGQkFRa0cxNGNFaElpRnEzYmkxSlNreE1sUFQzOTlmUHowK3Z2UEtLdTZBalplV2ZsMTU2U1ZhclZVdVhMblVmbnoxN3RweE9wNFlNR1pMaktWV3RXclZ5alhIZnZuMTY1WlZYNU8vdnIwbVRKcWxLbFNxRjhNa0JBRUJoeUcvL1BENCtYcnQyN1ZMNzl1M2RoUkVwcXgveTJHT1BTWkxXclZ0M3hldm1weDNUTkRWcjFpelpiRGFOR2pVcVcwRkh1blFmNUdxdmw1Q1FvSVNFQkRWbzBFQzllL2ZPMWs3UG5qM1Z0R25USzE0UFhzb3dzanFxcG81NU9KSkNVV3BINnVTMkc1U2ZuNS9Dd3NLMGZmdDJIVHg0VUkwYU5YSy9GaDRlTHNNd3NwMGZHeHNyS2V2bWFmTGt5ZGxlY3cxalBIejRzQ1FwTGk1T2t0U3VYYnNjMXkxWHJweHExNjd0dmdtVHNtNlF6cDQ5cTRvVksrclRUei9OOFI1ZlgxOTMyd1Z4NDQwMzVqaFdvMFlOU2RLWk0yZXVLcGE0dURoWkxCYmRmdnZ0T2M2OTRZWWJDaHd6VU5wYy9MMnBXcldxSktsaHc0WTVwamRWcWxSSmtwU1dsaVlwYTFqeDJiTm4xYng1Yy9mSW5RdFZxMVpOTldyVTBJRURCM1QwNkZGVnFWSkYyN2R2bDJFWTZ0S2xTNTdpTzNueXBJWU1HYUxNekV4OS9QSEhlWnI2Q1FBQWlrNSsrK2V1ZTVlMHRMUWM5em1uVHAyU2xEWE5LUy9YeldzN1NVbEpPbjc4dUpvMGFaTHRnWGwrNU9kNkY5NmZYWHlmSjJYOVhGejNleWhaVE5Pb2xmVlBidjdoNlZnS1E2a3Q2bFNvVUNIWDQ2Nm40Wm1aMlVkaTVYWXo1RW9NcnNXNWNwT1JrU0VwNjZaSCt2dG03R0lYajlSeHRYM3c0RUhObURIamt1MFgxTVdMcVVweXI2dmhkRHJ6SFl2RDRkRHAwNmRWcVZLbFhIZml5bTN0SUFDWFY2NWN1V3gvZDMyMy9QMzljNXpyR29uait2Nm1wS1JJMG1WSHpvU0VoT2pBZ1FNNmUvYXNIQTZIVHA0OHFaQ1FrRHl2aDdONjlXcWxwYVdwUllzV2lvaUl5Tk43QUFCQTBiaWEvcm1yLzdCMTYxWnQzYm8xMTNaZDl6bVhrNTkya3BPVEpmMzlnUGxxNU9kNkowNmNrSFRwUGhMM0xTVlVhS2lmRExPZVpNaHdHRmV1VEhxQlVsdlVPWC8rZks3SGp4dzVJa2s1ZG5QS3JYcnJLZ0RObmowNzF4RXZGM0lsaFpTVUZGMS8vZlU1WG5jbGxZdmJ2dlhXV3pWeDRzVEx0bjJ0NVNjV3E5VXFxOVdxMDZkUHl6VE5IRCszaXo4bmdHdkxWUkE2ZHV6U28wdVBIejh1U1FvS0NwTFZhcFdQajQ5U1VsTGtjRGhrdFZxdmVJMGVQWHJvMTE5LzFaWXRXL1RCQng5Y2RrYy9BQUJRdEs2bWYrN3FQd3daTWtSOSsvYTk2bXZucHgzWHd5UlhjZWRhWDgvMUlNeFZDTG9ZOXkwbFV5MmY0STZTS3BpbVR0dHR6aEl4VXFmVXJxbnp5eSsvNURoMjZOQWg3ZHUzVCtYTGw4OVRoZGkxOVhsTVRNd1Z6NjFUcDQ0a2FjZU9IVGxlTzNqd29JNGVQWnJ0V04yNmRXV3hXSlNRa0pDbkt2aTFsTjlZYXRldXJZeU1ETVhIeCtkNGJmdjI3ZGNpUkFDWFVMOStmZm42K2lvaEljRTlZdkJDUjQ0YzBlSERoMVc5ZW5YM2lNUWJicmhCZHJ2ZHZTYllsVml0VnIzMzNuc0tEUTNWdkhuek5HdldyRUw5REFBQW9HRHkyejkzM2VkRVIwZm5xWDFYb2NnMVV2aHEycWxmdjc1c05wc1NFaEt1V0ZBcGpPdTVwbmpsZG45bXQ5dVplbFV5MmF4V281OWhHSVprYnJMYnp4M3hkRUNGb2RRV2RlYk9uYXU5ZS9lNi81NlptYWx4NDhhNXR3VFBiV1RPeFZ3TEowK2ZQajNiZWpoUzFyQytDeGNQN3RTcGs2U3NVVDIvL3ZxciszaHFhcXJlZlBQTkhHMzcrL3VyWGJ0Mk9ubnlwQ1pNbUNDNzNaN3Q5VjkrK1VVSER4N013eWN0dVB6RzR2cXM0OGFOYzAvZGtxVGZmdnROVTZaTUtaS1lBV1R4OC9OVDkrN2RsWmFXcHJmZmZqdmIxTkp6NTg3cDNYZmZsZDF1ZHk4ZUtHV052Skd5dGxKM2pWNTBTVWhJeVBVNkFRRUJtamh4b3NxWEw2K0pFeWRxK2ZMbDErRFRBQUNBcTVIZi9ubkxsaTBWRWhLaTlldlg2OXR2djgzMm1tbWFXcmx5WmJaanJxVXRmdi85OTZ0dXAxeTVjdXJhdGF2UzB0STBac3lZYkErVG5VNW50cTNYQytONnJWdTNscisvdnpadDJwUnRKMktuMDZtSkV5Y1d5dnFsS0Y1cWhUWHRLcW1kSkxzcDg4Y2ppWWtsWWpoV3FaMSsxYmh4WXozKytPTnExYXFWS2xhc3FHM2J0dW5QUC85VW8wYU5OR0RBZ0R5MUVSWVdwdjc5KzJ2R2pCbDY3TEhIZE1zdHQ2aEdqUnBLU1VuUmxpMWJWSzllUGJWdjMxNlMxTHg1Yzkxenp6MWF2bnk1K3ZYcnB4WXRXcWhjdVhMYXNXT0g2dFNwbzNyMTZybDNtM0o1OGNVWHRXdlhMaTFjdUZDYk4yOVdSRVNFeXBRcG85MjdkeXMrUGw1VHAwN05kU3JYdFpDZldCNS8vSEd0WExsUzhmSHg2dG16cDI2KytXYWRPM2RPMjdadDAvMzMzNjh2di95eVNHS0c5Mm5hdEdublU2ZE8vWmlVbEpUdTZWaEtrc0dEQnlzK1BsNy8vZTkvMWExYk43VnMyVkxwNmVtS2pZM1ZzV1BIMUtsVEp6Mzg4TVB1OCsrNzd6NXQyYkpGMzMzM25SNTg4RUcxYXRWS1FVRkIycjkvdjVLU2tpNjUyMFdOR2pVMGZ2eDRQZlBNTXhvOWVyUXFWcXpvM28wTEtDcmg0ZUUxSlZXT2k0dUxrV1I2T3A3aTdQZmZmOWZjdVhPMWRldFdkd0czZlBueXV2SEdHL1g2NjYrN2Q1NzUvdnZ2OWE5Ly9VdVM5T2FiYitiWURkUmx6NTQ5ZXZUUlIzWGJiYmZwd3c4L2RCKy84UDB1TnB0TlZhdFdWWWNPSGZUa2swL211c1lmNEVrbHJVK1MzLzY1ajQrUFJvd1lvV0hEaG1uNDhPRmFzR0NCd3NMQ2xKbVpxZWpvYUIwNmRDamI3bEsxYXRWU2xTcFZGQmNYcDBHREJxbDgrZkxxMDZlUEdqWnNtSzkyaGcwYnBvU0VCSzFidDA3MzNYZWZXclpzS1VuYXRXdVg2dFdycC9Ianh4ZmE5Zno5L1RWczJEQ05IajFhSTBhTTBPTEZpMVdqUmcwbEpDVG8xS2xUNnRTcGsxYXRXbld0LzJsS3RQRHc4TXBPcC9PNitQajRuTk5raWxpRnVuV0REYXN4eEpRWllwaEtOaTMyWlpJY25vNnJNSlRha1RwOSsvYlZzR0hEbEpTVTVLN005dTNiVjFPblRuVXZGSndYQXdjTzFKZ3hZOVNvVVNQdDJMRkQzM3p6alJJVEU5V2xTeGVOR2pVcTI3a2pSNDdVODg4L3IwcVZLbW56NXMzYXVYT243cjc3Ym4zNDRZZlp0Z2wzcVZxMXF1Yk1tYU1lUFhvb1BUMWQzMzc3clg3ODhVZjUrZm5wcmJmZVVyTm16UXIyUThpSC9NUlN0bXhaVFpzMnpmMjBmODJhTlRwOCtMQ0dEaDJxWjU5OXRzaGlodmV4V3EzZlY2aFFZVy9UcGszZmFOcTBhYk1tVFpwVVVDa3VQaGVXY3VYS2FkcTBhWHJ1dWVjVUVCQ2dsU3RYYXNPR0RhcGF0YXBHakJpaGQ5NTVKOXZvUk1Nd05HYk1HQTBmUGx6MTZ0WFQ1czJidFhyMWFtVm1abDd4Tzl5MGFWT05IRGxTZHJ0ZEw3MzAwaVZIOWdEWGlzVmlpYlRaYkR1YU5XdVdFQkVSTWFScDA2WU42dGV2SHlUcHlndEVsU0kvL3ZpakhuNzRZUzFac2tUbnpwMVRreVpOVks5ZVBhV25wMnZkdW5XWFhHUGlndzgreVBhVVB6K3FWNit1MjI2N1RiZmRkcHZDd3NKMDVNZ1J6Wmt6Ui8zNjlkUFpzMmNMOG5HQVFsZlMraVJYMHorLzdiYmJOSDM2ZE4xKysrMUtTa3JTMTE5L3Jlam9hRFZzMkZEVHAwL1BkcTdOWnRQWXNXUFZxRkVqYmQrK1hkSFIwZTQxY3ZMVFRsQlFrRDcvL0hQMTc5OWYvdjcrV3JWcWxUWnQycVJxMWFycG9ZY2VLdlRyZGUvZVhlUEdqVlBqeG8yVmtKQ2c5ZXZYcTM3OStwbzllM2F1RytVZzMrcjYrdnIrdDFtelpvbk5talViMTdScDB4dHZ2UEhHaXBHUmtVVzZDbld0V2swcUJQa0VqcmNZNm1nWWhzTmhtbThkU0VqNHVTaGp1SmF1UE1lb2lJWGVFTkZlaGprdktEQ3c2dFNQSnFoVnk1c0x0ZjJ4WThkcXdZSUYrdWlqajlTbVRadENiUnVldDNucmRnMGU5b3FPSFQrZUlsTVBKTzNldWZiSzcwSngwYng1OHd1ZnFxZWJwaGxqR01ZV3A5TVphNXJteHRqWTJMMlhmUE1GUXV1SHQ1S1BzVFFvTUxEcXhISHZxdDN0dDE2amlGRVNrVWU4VzBSRVJIZUx4ZklmMTk5TjB6d2xhYXVrSFpMaUpLMkxpWW5KMDhLSUpUV1haR1JrcUd2WHJqcDkrclNpb3FMVXMyZFA5OE1saDhPaE5XdldxRm16WnJydXV1c2svVDNTcG1yVnFqcHk1SWp1dSsrK0hBK3VwQ3VQMU9uZHUzZTJoZFQvK09NUFBmdnNzenA4K0xBR0R4NnNmdjM2WGVOUFhyVElKZDZ0MFBvazEvamVCaVdidCtlUjhQRHdWamFiYmFta3FwSmttbWFHc240WGIzWTZuUnVjVHVlMlhidDI3YitHSVZocmhUWHBZTEZhWGpNTW83MXA2cHpwTktmOXZqZjJueW9obzNRa0w2NDJBeWk1L3Jjemc1OWhHSzBsdFRZTUk5VmlzZndWRVJHeDJ6VE4yWm1abWNzVEVoSlNQUjBuZ09MdGY3a2tXRkluMHpUdk5BempqR21hUnlNaUlyWlpMSmE1MGRIUnF5WFpyOVJPU2JOMzcxNmRQbjFhWVdGaDZ0V3JWN2JYckZhck9uYnNtT3Y3N3JqakRtM2N1RkZmZi8yMTdybm5IclZvMGFKQWNWU3ZYbDFQUFBHRTNucnJMY1hGeFJXb0xlQmFvVThDRkp4cHVtdWtaUXpEYUdHYVpxVEZZbm5jWXJFY2E5YXMyVGFuMDduTU5NM2xjWEZ4aFRac002am1qUld2QzdDTmxxR2VwcWxLa25uZWNCb1RUanZQamxVSkt1aElGSFVBRkVPR1liaVQvLyttQlFXWXBobGdzVmpxU3JyYllyRWtOMnZXYkpIRDRaaGx0VnIzSFR0MkxQWFFvVVBuUEJremdPTHBnbzZreFRUTllFbkJGb3VsZ2FUSG1qVnI5cWVrMmFacGZwbWVubjdRYnJlbkppWW1lbmJMeVNMZ21tWis1c3daT1J3T1dhMTVtNWxtdFZvMWZQaHdQZm5razNyNzdiYzFmLzU4OTViQVZ5czRPRmhTMXZvZFFIRkVud1FvT05jMGY5TTBYZDhuaTZUeWtzb2JoaEZtdFZvZmxYUXVJaUppcnFTWlZxdDE3NmxUcDg3ay9YZHlwRStseHVmS1dNK1hLV3Y0T0s3M2Rlb1J3Mko1U2xKNTA1UkRocG5pTkRYejk3MDdSNm9FUHN5aHFJTVN5cFN2MVJrV0VSSGg2VUJ3bFhMYmdlNkNUbFdJcEdldFZtdC93ekQyaG9TRXhJYUVoR3lYdEdIbnpwM2JpalpTbEZTbTA1U3YxVm1IUE9KZExCYkxUYTQvWDVoSExpanVYSmhMcWttS01neGpjTm15WlJNazdZeUlpSWkyMiswL3hjZkhsOWloSTNYcjFsVm9hS2lTa3BJMGV2Um92Znp5eS9MMzk3L2krMHpUVkxObXpkU2pSdzh0V2JMRXZWWlhRZnowMDArU3NqYXdLTG5vazNnNytpVHdOTk5weXNmcXFPdUZlYVN4YVpxK3J1L1FoY1VkbHd1K1MyVXRXWVdZcDB6VDNCVVlHTGd0SWlKaWwybWFxNDRmUDc3ZldhWjhpTTFxYVdCWUxYNHl6VEtTMDgrUUpkQXdWY20wMkd2STZWTkRObWVZSWNzTnJwV0RUVk4vU3VhWFpxWno0ZStKdXpZVjZTY3ZRaFIxVUNJWnBtR1V0ZG42V3l4R3FLZGpRY0ZkL0F2Z2d1VHZLK2ttd3pCdWxQU1FwTDhpSWlKK2RUak1iYW4yNHJkbUdMeUxJYW1jajYyWHhXSjRYUStxTkROTnMweHVOMkM1RlhndTdFZ2FoaEZwbW1aemk4WHltSStQejlGbXpab2xaR1E2dHFUWlM5NEdXbGFyVlcrOTlaYUdEQm1pYjc3NVJoczJiRkQvL3YzMTRJTVB1aGNhdlp6Qmd3ZHIzYnAxbWpWcmxycDI3YXE2ZGV2bU80YWpSNDlxMGFKRit1cXJyMVM5ZW5VOStPQ0RWL05SdkFKOWtwSWx2MzJTVElkMnB0RW5RUUZsOVVsOEhyVllqQnM5SFVzKytVZ0t2dmpnNVlvNy8zdTlpV0dQeGRockFBQWdBRWxFUVZRWVRTUmxHSVl4NUxyclFvNm1aem9yWkRxTkNxWXB3elJrTlV5cjFUUmtNMlg2R1RJc0YzekxNazFUYTAybi9tTzNtS3Q5MGs4ZCtMMkU3R0ozS2FXdXFCTVZGYVdvcUNoUGg0R2k0V09hWnQ2M01vUEg1WFlqZGpuL20rZnVlcTlGVWxuRE1JSXo3Zll5eFhBZGVIZ2gwNUNOUE9KMThqMlA1OEpjWXBxbVJWSTVTVUVXV2NwSXprSU9yM2k0NFlZYk5ILytmRTJlUEZuTGxpM1RCeDk4b0ZtelptbklrQ0dYM0xMY0pUQXdVQysvL0xLaW9xSTBac3dZVFo4K1BVLzVlOTY4ZVpvM2I1Nzc3emFiVFhmZGRaZUdEaDJhcDVGQ1hvNCtpWmNwckQ2SkhJNkN6VkVFWEF6VHh6VGxWWG5FTUF5cmFacEdmcjlQRjczZjM3QVlRWWJWNGkrbjZTdkpNQ1NMYWNoaW1LYlZ2S2pUYjBvSEpPY3gwM1FlOEVsM25rNUt1czRoSlJYR3h5bTJTbDFSQjZXRGFaam1PYnRqYWprZjY2K2VqZ1Y1WnhqR210eU9YMWk1ditCY21hWjUzalROWDAzVDNHbWFwbnVvYzlhT05YcjRXc2VMa3MyVWRPNjgvUXQvWCt0Ym5vNEZlV2V4V0c2Vk5PYmk0N25sRWNsOTQzYk9OTTBFU1R0TjA0eXgyKzNyNCtQajQvNjMrOVUvcm1uQUhsUytmSG05OXRwcjZ0ZXZuNlpQbjY1dnZ2bEdJMGFNVUV4TWpGNTc3YlhMdnJkang0NXEyN2F0ZnZ6eFJ5MVpzaVJQSTIycVY2K3V1blhyNnZqeDQvcmxsMTlVczJaTjllL2ZYeFVyVml5c2oxUXMwU2Z4VG9YV0o4bmEvYXJrRGtWRGtUQWxwWjIzendyd3RWM0xuYUlLbldtYWpRM0RlRk5TeFl1TzV6ajNvc0xQTHFmVHVkMDB6VjJtYWE1S1RrN2VieXRYSWRTd1dxdktZcFNWcVRLU3cwK3U2VmVHV1VPbWFrZ0tNd3pqQmhtV2VsYWI1VkhUcXFUUWh2YjVEa3Y0M0lPL3hNVmYwdy9yUVJSMVVFSVpPdSt3L3JyM1orL2E5cSswYTk2OHVmdlBGeTFLbU8zUHBtbWVrUFNWMCttY1o3Rlk5cVNtcHA1TVRFdzhYYVRCb3NRekxJWXluZGJmZHU0a2ozaVRpSWlJWU5mMjNGY281TWcwemFPbWFjNTNPQnlMSlAwbTZXUmg3cnpoTFdyV3JLbVJJMGVxVjY5ZUdqSmtpSllzV2FJV0xWcW9jK2ZPbDMzZks2KzhvdTNidDJ2aXhJbHExNjdkRmEvVHJsMDc5NWJtNjlhdDA4c3Z2NnhubjMxV0N4WXNVUG55NVF2bHN4UlA5RW04RVgwU0ZDZUd4WkRkYWR2dmJYMlM4UER3ZEp2TmR0NzE5eXNVYzg2WnBybEkwanhKQ1U2bk16bjc3K1EvRWlRbDVIYWQwTkJRdjB3L1AzOGYrUVZtbXZaUXE2d1BXbVE4YmhnS2xXRU10WnJHdzZFTndrY2w3WTJiVlhpZnJ2aXdlRG9BVHhzM2Jwd2lJeU8xWnMzZnhmZ05HemFvYmR1Mit2VFRUNHNzanR5dXVYcjFha1ZHUm1yaXhJbEZGc2VGUHZua0U3VnIxMDZiTnBYWU5hVlFUTG1HTUY4d2pQbWNwS05PcDNPRGFacjkwdExTUXFPam8vOFJHeHU3TWlZbTV2ZVMwbmxLU1VsUlpHU2srdlhyNStsUWdCTGpnbHppbEhUV01Jdy9UTlA4MmpUTjdqRXhNZGZIeE1RTWlZdUxXeDhYRjNlb05CWjBMdFNvVVNNTkdUSkVrclJ5NWNvcm5sK2xTaFU5Ly96elNrMU4xYmh4NCtRcXB1VkZ1M2J0TkdEQUFCMC9mbHdmZlBEQlZjY01YR3VsdFUvaXJiNy8vbnRGUmtacTh1VEpuZzRGRjdoZzF5dlhkOGswRENQTk1Jdy9KWDFqdDl2N3BhZW5WNDZKaWVrYkV4UHpiVXhNek8vNStaMmNsSlNVZm5qMzd1Tkp1M2NtSGRvZHYvYjMzYkdEenA5SnIrYzB6YzlsS2sweWE4dGltUkxhTUh4SWFHaW9WMDFoeXd0RzZ1Uml6NTQ5T252MnJPTGlybTdqQzlNMGxaNmVyckpseXhiWk5RdnE3Tm16T2Vhejc5cTFTNm1wcWRxelo0OWF0Mjd0a2JoUU92MHYyYWVicGhsakdNWVdoOE94d3pUTmJYRnhjWHM4SFJ2K2xsdmVBSXFULzAySk9DVnBxMkVZMnh3T1I2eWtEYkd4c1ljOUhWdHhGUlFVSkVsS1RVM04wL2tQUGZTUXZ2MzJXNjFhdFNyZk8xajk0eC8vMFBMbHk3Vml4UXAxNjlaTkxWcTB5SGU4d0xWR253UW91QXRHdG1XWXBoa25hYk9rRGVmUG45OGVIeCsvNzFwYzgvRGgzY2NsUFhYOURVMi90RWl2V3d6ZEtzTjQweXdUWEYxU2lWcGtsNkpPTHZyMDZhUFEwRkJkelpaeHExZXYxdnZ2djUrbmhRWUw2NW9Ga1pTVXBLaW9LTjEwMDAwYU1XSkV0dGZlZU9NTjdkcTFTN2ZkZGx1UnhvVFN6VFROdzRaaGZHR2E1amVTRXRQVDA1TVRFaExPWC9HTktES1h5eHRBY1dHYVpxSmhHSjlMV3Vsd09BN0V4Y1dka0dUM2RGekZ3Ylp0MjdSMTYxWTkvUEREQ2drSmNSOC9mZnEwNXN5WkkwbHExcXhabnRxeVdDd2FQbnk0SG52c01YMysrZWY1aXNQSHgwY3Z2dmlpWG5qaEJiM3p6anVhUDMrK2ZIenl2YzQxY00zUUp3RUtoMm1hU2FacHJqQU1ZNjdENFRoNCt2VHA1S1NpMlpIS2NYQjM3TXFhRFpyK0xNTjh4ekRVUjRZR2h6WUtqMG42SmU3TElyaCtrYUNva3d0ZlgxL2RjY2NkVi9YZWZmdjJLVGs1dVVpdldSREp5Y2xLVEV6VWpUZm0zQjB2SkNSRUhUcDBLUEtZVUhvNUhJNzdUcDA2dGJxSWtqeXUwdVh5QnVCcFZxczF4bTYzM3hJYkc3dE5XV3RMNGlLWm1abWFNV09HWnN5WW9UcDE2cWhLbFNwS1RVM1ZyNy8rcW95TUREVm8wRUI5K3ZUSmMzdjE2OWRYMzc1OU5XUEdqSHpIY3Z2dHQrdldXMi9WaGcwYjlQbm5uK3ZwcDUvT2R4dkF0VUNmQkNnNHU5MmVKS2xUWEp4bkZ5ayt0RGYyY0lXNmRRZVY5dzJxYXNyc2FKckcrelhxaC85ME9ESHVrQ2ZqS2l5bGZrMGRUM002UytaV3FjRFZpSTJOL1liT1U5RWpENkVrMmJGang0SFkyTml0b3FCelNlSGg0WHJ1dWVmVXJGa3puVGh4UWx1M2JsVlNVcElhTkdpZ2YvN3puL3I4ODgvelBiWHlxYWVlVXExYXRhNHFuaGRmZkZFMm0wMmZmLzY1RGg0OGVGVnRBSVdOUGdsUWNBa0pDVWM4WGRCeE9ibC8veW1IUSs5TCtzc2lWYkpaMUUwWGJZZnVyVXJOU0ozRGh3OXJ5cFFwMnJScGs5TFMwbFN2WHIxTFBnMzYvdnZ2OWE5Ly9VdjkrL2ZYd0lFRDNjY1BIRGlnR1RObWFOdTJiVHArL0xpQ2c0UFZxbFVydmZIR0cxcXpabzE3UndkSkdqRmloRWFNR0NFZkh4OXQzcnhaVXRhODgvMzc5MnZkdW5VYU4yNmNmdmpoQjlXb1VVTmZmdm5sSmEvcGtweWNyQTgvL0ZBYk4yNTB4ejlnd0lCc0kyblMwdEowKysyM3ExR2pScG83ZDI2Mjk5dnRkdDF5eXkycVdiT21saTFicGpObnpxaDkrL2J1MTVjdFc2Wmx5NVpKa21iT25La21UWnJvcmJmZTBwSWxTL1R4eHgvcmxsdHV5ZGJlaGcwYk5HL2VQQ1VrSk9qczJiTUtDUWxSbXpadDlPU1RUNnBLbFNyWnpuVjk3bzBiTjJyWnNtV2FQMysrRGg4K3JNcVZLK3V4eHg3VHd3K3o4elJ3c2N6TVRIMzIyV2Rhc1dLRmpoMDdwcXBWcTZwNzkrN3ExNitmckZhcis3dytmZnJvbDE5KzBmcjE2MVd1WExsc2JmVHYzMSt4c2JGYXNXS0YrM3M1ZHV4WUxWaXdRQjk5OUpIMjc5K3YyYk5uNi9qeDQxcTdkcTBDQXdNdm0rZnlramVjVHFlKyt1b3JMVjY4V0FjT0hKRFQ2VlR0MnJVMVpNZ1Exc3NBaW9tQWdBQU5HREJBQXdZTXlOUDVYYnAwVVpjdVhTNTdqcSt2cjVZdVhYcFY3NjlWcTVhMmJObVNwMWdBWEJ0bnpwelJ2Ly85YjYxYXRVcC8vdm1uL1B6ODFMQmhRNDBlUFZxVktsV1NsTFdodytMRmk3Vm16Um9kUG54WTZlbnBhdENnZ1o1NjZxa2N5elc0K3Y4Ly9mU1Q1czZkcS8vODV6OUtTVWxSNDhhTjlmTExMeXNzTEV6eDhmR2FOR21TNHVQalpiUFoxTFp0VzczODhzc0tDQWh3dDNOaHZ5VXdNRkFmZi95eDR1UGpaUmlHSWlJaU5HalFJSVdGaGVYcE15WWtKR2pxMUtuYXVYT25Nak16VmE5ZVBmWHQyMWVkT25VcXZCOGtpclVEdis1Y1U3dGgwMVV5OUpoaHNkeFdzWDc5dVNkS3dPTG1wYUtvczMvL2ZqMzU1Sk02ZGVxVW1qUnBvanAxNnVpMzMzN1QwS0ZEMWJCaHd6eTFrWmlZcUNlZWVFSjJ1MTBkT25SUWhRb1ZkUERnUWYzMDAwK1NzcllEN2RXcmwrTGo0NVdRa0tCYmJybEZ0V3ZYbHMyVzgwZjg0WWNmS2pZMlZ2ZmVlKzhsdDF1OVVFcEtpdnIyN2F1eVpjdXFUWnMyT25Ma2lLS2pvL1hpaXk5cTVNaVI2dGF0Vy81K0lNcWF4OTZyVnkvOTlkZGZXcnQycmVyVXFlTys0YnJ1dXVzdSs5NHBVNlpvMnJScEtsdTJyRnEzYnEyZ29DRHQzcjFiUzVZczBabzFhelJ0MmpTRmhvYm1lTi9reVpPMWZQbHl0V3paVXRXclY5ZkdqUnYxM252dnlkL2ZYL2ZlZTIrK1B3TlFVcG1tcVdIRGh1bVhYMzVSWkdTazB0UFR0VzNiTmsyZVBGa0hEaHpRcUZHakNueU5OV3ZXYVBYcTFlcllzYU5TVWxKa0dNWVY4MXhlOHNibzBhUDE5ZGRmcTI3ZHVycm5ubnVVbXBxcTJOaFkvZnJycnhSMUFNQUxtSG5wbkJZRHhvWDdpNk5BMHRQVDlZOS8vRU8vL2ZhYldyWnNxZGF0V3lzNU9WbWJOMi9XaVJNbjNFV2R5Wk1uYTlteVpZcU1qTlRkZDkrdGt5ZFA2b2NmZnRBTEw3eWdHVE5tS0R3OFBFZmJZOGVPVlhSMHRKbzNiNjQ5ZS9Zb09qcGF6ejc3ck41OTkxME5IanhZalJvMVV2djI3YlY1ODJZdFg3NWNaODZjMFlRSkUzSzBFeE1UbzltelordW1tMjVTaHc0ZHRHZlBIbTNZc0VFN2QrN1V6Smt6VmJkdTNjdCt4clZyMXlvcUtrbzJtMDN0MjdlWG41K2YxcTlmcjFkZWVVVW5UNTVVcjE2OUN1ZUhpZUxPTHFmalMxbXRqeG1HYmkxbmxxbDhRcUtvNHcxR2poeXBVNmRPYWRpd1lYcjAwVWZkeHhjdFdxUjMzbmtuVDIwc1dyUkk1ODZkMC9EaHcvWEFBdys0ajU4NGNVS1NGQllXcHFpb0tFMmRPbFVKQ1FtNjk5NTdMN2xROHM4Ly82eDU4K2JKenk5dnU2a3RXN1pNZmZ2MjFhQkJnOXpiaGE1Y3VWS3Z2dnFxUHZqZ0EzWHExQ2xmTzIxSmtwK2ZuNktpb3JSOSszYXRYYnRXNGVIaGlvcTY4aUxnbXpadDByUnAwMVN6WmsxOTl0bG5xbHk1c3Z1MVdiTm1hZUxFaVJvMWFwUm16cHlaNDcyYk4yL1d3b1VMVmJGaVJVblNraVZMOU5aYmIybmV2SGtVZFlBTC9Qenp6MnJSb29XV0xsM3FmbHJsS2s1Ly9mWFh1di8rK3d1OHFQcjMzMyt2MmJOblp5dkFYaW5QWFNsdm5EaHhRbDkvL2JWcTFLaWhMNzc0d3IzZ3FkUHAxT25UWHYvN0VnQ0FFbW45K3ZYNjdiZmZkTmRkZDJuTW1ESHU0K2ZPbmN0Mlh2UG16ZlhFRTArb1JvMGE3bU5mZmZXVjNuampEUzFjdUREWG9rNVNVcExtejUrdnNtWEx5bTYzYS9EZ3dkcXlaWXVlZi81NTllblRSNE1HRFpLVU5TdWhlL2Z1K3ZISEg1V2NuSnh0RVhjcDZ6NWo3Tml4N2xrS3BtbHEvUGp4K3VLTEx6UisvSGhObWpUcGtwL3Y1TW1UZXYzMTExVzJiRm5ObkRuVDNmZEpTVW5Sd3c4L3JBOC8vRkIzM1hXWEFnTUQ4L21UZ3pmNjNVeGZIU3IvTTZacFhtOGExaEJKaVo2T3FhQksvSm82Q1FrSlNraElVSU1HRGRTN2QrOXNyL1hzMlZOTm16Yk5VenVabVptU2NxNDk0U3BRNUVlZlBuM3lYTkNScE5EUVVEMy8vUFB1Z280a2RlN2NXYTFhdFZKcWFxcTJidDJhN3hpdTFoZGZmQ0ZKR2pac1dMYUNqaVE5L3ZqanFsMjd0bmJ0MnFWOSszTHVURGRvMEtCc1A2OXUzYm9wSUNCQWUvZnVaVTBQNEFJV2kwV2pSbzNLTnZ5NGJ0MjY3b1ZMZi9qaGh3SmZvMlBIampsRzFCVTB6OW50ZHZmN0wzelFhN0ZZVkw1OCtZS0VDd0FBcmhIWDczK0h3NUh0ZU5teVpiTTlPTDdycnJ1eUZYUWtxVjI3ZHBLeUhqN2w1cGxubm5HM1liUFo5T0NERDByS21nWjY0VklZSVNFaGF0MjZ0YVNzR1JJWHUrKysrN0l0TzJFWWhnWU9IS2pnNEdCdDJyUkpxYW1wbC94OFgzMzFsYzZlUGF1bm4zNDZXOStuZlBueTZ0YXRtOUxUMDVrQ1dwb2tKbVpJeG0rR1lSaFdxMnA2T3B6Q1VPS0xPbkZ4Y1pLeUVrNXVvelJ2dU9HR1BMWFR0V3RYU1ZsRENOOTY2NjFMSnE2OHlLMktmVG5ObXpmUHRvYUdpNnNnOWZ2dnYxOTFMUGtWRnhjbmk4V2lObTNhNUhqTllyRW9NakpTa3JSbno1NGNyMSs4VTQ3TlpsUFZxbFhsZERxVmxwWjJiUUlHdkZETm1qVlZ0V3JWSE1kZDMva0RCdzRVK0JxNUZiUUxtdWNxVjY2c3lNaEkvZm5ubityZHU3ZSsrdW9yWldSa0ZEaFdBQUJ3N2R4NjY2MEtEZzdXeXBVcjlkeHp6Mm5MbGkyWFhDTGl5SkVqV3Jac21kNTc3ejBOR2pSSVR6enhoS1NzS1Z5NXVmaGV5OVcvYWRpd29jcVVLWlB0TmRjMHI5enVDM0tid3UzbjUrZGVUK2R5aTZ6SHhzWkt5aW9XVFo0OE9kdC91M2Z2bHBTMS9pcEtsZDhseVRDVWM4MFFMMVRpaXpxdWFRTVhMOTdyNHBvZWNDVXRXclRRUng5OXBPdXZ2MTVMbGl6UlF3ODlwSUVEQnlvcEtTbmZNVjA4blBCS0x2V0UyMVgxZGowZHY5WWNEb2RTVTFOMTNYWFg1YnBXa1BUM1o4dXRXcDdiVGhxdUVVdGVNbjBiS0JJVktsVEk5YmhySWVUQytNN250blpXWWVTNThlUEhxMmZQbmpwMDZKRGVlT01OM1gzMzNabzdkeTdmY1FBQWlxbmc0R0RObURGRHJWdTMxcFl0Vy9UY2M4K3BaOCtlN2pYMVhLWk1tYUw3N3J0UGI3NzVwclp0MnlZZkh4LzNBc21YK2oxLzhTWU9ybnVJM080TGZIMTlKZVcrSytlbCtrYXUreUhYYUtQY25EcDFTbExXa2hZelpzekk5dC9HalJzbGlZZFFwWTJwdzVKa21DVmpwRTZKWDFQSGxSeFNVbEp5ZmQxVjlNbUxObTNhcUhYcjF0cThlYlBtenAycnpaczNxMy8vL2xxeVpFbStwaGJrZDEyM1N5V3BvMGVQU3ZvN3libW1aK1ZXS2I5NFR1elZzRnF0S2xPbWpFNmVQQ21IdzVIcjZLSGs1R1JKV2I4Y0FGeWQ4K2ZQNTNyOHlKRWprckozYkZ6NUpDTWpJMGZINlhJajRDNmN6bm1oZ3VhNWdJQUF2ZnJxcTNybW1XZTBkT2xTelprelJ4TW1UTkRaczJmMXpEUFBYUEg5QUFDZzZJV0dobXJTcEVuYXQyK2Z2dnp5U3kxYnRreERoZ3pSSjU5OG9oWXRXcmpYMVl5TWpOUzc3NzdybnBwdHQ5dmR5ek5jUzFmcUcxMXVxcmlyOERONzl1d2NNd2RRYXYydmltZVV1ZnhwM3FIRWo5Unh6WnZjc1dOSGp0ZnNkcnQ3T0Y1ZUdZYWgxcTFiYS9Ma3llcmF0YXRPblRxVnJZcnR1c0c2ZUU1cVFmenl5eTg1amprY0RxMWZ2MTZTMUtSSkUwbFpvMTU4Zkh4MDlPalJIRS95YzJ2anduanp1cVpONDhhTlpiZmJjNTEzNm5RNkZSMGRMU24vVTh3QS9DMHBLU25YUXV6YXRXc2wvZjJkbDZTZ29DQkowcUZEaDdLZGUvYnMyY3NPUmI2Y3ZPYTV5K1dOaWhVcmFzQ0FBWm8xYTVZazZadHZ2cm1xV0FBQXBVZTdkdTBVR1JsNTJmL216NS92NlRCTHRIcjE2dW0xMTE3VEs2KzhJa2xhc1dLRkpMblg4T3pkdTNlMkFzcXZ2LzVhSkhIbGRpOXo2TkFoN2R1M1QrWExsOCt4MXMrRlhGTzBZbUppcmxsOGdDZVYrS0pPNjlhdDVlL3ZyMDJiTnJtVGtwUjFNekp4NHNROHo1K01pNHZMVVNoeERSdThjQ3FTNjBsMllheDU0Yko5KzNaOTlkVlgyWTdObWpWTGh3NGRVbmg0dU9yWHIrOCszcWhSSTZXbHBXblJva1h1WTZtcHFaZGNFZDcxeEQrdjYvSTgvUEREa3FUMzMzOWZ4NDRkeS9iYTlPblRsWlNVcEE0ZE9xaGF0V3A1YWc5QVR1Zk9uZE43NzcyWExlZEVSMGZydSsrK1U3bHk1ZFNsU3hmMzhjYU5HMHVTNXM2ZDZ5NnltS2FwaVJNblhuSisrNlhrTmM5ZEttK2NQSGt5eDFTdDNONFBBRUJ1MnJWcnB6dnV1Q1BYLzF6VGhsMDM2Q2c4aVltSk9YYXBkRzNXNFByOTdWcXk0c0lpVG5wNmVxN2JqMThMYytmTzFkNjllOTEvejh6TTFMaHg0K1IwT3RXalI0L0x6b1J3N1VnOGZmcjBISXN3WjJSa3VCK2FBZDZxeFBleS9mMzlOV3pZTUkwZVBWb2pSb3pRNHNXTFZhTkdEU1VrSk9qVXFWUHExS21UVnExYWRjVjI1c3labzEyN2RxbFZxMVlLQ2dyU2dRTUh0SDc5ZWwxLy9mVnEyN2F0Kzd5YmI3NVpobUZvenB3NU9uTGtpTTZkTzZkeDQ4WVY2RE0wYTlaTVk4YU0wZEtsUzFXblRoMGxKaWJxNTU5L1ZuQndzRjUvL2ZWczV6NzIyR09LaTR2VCsrKy9yM1hyMWlra0pFVGJ0MjlYOCtiTjlmUFBQK2RvdTFhdFdxcFNwWXJpNHVJMGFOQWdsUzlmWG4zNjlGSERoZzF6amFWVHAwN2F0bTJiRmk5ZXJBY2VlRUJ0MnJTUm41K2ZkdS9lclgzNzlpazBORlN2dmZaYWdUNHZVTnBkZi8zMTJyeDVzeDU2NkNHRmg0ZnI1TW1UMnJScGswelQxR3V2dlpadEdsU1BIajMweFJkZmFQWHExZnI5OTkvVnNHRkQ3ZG16UjVtWm1lNC81MVZlODl5bDhvYlZhdFVqanp5aW0yKytXV0ZoWWNySXlIQ1BLSFR0M0FVQXdLV01IajA2MStQSnljbnExcTJiYnJubEZqVnYzcnlJb3lyNWR1ellvWWtUSjZwTm16YXFWcTJhVHA0OHFmLys5Ny95OC9OVHo1NDlKVWwzM25tblpzNmNxVTgvL1ZSNzl1eFIrZkxsdFdYTGxteWpoNitseG8wYjYvSEhIMWVyVnExVXNXSkZiZHUyVFgvKythY2FOV3FrQVFNR1hQYTlZV0ZoNnQrL3YyYk1tS0hISG50TXQ5eHlpMnJVcUtHVWxCUnQyYkpGOWVyVlUvdjI3WXZrY3dEWFFva2ZxU05KM2J0MzE3aHg0OVM0Y1dNbEpDUm8vZnIxcWwrL3ZtYlBucDNuUll1N2RPbWlxbFdyYXMyYU5WcThlTEVPSGp5by92MzdhK2JNbWRuV3NhaGJ0NjVHakJpaHlwVXJhOVdxVmU1NW5nVVJIaDZ1ano3NlNIYTdYZDkrKzYwT0h6NnNybDI3YXZiczJhcFRwMDYyY3p0MjdLaFJvMGFwVHAwNmlvNk8xdGF0VzNYUFBmZG94SWdSdWJadHM5azBkdXhZTldyVVNOdTNiMWQwZEhTT2xlZ3Y5cTkvL1V0dnZ2bW1HalpzcUkwYk4ycmx5cFZ5T0J4Njhza25OV3ZXckVzdVpBWWdiNEtEZy9YWlo1K3BkdTNhK3VHSEh4UVRFNlBJeUVoTm1UTEZ2VU9WUzdWcTFmVEpKNStvV2JObU9uRGdnTmF1WGFzNmRlcG82dFNwN29YSTh5cXZlZTVTZWFOeTVjcTY3Nzc3ZFBEZ1FTMWN1RkJyMTY1VnZYcjFOR25TSlBjV3BnQUE3L0hYWDM5ZDFhWWdoZTJ6eno1VFJrYUdubnZ1T1UrSFVpSkZSRVNvUllzVzJybHpweFlzV0tDWW1CaDE3TmhSYytmT2RUL29iZGl3b1NaTW1LQkdqUnBwOCtiTit1bW5uOVM1YytkTEZ1SUtXOSsrZlRWczJEQWxKU1c1WjEvMDdkczN6LzJkZ1FNSGFzeVlNV3JVcUpGMjdOaWhiNzc1Um9tSmllclNwWXRHalJwMXJjTUhycW44cmRoYkJFSnZpR2d2dzV3WEZCaFlkZXBIRTlTcTVjMmVEZ2xlWlBQVzdSbzg3QlVkTzM0OFJhWWVTTnE5ay9HVXBWQm8vZkJXOGpHV0JnVUdWcDA0N2wyMXUvMVdUNGNFTDBJZWdRdTVCQVhocmJuRXZHQWJvMTI3ZG1uQWdBRjY4TUVIOWN3enorUjVZeENIdzZFLy92amppdWNGQkFSYzhXSGc0Y09IMWFOSEQ5MTY2NjBhUDM2OCs3aVIzNTFIUElSN200SVpPM2FzRml4WW9JOCsra2h0MnJUeGREaEZ6bHZ6U0hFWDJqQmlnbUhSQzZiVC9DUnBUK3ovZVRxZWdpcngwNjhBQUFBQTVGOVlXSmo2OWV1bmYvLzczMXF4WW9VR0RCaWdSeDU1eEwyNzdLV2NQSGxTOTk5Ly94WGI3OTY5ZTQ2bEJDNDJiZG8wMmUxMlBmbmtrL21LSFFCS0M0bzZBQUFBQUhMdzgvUFR3SUVEOWRCREQybktsQ21hT0hHaUZpNWNxRUdEQnFsejU4NlhmRjlRVUpER2poMTd4Zll2dDJPUkpCMC9mbHdyVnF4UWt5Wk4zQnNEQUFDeW82Z0RBQUFBNEpJcVY2NnNrU05INnRGSEg5V0hIMzZvVjE5OVZmUG16ZFBRb1VOelhTalgxOWRYSFR0MkxQQjFGeTFhSkx2ZHJ0NjlleGU0TFFBb3FVckZRc2tBQUFBQUNpWXNMRXlUSmszU0o1OThvci8rK2t0UFBQR0VKazJhZEUydWxabVpxVVdMRmlra0pFUjMzbm5uTmJrR0FKUUVqTlFCQUFBQWtDZHhjWEdhTTJlT2podzVvckN3TUVWR1J1WTRwekFXU2w2L2ZyMU9uRGloUng5OVZEWWJ0eXlsVlZSVWxLS2lvandkQmxDc2tTRUJBQUFBWE5hMmJkczBmZnAwYmR1MlRmWHExZFBZc1dOMTU1MTNLcmROcUFwam9lUlZxMVpKVXFGTTR3S0Frb3lpRGdBQUFJQmNiZGl3UWRPbVRWTmNYSnhDUTBQMTl0dHZxM1BuenJrV2MxeUNnb0kwYnR5NEs3WmR2WHIxWEkrbnA2ZHIvZnIxQ2drSlVYaDQrRlhIRGdDbEFVVWRBQUFBQURuRXg4ZHI4T0RCcWxXcmx0NTg4MDExN2RwVkZzdVZsK1QwOWZWVmh3NGRydnE2MGRIUk9uZnUzQ1ZIQWdFQS9rWlJCd0FBQUVBT2dZR0JHalZxbE82KysyNVpyZFlpdTI1OGZMd2tzWTA1QU9RQlJSMEFBQUFBT2RTdVhWdTFhOWN1OHV1NmlqcU5HalVxOG1zRGdMZWhxQU1BQUFDZzJKZzRjYUtuUXdBQXIzSGxTYkVBQUFBQUFBQW9kaWpxQUFBQUFBQUFlQ0dLT2dBQUFBQUFBRjZvMkJWMUhLWTkxWkF5blE2bjB0TFNQQjBPdkV4YVdwcnNEcnRreXVFdzdhbWVqZ2VlWWJlWloxMTVKUFVzZVFUNVF4NkJDN2tFQlVFdWdjUzlEUXFHUElLOEtIWUxKWnZtK1Q5bGxqMTNQak5UZngxTDluUTQ4REovSFV0V2VucUdKR1dZNXZrL1BSMFBQT044aHZtWFR4bWRPNStacVNOSGozbzZISGdaOGdoY3lDVW9DRy9OSllaaEdKNk9vU1RoM2dZRjRhMTVCRVdyMkkzVU9iUjM3MUZUT3B1Wm1hbGY5dXhWZW5xNnAwT0NsemgvUGxNSnUvY29JeU5Ea3BseGFPOWVldUNsMUYrL3hTZTc4OGp1UGVRUjVCbDVCQmNpbCtCcWtVdmd3cjBOcmhaNUJIbFY3SW82a3V3eW5mTk4wM1F1KzJhRnRrWHYxTG4wZEptbTZlbTRVRXlacHFuMDlIVHQramxCUzVkOUk2ZlQ2WlRNV1pMc25vNE5IdU53NVpHVlA2d2hqK0NLeUNPNEJISUo4b1ZjZ2x4d2I0TjhJWThndjRybDhNcnExYXVYOHcycS9LMWhxRzFRVUtBNnRMMWRUY052VW8zcTFSUVlFT0RwOEZDTW5FbE4xZUhEZjJqWHp3bjZZZTE2blQ1OVdrN1QzSkI1K2xqblAvNzRnNG5McFZodWVTVDhwc2FxV2JNR2VRVFprRWR3T2VRUzVCVzVCSmZDdlEzeWlqeFNORUliUmt3d0xIckJkSnFmSk8ySi9UOVB4MU5ReGJLb0kwblZHNFkzOUpFeHpURFV4akFNaTYrUGo4cVZLeWVicmRndEF3UVB5clJuS2kzdG5ESXpNMldhcGlsVFA5bmxlUDdRbnZnNFQ4Y0d6NnZlTUx5aHI0eVBaYWk5WVJnV0h4OGYrWk5IY0JIeUNLNkVYSUs4SUpmZ2NyaTNRVjZRUjRvR1JaMGlWS0Z1M2VBZzM4QXhGa1BkVGNsSE1ud2tXVDBkRjRvVmgyUm1HbEttVStiM1p6TFRocDFJVER6dDZhQlFmSVNFTkF6MEQvRjdtenlDeXlDUDRJcklKVG1aVHRQZGtUUWxHWlppM2Ewc0N1UVNYQmIzTnNnRDhrZ1JvS2pqQVpVcU5RNG9WOUZXeVdrNlFxd1dIMzlQeDRQaXcrNDAwNnlHZVN6dGhQM1lzV01KYlBPSFM2cFVxWEdBOVRwbmlJL1RXb2s4Z2d1UlI1QWY1SksvbGJFNTY1V3hXZnBhRE1QblhLWmplb2Jkc3MvVE1Ya1N1UVI1eGIwTkxvVThValJLV2xISEs4YjdIVHVXa0twalNwWDBtNmRqQWVDZExzZ2pTWjZPQllEM0lwZjhyVm16WnFaaEdBMU0wL1FyNTJOTjNCTWZzODdUTVFIZWdIc2JBSVdwT081K0JRQUFBQUFBZ0N1Z3FBTUFBQUFBQU9DRktPb0FBQUFBQUFCNElZbzZBQUFBQUFBQVhvaWlEZ0FBQUFBQWdCZWlxQU1BQUFBQUFPQ0ZLT29BQUFBQUFBQjRJWW82QUFBQUFBQUFYb2lpRGdBQUFBQUFnQmVpcUFNQUFBQUFBT0NGS09vQUFBQUFBQUI0SVlvNkFBQUFBQUFBWG9paURnQUFBQUFBZ0JlaXFBTUFBQUFBQU9DRktPb0FBQUFBQUFCNElZbzZBQUFBQUFBQVhvaWlEZ0FBQUFBQWdCZWlxQU1BQUFBQUFPQ0ZLT29BQUFBQUFBQjRJWW82QUFBQUFBQUFYb2lpRGdBQUFBQUFnQmVpcUFQOC8vYnVQa3JMdXVBVCtQZTZaeGlCNFVWOVFKRzBCekZES1JCaFZjQldMRFI4YVZuenJlM1lkb3dzRTdkalo5ZGVUcldQV3RtVDluSTJVazladWo1MXpGVkpxeTMzUEpxNnU5YUZxY2tBQUJSYlNVUkJWS1RoQzZqZ2cyR3M4Z2dpN3hERHl3eHp6MXo3aDhxUkhBVUs1cDZiK1h6K0duN1g3N3F1NzgzaEhHYStjLzErRndBQUFOUWhwUTRBQUFCQUhXcXNkUUFBQVBadlpWbVczWFd2b2lpSzdyb1hBTlNhSjNVQUFBQUE2cEJTQndBQUFLQU9LWFVBQUFBQTZwQlNCd0FBQUtBT0tYVUFBQUFBNnBDM1h3RUEwS05ObVRJbG16ZHZmdHM1WC9qQ0YvS1JqM3lrbXhJQlFNK2cxQUVBb0VlYk1tVkt0bTNiMXVXeFo1NTVKdXZXcmN2UlJ4L2R6YWtBb1BhVU9nQUE5R2hmKzlyWHVoeGZ1M1p0cGsrZm5wTk9PaW5qeDQvdjVsUUFVSHYyMUFFQW9NZFl1blJwVnE5ZXZWdHpmL3pqSDZldHJTMHpaODdjeDZrQW9HZFM2Z0FBVUhNYk4yN01kZGRkbHdzdnZEQ3JWcTNhNWZ5WFgzNDV2L3psTHpObHlwUzg5NzN2N1lhRUFORHpXSDRGQUVETnRMZTM1NDQ3N3NndHQ5eVM3ZHUzNTZLTExzcTczdld1WFo3M2s1LzhKTlZxTlpkY2NrazNwQVNBbmttcEF3QkFUVHo0NElQNS92ZS9ueFVyVnVUTU04L001WmRmbm1IRGh1M3l2SFhyMXVXKysrN0xtREZqTW5yMDZHNUlDZ0E5azFJSEFJQnV0V2pSb256dmU5L0xVMDg5bFpOT09pbmYvdmEzTTJyVXFOMCtmL2JzMmFsV3Evbm9Seis2RDFNQ1FNK24xQUVBb052Y2ROTk51ZVdXVzNMSUlZZmtoaHR1eUtSSmsvYm8vUGIyOXN5ZVBUdERoZ3pKMUtsVDkxRktBS2dQTmtvR0FLRGJqQjA3TmlOSGpzenExYXR6KysyMzU1bG5udG1qOCtmTW1aUDE2OWZuZ3gvOFlCb2IvWDRTZ041TnFRTUFRTGQ1My92ZWx6dnZ2RFBmL09ZMzg4b3JyMlRHakJuNXpHYytreWVmZkhLM3puL2dnUWVTSktlZGR0cStqQWtBZFVHcEF3QkF0NnBVS3BrMmJWcnV2dnZ1ZlAzclg4L0tsU3R6NmFXWDVwSkxMc25jdVhQZjhyelcxdGJNbVRNblE0WU15ZGl4WTdzeE1RRDBURW9kQUFCcW9sS3A1S3l6enNvdmZ2R0xYSFhWVlZtelprMHV2L3p5UFB2c3MxM09uejkvZnJadDI1YUpFeWVtS0lwdVRnc0FQWStGeUFBQTFGUkRRME9tVDUrZXM4NDZLNy81elc4eWNPREFMdWU5WHZaNGpUa0F2RXFwQXdCQWo5RFkySmh6empubkxZKy9YdW9jZSt5eDNSVUpBSG8wcFE0QUFIVmgxcXhadFk0QUFEMktQWFVBQUFBQTZwQlNCd0FBQUtBT0tYVUFBQUFBNnBCU0J3QUFBT2dWeWlMVkpDbFQ3aGQ3RE84WEh3SUFnSjZyS0lxaTFoa0FJRWxTbG45T1VhUklNYkRXVWZZR1Qrb0FBQUFBdlVLUmN0MXJYeHhjNHloN2hWSUhBQUFBNkJVNlUxbWJKQ21LdzJzY1phOVE2Z0FBQUFDOVFrZm45aitWWlZrV3lidmUrYzUzSGxUclBIOHJwUTRBQUFEUUsvUnB6OG9peGJJa2ZjcStCMDZyZFo2L2xWSUhBQUFBNkJVMkg5Q3hKVVVXSmttbFVueDZ4SWdSZld1ZDZXK2gxQUVBQUFCNmhiV0xGMi9wNkNnZlQxSXRpb3dyK2d3OHNkYVovaFpLSFFBQUFLQzM2S3lVN2I4dXkzSjV5aHhZTmpSODhxQ1JJd2ZYT3RSZnE2aDFBQUFBZXJheFk4YzJOelEwREhualdGRVVFOHV5L0VGUkZBY2srWFJabG5QZmVMeXRyVzNkb2tXTE5uZHJVQURZUFpWM0huUGNWeHVLNHBxVVpWdFo1cjh0M2JMdW1peGZ2cTNXd2ZaVVk2MERBQURRczFVcWxlT0tvbmprTDhlTFlzZnZCLy9IRzc1T2toeHd3QUduSnZrLyt6NGRBT3l4enJZTjVYZjdIWmpSUmFYNFNKSHlpaEhOZjNka1JqUmV1blRwMG8yMURyY25QS2tEQU1DdU5JNGJOMjV4cFZJWnVUdVR5N0pjK3RSVFQ3MDdTZnMremdVQWY3WGg3Mzcza0taS3YvdVNZbnhTRm1XWlI4dk96bXM2dDNYT1g5NjNiVXVXTEdtcmRjWmRhYWgxQUFBQWVyek9ZY09HTlJkRk1iVXN5eVE3UGFXVEpQbUw4UitzWExueXdXN09DQUI3cEdYZHVxMEhIbnpJbkNKcFNGRWNWNmtVSXl1VnlzY3JUWlVQSE5UUTlHOE9QSGpZNkVGRGhvMDQ2TzhPR3pubzRDRkgvSG45NmhkcW5ma3ZlVklIQUlCZE92NzQ0MGNuZWF3b2lnRmxXWFpaNmhSRmtiSXNOM2QwZEp5K1lNR0N1VjFmQ1FCNmxrTVBIZHZjZUdESFNZMUY0Myt1SktlbktKcGVPMVJObWExbFVWYUxNdFVYLy9qTW9UVU4yZ1Y3NmdBQXNFdGxXYTRvaW1KZWtpbTdtRHF2V3EwdTdZNU1BTEEzckZxMVlFdFc1YUVrRHgxK3pKZ3hqV1h4b2FUNFVGS01LRkkyRm1WUktZdXlUNjF6ZGtXcEF3REFMajM5OU5NdDQ4ZVBmNklzeTFPU0ZHOThXdWYxcFZkbFdaWkZVVHkrYU5HaWRUV01DZ0IvdGVWL1hMZ3d5Y0lrMXczNSsyTVBIWEJBNCtDeW9laGZkbGI2MVRwYlY1UTZBQURzam82T2pvNW5HaG9hV3NxeUhOVFZoS0lvdHBWbE9UODJTQWFnL25XdS9kZm5YbG1idkZMcklHK25VdXNBQUFEVWg3SXNIeW5MY3ZYYlROblUwZEh4V0xjRkFvQmVUcWtEQU1CdVdiQmd3WXRKRnJ4eDJkVWIzM3JWMmRuNTdHdHpBSUJ1b05RQkFHQlAvTk5iSFNpSzRrZmRHUVFBZWp1bERnQUF1NjJscGVXZnk3SmM5Y2F4MTE1bHZxYWxwZVYvMWlvWEFQUkdTaDBBQUhiYmtpVkwycExjL2ZvU3JEZjQxV3ZIQUlCdW90UUJBR0NQZEhSMC9QY2tyVzhZYWkzTDh2WmE1UUdBM2txcEF3REFIbWxvYUZoV2x1VUxSVkc4dnZUcWo5VnE5Zi9WT2hjQTlEWktIUUFBOXNpR0RSdGFrc3dyWDVOa1lYdDcrOFphNXdLQTNrYXBBd0RBSGxtNmRHbHJXWlp6aXFMWWxtUjdXWlp6Rmk5ZTNGTHJYQURRMnpUV09nQUFBUFduS0lySGs2d3RpcUova3Nkcm5RY0FBQUNBM1hUODhjZmZmL3p4eHo5VzZ4d0EwRnU5NlYyVUFBQjBiZWpRMFFQNkg5dzR0TFBzR05KUTZkTmM2enkxMXE5UGVVWWxSZE9XOXZ5NjFsbHFyZHBaYm0wb3lqVmIxcld0WGJ2V1VqUUF1b2RTQndCZ0Y0YU9IajJndWJQeHkwV0tmNWVpNkp1eTdGc1dsckVuNVd2ZlN4WmxiWFBVWGxHbW1xSm9MVk8ycGN6OVd5cnQvN0JtMGFMTnRjNEZ3UDVOcVFNQThEYmU4YTZ4aC9kcExHNUpjbHBSRkpYR2hvWTBIZENVaG9hR1drZWpCK25vNk16MnRyWlVPenBTbG1Wbmt0OTFWRHRtTGx2eXJGZTlBN0RQS0hVQUFON0M4T0VUK3ZjWlhQMTFKY1hVUG4zNlpPcXBwK1RFRXlia0hZY055OENCQTJzZGp4NWs4NVl0V2Y3eWlzeC82cG5jLytCRDJiNjlQV1daLzd0dFErZFpxMVl0MkZMcmZBRHNuNVE2QUFCdjRlOUhqZnRLVVpSZjY5ZXZYK1ZyLy9WTE9mMEQ3OCtnUVFOVEZMNkY0czNLc2t6TDVzMlo4OGdmOHZrdi8wTzJiV3Z0TE12eUgvOTE4WUt2MWpvYkFQdW5TcTBEQUFEMFJNT0hEKzlmS2NyL1VCUkY1ZXd6VHMrWkh6d3Rnd2NQVXVqd2xvcWl5S0NCQXpQMTFGTnl4dWxUVXhSRnBWS3AvTWZERHorOFg2MnpBYkIvVXVvQUFIU2hhZEFoaDZRbytqWTJOdWE0TWU5TmMzT3ZmOWtWdTZsdjM3NFpOM1pNbXBxYVVpWjkrdlFaZUVpdE13R3dmMUxxQUFCMG9hT3pmV2pLc205VFUxT0dIZXBuY3ZiTVljTU9UYjkrZlpNeVRSMEhOQTZwZFI0QTlrOUtIUUNBTGpSVStqU1hSUm9iR2lvWk1HQkFyZU5RWndZT0hKZytqWDJTSWcyVk5OaFZHNEI5UXFrREFBQUFVSWVVT2dBQUFBQjFTS2tEQUFBQVVJZVVPZ0FBQUFCMVNLa0RBQUFBVUllVU9nQUFBQUIxU0trREFBQUFVSWVVT2dBQUFBQjFTS2tEQUFBQVVJZVVPZ0FBQUFCMVNLa0RBQUFBVUllVU9nQUFBQUIxU0trREFBQUFVSWVVT2dBQUFBQjFTS2tEQUFBQVVJZVVPZ0FBQUFCMVNLa0RBQUFBVUllVU9nQUFBQUIxU0trREFBQUFVSWVVT2dBQUFBQjFTS2tEQUFBQVVJZVVPZ0FBQUFCMVNLa0RBQUFBVUllVU9nQUFBQUIxU0trREFBQUFVSWVVT2dBQUFBQjFTS2tEQU5CTHJWNjlPbWVkZFZZdXUreXlmWEw5U3krOU5HZWZmWGJXckZtelQ2NFBBTDFkWTYwREFBQlFHeXRYcnN5cVZhdlMwdEtTYXJXYXhzYTk5NjFodFZyTnM4OCttOWJXMXF4Y3VUSkRodzdkYTljR0FGNmwxQUVBNktYR2poMmJHMis4TVVPSER0MnJoVTZTTkRZMjVyYmJic3ZHalJzelpzeVl2WHB0QU9CVlNoMEFnRjVzNHNTSisremFSeDk5OUQ2N05nQmdUeDBBQUFDQXVxVFVBUUNvTTcvNzNlOHlZY0tFekpvMUs4OC8vM3d1dSt5eW5Ienl5WmsyYlZwdXZ2bm1sR1daYXJXYW0yNjZLV2VmZlhaT091bWtYSGpoaFhuNDRZZDN1czdhdFdzelljS0V6Smd4WTZmeGwxNTZLVmRmZlhYT1B2dnNUSnc0TWRPbVRjdFZWMTIxMDV5V2xwYjg4SWMvekhubm5aZkpreWZuQXgvNFFDNjc3TEtkTmtVKzk5eHpNMkhDaEZTcjFSMWpGMXh3UVNaTW1KQzJ0cmJjZGRkZE9lKzg4ekp4NHNSTW56NDlkOTU1WjVlZmQvbnk1Zm55bDcrY3FWT25adEtrU2ZuWXh6NldSeDU1Sk4vNXpuY3lZY0tFTjMwdUFPZ3RMTDhDQUtoVHk1WXR5NmMvL2VtTUd6Y3VreWRQemlPUFBKSWYvZWhIYVdob3lKLys5S2M4L3Zqam1UUnBVbGF2WHAzNTgrZm44NS8vZkg3NjA1OW05T2pSYjNuTkpVdVc1T0tMTDA2MVdzMzczLy8rSEhUUVFWbTJiRmwrLy92Zjc1alQydHFhVDN6aUUzbnh4UmR6NG9rblp0S2tTVm03ZG0zbXpwMmI5ZXZYNzlhbXlEZmVlR04rKzl2ZjVzUVRUOHp3NGNQejZLT1A1dnJycjA5emMzTSs5S0VQN1pUbmtrc3VTVXRMUzhhTUdaT1JJMGZtaFJkZXlPYys5N21NR2pYcWIvc0xCSUE2cDlRQkFLaFREejMwVUs2Ly92cE1uVG8xU1RKLy92eDg2bE9meXMwMzM1ekJnd2ZuOXR0dnoyR0hIWllrK2U1M3Y1dWYvL3pudWZmZWU5KzIxSms5ZTNhMmJkdVdyMzcxcS9ud2h6KzhZM3o5K3ZVN3ZwNHpaMDVlZlBIRm5Ibm1tZm5HTjc2eFkzemJ0bTI3blgzdTNMbTUrKzY3Yy9EQkJ5ZEo3cm5ubmx4NzdiVzU0NDQ3ZGlwMXJyNzY2clMwdE9TTFgveGlMcnp3d2gzamQ5OTlkNzcxclcvdDl2MEFZSDlrK1JVQVFKMGFNMmJNamtJblNjYVBINStqampvcTFXbzFILy80eDNjVU9ra3lmZnIwSks4KytmSjIydHZia3lTZG5aMDdqYjlldnJ4eFRrZEh4MDV6K3ZYcmwzNzkrdTFXOXM5KzlyTTdYWFA2OU9rWk1HQkFubi8rK1IzM2Z1NjU1L0xjYzg5bDFLaFJPeFU2eWF2THVMeFZDNERlVHFrREFGQ25qam5tbURlTkRSczJMRW5lVkhpOHZpUnE2OWF0YjN2Tk04NDRJMGx5M1hYWDVkcHJyODBMTDd6d3Bqa25uM3h5Qmc4ZW5QdnZ2ejh6Wjg3TVk0ODlscklzOXlqN2U5N3pucDMrM05qWW1HSERocVd6czNOSHhvVUxGeVpKVGpubGxDNnYwZFhuQjREZVJLa0RBRkNuK3Zmdi82YXh4c1pYVjljM056ZnZOTjdVMUpUa3pVL2cvS1VUVGpnaFAvakJEM0xFRVVma25udnV5UVVYWEpETEw3ODhTNWN1M1RGbjhPREJ1ZlhXV3pOcDBxUTg5dGhqbVRselpzNC8vL3lkOXQzWmxiL01seVI5Ky9aTmtoMEYwYnAxNjVJa2h4eHlTSmZYZVAyekFrQnZwZFFCQUdBbmt5ZFB6dXpaczNQRERUZGs0c1NKbVR0M2JtYk1tSkdOR3pmdW1ETml4SWpjY01NTnVldXV1M0x1dWVkbTJiSmx1ZUtLSy9MRUUwL3N0Unl2bHpZdExTMWRIdCt3WWNOZXV4Y0ExQ09sRGdBQWIxSVVSU1pObXBRYmI3d3haNXh4UnY3ODV6OTMrU1RPVVVjZGxhOTg1U3Y1MHBlK2xDUzU3Nzc3OWxxR0VTTkdKRW1lZlBMSk54MnJWcXRac0dEQlhyc1hBTlFqcFE0QUFEc3NXTEFnMVdwMXA3SFhsMHE5L3VUTWtpVkxzbW5UcHAzbURCZ3dZS2M1ZThQa3laUFQzTnljUng5OU5BOC8vUENPOGM3T3pzeWFOU3NyVnF6WWEvY0NnSHBrSVRJQUFEdjg3R2MveThLRkN6Tng0c1FNR2pRb0w3MzBVdWJNbVpNampqaGl4NGJGOCtiTnk2eFpzeko1OHVRY2R0aGgyYkJoUXg1NjZLSDA3ZHMzNTU5Ly9sN0wwdHpjbkN1dnZETFhYSE5OcnJ6eXlreWFOQ2xEaGd6SndvVUwwOUxTa3ROUFB6MFBQUEJBaXFMWWEvY0VnSHFpMUFFQVlJZHAwNlpselpvMWVmamhoMU90VmpOczJMRE1tREVqRjExMDBZNk5tY2VORzVjVFRqZ2hUei85ZE9iTW1aTWhRNGJrdE5OT3k4VVhYNXdqanp4eXIrYVpQbjE2Qmc0Y21GdHZ2VFh6NXMxTDM3NTlNM0hpeEZ4eHhSVzU3YmJia2lRSEhIREFYcjBuQUFBQVVNZEdIRFB1MUJISEh2ZksyQlBmVi83aHNTZEtlcDRycnJpaUhEOStmTGw0OGVKYVIzbVRQenoyUkhuQys2YVdJNDRkdDJIRU1lTk9yZlcvWndEMlQvYlVBUUNnN216ZXZEbno1czFMYzNOelJvNGNXZXM0QUZBVFNoMEFBSHFzKysrL1A1czNiOTVwckxXMU5WZGRkVlcyYnQyYWM4NDVaNjl1emd3QTljVC9nQUFBOUZpMzMzNTdycm5tbW93ZlB6N0RoZzNMcGsyYjh1U1RUMmJqeG8wWk0yWk1aczZjV2V1SUFGQXpTaDBBQUhxc0dUTm01TjU3NzgzaXhZdnorT09QcDIvZnZqbnl5Q1B6eVU5K011ZWZmMzZhbXBwcUhSRUFha2FwQXdCQWp6Vmx5cFJNbVRLbDFqRUFvRWV5cHc0QUFBQkFIVkxxQUFBQUFOUWhwUTRBQUFCQUhWTHFBQUFBQU5RaHBRNEFBQUJBSFZMcUFBQUFBTlFocFE0QUFBQkFIVkxxQUFBQUFOUWhwUTRBQUFCQUhWTHFBQUFBQU5RaHBRNEFBQUJBSFZMcUFBQUFBTlFocFE0QUFBQkFIVkxxQUFBQUFOUWhwUTRBQUFCQUhWTHFBQUFBQU5RaHBRNEFBQUJBSFZMcUFBQUFBTlFocFE0QUFBQkFIVkxxQUFBQUFOUWhwUTRBUUJjNnl1cm1JbW52N09qTTFxMWJheDJIT3JOMTY5WlVPNnBKbVk2T3NycTUxbmtBMkQ4cGRRQUF1bENXMjE5Sm1XM2IyOXV6ZXMzYVdzZWh6cXhlc3phdHJXMUowbGFXMjErcGRSNEE5azlLSFFDQUxpeC8vdmxWWmJLbHZiMDl6eTErUHEydHJiV09SSjNZdnIwOWkvNjRPRzF0YlVuS3R1WFBQNytxMXBrQTJEOHBkUUFBdWxaTjJYbG5XWmFkdi9yTmZYbGkvdFBaMXRxYXNpeHJuWXNlcWl6THRMYTJadUcvTE1xOXYvcE5PanM3TzVQeW41SlVhNTBOZ1AxVFVlc0FBQUE5MWZEaHcvczNEVHJrZnhWRlRoazBhR0RlZjhxL3pYRmozNXQzREQ4c0F3Y01xSFU4ZXBDV3padno4c3Nyc3ZCZkZ1WEIvejBubXpadFNtZFpQdEsrYWMwSFY2eFlZVk1tQVBZSnBRNEF3TnNZUG1yc3FENHBmbElVbVZ3VVJhV3BUNS8wNzk4L2pZMk50WTVHRDlKZWJjL1dyZHZTM3Q2ZXNpekxsUGw5TlIzL2FmbmlaeGZVT2hzQSt5K2xEZ0RBTGh3MGN1VGdRVTBEdjFFcDh1L0xwRTlTOUVuU1VPdGM5Q2dkU2RsZUpPMmRLZis1cFgzcmYxbS9aTW1tV29jQ1lQK20xQUVBMkUxRGg0NGUwUC9neHFHZFpjZVFoa3FmNWxybm9lZW9kcFpiRzRweXpkYjExVFZyMWl6eUNuTUFBQUFBQUFBQUFBQUFBQUFBQUFBQUFBQUFBQUFBQUFBQUFBQUFBQUFBQUFBQUFBQUFBQUFBQUFBQUFBQUFBQUFBQUFBQUFBQUFBQUFBQUFBQUFBQUFBQUFBQUFBQUFBQUFBQUFBQUFBQUFBQUFBQUFBQUFBQUFBQUFBQUFBQUFBQUFBQUFBQUFBQUFBQUFBQUFBQUFBQUFBQUFBQUFBQUFBQUFBQUFBQUFBQUFBQUFBQUFBQUFBQUFBQUFBQUFBQUFBQUFBQUFBQUFBQUFBSUQ2OHY4QnVwNy8xaS9MTkNZQUFBQUFTVVZPUks1Q1lJST0iLAoJIlR5cGUiIDogImZsb3ciCn0K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3424</Words>
  <Application>WPS Writer</Application>
  <PresentationFormat>宽屏</PresentationFormat>
  <Paragraphs>179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汉仪书宋二KW</vt:lpstr>
      <vt:lpstr>Calibri Light</vt:lpstr>
      <vt:lpstr>Helvetica Neue</vt:lpstr>
      <vt:lpstr>微软雅黑</vt:lpstr>
      <vt:lpstr>汉仪旗黑</vt:lpstr>
      <vt:lpstr>Wingdings 3</vt:lpstr>
      <vt:lpstr>Helvetica</vt:lpstr>
      <vt:lpstr>Times New Roman Bold</vt:lpstr>
      <vt:lpstr>Times New Roman Regular</vt:lpstr>
      <vt:lpstr>DejaVu Math TeX Gyre</vt:lpstr>
      <vt:lpstr>宋体</vt:lpstr>
      <vt:lpstr>Times New Roman</vt:lpstr>
      <vt:lpstr>Arial Unicode MS</vt:lpstr>
      <vt:lpstr>Calibri</vt:lpstr>
      <vt:lpstr>等线</vt:lpstr>
      <vt:lpstr>汉仪中等线KW</vt:lpstr>
      <vt:lpstr>Apple Color Emoji</vt:lpstr>
      <vt:lpstr>template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 京一</dc:creator>
  <cp:lastModifiedBy>Ty</cp:lastModifiedBy>
  <cp:revision>928</cp:revision>
  <dcterms:created xsi:type="dcterms:W3CDTF">2024-07-13T12:51:42Z</dcterms:created>
  <dcterms:modified xsi:type="dcterms:W3CDTF">2024-07-13T12:51:42Z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D3CC69543417AAF888517D662B3F2B76_42</vt:lpwstr>
  </property>
  <property fmtid="{D5CDD505-2E9C-101B-9397-08002B2CF9AE}" pid="3" name="KSOProductBuildVer">
    <vt:lpwstr>1033-6.2.1.8344</vt:lpwstr>
  </property>
</Properties>
</file>