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26" r:id="rId5"/>
    <p:sldId id="327" r:id="rId6"/>
    <p:sldId id="372" r:id="rId7"/>
    <p:sldId id="356" r:id="rId8"/>
    <p:sldId id="373" r:id="rId9"/>
    <p:sldId id="302" r:id="rId10"/>
    <p:sldId id="315" r:id="rId11"/>
    <p:sldId id="316" r:id="rId12"/>
    <p:sldId id="343" r:id="rId13"/>
    <p:sldId id="317" r:id="rId14"/>
    <p:sldId id="318" r:id="rId15"/>
    <p:sldId id="319" r:id="rId16"/>
    <p:sldId id="344" r:id="rId17"/>
    <p:sldId id="323" r:id="rId18"/>
    <p:sldId id="345" r:id="rId19"/>
    <p:sldId id="322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0" name="Mia Vida Villanueva" initials="MVV" lastIdx="1" clrIdx="0"/>
  <p:cmAuthor id="7" name="1206988966@qq.com" initials="1" lastIdx="1" clrIdx="2"/>
  <p:cmAuthor id="8" name="姜伟光" initials="姜" lastIdx="1" clrIdx="0"/>
  <p:cmAuthor id="3" name="lenovo" initials="l" lastIdx="6" clrIdx="2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3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1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7500" y="92058"/>
            <a:ext cx="10510125" cy="659643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4000" b="1" baseline="0">
                <a:solidFill>
                  <a:srgbClr val="005DA2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00000" y="360000"/>
            <a:ext cx="1080000" cy="360000"/>
          </a:xfrm>
          <a:prstGeom prst="rect">
            <a:avLst/>
          </a:prstGeom>
        </p:spPr>
        <p:txBody>
          <a:bodyPr lIns="91418" tIns="45709" rIns="91418" bIns="45709"/>
          <a:lstStyle>
            <a:lvl1pPr algn="r">
              <a:defRPr/>
            </a:lvl1pPr>
          </a:lstStyle>
          <a:p>
            <a:fld id="{E077DA78-E013-4A8C-AD75-63A150561B1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054457" y="811417"/>
            <a:ext cx="11132828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338360" y="961398"/>
            <a:ext cx="11279266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88290" indent="-28829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Char char="l"/>
              <a:defRPr sz="2400" b="1" baseline="0">
                <a:solidFill>
                  <a:srgbClr val="005DA2"/>
                </a:solidFill>
                <a:latin typeface="Times New Roman" panose="02020603050405020304" charset="0"/>
                <a:ea typeface="微软雅黑" panose="020B0503020204020204" charset="-122"/>
              </a:defRPr>
            </a:lvl1pPr>
            <a:lvl2pPr marL="720090" indent="-28829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aseline="0">
                <a:latin typeface="Times New Roman" panose="02020603050405020304" charset="0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" y="122350"/>
            <a:ext cx="975500" cy="65954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9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Relationship Id="rId3" Type="http://schemas.openxmlformats.org/officeDocument/2006/relationships/image" Target="../media/image16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5.xml"/><Relationship Id="rId3" Type="http://schemas.openxmlformats.org/officeDocument/2006/relationships/image" Target="../media/image17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5.xml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3" Type="http://schemas.openxmlformats.org/officeDocument/2006/relationships/hyperlink" Target="https://www.physics.mcgill.ca/~pulsar/magnetar/main.html" TargetMode="External"/><Relationship Id="rId2" Type="http://schemas.openxmlformats.org/officeDocument/2006/relationships/tags" Target="../tags/tag74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8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hyperlink" Target="https://www.physics.mcgill.ca/~pulsar/magnetar/main.html" TargetMode="Externa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2.xml"/><Relationship Id="rId5" Type="http://schemas.openxmlformats.org/officeDocument/2006/relationships/image" Target="../media/image8.png"/><Relationship Id="rId4" Type="http://schemas.openxmlformats.org/officeDocument/2006/relationships/tags" Target="../tags/tag81.xml"/><Relationship Id="rId3" Type="http://schemas.openxmlformats.org/officeDocument/2006/relationships/hyperlink" Target="https://www.physics.mcgill.ca/~pulsar/magnetar/main.html" TargetMode="Externa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0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3.xml"/><Relationship Id="rId4" Type="http://schemas.openxmlformats.org/officeDocument/2006/relationships/image" Target="../media/image13.png"/><Relationship Id="rId3" Type="http://schemas.openxmlformats.org/officeDocument/2006/relationships/image" Target="../media/image6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0180" y="847725"/>
            <a:ext cx="11856720" cy="1593850"/>
          </a:xfrm>
        </p:spPr>
        <p:txBody>
          <a:bodyPr/>
          <a:p>
            <a:r>
              <a:rPr lang="en-US" altLang="zh-CN" sz="4400">
                <a:latin typeface="+mj-ea"/>
                <a:cs typeface="+mj-ea"/>
              </a:rPr>
              <a:t>NICER</a:t>
            </a:r>
            <a:r>
              <a:rPr lang="zh-CN" altLang="en-US" sz="4400">
                <a:latin typeface="+mj-ea"/>
                <a:cs typeface="+mj-ea"/>
              </a:rPr>
              <a:t>对磁星</a:t>
            </a:r>
            <a:r>
              <a:rPr lang="en-US" altLang="zh-CN" sz="4400">
                <a:latin typeface="+mj-ea"/>
                <a:cs typeface="+mj-ea"/>
              </a:rPr>
              <a:t>1E 2259+586</a:t>
            </a:r>
            <a:r>
              <a:rPr lang="zh-CN" altLang="en-US" sz="4400">
                <a:latin typeface="+mj-ea"/>
                <a:cs typeface="+mj-ea"/>
              </a:rPr>
              <a:t>的研究结果</a:t>
            </a:r>
            <a:endParaRPr lang="zh-CN" altLang="en-US" sz="4400">
              <a:latin typeface="+mj-ea"/>
              <a:cs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75690" y="3082925"/>
            <a:ext cx="9799320" cy="1767205"/>
          </a:xfrm>
        </p:spPr>
        <p:txBody>
          <a:bodyPr>
            <a:normAutofit/>
          </a:bodyPr>
          <a:p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报告人: 彭寒龙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南京师范大学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&amp;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高能物理研究所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指导老师：翁山杉 &amp; 葛明玉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5055" y="5491480"/>
            <a:ext cx="9799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2024</a:t>
            </a:r>
            <a:r>
              <a: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en-US" altLang="zh-CN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SKA</a:t>
            </a:r>
            <a:r>
              <a: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脉冲星科学研讨会</a:t>
            </a:r>
            <a:r>
              <a:rPr lang="en-US" altLang="zh-CN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&amp;</a:t>
            </a:r>
            <a:r>
              <a: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第十三届全国脉冲星研讨会</a:t>
            </a:r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2024.7.15  </a:t>
            </a:r>
            <a:r>
              <a: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云南昆明</a:t>
            </a:r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内容</a:t>
            </a:r>
            <a:endParaRPr lang="zh-CN" altLang="en-US" sz="40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516255" y="1188720"/>
            <a:ext cx="9799320" cy="4935220"/>
          </a:xfrm>
        </p:spPr>
        <p:txBody>
          <a:bodyPr>
            <a:noAutofit/>
          </a:bodyPr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研究背景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1E 2259+586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研究结果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自转演化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流量演化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轮廓演化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未来工作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小结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自转演化</a:t>
            </a:r>
            <a:endParaRPr lang="zh-CN" altLang="en-US" sz="400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4" name="图片 3" descr="timing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" y="1279525"/>
            <a:ext cx="4794885" cy="4808855"/>
          </a:xfrm>
          <a:prstGeom prst="rect">
            <a:avLst/>
          </a:prstGeom>
        </p:spPr>
      </p:pic>
      <p:pic>
        <p:nvPicPr>
          <p:cNvPr id="5" name="图片 4" descr="Screenshot from 2024-07-10 17-23-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855" y="1108710"/>
            <a:ext cx="3057525" cy="46386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74212" y="6017151"/>
            <a:ext cx="25781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Peng et al. prepared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流量演化</a:t>
            </a:r>
            <a:endParaRPr lang="zh-CN" altLang="en-US" sz="400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4" name="图片 3" descr="flux-r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05" y="1331595"/>
            <a:ext cx="6245225" cy="45535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84770" y="1812290"/>
            <a:ext cx="3683635" cy="1378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0.8-8keV</a:t>
            </a:r>
            <a:endParaRPr lang="zh-CN" altLang="en-US" sz="2800"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新魏" panose="02010800040101010101" charset="-122"/>
              </a:rPr>
              <a:t>流量存在长期演化；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</a:endParaRPr>
          </a:p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新魏" panose="02010800040101010101" charset="-122"/>
              </a:rPr>
              <a:t>流量增强与跃变成协；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84135" y="4297045"/>
            <a:ext cx="4050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两个黑体成分拟合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结果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轮廓演化</a:t>
            </a:r>
            <a:endParaRPr lang="zh-CN" altLang="en-US" sz="390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5" name="图片 4" descr="Figure 2024-07-10 1949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1854835"/>
            <a:ext cx="7754620" cy="42595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4275" y="1260475"/>
            <a:ext cx="364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第一段和第二段星历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26635" y="1260475"/>
            <a:ext cx="3642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第二段和第三段星历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67495" y="3878580"/>
            <a:ext cx="239966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anti-glitch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前后轮廓变化大于</a:t>
            </a:r>
            <a:r>
              <a:rPr lang="en-US" altLang="zh-CN" sz="2800"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glitch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+mn-ea"/>
              </a:rPr>
              <a:t>前后轮廓变化？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7495" y="2394585"/>
            <a:ext cx="2437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0.8-5keV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内容</a:t>
            </a:r>
            <a:endParaRPr lang="zh-CN" altLang="en-US" sz="400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516255" y="1188720"/>
            <a:ext cx="9799320" cy="4935220"/>
          </a:xfrm>
        </p:spPr>
        <p:txBody>
          <a:bodyPr>
            <a:noAutofit/>
          </a:bodyPr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研究背景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1E 2259+586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研究结果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自转演化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流量演化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轮廓演化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未来工作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小结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未来工作</a:t>
            </a:r>
            <a:endParaRPr lang="zh-CN" altLang="en-US" sz="3900">
              <a:solidFill>
                <a:schemeClr val="accent1"/>
              </a:solidFill>
              <a:latin typeface="+mj-ea"/>
              <a:ea typeface="+mj-ea"/>
              <a:cs typeface="华文新魏" panose="02010800040101010101" charset="-122"/>
              <a:sym typeface="+mn-ea"/>
            </a:endParaRPr>
          </a:p>
        </p:txBody>
      </p:sp>
      <p:pic>
        <p:nvPicPr>
          <p:cNvPr id="20" name="内容占位符 1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6876"/>
          <a:stretch>
            <a:fillRect/>
          </a:stretch>
        </p:blipFill>
        <p:spPr>
          <a:xfrm>
            <a:off x="328930" y="927100"/>
            <a:ext cx="6264910" cy="2823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290" y="3902075"/>
            <a:ext cx="10089515" cy="27736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9950" y="1542415"/>
            <a:ext cx="4704715" cy="1886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266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Arial" panose="020B0604020202020204" pitchFamily="34" charset="0"/>
              </a:rPr>
              <a:t>寻找特殊自转演化状态</a:t>
            </a:r>
            <a:endParaRPr lang="zh-CN" altLang="en-US" sz="28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ts val="2660"/>
              </a:lnSpc>
            </a:pPr>
            <a:endParaRPr lang="zh-CN" altLang="en-US" sz="28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ts val="266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Arial" panose="020B0604020202020204" pitchFamily="34" charset="0"/>
              </a:rPr>
              <a:t>大部分对应磁星活动？</a:t>
            </a:r>
            <a:endParaRPr lang="zh-CN" altLang="en-US" sz="28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ts val="2660"/>
              </a:lnSpc>
            </a:pPr>
            <a:endParaRPr lang="en-US" altLang="zh-CN" sz="28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Arial" panose="020B0604020202020204" pitchFamily="34" charset="0"/>
            </a:endParaRPr>
          </a:p>
          <a:p>
            <a:pPr indent="0" fontAlgn="auto">
              <a:lnSpc>
                <a:spcPts val="266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Arial" panose="020B0604020202020204" pitchFamily="34" charset="0"/>
              </a:rPr>
              <a:t>存在无磁星活动对应的事件</a:t>
            </a:r>
            <a:endParaRPr lang="en-US" altLang="zh-CN" sz="28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46409" y="3655222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Archibald et al. 2017</a:t>
            </a:r>
            <a:endParaRPr lang="en-US" altLang="zh-CN" sz="18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798" y="5534660"/>
            <a:ext cx="170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Dib et al. 2014</a:t>
            </a:r>
            <a:endParaRPr lang="zh-CN" altLang="en-US" dirty="0"/>
          </a:p>
        </p:txBody>
      </p:sp>
      <p:sp>
        <p:nvSpPr>
          <p:cNvPr id="6" name="左箭头 5"/>
          <p:cNvSpPr/>
          <p:nvPr/>
        </p:nvSpPr>
        <p:spPr>
          <a:xfrm>
            <a:off x="6650355" y="2376805"/>
            <a:ext cx="455295" cy="75565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9201150" y="3418205"/>
            <a:ext cx="75565" cy="48387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内容</a:t>
            </a:r>
            <a:endParaRPr lang="zh-CN" altLang="en-US" sz="40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516255" y="1188720"/>
            <a:ext cx="9799320" cy="4935220"/>
          </a:xfrm>
        </p:spPr>
        <p:txBody>
          <a:bodyPr>
            <a:noAutofit/>
          </a:bodyPr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研究背景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1E 2259+586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研究结果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自转演化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流量演化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轮廓演化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未来工作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小结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小结</a:t>
            </a:r>
            <a:endParaRPr lang="zh-CN" altLang="en-US" sz="390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4330" y="1185545"/>
            <a:ext cx="1138047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，Younes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等人发现的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2019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年的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anti-glitch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，存在一项指数衰减项；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，存在一次新的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glitch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∆ν~1.9e-7;</a:t>
            </a:r>
            <a:endParaRPr lang="en-US" altLang="zh-CN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，轮廓存在一定演化；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，流量存在长期演化趋势，并且流量增强和周期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跃变成协；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，辐射特性和周期跃变关系需要更多的观测分析。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162050" y="5505450"/>
            <a:ext cx="9799320" cy="891540"/>
          </a:xfrm>
        </p:spPr>
        <p:txBody>
          <a:bodyPr>
            <a:noAutofit/>
          </a:bodyPr>
          <a:p>
            <a:pPr algn="r"/>
            <a:r>
              <a:rPr lang="zh-CN" altLang="en-US" b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谢谢！</a:t>
            </a:r>
            <a:endParaRPr lang="zh-CN" altLang="en-US" b="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内容</a:t>
            </a:r>
            <a:endParaRPr lang="zh-CN" altLang="en-US" sz="400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516255" y="1188720"/>
            <a:ext cx="9799320" cy="4935220"/>
          </a:xfrm>
        </p:spPr>
        <p:txBody>
          <a:bodyPr>
            <a:noAutofit/>
          </a:bodyPr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研究背景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1E 2259+586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研究结果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自转演化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流量演化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轮廓演化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未来工作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小结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3048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内容</a:t>
            </a:r>
            <a:endParaRPr lang="zh-CN" altLang="en-US" sz="400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副标题 3"/>
          <p:cNvSpPr/>
          <p:nvPr>
            <p:ph type="subTitle" idx="1"/>
          </p:nvPr>
        </p:nvSpPr>
        <p:spPr>
          <a:xfrm>
            <a:off x="516255" y="1188720"/>
            <a:ext cx="9799320" cy="4935220"/>
          </a:xfrm>
        </p:spPr>
        <p:txBody>
          <a:bodyPr>
            <a:noAutofit/>
          </a:bodyPr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研究背景</a:t>
            </a:r>
            <a:endParaRPr lang="zh-CN" altLang="en-US" sz="2800" b="1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1E 2259+586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研究结果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自转演化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流量演化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914400" lvl="1" indent="-457200" algn="l">
              <a:buFont typeface="Wingdings" panose="05000000000000000000" charset="0"/>
              <a:buChar char="p"/>
            </a:pPr>
            <a:r>
              <a:rPr lang="zh-CN" altLang="en-US" sz="1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轮廓演化</a:t>
            </a:r>
            <a:endParaRPr lang="zh-CN" altLang="en-US" sz="1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未来工作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indent="-457200" algn="l">
              <a:buFont typeface="Wingdings" panose="05000000000000000000" charset="0"/>
              <a:buChar char="p"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小结</a:t>
            </a:r>
            <a:endParaRPr lang="zh-CN" altLang="en-US" sz="28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83185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研究背景</a:t>
            </a:r>
            <a:endParaRPr lang="zh-CN" altLang="en-US" sz="400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32455" y="6392545"/>
            <a:ext cx="7769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  <a:hlinkClick r:id="rId3"/>
              </a:rPr>
              <a:t>磁星星表</a:t>
            </a:r>
            <a:r>
              <a:rPr lang="zh-CN" alt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  <a:hlinkClick r:id="rId3"/>
              </a:rPr>
              <a:t>：</a:t>
            </a:r>
            <a:r>
              <a:rPr lang="en-US" altLang="zh-CN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  <a:hlinkClick r:id="rId3"/>
              </a:rPr>
              <a:t>https://www.physics.mcgill.ca/~pulsar/magnetar/main.html</a:t>
            </a:r>
            <a:endParaRPr lang="en-US" altLang="zh-CN" sz="2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  <a:hlinkClick r:id="rId3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20447" y="1186517"/>
            <a:ext cx="5556873" cy="4643447"/>
            <a:chOff x="9491" y="2300"/>
            <a:chExt cx="8180" cy="68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1" y="2301"/>
              <a:ext cx="3939" cy="362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/>
            <a:srcRect t="3216" r="5027"/>
            <a:stretch>
              <a:fillRect/>
            </a:stretch>
          </p:blipFill>
          <p:spPr>
            <a:xfrm>
              <a:off x="13668" y="2300"/>
              <a:ext cx="4003" cy="3621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7" name="Picture 10" descr="RHESSI observes a magnetar - RHESSI Wiki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9"/>
            <a:stretch>
              <a:fillRect/>
            </a:stretch>
          </p:blipFill>
          <p:spPr bwMode="auto">
            <a:xfrm>
              <a:off x="13668" y="6036"/>
              <a:ext cx="4003" cy="312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92" y="6036"/>
              <a:ext cx="3938" cy="3112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</p:grpSp>
      <p:sp>
        <p:nvSpPr>
          <p:cNvPr id="17" name="内容占位符 3"/>
          <p:cNvSpPr>
            <a:spLocks noGrp="1"/>
          </p:cNvSpPr>
          <p:nvPr>
            <p:ph idx="1"/>
          </p:nvPr>
        </p:nvSpPr>
        <p:spPr>
          <a:xfrm>
            <a:off x="339090" y="1150620"/>
            <a:ext cx="5387975" cy="2828925"/>
          </a:xfrm>
          <a:ln w="12700">
            <a:solidFill>
              <a:schemeClr val="accent4"/>
            </a:solidFill>
          </a:ln>
        </p:spPr>
        <p:txBody>
          <a:bodyPr>
            <a:normAutofit/>
          </a:bodyPr>
          <a:p>
            <a:pPr algn="l">
              <a:lnSpc>
                <a:spcPts val="2640"/>
              </a:lnSpc>
            </a:pP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16 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软伽马重复暴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(SGRs):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短暴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37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41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erg/s)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中等耀发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巨耀发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44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erg/s)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>
              <a:lnSpc>
                <a:spcPts val="264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 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反常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射线脉冲星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(AXPs):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1800" b="1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&gt; </a:t>
            </a:r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altLang="zh-CN" sz="1800" b="1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dot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17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9090" y="4089400"/>
            <a:ext cx="5406390" cy="206121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p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spin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~ 1-12 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dot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~ 10</a:t>
            </a:r>
            <a:r>
              <a:rPr lang="en-US" altLang="zh-CN" sz="2400" baseline="30000">
                <a:latin typeface="Times New Roman" panose="02020603050405020304" charset="0"/>
                <a:cs typeface="Times New Roman" panose="02020603050405020304" charset="0"/>
              </a:rPr>
              <a:t>-13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2400" baseline="30000"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s/s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特征年龄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~ 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yr</a:t>
            </a:r>
            <a:endParaRPr lang="en-US" altLang="zh-CN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特征磁场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~ 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14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G</a:t>
            </a:r>
            <a:endParaRPr lang="en-US" altLang="zh-CN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自转状态变化，计时噪声大；</a:t>
            </a:r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超新星遗迹成协（部分）</a:t>
            </a:r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83185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研究背景</a:t>
            </a:r>
            <a:endParaRPr lang="zh-CN" altLang="en-US" sz="40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32455" y="6392545"/>
            <a:ext cx="7769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  <a:hlinkClick r:id="rId3"/>
              </a:rPr>
              <a:t>磁星星表</a:t>
            </a:r>
            <a:r>
              <a:rPr lang="zh-CN" alt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  <a:hlinkClick r:id="rId3"/>
              </a:rPr>
              <a:t>：</a:t>
            </a:r>
            <a:r>
              <a:rPr lang="en-US" altLang="zh-CN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  <a:hlinkClick r:id="rId3"/>
              </a:rPr>
              <a:t>https://www.physics.mcgill.ca/~pulsar/magnetar/main.html</a:t>
            </a:r>
            <a:endParaRPr lang="en-US" altLang="zh-CN" sz="2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  <a:hlinkClick r:id="rId3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94730" y="1310640"/>
            <a:ext cx="5638800" cy="4736465"/>
            <a:chOff x="9600" y="1983"/>
            <a:chExt cx="8880" cy="74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0" y="1983"/>
              <a:ext cx="8880" cy="34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内容占位符 5"/>
            <p:cNvPicPr>
              <a:picLocks noChangeAspect="1"/>
            </p:cNvPicPr>
            <p:nvPr/>
          </p:nvPicPr>
          <p:blipFill rotWithShape="1">
            <a:blip r:embed="rId5"/>
            <a:srcRect t="3301"/>
            <a:stretch>
              <a:fillRect/>
            </a:stretch>
          </p:blipFill>
          <p:spPr>
            <a:xfrm>
              <a:off x="9601" y="5540"/>
              <a:ext cx="8879" cy="39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9" name="文本框 8"/>
          <p:cNvSpPr txBox="1"/>
          <p:nvPr/>
        </p:nvSpPr>
        <p:spPr>
          <a:xfrm>
            <a:off x="6460490" y="1850390"/>
            <a:ext cx="1991360" cy="520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1E 2259+586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3707" y="3633655"/>
            <a:ext cx="41701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1E 1048.1-5937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23200" y="868045"/>
            <a:ext cx="218440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Younes et al.2020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83525" y="6111240"/>
            <a:ext cx="218440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Archibald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al.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2020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9090" y="4089400"/>
            <a:ext cx="5406390" cy="206121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p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spin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~ 1-12 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dot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~ 10</a:t>
            </a:r>
            <a:r>
              <a:rPr lang="en-US" altLang="zh-CN" sz="2400" baseline="30000">
                <a:latin typeface="Times New Roman" panose="02020603050405020304" charset="0"/>
                <a:cs typeface="Times New Roman" panose="02020603050405020304" charset="0"/>
              </a:rPr>
              <a:t>-13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2400" baseline="30000"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s/s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特征年龄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~ 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yr </a:t>
            </a:r>
            <a:endParaRPr lang="en-US" altLang="zh-CN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特征磁场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~ 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14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G</a:t>
            </a:r>
            <a:endParaRPr lang="en-US" altLang="zh-CN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自转状态变化，计时噪声大；</a:t>
            </a:r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超新星遗迹成协（部分）</a:t>
            </a:r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7" name="内容占位符 3"/>
          <p:cNvSpPr>
            <a:spLocks noGrp="1"/>
          </p:cNvSpPr>
          <p:nvPr/>
        </p:nvSpPr>
        <p:spPr>
          <a:xfrm>
            <a:off x="339090" y="1150620"/>
            <a:ext cx="5387975" cy="2828925"/>
          </a:xfrm>
          <a:prstGeom prst="rect">
            <a:avLst/>
          </a:prstGeom>
          <a:ln w="12700">
            <a:solidFill>
              <a:schemeClr val="accent4"/>
            </a:solidFill>
          </a:ln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40"/>
              </a:lnSpc>
            </a:pP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16 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软伽马重复暴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(SGRs):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短暴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37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41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erg/s)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中等耀发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巨耀发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44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erg/s)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>
              <a:lnSpc>
                <a:spcPts val="264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 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反常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射线脉冲星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(AXPs):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1800" b="1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&gt; </a:t>
            </a:r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altLang="zh-CN" sz="1800" b="1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dot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17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83185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研究背景</a:t>
            </a:r>
            <a:endParaRPr lang="zh-CN" altLang="en-US" sz="400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32455" y="6393180"/>
            <a:ext cx="7769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Times New Roman" panose="02020603050405020304" charset="0"/>
                <a:sym typeface="+mn-ea"/>
                <a:hlinkClick r:id="rId3"/>
              </a:rPr>
              <a:t>磁星星表</a:t>
            </a:r>
            <a:r>
              <a:rPr lang="zh-CN" alt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  <a:hlinkClick r:id="rId3"/>
              </a:rPr>
              <a:t>：</a:t>
            </a:r>
            <a:r>
              <a:rPr lang="en-US" altLang="zh-CN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  <a:hlinkClick r:id="rId3"/>
              </a:rPr>
              <a:t>https://www.physics.mcgill.ca/~pulsar/magnetar/main.html</a:t>
            </a:r>
            <a:endParaRPr lang="en-US" altLang="zh-CN" sz="2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  <a:hlinkClick r:id="rId3"/>
            </a:endParaRPr>
          </a:p>
        </p:txBody>
      </p:sp>
      <p:pic>
        <p:nvPicPr>
          <p:cNvPr id="8" name="图片 7" descr="屏幕截图 2023-03-22 2151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78855" y="1211580"/>
            <a:ext cx="4822825" cy="4700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椭圆 9"/>
          <p:cNvSpPr/>
          <p:nvPr/>
        </p:nvSpPr>
        <p:spPr>
          <a:xfrm>
            <a:off x="9283700" y="1176655"/>
            <a:ext cx="1384935" cy="2197735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9090" y="4089400"/>
            <a:ext cx="5406390" cy="206121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p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spin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~ 1-12 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dot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~ 10</a:t>
            </a:r>
            <a:r>
              <a:rPr lang="en-US" altLang="zh-CN" sz="2400" baseline="30000">
                <a:latin typeface="Times New Roman" panose="02020603050405020304" charset="0"/>
                <a:cs typeface="Times New Roman" panose="02020603050405020304" charset="0"/>
              </a:rPr>
              <a:t>-13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2400" baseline="30000"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s/s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特征年龄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~ 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5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yr </a:t>
            </a:r>
            <a:endParaRPr lang="en-US" altLang="zh-CN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特征磁场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~ 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14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-10</a:t>
            </a:r>
            <a:r>
              <a:rPr lang="en-US" altLang="zh-CN" sz="2000" b="1" baseline="30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</a:t>
            </a:r>
            <a:r>
              <a:rPr lang="en-US" altLang="zh-CN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G</a:t>
            </a:r>
            <a:endParaRPr lang="en-US" altLang="zh-CN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自转状态变化，计时噪声大；</a:t>
            </a:r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超新星遗迹成协（部分）</a:t>
            </a:r>
            <a:endParaRPr lang="zh-CN" altLang="en-US" sz="20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7" name="内容占位符 3"/>
          <p:cNvSpPr>
            <a:spLocks noGrp="1"/>
          </p:cNvSpPr>
          <p:nvPr>
            <p:ph idx="1"/>
          </p:nvPr>
        </p:nvSpPr>
        <p:spPr>
          <a:xfrm>
            <a:off x="339090" y="1150620"/>
            <a:ext cx="5387975" cy="2828925"/>
          </a:xfrm>
          <a:ln w="12700">
            <a:solidFill>
              <a:schemeClr val="accent4"/>
            </a:solidFill>
          </a:ln>
        </p:spPr>
        <p:txBody>
          <a:bodyPr>
            <a:normAutofit/>
          </a:bodyPr>
          <a:p>
            <a:pPr algn="l">
              <a:lnSpc>
                <a:spcPts val="2640"/>
              </a:lnSpc>
            </a:pP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16 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软伽马重复暴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(SGRs):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短暴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37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41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erg/s)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中等耀发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巨耀发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44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-10</a:t>
            </a:r>
            <a:r>
              <a:rPr lang="en-US" altLang="zh-CN" sz="1800" b="1" baseline="30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47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erg/s)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l">
              <a:lnSpc>
                <a:spcPts val="264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14 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反常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zh-CN" alt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射线脉冲星</a:t>
            </a:r>
            <a:r>
              <a:rPr lang="en-US" altLang="zh-CN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(AXPs):</a:t>
            </a:r>
            <a:endParaRPr lang="en-US" altLang="zh-CN" sz="2000" b="1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1800" b="1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&gt; </a:t>
            </a:r>
            <a:r>
              <a:rPr lang="en-US" altLang="zh-CN" sz="18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altLang="zh-CN" sz="1800" b="1" baseline="-25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dot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17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0" y="379095"/>
            <a:ext cx="11277600" cy="9144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2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研究背景</a:t>
            </a:r>
            <a:endParaRPr lang="zh-CN" altLang="en-US" sz="44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altLang="zh-CN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 descr="7b0a202020202262756c6c6574223a20227b5c2263617465676f727949645c223a31303030352c5c2274656d706c61746549645c223a32303233313538357d220a7d0a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40740" y="1293495"/>
                <a:ext cx="5597525" cy="4346575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lIns="101600" tIns="0" rIns="82550" bIns="0" rtlCol="0">
                <a:noAutofit/>
              </a:bodyPr>
              <a:lstStyle>
                <a:defPPr>
                  <a:defRPr lang="zh-CN"/>
                </a:defPPr>
                <a:lvl1pPr fontAlgn="auto">
                  <a:lnSpc>
                    <a:spcPct val="130000"/>
                  </a:lnSpc>
                  <a:spcAft>
                    <a:spcPts val="1000"/>
                  </a:spcAft>
                  <a:defRPr sz="1600" spc="150"/>
                </a:lvl1pPr>
              </a:lstStyle>
              <a:p>
                <a:pPr lvl="0" indent="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Wingdings" panose="05000000000000000000" charset="0"/>
                  <a:buNone/>
                </a:pPr>
                <a:r>
                  <a:rPr lang="en-US" altLang="zh-CN" sz="2400" b="1" spc="200" dirty="0">
                    <a:solidFill>
                      <a:srgbClr val="00B0F0"/>
                    </a:solidFill>
                    <a:uFillTx/>
                    <a:latin typeface="Times New Roman" panose="02020603050405020304" charset="0"/>
                    <a:cs typeface="Times New Roman" panose="02020603050405020304" charset="0"/>
                  </a:rPr>
                  <a:t>1E 2259+586</a:t>
                </a:r>
                <a:r>
                  <a:rPr lang="en-US" altLang="zh-CN" sz="2400" b="1" spc="200" dirty="0">
                    <a:solidFill>
                      <a:srgbClr val="00B0F0"/>
                    </a:solidFill>
                    <a:uFillTx/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charset="0"/>
                  </a:rPr>
                  <a:t>基本性质</a:t>
                </a:r>
                <a:r>
                  <a:rPr lang="en-US" altLang="zh-CN" sz="2400" b="1" spc="200" dirty="0">
                    <a:solidFill>
                      <a:srgbClr val="00B0F0"/>
                    </a:solidFill>
                    <a:uFillTx/>
                    <a:latin typeface="Times New Roman" panose="02020603050405020304" charset="0"/>
                    <a:cs typeface="Times New Roman" panose="02020603050405020304" charset="0"/>
                  </a:rPr>
                  <a:t>:</a:t>
                </a:r>
                <a:endParaRPr lang="en-US" altLang="zh-CN" sz="2400" spc="120"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endParaRPr>
              </a:p>
              <a:p>
                <a:pPr marL="800100" lvl="1" indent="-34290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en-US" altLang="zh-CN" sz="20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  <a:sym typeface="+mn-ea"/>
                  </a:rPr>
                  <a:t>Anomalous X-ray pulsars (AXPs) ;</a:t>
                </a:r>
                <a:endParaRPr lang="en-US" altLang="zh-CN" sz="2000" spc="12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  <a:sym typeface="+mn-ea"/>
                </a:endParaRPr>
              </a:p>
              <a:p>
                <a:pPr marL="800100" lvl="1" indent="-34290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en-US" altLang="zh-CN" sz="20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  <a:sym typeface="+mn-ea"/>
                  </a:rPr>
                  <a:t>P~6.98 (s);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000" i="1" spc="120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i="1" spc="120"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20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  <a:sym typeface="+mn-ea"/>
                  </a:rPr>
                  <a:t>~5×10</a:t>
                </a:r>
                <a:r>
                  <a:rPr lang="en-US" altLang="zh-CN" sz="2000" spc="120" baseline="300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  <a:sym typeface="+mn-ea"/>
                  </a:rPr>
                  <a:t>-13</a:t>
                </a:r>
                <a:r>
                  <a:rPr lang="en-US" altLang="zh-CN" sz="20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  <a:sym typeface="+mn-ea"/>
                  </a:rPr>
                  <a:t> (s s</a:t>
                </a:r>
                <a:r>
                  <a:rPr lang="en-US" altLang="zh-CN" sz="2000" spc="120" baseline="300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  <a:sym typeface="+mn-ea"/>
                  </a:rPr>
                  <a:t>-1</a:t>
                </a:r>
                <a:r>
                  <a:rPr lang="en-US" altLang="zh-CN" sz="20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  <a:sym typeface="+mn-ea"/>
                  </a:rPr>
                  <a:t> ) ;</a:t>
                </a:r>
                <a:endParaRPr lang="en-US" altLang="zh-CN" sz="2000" spc="12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endParaRPr>
              </a:p>
              <a:p>
                <a:pPr marL="800100" lvl="1" indent="-34290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en-US" altLang="zh-CN" sz="20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  <a:sym typeface="+mn-ea"/>
                  </a:rPr>
                  <a:t>burst; glitch; anti-glitch;</a:t>
                </a:r>
                <a:endParaRPr lang="en-US" altLang="zh-CN" sz="2000" spc="12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  <a:sym typeface="+mn-ea"/>
                </a:endParaRPr>
              </a:p>
              <a:p>
                <a:pPr marL="800100" lvl="1" indent="-34290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en-US" altLang="zh-CN" b="1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charset="0"/>
                  </a:rPr>
                  <a:t>位于超新星遗迹</a:t>
                </a:r>
                <a:r>
                  <a:rPr lang="en-US" altLang="zh-CN" sz="20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</a:rPr>
                  <a:t>CTB 109</a:t>
                </a:r>
                <a:r>
                  <a:rPr lang="en-US" altLang="zh-CN" sz="1800" b="1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楷体" panose="02010600040101010101" charset="-122"/>
                    <a:ea typeface="华文楷体" panose="02010600040101010101" charset="-122"/>
                    <a:cs typeface="Times New Roman" panose="02020603050405020304" charset="0"/>
                  </a:rPr>
                  <a:t>中</a:t>
                </a:r>
                <a:r>
                  <a:rPr lang="en-US" altLang="zh-CN" sz="20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charset="0"/>
                    <a:ea typeface="华文新魏" panose="02010800040101010101" charset="-122"/>
                    <a:cs typeface="Times New Roman" panose="02020603050405020304" charset="0"/>
                  </a:rPr>
                  <a:t>；</a:t>
                </a:r>
                <a:endParaRPr lang="en-US" altLang="zh-CN" sz="2000" spc="12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endParaRPr>
              </a:p>
              <a:p>
                <a:pPr lvl="1" indent="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Arial" panose="020B0604020202020204" pitchFamily="34" charset="0"/>
                  <a:buNone/>
                </a:pPr>
                <a:endParaRPr lang="en-US" altLang="zh-CN" sz="2000" spc="12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华文新魏" panose="02010800040101010101" charset="-122"/>
                  <a:cs typeface="Times New Roman" panose="02020603050405020304" charset="0"/>
                </a:endParaRPr>
              </a:p>
              <a:p>
                <a:pPr marL="0" lvl="0" indent="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Arial" panose="020B0604020202020204" pitchFamily="34" charset="0"/>
                  <a:buNone/>
                </a:pPr>
                <a:r>
                  <a:rPr lang="en-US" altLang="zh-CN" sz="24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</a:rPr>
                  <a:t>NICER</a:t>
                </a:r>
                <a:r>
                  <a:rPr lang="zh-CN" altLang="en-US" sz="24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</a:rPr>
                  <a:t>观测</a:t>
                </a:r>
                <a:r>
                  <a:rPr lang="en-US" altLang="zh-CN" sz="24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</a:rPr>
                  <a:t>156</a:t>
                </a:r>
                <a:r>
                  <a:rPr lang="zh-CN" altLang="en-US" sz="2400" spc="12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</a:rPr>
                  <a:t>次，主要研究：</a:t>
                </a:r>
                <a:endParaRPr lang="zh-CN" altLang="en-US" sz="2400" spc="12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  <a:p>
                <a:pPr marL="800100" lvl="1" indent="-34290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zh-CN" altLang="en-US" sz="2000" spc="120"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</a:rPr>
                  <a:t>计时特性</a:t>
                </a:r>
                <a:endParaRPr lang="zh-CN" altLang="en-US" sz="2000" spc="120"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  <a:p>
                <a:pPr marL="800100" lvl="1" indent="-342900" algn="l" fontAlgn="ctr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SzPct val="130000"/>
                  <a:buFont typeface="Arial" panose="020B0604020202020204" pitchFamily="34" charset="0"/>
                  <a:buChar char="•"/>
                </a:pPr>
                <a:r>
                  <a:rPr lang="zh-CN" altLang="en-US" sz="2000" spc="120">
                    <a:solidFill>
                      <a:schemeClr val="accent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</a:rPr>
                  <a:t>辐射特性</a:t>
                </a:r>
                <a:endParaRPr lang="zh-CN" altLang="en-US" sz="2000" spc="120"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</p:txBody>
          </p:sp>
        </mc:Choice>
        <mc:Fallback>
          <p:sp>
            <p:nvSpPr>
              <p:cNvPr id="10" name="文本框 9" descr="7b0a202020202262756c6c6574223a20227b5c2263617465676f727949645c223a31303030352c5c2274656d706c61746549645c223a32303233313538357d220a7d0a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840740" y="1293495"/>
                <a:ext cx="5597525" cy="4346575"/>
              </a:xfrm>
              <a:prstGeom prst="rect">
                <a:avLst/>
              </a:prstGeom>
              <a:blipFill rotWithShape="1">
                <a:blip r:embed="rId5"/>
                <a:stretch>
                  <a:fillRect l="-91" t="-117" r="-79" b="-102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屏幕截图 2023-12-08 090935"/>
          <p:cNvPicPr>
            <a:picLocks noChangeAspect="1"/>
          </p:cNvPicPr>
          <p:nvPr/>
        </p:nvPicPr>
        <p:blipFill>
          <a:blip r:embed="rId6"/>
          <a:srcRect l="3512" t="2238"/>
          <a:stretch>
            <a:fillRect/>
          </a:stretch>
        </p:blipFill>
        <p:spPr>
          <a:xfrm>
            <a:off x="6850380" y="1292860"/>
            <a:ext cx="4583430" cy="4104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7141210" y="5656580"/>
            <a:ext cx="4192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Vogel et al. 2014 </a:t>
            </a:r>
            <a:endParaRPr lang="en-US" altLang="zh-CN" sz="2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0" y="236855"/>
            <a:ext cx="11277600" cy="112458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研究背景</a:t>
            </a:r>
            <a:endParaRPr lang="zh-CN" altLang="en-US" sz="44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altLang="zh-CN" sz="3600">
              <a:solidFill>
                <a:schemeClr val="accent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" y="1289685"/>
            <a:ext cx="5061585" cy="437896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238885" y="5972175"/>
            <a:ext cx="3253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Dib et al.  2014</a:t>
            </a:r>
            <a:endParaRPr lang="zh-CN" altLang="en-US" sz="2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" name="副标题 7"/>
          <p:cNvSpPr/>
          <p:nvPr>
            <p:ph type="subTitle" idx="1"/>
          </p:nvPr>
        </p:nvSpPr>
        <p:spPr>
          <a:xfrm>
            <a:off x="6445250" y="3712210"/>
            <a:ext cx="4123055" cy="1339850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实线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en-US" altLang="zh-CN" sz="28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glitch</a:t>
            </a:r>
            <a:r>
              <a:rPr lang="zh-CN" altLang="en-US" sz="2800">
                <a:solidFill>
                  <a:schemeClr val="tx1"/>
                </a:solidFill>
                <a:latin typeface="+mn-ea"/>
                <a:cs typeface="+mn-ea"/>
              </a:rPr>
              <a:t>；</a:t>
            </a:r>
            <a:endParaRPr lang="zh-CN" altLang="en-US" sz="2800">
              <a:solidFill>
                <a:schemeClr val="tx1"/>
              </a:solidFill>
              <a:latin typeface="+mn-ea"/>
              <a:cs typeface="+mn-ea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虚线处</a:t>
            </a: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anti-glitc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？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095" y="1829435"/>
            <a:ext cx="5483860" cy="159956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>
            <a:off x="457204" y="914407"/>
            <a:ext cx="11224895" cy="2413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6"/>
          <p:cNvSpPr txBox="1"/>
          <p:nvPr>
            <p:custDataLst>
              <p:tags r:id="rId2"/>
            </p:custDataLst>
          </p:nvPr>
        </p:nvSpPr>
        <p:spPr>
          <a:xfrm>
            <a:off x="457200" y="304800"/>
            <a:ext cx="4763135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</a:rPr>
              <a:t>研究背景</a:t>
            </a:r>
            <a:endParaRPr lang="zh-CN" altLang="en-US" sz="400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55" y="3712210"/>
            <a:ext cx="9434195" cy="276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70" y="1102360"/>
            <a:ext cx="4780280" cy="2446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26060" y="1421765"/>
            <a:ext cx="5516880" cy="2126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buFont typeface="Wingdings" panose="05000000000000000000" charset="0"/>
              <a:buNone/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跃变伴随短暴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Archibald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et al.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2013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zh-CN" altLang="en-US" sz="2400">
              <a:solidFill>
                <a:schemeClr val="tx1"/>
              </a:solidFill>
              <a:latin typeface="+mn-ea"/>
              <a:cs typeface="+mn-ea"/>
            </a:endParaRPr>
          </a:p>
          <a:p>
            <a:endParaRPr lang="zh-CN" altLang="en-US" sz="2400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两次跃变的脉冲流量不变；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(Younes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et al.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2020)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505450" y="1659255"/>
            <a:ext cx="588010" cy="75565"/>
          </a:xfrm>
          <a:prstGeom prst="rightArrow">
            <a:avLst>
              <a:gd name="adj1" fmla="val 74789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3239770" y="3065145"/>
            <a:ext cx="75565" cy="48323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ID" val="custom20205081_1*a*1"/>
  <p:tag name="KSO_WM_TEMPLATE_CATEGORY" val="custom"/>
  <p:tag name="KSO_WM_TEMPLATE_INDEX" val="20205081"/>
  <p:tag name="KSO_WM_UNIT_LAYERLEVEL" val="1"/>
  <p:tag name="KSO_WM_TAG_VERSION" val="1.0"/>
</p:tagLst>
</file>

<file path=ppt/tags/tag11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119.xml><?xml version="1.0" encoding="utf-8"?>
<p:tagLst xmlns:p="http://schemas.openxmlformats.org/presentationml/2006/main">
  <p:tag name="commondata" val="eyJoZGlkIjoiODI0YzliMWRkM2M5YzY2MTc0MDAwNWMzNzIxM2QyZGUifQ=="/>
  <p:tag name="resource_record_key" val="{&quot;65&quot;:[20205081],&quot;71&quot;:[76235679511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07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081],&quot;71&quot;:[76235679511]}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PLACING_PICTURE_USER_VIEWPORT" val="{&quot;height&quot;:5710,&quot;width&quot;:5860}"/>
</p:tagLst>
</file>

<file path=ppt/tags/tag8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TEXT_PART_ID_V2" val="d-4-1"/>
  <p:tag name="KSO_WM_UNIT_NOCLEAR" val="1"/>
  <p:tag name="KSO_WM_UNIT_VALUE" val="46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6675_1*f*1"/>
  <p:tag name="KSO_WM_TEMPLATE_CATEGORY" val="diagram"/>
  <p:tag name="KSO_WM_TEMPLATE_INDEX" val="20196675"/>
  <p:tag name="KSO_WM_UNIT_LAYERLEVEL" val="1"/>
  <p:tag name="KSO_WM_TAG_VERSION" val="1.0"/>
  <p:tag name="KSO_WM_BEAUTIFY_FLAG" val="#wm#"/>
  <p:tag name="KSO_WM_UNIT_PRESET_TEXT" val="单击此处添加小标题&#13;点击此处添加正文，文字是您思想的提炼，为了演示发布的效果，请言简意赅的阐述您的观点。&#13;即便信息错综复杂，需要用更多的文字来表述，请您尽可能提炼思想的精髓。&#13;恰如其分的表达观点，往往事半功倍，并祝愿您演讲顺利。&#13;单击此处添加小标题&#13;点击此处添加正文，文字是您思想的提炼，为了演示发布的效果，请言简意赅的阐述您的观点。&#13;即便信息错综复杂，需要用更多的文字来表述，请您尽可能提炼思想的精髓。&#13;恰如其分的表达观点，往往事半功倍，并祝愿您演讲顺利。"/>
  <p:tag name="KSO_WM_UNIT_ADJUSTLAYOUT_ID" val="10"/>
  <p:tag name="KSO_WM_UNIT_TEXT_FILL_FORE_SCHEMECOLOR_INDEX_BRIGHTNESS" val="0.25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TEXT_PART_ID_V2" val="d-4-1"/>
  <p:tag name="KSO_WM_UNIT_NOCLEAR" val="1"/>
  <p:tag name="KSO_WM_UNIT_VALUE" val="46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6675_1*f*1"/>
  <p:tag name="KSO_WM_TEMPLATE_CATEGORY" val="diagram"/>
  <p:tag name="KSO_WM_TEMPLATE_INDEX" val="20196675"/>
  <p:tag name="KSO_WM_UNIT_LAYERLEVEL" val="1"/>
  <p:tag name="KSO_WM_TAG_VERSION" val="1.0"/>
  <p:tag name="KSO_WM_BEAUTIFY_FLAG" val="#wm#"/>
  <p:tag name="KSO_WM_UNIT_PRESET_TEXT" val="单击此处添加小标题&#13;点击此处添加正文，文字是您思想的提炼，为了演示发布的效果，请言简意赅的阐述您的观点。&#13;即便信息错综复杂，需要用更多的文字来表述，请您尽可能提炼思想的精髓。&#13;恰如其分的表达观点，往往事半功倍，并祝愿您演讲顺利。&#13;单击此处添加小标题&#13;点击此处添加正文，文字是您思想的提炼，为了演示发布的效果，请言简意赅的阐述您的观点。&#13;即便信息错综复杂，需要用更多的文字来表述，请您尽可能提炼思想的精髓。&#13;恰如其分的表达观点，往往事半功倍，并祝愿您演讲顺利。"/>
  <p:tag name="KSO_WM_UNIT_ADJUSTLAYOUT_ID" val="10"/>
  <p:tag name="KSO_WM_UNIT_TEXT_FILL_FORE_SCHEMECOLOR_INDEX_BRIGHTNESS" val="0.25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4-07-11T09:51:26&quot;,&quot;maxSize&quot;:{&quot;size1&quot;:20},&quot;minSize&quot;:{&quot;size1&quot;:11.2},&quot;normalSize&quot;:{&quot;size1&quot;:11.2},&quot;subLayout&quot;:[{&quot;id&quot;:&quot;2024-07-11T09:51:26&quot;,&quot;margin&quot;:{&quot;bottom&quot;:0.025999998673796654,&quot;left&quot;:1.2699999809265137,&quot;right&quot;:1.2699999809265137,&quot;top&quot;:0.4230000376701355},&quot;type&quot;:0},{&quot;id&quot;:&quot;2024-07-11T09:51:26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</p:tagLst>
</file>

<file path=ppt/theme/theme1.xml><?xml version="1.0" encoding="utf-8"?>
<a:theme xmlns:a="http://schemas.openxmlformats.org/drawingml/2006/main" name="WPS">
  <a:themeElements>
    <a:clrScheme name="">
      <a:dk1>
        <a:srgbClr val="000000"/>
      </a:dk1>
      <a:lt1>
        <a:srgbClr val="FFFFFF"/>
      </a:lt1>
      <a:dk2>
        <a:srgbClr val="1F3041"/>
      </a:dk2>
      <a:lt2>
        <a:srgbClr val="F4F7FA"/>
      </a:lt2>
      <a:accent1>
        <a:srgbClr val="2F6499"/>
      </a:accent1>
      <a:accent2>
        <a:srgbClr val="6490A4"/>
      </a:accent2>
      <a:accent3>
        <a:srgbClr val="6C9995"/>
      </a:accent3>
      <a:accent4>
        <a:srgbClr val="5A886C"/>
      </a:accent4>
      <a:accent5>
        <a:srgbClr val="7AA972"/>
      </a:accent5>
      <a:accent6>
        <a:srgbClr val="71A14D"/>
      </a:accent6>
      <a:hlink>
        <a:srgbClr val="658BD5"/>
      </a:hlink>
      <a:folHlink>
        <a:srgbClr val="A16AA5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1728</Words>
  <Application>WPS 演示</Application>
  <PresentationFormat>宽屏</PresentationFormat>
  <Paragraphs>201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Times New Roman</vt:lpstr>
      <vt:lpstr>华文楷体</vt:lpstr>
      <vt:lpstr>华文新魏</vt:lpstr>
      <vt:lpstr>黑体</vt:lpstr>
      <vt:lpstr>Cambria Math</vt:lpstr>
      <vt:lpstr>Arial Unicode MS</vt:lpstr>
      <vt:lpstr>Calibri</vt:lpstr>
      <vt:lpstr>华文行楷</vt:lpstr>
      <vt:lpstr>WPS</vt:lpstr>
      <vt:lpstr>Comprehensive X-Ray view of the Anomalous X-Ray Pulsar 1E 2259+586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夏冰雹</cp:lastModifiedBy>
  <cp:revision>205</cp:revision>
  <dcterms:created xsi:type="dcterms:W3CDTF">2019-06-19T02:08:00Z</dcterms:created>
  <dcterms:modified xsi:type="dcterms:W3CDTF">2024-07-14T12:24:26Z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8C34E71274B74101BC078E1140583FE3_13</vt:lpwstr>
  </property>
</Properties>
</file>