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280" r:id="rId5"/>
    <p:sldId id="288" r:id="rId6"/>
    <p:sldId id="281" r:id="rId7"/>
    <p:sldId id="276" r:id="rId8"/>
    <p:sldId id="257" r:id="rId9"/>
    <p:sldId id="263" r:id="rId10"/>
    <p:sldId id="291" r:id="rId11"/>
    <p:sldId id="282" r:id="rId12"/>
    <p:sldId id="283" r:id="rId13"/>
    <p:sldId id="292" r:id="rId14"/>
    <p:sldId id="293" r:id="rId15"/>
    <p:sldId id="258" r:id="rId16"/>
    <p:sldId id="266" r:id="rId17"/>
    <p:sldId id="294" r:id="rId18"/>
    <p:sldId id="296" r:id="rId19"/>
    <p:sldId id="277" r:id="rId20"/>
    <p:sldId id="297" r:id="rId21"/>
    <p:sldId id="298" r:id="rId22"/>
    <p:sldId id="286" r:id="rId23"/>
    <p:sldId id="287" r:id="rId24"/>
    <p:sldId id="284" r:id="rId25"/>
    <p:sldId id="270" r:id="rId26"/>
    <p:sldId id="285" r:id="rId27"/>
    <p:sldId id="29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41E59-C8B9-4515-A8AF-23A340AE6820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077C-1B4C-4931-A42F-30E5B99511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D10404-B9CE-7BCB-A285-0502010F7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7A00DC-1317-E733-EAEB-3103BAA8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8B5B8-17C6-51BA-A4BC-3219832E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3F08-6C8D-48AF-B93E-1B76B5770843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2CB6EE-42D6-C6FB-D6F2-7D2C3BB8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1A97A-5F26-6A1A-639C-CD3B448A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B0D20-4A6B-8160-B280-A299D8AA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EF79EA-FA14-202E-A1EC-19C6C376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F32DD-6020-CF0E-10C6-F7C06199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FCDB-F210-42DD-909C-218878152853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478834-A076-7873-0909-34C6A017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A98CDA-8A11-4C36-00FE-DD45331E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13D175-33B6-DBD3-F2F5-75F99868C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433D0D-509C-14D7-24EF-33A8C27D7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1A7453-D5BE-5B36-D1C4-E61F5CB4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870-9832-4D75-9ED0-227FA653D5FC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559C1-E3B3-B60E-4A8B-A7E23FC2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9C730C-5C51-F2AC-7257-2679580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38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F9AE2-8E24-90DE-A6BD-3734CE1F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4BB748-6131-6A89-0FAB-241145D0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A909DE-D80B-1C86-E5A5-05867B51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21FB-DB44-4548-B670-A37D542E82E0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5AB075-E920-41AA-E2CD-52D31D6C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C4A1-383C-70EF-DB9F-904AC127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5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BEBC78-61E7-A26B-15EF-F66C5966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28C7AC-FAFD-36B6-0393-26D3120D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A3A0F-09E7-3A9B-0D34-83BFDB64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642-0ED5-4ABE-B388-0ADDB7854360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F13035-40D7-84BD-4703-9491EB8F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8B66E-AFE0-D3B7-597F-5833F100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5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96457-7C60-A467-EAA2-1B4CA954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D687CD-ABA9-408B-4EBA-7D3BBEBE4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296BA5-0C69-75D4-F05D-0917DFB4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56B50D-D062-A9E9-4C58-00938B6F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C29E-7027-44BA-8166-50733D0E6855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981BDD-B0DF-6801-D3CD-EE1343EA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639856-5730-D4BA-45B9-07F7E6D5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5012F-71F9-F980-D365-A8CEDE99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7408D9-947F-AD55-6164-2F249175A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0696AC-194C-C592-A4FE-8E201EA94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1D6549-2C64-F13F-D7F4-FA966048B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177C90-0AAC-E402-4901-E07D9068E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78DD70-2163-29BA-5653-067E5EC8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7B1A-8DE6-46CF-A1CC-9689BC386A6D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1F7637-FA4A-AEE3-F3F3-EDFF20CA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F061B6-2DE5-7964-C881-6AEA6436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43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F8ED5C-BD34-E031-A07B-1C8BFCC8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2B3BBF-7BF7-8682-ECF6-AD38FA57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714B-C134-4382-A5D3-3D2E289A0638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236CC4-15D5-878E-D6BD-38766D59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3449E7-2486-659A-E4C2-6DE7D07C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F9BFAA-83E4-CC7F-9C80-2EFC192B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DB8C-E20D-4994-8C54-C815C14078D6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746DDE-EA32-DB89-A11B-F6F590E0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DC9964-8371-1A30-4CBD-ADD24E74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661A8-68B9-A3E2-C8D6-BACD523F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565735-C993-DD26-A123-E20BA0D0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188729-CFA4-D580-CA6D-35EB153B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A1E4A6-D3AB-2E37-11C0-01869A95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542-526F-4A47-A053-CA794DCEB5DB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86F38E-4336-D52D-F5CF-D0F53220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2ED630-CF41-CD4C-0FA6-DAE05B9A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BACAD-775C-FD53-BB89-5EDF9FE7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A109D9-060F-233D-8488-F182457EB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381ADD-5170-EB1B-D1E2-739BFF4B7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0B2F58-5EFD-D1D3-00DE-343BFA41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2D35-3CB1-4AC5-B996-7CA9D462B60E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7EB040-143B-6C9B-7282-1981048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67715-2915-3498-CE8D-D6914258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3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18A4C2-4249-BE52-1134-968A1506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3BC365-8837-E7B9-DEF9-D0BD07520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1F7FDD-2926-5521-4660-9053CFB41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F57C-976E-4463-ADD9-DB078D9DA1FC}" type="datetime1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2B4D0E-98B9-9A05-63AF-A30DAE0EF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ECF852-3DB3-F370-DCC7-034F87DC1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6B42-3A00-48E9-98DC-807747542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8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003A-DE70-2095-9228-0D08BDDB5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Detecting </a:t>
            </a:r>
            <a:r>
              <a:rPr lang="en-US" altLang="zh-CN" dirty="0" err="1"/>
              <a:t>Strangeon</a:t>
            </a:r>
            <a:r>
              <a:rPr lang="en-US" altLang="zh-CN" dirty="0"/>
              <a:t> Nuggets with Acoustic Messenger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639501-D61A-43E9-4E15-CF718FE6A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Reporter: </a:t>
            </a:r>
            <a:r>
              <a:rPr lang="en-US" altLang="zh-CN" dirty="0" err="1"/>
              <a:t>Haoyang</a:t>
            </a:r>
            <a:r>
              <a:rPr lang="en-US" altLang="zh-CN" dirty="0"/>
              <a:t> Qi</a:t>
            </a:r>
          </a:p>
          <a:p>
            <a:r>
              <a:rPr lang="en-US" altLang="zh-CN" dirty="0"/>
              <a:t>Mentor: </a:t>
            </a:r>
            <a:r>
              <a:rPr lang="en-US" altLang="zh-CN" dirty="0" err="1"/>
              <a:t>Renxin</a:t>
            </a:r>
            <a:r>
              <a:rPr lang="en-US" altLang="zh-CN" dirty="0"/>
              <a:t> Xu</a:t>
            </a:r>
          </a:p>
          <a:p>
            <a:r>
              <a:rPr lang="en-US" altLang="zh-CN" dirty="0"/>
              <a:t>2024 – 07 – 15 FPS13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00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36EE8-F8AD-BC14-520E-AD4167BC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Magnetic field of StN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2029F2-3158-018F-0F93-ED270DC00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Wave function of identical particles without spin-orbit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S=1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is exchange symmetric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is exchange anti-symmetric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when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CN" b="0" i="1" kern="10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</m:oMath>
                </a14:m>
                <a:r>
                  <a:rPr lang="en-US" altLang="zh-CN" dirty="0"/>
                  <a:t> get lower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Transfer from one spin direction to another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kinetic energy of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altLang="zh-CN" dirty="0"/>
                  <a:t> get higher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2029F2-3158-018F-0F93-ED270DC00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F4424-6B1F-C035-8154-F8D47EB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4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E3AB37A-8D0A-C133-31E1-C81E9465ECD4}"/>
              </a:ext>
            </a:extLst>
          </p:cNvPr>
          <p:cNvGrpSpPr/>
          <p:nvPr/>
        </p:nvGrpSpPr>
        <p:grpSpPr>
          <a:xfrm>
            <a:off x="5665267" y="3463249"/>
            <a:ext cx="6407668" cy="3116236"/>
            <a:chOff x="5158246" y="3620574"/>
            <a:chExt cx="6945706" cy="33779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4BABBFA-0E2B-871C-A417-753DBE3CAEFE}"/>
                </a:ext>
              </a:extLst>
            </p:cNvPr>
            <p:cNvSpPr/>
            <p:nvPr/>
          </p:nvSpPr>
          <p:spPr>
            <a:xfrm>
              <a:off x="8857634" y="3620574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1EC7194-B391-7521-8C08-22445DB56492}"/>
                </a:ext>
              </a:extLst>
            </p:cNvPr>
            <p:cNvSpPr/>
            <p:nvPr/>
          </p:nvSpPr>
          <p:spPr>
            <a:xfrm>
              <a:off x="5158246" y="3807387"/>
              <a:ext cx="2369575" cy="236957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51098F5-26F8-5EB5-B992-95F04EC066CC}"/>
                </a:ext>
              </a:extLst>
            </p:cNvPr>
            <p:cNvSpPr/>
            <p:nvPr/>
          </p:nvSpPr>
          <p:spPr>
            <a:xfrm>
              <a:off x="9044447" y="3807387"/>
              <a:ext cx="2369575" cy="23695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A7D9A7CB-2B3C-03DB-662E-43480FA19375}"/>
                </a:ext>
              </a:extLst>
            </p:cNvPr>
            <p:cNvCxnSpPr/>
            <p:nvPr/>
          </p:nvCxnSpPr>
          <p:spPr>
            <a:xfrm>
              <a:off x="7698658" y="4992174"/>
              <a:ext cx="11405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A163398-28E9-7DD2-92E0-626F8FE84E8F}"/>
                </a:ext>
              </a:extLst>
            </p:cNvPr>
            <p:cNvSpPr/>
            <p:nvPr/>
          </p:nvSpPr>
          <p:spPr>
            <a:xfrm>
              <a:off x="9255765" y="3999116"/>
              <a:ext cx="1986116" cy="198611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282F666-DAA7-7370-4621-E6717684DA06}"/>
                </a:ext>
              </a:extLst>
            </p:cNvPr>
            <p:cNvSpPr txBox="1"/>
            <p:nvPr/>
          </p:nvSpPr>
          <p:spPr>
            <a:xfrm>
              <a:off x="5202336" y="6352143"/>
              <a:ext cx="3235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Fermi ball of electrons, </a:t>
              </a:r>
            </a:p>
            <a:p>
              <a:r>
                <a:rPr lang="en-US" altLang="zh-CN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gray means two spins are filled</a:t>
              </a:r>
              <a:endParaRPr lang="zh-CN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C996552-493A-6D78-8F94-0668D12F27FA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H="1">
              <a:off x="6343033" y="4154403"/>
              <a:ext cx="837772" cy="837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2B35DEB-8571-4B59-3722-F27562D4C5C9}"/>
                    </a:ext>
                  </a:extLst>
                </p:cNvPr>
                <p:cNvSpPr txBox="1"/>
                <p:nvPr/>
              </p:nvSpPr>
              <p:spPr>
                <a:xfrm>
                  <a:off x="6390321" y="4203956"/>
                  <a:ext cx="4844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2B35DEB-8571-4B59-3722-F27562D4C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321" y="4203956"/>
                  <a:ext cx="484427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E290D0C-EA74-A7B7-F62E-63E37183F528}"/>
                </a:ext>
              </a:extLst>
            </p:cNvPr>
            <p:cNvCxnSpPr>
              <a:stCxn id="6" idx="7"/>
            </p:cNvCxnSpPr>
            <p:nvPr/>
          </p:nvCxnSpPr>
          <p:spPr>
            <a:xfrm flipH="1">
              <a:off x="10229234" y="4154403"/>
              <a:ext cx="837772" cy="815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FF4FBFC-0DEC-A49A-4BA8-A781B1FC7254}"/>
                    </a:ext>
                  </a:extLst>
                </p:cNvPr>
                <p:cNvSpPr txBox="1"/>
                <p:nvPr/>
              </p:nvSpPr>
              <p:spPr>
                <a:xfrm>
                  <a:off x="10257516" y="4241337"/>
                  <a:ext cx="4844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FF4FBFC-0DEC-A49A-4BA8-A781B1FC7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516" y="4241337"/>
                  <a:ext cx="48442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5955366C-D1C2-42AA-2C15-997A01C3E162}"/>
                </a:ext>
              </a:extLst>
            </p:cNvPr>
            <p:cNvCxnSpPr>
              <a:stCxn id="9" idx="6"/>
              <a:endCxn id="6" idx="6"/>
            </p:cNvCxnSpPr>
            <p:nvPr/>
          </p:nvCxnSpPr>
          <p:spPr>
            <a:xfrm flipH="1">
              <a:off x="11414022" y="4992174"/>
              <a:ext cx="186812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E86B8C5-91F6-6012-7019-4F93841BD508}"/>
                    </a:ext>
                  </a:extLst>
                </p:cNvPr>
                <p:cNvSpPr txBox="1"/>
                <p:nvPr/>
              </p:nvSpPr>
              <p:spPr>
                <a:xfrm>
                  <a:off x="11419545" y="5284060"/>
                  <a:ext cx="5112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E86B8C5-91F6-6012-7019-4F93841BD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9545" y="5284060"/>
                  <a:ext cx="51129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43F6B3A7-5300-7F4A-F354-308E2FFDD297}"/>
                </a:ext>
              </a:extLst>
            </p:cNvPr>
            <p:cNvCxnSpPr/>
            <p:nvPr/>
          </p:nvCxnSpPr>
          <p:spPr>
            <a:xfrm flipH="1">
              <a:off x="11232120" y="4997094"/>
              <a:ext cx="186812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86B24A1-5742-55EA-86E8-89BDD5638AB6}"/>
                </a:ext>
              </a:extLst>
            </p:cNvPr>
            <p:cNvCxnSpPr/>
            <p:nvPr/>
          </p:nvCxnSpPr>
          <p:spPr>
            <a:xfrm>
              <a:off x="11325526" y="5093110"/>
              <a:ext cx="270398" cy="269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B431E41-3C17-8442-3237-A11B91BDE5B4}"/>
                </a:ext>
              </a:extLst>
            </p:cNvPr>
            <p:cNvCxnSpPr>
              <a:cxnSpLocks/>
            </p:cNvCxnSpPr>
            <p:nvPr/>
          </p:nvCxnSpPr>
          <p:spPr>
            <a:xfrm>
              <a:off x="11519719" y="5093110"/>
              <a:ext cx="157313" cy="268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7F76D75-C82A-8A71-186A-21BBA6A49BE8}"/>
                </a:ext>
              </a:extLst>
            </p:cNvPr>
            <p:cNvSpPr txBox="1"/>
            <p:nvPr/>
          </p:nvSpPr>
          <p:spPr>
            <a:xfrm>
              <a:off x="8644351" y="6347865"/>
              <a:ext cx="3459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After spin reverse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blue means only one spin is filled</a:t>
              </a:r>
              <a:endParaRPr lang="zh-CN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7F82131-FC66-240E-B20B-A6CFDFE6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Spontaneous magnetization of electron spin magnetic moment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109CC8-807B-1E22-CFB8-618EBE5C9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9671" cy="16647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100" smtClean="0"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  <m:r>
                      <a:rPr lang="en-US" altLang="zh-CN" sz="2800" i="1" kern="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kern="1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1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kern="1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1" kern="1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sz="2800" b="0" i="1" kern="100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2800" b="0" i="1" kern="1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0" i="1" kern="10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sz="2800" i="1" kern="10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altLang="zh-CN" sz="2800" b="0" i="1" kern="1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800" i="1" kern="1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en-US" altLang="zh-CN" sz="2800" i="1" kern="1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i="1" kern="1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800" i="1" kern="10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sz="2800" i="1" kern="10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altLang="zh-CN" sz="2800" b="0" i="1" kern="10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800" i="1" kern="100" smtClean="0">
                        <a:effectLst/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0" kern="100"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CN" sz="2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2800" b="0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2800" b="0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CN" sz="280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2800" b="0" i="1" kern="100" dirty="0">
                  <a:effectLst/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zh-CN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800" i="1" kern="1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kern="100"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  <m:r>
                      <a:rPr lang="en-US" altLang="zh-CN" sz="2800" i="1" kern="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kern="100" dirty="0"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i="1" kern="100" smtClean="0">
                        <a:effectLst/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0" kern="100">
                            <a:effectLst/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altLang="zh-CN" dirty="0"/>
                  <a:t> (Multi-body interaction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potential: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109CC8-807B-1E22-CFB8-618EBE5C9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9671" cy="1664744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ADF1C4-B1BE-5A7B-D09B-BD3A58DA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AF2-7F0D-40C0-ADB1-08A0D5DBF73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内容占位符 2">
                <a:extLst>
                  <a:ext uri="{FF2B5EF4-FFF2-40B4-BE49-F238E27FC236}">
                    <a16:creationId xmlns:a16="http://schemas.microsoft.com/office/drawing/2014/main" id="{4B5BB85D-8B21-F999-1862-915ACC71AC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3463249"/>
                <a:ext cx="5082025" cy="30296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altLang="zh-CN" b="0" i="1" kern="10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kern="100" smtClean="0">
                                <a:latin typeface="Cambria Math" panose="02040503050406030204" pitchFamily="18" charset="0"/>
                              </a:rPr>
                              <m:t>em</m:t>
                            </m:r>
                          </m:sub>
                        </m:sSub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CN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b="0" kern="100" dirty="0">
                    <a:latin typeface="Cambria Math" panose="02040503050406030204" pitchFamily="18" charset="0"/>
                  </a:rPr>
                  <a:t>0.064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</m:oMath>
                </a14:m>
                <a:endParaRPr lang="en-US" altLang="zh-CN" b="0" kern="1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 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US" altLang="zh-CN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i="1" kern="1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2" name="内容占位符 2">
                <a:extLst>
                  <a:ext uri="{FF2B5EF4-FFF2-40B4-BE49-F238E27FC236}">
                    <a16:creationId xmlns:a16="http://schemas.microsoft.com/office/drawing/2014/main" id="{4B5BB85D-8B21-F999-1862-915ACC71A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463249"/>
                <a:ext cx="5082025" cy="3029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40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55BFB-45D0-6321-3CA9-3446DB29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Magnetic field of StN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180533-2700-A850-EE99-26B130909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kern="1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0.38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em</m:t>
                        </m:r>
                      </m:sub>
                    </m:sSub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2.0×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sup>
                        </m:sSup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StN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p>
                        </m:sSup>
                        <m: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ea typeface="Cambria Math" panose="02040503050406030204" pitchFamily="18" charset="0"/>
                  </a:rPr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(Surface dipole magnetic field of the StN, strangeon star may have extra magnetic field from collective movement of electrons)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180533-2700-A850-EE99-26B130909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A30327-D6DA-7579-174F-CF0BB357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B6349-E10F-986D-B054-002BE7B1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Acoustic detection of StN pass-through event in normal matter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72A385-7473-320B-9F69-BC92707C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11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420A9-51F7-5D59-B3CA-B32ED472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Incident and ionize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861298-840B-0F6E-C9B3-A0E9A7AA5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altLang="zh-CN" dirty="0"/>
                  <a:t>, normal matter can be considered as continuous medium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Aerodynamic heating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 (For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Si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erg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220 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7×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erg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, enough to ionize  (OVIII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OIX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=871.4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=1.011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Ionization zone may be small (discuss later)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861298-840B-0F6E-C9B3-A0E9A7AA5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5EF23F-EADF-9EEA-A0B2-BF0D535D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7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02BAA-BB43-98D9-DA01-AA028044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Magnetopause of </a:t>
            </a:r>
            <a:r>
              <a:rPr lang="en-US" altLang="zh-CN" dirty="0" err="1"/>
              <a:t>StN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A0F655-3091-5E13-F72F-739F3E436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33386" cy="466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0.316 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kern="10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StN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220 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m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196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kern="1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220 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A0F655-3091-5E13-F72F-739F3E436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33386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E4EC24-73DB-C7E0-B7E1-6E3092B2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C5E39F-E0C7-11C5-B229-41BC654DC6FD}"/>
              </a:ext>
            </a:extLst>
          </p:cNvPr>
          <p:cNvSpPr txBox="1"/>
          <p:nvPr/>
        </p:nvSpPr>
        <p:spPr>
          <a:xfrm>
            <a:off x="911771" y="6233745"/>
            <a:ext cx="823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VanDevender</a:t>
            </a:r>
            <a:r>
              <a:rPr lang="en-US" altLang="zh-CN" dirty="0"/>
              <a:t>, J. P., </a:t>
            </a:r>
            <a:r>
              <a:rPr lang="en-US" altLang="zh-CN" dirty="0" err="1"/>
              <a:t>VanDevender</a:t>
            </a:r>
            <a:r>
              <a:rPr lang="en-US" altLang="zh-CN" dirty="0"/>
              <a:t>, A. P., Sloan, T., et al. (2017). Sci. Rep., 7(1), 8758.</a:t>
            </a:r>
            <a:endParaRPr lang="zh-CN" altLang="en-US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2C77CBE-CB0B-3718-4EFB-16F6D0484CCC}"/>
              </a:ext>
            </a:extLst>
          </p:cNvPr>
          <p:cNvGrpSpPr/>
          <p:nvPr/>
        </p:nvGrpSpPr>
        <p:grpSpPr>
          <a:xfrm>
            <a:off x="5690244" y="3732317"/>
            <a:ext cx="6294620" cy="2782260"/>
            <a:chOff x="3987577" y="3857869"/>
            <a:chExt cx="6294620" cy="2782260"/>
          </a:xfrm>
        </p:grpSpPr>
        <p:sp>
          <p:nvSpPr>
            <p:cNvPr id="46" name="弧形 45">
              <a:extLst>
                <a:ext uri="{FF2B5EF4-FFF2-40B4-BE49-F238E27FC236}">
                  <a16:creationId xmlns:a16="http://schemas.microsoft.com/office/drawing/2014/main" id="{5DBA5ACC-1B2B-A490-EDE4-241B38C4F42D}"/>
                </a:ext>
              </a:extLst>
            </p:cNvPr>
            <p:cNvSpPr/>
            <p:nvPr/>
          </p:nvSpPr>
          <p:spPr>
            <a:xfrm>
              <a:off x="8079218" y="4907829"/>
              <a:ext cx="1101489" cy="651238"/>
            </a:xfrm>
            <a:prstGeom prst="arc">
              <a:avLst>
                <a:gd name="adj1" fmla="val 3122795"/>
                <a:gd name="adj2" fmla="val 1839422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弧形 46">
              <a:extLst>
                <a:ext uri="{FF2B5EF4-FFF2-40B4-BE49-F238E27FC236}">
                  <a16:creationId xmlns:a16="http://schemas.microsoft.com/office/drawing/2014/main" id="{876D40FF-2C16-08EE-A89B-0CD3F28AFB18}"/>
                </a:ext>
              </a:extLst>
            </p:cNvPr>
            <p:cNvSpPr/>
            <p:nvPr/>
          </p:nvSpPr>
          <p:spPr>
            <a:xfrm>
              <a:off x="8072155" y="4282970"/>
              <a:ext cx="1667780" cy="1933121"/>
            </a:xfrm>
            <a:prstGeom prst="arc">
              <a:avLst>
                <a:gd name="adj1" fmla="val 3773140"/>
                <a:gd name="adj2" fmla="val 1094237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弧形 47">
              <a:extLst>
                <a:ext uri="{FF2B5EF4-FFF2-40B4-BE49-F238E27FC236}">
                  <a16:creationId xmlns:a16="http://schemas.microsoft.com/office/drawing/2014/main" id="{918A26BF-CB8F-5815-361B-8143EA060341}"/>
                </a:ext>
              </a:extLst>
            </p:cNvPr>
            <p:cNvSpPr/>
            <p:nvPr/>
          </p:nvSpPr>
          <p:spPr>
            <a:xfrm>
              <a:off x="8066897" y="4309240"/>
              <a:ext cx="1667780" cy="1933121"/>
            </a:xfrm>
            <a:prstGeom prst="arc">
              <a:avLst>
                <a:gd name="adj1" fmla="val 10893608"/>
                <a:gd name="adj2" fmla="val 1769152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9D89690-111C-C33C-E843-5B010188A72C}"/>
                </a:ext>
              </a:extLst>
            </p:cNvPr>
            <p:cNvSpPr/>
            <p:nvPr/>
          </p:nvSpPr>
          <p:spPr>
            <a:xfrm>
              <a:off x="6905441" y="4414343"/>
              <a:ext cx="1150883" cy="16766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3466AADB-2F6D-A2CF-489D-8737FE63AC8A}"/>
                </a:ext>
              </a:extLst>
            </p:cNvPr>
            <p:cNvSpPr/>
            <p:nvPr/>
          </p:nvSpPr>
          <p:spPr>
            <a:xfrm>
              <a:off x="7042071" y="4624799"/>
              <a:ext cx="998483" cy="1250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BD560F4-26FB-1D87-80BC-2A5CF96666D9}"/>
                </a:ext>
              </a:extLst>
            </p:cNvPr>
            <p:cNvGrpSpPr/>
            <p:nvPr/>
          </p:nvGrpSpPr>
          <p:grpSpPr>
            <a:xfrm>
              <a:off x="3987577" y="3857869"/>
              <a:ext cx="5889519" cy="2782260"/>
              <a:chOff x="5464281" y="3854788"/>
              <a:chExt cx="5889519" cy="2782260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5D219619-7F8D-3E43-7AAF-49B684D69F2B}"/>
                  </a:ext>
                </a:extLst>
              </p:cNvPr>
              <p:cNvGrpSpPr/>
              <p:nvPr/>
            </p:nvGrpSpPr>
            <p:grpSpPr>
              <a:xfrm>
                <a:off x="5464281" y="3854788"/>
                <a:ext cx="5889519" cy="2782260"/>
                <a:chOff x="5968183" y="4169420"/>
                <a:chExt cx="5889519" cy="2782260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477F38C7-757C-5D87-1042-BFC70FE65874}"/>
                    </a:ext>
                  </a:extLst>
                </p:cNvPr>
                <p:cNvSpPr/>
                <p:nvPr/>
              </p:nvSpPr>
              <p:spPr>
                <a:xfrm>
                  <a:off x="9920748" y="5437239"/>
                  <a:ext cx="235974" cy="235974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8073691D-D73C-FB56-F8DC-6718801E5ED8}"/>
                    </a:ext>
                  </a:extLst>
                </p:cNvPr>
                <p:cNvSpPr/>
                <p:nvPr/>
              </p:nvSpPr>
              <p:spPr>
                <a:xfrm>
                  <a:off x="8813390" y="4329881"/>
                  <a:ext cx="2450690" cy="24506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C4745713-D527-708B-C2FE-00EF1E727204}"/>
                    </a:ext>
                  </a:extLst>
                </p:cNvPr>
                <p:cNvSpPr/>
                <p:nvPr/>
              </p:nvSpPr>
              <p:spPr>
                <a:xfrm>
                  <a:off x="6017342" y="4169420"/>
                  <a:ext cx="5781368" cy="1286928"/>
                </a:xfrm>
                <a:custGeom>
                  <a:avLst/>
                  <a:gdLst>
                    <a:gd name="connsiteX0" fmla="*/ 0 w 5781368"/>
                    <a:gd name="connsiteY0" fmla="*/ 1257986 h 1286928"/>
                    <a:gd name="connsiteX1" fmla="*/ 1868129 w 5781368"/>
                    <a:gd name="connsiteY1" fmla="*/ 1238322 h 1286928"/>
                    <a:gd name="connsiteX2" fmla="*/ 2684206 w 5781368"/>
                    <a:gd name="connsiteY2" fmla="*/ 805703 h 1286928"/>
                    <a:gd name="connsiteX3" fmla="*/ 3264310 w 5781368"/>
                    <a:gd name="connsiteY3" fmla="*/ 225599 h 1286928"/>
                    <a:gd name="connsiteX4" fmla="*/ 3824748 w 5781368"/>
                    <a:gd name="connsiteY4" fmla="*/ 19122 h 1286928"/>
                    <a:gd name="connsiteX5" fmla="*/ 4345858 w 5781368"/>
                    <a:gd name="connsiteY5" fmla="*/ 19122 h 1286928"/>
                    <a:gd name="connsiteX6" fmla="*/ 5004619 w 5781368"/>
                    <a:gd name="connsiteY6" fmla="*/ 107612 h 1286928"/>
                    <a:gd name="connsiteX7" fmla="*/ 5781368 w 5781368"/>
                    <a:gd name="connsiteY7" fmla="*/ 245264 h 128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81368" h="1286928">
                      <a:moveTo>
                        <a:pt x="0" y="1257986"/>
                      </a:moveTo>
                      <a:cubicBezTo>
                        <a:pt x="710380" y="1285844"/>
                        <a:pt x="1420761" y="1313702"/>
                        <a:pt x="1868129" y="1238322"/>
                      </a:cubicBezTo>
                      <a:cubicBezTo>
                        <a:pt x="2315497" y="1162942"/>
                        <a:pt x="2451509" y="974490"/>
                        <a:pt x="2684206" y="805703"/>
                      </a:cubicBezTo>
                      <a:cubicBezTo>
                        <a:pt x="2916903" y="636916"/>
                        <a:pt x="3074220" y="356696"/>
                        <a:pt x="3264310" y="225599"/>
                      </a:cubicBezTo>
                      <a:cubicBezTo>
                        <a:pt x="3454400" y="94502"/>
                        <a:pt x="3644490" y="53535"/>
                        <a:pt x="3824748" y="19122"/>
                      </a:cubicBezTo>
                      <a:cubicBezTo>
                        <a:pt x="4005006" y="-15291"/>
                        <a:pt x="4149213" y="4374"/>
                        <a:pt x="4345858" y="19122"/>
                      </a:cubicBezTo>
                      <a:cubicBezTo>
                        <a:pt x="4542503" y="33870"/>
                        <a:pt x="4765367" y="69922"/>
                        <a:pt x="5004619" y="107612"/>
                      </a:cubicBezTo>
                      <a:cubicBezTo>
                        <a:pt x="5243871" y="145302"/>
                        <a:pt x="5643716" y="220683"/>
                        <a:pt x="5781368" y="24526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7B0AFCEB-F2AD-F996-7F74-37E8D9B4EC13}"/>
                    </a:ext>
                  </a:extLst>
                </p:cNvPr>
                <p:cNvSpPr/>
                <p:nvPr/>
              </p:nvSpPr>
              <p:spPr>
                <a:xfrm>
                  <a:off x="5968183" y="5968180"/>
                  <a:ext cx="5850194" cy="983500"/>
                </a:xfrm>
                <a:custGeom>
                  <a:avLst/>
                  <a:gdLst>
                    <a:gd name="connsiteX0" fmla="*/ 0 w 5850194"/>
                    <a:gd name="connsiteY0" fmla="*/ 0 h 983500"/>
                    <a:gd name="connsiteX1" fmla="*/ 1897626 w 5850194"/>
                    <a:gd name="connsiteY1" fmla="*/ 29497 h 983500"/>
                    <a:gd name="connsiteX2" fmla="*/ 2792361 w 5850194"/>
                    <a:gd name="connsiteY2" fmla="*/ 383458 h 983500"/>
                    <a:gd name="connsiteX3" fmla="*/ 3490452 w 5850194"/>
                    <a:gd name="connsiteY3" fmla="*/ 855406 h 983500"/>
                    <a:gd name="connsiteX4" fmla="*/ 3991897 w 5850194"/>
                    <a:gd name="connsiteY4" fmla="*/ 983226 h 983500"/>
                    <a:gd name="connsiteX5" fmla="*/ 4965290 w 5850194"/>
                    <a:gd name="connsiteY5" fmla="*/ 884903 h 983500"/>
                    <a:gd name="connsiteX6" fmla="*/ 5850194 w 5850194"/>
                    <a:gd name="connsiteY6" fmla="*/ 737419 h 98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0194" h="983500">
                      <a:moveTo>
                        <a:pt x="0" y="0"/>
                      </a:moveTo>
                      <a:lnTo>
                        <a:pt x="1897626" y="29497"/>
                      </a:lnTo>
                      <a:cubicBezTo>
                        <a:pt x="2363019" y="93407"/>
                        <a:pt x="2526890" y="245807"/>
                        <a:pt x="2792361" y="383458"/>
                      </a:cubicBezTo>
                      <a:cubicBezTo>
                        <a:pt x="3057832" y="521110"/>
                        <a:pt x="3290529" y="755445"/>
                        <a:pt x="3490452" y="855406"/>
                      </a:cubicBezTo>
                      <a:cubicBezTo>
                        <a:pt x="3690375" y="955367"/>
                        <a:pt x="3746091" y="978310"/>
                        <a:pt x="3991897" y="983226"/>
                      </a:cubicBezTo>
                      <a:cubicBezTo>
                        <a:pt x="4237703" y="988142"/>
                        <a:pt x="4655574" y="925871"/>
                        <a:pt x="4965290" y="884903"/>
                      </a:cubicBezTo>
                      <a:cubicBezTo>
                        <a:pt x="5275006" y="843935"/>
                        <a:pt x="5692878" y="763638"/>
                        <a:pt x="5850194" y="73741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948629AA-A9B9-E3E8-2F44-887A69AF6459}"/>
                    </a:ext>
                  </a:extLst>
                </p:cNvPr>
                <p:cNvSpPr/>
                <p:nvPr/>
              </p:nvSpPr>
              <p:spPr>
                <a:xfrm>
                  <a:off x="6027174" y="4235088"/>
                  <a:ext cx="5791200" cy="1379131"/>
                </a:xfrm>
                <a:custGeom>
                  <a:avLst/>
                  <a:gdLst>
                    <a:gd name="connsiteX0" fmla="*/ 0 w 5791200"/>
                    <a:gd name="connsiteY0" fmla="*/ 1379131 h 1379131"/>
                    <a:gd name="connsiteX1" fmla="*/ 2271252 w 5791200"/>
                    <a:gd name="connsiteY1" fmla="*/ 1320138 h 1379131"/>
                    <a:gd name="connsiteX2" fmla="*/ 2851355 w 5791200"/>
                    <a:gd name="connsiteY2" fmla="*/ 740035 h 1379131"/>
                    <a:gd name="connsiteX3" fmla="*/ 3156155 w 5791200"/>
                    <a:gd name="connsiteY3" fmla="*/ 327080 h 1379131"/>
                    <a:gd name="connsiteX4" fmla="*/ 3569110 w 5791200"/>
                    <a:gd name="connsiteY4" fmla="*/ 91106 h 1379131"/>
                    <a:gd name="connsiteX5" fmla="*/ 3903407 w 5791200"/>
                    <a:gd name="connsiteY5" fmla="*/ 2615 h 1379131"/>
                    <a:gd name="connsiteX6" fmla="*/ 4257368 w 5791200"/>
                    <a:gd name="connsiteY6" fmla="*/ 32112 h 1379131"/>
                    <a:gd name="connsiteX7" fmla="*/ 4660491 w 5791200"/>
                    <a:gd name="connsiteY7" fmla="*/ 120602 h 1379131"/>
                    <a:gd name="connsiteX8" fmla="*/ 5053781 w 5791200"/>
                    <a:gd name="connsiteY8" fmla="*/ 307415 h 1379131"/>
                    <a:gd name="connsiteX9" fmla="*/ 5535561 w 5791200"/>
                    <a:gd name="connsiteY9" fmla="*/ 454899 h 1379131"/>
                    <a:gd name="connsiteX10" fmla="*/ 5791200 w 5791200"/>
                    <a:gd name="connsiteY10" fmla="*/ 484396 h 137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1200" h="1379131">
                      <a:moveTo>
                        <a:pt x="0" y="1379131"/>
                      </a:moveTo>
                      <a:lnTo>
                        <a:pt x="2271252" y="1320138"/>
                      </a:lnTo>
                      <a:cubicBezTo>
                        <a:pt x="2746478" y="1213622"/>
                        <a:pt x="2703871" y="905545"/>
                        <a:pt x="2851355" y="740035"/>
                      </a:cubicBezTo>
                      <a:cubicBezTo>
                        <a:pt x="2998839" y="574525"/>
                        <a:pt x="3036529" y="435235"/>
                        <a:pt x="3156155" y="327080"/>
                      </a:cubicBezTo>
                      <a:cubicBezTo>
                        <a:pt x="3275781" y="218925"/>
                        <a:pt x="3444568" y="145183"/>
                        <a:pt x="3569110" y="91106"/>
                      </a:cubicBezTo>
                      <a:cubicBezTo>
                        <a:pt x="3693652" y="37029"/>
                        <a:pt x="3788697" y="12447"/>
                        <a:pt x="3903407" y="2615"/>
                      </a:cubicBezTo>
                      <a:cubicBezTo>
                        <a:pt x="4018117" y="-7217"/>
                        <a:pt x="4131187" y="12448"/>
                        <a:pt x="4257368" y="32112"/>
                      </a:cubicBezTo>
                      <a:cubicBezTo>
                        <a:pt x="4383549" y="51776"/>
                        <a:pt x="4527756" y="74718"/>
                        <a:pt x="4660491" y="120602"/>
                      </a:cubicBezTo>
                      <a:cubicBezTo>
                        <a:pt x="4793226" y="166486"/>
                        <a:pt x="4907936" y="251699"/>
                        <a:pt x="5053781" y="307415"/>
                      </a:cubicBezTo>
                      <a:cubicBezTo>
                        <a:pt x="5199626" y="363131"/>
                        <a:pt x="5412658" y="425402"/>
                        <a:pt x="5535561" y="454899"/>
                      </a:cubicBezTo>
                      <a:cubicBezTo>
                        <a:pt x="5658464" y="484396"/>
                        <a:pt x="5724832" y="484396"/>
                        <a:pt x="5791200" y="48439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C75EC742-95E0-3AEC-87F6-8644B11E81FC}"/>
                    </a:ext>
                  </a:extLst>
                </p:cNvPr>
                <p:cNvSpPr/>
                <p:nvPr/>
              </p:nvSpPr>
              <p:spPr>
                <a:xfrm flipV="1">
                  <a:off x="6066502" y="5757763"/>
                  <a:ext cx="5791200" cy="1100236"/>
                </a:xfrm>
                <a:custGeom>
                  <a:avLst/>
                  <a:gdLst>
                    <a:gd name="connsiteX0" fmla="*/ 0 w 5791200"/>
                    <a:gd name="connsiteY0" fmla="*/ 1379131 h 1379131"/>
                    <a:gd name="connsiteX1" fmla="*/ 2271252 w 5791200"/>
                    <a:gd name="connsiteY1" fmla="*/ 1320138 h 1379131"/>
                    <a:gd name="connsiteX2" fmla="*/ 2851355 w 5791200"/>
                    <a:gd name="connsiteY2" fmla="*/ 740035 h 1379131"/>
                    <a:gd name="connsiteX3" fmla="*/ 3156155 w 5791200"/>
                    <a:gd name="connsiteY3" fmla="*/ 327080 h 1379131"/>
                    <a:gd name="connsiteX4" fmla="*/ 3569110 w 5791200"/>
                    <a:gd name="connsiteY4" fmla="*/ 91106 h 1379131"/>
                    <a:gd name="connsiteX5" fmla="*/ 3903407 w 5791200"/>
                    <a:gd name="connsiteY5" fmla="*/ 2615 h 1379131"/>
                    <a:gd name="connsiteX6" fmla="*/ 4257368 w 5791200"/>
                    <a:gd name="connsiteY6" fmla="*/ 32112 h 1379131"/>
                    <a:gd name="connsiteX7" fmla="*/ 4660491 w 5791200"/>
                    <a:gd name="connsiteY7" fmla="*/ 120602 h 1379131"/>
                    <a:gd name="connsiteX8" fmla="*/ 5053781 w 5791200"/>
                    <a:gd name="connsiteY8" fmla="*/ 307415 h 1379131"/>
                    <a:gd name="connsiteX9" fmla="*/ 5535561 w 5791200"/>
                    <a:gd name="connsiteY9" fmla="*/ 454899 h 1379131"/>
                    <a:gd name="connsiteX10" fmla="*/ 5791200 w 5791200"/>
                    <a:gd name="connsiteY10" fmla="*/ 484396 h 137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1200" h="1379131">
                      <a:moveTo>
                        <a:pt x="0" y="1379131"/>
                      </a:moveTo>
                      <a:lnTo>
                        <a:pt x="2271252" y="1320138"/>
                      </a:lnTo>
                      <a:cubicBezTo>
                        <a:pt x="2746478" y="1213622"/>
                        <a:pt x="2703871" y="905545"/>
                        <a:pt x="2851355" y="740035"/>
                      </a:cubicBezTo>
                      <a:cubicBezTo>
                        <a:pt x="2998839" y="574525"/>
                        <a:pt x="3036529" y="435235"/>
                        <a:pt x="3156155" y="327080"/>
                      </a:cubicBezTo>
                      <a:cubicBezTo>
                        <a:pt x="3275781" y="218925"/>
                        <a:pt x="3444568" y="145183"/>
                        <a:pt x="3569110" y="91106"/>
                      </a:cubicBezTo>
                      <a:cubicBezTo>
                        <a:pt x="3693652" y="37029"/>
                        <a:pt x="3788697" y="12447"/>
                        <a:pt x="3903407" y="2615"/>
                      </a:cubicBezTo>
                      <a:cubicBezTo>
                        <a:pt x="4018117" y="-7217"/>
                        <a:pt x="4131187" y="12448"/>
                        <a:pt x="4257368" y="32112"/>
                      </a:cubicBezTo>
                      <a:cubicBezTo>
                        <a:pt x="4383549" y="51776"/>
                        <a:pt x="4527756" y="74718"/>
                        <a:pt x="4660491" y="120602"/>
                      </a:cubicBezTo>
                      <a:cubicBezTo>
                        <a:pt x="4793226" y="166486"/>
                        <a:pt x="4907936" y="251699"/>
                        <a:pt x="5053781" y="307415"/>
                      </a:cubicBezTo>
                      <a:cubicBezTo>
                        <a:pt x="5199626" y="363131"/>
                        <a:pt x="5412658" y="425402"/>
                        <a:pt x="5535561" y="454899"/>
                      </a:cubicBezTo>
                      <a:cubicBezTo>
                        <a:pt x="5658464" y="484396"/>
                        <a:pt x="5724832" y="484396"/>
                        <a:pt x="5791200" y="48439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5957A11A-F009-E149-B24E-3B63A41A49CA}"/>
                  </a:ext>
                </a:extLst>
              </p:cNvPr>
              <p:cNvCxnSpPr>
                <a:endCxn id="63" idx="7"/>
              </p:cNvCxnSpPr>
              <p:nvPr/>
            </p:nvCxnSpPr>
            <p:spPr>
              <a:xfrm flipV="1">
                <a:off x="9534833" y="5157165"/>
                <a:ext cx="83429" cy="834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id="{5C1BC3C9-73BF-04F6-1F5A-02AEA6BD9E21}"/>
                  </a:ext>
                </a:extLst>
              </p:cNvPr>
              <p:cNvCxnSpPr>
                <a:endCxn id="64" idx="5"/>
              </p:cNvCxnSpPr>
              <p:nvPr/>
            </p:nvCxnSpPr>
            <p:spPr>
              <a:xfrm>
                <a:off x="9534833" y="5240594"/>
                <a:ext cx="866450" cy="866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文本框 19">
                    <a:extLst>
                      <a:ext uri="{FF2B5EF4-FFF2-40B4-BE49-F238E27FC236}">
                        <a16:creationId xmlns:a16="http://schemas.microsoft.com/office/drawing/2014/main" id="{EA76EBA6-8F4D-A054-A068-26ED1D1C10B5}"/>
                      </a:ext>
                    </a:extLst>
                  </p:cNvPr>
                  <p:cNvSpPr txBox="1"/>
                  <p:nvPr/>
                </p:nvSpPr>
                <p:spPr>
                  <a:xfrm>
                    <a:off x="9433754" y="4821665"/>
                    <a:ext cx="4381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1" name="文本框 19">
                    <a:extLst>
                      <a:ext uri="{FF2B5EF4-FFF2-40B4-BE49-F238E27FC236}">
                        <a16:creationId xmlns:a16="http://schemas.microsoft.com/office/drawing/2014/main" id="{EA76EBA6-8F4D-A054-A068-26ED1D1C1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3754" y="4821665"/>
                    <a:ext cx="43813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文本框 20">
                    <a:extLst>
                      <a:ext uri="{FF2B5EF4-FFF2-40B4-BE49-F238E27FC236}">
                        <a16:creationId xmlns:a16="http://schemas.microsoft.com/office/drawing/2014/main" id="{A3BA6BE3-E9AA-EA25-4690-A8F1532B3C4D}"/>
                      </a:ext>
                    </a:extLst>
                  </p:cNvPr>
                  <p:cNvSpPr txBox="1"/>
                  <p:nvPr/>
                </p:nvSpPr>
                <p:spPr>
                  <a:xfrm>
                    <a:off x="9689880" y="5569121"/>
                    <a:ext cx="48737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2" name="文本框 20">
                    <a:extLst>
                      <a:ext uri="{FF2B5EF4-FFF2-40B4-BE49-F238E27FC236}">
                        <a16:creationId xmlns:a16="http://schemas.microsoft.com/office/drawing/2014/main" id="{A3BA6BE3-E9AA-EA25-4690-A8F1532B3C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89880" y="5569121"/>
                    <a:ext cx="48737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018DCA9C-162B-29B7-4076-D896CD9C8E7B}"/>
                </a:ext>
              </a:extLst>
            </p:cNvPr>
            <p:cNvSpPr/>
            <p:nvPr/>
          </p:nvSpPr>
          <p:spPr>
            <a:xfrm rot="5400000">
              <a:off x="4593025" y="5065984"/>
              <a:ext cx="147145" cy="13663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CBFCE5B5-0D78-52C5-08CE-B475DE735E3D}"/>
                </a:ext>
              </a:extLst>
            </p:cNvPr>
            <p:cNvSpPr/>
            <p:nvPr/>
          </p:nvSpPr>
          <p:spPr>
            <a:xfrm rot="5400000">
              <a:off x="4608792" y="5596752"/>
              <a:ext cx="147145" cy="136635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45E4436B-9683-1BF5-EC3E-32162B859E63}"/>
                </a:ext>
              </a:extLst>
            </p:cNvPr>
            <p:cNvSpPr/>
            <p:nvPr/>
          </p:nvSpPr>
          <p:spPr>
            <a:xfrm>
              <a:off x="9287023" y="4424047"/>
              <a:ext cx="995173" cy="185354"/>
            </a:xfrm>
            <a:custGeom>
              <a:avLst/>
              <a:gdLst>
                <a:gd name="connsiteX0" fmla="*/ 0 w 2732690"/>
                <a:gd name="connsiteY0" fmla="*/ 0 h 945931"/>
                <a:gd name="connsiteX1" fmla="*/ 767256 w 2732690"/>
                <a:gd name="connsiteY1" fmla="*/ 578069 h 945931"/>
                <a:gd name="connsiteX2" fmla="*/ 2732690 w 2732690"/>
                <a:gd name="connsiteY2" fmla="*/ 945931 h 945931"/>
                <a:gd name="connsiteX3" fmla="*/ 2732690 w 2732690"/>
                <a:gd name="connsiteY3" fmla="*/ 945931 h 945931"/>
                <a:gd name="connsiteX4" fmla="*/ 2732690 w 2732690"/>
                <a:gd name="connsiteY4" fmla="*/ 945931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2690" h="945931">
                  <a:moveTo>
                    <a:pt x="0" y="0"/>
                  </a:moveTo>
                  <a:cubicBezTo>
                    <a:pt x="155904" y="210207"/>
                    <a:pt x="311808" y="420414"/>
                    <a:pt x="767256" y="578069"/>
                  </a:cubicBezTo>
                  <a:cubicBezTo>
                    <a:pt x="1222704" y="735724"/>
                    <a:pt x="2732690" y="945931"/>
                    <a:pt x="2732690" y="945931"/>
                  </a:cubicBezTo>
                  <a:lnTo>
                    <a:pt x="2732690" y="945931"/>
                  </a:lnTo>
                  <a:lnTo>
                    <a:pt x="2732690" y="9459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D221E373-C2DE-8887-32A3-74E7A8DA019E}"/>
                </a:ext>
              </a:extLst>
            </p:cNvPr>
            <p:cNvSpPr/>
            <p:nvPr/>
          </p:nvSpPr>
          <p:spPr>
            <a:xfrm flipV="1">
              <a:off x="9322327" y="5894295"/>
              <a:ext cx="959869" cy="192071"/>
            </a:xfrm>
            <a:custGeom>
              <a:avLst/>
              <a:gdLst>
                <a:gd name="connsiteX0" fmla="*/ 0 w 2732690"/>
                <a:gd name="connsiteY0" fmla="*/ 0 h 945931"/>
                <a:gd name="connsiteX1" fmla="*/ 767256 w 2732690"/>
                <a:gd name="connsiteY1" fmla="*/ 578069 h 945931"/>
                <a:gd name="connsiteX2" fmla="*/ 2732690 w 2732690"/>
                <a:gd name="connsiteY2" fmla="*/ 945931 h 945931"/>
                <a:gd name="connsiteX3" fmla="*/ 2732690 w 2732690"/>
                <a:gd name="connsiteY3" fmla="*/ 945931 h 945931"/>
                <a:gd name="connsiteX4" fmla="*/ 2732690 w 2732690"/>
                <a:gd name="connsiteY4" fmla="*/ 945931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2690" h="945931">
                  <a:moveTo>
                    <a:pt x="0" y="0"/>
                  </a:moveTo>
                  <a:cubicBezTo>
                    <a:pt x="155904" y="210207"/>
                    <a:pt x="311808" y="420414"/>
                    <a:pt x="767256" y="578069"/>
                  </a:cubicBezTo>
                  <a:cubicBezTo>
                    <a:pt x="1222704" y="735724"/>
                    <a:pt x="2732690" y="945931"/>
                    <a:pt x="2732690" y="945931"/>
                  </a:cubicBezTo>
                  <a:lnTo>
                    <a:pt x="2732690" y="945931"/>
                  </a:lnTo>
                  <a:lnTo>
                    <a:pt x="2732690" y="9459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F9C604D-438E-DC78-FAB1-3FB486F39E38}"/>
                </a:ext>
              </a:extLst>
            </p:cNvPr>
            <p:cNvSpPr/>
            <p:nvPr/>
          </p:nvSpPr>
          <p:spPr>
            <a:xfrm>
              <a:off x="8839123" y="4936504"/>
              <a:ext cx="1443074" cy="50548"/>
            </a:xfrm>
            <a:custGeom>
              <a:avLst/>
              <a:gdLst>
                <a:gd name="connsiteX0" fmla="*/ 0 w 2732690"/>
                <a:gd name="connsiteY0" fmla="*/ 0 h 945931"/>
                <a:gd name="connsiteX1" fmla="*/ 767256 w 2732690"/>
                <a:gd name="connsiteY1" fmla="*/ 578069 h 945931"/>
                <a:gd name="connsiteX2" fmla="*/ 2732690 w 2732690"/>
                <a:gd name="connsiteY2" fmla="*/ 945931 h 945931"/>
                <a:gd name="connsiteX3" fmla="*/ 2732690 w 2732690"/>
                <a:gd name="connsiteY3" fmla="*/ 945931 h 945931"/>
                <a:gd name="connsiteX4" fmla="*/ 2732690 w 2732690"/>
                <a:gd name="connsiteY4" fmla="*/ 945931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2690" h="945931">
                  <a:moveTo>
                    <a:pt x="0" y="0"/>
                  </a:moveTo>
                  <a:cubicBezTo>
                    <a:pt x="155904" y="210207"/>
                    <a:pt x="311808" y="420414"/>
                    <a:pt x="767256" y="578069"/>
                  </a:cubicBezTo>
                  <a:cubicBezTo>
                    <a:pt x="1222704" y="735724"/>
                    <a:pt x="2732690" y="945931"/>
                    <a:pt x="2732690" y="945931"/>
                  </a:cubicBezTo>
                  <a:lnTo>
                    <a:pt x="2732690" y="945931"/>
                  </a:lnTo>
                  <a:lnTo>
                    <a:pt x="2732690" y="9459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CF534645-831F-530B-BDAB-F04BF1215A35}"/>
                </a:ext>
              </a:extLst>
            </p:cNvPr>
            <p:cNvSpPr/>
            <p:nvPr/>
          </p:nvSpPr>
          <p:spPr>
            <a:xfrm flipV="1">
              <a:off x="8854889" y="5464238"/>
              <a:ext cx="1427307" cy="65587"/>
            </a:xfrm>
            <a:custGeom>
              <a:avLst/>
              <a:gdLst>
                <a:gd name="connsiteX0" fmla="*/ 0 w 2732690"/>
                <a:gd name="connsiteY0" fmla="*/ 0 h 945931"/>
                <a:gd name="connsiteX1" fmla="*/ 767256 w 2732690"/>
                <a:gd name="connsiteY1" fmla="*/ 578069 h 945931"/>
                <a:gd name="connsiteX2" fmla="*/ 2732690 w 2732690"/>
                <a:gd name="connsiteY2" fmla="*/ 945931 h 945931"/>
                <a:gd name="connsiteX3" fmla="*/ 2732690 w 2732690"/>
                <a:gd name="connsiteY3" fmla="*/ 945931 h 945931"/>
                <a:gd name="connsiteX4" fmla="*/ 2732690 w 2732690"/>
                <a:gd name="connsiteY4" fmla="*/ 945931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2690" h="945931">
                  <a:moveTo>
                    <a:pt x="0" y="0"/>
                  </a:moveTo>
                  <a:cubicBezTo>
                    <a:pt x="155904" y="210207"/>
                    <a:pt x="311808" y="420414"/>
                    <a:pt x="767256" y="578069"/>
                  </a:cubicBezTo>
                  <a:cubicBezTo>
                    <a:pt x="1222704" y="735724"/>
                    <a:pt x="2732690" y="945931"/>
                    <a:pt x="2732690" y="945931"/>
                  </a:cubicBezTo>
                  <a:lnTo>
                    <a:pt x="2732690" y="945931"/>
                  </a:lnTo>
                  <a:lnTo>
                    <a:pt x="2732690" y="9459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7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79F3B-12A9-D58F-D944-BE53AEA0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Cross section and penetration depth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7E80CA-EBAD-BF6A-D915-190AEE1A1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392" y="1825625"/>
                <a:ext cx="11792607" cy="466725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=0.320 </m:t>
                    </m:r>
                    <m:sSup>
                      <m:sSup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kern="10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StN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220 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StN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=1.92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kern="1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kern="10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kern="10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StN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220 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=4.1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=7.88×</m:t>
                    </m:r>
                    <m:sSup>
                      <m:sSup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 kern="1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StN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den>
                            </m:f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kern="10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∙(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0−220</m:t>
                        </m:r>
                      </m:sub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−220</m:t>
                        </m:r>
                      </m:sub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7E80CA-EBAD-BF6A-D915-190AEE1A1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392" y="1825625"/>
                <a:ext cx="11792607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97E229-146B-91F0-CFF3-82785729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2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E9891-C014-4258-FE03-58C166F2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Penetration depth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3EF395-39FA-EB55-3A57-31AD1AE072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876"/>
                <a:ext cx="10515600" cy="4779087"/>
              </a:xfrm>
            </p:spPr>
            <p:txBody>
              <a:bodyPr/>
              <a:lstStyle/>
              <a:p>
                <a:r>
                  <a:rPr lang="en-US" altLang="zh-CN" dirty="0"/>
                  <a:t>Passing through earth atmosphere: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3EF395-39FA-EB55-3A57-31AD1AE07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876"/>
                <a:ext cx="10515600" cy="4779087"/>
              </a:xfrm>
              <a:blipFill>
                <a:blip r:embed="rId2"/>
                <a:stretch>
                  <a:fillRect l="-1043" t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C7CD5E-7BF3-216B-513C-C04D4C25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DEF44975-7339-3349-2ED0-8448A16CB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1767"/>
            <a:ext cx="5972749" cy="383114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086BB7D3-9F7A-6816-0F9E-43D7BB460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2620" y="1961767"/>
            <a:ext cx="5972749" cy="38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654A7-D303-3768-4743-99EE427A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Penetration depth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3546BE-A38E-E08E-4870-699986E2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9B7044-CB22-84AA-E9A2-5AF99B40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AC54BC-05C6-B894-8E25-7AD24977B51D}"/>
              </a:ext>
            </a:extLst>
          </p:cNvPr>
          <p:cNvGrpSpPr/>
          <p:nvPr/>
        </p:nvGrpSpPr>
        <p:grpSpPr>
          <a:xfrm>
            <a:off x="0" y="1870075"/>
            <a:ext cx="12192000" cy="3532242"/>
            <a:chOff x="474555" y="1288493"/>
            <a:chExt cx="10879245" cy="2884420"/>
          </a:xfrm>
        </p:grpSpPr>
        <p:pic>
          <p:nvPicPr>
            <p:cNvPr id="6" name="图片 5" descr="图片包含 背景图案&#10;&#10;描述已自动生成">
              <a:extLst>
                <a:ext uri="{FF2B5EF4-FFF2-40B4-BE49-F238E27FC236}">
                  <a16:creationId xmlns:a16="http://schemas.microsoft.com/office/drawing/2014/main" id="{5F86A9CA-9CDD-CE51-F8B5-A7437D462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5" y="1288493"/>
              <a:ext cx="5852667" cy="2884420"/>
            </a:xfrm>
            <a:prstGeom prst="rect">
              <a:avLst/>
            </a:prstGeom>
          </p:spPr>
        </p:pic>
        <p:pic>
          <p:nvPicPr>
            <p:cNvPr id="8" name="图片 7" descr="图片包含 背景图案&#10;&#10;描述已自动生成">
              <a:extLst>
                <a:ext uri="{FF2B5EF4-FFF2-40B4-BE49-F238E27FC236}">
                  <a16:creationId xmlns:a16="http://schemas.microsoft.com/office/drawing/2014/main" id="{7DF20235-4C75-D933-3A74-B4DF4563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33" y="1288493"/>
              <a:ext cx="5852667" cy="2884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6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BEE66-B5C3-623A-3A67-399D9C54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Characteristics of acoustic signal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EC21E3-2A3E-3BBB-D900-8A0E57AB9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3907"/>
                <a:ext cx="111541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100" dirty="0"/>
                  <a:t>Sound pressure and energy: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3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3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1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med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1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31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zh-CN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zh-CN" alt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altLang="zh-CN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1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shock</m:t>
                        </m:r>
                      </m:sub>
                    </m:sSub>
                    <m:r>
                      <a:rPr lang="en-US" altLang="zh-CN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1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sound</m:t>
                        </m:r>
                      </m:sub>
                    </m:sSub>
                  </m:oMath>
                </a14:m>
                <a:endParaRPr lang="en-US" altLang="zh-CN" sz="3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1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shock</m:t>
                        </m:r>
                      </m:sub>
                    </m:sSub>
                    <m:r>
                      <a:rPr lang="en-US" altLang="zh-CN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=1.82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𝑣𝑅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320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=0.336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ms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zh-CN" sz="3200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3200" b="0" i="0" kern="100" smtClean="0"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sz="3200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3200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kern="10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3200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3200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km</m:t>
                                </m:r>
                                <m:r>
                                  <a:rPr lang="en-US" altLang="zh-CN" sz="3200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3200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200" b="0" i="1" kern="1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3200" b="0" i="1" kern="10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3200" kern="100">
                                        <a:latin typeface="Cambria Math" panose="02040503050406030204" pitchFamily="18" charset="0"/>
                                      </a:rPr>
                                      <m:t>StN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sz="3200" i="1" kern="1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3200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sz="3200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3200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3200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200" b="0" i="1" kern="1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200" i="1" kern="10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3200" kern="100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3200" i="1" kern="10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3200" kern="1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 sz="3200" kern="10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3200" kern="10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3200" kern="1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200" i="1" kern="1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kern="10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sz="3100" dirty="0"/>
              </a:p>
              <a:p>
                <a:endParaRPr lang="en-US" altLang="zh-CN" sz="31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EC21E3-2A3E-3BBB-D900-8A0E57AB9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3907"/>
                <a:ext cx="11154101" cy="4351338"/>
              </a:xfrm>
              <a:blipFill>
                <a:blip r:embed="rId2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1BB0A1-3D66-3068-C5A9-52CB7665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5FA8180-CA52-14BE-BA67-1CC011CDE27B}"/>
              </a:ext>
            </a:extLst>
          </p:cNvPr>
          <p:cNvGrpSpPr/>
          <p:nvPr/>
        </p:nvGrpSpPr>
        <p:grpSpPr>
          <a:xfrm>
            <a:off x="1911395" y="3998830"/>
            <a:ext cx="7966459" cy="2445132"/>
            <a:chOff x="1923391" y="2894861"/>
            <a:chExt cx="7966459" cy="2445132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4B40E886-5E7C-399A-3912-83A81EAF3C0B}"/>
                </a:ext>
              </a:extLst>
            </p:cNvPr>
            <p:cNvCxnSpPr/>
            <p:nvPr/>
          </p:nvCxnSpPr>
          <p:spPr>
            <a:xfrm>
              <a:off x="1923391" y="4109545"/>
              <a:ext cx="78512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B63260A-0432-9D8A-DA02-17AFD09E7B18}"/>
                </a:ext>
              </a:extLst>
            </p:cNvPr>
            <p:cNvCxnSpPr/>
            <p:nvPr/>
          </p:nvCxnSpPr>
          <p:spPr>
            <a:xfrm>
              <a:off x="1975944" y="3289738"/>
              <a:ext cx="7725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7D351E3-5DD8-C1D2-68DE-062D4B79826C}"/>
                </a:ext>
              </a:extLst>
            </p:cNvPr>
            <p:cNvCxnSpPr/>
            <p:nvPr/>
          </p:nvCxnSpPr>
          <p:spPr>
            <a:xfrm>
              <a:off x="1923391" y="4945115"/>
              <a:ext cx="7725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F6DE991-C183-3905-D5C5-92A41D0B4D31}"/>
                </a:ext>
              </a:extLst>
            </p:cNvPr>
            <p:cNvCxnSpPr/>
            <p:nvPr/>
          </p:nvCxnSpPr>
          <p:spPr>
            <a:xfrm flipV="1">
              <a:off x="2753710" y="3289738"/>
              <a:ext cx="0" cy="819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723E858-F672-2AA5-0F42-9C5C1CF3BA88}"/>
                    </a:ext>
                  </a:extLst>
                </p:cNvPr>
                <p:cNvSpPr txBox="1"/>
                <p:nvPr/>
              </p:nvSpPr>
              <p:spPr>
                <a:xfrm>
                  <a:off x="2701159" y="3520967"/>
                  <a:ext cx="4013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723E858-F672-2AA5-0F42-9C5C1CF3B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159" y="3520967"/>
                  <a:ext cx="40139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285897B6-B7E0-B4C9-70D9-CD3F8A589F06}"/>
                </a:ext>
              </a:extLst>
            </p:cNvPr>
            <p:cNvCxnSpPr/>
            <p:nvPr/>
          </p:nvCxnSpPr>
          <p:spPr>
            <a:xfrm flipV="1">
              <a:off x="3678621" y="2974428"/>
              <a:ext cx="0" cy="220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43517FA2-0A66-9FCB-B92A-E2BC53301617}"/>
                </a:ext>
              </a:extLst>
            </p:cNvPr>
            <p:cNvCxnSpPr/>
            <p:nvPr/>
          </p:nvCxnSpPr>
          <p:spPr>
            <a:xfrm flipV="1">
              <a:off x="6006657" y="2990193"/>
              <a:ext cx="0" cy="220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DB7CE00E-D0F0-BE16-EE67-4D52675B97F4}"/>
                </a:ext>
              </a:extLst>
            </p:cNvPr>
            <p:cNvCxnSpPr/>
            <p:nvPr/>
          </p:nvCxnSpPr>
          <p:spPr>
            <a:xfrm flipV="1">
              <a:off x="8203310" y="3000705"/>
              <a:ext cx="0" cy="220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B44ADBC-1761-62C7-D9B3-468FC6762FFB}"/>
                </a:ext>
              </a:extLst>
            </p:cNvPr>
            <p:cNvCxnSpPr>
              <a:cxnSpLocks/>
            </p:cNvCxnSpPr>
            <p:nvPr/>
          </p:nvCxnSpPr>
          <p:spPr>
            <a:xfrm>
              <a:off x="5990895" y="5013431"/>
              <a:ext cx="0" cy="220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CA3208A-E235-3492-92DF-A32E8EB36BDB}"/>
                </a:ext>
              </a:extLst>
            </p:cNvPr>
            <p:cNvCxnSpPr>
              <a:cxnSpLocks/>
            </p:cNvCxnSpPr>
            <p:nvPr/>
          </p:nvCxnSpPr>
          <p:spPr>
            <a:xfrm>
              <a:off x="8213822" y="5008181"/>
              <a:ext cx="0" cy="220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2BBA417A-1644-3E5D-756D-7073BE6631FB}"/>
                </a:ext>
              </a:extLst>
            </p:cNvPr>
            <p:cNvCxnSpPr>
              <a:cxnSpLocks/>
            </p:cNvCxnSpPr>
            <p:nvPr/>
          </p:nvCxnSpPr>
          <p:spPr>
            <a:xfrm>
              <a:off x="3662859" y="5050221"/>
              <a:ext cx="0" cy="220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6E2ED03-8808-E6C6-E5F9-86FF0DEBCC38}"/>
                    </a:ext>
                  </a:extLst>
                </p:cNvPr>
                <p:cNvSpPr txBox="1"/>
                <p:nvPr/>
              </p:nvSpPr>
              <p:spPr>
                <a:xfrm>
                  <a:off x="6006657" y="2894861"/>
                  <a:ext cx="442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6E2ED03-8808-E6C6-E5F9-86FF0DEBC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6657" y="2894861"/>
                  <a:ext cx="44210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5A556FF1-B882-99D6-C4F2-4E3155923549}"/>
                    </a:ext>
                  </a:extLst>
                </p:cNvPr>
                <p:cNvSpPr txBox="1"/>
                <p:nvPr/>
              </p:nvSpPr>
              <p:spPr>
                <a:xfrm>
                  <a:off x="6006657" y="4970661"/>
                  <a:ext cx="442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5A556FF1-B882-99D6-C4F2-4E3155923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6657" y="4970661"/>
                  <a:ext cx="44210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674F950-2524-A074-2E45-516FBC7B14CC}"/>
                </a:ext>
              </a:extLst>
            </p:cNvPr>
            <p:cNvSpPr txBox="1"/>
            <p:nvPr/>
          </p:nvSpPr>
          <p:spPr>
            <a:xfrm>
              <a:off x="7839395" y="3731174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StN trajectory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188A714B-F3F4-D9C7-F548-E8D8A67C4A3E}"/>
                    </a:ext>
                  </a:extLst>
                </p:cNvPr>
                <p:cNvSpPr txBox="1"/>
                <p:nvPr/>
              </p:nvSpPr>
              <p:spPr>
                <a:xfrm>
                  <a:off x="9512246" y="3731174"/>
                  <a:ext cx="377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188A714B-F3F4-D9C7-F548-E8D8A67C4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46" y="3731174"/>
                  <a:ext cx="3776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EA1C4F8-AFC6-B68B-B593-12B4647A4220}"/>
                </a:ext>
              </a:extLst>
            </p:cNvPr>
            <p:cNvSpPr txBox="1"/>
            <p:nvPr/>
          </p:nvSpPr>
          <p:spPr>
            <a:xfrm>
              <a:off x="3900309" y="2903901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Mach shockwave</a:t>
              </a:r>
              <a:endParaRPr lang="zh-CN" altLang="en-US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211FF88-291C-68CD-D8AF-AEDABEDD8392}"/>
              </a:ext>
            </a:extLst>
          </p:cNvPr>
          <p:cNvGrpSpPr/>
          <p:nvPr/>
        </p:nvGrpSpPr>
        <p:grpSpPr>
          <a:xfrm>
            <a:off x="9987633" y="4709020"/>
            <a:ext cx="1156258" cy="1829892"/>
            <a:chOff x="9987633" y="4709020"/>
            <a:chExt cx="1156258" cy="1829892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BDFD96F-D6CC-D755-C83F-2C119CC3681B}"/>
                </a:ext>
              </a:extLst>
            </p:cNvPr>
            <p:cNvCxnSpPr>
              <a:cxnSpLocks/>
            </p:cNvCxnSpPr>
            <p:nvPr/>
          </p:nvCxnSpPr>
          <p:spPr>
            <a:xfrm>
              <a:off x="10481657" y="5130884"/>
              <a:ext cx="0" cy="1408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B26FF45-74A1-5822-8CB6-5A67CCA055A3}"/>
                </a:ext>
              </a:extLst>
            </p:cNvPr>
            <p:cNvGrpSpPr/>
            <p:nvPr/>
          </p:nvGrpSpPr>
          <p:grpSpPr>
            <a:xfrm>
              <a:off x="9987633" y="4709020"/>
              <a:ext cx="1156258" cy="1721611"/>
              <a:chOff x="10197543" y="2600593"/>
              <a:chExt cx="1156258" cy="1721611"/>
            </a:xfrm>
          </p:grpSpPr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AD7C1E0E-50B6-C703-4CCC-6318C5E74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5715" y="3279227"/>
                <a:ext cx="24585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57522E59-5A87-905D-DDC5-3128094001A7}"/>
                  </a:ext>
                </a:extLst>
              </p:cNvPr>
              <p:cNvSpPr/>
              <p:nvPr/>
            </p:nvSpPr>
            <p:spPr>
              <a:xfrm>
                <a:off x="10229194" y="3428659"/>
                <a:ext cx="1124607" cy="893545"/>
              </a:xfrm>
              <a:custGeom>
                <a:avLst/>
                <a:gdLst>
                  <a:gd name="connsiteX0" fmla="*/ 0 w 1124607"/>
                  <a:gd name="connsiteY0" fmla="*/ 536027 h 893545"/>
                  <a:gd name="connsiteX1" fmla="*/ 220717 w 1124607"/>
                  <a:gd name="connsiteY1" fmla="*/ 0 h 893545"/>
                  <a:gd name="connsiteX2" fmla="*/ 346841 w 1124607"/>
                  <a:gd name="connsiteY2" fmla="*/ 536027 h 893545"/>
                  <a:gd name="connsiteX3" fmla="*/ 462455 w 1124607"/>
                  <a:gd name="connsiteY3" fmla="*/ 893379 h 893545"/>
                  <a:gd name="connsiteX4" fmla="*/ 641131 w 1124607"/>
                  <a:gd name="connsiteY4" fmla="*/ 493986 h 893545"/>
                  <a:gd name="connsiteX5" fmla="*/ 840827 w 1124607"/>
                  <a:gd name="connsiteY5" fmla="*/ 483476 h 893545"/>
                  <a:gd name="connsiteX6" fmla="*/ 1124607 w 1124607"/>
                  <a:gd name="connsiteY6" fmla="*/ 483476 h 89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607" h="893545">
                    <a:moveTo>
                      <a:pt x="0" y="536027"/>
                    </a:moveTo>
                    <a:cubicBezTo>
                      <a:pt x="81455" y="268013"/>
                      <a:pt x="162910" y="0"/>
                      <a:pt x="220717" y="0"/>
                    </a:cubicBezTo>
                    <a:cubicBezTo>
                      <a:pt x="278524" y="0"/>
                      <a:pt x="306551" y="387131"/>
                      <a:pt x="346841" y="536027"/>
                    </a:cubicBezTo>
                    <a:cubicBezTo>
                      <a:pt x="387131" y="684923"/>
                      <a:pt x="413407" y="900386"/>
                      <a:pt x="462455" y="893379"/>
                    </a:cubicBezTo>
                    <a:cubicBezTo>
                      <a:pt x="511503" y="886372"/>
                      <a:pt x="578069" y="562303"/>
                      <a:pt x="641131" y="493986"/>
                    </a:cubicBezTo>
                    <a:cubicBezTo>
                      <a:pt x="704193" y="425669"/>
                      <a:pt x="760248" y="485228"/>
                      <a:pt x="840827" y="483476"/>
                    </a:cubicBezTo>
                    <a:cubicBezTo>
                      <a:pt x="921406" y="481724"/>
                      <a:pt x="1023006" y="482600"/>
                      <a:pt x="1124607" y="48347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8172579B-D3A4-2F58-4734-FD7C3085F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7282" y="3016469"/>
                <a:ext cx="0" cy="8877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65302B73-C103-FAAE-7B1A-86CEFE67B2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7543" y="2600593"/>
                    <a:ext cx="8159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shock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65302B73-C103-FAAE-7B1A-86CEFE67B2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7543" y="2600593"/>
                    <a:ext cx="81599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79FF710E-BB49-2A9A-5EF7-B0629E882EA4}"/>
              </a:ext>
            </a:extLst>
          </p:cNvPr>
          <p:cNvSpPr txBox="1"/>
          <p:nvPr/>
        </p:nvSpPr>
        <p:spPr>
          <a:xfrm>
            <a:off x="838200" y="6356350"/>
            <a:ext cx="903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</a:rPr>
              <a:t>Maher, R. (2006). 2006 IEEE 12th D. S. P. Workshop &amp; 4th IEEE S. P. E. Workshop, 257–261.</a:t>
            </a:r>
          </a:p>
        </p:txBody>
      </p:sp>
    </p:spTree>
    <p:extLst>
      <p:ext uri="{BB962C8B-B14F-4D97-AF65-F5344CB8AC3E}">
        <p14:creationId xmlns:p14="http://schemas.microsoft.com/office/powerpoint/2010/main" val="218983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D50FA-CF39-DD27-4917-F41EB5F5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908307-1EA3-379A-D86C-FE49009F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</a:p>
          <a:p>
            <a:endParaRPr lang="en-US" altLang="zh-CN" dirty="0"/>
          </a:p>
          <a:p>
            <a:r>
              <a:rPr lang="en-US" altLang="zh-CN" dirty="0"/>
              <a:t>Introduction to Strangeon Nuggets (</a:t>
            </a:r>
            <a:r>
              <a:rPr lang="en-US" altLang="zh-CN" dirty="0" err="1"/>
              <a:t>StN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Acoustic detection of StN pass-through event in normal matter</a:t>
            </a:r>
          </a:p>
          <a:p>
            <a:endParaRPr lang="en-US" altLang="zh-CN" dirty="0"/>
          </a:p>
          <a:p>
            <a:r>
              <a:rPr lang="en-US" altLang="zh-CN" dirty="0"/>
              <a:t>Discussions and conclusions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EEAE09-3101-D9F3-F80E-1790A55E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97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ABF29-B09C-2780-0D7F-64CE2A7B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Characteristics of acoustic signal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2424F1-3E5C-B48D-91C9-B15CE774F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44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Attenuation: geometric, scattering, and absorption (exponential decay for the last item)</a:t>
                </a:r>
              </a:p>
              <a:p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bsorption: viscosity, </a:t>
                </a:r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thermal conduction, and relaxation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sound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sound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altLang="zh-CN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med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altLang="zh-CN" sz="28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In pure crystal medium and pure water: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sub>
                    </m:sSub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Hz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Sea water or real rock: not pure and uniform medium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2424F1-3E5C-B48D-91C9-B15CE774F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448" cy="4351338"/>
              </a:xfrm>
              <a:blipFill>
                <a:blip r:embed="rId2"/>
                <a:stretch>
                  <a:fillRect l="-998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165F21-4C90-7421-3E06-49BE8F9D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1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03EC1-0A61-9C06-54CD-9951476F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Characteristics of acoustic signal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A66A84-2F28-903D-9F04-AF2CE04F1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6752" cy="4351338"/>
              </a:xfrm>
            </p:spPr>
            <p:txBody>
              <a:bodyPr/>
              <a:lstStyle/>
              <a:p>
                <a:r>
                  <a:rPr lang="en-US" altLang="zh-CN" sz="2800" dirty="0">
                    <a:ea typeface="Cambria Math" panose="020405030504060302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ms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altLang="zh-CN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800" dirty="0">
                    <a:ea typeface="Cambria Math" panose="02040503050406030204" pitchFamily="18" charset="0"/>
                  </a:rPr>
                  <a:t>Experiments in real water:</a:t>
                </a:r>
                <a:endParaRPr lang="en-US" altLang="zh-CN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sound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9.01×</m:t>
                              </m:r>
                              <m:sSup>
                                <m:sSupPr>
                                  <m:ctrlPr>
                                    <a:rPr lang="zh-CN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800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cm</m:t>
                              </m:r>
                            </m:den>
                          </m:f>
                        </m:sup>
                      </m:sSup>
                      <m:r>
                        <a:rPr lang="en-US" altLang="zh-CN" sz="2800" b="0" i="1" kern="100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noise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erg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1.1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altLang="zh-CN" sz="2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b="0" i="0" dirty="0">
                  <a:latin typeface="Cambria Math" panose="02040503050406030204" pitchFamily="18" charset="0"/>
                </a:endParaRPr>
              </a:p>
              <a:p>
                <a:r>
                  <a:rPr lang="en-US" altLang="zh-CN" sz="2800" b="0" i="0" dirty="0">
                    <a:cs typeface="Times New Roman" panose="02020603050405020304" pitchFamily="18" charset="0"/>
                  </a:rPr>
                  <a:t>Critical detectable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p>
                        <m:s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9.01×</m:t>
                              </m:r>
                              <m:sSup>
                                <m:sSupPr>
                                  <m:ctrlPr>
                                    <a:rPr lang="zh-CN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800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cm</m:t>
                              </m:r>
                            </m:den>
                          </m:f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med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noise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A66A84-2F28-903D-9F04-AF2CE04F1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6752" cy="4351338"/>
              </a:xfrm>
              <a:blipFill>
                <a:blip r:embed="rId2"/>
                <a:stretch>
                  <a:fillRect l="-1016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FD50E7-FFC6-BAF1-BD1C-8D7DF1A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62BE79A-0BD8-97F7-2184-FCEFA416D97D}"/>
              </a:ext>
            </a:extLst>
          </p:cNvPr>
          <p:cNvSpPr txBox="1"/>
          <p:nvPr/>
        </p:nvSpPr>
        <p:spPr>
          <a:xfrm>
            <a:off x="911771" y="6233745"/>
            <a:ext cx="823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VanDevender</a:t>
            </a:r>
            <a:r>
              <a:rPr lang="en-US" altLang="zh-CN" dirty="0"/>
              <a:t>, J. P., </a:t>
            </a:r>
            <a:r>
              <a:rPr lang="en-US" altLang="zh-CN" dirty="0" err="1"/>
              <a:t>VanDevender</a:t>
            </a:r>
            <a:r>
              <a:rPr lang="en-US" altLang="zh-CN" dirty="0"/>
              <a:t>, A. P., Sloan, T., et al. (2017). Sci. Rep., 7(1), 8758.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60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04ED3-51B0-3065-E879-8C8EBBF8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Acoustic </a:t>
            </a:r>
            <a:r>
              <a:rPr lang="en-US" altLang="zh-CN" dirty="0">
                <a:cs typeface="Times New Roman" panose="02020603050405020304" pitchFamily="18" charset="0"/>
              </a:rPr>
              <a:t>c</a:t>
            </a:r>
            <a:r>
              <a:rPr lang="en-US" altLang="zh-CN" sz="4400" b="0" i="0" dirty="0">
                <a:cs typeface="Times New Roman" panose="02020603050405020304" pitchFamily="18" charset="0"/>
              </a:rPr>
              <a:t>ritical detectable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97FDC2-743C-F410-E4E2-4D7FB9ED8C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US" altLang="zh-CN" sz="2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altLang="zh-CN" sz="280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800" b="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.0901</m:t>
                        </m:r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med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zh-CN" altLang="zh-CN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66</m:t>
                    </m:r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altLang="zh-CN" sz="2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</m:den>
                            </m:f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StN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km</m:t>
                                </m:r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1.5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km</m:t>
                            </m:r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den>
                        </m:f>
                      </m:e>
                    </m:d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erg</m:t>
                                </m:r>
                                <m:r>
                                  <a:rPr lang="en-US" altLang="zh-CN" sz="2800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2800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800" i="1" kern="1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ms</m:t>
                            </m:r>
                          </m:num>
                          <m:den>
                            <m:r>
                              <a:rPr lang="en-US" altLang="zh-CN" sz="28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altLang="zh-CN" sz="2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800" dirty="0"/>
              </a:p>
              <a:p>
                <a:endParaRPr lang="en-US" altLang="zh-CN" dirty="0"/>
              </a:p>
              <a:p>
                <a:r>
                  <a:rPr lang="en-US" altLang="zh-CN" dirty="0"/>
                  <a:t>Attention there are another characteristic length: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.0901</m:t>
                    </m:r>
                    <m:r>
                      <a:rPr lang="en-US" altLang="zh-CN" sz="2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altLang="zh-CN" sz="2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rather than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3.66×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97FDC2-743C-F410-E4E2-4D7FB9ED8C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DB29C3-4C6E-2E14-66F9-55670446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4E6B6-0F79-30F4-B4BD-428C2307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D7B5D50-71CF-4E02-E2EF-DA44E8078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4381" y="1429111"/>
            <a:ext cx="7423237" cy="534121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1609C2-4B94-7947-79B6-2AA743DE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AEE5F6E-6314-2AD4-766B-457181640B8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Acoustic </a:t>
            </a:r>
            <a:r>
              <a:rPr lang="en-US" altLang="zh-CN">
                <a:cs typeface="Times New Roman" panose="02020603050405020304" pitchFamily="18" charset="0"/>
              </a:rPr>
              <a:t>critical detectable distance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945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65896-A681-C67F-3F8D-9A9984B8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altLang="zh-CN" dirty="0"/>
              <a:t>Discussions and conclusions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C18041-F4E0-7A07-7986-206E6DE2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1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658D7-EF88-DC1D-D51F-1D862A5A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Cosmic dusts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A24167-003B-28CE-F0F2-71F701912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there is atmosphere: burnt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dust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dust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b="0" dirty="0"/>
                  <a:t> (ram pressure)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dust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dyn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ust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med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dust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dust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=106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dust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A24167-003B-28CE-F0F2-71F701912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0F2D2-5A6C-EDC5-7A7E-4D8DF965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29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9C8D8B-EAE5-169B-6B74-A1381F63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losing efficiency and accumulation in celestial bodies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BF84F0-FE09-DE6D-FD66-139BC1C17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86241" cy="4530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Ionize energy loss (~0.01 time of influence of plasma ram pressure)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=1.26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med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g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atom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Landau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=9.48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i="1" kern="100" dirty="0"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atom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=7.52∙</m:t>
                    </m:r>
                  </m:oMath>
                </a14:m>
                <a:r>
                  <a:rPr lang="zh-CN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atom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Bohr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StN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=3.50∙</m:t>
                    </m:r>
                  </m:oMath>
                </a14:m>
                <a:r>
                  <a:rPr lang="zh-CN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atom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kern="1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Bohr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BF84F0-FE09-DE6D-FD66-139BC1C17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86241" cy="4530725"/>
              </a:xfrm>
              <a:blipFill>
                <a:blip r:embed="rId2"/>
                <a:stretch>
                  <a:fillRect l="-960" t="-2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B87480-FC1B-AD27-AC09-7AEBED8A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794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CFCB5-82BE-FC16-0CE4-03496456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CF7381-5D9E-EDC8-FA0E-6B30B6D02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3897" cy="4351338"/>
              </a:xfrm>
            </p:spPr>
            <p:txBody>
              <a:bodyPr/>
              <a:lstStyle/>
              <a:p>
                <a:r>
                  <a:rPr lang="en-US" altLang="zh-CN" dirty="0"/>
                  <a:t>Strangeon nugget have a strong dipole magnetic field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altLang="zh-CN" dirty="0"/>
                  <a:t> because of spontaneous magnetization of electron spin magnetic moment.</a:t>
                </a:r>
              </a:p>
              <a:p>
                <a:r>
                  <a:rPr lang="en-US" altLang="zh-CN" dirty="0" err="1"/>
                  <a:t>Stangeon</a:t>
                </a:r>
                <a:r>
                  <a:rPr lang="en-US" altLang="zh-CN" dirty="0"/>
                  <a:t> nugget impact event may can be detected by microphone array in several km distance to the trajectory and can be distinguished from cosmic dust impact event.</a:t>
                </a:r>
              </a:p>
              <a:p>
                <a:r>
                  <a:rPr lang="en-US" altLang="zh-CN" dirty="0"/>
                  <a:t>The radius of magnetosphere of StN passing through medium may be smaller, make StN harder to detect and will not to be trap by celestial bodies in every event.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CF7381-5D9E-EDC8-FA0E-6B30B6D02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3897" cy="4351338"/>
              </a:xfrm>
              <a:blipFill>
                <a:blip r:embed="rId2"/>
                <a:stretch>
                  <a:fillRect l="-1003" t="-2381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F9C32-BEA1-CE0C-C756-F91E8C37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DDBC67-888E-7A9B-C9A9-0A14544BF4F3}"/>
              </a:ext>
            </a:extLst>
          </p:cNvPr>
          <p:cNvSpPr txBox="1"/>
          <p:nvPr/>
        </p:nvSpPr>
        <p:spPr>
          <a:xfrm>
            <a:off x="8713077" y="5542459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Thanks!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7358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F69E3-9601-AE84-5CF5-DB640519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altLang="zh-CN" dirty="0"/>
              <a:t>Motivations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250048-6463-A345-8B20-1C473EFB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02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C8EB7-66F0-73E6-A9F1-CAEEF767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Developing of idea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EF63F4-E715-0CF1-5A11-5B22E3B12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Neutron star (Landau 1932)</a:t>
            </a:r>
          </a:p>
          <a:p>
            <a:endParaRPr lang="en-US" altLang="zh-CN" dirty="0"/>
          </a:p>
          <a:p>
            <a:r>
              <a:rPr lang="en-US" altLang="zh-CN" dirty="0"/>
              <a:t>Quark star (Witten 1984 as a representative)</a:t>
            </a:r>
          </a:p>
          <a:p>
            <a:endParaRPr lang="en-US" altLang="zh-CN" dirty="0"/>
          </a:p>
          <a:p>
            <a:r>
              <a:rPr lang="en-US" altLang="zh-CN" dirty="0"/>
              <a:t>Strangeon star (Xu 2003)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C19663-8975-CEFD-4D16-B9F61384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78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6F9043-C661-930E-4CBC-480558E7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 of this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FDCF6E-5CE7-CBF7-D69D-F267360F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Implication in: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dark matter, for its low hadronic charge-mass ratio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pulsar, as a probable equation of state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and acoustic detection, as a new messenger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D966D4-CC2B-1AE2-E3BC-7CE11913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8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A0C8F-0CB5-2BB8-5CA3-895EC092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altLang="zh-CN" dirty="0"/>
              <a:t>Introduction to Strangeon Nuggets (</a:t>
            </a:r>
            <a:r>
              <a:rPr lang="en-US" altLang="zh-CN" dirty="0" err="1"/>
              <a:t>StN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FDF5B9-08F8-586D-E7F9-CFDAE273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54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8721EE-D9E7-6385-4D12-ADEB2E61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83" t="13482" r="5250" b="12000"/>
          <a:stretch/>
        </p:blipFill>
        <p:spPr>
          <a:xfrm>
            <a:off x="6096000" y="1346046"/>
            <a:ext cx="5110138" cy="46397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83CD19B-2D9B-1EA0-5BD6-79632377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Strangeonization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EB2EDF-2946-08C6-D55F-EBE0F8817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5533103" cy="47237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(3/4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≈480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=0.25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i="1" dirty="0"/>
              </a:p>
              <a:p>
                <a:endParaRPr lang="en-US" altLang="zh-CN" dirty="0"/>
              </a:p>
              <a:p>
                <a:r>
                  <a:rPr lang="en-US" altLang="zh-CN" dirty="0"/>
                  <a:t>Strange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perturbation QCD energy scale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endParaRPr lang="en-US" altLang="zh-CN" dirty="0"/>
              </a:p>
              <a:p>
                <a:r>
                  <a:rPr lang="en-US" altLang="zh-CN" dirty="0"/>
                  <a:t>Three-flavor symmetry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EB2EDF-2946-08C6-D55F-EBE0F8817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5533103" cy="4723743"/>
              </a:xfrm>
              <a:blipFill>
                <a:blip r:embed="rId3"/>
                <a:stretch>
                  <a:fillRect l="-1872" r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262C95-3F88-1235-D7EC-D43A6FDE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9D2B-B139-4FE2-BA85-9AE5DFCD3D9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29B7BD-1095-6FC3-C43D-0D63B89EC84A}"/>
              </a:ext>
            </a:extLst>
          </p:cNvPr>
          <p:cNvSpPr txBox="1"/>
          <p:nvPr/>
        </p:nvSpPr>
        <p:spPr>
          <a:xfrm>
            <a:off x="5629523" y="5981297"/>
            <a:ext cx="652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Xu, R., Lai, X., &amp; Xia, C. (2021). Astron. </a:t>
            </a:r>
            <a:r>
              <a:rPr lang="en-US" altLang="zh-CN" dirty="0" err="1"/>
              <a:t>Nachr</a:t>
            </a:r>
            <a:r>
              <a:rPr lang="en-US" altLang="zh-CN" dirty="0"/>
              <a:t>., 342(1-2), 320-325.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F8CFD4-FFF1-8EDC-A769-C561C5CB81B6}"/>
              </a:ext>
            </a:extLst>
          </p:cNvPr>
          <p:cNvSpPr txBox="1"/>
          <p:nvPr/>
        </p:nvSpPr>
        <p:spPr>
          <a:xfrm>
            <a:off x="861847" y="613437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Yuan, W. In prep.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776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CDF03-75E7-7E92-B43E-8D675E70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Intrinsic characteristics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079C65A-7D16-BCBD-2526-0D03C3051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9839" cy="46672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StN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4.2 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=0.25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Baryon number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altLang="zh-CN" dirty="0"/>
                  <a:t> (Critical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baryon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StN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1.7×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zh-C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Hadronic charge-mass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079C65A-7D16-BCBD-2526-0D03C3051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9839" cy="4667250"/>
              </a:xfrm>
              <a:blipFill>
                <a:blip r:embed="rId2"/>
                <a:stretch>
                  <a:fillRect l="-942" t="-1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ABEB41-ABD7-F334-3282-95E04058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9BF80D-95E1-7CA4-89A1-FE66B86B823D}"/>
              </a:ext>
            </a:extLst>
          </p:cNvPr>
          <p:cNvSpPr txBox="1"/>
          <p:nvPr/>
        </p:nvSpPr>
        <p:spPr>
          <a:xfrm>
            <a:off x="893380" y="6104103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Farhi, E., &amp; Jaffe, R. L. (1984). PRD, 30(11), 2379-2390.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88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DEF8-2390-B2E4-1E00-F9B6597A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characteristics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850E03-B1B4-FECB-DD70-83D187491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82899" cy="439819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=220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(for dark matter or merger remnant)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Number density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=3.2×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(Single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b="0" dirty="0"/>
                  <a:t>Event rate: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=7.04×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220 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km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(Consider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=1.28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event rate is ~280 / </a:t>
                </a:r>
                <a:r>
                  <a:rPr lang="en-US" altLang="zh-CN" dirty="0" err="1"/>
                  <a:t>yr</a:t>
                </a:r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 algn="r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850E03-B1B4-FECB-DD70-83D187491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82899" cy="4398194"/>
              </a:xfrm>
              <a:blipFill>
                <a:blip r:embed="rId2"/>
                <a:stretch>
                  <a:fillRect l="-943" t="-2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76A36E-F574-6632-6F7E-88105900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6B42-3A00-48E9-98DC-807747542C8E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059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12540</TotalTime>
  <Words>1330</Words>
  <Application>Microsoft Office PowerPoint</Application>
  <PresentationFormat>宽屏</PresentationFormat>
  <Paragraphs>177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等线 Light</vt:lpstr>
      <vt:lpstr>Arial</vt:lpstr>
      <vt:lpstr>Cambria Math</vt:lpstr>
      <vt:lpstr>Times New Roman</vt:lpstr>
      <vt:lpstr>Office 主题​​</vt:lpstr>
      <vt:lpstr>Detecting Strangeon Nuggets with Acoustic Messenger</vt:lpstr>
      <vt:lpstr>Contents</vt:lpstr>
      <vt:lpstr>Motivations</vt:lpstr>
      <vt:lpstr>Developing of idea</vt:lpstr>
      <vt:lpstr>Motivations of this work</vt:lpstr>
      <vt:lpstr>Introduction to Strangeon Nuggets (StN)</vt:lpstr>
      <vt:lpstr>Strangeonization</vt:lpstr>
      <vt:lpstr>Intrinsic characteristics</vt:lpstr>
      <vt:lpstr>Other characteristics</vt:lpstr>
      <vt:lpstr>Magnetic field of StN</vt:lpstr>
      <vt:lpstr>Spontaneous magnetization of electron spin magnetic moment</vt:lpstr>
      <vt:lpstr>Magnetic field of StN</vt:lpstr>
      <vt:lpstr>Acoustic detection of StN pass-through event in normal matter</vt:lpstr>
      <vt:lpstr>Incident and ionize</vt:lpstr>
      <vt:lpstr>Magnetopause of StN</vt:lpstr>
      <vt:lpstr>Cross section and penetration depth</vt:lpstr>
      <vt:lpstr>Penetration depth</vt:lpstr>
      <vt:lpstr>Penetration depth</vt:lpstr>
      <vt:lpstr>Characteristics of acoustic signal</vt:lpstr>
      <vt:lpstr>Characteristics of acoustic signal</vt:lpstr>
      <vt:lpstr>Characteristics of acoustic signal</vt:lpstr>
      <vt:lpstr>Acoustic critical detectable distance</vt:lpstr>
      <vt:lpstr> </vt:lpstr>
      <vt:lpstr>Discussions and conclusions</vt:lpstr>
      <vt:lpstr>Cosmic dusts</vt:lpstr>
      <vt:lpstr>Energy losing efficiency and accumulation in celestial bodies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Calculation about Strangeon Nuggets</dc:title>
  <dc:creator>Qi HaoYang</dc:creator>
  <cp:lastModifiedBy>精灵 蓝</cp:lastModifiedBy>
  <cp:revision>106</cp:revision>
  <dcterms:created xsi:type="dcterms:W3CDTF">2023-03-26T04:41:06Z</dcterms:created>
  <dcterms:modified xsi:type="dcterms:W3CDTF">2024-07-15T00:11:18Z</dcterms:modified>
</cp:coreProperties>
</file>