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1363" r:id="rId7"/>
    <p:sldId id="261" r:id="rId8"/>
    <p:sldId id="262" r:id="rId9"/>
    <p:sldId id="263" r:id="rId10"/>
    <p:sldId id="265" r:id="rId11"/>
    <p:sldId id="264" r:id="rId12"/>
    <p:sldId id="1365" r:id="rId13"/>
    <p:sldId id="1368" r:id="rId14"/>
    <p:sldId id="266" r:id="rId15"/>
    <p:sldId id="267" r:id="rId16"/>
    <p:sldId id="268" r:id="rId17"/>
    <p:sldId id="269" r:id="rId18"/>
    <p:sldId id="1366" r:id="rId19"/>
    <p:sldId id="271" r:id="rId20"/>
    <p:sldId id="272" r:id="rId21"/>
    <p:sldId id="273" r:id="rId22"/>
    <p:sldId id="1358" r:id="rId23"/>
    <p:sldId id="1359" r:id="rId24"/>
    <p:sldId id="1360" r:id="rId25"/>
    <p:sldId id="1361" r:id="rId26"/>
    <p:sldId id="136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7" d="100"/>
          <a:sy n="10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15647"/>
            <a:ext cx="103632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2639616" y="4581526"/>
            <a:ext cx="6624736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D39C821D-0C36-4B4B-8814-857A269AF70D}"/>
              </a:ext>
            </a:extLst>
          </p:cNvPr>
          <p:cNvSpPr/>
          <p:nvPr userDrawn="1"/>
        </p:nvSpPr>
        <p:spPr>
          <a:xfrm>
            <a:off x="1" y="6571396"/>
            <a:ext cx="12192000" cy="2866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16731FDF-B417-4BF6-BE36-2993ADB0D4FD}"/>
              </a:ext>
            </a:extLst>
          </p:cNvPr>
          <p:cNvSpPr/>
          <p:nvPr userDrawn="1"/>
        </p:nvSpPr>
        <p:spPr>
          <a:xfrm>
            <a:off x="0" y="6334315"/>
            <a:ext cx="12192001" cy="523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7044E76C-32BD-406A-B025-6A3ECC70B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29823456-5E16-4806-ADAE-BC84D2E7B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0A2D42E7-FE07-49E0-84D6-FA3901919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C160E98-86EE-401F-A846-82B2EF662FC2}"/>
              </a:ext>
            </a:extLst>
          </p:cNvPr>
          <p:cNvSpPr txBox="1"/>
          <p:nvPr userDrawn="1"/>
        </p:nvSpPr>
        <p:spPr>
          <a:xfrm>
            <a:off x="0" y="6571397"/>
            <a:ext cx="12192000" cy="286603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456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DCFA0-EE8F-4300-A998-654B6169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DA80D0D-F7B3-4C5A-8A9E-57F4F5D0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A1F540-5A0D-4135-89DA-C26ED1B00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E2E142-3EDC-40ED-BAAE-5714DA90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BC09693-73A9-46A6-A34D-FC4F15081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80513"/>
            <a:ext cx="10058400" cy="48836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3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A0BF7E-96E2-4096-BB6A-92DD5173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BDF3D6-2B9F-4728-A604-6EDB1908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7D3A63-EEFE-452A-AF3B-0F8376AF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59046A-1236-4B49-9AF8-3ED228EE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71D4D5A-1DF0-44A0-9623-A389A895C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80513"/>
            <a:ext cx="10058400" cy="48836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522" y="286604"/>
            <a:ext cx="10069158" cy="828219"/>
          </a:xfrm>
        </p:spPr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909D0D-9116-40C9-A4DA-EC08969A7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4A4BB3-2971-400F-9A5E-EAF5E7C0C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745AF5A-9E8E-4262-8F49-0A583D442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C993DA-C006-48BD-8E6E-7BA24CCB681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A31CCCC-6ABB-4A39-BE75-7CE183E1D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038" y="1114823"/>
            <a:ext cx="10077561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67000"/>
                <a:alpha val="50000"/>
              </a:schemeClr>
            </a:gs>
            <a:gs pos="0">
              <a:schemeClr val="accent6">
                <a:lumMod val="97000"/>
                <a:lumOff val="3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571396"/>
            <a:ext cx="12192000" cy="2866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12192001" cy="523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18" y="216493"/>
            <a:ext cx="10058400" cy="968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80513"/>
            <a:ext cx="10058400" cy="488369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D4713E-4680-42E4-B9C8-ECBE97935B9E}"/>
              </a:ext>
            </a:extLst>
          </p:cNvPr>
          <p:cNvSpPr txBox="1"/>
          <p:nvPr userDrawn="1"/>
        </p:nvSpPr>
        <p:spPr>
          <a:xfrm>
            <a:off x="0" y="6571397"/>
            <a:ext cx="12192000" cy="286603"/>
          </a:xfrm>
          <a:prstGeom prst="rect">
            <a:avLst/>
          </a:prstGeom>
          <a:solidFill>
            <a:srgbClr val="C00000">
              <a:alpha val="15000"/>
            </a:srgbClr>
          </a:solidFill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4CDBAFA-FFBF-4CB7-B410-0CE48640FF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08038" y="1114823"/>
            <a:ext cx="10077561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5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6" r:id="rId3"/>
    <p:sldLayoutId id="2147483680" r:id="rId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7B1A1-69C0-46AA-A036-FC818C06D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我的几次学术方向改变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A2AD41-911D-44DA-85F2-817038915A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1328" y="4993006"/>
            <a:ext cx="6624736" cy="7921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宋黎明</a:t>
            </a:r>
            <a:endParaRPr lang="en-US" altLang="zh-CN" dirty="0"/>
          </a:p>
          <a:p>
            <a:r>
              <a:rPr lang="zh-CN" altLang="en-US" dirty="0"/>
              <a:t>中国科学院高能物理研究所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4DC36D-6882-4084-B744-FE3FE8502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49098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20242-387E-4196-8995-8433E4EB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硕士阶段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6CA6B07-D6B7-4FC4-8551-CC618165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3FA4DE-A24A-4A1E-943D-F2910448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49" y="1380513"/>
            <a:ext cx="10450286" cy="48836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在硕士阶段学习过程中，梳理了过去学过的数理知识，锻炼了逻辑思维特别是推公式的能力，对如何使用学过的知识开展研究有了初步理解，初步接触了科研工作，具备了一定的独立工作能力，开启了科研生涯。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在硕士阶段的另一个收获，对国情、国家关系有了进一步的理解。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0">
              <a:lnSpc>
                <a:spcPct val="100000"/>
              </a:lnSpc>
            </a:pPr>
            <a:endParaRPr lang="en-US" altLang="zh-CN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</a:rPr>
              <a:t>在硕士阶段参加了“引力与相对论天体物理”会议，遇到了</a:t>
            </a:r>
            <a:r>
              <a:rPr lang="zh-CN" altLang="en-CN" sz="2800" dirty="0">
                <a:solidFill>
                  <a:schemeClr val="tx1"/>
                </a:solidFill>
              </a:rPr>
              <a:t>彭秋和</a:t>
            </a:r>
            <a:r>
              <a:rPr lang="zh-CN" altLang="en-US" sz="2800" dirty="0">
                <a:solidFill>
                  <a:schemeClr val="tx1"/>
                </a:solidFill>
              </a:rPr>
              <a:t>老师，接触到天体物理的最新进展，促进了兴趣转向天体物理。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A10CC7-0968-4017-8344-74998F857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B54C51B-7BD1-4E3E-BEE0-800AF15D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83C046-F9FC-443E-80A4-A4FA72D40C14}"/>
              </a:ext>
            </a:extLst>
          </p:cNvPr>
          <p:cNvSpPr txBox="1"/>
          <p:nvPr/>
        </p:nvSpPr>
        <p:spPr>
          <a:xfrm>
            <a:off x="807521" y="1303728"/>
            <a:ext cx="1064029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1991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年考入南京大学攻读博士学位，专业是天体物理。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由于天文基础非常差，首先恶补天文基础知识，但是还有很多知识没有补上。我记得学习</a:t>
            </a:r>
            <a:r>
              <a:rPr lang="zh-CN" altLang="en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朱慈盛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老师的恒星大气课，被电离理论和辐射转移理论搞的晕头转向。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我选的研究方向是脉冲星高能辐射研究，从恒星演化理论开始，到中子星再到脉冲星辐射理论，大量的学习，阅读文献。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虽然身在天文系，但对天文观测一窍不通。记得有次假期回家，小侄女问我，半人马座在哪里，我说不知道，被她极度鄙视：还天文系那，都不知道在哪里看半人马座。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6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BB55-8092-F926-30CF-2B567FD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博士阶段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B9FF7-76ED-7053-9B9C-71535FEF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7BBB8A-F5BC-D41E-D8D3-2B5B3BB57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在南大，陆埮老师给我的影响非常大。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陆老师对物理概念理解非常透彻，物理图像非常清晰，非常擅长从物理原理出发、通过物理图像和量纲分析等手段对研究课题进行明确细致的评估。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陆老师的报告非常精彩，物理概念梳理的非常清晰，物理图像非常明确，事情的发展叙述非常清楚，听起来非常享受。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陆老师很讲究教育方式，循循善诱，积极参加各种讨论，在关键的环节会从原理上、图像上给予指导和总结。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7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22D8-EC23-DA70-0F1D-EBFD5875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博士阶段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8FFEE-E17A-FDBE-0AC1-F822B303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18BFF-10BB-66EF-A73C-32C7E2751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陆埮先生曾经讲过一个故事：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ja-JP" altLang="en-US" sz="2800">
                <a:solidFill>
                  <a:schemeClr val="tx1"/>
                </a:solidFill>
              </a:rPr>
              <a:t>玻尔访问原苏联，朗道作翻译。在一所中学里对学生们讲话时，玻尔说“我是不害怕说自己笨蛋”</a:t>
            </a:r>
            <a:r>
              <a:rPr lang="zh-CN" altLang="en-US" sz="2800" dirty="0">
                <a:solidFill>
                  <a:schemeClr val="tx1"/>
                </a:solidFill>
              </a:rPr>
              <a:t>，</a:t>
            </a:r>
            <a:r>
              <a:rPr lang="ja-JP" altLang="en-US" sz="2800">
                <a:solidFill>
                  <a:schemeClr val="tx1"/>
                </a:solidFill>
              </a:rPr>
              <a:t>朗道翻译成了“我是不害怕说你们笨蛋”。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800" dirty="0"/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陆老师非常注重以观测、实验等结果确定工作的出发点，作为进一步推理的基础，也非常注重以实验结果验证计算结果等。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陆老师经常问的问题：物理图像是什么？能不能把这一点敲死？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5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30D6EF-1863-4049-BEFE-80771D4F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博士阶段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BF092C-9110-4315-ADBB-5312FD9E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D69C44-5ABD-4DEC-B1D7-B8266F239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25" y="1232433"/>
            <a:ext cx="10497787" cy="50792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博士阶段学习了极冠模型，外间隙模型，整体加速模型等，通过磁层中的光子级联过程预言了一些</a:t>
            </a:r>
            <a:r>
              <a:rPr lang="en-US" altLang="zh-CN" sz="2800" dirty="0">
                <a:solidFill>
                  <a:schemeClr val="tx1"/>
                </a:solidFill>
              </a:rPr>
              <a:t>gamma</a:t>
            </a:r>
            <a:r>
              <a:rPr lang="zh-CN" altLang="en-US" sz="2800" dirty="0">
                <a:solidFill>
                  <a:schemeClr val="tx1"/>
                </a:solidFill>
              </a:rPr>
              <a:t>射线脉冲星候选体。当时挑选出来的可能候选者，初步查了一下，有约</a:t>
            </a:r>
            <a:r>
              <a:rPr lang="en-US" altLang="zh-CN" sz="2800" dirty="0">
                <a:solidFill>
                  <a:schemeClr val="tx1"/>
                </a:solidFill>
              </a:rPr>
              <a:t>75%</a:t>
            </a:r>
            <a:r>
              <a:rPr lang="zh-CN" altLang="en-US" sz="2800" dirty="0">
                <a:solidFill>
                  <a:schemeClr val="tx1"/>
                </a:solidFill>
              </a:rPr>
              <a:t>被后续的观测证实。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当时由于不理解观测实验，经验也不足，计算的是整体</a:t>
            </a:r>
            <a:r>
              <a:rPr lang="en-US" altLang="zh-CN" sz="2800" dirty="0">
                <a:solidFill>
                  <a:schemeClr val="tx1"/>
                </a:solidFill>
              </a:rPr>
              <a:t>gamma</a:t>
            </a:r>
            <a:r>
              <a:rPr lang="zh-CN" altLang="en-US" sz="2800" dirty="0">
                <a:solidFill>
                  <a:schemeClr val="tx1"/>
                </a:solidFill>
              </a:rPr>
              <a:t>射线光度，如果计算的是流量，和观测的比较会更有针对性。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博士阶段，开展了脉冲星方面的研究，受到了比较完整的科研训练，具备里独立开展工作的能力，为以后的研究打下了基础。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在博士阶段到高能所利用欧洲</a:t>
            </a:r>
            <a:r>
              <a:rPr lang="en-US" altLang="zh-CN" sz="2800" dirty="0">
                <a:solidFill>
                  <a:schemeClr val="tx1"/>
                </a:solidFill>
              </a:rPr>
              <a:t>COS-B</a:t>
            </a:r>
            <a:r>
              <a:rPr lang="zh-CN" altLang="en-US" sz="2800" dirty="0">
                <a:solidFill>
                  <a:schemeClr val="tx1"/>
                </a:solidFill>
              </a:rPr>
              <a:t>卫星、</a:t>
            </a:r>
            <a:r>
              <a:rPr lang="en-US" altLang="zh-CN" sz="2800" dirty="0">
                <a:solidFill>
                  <a:schemeClr val="tx1"/>
                </a:solidFill>
              </a:rPr>
              <a:t>Compton</a:t>
            </a:r>
            <a:r>
              <a:rPr lang="zh-CN" altLang="en-US" sz="2800" dirty="0">
                <a:solidFill>
                  <a:schemeClr val="tx1"/>
                </a:solidFill>
              </a:rPr>
              <a:t>卫星的数据开展了数据分析研究，为后续从事数据分析工作打下了伏笔。</a:t>
            </a:r>
          </a:p>
        </p:txBody>
      </p:sp>
    </p:spTree>
    <p:extLst>
      <p:ext uri="{BB962C8B-B14F-4D97-AF65-F5344CB8AC3E}">
        <p14:creationId xmlns:p14="http://schemas.microsoft.com/office/powerpoint/2010/main" val="280661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F1FC42-9600-4AD7-94ED-CE83A431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博后阶段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0D10A4F-0E20-43B9-BC86-19D13F0C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A54549-4FF0-46AF-81FD-2698D62F8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023" y="1333013"/>
            <a:ext cx="10521538" cy="4883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博士毕业后到高能所进行博士后研究，师从李惕碚老师，工作内容重点是数据分析方向。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从李惕碚院士、何泽慧院士身上学到很多。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李老师工作狂热，对数理统计理解深入，物理图像清晰，要求学生深入理解数据，鼓励大家利用现有数据和结果对</a:t>
            </a:r>
            <a:r>
              <a:rPr lang="zh-CN" altLang="en-CN" sz="2800" dirty="0">
                <a:solidFill>
                  <a:schemeClr val="tx1"/>
                </a:solidFill>
              </a:rPr>
              <a:t>新物理</a:t>
            </a:r>
            <a:r>
              <a:rPr lang="zh-CN" altLang="en-US" sz="2800" dirty="0">
                <a:solidFill>
                  <a:schemeClr val="tx1"/>
                </a:solidFill>
              </a:rPr>
              <a:t>、新理论提出挑战，经常鼓励不要怕困难，要破除迷信，要敢于创新。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对我印象最深的一句话：创新性的人才是对环境没有要求的。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从李老师身上可以发现，无论是直接解调成像方法，还是慧眼卫星科学目标的选择，都充满着智慧、自信和创新。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7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9971A-3936-40CD-B7DA-2B38C9670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博后阶段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DA9FEE3-F834-420C-8230-5B2AC741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8A0E7D-03BF-47A4-A26D-8CD17210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84933"/>
            <a:ext cx="10058400" cy="507927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何泽慧先生是世界著名科学家，心地善良，和蔼可亲，唯实唯理，见不得弄虚作假，敢于仗义执言。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从何先生身上理解了怎样一个科学发现是什么含义。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对我影响最大的一件事：在五七干校期间，</a:t>
            </a:r>
            <a:r>
              <a:rPr lang="zh-CN" altLang="en-CN" sz="2800" dirty="0">
                <a:solidFill>
                  <a:schemeClr val="tx1"/>
                </a:solidFill>
              </a:rPr>
              <a:t>何泽慧</a:t>
            </a:r>
            <a:r>
              <a:rPr lang="zh-CN" altLang="en-US" sz="2800" dirty="0">
                <a:solidFill>
                  <a:schemeClr val="tx1"/>
                </a:solidFill>
              </a:rPr>
              <a:t>和</a:t>
            </a:r>
            <a:r>
              <a:rPr lang="zh-CN" altLang="en-CN" sz="2800" dirty="0">
                <a:solidFill>
                  <a:schemeClr val="tx1"/>
                </a:solidFill>
              </a:rPr>
              <a:t>钱三强</a:t>
            </a:r>
            <a:r>
              <a:rPr lang="zh-CN" altLang="en-US" sz="2800" dirty="0">
                <a:solidFill>
                  <a:schemeClr val="tx1"/>
                </a:solidFill>
              </a:rPr>
              <a:t>先生自制仪器对当时出现的哈雷彗星进行观测，并计算轨道。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我总结：科学是何先生的生活方式。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何先生非常低调，但有深埋于骨子里的正义感和爱国情怀。何泽慧先生特别不愿意接受采访，但当拉贝先生发布记录南京大屠杀内容的“拉</a:t>
            </a:r>
            <a:r>
              <a:rPr lang="zh-CN" altLang="en-CN" sz="2800" dirty="0">
                <a:solidFill>
                  <a:schemeClr val="tx1"/>
                </a:solidFill>
              </a:rPr>
              <a:t>贝</a:t>
            </a:r>
            <a:r>
              <a:rPr lang="zh-CN" altLang="en-US" sz="2800" dirty="0">
                <a:solidFill>
                  <a:schemeClr val="tx1"/>
                </a:solidFill>
              </a:rPr>
              <a:t>日记”而受到攻击时，何先生坚定的站出来，表达对拉贝先生的支持。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01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0058E7-2D77-4B14-8171-4DA06ACBC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博后阶段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708FF4-0C13-47C9-BC29-62558AE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C9FBF1-B7B0-4356-931F-629C0FD9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5743" y="1356763"/>
            <a:ext cx="10413328" cy="48836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数据分析工作需要考虑的是误差、置信度、统计推断、假设检验等方面的内容。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一个小故事：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b="0" i="0" dirty="0">
                <a:solidFill>
                  <a:schemeClr val="tx1"/>
                </a:solidFill>
                <a:effectLst/>
                <a:latin typeface="PingFang SC"/>
              </a:rPr>
              <a:t>非洲加蓬发现“核反应堆”，已存在</a:t>
            </a:r>
            <a:r>
              <a:rPr lang="en-US" altLang="zh-CN" sz="2800" b="0" i="0" dirty="0">
                <a:solidFill>
                  <a:schemeClr val="tx1"/>
                </a:solidFill>
                <a:effectLst/>
                <a:latin typeface="PingFang SC"/>
              </a:rPr>
              <a:t>20</a:t>
            </a:r>
            <a:r>
              <a:rPr lang="zh-CN" altLang="en-US" sz="2800" b="0" i="0" dirty="0">
                <a:solidFill>
                  <a:schemeClr val="tx1"/>
                </a:solidFill>
                <a:effectLst/>
                <a:latin typeface="PingFang SC"/>
              </a:rPr>
              <a:t>亿年，史前文明真的存在。经过检测，确定了奥克洛矿区内共有</a:t>
            </a:r>
            <a:r>
              <a:rPr lang="en-US" altLang="zh-CN" sz="2800" b="0" i="0" dirty="0">
                <a:solidFill>
                  <a:schemeClr val="tx1"/>
                </a:solidFill>
                <a:effectLst/>
                <a:latin typeface="PingFang SC"/>
              </a:rPr>
              <a:t>16</a:t>
            </a:r>
            <a:r>
              <a:rPr lang="zh-CN" altLang="en-US" sz="2800" b="0" i="0" dirty="0">
                <a:solidFill>
                  <a:schemeClr val="tx1"/>
                </a:solidFill>
                <a:effectLst/>
                <a:latin typeface="PingFang SC"/>
              </a:rPr>
              <a:t>处明显的异常区域，都是曾经进行过核反应实验的痕迹。</a:t>
            </a:r>
            <a:endParaRPr lang="en-US" altLang="zh-CN" sz="2800" b="0" i="0" dirty="0">
              <a:solidFill>
                <a:schemeClr val="tx1"/>
              </a:solidFill>
              <a:effectLst/>
              <a:latin typeface="PingFang SC"/>
            </a:endParaRPr>
          </a:p>
          <a:p>
            <a:pPr>
              <a:lnSpc>
                <a:spcPct val="100000"/>
              </a:lnSpc>
            </a:pPr>
            <a:r>
              <a:rPr lang="zh-CN" altLang="en-CN" sz="2800" dirty="0">
                <a:solidFill>
                  <a:schemeClr val="tx1"/>
                </a:solidFill>
              </a:rPr>
              <a:t>钱三强</a:t>
            </a:r>
            <a:r>
              <a:rPr lang="zh-CN" altLang="en-US" sz="2800" dirty="0">
                <a:solidFill>
                  <a:schemeClr val="tx1"/>
                </a:solidFill>
              </a:rPr>
              <a:t>先生在一个小册子里分析了这个问题：低估了推断中的误差，高估了这个异常的</a:t>
            </a:r>
            <a:r>
              <a:rPr lang="zh-CN" altLang="en-CN" sz="2800" dirty="0">
                <a:solidFill>
                  <a:schemeClr val="tx1"/>
                </a:solidFill>
              </a:rPr>
              <a:t>显著度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在博后阶段，从天体物理偏理论研究转向到偏数据分析研究。</a:t>
            </a:r>
          </a:p>
        </p:txBody>
      </p:sp>
    </p:spTree>
    <p:extLst>
      <p:ext uri="{BB962C8B-B14F-4D97-AF65-F5344CB8AC3E}">
        <p14:creationId xmlns:p14="http://schemas.microsoft.com/office/powerpoint/2010/main" val="133242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A2E2-049F-552F-B176-9CA1550B1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CDDE72-C6C4-EFB7-EBF8-F0901C02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C3A42-E96A-9284-2733-BCF0B40A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04BA1-5939-2AFF-845D-0B9C9EACC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1" y="1282535"/>
            <a:ext cx="11405798" cy="48836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23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7B5A1-2039-4051-A6A6-822F7340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38C975F-21A0-4830-959F-402809DD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4AD28F-6DD1-43BA-B0F1-B055DE93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117" y="1282535"/>
            <a:ext cx="10496445" cy="49816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chemeClr val="tx1"/>
                </a:solidFill>
              </a:rPr>
              <a:t>1993</a:t>
            </a:r>
            <a:r>
              <a:rPr lang="ja-JP" altLang="en-US" sz="2800">
                <a:solidFill>
                  <a:schemeClr val="tx1"/>
                </a:solidFill>
              </a:rPr>
              <a:t>年夏天，中国天文学会和中国科学院数理学部向全国征集大型天文项目提案， 李惕碚</a:t>
            </a:r>
            <a:r>
              <a:rPr lang="zh-CN" altLang="en-US" sz="2800" dirty="0">
                <a:solidFill>
                  <a:schemeClr val="tx1"/>
                </a:solidFill>
              </a:rPr>
              <a:t>、</a:t>
            </a:r>
            <a:r>
              <a:rPr lang="ja-JP" altLang="en-US" sz="2800">
                <a:solidFill>
                  <a:schemeClr val="tx1"/>
                </a:solidFill>
              </a:rPr>
              <a:t>李启斌等提出了</a:t>
            </a:r>
            <a:r>
              <a:rPr lang="en-US" altLang="zh-CN" sz="2800" dirty="0">
                <a:solidFill>
                  <a:schemeClr val="tx1"/>
                </a:solidFill>
              </a:rPr>
              <a:t>HXMT</a:t>
            </a:r>
            <a:r>
              <a:rPr lang="ja-JP" altLang="en-US" sz="2800">
                <a:solidFill>
                  <a:schemeClr val="tx1"/>
                </a:solidFill>
              </a:rPr>
              <a:t>提案</a:t>
            </a:r>
            <a:r>
              <a:rPr lang="zh-CN" altLang="en-US" sz="2800" dirty="0">
                <a:solidFill>
                  <a:schemeClr val="tx1"/>
                </a:solidFill>
              </a:rPr>
              <a:t>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chemeClr val="tx1"/>
                </a:solidFill>
              </a:rPr>
              <a:t>11</a:t>
            </a:r>
            <a:r>
              <a:rPr lang="ja-JP" altLang="en-US" sz="2800">
                <a:solidFill>
                  <a:schemeClr val="tx1"/>
                </a:solidFill>
              </a:rPr>
              <a:t>月，</a:t>
            </a:r>
            <a:r>
              <a:rPr lang="en-US" altLang="zh-CN" sz="2800" dirty="0">
                <a:solidFill>
                  <a:schemeClr val="tx1"/>
                </a:solidFill>
              </a:rPr>
              <a:t>HXMT</a:t>
            </a:r>
            <a:r>
              <a:rPr lang="ja-JP" altLang="en-US" sz="2800">
                <a:solidFill>
                  <a:schemeClr val="tx1"/>
                </a:solidFill>
              </a:rPr>
              <a:t>被遴选进入后一轮评审，并获得经费开展预先研究</a:t>
            </a:r>
            <a:r>
              <a:rPr lang="zh-CN" altLang="en-US" sz="2800" dirty="0">
                <a:solidFill>
                  <a:schemeClr val="tx1"/>
                </a:solidFill>
              </a:rPr>
              <a:t>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2000</a:t>
            </a:r>
            <a:r>
              <a:rPr lang="zh-CN" altLang="en-US" sz="2800" dirty="0">
                <a:solidFill>
                  <a:schemeClr val="tx1"/>
                </a:solidFill>
              </a:rPr>
              <a:t>年，国家重点研发计划“天体高能辐射的空间观测与研究”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chemeClr val="tx1"/>
                </a:solidFill>
              </a:rPr>
              <a:t>2005</a:t>
            </a:r>
            <a:r>
              <a:rPr lang="ja-JP" altLang="en-US" sz="2800">
                <a:solidFill>
                  <a:schemeClr val="tx1"/>
                </a:solidFill>
              </a:rPr>
              <a:t>年，</a:t>
            </a:r>
            <a:r>
              <a:rPr lang="en-US" sz="2800" dirty="0">
                <a:solidFill>
                  <a:schemeClr val="tx1"/>
                </a:solidFill>
              </a:rPr>
              <a:t>HXMT</a:t>
            </a:r>
            <a:r>
              <a:rPr lang="ja-JP" altLang="en-US" sz="2800">
                <a:solidFill>
                  <a:schemeClr val="tx1"/>
                </a:solidFill>
              </a:rPr>
              <a:t>作为中国第一颗天文卫星纳入国家“十一五”科学规划。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chemeClr val="tx1"/>
                </a:solidFill>
              </a:rPr>
              <a:t>2011</a:t>
            </a:r>
            <a:r>
              <a:rPr lang="ja-JP" altLang="en-US" sz="2800">
                <a:solidFill>
                  <a:schemeClr val="tx1"/>
                </a:solidFill>
              </a:rPr>
              <a:t>年正式立项，由国家航天局和中科院共同支持</a:t>
            </a:r>
            <a:r>
              <a:rPr lang="zh-CN" altLang="en-US" sz="2800" dirty="0">
                <a:solidFill>
                  <a:schemeClr val="tx1"/>
                </a:solidFill>
              </a:rPr>
              <a:t>；</a:t>
            </a:r>
            <a:endParaRPr lang="ja-JP" altLang="en-US" sz="280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2800" dirty="0">
                <a:solidFill>
                  <a:schemeClr val="tx1"/>
                </a:solidFill>
              </a:rPr>
              <a:t>2017</a:t>
            </a:r>
            <a:r>
              <a:rPr lang="ja-JP" altLang="en-US" sz="2800">
                <a:solidFill>
                  <a:schemeClr val="tx1"/>
                </a:solidFill>
              </a:rPr>
              <a:t>年</a:t>
            </a:r>
            <a:r>
              <a:rPr lang="en-US" altLang="ja-JP" sz="2800" dirty="0">
                <a:solidFill>
                  <a:schemeClr val="tx1"/>
                </a:solidFill>
              </a:rPr>
              <a:t>6</a:t>
            </a:r>
            <a:r>
              <a:rPr lang="ja-JP" altLang="en-US" sz="2800">
                <a:solidFill>
                  <a:schemeClr val="tx1"/>
                </a:solidFill>
              </a:rPr>
              <a:t>月</a:t>
            </a:r>
            <a:r>
              <a:rPr lang="en-US" altLang="ja-JP" sz="2800" dirty="0">
                <a:solidFill>
                  <a:schemeClr val="tx1"/>
                </a:solidFill>
              </a:rPr>
              <a:t>15</a:t>
            </a:r>
            <a:r>
              <a:rPr lang="ja-JP" altLang="en-US" sz="2800">
                <a:solidFill>
                  <a:schemeClr val="tx1"/>
                </a:solidFill>
              </a:rPr>
              <a:t>日于酒泉卫星发射基地发射升空</a:t>
            </a:r>
            <a:r>
              <a:rPr lang="zh-CN" altLang="en-US" sz="2800" dirty="0">
                <a:solidFill>
                  <a:schemeClr val="tx1"/>
                </a:solidFill>
              </a:rPr>
              <a:t>。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62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C4BB82-544F-4A9F-85CE-1BF0081F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概要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050C91-2EF0-43CE-904E-1A6494F44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AFDBF3-0181-4D60-86C7-0BF68AFAD49B}"/>
              </a:ext>
            </a:extLst>
          </p:cNvPr>
          <p:cNvSpPr txBox="1"/>
          <p:nvPr/>
        </p:nvSpPr>
        <p:spPr>
          <a:xfrm>
            <a:off x="1117618" y="1426464"/>
            <a:ext cx="10058400" cy="389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）硕士阶段：本科毕业后走上研究道路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）博士阶段：理论物理转向高能天体物理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）博后阶段：天体物理偏理论研究转向偏数据分析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）工作阶段：从研究型转向卫星科学应用系统研制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）几点体会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）结束语</a:t>
            </a:r>
          </a:p>
        </p:txBody>
      </p:sp>
    </p:spTree>
    <p:extLst>
      <p:ext uri="{BB962C8B-B14F-4D97-AF65-F5344CB8AC3E}">
        <p14:creationId xmlns:p14="http://schemas.microsoft.com/office/powerpoint/2010/main" val="230867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A24278-9225-4AB1-BFA4-6E825FF5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0357B4-BD33-4460-9C7B-E3B36E7E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40D931-9CD2-43D9-851A-BB17044E4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97" y="1380513"/>
            <a:ext cx="10711543" cy="48836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随着慧眼卫星立项工作的进展，主要工作转向卫星工程研制方面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我的工作主要是负责科学应用系统的研制。</a:t>
            </a:r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国际上已发射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诸多</a:t>
            </a:r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X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射线天文</a:t>
            </a:r>
            <a:r>
              <a:rPr lang="zh-CN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卫星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，为适应空间天文观测由用户主导和深度参与的特点，科学数据系统在充分理解探测器性能和卫星运行特点的基础上，需具备数据分析、模拟仿真、软件开发等综合能力，所以各卫星项目均依托国际著名大学或实验室建立科学数据系统（科学中心）。</a:t>
            </a:r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没有经验可以借鉴，队伍基础薄弱，面临国外的孤立，克服了重重困难，建成了我国第一个完整的、符合国家惯例的科学应用系统。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37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FBC99-298A-49D5-949C-BCD3EFFB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8E91DB2-4FCC-4AB6-8C5B-371F9DE3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E9D7C3-1E86-41B6-AC03-FAE89EC0E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主要工作内容：</a:t>
            </a:r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）建立了我国标准化的空间天文数据产品体系，研制了功能完善的用户数据分析软件</a:t>
            </a:r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）建立了复杂空间场景下，多源融合、空地结合的高精度探测器在轨标定方法，标定精度达到国际先进水平</a:t>
            </a:r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3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）创新提出了大视场、准直型望远镜国际领先的高精度本底算法，与国际通用的向源</a:t>
            </a:r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/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背源估计方法相比观测效率提高一倍</a:t>
            </a:r>
            <a:endParaRPr lang="en-US" altLang="zh-CN" sz="2800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）完成了面向用户开放需求的多类型、多约束条件下快速观测规划的模型和软件，</a:t>
            </a:r>
            <a:r>
              <a:rPr lang="zh-CN" altLang="en-US" sz="2800" dirty="0">
                <a:solidFill>
                  <a:schemeClr val="tx1"/>
                </a:solidFill>
                <a:ea typeface="思源黑体 CN Medium" panose="020B0600000000000000" pitchFamily="34" charset="-122"/>
              </a:rPr>
              <a:t>观测效率达到国际先进水平</a:t>
            </a:r>
            <a:endParaRPr lang="en-US" altLang="zh-CN" sz="2800" dirty="0">
              <a:solidFill>
                <a:schemeClr val="tx1"/>
              </a:solidFill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743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7D7914-A320-447E-9C3A-82EF31E1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22" y="216267"/>
            <a:ext cx="10069158" cy="8282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000" dirty="0"/>
              <a:t>工作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sz="4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E9383D-9526-4616-9821-64CD7CAA3214}"/>
              </a:ext>
            </a:extLst>
          </p:cNvPr>
          <p:cNvSpPr txBox="1"/>
          <p:nvPr/>
        </p:nvSpPr>
        <p:spPr>
          <a:xfrm rot="16200000" flipH="1">
            <a:off x="327334" y="3845727"/>
            <a:ext cx="730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0FFA06-18A1-43FC-8730-E7C18025D0F2}"/>
              </a:ext>
            </a:extLst>
          </p:cNvPr>
          <p:cNvSpPr txBox="1"/>
          <p:nvPr/>
        </p:nvSpPr>
        <p:spPr>
          <a:xfrm rot="16200000">
            <a:off x="6008511" y="3854464"/>
            <a:ext cx="71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40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107BB0-CFA7-43C7-95F1-3C17FB97FE25}"/>
              </a:ext>
            </a:extLst>
          </p:cNvPr>
          <p:cNvSpPr txBox="1"/>
          <p:nvPr/>
        </p:nvSpPr>
        <p:spPr>
          <a:xfrm>
            <a:off x="831009" y="1352360"/>
            <a:ext cx="10472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使用慧眼卫星的数据或结果发表的论文和引用都在不断增加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（数据来自美国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NASA ADS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网站：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212+5898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2024.01.0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45C5A0-2272-483F-A425-19B6C1E53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993DA-C006-48BD-8E6E-7BA24CCB6816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18FB4C3-4E4B-45BF-BA59-B3354B05A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89" y="2390251"/>
            <a:ext cx="4863335" cy="385235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E537048-BD7A-4769-83C3-1B92D00AB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343" y="2390251"/>
            <a:ext cx="4863335" cy="38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2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BEB94C-85F6-48C7-B63E-5C480CEB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DBA7A6-F874-4C7D-B330-1B5D83F92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993DA-C006-48BD-8E6E-7BA24CCB6816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21A4E1EA-2121-4CDC-8776-91A6FADD9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542EC4-B5BC-4584-ABBE-73923B52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80513"/>
            <a:ext cx="3414007" cy="4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1CD087-46A6-4AB5-8268-625F3AD9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</a:t>
            </a:r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01FE74-758F-46F0-9327-E388C0BF5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0F0F19-37AD-4ED7-8B4B-D9CF2BDAD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993DA-C006-48BD-8E6E-7BA24CCB6816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4B65F21-2953-4EB1-89E8-C8EF071EB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69854" y="2022461"/>
            <a:ext cx="4996651" cy="348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686BEE-CF60-4419-AB20-796E241B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几点体会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F244B-C2E5-48EA-891C-F905AA0A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/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1</a:t>
            </a:r>
            <a:r>
              <a:rPr lang="zh-CN" altLang="en-US" sz="2800" dirty="0">
                <a:solidFill>
                  <a:schemeClr val="tx1"/>
                </a:solidFill>
              </a:rPr>
              <a:t>）精力的投入是必须得，是成功的基础；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2</a:t>
            </a:r>
            <a:r>
              <a:rPr lang="zh-CN" altLang="en-US" sz="2800" dirty="0">
                <a:solidFill>
                  <a:schemeClr val="tx1"/>
                </a:solidFill>
              </a:rPr>
              <a:t>）物理直观、逻辑推理都是研究工作需要的。要解决问题需要从原理出发，多角度、多过程、多影响的考虑前提、前提；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3</a:t>
            </a:r>
            <a:r>
              <a:rPr lang="zh-CN" altLang="en-US" sz="2800" dirty="0">
                <a:solidFill>
                  <a:schemeClr val="tx1"/>
                </a:solidFill>
              </a:rPr>
              <a:t>）要从物理基础、物理图像的角度审视看到的现象，最重要的是提炼出要解决的问题；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4</a:t>
            </a:r>
            <a:r>
              <a:rPr lang="zh-CN" altLang="en-US" sz="2800" dirty="0">
                <a:solidFill>
                  <a:schemeClr val="tx1"/>
                </a:solidFill>
              </a:rPr>
              <a:t>）建议大家学一点统计知识，不仅能把结果描述的更精确，同时也可以准确理解模型的适配性；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chemeClr val="tx1"/>
                </a:solidFill>
              </a:rPr>
              <a:t>5</a:t>
            </a:r>
            <a:r>
              <a:rPr lang="zh-CN" altLang="en-US" sz="2800" dirty="0">
                <a:solidFill>
                  <a:schemeClr val="tx1"/>
                </a:solidFill>
              </a:rPr>
              <a:t>）个人体会做工程是</a:t>
            </a:r>
            <a:r>
              <a:rPr lang="en-US" altLang="zh-CN" sz="2800" dirty="0">
                <a:solidFill>
                  <a:schemeClr val="tx1"/>
                </a:solidFill>
              </a:rPr>
              <a:t>100</a:t>
            </a:r>
            <a:r>
              <a:rPr lang="zh-CN" altLang="en-US" sz="2800" dirty="0">
                <a:solidFill>
                  <a:schemeClr val="tx1"/>
                </a:solidFill>
              </a:rPr>
              <a:t>个</a:t>
            </a:r>
            <a:r>
              <a:rPr lang="en-US" altLang="zh-CN" sz="2800" dirty="0">
                <a:solidFill>
                  <a:schemeClr val="tx1"/>
                </a:solidFill>
              </a:rPr>
              <a:t>1</a:t>
            </a:r>
            <a:r>
              <a:rPr lang="zh-CN" altLang="en-US" sz="2800" dirty="0">
                <a:solidFill>
                  <a:schemeClr val="tx1"/>
                </a:solidFill>
              </a:rPr>
              <a:t>相乘。如果从事工程项目研制，一定要遵守工程管理的各项制度，不要轻视文档工作和评审环节。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59AAE2-E72E-400C-896A-0E2179FF5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993DA-C006-48BD-8E6E-7BA24CCB681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1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A02562-100B-47DD-B908-361B18FB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结束语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0EA0E4-4B42-4704-9618-530BD6095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294410"/>
            <a:ext cx="10058400" cy="496979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自己的学术工作内容有多次的转向，有些是兴趣的转移，有些是工作的需要。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我们这代人见证了国家天文研究的大发展，当然这是国家实力提升的一个侧面。能生活在这样一个时期，我们这一代人是幸运的。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我们做到了踏实工作，为天文研究和国家发展尽了自己的微薄之力，所以，我们这一代人是很幸福的。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我的原则：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服从全局，承担责任，踏实工作，主动配合；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主动配合</a:t>
            </a:r>
            <a:r>
              <a:rPr lang="en-US" altLang="zh-CN" sz="2800" dirty="0">
                <a:solidFill>
                  <a:schemeClr val="tx1"/>
                </a:solidFill>
              </a:rPr>
              <a:t>---&gt;</a:t>
            </a:r>
            <a:r>
              <a:rPr lang="zh-CN" altLang="en-US" sz="2800" dirty="0">
                <a:solidFill>
                  <a:schemeClr val="tx1"/>
                </a:solidFill>
              </a:rPr>
              <a:t>积极配合，新一代能力更强，基础更好，前景更好；</a:t>
            </a: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solidFill>
                  <a:schemeClr val="tx1"/>
                </a:solidFill>
              </a:rPr>
              <a:t>帮忙不添乱</a:t>
            </a:r>
            <a:r>
              <a:rPr lang="zh-CN" altLang="en-US" sz="2800">
                <a:solidFill>
                  <a:schemeClr val="tx1"/>
                </a:solidFill>
              </a:rPr>
              <a:t>，做好铺路石。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930874-B696-4DDD-9E2E-297C953D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993DA-C006-48BD-8E6E-7BA24CCB681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E7121-D23A-44B2-BAEC-B14E7D71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前言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EE0645E-9099-4466-8FF3-4B85374C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A762736-8708-4B9C-9F0B-14DC120EAB14}"/>
              </a:ext>
            </a:extLst>
          </p:cNvPr>
          <p:cNvSpPr txBox="1"/>
          <p:nvPr/>
        </p:nvSpPr>
        <p:spPr>
          <a:xfrm>
            <a:off x="1051560" y="1353312"/>
            <a:ext cx="10360152" cy="389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非常感谢徐仁新教授的邀请，能有机会在这个会上做报告。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仁新教授工作很细很到位，对报告的内容有很好的建议。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主要考虑：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以个人的经历为主线，对不同阶段的工作进行简要描述；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主要是介绍自己的体会，分享给大家，希望能对大家有所启迪。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092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A4717B-4195-4E8B-AA54-1EE1A385C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本科到硕士阶段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93B92F3-A334-4183-B82D-4C78FAD1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77D43C2-87AA-425A-809B-CF9E14D98470}"/>
              </a:ext>
            </a:extLst>
          </p:cNvPr>
          <p:cNvSpPr txBox="1"/>
          <p:nvPr/>
        </p:nvSpPr>
        <p:spPr>
          <a:xfrm>
            <a:off x="1021080" y="1381472"/>
            <a:ext cx="101498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本科：山东大学光学系红外专业（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1979-1983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山东大学前身是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年创办的山东大学堂，被誉为中国近代高等教育起源性大学。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年来，山东大学始终秉承“为天下储人才，为国家图富强”的办学宗旨，深入践行“学无止境，气有浩然”的校训精神，踔厉奋发，薪火相传，积淀形成了“崇实求新”的校风，培养了大批德才兼备的优秀人才，为国家和区域经济社会发展作出了重要贡献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年组建（军用）光学系，在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1979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年时，有红外、激光两个专业。这么一个有浓重军工色彩的专业，毕业分配无疑是偏向军队需求的。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612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929B81-3AB8-4657-82D0-A0627372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本科到硕士阶段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76CEA3-04BC-4924-977D-16CAC6712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BC15DA-B330-4659-A7F9-F0CC8059C24C}"/>
              </a:ext>
            </a:extLst>
          </p:cNvPr>
          <p:cNvSpPr txBox="1"/>
          <p:nvPr/>
        </p:nvSpPr>
        <p:spPr>
          <a:xfrm>
            <a:off x="1117618" y="1298448"/>
            <a:ext cx="1005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中物理与大学物理相比，存在着明显的区别和联系。高中物理注重基础知识的学习，强调理解物理概念和培养基本的物理思维能力；而大学物理则更加深入和复杂，涵盖更高级的物理学科，需要更高层次的数学，如高等数学、线性代数、微分方程等，也会注重提升实验技能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0" i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大学物理要求学生能够独立思考和解决问题，具备更为灵活和创新的思维方式。</a:t>
            </a:r>
            <a:endParaRPr lang="en-US" altLang="zh-CN" sz="28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0" i="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我的大学经历：逃课是常态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结论：大学阶段没有好好学，也没学好。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学校是个好学校，学生不是个好学生。</a:t>
            </a:r>
          </a:p>
        </p:txBody>
      </p:sp>
    </p:spTree>
    <p:extLst>
      <p:ext uri="{BB962C8B-B14F-4D97-AF65-F5344CB8AC3E}">
        <p14:creationId xmlns:p14="http://schemas.microsoft.com/office/powerpoint/2010/main" val="35149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15C54-51D4-40B2-BF74-F99A2E96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本科到硕士阶段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D8BBB3A-32F8-45CE-9001-297A0B14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C1511454-EEF0-450C-8326-E0FC35851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47" y="1211567"/>
            <a:ext cx="6897949" cy="5092134"/>
          </a:xfrm>
        </p:spPr>
      </p:pic>
    </p:spTree>
    <p:extLst>
      <p:ext uri="{BB962C8B-B14F-4D97-AF65-F5344CB8AC3E}">
        <p14:creationId xmlns:p14="http://schemas.microsoft.com/office/powerpoint/2010/main" val="305047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  <a:alpha val="50000"/>
              </a:schemeClr>
            </a:gs>
            <a:gs pos="0">
              <a:schemeClr val="accent6">
                <a:lumMod val="97000"/>
                <a:lumOff val="3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E07B1-18E5-4758-8A56-2A8735AC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本科到硕士阶段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01D64BB-AE14-47E1-AE25-0109C472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65D429-7E10-4E04-B00B-2BCDC0507875}"/>
              </a:ext>
            </a:extLst>
          </p:cNvPr>
          <p:cNvSpPr txBox="1"/>
          <p:nvPr/>
        </p:nvSpPr>
        <p:spPr>
          <a:xfrm>
            <a:off x="1154581" y="1484891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本科毕业后到东北林业大学，主要任务是筹办物理实验。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学校有规定，工作满五年才准参加研究生考试。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工作之余就读各种闲书，同时也复习大学的课程，准备考研究生。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结论：学习的过程少不了，</a:t>
            </a:r>
            <a:r>
              <a:rPr lang="zh-CN" altLang="en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总得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补上。所以建议大家抓紧时间，争取一次学好，不要逃避，不要偷懒。</a:t>
            </a:r>
          </a:p>
        </p:txBody>
      </p:sp>
    </p:spTree>
    <p:extLst>
      <p:ext uri="{BB962C8B-B14F-4D97-AF65-F5344CB8AC3E}">
        <p14:creationId xmlns:p14="http://schemas.microsoft.com/office/powerpoint/2010/main" val="37211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5673-14A7-FA0B-F455-006364F8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硕士阶段</a:t>
            </a:r>
            <a:endParaRPr lang="en-CN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2054A-4824-D72A-4A8D-B7E38FBB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DE3D1-0310-8AE9-A549-488501866C18}"/>
              </a:ext>
            </a:extLst>
          </p:cNvPr>
          <p:cNvSpPr txBox="1"/>
          <p:nvPr/>
        </p:nvSpPr>
        <p:spPr>
          <a:xfrm>
            <a:off x="653143" y="1389413"/>
            <a:ext cx="107471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年进入大连理工大学物理系开始硕士阶段的学习，导师陈方培，专业理论物理，研究方向为引力理论，具体内容为</a:t>
            </a:r>
            <a:r>
              <a:rPr lang="zh-CN" altLang="en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有挠引力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广义相对论认为，时空是弯曲的，曲率由能动</a:t>
            </a:r>
            <a:r>
              <a:rPr lang="zh-CN" altLang="en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张量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密度确定。有挠引力理论认为，空间不仅是弯曲的，而且由于存在</a:t>
            </a:r>
            <a:r>
              <a:rPr lang="zh-CN" altLang="en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密度的影响，还会存在</a:t>
            </a:r>
            <a:r>
              <a:rPr lang="zh-CN" altLang="en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挠率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从这些描述就可意识到有挠引力理论的复杂程度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陈方培老师治学非常严谨，对学生的要求很严格。印象中每周的讨论，布置的任务就是某篇文章中公式的推导，有时推的很痛苦。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735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92F034-B160-4DBB-B7B3-B429DB40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硕士阶段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D45ADDB-8C5A-45F3-9950-264AE7A4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993DA-C006-48BD-8E6E-7BA24CCB6816}" type="slidenum">
              <a:rPr kumimoji="0" lang="zh-CN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313985-97F0-44DC-BB94-36637D14901D}"/>
              </a:ext>
            </a:extLst>
          </p:cNvPr>
          <p:cNvSpPr txBox="1"/>
          <p:nvPr/>
        </p:nvSpPr>
        <p:spPr>
          <a:xfrm>
            <a:off x="748145" y="1253084"/>
            <a:ext cx="10759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19870223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LMC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SN1987A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爆发，人类首次探测到了来自系外的中微子，日本科学家小柴昌骏还获得了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年的诺贝尔物理奖。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968638-CDA9-44DF-9908-410D3F7BE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70" y="2236552"/>
            <a:ext cx="5419725" cy="31718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FD9011E-9288-4D49-B2E5-FFEF3ACEF9B5}"/>
              </a:ext>
            </a:extLst>
          </p:cNvPr>
          <p:cNvSpPr txBox="1"/>
          <p:nvPr/>
        </p:nvSpPr>
        <p:spPr>
          <a:xfrm>
            <a:off x="748145" y="5474353"/>
            <a:ext cx="108790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探测数据存在不同时现象，我利用有挠引力理论计算了这个问题，认为是中微子自旋和挠率作用形成的传播效应。</a:t>
            </a:r>
          </a:p>
        </p:txBody>
      </p:sp>
    </p:spTree>
    <p:extLst>
      <p:ext uri="{BB962C8B-B14F-4D97-AF65-F5344CB8AC3E}">
        <p14:creationId xmlns:p14="http://schemas.microsoft.com/office/powerpoint/2010/main" val="217581493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2489</Words>
  <Application>Microsoft Macintosh PowerPoint</Application>
  <PresentationFormat>Widescreen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微软雅黑</vt:lpstr>
      <vt:lpstr>PingFang SC</vt:lpstr>
      <vt:lpstr>思源黑体 CN Medium</vt:lpstr>
      <vt:lpstr>Calibri</vt:lpstr>
      <vt:lpstr>回顾</vt:lpstr>
      <vt:lpstr>我的几次学术方向改变</vt:lpstr>
      <vt:lpstr>概要</vt:lpstr>
      <vt:lpstr>前言</vt:lpstr>
      <vt:lpstr>本科到硕士阶段</vt:lpstr>
      <vt:lpstr>本科到硕士阶段</vt:lpstr>
      <vt:lpstr>本科到硕士阶段</vt:lpstr>
      <vt:lpstr>本科到硕士阶段</vt:lpstr>
      <vt:lpstr>硕士阶段</vt:lpstr>
      <vt:lpstr>硕士阶段</vt:lpstr>
      <vt:lpstr>硕士阶段</vt:lpstr>
      <vt:lpstr>博士阶段</vt:lpstr>
      <vt:lpstr>博士阶段</vt:lpstr>
      <vt:lpstr>博士阶段</vt:lpstr>
      <vt:lpstr>博士阶段</vt:lpstr>
      <vt:lpstr>博后阶段</vt:lpstr>
      <vt:lpstr>博后阶段</vt:lpstr>
      <vt:lpstr>博后阶段</vt:lpstr>
      <vt:lpstr>工作阶段</vt:lpstr>
      <vt:lpstr>工作阶段</vt:lpstr>
      <vt:lpstr>工作阶段</vt:lpstr>
      <vt:lpstr>工作阶段</vt:lpstr>
      <vt:lpstr>工作阶段</vt:lpstr>
      <vt:lpstr>工作阶段</vt:lpstr>
      <vt:lpstr>工作阶段</vt:lpstr>
      <vt:lpstr>几点体会</vt:lpstr>
      <vt:lpstr>结束语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我的几次学术方向改变</dc:title>
  <dc:creator>Liming Song</dc:creator>
  <cp:lastModifiedBy>Liming Song</cp:lastModifiedBy>
  <cp:revision>85</cp:revision>
  <dcterms:created xsi:type="dcterms:W3CDTF">2024-07-08T03:25:03Z</dcterms:created>
  <dcterms:modified xsi:type="dcterms:W3CDTF">2024-07-16T00:04:51Z</dcterms:modified>
</cp:coreProperties>
</file>