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744" r:id="rId3"/>
    <p:sldMasterId id="2147483853" r:id="rId4"/>
    <p:sldMasterId id="2147483865" r:id="rId5"/>
    <p:sldMasterId id="2147483937" r:id="rId6"/>
    <p:sldMasterId id="2147483962" r:id="rId7"/>
    <p:sldMasterId id="2147483974" r:id="rId8"/>
  </p:sldMasterIdLst>
  <p:notesMasterIdLst>
    <p:notesMasterId r:id="rId55"/>
  </p:notesMasterIdLst>
  <p:sldIdLst>
    <p:sldId id="1067" r:id="rId9"/>
    <p:sldId id="1068" r:id="rId10"/>
    <p:sldId id="1854" r:id="rId11"/>
    <p:sldId id="1844" r:id="rId12"/>
    <p:sldId id="1798" r:id="rId13"/>
    <p:sldId id="1799" r:id="rId14"/>
    <p:sldId id="1845" r:id="rId15"/>
    <p:sldId id="1847" r:id="rId16"/>
    <p:sldId id="1848" r:id="rId17"/>
    <p:sldId id="1834" r:id="rId18"/>
    <p:sldId id="1772" r:id="rId19"/>
    <p:sldId id="1849" r:id="rId20"/>
    <p:sldId id="1773" r:id="rId21"/>
    <p:sldId id="1785" r:id="rId22"/>
    <p:sldId id="1835" r:id="rId23"/>
    <p:sldId id="1775" r:id="rId24"/>
    <p:sldId id="1819" r:id="rId25"/>
    <p:sldId id="1871" r:id="rId26"/>
    <p:sldId id="1843" r:id="rId27"/>
    <p:sldId id="1867" r:id="rId28"/>
    <p:sldId id="1870" r:id="rId29"/>
    <p:sldId id="1838" r:id="rId30"/>
    <p:sldId id="1779" r:id="rId31"/>
    <p:sldId id="1872" r:id="rId32"/>
    <p:sldId id="1858" r:id="rId33"/>
    <p:sldId id="1859" r:id="rId34"/>
    <p:sldId id="1818" r:id="rId35"/>
    <p:sldId id="1801" r:id="rId36"/>
    <p:sldId id="1855" r:id="rId37"/>
    <p:sldId id="1821" r:id="rId38"/>
    <p:sldId id="1817" r:id="rId39"/>
    <p:sldId id="1802" r:id="rId40"/>
    <p:sldId id="1813" r:id="rId41"/>
    <p:sldId id="1856" r:id="rId42"/>
    <p:sldId id="1857" r:id="rId43"/>
    <p:sldId id="1866" r:id="rId44"/>
    <p:sldId id="518" r:id="rId45"/>
    <p:sldId id="519" r:id="rId46"/>
    <p:sldId id="351" r:id="rId47"/>
    <p:sldId id="1868" r:id="rId48"/>
    <p:sldId id="1864" r:id="rId49"/>
    <p:sldId id="1797" r:id="rId50"/>
    <p:sldId id="1861" r:id="rId51"/>
    <p:sldId id="1869" r:id="rId52"/>
    <p:sldId id="1846" r:id="rId53"/>
    <p:sldId id="1836" r:id="rId5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fy" initials="w" lastIdx="2" clrIdx="0">
    <p:extLst>
      <p:ext uri="{19B8F6BF-5375-455C-9EA6-DF929625EA0E}">
        <p15:presenceInfo xmlns:p15="http://schemas.microsoft.com/office/powerpoint/2012/main" userId="wf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99"/>
    <a:srgbClr val="99CCFF"/>
    <a:srgbClr val="FFFFFF"/>
    <a:srgbClr val="FF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80" y="60"/>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AFD44-3CF6-467F-997F-78433FC8287D}" type="datetimeFigureOut">
              <a:rPr lang="zh-CN" altLang="en-US" smtClean="0"/>
              <a:pPr/>
              <a:t>2024/7/15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9B2CF2-91AA-4A74-949D-1F059EFBCD34}" type="slidenum">
              <a:rPr lang="zh-CN" altLang="en-US" smtClean="0"/>
              <a:pPr/>
              <a:t>‹#›</a:t>
            </a:fld>
            <a:endParaRPr lang="zh-CN" altLang="en-US"/>
          </a:p>
        </p:txBody>
      </p:sp>
    </p:spTree>
    <p:extLst>
      <p:ext uri="{BB962C8B-B14F-4D97-AF65-F5344CB8AC3E}">
        <p14:creationId xmlns:p14="http://schemas.microsoft.com/office/powerpoint/2010/main" val="2997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B2CF2-91AA-4A74-949D-1F059EFBCD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42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B737C-6136-0745-9ADF-69C8A4446F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7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B2CF2-91AA-4A74-949D-1F059EFBCD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763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随着</a:t>
            </a:r>
            <a:r>
              <a:rPr lang="en-US" altLang="zh-CN" dirty="0"/>
              <a:t>FRB</a:t>
            </a:r>
            <a:r>
              <a:rPr lang="zh-CN" altLang="en-US" dirty="0"/>
              <a:t>样本的扩大，统计研究对揭示它们的起源越来越重要。</a:t>
            </a:r>
            <a:r>
              <a:rPr lang="en-US" altLang="zh-CN" dirty="0"/>
              <a:t>2016</a:t>
            </a:r>
            <a:r>
              <a:rPr lang="zh-CN" altLang="en-US" dirty="0"/>
              <a:t>年发现了重复暴，我们</a:t>
            </a:r>
            <a:r>
              <a:rPr lang="zh-CN" altLang="en-US"/>
              <a:t>统计了第一个重复暴的性质</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B2CF2-91AA-4A74-949D-1F059EFBCD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763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B737C-6136-0745-9ADF-69C8A4446F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6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0B737C-6136-0745-9ADF-69C8A4446F3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27485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B737C-6136-0745-9ADF-69C8A4446F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6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哈勃常数表征宇宙膨胀的速度，但宇宙早期观测与晚期观测得到的哈勃常数不一致，偏差达到了</a:t>
            </a:r>
            <a:r>
              <a:rPr lang="en-US" altLang="zh-CN" dirty="0"/>
              <a:t>4</a:t>
            </a:r>
            <a:r>
              <a:rPr lang="zh-CN" altLang="en-US" dirty="0"/>
              <a:t>个</a:t>
            </a:r>
            <a:r>
              <a:rPr lang="en-US" altLang="zh-CN" dirty="0"/>
              <a:t>sigma</a:t>
            </a:r>
            <a:r>
              <a:rPr lang="zh-CN" altLang="en-US" dirty="0"/>
              <a:t>，称为哈勃危机，是当前宇宙学面临的重大挑战。诺奖得主</a:t>
            </a:r>
            <a:r>
              <a:rPr lang="en-US" altLang="zh-CN" dirty="0" err="1"/>
              <a:t>Riess</a:t>
            </a:r>
            <a:r>
              <a:rPr lang="zh-CN" altLang="en-US" dirty="0"/>
              <a:t>教授在</a:t>
            </a:r>
            <a:r>
              <a:rPr lang="en-US" altLang="zh-CN" dirty="0"/>
              <a:t>Nature</a:t>
            </a:r>
            <a:r>
              <a:rPr lang="zh-CN" altLang="en-US" dirty="0"/>
              <a:t>发表综述讨论这个课题。该危机可能预示着存在新物理，或是由测量误差导致。</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E7886-5984-4D92-9658-53EAFBDE5FB0}"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64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哈勃常数表征宇宙膨胀的速度，但宇宙早期观测与晚期观测得到的哈勃常数不一致，偏差达到了</a:t>
            </a:r>
            <a:r>
              <a:rPr lang="en-US" altLang="zh-CN" dirty="0"/>
              <a:t>4</a:t>
            </a:r>
            <a:r>
              <a:rPr lang="zh-CN" altLang="en-US" dirty="0"/>
              <a:t>个</a:t>
            </a:r>
            <a:r>
              <a:rPr lang="en-US" altLang="zh-CN" dirty="0"/>
              <a:t>sigma</a:t>
            </a:r>
            <a:r>
              <a:rPr lang="zh-CN" altLang="en-US" dirty="0"/>
              <a:t>，称为哈勃危机，是当前宇宙学面临的重大挑战。诺奖得主</a:t>
            </a:r>
            <a:r>
              <a:rPr lang="en-US" altLang="zh-CN" dirty="0" err="1"/>
              <a:t>Riess</a:t>
            </a:r>
            <a:r>
              <a:rPr lang="zh-CN" altLang="en-US" dirty="0"/>
              <a:t>教授在</a:t>
            </a:r>
            <a:r>
              <a:rPr lang="en-US" altLang="zh-CN" dirty="0"/>
              <a:t>Nature</a:t>
            </a:r>
            <a:r>
              <a:rPr lang="zh-CN" altLang="en-US" dirty="0"/>
              <a:t>发表综述讨论这个课题。该危机可能预示着存在新物理，或是由测量误差导致。</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E7886-5984-4D92-9658-53EAFBDE5FB0}"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412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B2CF2-91AA-4A74-949D-1F059EFBCD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763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2E6861-41FF-4916-BEFA-F259E6996DFB}"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FAFF6B-3A1B-41F6-966E-EEABA3A51ADB}"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120E03-3BD1-4F00-9709-43602D003C61}"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DBA3F19-16B1-475E-93C6-99C9C61D06FE}"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430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346672-3468-447F-ABA1-8767856094D1}"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393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6197BE-7A9B-4B45-AF2C-7F025CFFB644}"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144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EDE827-EFE2-4A58-A5FF-04F79FAEA369}"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6381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7838386-DF1C-4CC2-8E55-DCCF81A20463}"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112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DE5CF44-EF8C-4925-869E-ED0F449D9264}"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9111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F8B873-EFC2-4143-A3B7-C22869D93C8A}"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6579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BABABD-E876-41B3-81A1-FA12E7294F93}"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07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0A08DA-C836-4C05-A70A-ED721B3CAF1B}"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9579FB-F810-4A2A-BFD7-6633BC169FA8}"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431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D97816-4237-4671-AC39-330646E609CE}"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446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BB380A-ED59-4BD9-8412-7CE56AA38B6F}"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700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48D8BAF-CFC3-46C5-A559-16578676EDF9}"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0515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387929-8B31-4191-9D02-375CD63A8A74}"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5402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81B88EC-2F8A-4C84-88C7-BEBDC85FC7E4}"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680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07D1586-9454-4F35-B993-14193D4DBCCE}"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5806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B96B8A9-13BC-4B0C-B452-82E099E5CB56}"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291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83BC60C-3260-43AB-B623-5E4C68972F6F}"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58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6609B3-8330-4EDD-97B1-8987370CED83}"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256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A9536BA-09D0-4294-BA7E-81A2B743D81E}"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680691E-691F-4EF0-B70F-996EE2CB25DD}"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5436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D74C29A-E2BC-4C7A-BCDC-4DB66F3A7086}"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9456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AA2C16-5923-4694-B418-877CE891BE1D}"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777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4F2B2B-4D93-428C-B09D-4903ADF4C2F6}"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7722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68440-10BF-43DA-A9D3-A1BDCB97CA3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D8BBEB19-0FBD-4243-945E-184C3A77BB4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FA0832-EF3F-4ECC-AFEE-44B17035D0FC}"/>
              </a:ext>
            </a:extLst>
          </p:cNvPr>
          <p:cNvSpPr>
            <a:spLocks noGrp="1"/>
          </p:cNvSpPr>
          <p:nvPr>
            <p:ph type="dt" sz="half" idx="10"/>
          </p:nvPr>
        </p:nvSpPr>
        <p:spPr/>
        <p:txBody>
          <a:bodyPr/>
          <a:lstStyle/>
          <a:p>
            <a:fld id="{8909794D-9ACA-44C9-B492-18FEA599B447}"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DC5841-2F63-45C2-83AF-32D8D2DC68A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85CF9DD-3916-4C7E-9FE9-D6F365DBEA93}"/>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5575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A3FC33-067D-4934-B44D-5EB19976AE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CCBA61-6E37-4E6F-A04B-512A6CE9320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1E43BF-0055-4357-A3AD-B33A40284863}"/>
              </a:ext>
            </a:extLst>
          </p:cNvPr>
          <p:cNvSpPr>
            <a:spLocks noGrp="1"/>
          </p:cNvSpPr>
          <p:nvPr>
            <p:ph type="dt" sz="half" idx="10"/>
          </p:nvPr>
        </p:nvSpPr>
        <p:spPr/>
        <p:txBody>
          <a:bodyPr/>
          <a:lstStyle/>
          <a:p>
            <a:fld id="{525CE621-E7F3-479E-9827-66AF14825451}"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DF8B0BF-4548-4904-9591-D17C8571BBC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BFE8A76-67DF-46A6-A7BB-2C098DACAFA3}"/>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7221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E49DC0-9E74-48DB-8DB6-9A5410B708A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461373C6-7ED3-46DC-A8AC-73853D6452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B7FADA-463F-4926-95F1-B2951BDA814B}"/>
              </a:ext>
            </a:extLst>
          </p:cNvPr>
          <p:cNvSpPr>
            <a:spLocks noGrp="1"/>
          </p:cNvSpPr>
          <p:nvPr>
            <p:ph type="dt" sz="half" idx="10"/>
          </p:nvPr>
        </p:nvSpPr>
        <p:spPr/>
        <p:txBody>
          <a:bodyPr/>
          <a:lstStyle/>
          <a:p>
            <a:fld id="{5141F46F-3BA1-4C6C-ACF5-125CEA89C0D0}"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8146E14-4400-4087-9C89-22D3DAC59D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24D0EC-214C-4ACB-A861-B8B379A5CDD0}"/>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596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C2ED47-EADA-4051-9BBF-B01130919B4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788C33-0B1D-47EF-BAF2-344749C8CA4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B6DB6E0-873A-451B-AE55-214EE63FCA7A}"/>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44155CB-6201-4497-A9E9-CD4E13565C87}"/>
              </a:ext>
            </a:extLst>
          </p:cNvPr>
          <p:cNvSpPr>
            <a:spLocks noGrp="1"/>
          </p:cNvSpPr>
          <p:nvPr>
            <p:ph type="dt" sz="half" idx="10"/>
          </p:nvPr>
        </p:nvSpPr>
        <p:spPr/>
        <p:txBody>
          <a:bodyPr/>
          <a:lstStyle/>
          <a:p>
            <a:fld id="{43F0A190-F4C9-4B3B-97E3-773F1CF9FF04}"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4DF0F9E-BC85-4DD1-8A3E-A5CA6F472C8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F881260-D4C1-4BA0-81FC-10F7C6A94EF3}"/>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8520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2FCFA-2952-4F89-B809-03B16594FD49}"/>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B3018D-71A3-4499-8165-79C3527349A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AE70B328-3B00-466B-9314-F029D9F132E1}"/>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3CC66BD-5725-4045-811D-CD434FC250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38D3F1A8-184E-438E-861D-B824987F54BE}"/>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EC55EF8-A7FF-4C02-A766-BBD6CF6E8353}"/>
              </a:ext>
            </a:extLst>
          </p:cNvPr>
          <p:cNvSpPr>
            <a:spLocks noGrp="1"/>
          </p:cNvSpPr>
          <p:nvPr>
            <p:ph type="dt" sz="half" idx="10"/>
          </p:nvPr>
        </p:nvSpPr>
        <p:spPr/>
        <p:txBody>
          <a:bodyPr/>
          <a:lstStyle/>
          <a:p>
            <a:fld id="{E1FDAEDB-E764-4D1F-958C-563FDB00F8E1}"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1E0E651-8226-47AB-939C-F418FECB5CC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E8DC1EB-FBCA-447E-BA8B-56FBADACF29A}"/>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7275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1328D-4E8A-451C-ACDE-D8E9A4A531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363F697-F429-4580-ABC5-E48F70933BE3}"/>
              </a:ext>
            </a:extLst>
          </p:cNvPr>
          <p:cNvSpPr>
            <a:spLocks noGrp="1"/>
          </p:cNvSpPr>
          <p:nvPr>
            <p:ph type="dt" sz="half" idx="10"/>
          </p:nvPr>
        </p:nvSpPr>
        <p:spPr/>
        <p:txBody>
          <a:bodyPr/>
          <a:lstStyle/>
          <a:p>
            <a:fld id="{9328FE35-BECA-4440-A087-730EA2AE1742}"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F5C5356A-FDAA-4669-ABBE-4942D62329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5351157-F4F5-440D-9142-1EC00EA1616C}"/>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690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0C61CAD-3904-4B90-BF38-8ECB75AD6C59}"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6470E1-E025-4A62-89F1-3561310045DE}"/>
              </a:ext>
            </a:extLst>
          </p:cNvPr>
          <p:cNvSpPr>
            <a:spLocks noGrp="1"/>
          </p:cNvSpPr>
          <p:nvPr>
            <p:ph type="dt" sz="half" idx="10"/>
          </p:nvPr>
        </p:nvSpPr>
        <p:spPr/>
        <p:txBody>
          <a:bodyPr/>
          <a:lstStyle/>
          <a:p>
            <a:fld id="{EBAA636C-E0F1-42B2-8245-CA74847A3450}"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9E568E9-5E7C-41F4-80B9-517A481CA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F9677E7-0C17-4A38-BC4B-6B4DB7372D7A}"/>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0885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F0298-21BF-4F61-99C0-8BAE6399F82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B64BA4DB-9837-490B-8FAA-3F8CAE9EE3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7A8F806-56C7-45C2-9A78-11BE21232CF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A2CB80F-CAA7-4098-ACFB-7E809C3B3065}"/>
              </a:ext>
            </a:extLst>
          </p:cNvPr>
          <p:cNvSpPr>
            <a:spLocks noGrp="1"/>
          </p:cNvSpPr>
          <p:nvPr>
            <p:ph type="dt" sz="half" idx="10"/>
          </p:nvPr>
        </p:nvSpPr>
        <p:spPr/>
        <p:txBody>
          <a:bodyPr/>
          <a:lstStyle/>
          <a:p>
            <a:fld id="{80BABEE2-7486-4CAD-B92A-7DF7BACD6452}"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E4D3B3F-58E3-4759-A8C7-C4D85B4568C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CE1868-6458-4A64-B16E-A0BE6165D853}"/>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283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A1A0E-635E-420E-B72C-1057F0133FD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972F2B6-A30D-44AD-9D79-EA34BF1C502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B77CE24A-C58F-41B3-A727-9DFBED54FB0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0147034-4BC8-440C-A5D8-A4692C295144}"/>
              </a:ext>
            </a:extLst>
          </p:cNvPr>
          <p:cNvSpPr>
            <a:spLocks noGrp="1"/>
          </p:cNvSpPr>
          <p:nvPr>
            <p:ph type="dt" sz="half" idx="10"/>
          </p:nvPr>
        </p:nvSpPr>
        <p:spPr/>
        <p:txBody>
          <a:bodyPr/>
          <a:lstStyle/>
          <a:p>
            <a:fld id="{B59A7760-09DD-4487-AFD9-05E688E4FC3A}"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F194B27-5D2A-4FFC-B2A8-96304AF3F2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15280B0-2521-4AFD-9F32-66E5CFD7D081}"/>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50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9A558-5DD7-45A2-98E8-3809C51F31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4649D03-CC5E-4AC7-96E9-CD440038900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30B840-9AB2-4330-8E33-D4EC41914C01}"/>
              </a:ext>
            </a:extLst>
          </p:cNvPr>
          <p:cNvSpPr>
            <a:spLocks noGrp="1"/>
          </p:cNvSpPr>
          <p:nvPr>
            <p:ph type="dt" sz="half" idx="10"/>
          </p:nvPr>
        </p:nvSpPr>
        <p:spPr/>
        <p:txBody>
          <a:bodyPr/>
          <a:lstStyle/>
          <a:p>
            <a:fld id="{0037F83A-4857-45CF-8292-7C2487D55FB0}"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72F203F-2EA0-4E1E-ADB4-A374D9BAEE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239CA61-FC04-4F33-841F-FD9804D9AE7A}"/>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61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6D6735-FEAC-4565-9500-913B4788E9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9DADC7-FAA7-42B3-8B0A-AF91D07AB59F}"/>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09E8F6A-BAB4-48C3-B7B7-D01653641A72}"/>
              </a:ext>
            </a:extLst>
          </p:cNvPr>
          <p:cNvSpPr>
            <a:spLocks noGrp="1"/>
          </p:cNvSpPr>
          <p:nvPr>
            <p:ph type="dt" sz="half" idx="10"/>
          </p:nvPr>
        </p:nvSpPr>
        <p:spPr/>
        <p:txBody>
          <a:bodyPr/>
          <a:lstStyle/>
          <a:p>
            <a:fld id="{4AEB4BFD-A5B5-4C0F-8EBC-323160D94F48}"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5CFBD2-801B-4D0F-935B-61C70FEEFD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91C2EC4-2846-4926-AE78-3B9C990F65C7}"/>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2802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8CE9D6B-22D3-4D04-8B64-3317D1AFFDB4}"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61573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A8014F-1FE9-4E61-8947-BCB43059DC35}"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706548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FBD212-226E-4FB3-A630-7420096BE9A9}"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1547216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46912AE-A0D6-4924-BF05-11AEB37F4B10}"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2818651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A1D6A6-666A-43B4-B9C6-B0A69E78452C}" type="datetime1">
              <a:rPr lang="zh-CN" altLang="en-US" smtClean="0"/>
              <a:t>2024/7/15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19841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C36DDCD-9EE3-4010-A889-51D6EF8B4B75}" type="datetime1">
              <a:rPr lang="zh-CN" altLang="en-US" smtClean="0"/>
              <a:t>2024/7/15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1EB76B3-976A-4959-B473-A8EBEEA82D66}" type="datetime1">
              <a:rPr lang="zh-CN" altLang="en-US" smtClean="0"/>
              <a:t>2024/7/15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2355821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9741C2-1B5B-4870-8F85-45B5731CEE51}" type="datetime1">
              <a:rPr lang="zh-CN" altLang="en-US" smtClean="0"/>
              <a:t>2024/7/15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1935586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1562598-5546-41EE-939F-52E2D8D9E0B9}"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403984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26B0CBC-39FF-48A5-A83F-A3581A3655BB}"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3413489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0C6350-A105-407A-AEE1-5C149B3D13E0}"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556728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30939C4-9A0D-4482-87A4-4268BADFB58E}" type="datetime1">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1007565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701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6820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6388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636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C36947-8F12-4FFA-98F5-B27937009BBD}" type="datetime1">
              <a:rPr lang="zh-CN" altLang="en-US" smtClean="0"/>
              <a:t>2024/7/15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578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3143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8296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8981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919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0558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21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F345C02E-3604-4059-BAF2-5CF1E9EFCE20}"/>
              </a:ext>
            </a:extLst>
          </p:cNvPr>
          <p:cNvSpPr>
            <a:spLocks noGrp="1"/>
          </p:cNvSpPr>
          <p:nvPr>
            <p:ph type="dt" sz="half" idx="10"/>
          </p:nvPr>
        </p:nvSpPr>
        <p:spPr/>
        <p:txBody>
          <a:bodyPr/>
          <a:lstStyle>
            <a:lvl1pPr>
              <a:defRPr/>
            </a:lvl1pPr>
          </a:lstStyle>
          <a:p>
            <a:pPr>
              <a:defRPr/>
            </a:pPr>
            <a:fld id="{CB5E6A37-C2F1-4335-9582-27AF01870835}"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50D39CAC-CE7B-4E00-99E4-164A4C43A769}"/>
              </a:ext>
            </a:extLst>
          </p:cNvPr>
          <p:cNvSpPr>
            <a:spLocks noGrp="1"/>
          </p:cNvSpPr>
          <p:nvPr>
            <p:ph type="ftr" sz="quarter" idx="11"/>
          </p:nvPr>
        </p:nvSpPr>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A615DDCE-CD7C-4F9D-86A4-D9D92177C558}"/>
              </a:ext>
            </a:extLst>
          </p:cNvPr>
          <p:cNvSpPr>
            <a:spLocks noGrp="1"/>
          </p:cNvSpPr>
          <p:nvPr>
            <p:ph type="sldNum" sz="quarter" idx="12"/>
          </p:nvPr>
        </p:nvSpPr>
        <p:spPr/>
        <p:txBody>
          <a:bodyPr/>
          <a:lstStyle>
            <a:lvl1pPr>
              <a:defRPr/>
            </a:lvl1pPr>
          </a:lstStyle>
          <a:p>
            <a:pPr>
              <a:defRPr/>
            </a:pPr>
            <a:fld id="{7A0A26CC-0828-423B-9E20-2BB49C5ABB21}" type="slidenum">
              <a:rPr lang="en-US" altLang="zh-CN"/>
              <a:pPr>
                <a:defRPr/>
              </a:pPr>
              <a:t>‹#›</a:t>
            </a:fld>
            <a:endParaRPr lang="en-US" altLang="zh-CN"/>
          </a:p>
        </p:txBody>
      </p:sp>
    </p:spTree>
    <p:extLst>
      <p:ext uri="{BB962C8B-B14F-4D97-AF65-F5344CB8AC3E}">
        <p14:creationId xmlns:p14="http://schemas.microsoft.com/office/powerpoint/2010/main" val="62027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5D17FDF-A39F-4E16-99A3-A8283B309F82}"/>
              </a:ext>
            </a:extLst>
          </p:cNvPr>
          <p:cNvSpPr>
            <a:spLocks noGrp="1"/>
          </p:cNvSpPr>
          <p:nvPr>
            <p:ph type="dt" sz="half" idx="10"/>
          </p:nvPr>
        </p:nvSpPr>
        <p:spPr/>
        <p:txBody>
          <a:bodyPr/>
          <a:lstStyle>
            <a:lvl1pPr>
              <a:defRPr/>
            </a:lvl1pPr>
          </a:lstStyle>
          <a:p>
            <a:pPr>
              <a:defRPr/>
            </a:pPr>
            <a:fld id="{BC650F70-E1F4-46AB-BC16-EAEC59C4C048}"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C1A23EB7-B3D1-4CCE-890D-D656D77A0A23}"/>
              </a:ext>
            </a:extLst>
          </p:cNvPr>
          <p:cNvSpPr>
            <a:spLocks noGrp="1"/>
          </p:cNvSpPr>
          <p:nvPr>
            <p:ph type="ftr" sz="quarter" idx="11"/>
          </p:nvPr>
        </p:nvSpPr>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0BED41E4-9DAE-4F89-B81C-E66380E99C00}"/>
              </a:ext>
            </a:extLst>
          </p:cNvPr>
          <p:cNvSpPr>
            <a:spLocks noGrp="1"/>
          </p:cNvSpPr>
          <p:nvPr>
            <p:ph type="sldNum" sz="quarter" idx="12"/>
          </p:nvPr>
        </p:nvSpPr>
        <p:spPr/>
        <p:txBody>
          <a:bodyPr/>
          <a:lstStyle>
            <a:lvl1pPr>
              <a:defRPr/>
            </a:lvl1pPr>
          </a:lstStyle>
          <a:p>
            <a:pPr>
              <a:defRPr/>
            </a:pPr>
            <a:fld id="{C0388214-B0AC-44EB-9E78-96FE5EF7AF61}" type="slidenum">
              <a:rPr lang="en-US" altLang="zh-CN"/>
              <a:pPr>
                <a:defRPr/>
              </a:pPr>
              <a:t>‹#›</a:t>
            </a:fld>
            <a:endParaRPr lang="en-US" altLang="zh-CN"/>
          </a:p>
        </p:txBody>
      </p:sp>
    </p:spTree>
    <p:extLst>
      <p:ext uri="{BB962C8B-B14F-4D97-AF65-F5344CB8AC3E}">
        <p14:creationId xmlns:p14="http://schemas.microsoft.com/office/powerpoint/2010/main" val="865934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a:p>
        </p:txBody>
      </p:sp>
      <p:sp>
        <p:nvSpPr>
          <p:cNvPr id="3" name="文本占位符 2">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35ABCB4-B609-48C6-B92E-98D6FC80A297}"/>
              </a:ext>
            </a:extLst>
          </p:cNvPr>
          <p:cNvSpPr>
            <a:spLocks noGrp="1"/>
          </p:cNvSpPr>
          <p:nvPr>
            <p:ph type="dt" sz="half" idx="10"/>
          </p:nvPr>
        </p:nvSpPr>
        <p:spPr/>
        <p:txBody>
          <a:bodyPr/>
          <a:lstStyle>
            <a:lvl1pPr>
              <a:defRPr/>
            </a:lvl1pPr>
          </a:lstStyle>
          <a:p>
            <a:pPr>
              <a:defRPr/>
            </a:pPr>
            <a:fld id="{F4A1728C-86BE-49D7-B7D4-F3D787EF0E6C}"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DE94F735-D0A6-4596-BE2E-D6C3076795E5}"/>
              </a:ext>
            </a:extLst>
          </p:cNvPr>
          <p:cNvSpPr>
            <a:spLocks noGrp="1"/>
          </p:cNvSpPr>
          <p:nvPr>
            <p:ph type="ftr" sz="quarter" idx="11"/>
          </p:nvPr>
        </p:nvSpPr>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9F25D0C6-5874-4134-9C7F-356724713A89}"/>
              </a:ext>
            </a:extLst>
          </p:cNvPr>
          <p:cNvSpPr>
            <a:spLocks noGrp="1"/>
          </p:cNvSpPr>
          <p:nvPr>
            <p:ph type="sldNum" sz="quarter" idx="12"/>
          </p:nvPr>
        </p:nvSpPr>
        <p:spPr/>
        <p:txBody>
          <a:bodyPr/>
          <a:lstStyle>
            <a:lvl1pPr>
              <a:defRPr/>
            </a:lvl1pPr>
          </a:lstStyle>
          <a:p>
            <a:pPr>
              <a:defRPr/>
            </a:pPr>
            <a:fld id="{52758C89-D032-42F1-9B99-C3BF25834624}" type="slidenum">
              <a:rPr lang="en-US" altLang="zh-CN"/>
              <a:pPr>
                <a:defRPr/>
              </a:pPr>
              <a:t>‹#›</a:t>
            </a:fld>
            <a:endParaRPr lang="en-US" altLang="zh-CN"/>
          </a:p>
        </p:txBody>
      </p:sp>
    </p:spTree>
    <p:extLst>
      <p:ext uri="{BB962C8B-B14F-4D97-AF65-F5344CB8AC3E}">
        <p14:creationId xmlns:p14="http://schemas.microsoft.com/office/powerpoint/2010/main" val="283456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8FCD70-0008-44DD-B619-49CFF29A67E4}" type="datetime1">
              <a:rPr lang="zh-CN" altLang="en-US" smtClean="0"/>
              <a:t>2024/7/15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3">
            <a:extLst>
              <a:ext uri="{FF2B5EF4-FFF2-40B4-BE49-F238E27FC236}">
                <a16:creationId xmlns:a16="http://schemas.microsoft.com/office/drawing/2014/main" id="{46C230CF-D690-48B5-8EFC-C73A05725C05}"/>
              </a:ext>
            </a:extLst>
          </p:cNvPr>
          <p:cNvSpPr>
            <a:spLocks noGrp="1"/>
          </p:cNvSpPr>
          <p:nvPr>
            <p:ph type="dt" sz="half" idx="10"/>
          </p:nvPr>
        </p:nvSpPr>
        <p:spPr/>
        <p:txBody>
          <a:bodyPr/>
          <a:lstStyle>
            <a:lvl1pPr>
              <a:defRPr/>
            </a:lvl1pPr>
          </a:lstStyle>
          <a:p>
            <a:pPr>
              <a:defRPr/>
            </a:pPr>
            <a:fld id="{743065C5-29EC-4CA5-8BB8-47AF6C510071}" type="datetimeFigureOut">
              <a:rPr lang="en-US" altLang="zh-CN"/>
              <a:pPr>
                <a:defRPr/>
              </a:pPr>
              <a:t>7/15/2024</a:t>
            </a:fld>
            <a:endParaRPr lang="en-US" altLang="zh-CN"/>
          </a:p>
        </p:txBody>
      </p:sp>
      <p:sp>
        <p:nvSpPr>
          <p:cNvPr id="6" name="页脚占位符 4">
            <a:extLst>
              <a:ext uri="{FF2B5EF4-FFF2-40B4-BE49-F238E27FC236}">
                <a16:creationId xmlns:a16="http://schemas.microsoft.com/office/drawing/2014/main" id="{AEF69AD9-76E3-4608-A2F4-F419A948E9C7}"/>
              </a:ext>
            </a:extLst>
          </p:cNvPr>
          <p:cNvSpPr>
            <a:spLocks noGrp="1"/>
          </p:cNvSpPr>
          <p:nvPr>
            <p:ph type="ftr" sz="quarter" idx="11"/>
          </p:nvPr>
        </p:nvSpPr>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F15A2514-8B81-4D54-AD44-9BADF3B56D1C}"/>
              </a:ext>
            </a:extLst>
          </p:cNvPr>
          <p:cNvSpPr>
            <a:spLocks noGrp="1"/>
          </p:cNvSpPr>
          <p:nvPr>
            <p:ph type="sldNum" sz="quarter" idx="12"/>
          </p:nvPr>
        </p:nvSpPr>
        <p:spPr/>
        <p:txBody>
          <a:bodyPr/>
          <a:lstStyle>
            <a:lvl1pPr>
              <a:defRPr/>
            </a:lvl1pPr>
          </a:lstStyle>
          <a:p>
            <a:pPr>
              <a:defRPr/>
            </a:pPr>
            <a:fld id="{BE4F6D59-FFE9-4F6C-8DE1-2AEEF81C4AAE}" type="slidenum">
              <a:rPr lang="en-US" altLang="zh-CN"/>
              <a:pPr>
                <a:defRPr/>
              </a:pPr>
              <a:t>‹#›</a:t>
            </a:fld>
            <a:endParaRPr lang="en-US" altLang="zh-CN"/>
          </a:p>
        </p:txBody>
      </p:sp>
    </p:spTree>
    <p:extLst>
      <p:ext uri="{BB962C8B-B14F-4D97-AF65-F5344CB8AC3E}">
        <p14:creationId xmlns:p14="http://schemas.microsoft.com/office/powerpoint/2010/main" val="2484280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4"/>
            <a:ext cx="7886700" cy="994172"/>
          </a:xfrm>
        </p:spPr>
        <p:txBody>
          <a:bodyPr/>
          <a:lstStyle/>
          <a:p>
            <a:r>
              <a:rPr lang="zh-CN" altLang="en-US"/>
              <a:t>单击此处编辑母版标题样式</a:t>
            </a:r>
            <a:endParaRPr lang="en-US"/>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3">
            <a:extLst>
              <a:ext uri="{FF2B5EF4-FFF2-40B4-BE49-F238E27FC236}">
                <a16:creationId xmlns:a16="http://schemas.microsoft.com/office/drawing/2014/main" id="{3BDBA6EA-39AB-4027-BE37-848E3E492C1E}"/>
              </a:ext>
            </a:extLst>
          </p:cNvPr>
          <p:cNvSpPr>
            <a:spLocks noGrp="1"/>
          </p:cNvSpPr>
          <p:nvPr>
            <p:ph type="dt" sz="half" idx="10"/>
          </p:nvPr>
        </p:nvSpPr>
        <p:spPr/>
        <p:txBody>
          <a:bodyPr/>
          <a:lstStyle>
            <a:lvl1pPr>
              <a:defRPr/>
            </a:lvl1pPr>
          </a:lstStyle>
          <a:p>
            <a:pPr>
              <a:defRPr/>
            </a:pPr>
            <a:fld id="{AED27DCB-4CC9-437C-A630-AB1427F86875}" type="datetimeFigureOut">
              <a:rPr lang="en-US" altLang="zh-CN"/>
              <a:pPr>
                <a:defRPr/>
              </a:pPr>
              <a:t>7/15/2024</a:t>
            </a:fld>
            <a:endParaRPr lang="en-US" altLang="zh-CN"/>
          </a:p>
        </p:txBody>
      </p:sp>
      <p:sp>
        <p:nvSpPr>
          <p:cNvPr id="8" name="页脚占位符 4">
            <a:extLst>
              <a:ext uri="{FF2B5EF4-FFF2-40B4-BE49-F238E27FC236}">
                <a16:creationId xmlns:a16="http://schemas.microsoft.com/office/drawing/2014/main" id="{B7250E34-CD6C-4CF5-9083-C13B46D8BC06}"/>
              </a:ext>
            </a:extLst>
          </p:cNvPr>
          <p:cNvSpPr>
            <a:spLocks noGrp="1"/>
          </p:cNvSpPr>
          <p:nvPr>
            <p:ph type="ftr" sz="quarter" idx="11"/>
          </p:nvPr>
        </p:nvSpPr>
        <p:spPr/>
        <p:txBody>
          <a:bodyPr/>
          <a:lstStyle>
            <a:lvl1pPr>
              <a:defRPr/>
            </a:lvl1pPr>
          </a:lstStyle>
          <a:p>
            <a:pPr>
              <a:defRPr/>
            </a:pPr>
            <a:endParaRPr lang="en-US" altLang="zh-CN"/>
          </a:p>
        </p:txBody>
      </p:sp>
      <p:sp>
        <p:nvSpPr>
          <p:cNvPr id="9" name="灯片编号占位符 5">
            <a:extLst>
              <a:ext uri="{FF2B5EF4-FFF2-40B4-BE49-F238E27FC236}">
                <a16:creationId xmlns:a16="http://schemas.microsoft.com/office/drawing/2014/main" id="{C79FDBE4-6B96-4B36-A798-C7E0D4473FE8}"/>
              </a:ext>
            </a:extLst>
          </p:cNvPr>
          <p:cNvSpPr>
            <a:spLocks noGrp="1"/>
          </p:cNvSpPr>
          <p:nvPr>
            <p:ph type="sldNum" sz="quarter" idx="12"/>
          </p:nvPr>
        </p:nvSpPr>
        <p:spPr/>
        <p:txBody>
          <a:bodyPr/>
          <a:lstStyle>
            <a:lvl1pPr>
              <a:defRPr/>
            </a:lvl1pPr>
          </a:lstStyle>
          <a:p>
            <a:pPr>
              <a:defRPr/>
            </a:pPr>
            <a:fld id="{DDFCB6EC-C15C-49AA-8D5F-029748E361D4}" type="slidenum">
              <a:rPr lang="en-US" altLang="zh-CN"/>
              <a:pPr>
                <a:defRPr/>
              </a:pPr>
              <a:t>‹#›</a:t>
            </a:fld>
            <a:endParaRPr lang="en-US" altLang="zh-CN"/>
          </a:p>
        </p:txBody>
      </p:sp>
    </p:spTree>
    <p:extLst>
      <p:ext uri="{BB962C8B-B14F-4D97-AF65-F5344CB8AC3E}">
        <p14:creationId xmlns:p14="http://schemas.microsoft.com/office/powerpoint/2010/main" val="3364443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endParaRPr lang="en-US"/>
          </a:p>
        </p:txBody>
      </p:sp>
      <p:sp>
        <p:nvSpPr>
          <p:cNvPr id="3" name="日期占位符 3">
            <a:extLst>
              <a:ext uri="{FF2B5EF4-FFF2-40B4-BE49-F238E27FC236}">
                <a16:creationId xmlns:a16="http://schemas.microsoft.com/office/drawing/2014/main" id="{57595698-181A-4257-B97F-9FE30FD35915}"/>
              </a:ext>
            </a:extLst>
          </p:cNvPr>
          <p:cNvSpPr>
            <a:spLocks noGrp="1"/>
          </p:cNvSpPr>
          <p:nvPr>
            <p:ph type="dt" sz="half" idx="10"/>
          </p:nvPr>
        </p:nvSpPr>
        <p:spPr/>
        <p:txBody>
          <a:bodyPr/>
          <a:lstStyle>
            <a:lvl1pPr>
              <a:defRPr/>
            </a:lvl1pPr>
          </a:lstStyle>
          <a:p>
            <a:pPr>
              <a:defRPr/>
            </a:pPr>
            <a:fld id="{1DF5E9E3-8D11-496D-BA53-D92D20FC4FAE}" type="datetimeFigureOut">
              <a:rPr lang="en-US" altLang="zh-CN"/>
              <a:pPr>
                <a:defRPr/>
              </a:pPr>
              <a:t>7/15/2024</a:t>
            </a:fld>
            <a:endParaRPr lang="en-US" altLang="zh-CN"/>
          </a:p>
        </p:txBody>
      </p:sp>
      <p:sp>
        <p:nvSpPr>
          <p:cNvPr id="4" name="页脚占位符 4">
            <a:extLst>
              <a:ext uri="{FF2B5EF4-FFF2-40B4-BE49-F238E27FC236}">
                <a16:creationId xmlns:a16="http://schemas.microsoft.com/office/drawing/2014/main" id="{2FDD6E43-C091-49DC-A5CC-782E250EA001}"/>
              </a:ext>
            </a:extLst>
          </p:cNvPr>
          <p:cNvSpPr>
            <a:spLocks noGrp="1"/>
          </p:cNvSpPr>
          <p:nvPr>
            <p:ph type="ftr" sz="quarter" idx="11"/>
          </p:nvPr>
        </p:nvSpPr>
        <p:spPr/>
        <p:txBody>
          <a:bodyPr/>
          <a:lstStyle>
            <a:lvl1pPr>
              <a:defRPr/>
            </a:lvl1pPr>
          </a:lstStyle>
          <a:p>
            <a:pPr>
              <a:defRPr/>
            </a:pPr>
            <a:endParaRPr lang="en-US" altLang="zh-CN"/>
          </a:p>
        </p:txBody>
      </p:sp>
      <p:sp>
        <p:nvSpPr>
          <p:cNvPr id="5" name="灯片编号占位符 5">
            <a:extLst>
              <a:ext uri="{FF2B5EF4-FFF2-40B4-BE49-F238E27FC236}">
                <a16:creationId xmlns:a16="http://schemas.microsoft.com/office/drawing/2014/main" id="{C52FBC7D-53F6-4463-BD98-0DF7ADA564EE}"/>
              </a:ext>
            </a:extLst>
          </p:cNvPr>
          <p:cNvSpPr>
            <a:spLocks noGrp="1"/>
          </p:cNvSpPr>
          <p:nvPr>
            <p:ph type="sldNum" sz="quarter" idx="12"/>
          </p:nvPr>
        </p:nvSpPr>
        <p:spPr/>
        <p:txBody>
          <a:bodyPr/>
          <a:lstStyle>
            <a:lvl1pPr>
              <a:defRPr/>
            </a:lvl1pPr>
          </a:lstStyle>
          <a:p>
            <a:pPr>
              <a:defRPr/>
            </a:pPr>
            <a:fld id="{230AEBD3-0BC4-43A9-B5AB-55839251AA94}" type="slidenum">
              <a:rPr lang="en-US" altLang="zh-CN"/>
              <a:pPr>
                <a:defRPr/>
              </a:pPr>
              <a:t>‹#›</a:t>
            </a:fld>
            <a:endParaRPr lang="en-US" altLang="zh-CN"/>
          </a:p>
        </p:txBody>
      </p:sp>
    </p:spTree>
    <p:extLst>
      <p:ext uri="{BB962C8B-B14F-4D97-AF65-F5344CB8AC3E}">
        <p14:creationId xmlns:p14="http://schemas.microsoft.com/office/powerpoint/2010/main" val="1588357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120CF103-068A-42FC-B8DC-B26FD1762C7C}"/>
              </a:ext>
            </a:extLst>
          </p:cNvPr>
          <p:cNvSpPr>
            <a:spLocks noGrp="1"/>
          </p:cNvSpPr>
          <p:nvPr>
            <p:ph type="dt" sz="half" idx="10"/>
          </p:nvPr>
        </p:nvSpPr>
        <p:spPr/>
        <p:txBody>
          <a:bodyPr/>
          <a:lstStyle>
            <a:lvl1pPr>
              <a:defRPr/>
            </a:lvl1pPr>
          </a:lstStyle>
          <a:p>
            <a:pPr>
              <a:defRPr/>
            </a:pPr>
            <a:fld id="{DB06205F-1497-474F-A187-308EC01EDBFC}" type="datetimeFigureOut">
              <a:rPr lang="en-US" altLang="zh-CN"/>
              <a:pPr>
                <a:defRPr/>
              </a:pPr>
              <a:t>7/15/2024</a:t>
            </a:fld>
            <a:endParaRPr lang="en-US" altLang="zh-CN"/>
          </a:p>
        </p:txBody>
      </p:sp>
      <p:sp>
        <p:nvSpPr>
          <p:cNvPr id="3" name="页脚占位符 4">
            <a:extLst>
              <a:ext uri="{FF2B5EF4-FFF2-40B4-BE49-F238E27FC236}">
                <a16:creationId xmlns:a16="http://schemas.microsoft.com/office/drawing/2014/main" id="{B0E7FB8E-D034-463F-B2F2-64CEC77DC5B4}"/>
              </a:ext>
            </a:extLst>
          </p:cNvPr>
          <p:cNvSpPr>
            <a:spLocks noGrp="1"/>
          </p:cNvSpPr>
          <p:nvPr>
            <p:ph type="ftr" sz="quarter" idx="11"/>
          </p:nvPr>
        </p:nvSpPr>
        <p:spPr/>
        <p:txBody>
          <a:bodyPr/>
          <a:lstStyle>
            <a:lvl1pPr>
              <a:defRPr/>
            </a:lvl1pPr>
          </a:lstStyle>
          <a:p>
            <a:pPr>
              <a:defRPr/>
            </a:pPr>
            <a:endParaRPr lang="en-US" altLang="zh-CN"/>
          </a:p>
        </p:txBody>
      </p:sp>
      <p:sp>
        <p:nvSpPr>
          <p:cNvPr id="4" name="灯片编号占位符 5">
            <a:extLst>
              <a:ext uri="{FF2B5EF4-FFF2-40B4-BE49-F238E27FC236}">
                <a16:creationId xmlns:a16="http://schemas.microsoft.com/office/drawing/2014/main" id="{C3128570-38E7-4765-A76F-4B4E9DBF050F}"/>
              </a:ext>
            </a:extLst>
          </p:cNvPr>
          <p:cNvSpPr>
            <a:spLocks noGrp="1"/>
          </p:cNvSpPr>
          <p:nvPr>
            <p:ph type="sldNum" sz="quarter" idx="12"/>
          </p:nvPr>
        </p:nvSpPr>
        <p:spPr/>
        <p:txBody>
          <a:bodyPr/>
          <a:lstStyle>
            <a:lvl1pPr>
              <a:defRPr/>
            </a:lvl1pPr>
          </a:lstStyle>
          <a:p>
            <a:pPr>
              <a:defRPr/>
            </a:pPr>
            <a:fld id="{91BF5A87-0D1E-436B-98C3-AD3A63AF33B6}" type="slidenum">
              <a:rPr lang="en-US" altLang="zh-CN"/>
              <a:pPr>
                <a:defRPr/>
              </a:pPr>
              <a:t>‹#›</a:t>
            </a:fld>
            <a:endParaRPr lang="en-US" altLang="zh-CN"/>
          </a:p>
        </p:txBody>
      </p:sp>
    </p:spTree>
    <p:extLst>
      <p:ext uri="{BB962C8B-B14F-4D97-AF65-F5344CB8AC3E}">
        <p14:creationId xmlns:p14="http://schemas.microsoft.com/office/powerpoint/2010/main" val="4108209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a:p>
        </p:txBody>
      </p:sp>
      <p:sp>
        <p:nvSpPr>
          <p:cNvPr id="3" name="内容占位符 2">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4A771D3-6511-4024-B3A8-9A5F0A42B3A5}"/>
              </a:ext>
            </a:extLst>
          </p:cNvPr>
          <p:cNvSpPr>
            <a:spLocks noGrp="1"/>
          </p:cNvSpPr>
          <p:nvPr>
            <p:ph type="dt" sz="half" idx="10"/>
          </p:nvPr>
        </p:nvSpPr>
        <p:spPr/>
        <p:txBody>
          <a:bodyPr/>
          <a:lstStyle>
            <a:lvl1pPr>
              <a:defRPr/>
            </a:lvl1pPr>
          </a:lstStyle>
          <a:p>
            <a:pPr>
              <a:defRPr/>
            </a:pPr>
            <a:fld id="{97070646-0189-4A7F-A246-DF555003219D}" type="datetimeFigureOut">
              <a:rPr lang="en-US" altLang="zh-CN"/>
              <a:pPr>
                <a:defRPr/>
              </a:pPr>
              <a:t>7/15/2024</a:t>
            </a:fld>
            <a:endParaRPr lang="en-US" altLang="zh-CN"/>
          </a:p>
        </p:txBody>
      </p:sp>
      <p:sp>
        <p:nvSpPr>
          <p:cNvPr id="6" name="页脚占位符 4">
            <a:extLst>
              <a:ext uri="{FF2B5EF4-FFF2-40B4-BE49-F238E27FC236}">
                <a16:creationId xmlns:a16="http://schemas.microsoft.com/office/drawing/2014/main" id="{BD862A19-9515-47BD-A073-DDF7717C7AE0}"/>
              </a:ext>
            </a:extLst>
          </p:cNvPr>
          <p:cNvSpPr>
            <a:spLocks noGrp="1"/>
          </p:cNvSpPr>
          <p:nvPr>
            <p:ph type="ftr" sz="quarter" idx="11"/>
          </p:nvPr>
        </p:nvSpPr>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F0787EBA-68C0-4086-BD61-20AC2F1B5796}"/>
              </a:ext>
            </a:extLst>
          </p:cNvPr>
          <p:cNvSpPr>
            <a:spLocks noGrp="1"/>
          </p:cNvSpPr>
          <p:nvPr>
            <p:ph type="sldNum" sz="quarter" idx="12"/>
          </p:nvPr>
        </p:nvSpPr>
        <p:spPr/>
        <p:txBody>
          <a:bodyPr/>
          <a:lstStyle>
            <a:lvl1pPr>
              <a:defRPr/>
            </a:lvl1pPr>
          </a:lstStyle>
          <a:p>
            <a:pPr>
              <a:defRPr/>
            </a:pPr>
            <a:fld id="{C0CA0D1D-ED2F-4123-A436-771EF3750B3A}" type="slidenum">
              <a:rPr lang="en-US" altLang="zh-CN"/>
              <a:pPr>
                <a:defRPr/>
              </a:pPr>
              <a:t>‹#›</a:t>
            </a:fld>
            <a:endParaRPr lang="en-US" altLang="zh-CN"/>
          </a:p>
        </p:txBody>
      </p:sp>
    </p:spTree>
    <p:extLst>
      <p:ext uri="{BB962C8B-B14F-4D97-AF65-F5344CB8AC3E}">
        <p14:creationId xmlns:p14="http://schemas.microsoft.com/office/powerpoint/2010/main" val="1582322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a:p>
        </p:txBody>
      </p:sp>
      <p:sp>
        <p:nvSpPr>
          <p:cNvPr id="3" name="图片占位符 2">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1DDC6AF-528E-4935-9018-0AE362DB62C7}"/>
              </a:ext>
            </a:extLst>
          </p:cNvPr>
          <p:cNvSpPr>
            <a:spLocks noGrp="1"/>
          </p:cNvSpPr>
          <p:nvPr>
            <p:ph type="dt" sz="half" idx="10"/>
          </p:nvPr>
        </p:nvSpPr>
        <p:spPr/>
        <p:txBody>
          <a:bodyPr/>
          <a:lstStyle>
            <a:lvl1pPr>
              <a:defRPr/>
            </a:lvl1pPr>
          </a:lstStyle>
          <a:p>
            <a:pPr>
              <a:defRPr/>
            </a:pPr>
            <a:fld id="{4B4A3432-C40E-4416-ACC7-A8A5637F22D2}" type="datetimeFigureOut">
              <a:rPr lang="en-US" altLang="zh-CN"/>
              <a:pPr>
                <a:defRPr/>
              </a:pPr>
              <a:t>7/15/2024</a:t>
            </a:fld>
            <a:endParaRPr lang="en-US" altLang="zh-CN"/>
          </a:p>
        </p:txBody>
      </p:sp>
      <p:sp>
        <p:nvSpPr>
          <p:cNvPr id="6" name="页脚占位符 4">
            <a:extLst>
              <a:ext uri="{FF2B5EF4-FFF2-40B4-BE49-F238E27FC236}">
                <a16:creationId xmlns:a16="http://schemas.microsoft.com/office/drawing/2014/main" id="{98C2CCE7-7BD5-4E8D-9CE0-46A9C3B74C16}"/>
              </a:ext>
            </a:extLst>
          </p:cNvPr>
          <p:cNvSpPr>
            <a:spLocks noGrp="1"/>
          </p:cNvSpPr>
          <p:nvPr>
            <p:ph type="ftr" sz="quarter" idx="11"/>
          </p:nvPr>
        </p:nvSpPr>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6B0965B2-A5B3-4130-9FB5-A9422596D4C1}"/>
              </a:ext>
            </a:extLst>
          </p:cNvPr>
          <p:cNvSpPr>
            <a:spLocks noGrp="1"/>
          </p:cNvSpPr>
          <p:nvPr>
            <p:ph type="sldNum" sz="quarter" idx="12"/>
          </p:nvPr>
        </p:nvSpPr>
        <p:spPr/>
        <p:txBody>
          <a:bodyPr/>
          <a:lstStyle>
            <a:lvl1pPr>
              <a:defRPr/>
            </a:lvl1pPr>
          </a:lstStyle>
          <a:p>
            <a:pPr>
              <a:defRPr/>
            </a:pPr>
            <a:fld id="{424D0062-5DCA-4E3C-BAE2-95164A4DED8E}" type="slidenum">
              <a:rPr lang="en-US" altLang="zh-CN"/>
              <a:pPr>
                <a:defRPr/>
              </a:pPr>
              <a:t>‹#›</a:t>
            </a:fld>
            <a:endParaRPr lang="en-US" altLang="zh-CN"/>
          </a:p>
        </p:txBody>
      </p:sp>
    </p:spTree>
    <p:extLst>
      <p:ext uri="{BB962C8B-B14F-4D97-AF65-F5344CB8AC3E}">
        <p14:creationId xmlns:p14="http://schemas.microsoft.com/office/powerpoint/2010/main" val="2748205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DA27B0A-5B6B-4900-862C-47023B2571DC}"/>
              </a:ext>
            </a:extLst>
          </p:cNvPr>
          <p:cNvSpPr>
            <a:spLocks noGrp="1"/>
          </p:cNvSpPr>
          <p:nvPr>
            <p:ph type="dt" sz="half" idx="10"/>
          </p:nvPr>
        </p:nvSpPr>
        <p:spPr/>
        <p:txBody>
          <a:bodyPr/>
          <a:lstStyle>
            <a:lvl1pPr>
              <a:defRPr/>
            </a:lvl1pPr>
          </a:lstStyle>
          <a:p>
            <a:pPr>
              <a:defRPr/>
            </a:pPr>
            <a:fld id="{33E3118A-9711-4BA1-9969-36E4077139FB}"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BE186CCA-1FCF-45A2-B96B-88F6A38430EC}"/>
              </a:ext>
            </a:extLst>
          </p:cNvPr>
          <p:cNvSpPr>
            <a:spLocks noGrp="1"/>
          </p:cNvSpPr>
          <p:nvPr>
            <p:ph type="ftr" sz="quarter" idx="11"/>
          </p:nvPr>
        </p:nvSpPr>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9162B883-D31B-4609-AD74-4EC376A68558}"/>
              </a:ext>
            </a:extLst>
          </p:cNvPr>
          <p:cNvSpPr>
            <a:spLocks noGrp="1"/>
          </p:cNvSpPr>
          <p:nvPr>
            <p:ph type="sldNum" sz="quarter" idx="12"/>
          </p:nvPr>
        </p:nvSpPr>
        <p:spPr/>
        <p:txBody>
          <a:bodyPr/>
          <a:lstStyle>
            <a:lvl1pPr>
              <a:defRPr/>
            </a:lvl1pPr>
          </a:lstStyle>
          <a:p>
            <a:pPr>
              <a:defRPr/>
            </a:pPr>
            <a:fld id="{03D46DC4-BF58-4775-B5C6-F9280348A882}" type="slidenum">
              <a:rPr lang="en-US" altLang="zh-CN"/>
              <a:pPr>
                <a:defRPr/>
              </a:pPr>
              <a:t>‹#›</a:t>
            </a:fld>
            <a:endParaRPr lang="en-US" altLang="zh-CN"/>
          </a:p>
        </p:txBody>
      </p:sp>
    </p:spTree>
    <p:extLst>
      <p:ext uri="{BB962C8B-B14F-4D97-AF65-F5344CB8AC3E}">
        <p14:creationId xmlns:p14="http://schemas.microsoft.com/office/powerpoint/2010/main" val="40023653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a:p>
        </p:txBody>
      </p:sp>
      <p:sp>
        <p:nvSpPr>
          <p:cNvPr id="3" name="竖排文字占位符 2">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916E7824-99C8-487C-900D-62C069A21123}"/>
              </a:ext>
            </a:extLst>
          </p:cNvPr>
          <p:cNvSpPr>
            <a:spLocks noGrp="1"/>
          </p:cNvSpPr>
          <p:nvPr>
            <p:ph type="dt" sz="half" idx="10"/>
          </p:nvPr>
        </p:nvSpPr>
        <p:spPr/>
        <p:txBody>
          <a:bodyPr/>
          <a:lstStyle>
            <a:lvl1pPr>
              <a:defRPr/>
            </a:lvl1pPr>
          </a:lstStyle>
          <a:p>
            <a:pPr>
              <a:defRPr/>
            </a:pPr>
            <a:fld id="{8C99F371-1137-4379-B585-E3ADDEA10281}"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ABFEC6D6-50BA-4B5C-8F90-A97DCBE03D94}"/>
              </a:ext>
            </a:extLst>
          </p:cNvPr>
          <p:cNvSpPr>
            <a:spLocks noGrp="1"/>
          </p:cNvSpPr>
          <p:nvPr>
            <p:ph type="ftr" sz="quarter" idx="11"/>
          </p:nvPr>
        </p:nvSpPr>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7D6CBD00-972D-4624-BF60-F8F0DED4AA71}"/>
              </a:ext>
            </a:extLst>
          </p:cNvPr>
          <p:cNvSpPr>
            <a:spLocks noGrp="1"/>
          </p:cNvSpPr>
          <p:nvPr>
            <p:ph type="sldNum" sz="quarter" idx="12"/>
          </p:nvPr>
        </p:nvSpPr>
        <p:spPr/>
        <p:txBody>
          <a:bodyPr/>
          <a:lstStyle>
            <a:lvl1pPr>
              <a:defRPr/>
            </a:lvl1pPr>
          </a:lstStyle>
          <a:p>
            <a:pPr>
              <a:defRPr/>
            </a:pPr>
            <a:fld id="{147D057B-85A2-410B-A40E-8D69F9E8DA5E}" type="slidenum">
              <a:rPr lang="en-US" altLang="zh-CN"/>
              <a:pPr>
                <a:defRPr/>
              </a:pPr>
              <a:t>‹#›</a:t>
            </a:fld>
            <a:endParaRPr lang="en-US" altLang="zh-CN"/>
          </a:p>
        </p:txBody>
      </p:sp>
    </p:spTree>
    <p:extLst>
      <p:ext uri="{BB962C8B-B14F-4D97-AF65-F5344CB8AC3E}">
        <p14:creationId xmlns:p14="http://schemas.microsoft.com/office/powerpoint/2010/main" val="2555991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D3E75-400B-1C4D-B1CA-42CDE54CEB1C}"/>
              </a:ext>
            </a:extLst>
          </p:cNvPr>
          <p:cNvSpPr>
            <a:spLocks noGrp="1"/>
          </p:cNvSpPr>
          <p:nvPr>
            <p:ph type="ctrTitle"/>
          </p:nvPr>
        </p:nvSpPr>
        <p:spPr>
          <a:xfrm>
            <a:off x="1143000" y="841772"/>
            <a:ext cx="6858000" cy="1790700"/>
          </a:xfrm>
        </p:spPr>
        <p:txBody>
          <a:bodyPr anchor="b"/>
          <a:lstStyle>
            <a:lvl1pPr algn="ctr">
              <a:defRPr sz="45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FC48665-634D-6443-B101-188541B103F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CFB36706-C132-454A-97FE-73E2FB6C066C}"/>
              </a:ext>
            </a:extLst>
          </p:cNvPr>
          <p:cNvSpPr>
            <a:spLocks noGrp="1"/>
          </p:cNvSpPr>
          <p:nvPr>
            <p:ph type="dt" sz="half" idx="10"/>
          </p:nvPr>
        </p:nvSpPr>
        <p:spPr/>
        <p:txBody>
          <a:bodyPr/>
          <a:lstStyle/>
          <a:p>
            <a:fld id="{C7CBD6C2-AF2C-418E-BE59-24374CF17CA2}"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5FCBBDFA-CEB8-D94A-BC6F-788D04FB8B06}"/>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024980A-5743-3C42-8A44-EA32F4A6572C}"/>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743573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FF2580-66B8-2A4F-9281-A407F913C1F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346063C4-4C2A-FE4D-858B-A3160FB024C7}"/>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94DCDB3-0EB0-D24E-9567-E6A16FDA8523}"/>
              </a:ext>
            </a:extLst>
          </p:cNvPr>
          <p:cNvSpPr>
            <a:spLocks noGrp="1"/>
          </p:cNvSpPr>
          <p:nvPr>
            <p:ph type="dt" sz="half" idx="10"/>
          </p:nvPr>
        </p:nvSpPr>
        <p:spPr/>
        <p:txBody>
          <a:bodyPr/>
          <a:lstStyle/>
          <a:p>
            <a:fld id="{06BDABAA-5021-494F-B22A-78ADBD24525A}"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D33C1857-CDA6-C54A-B1E3-3584070B3C65}"/>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9A31A36-2DB5-5C42-B83A-A11A7EDCD0F0}"/>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79122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09E2D00-6C3E-44CF-ACB7-5BEBD891DA9A}"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5D37B6-58B9-4440-8F55-A79840F0D046}"/>
              </a:ext>
            </a:extLst>
          </p:cNvPr>
          <p:cNvSpPr>
            <a:spLocks noGrp="1"/>
          </p:cNvSpPr>
          <p:nvPr>
            <p:ph type="title"/>
          </p:nvPr>
        </p:nvSpPr>
        <p:spPr>
          <a:xfrm>
            <a:off x="623888" y="1282304"/>
            <a:ext cx="7886700" cy="2139553"/>
          </a:xfrm>
        </p:spPr>
        <p:txBody>
          <a:bodyPr anchor="b"/>
          <a:lstStyle>
            <a:lvl1pPr>
              <a:defRPr sz="45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590F6E6-AD77-B14B-90AD-A7501CE39F1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60776FD8-0A1C-CF4F-888A-5C060E2DFC56}"/>
              </a:ext>
            </a:extLst>
          </p:cNvPr>
          <p:cNvSpPr>
            <a:spLocks noGrp="1"/>
          </p:cNvSpPr>
          <p:nvPr>
            <p:ph type="dt" sz="half" idx="10"/>
          </p:nvPr>
        </p:nvSpPr>
        <p:spPr/>
        <p:txBody>
          <a:bodyPr/>
          <a:lstStyle/>
          <a:p>
            <a:fld id="{C9F17A20-C4F7-4620-8046-BFC1A579F109}"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9FC55722-70B3-CA4A-A17A-6234FF723F15}"/>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5AC5A0A-FA1A-7F40-B42D-329CD1926FB4}"/>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39973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6E63D-E4DB-4841-8F63-93D759C7E4B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DAC38B9-7ED9-8D46-9BCA-52C61F3C6657}"/>
              </a:ext>
            </a:extLst>
          </p:cNvPr>
          <p:cNvSpPr>
            <a:spLocks noGrp="1"/>
          </p:cNvSpPr>
          <p:nvPr>
            <p:ph sz="half" idx="1"/>
          </p:nvPr>
        </p:nvSpPr>
        <p:spPr>
          <a:xfrm>
            <a:off x="6286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EE31C9F-9D6C-1440-87B8-302719C56187}"/>
              </a:ext>
            </a:extLst>
          </p:cNvPr>
          <p:cNvSpPr>
            <a:spLocks noGrp="1"/>
          </p:cNvSpPr>
          <p:nvPr>
            <p:ph sz="half" idx="2"/>
          </p:nvPr>
        </p:nvSpPr>
        <p:spPr>
          <a:xfrm>
            <a:off x="46291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A5E55AC-B1D5-3145-BB6E-1AA7E10B554F}"/>
              </a:ext>
            </a:extLst>
          </p:cNvPr>
          <p:cNvSpPr>
            <a:spLocks noGrp="1"/>
          </p:cNvSpPr>
          <p:nvPr>
            <p:ph type="dt" sz="half" idx="10"/>
          </p:nvPr>
        </p:nvSpPr>
        <p:spPr/>
        <p:txBody>
          <a:bodyPr/>
          <a:lstStyle/>
          <a:p>
            <a:fld id="{33E51701-C335-484E-BCB9-1B8343995CA8}"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id="{19AD552E-5175-A444-9AAF-CF800B62652D}"/>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48DA5F0-DD0D-4C4D-B267-33A3D8C50944}"/>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558224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E1D4DE-3C4D-524D-B3DF-7C4BE6C03B09}"/>
              </a:ext>
            </a:extLst>
          </p:cNvPr>
          <p:cNvSpPr>
            <a:spLocks noGrp="1"/>
          </p:cNvSpPr>
          <p:nvPr>
            <p:ph type="title"/>
          </p:nvPr>
        </p:nvSpPr>
        <p:spPr>
          <a:xfrm>
            <a:off x="629841" y="273844"/>
            <a:ext cx="7886700" cy="994172"/>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D5159E26-47F2-674C-A72A-51FAD315E65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B8B5374-955F-F447-84CB-1A6AE74A0DE0}"/>
              </a:ext>
            </a:extLst>
          </p:cNvPr>
          <p:cNvSpPr>
            <a:spLocks noGrp="1"/>
          </p:cNvSpPr>
          <p:nvPr>
            <p:ph sz="half" idx="2"/>
          </p:nvPr>
        </p:nvSpPr>
        <p:spPr>
          <a:xfrm>
            <a:off x="629842" y="1878806"/>
            <a:ext cx="3868340"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57F4FF32-C956-8048-8CF9-395565A035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90183FF-527A-EC4F-9D0C-E2174639BBD1}"/>
              </a:ext>
            </a:extLst>
          </p:cNvPr>
          <p:cNvSpPr>
            <a:spLocks noGrp="1"/>
          </p:cNvSpPr>
          <p:nvPr>
            <p:ph sz="quarter" idx="4"/>
          </p:nvPr>
        </p:nvSpPr>
        <p:spPr>
          <a:xfrm>
            <a:off x="4629150" y="1878806"/>
            <a:ext cx="3887391"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5CDB1BE-81A8-9F4E-B40C-604412E4EFEF}"/>
              </a:ext>
            </a:extLst>
          </p:cNvPr>
          <p:cNvSpPr>
            <a:spLocks noGrp="1"/>
          </p:cNvSpPr>
          <p:nvPr>
            <p:ph type="dt" sz="half" idx="10"/>
          </p:nvPr>
        </p:nvSpPr>
        <p:spPr/>
        <p:txBody>
          <a:bodyPr/>
          <a:lstStyle/>
          <a:p>
            <a:fld id="{918A3105-E059-4F63-ACE5-2CB65B91AA5B}"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8" name="页脚占位符 7">
            <a:extLst>
              <a:ext uri="{FF2B5EF4-FFF2-40B4-BE49-F238E27FC236}">
                <a16:creationId xmlns:a16="http://schemas.microsoft.com/office/drawing/2014/main" id="{1C026AE5-4949-964C-87DF-E0FC7D8D126C}"/>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ED158BBA-6919-1640-86A4-6E84F8C6C5B8}"/>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06447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581AEE-7F86-4E42-970F-82ADEF0B9D60}"/>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BCCEE5CE-C3E1-5542-AF7D-7E887174E377}"/>
              </a:ext>
            </a:extLst>
          </p:cNvPr>
          <p:cNvSpPr>
            <a:spLocks noGrp="1"/>
          </p:cNvSpPr>
          <p:nvPr>
            <p:ph type="dt" sz="half" idx="10"/>
          </p:nvPr>
        </p:nvSpPr>
        <p:spPr/>
        <p:txBody>
          <a:bodyPr/>
          <a:lstStyle/>
          <a:p>
            <a:fld id="{CD85A234-A8A6-40E1-9529-56F094BB479B}"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4" name="页脚占位符 3">
            <a:extLst>
              <a:ext uri="{FF2B5EF4-FFF2-40B4-BE49-F238E27FC236}">
                <a16:creationId xmlns:a16="http://schemas.microsoft.com/office/drawing/2014/main" id="{3ED298A5-649F-8F49-B6E2-B75889295789}"/>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BA0DA43-5FAB-7649-8DDC-9C4DA582293D}"/>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6395467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C9FBE3-1758-E848-A0E5-34BA241873F8}"/>
              </a:ext>
            </a:extLst>
          </p:cNvPr>
          <p:cNvSpPr>
            <a:spLocks noGrp="1"/>
          </p:cNvSpPr>
          <p:nvPr>
            <p:ph type="dt" sz="half" idx="10"/>
          </p:nvPr>
        </p:nvSpPr>
        <p:spPr/>
        <p:txBody>
          <a:bodyPr/>
          <a:lstStyle/>
          <a:p>
            <a:fld id="{722094B7-15A9-41F1-8820-84614B8DA84F}"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3" name="页脚占位符 2">
            <a:extLst>
              <a:ext uri="{FF2B5EF4-FFF2-40B4-BE49-F238E27FC236}">
                <a16:creationId xmlns:a16="http://schemas.microsoft.com/office/drawing/2014/main" id="{26CD3E59-E9A6-D348-A843-EDC9D80CA137}"/>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7B875CE-AE07-8745-AB92-752BE47AB4C0}"/>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493690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A716-D8C8-F54F-88BA-4C5F9BB2DBC3}"/>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68DCD6-B913-AA40-8645-4100454306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0BC29E72-E318-BE49-9A28-B214F44170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519EEDA-9F59-4A4A-AF60-8578A80CB829}"/>
              </a:ext>
            </a:extLst>
          </p:cNvPr>
          <p:cNvSpPr>
            <a:spLocks noGrp="1"/>
          </p:cNvSpPr>
          <p:nvPr>
            <p:ph type="dt" sz="half" idx="10"/>
          </p:nvPr>
        </p:nvSpPr>
        <p:spPr/>
        <p:txBody>
          <a:bodyPr/>
          <a:lstStyle/>
          <a:p>
            <a:fld id="{48E633AF-94F1-4FBD-9670-0BADBAAC0471}"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id="{D07AF06D-ADCD-B741-A2B3-7C2E16D20216}"/>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C98C2FB-2B44-EF46-A167-8308AB2867C3}"/>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267203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A94F0-D699-8A4A-8F78-81D3182DA717}"/>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17902560-7D32-A94A-8C88-5A6AC642332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a:extLst>
              <a:ext uri="{FF2B5EF4-FFF2-40B4-BE49-F238E27FC236}">
                <a16:creationId xmlns:a16="http://schemas.microsoft.com/office/drawing/2014/main" id="{5AF8BB91-7B4B-5449-AE17-453C68F39D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EF321D8-661F-9D43-83F8-8A2EE8F09A25}"/>
              </a:ext>
            </a:extLst>
          </p:cNvPr>
          <p:cNvSpPr>
            <a:spLocks noGrp="1"/>
          </p:cNvSpPr>
          <p:nvPr>
            <p:ph type="dt" sz="half" idx="10"/>
          </p:nvPr>
        </p:nvSpPr>
        <p:spPr/>
        <p:txBody>
          <a:bodyPr/>
          <a:lstStyle/>
          <a:p>
            <a:fld id="{251C2475-1DDF-4F35-AD95-36679B0BCFE3}"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id="{DA2F3F2E-64C3-A24F-AEF8-BC3882A1935B}"/>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BA3443C-1CA3-BA43-834B-7B2065ACAFE5}"/>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914114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5A5534-7F5C-274A-B9D1-142518F87A2B}"/>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0B818C4-A801-AE47-96F5-D372862B2231}"/>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728575A-02DE-0A4F-BD67-6CBEEC602197}"/>
              </a:ext>
            </a:extLst>
          </p:cNvPr>
          <p:cNvSpPr>
            <a:spLocks noGrp="1"/>
          </p:cNvSpPr>
          <p:nvPr>
            <p:ph type="dt" sz="half" idx="10"/>
          </p:nvPr>
        </p:nvSpPr>
        <p:spPr/>
        <p:txBody>
          <a:bodyPr/>
          <a:lstStyle/>
          <a:p>
            <a:fld id="{EC266FE2-65C3-494B-AF89-30393738A98D}"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0911CCE6-51DB-6740-B046-3C15CB34B150}"/>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2477A31-6CCA-224D-B12B-2BC6B0662701}"/>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875492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F045C2-9247-E442-9643-0F35AEED8C6D}"/>
              </a:ext>
            </a:extLst>
          </p:cNvPr>
          <p:cNvSpPr>
            <a:spLocks noGrp="1"/>
          </p:cNvSpPr>
          <p:nvPr>
            <p:ph type="title" orient="vert"/>
          </p:nvPr>
        </p:nvSpPr>
        <p:spPr>
          <a:xfrm>
            <a:off x="6543675" y="273844"/>
            <a:ext cx="1971675" cy="4358879"/>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AA3A666-4EA9-0849-8727-BD58937C2720}"/>
              </a:ext>
            </a:extLst>
          </p:cNvPr>
          <p:cNvSpPr>
            <a:spLocks noGrp="1"/>
          </p:cNvSpPr>
          <p:nvPr>
            <p:ph type="body" orient="vert" idx="1"/>
          </p:nvPr>
        </p:nvSpPr>
        <p:spPr>
          <a:xfrm>
            <a:off x="628650" y="273844"/>
            <a:ext cx="5800725" cy="435887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C90C1F6-DCE2-944F-9356-F941B37F24F0}"/>
              </a:ext>
            </a:extLst>
          </p:cNvPr>
          <p:cNvSpPr>
            <a:spLocks noGrp="1"/>
          </p:cNvSpPr>
          <p:nvPr>
            <p:ph type="dt" sz="half" idx="10"/>
          </p:nvPr>
        </p:nvSpPr>
        <p:spPr/>
        <p:txBody>
          <a:bodyPr/>
          <a:lstStyle/>
          <a:p>
            <a:fld id="{7BD2DA4D-D885-4BAB-AD17-B528B35A478D}"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4531BE27-D15C-E242-841E-B6B095E066C5}"/>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A10A640-1AA0-4541-9D51-4C7EEE5A881A}"/>
              </a:ext>
            </a:extLst>
          </p:cNvPr>
          <p:cNvSpPr>
            <a:spLocks noGrp="1"/>
          </p:cNvSpPr>
          <p:nvPr>
            <p:ph type="sldNum" sz="quarter" idx="12"/>
          </p:nvPr>
        </p:nvSpPr>
        <p:spPr/>
        <p:txBody>
          <a:body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83435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F2DDCF9-2404-4F2C-BD2D-D034AC32981F}" type="datetime1">
              <a:rPr lang="zh-CN" altLang="en-US" smtClean="0"/>
              <a:t>2024/7/15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FED6756-60A0-4C08-83F1-FFD43C26AF53}" type="datetime1">
              <a:rPr lang="zh-CN" altLang="en-US" smtClean="0"/>
              <a:t>2024/7/15</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2EF170-7015-41CB-9A8C-DBBC26282208}"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236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F76B17-0AE6-4084-99C1-C535C072502A}"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16319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E23956-6A6A-474A-8B10-0828C3A33AD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B388CFE-E68B-4A3B-9809-92D3FF45AC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709326-B8F2-400C-B94E-13DF4E91CB6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1BE6CC6-3C37-4597-A738-3FB250321651}" type="datetime1">
              <a:rPr lang="zh-CN" altLang="en-US" smtClean="0">
                <a:solidFill>
                  <a:prstClr val="black">
                    <a:tint val="75000"/>
                  </a:prstClr>
                </a:solidFill>
              </a:rPr>
              <a:t>2024/7/15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D69C837-0E82-4445-892D-D4670E27182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C693807-D876-47BD-9A50-A92E4DD1D74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258DEC-E3D5-43C5-BA18-F19C6E611D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432299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75C84A-B41F-4E35-8EDA-8BABA8B4B75D}" type="datetime1">
              <a:rPr lang="zh-CN" altLang="en-US" smtClean="0"/>
              <a:t>2024/7/15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3EEFAC-9431-48A6-A0EE-5511A498B6B8}" type="slidenum">
              <a:rPr lang="zh-CN" altLang="en-US" smtClean="0"/>
              <a:t>‹#›</a:t>
            </a:fld>
            <a:endParaRPr lang="zh-CN" altLang="en-US"/>
          </a:p>
        </p:txBody>
      </p:sp>
    </p:spTree>
    <p:extLst>
      <p:ext uri="{BB962C8B-B14F-4D97-AF65-F5344CB8AC3E}">
        <p14:creationId xmlns:p14="http://schemas.microsoft.com/office/powerpoint/2010/main" val="396441881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084F82-A7C2-4872-A171-C7C10CD3B0CE}" type="datetimeFigureOut">
              <a:rPr lang="zh-CN" altLang="en-US" smtClean="0">
                <a:solidFill>
                  <a:prstClr val="black">
                    <a:tint val="75000"/>
                  </a:prstClr>
                </a:solidFill>
              </a:rPr>
              <a:pPr/>
              <a:t>2024/7/15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3EEFAC-9431-48A6-A0EE-5511A498B6B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044798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0F8EAA95-4989-40B1-8BB2-579344CC03A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9BD0C6C0-388A-4C36-8D0F-557265AAD3DE}"/>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304D026-F112-4B2D-9362-FE6A55B0C7C7}"/>
              </a:ext>
            </a:extLst>
          </p:cNvPr>
          <p:cNvSpPr>
            <a:spLocks noGrp="1"/>
          </p:cNvSpPr>
          <p:nvPr>
            <p:ph type="dt" sz="half" idx="2"/>
          </p:nvPr>
        </p:nvSpPr>
        <p:spPr>
          <a:xfrm>
            <a:off x="628650" y="4767263"/>
            <a:ext cx="20574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ea typeface="宋体" panose="02010600030101010101" pitchFamily="2" charset="-122"/>
              </a:defRPr>
            </a:lvl1pPr>
          </a:lstStyle>
          <a:p>
            <a:pPr>
              <a:defRPr/>
            </a:pPr>
            <a:fld id="{F9548B67-A4C5-4A04-ABD8-2EDADDD60626}" type="datetimeFigureOut">
              <a:rPr lang="en-US" altLang="zh-CN"/>
              <a:pPr>
                <a:defRPr/>
              </a:pPr>
              <a:t>7/15/2024</a:t>
            </a:fld>
            <a:endParaRPr lang="en-US" altLang="zh-CN"/>
          </a:p>
        </p:txBody>
      </p:sp>
      <p:sp>
        <p:nvSpPr>
          <p:cNvPr id="5" name="页脚占位符 4">
            <a:extLst>
              <a:ext uri="{FF2B5EF4-FFF2-40B4-BE49-F238E27FC236}">
                <a16:creationId xmlns:a16="http://schemas.microsoft.com/office/drawing/2014/main" id="{FD332C51-7ACD-4C5C-923A-C2E5C880BD55}"/>
              </a:ext>
            </a:extLst>
          </p:cNvPr>
          <p:cNvSpPr>
            <a:spLocks noGrp="1"/>
          </p:cNvSpPr>
          <p:nvPr>
            <p:ph type="ftr" sz="quarter" idx="3"/>
          </p:nvPr>
        </p:nvSpPr>
        <p:spPr>
          <a:xfrm>
            <a:off x="3028950" y="4767263"/>
            <a:ext cx="30861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ea typeface="宋体" panose="02010600030101010101" pitchFamily="2" charset="-122"/>
              </a:defRPr>
            </a:lvl1pPr>
          </a:lstStyle>
          <a:p>
            <a:pPr>
              <a:defRPr/>
            </a:pPr>
            <a:endParaRPr lang="en-US" altLang="zh-CN"/>
          </a:p>
        </p:txBody>
      </p:sp>
      <p:sp>
        <p:nvSpPr>
          <p:cNvPr id="6" name="灯片编号占位符 5">
            <a:extLst>
              <a:ext uri="{FF2B5EF4-FFF2-40B4-BE49-F238E27FC236}">
                <a16:creationId xmlns:a16="http://schemas.microsoft.com/office/drawing/2014/main" id="{5B8C4232-B782-4183-89DE-F94D258CB6C7}"/>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ea typeface="宋体" panose="02010600030101010101" pitchFamily="2" charset="-122"/>
              </a:defRPr>
            </a:lvl1pPr>
          </a:lstStyle>
          <a:p>
            <a:pPr>
              <a:defRPr/>
            </a:pPr>
            <a:fld id="{8E41CB30-A081-41A9-95FE-89ADC9C510C2}" type="slidenum">
              <a:rPr lang="en-US" altLang="zh-CN"/>
              <a:pPr>
                <a:defRPr/>
              </a:pPr>
              <a:t>‹#›</a:t>
            </a:fld>
            <a:endParaRPr lang="en-US" altLang="zh-CN"/>
          </a:p>
        </p:txBody>
      </p:sp>
    </p:spTree>
    <p:extLst>
      <p:ext uri="{BB962C8B-B14F-4D97-AF65-F5344CB8AC3E}">
        <p14:creationId xmlns:p14="http://schemas.microsoft.com/office/powerpoint/2010/main" val="413375487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6F979F2-38B6-BD4E-81AF-E84A17EFB65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5122B64-BE74-6149-937C-3713370A698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8E71FC0-43E0-E64F-B577-A3A09321C15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0FE6C5-6877-4B3B-8DA9-41F2CBDCD5E4}" type="datetime1">
              <a:rPr kumimoji="1" lang="zh-CN" altLang="en-US" smtClean="0">
                <a:solidFill>
                  <a:prstClr val="black">
                    <a:tint val="75000"/>
                  </a:prstClr>
                </a:solidFill>
              </a:rPr>
              <a:t>2024/7/15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id="{B904AF4D-676C-0D4D-9C7C-EF1840CCC4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4D8D60-CA25-D044-B5CC-07EFB3EEFD0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D87657-8265-814A-8EA4-5144BB1B270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21015876"/>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8.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9.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70.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3.xml"/><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26.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4200" y="267494"/>
            <a:ext cx="9075600" cy="1102519"/>
          </a:xfrm>
          <a:noFill/>
        </p:spPr>
        <p:txBody>
          <a:bodyPr>
            <a:noAutofit/>
          </a:bodyPr>
          <a:lstStyle/>
          <a:p>
            <a:r>
              <a:rPr lang="zh-CN" altLang="en-US" sz="4000" b="1" dirty="0">
                <a:latin typeface="Times New Roman" pitchFamily="18" charset="0"/>
                <a:ea typeface="黑体" pitchFamily="49" charset="-122"/>
                <a:cs typeface="Times New Roman" pitchFamily="18" charset="0"/>
              </a:rPr>
              <a:t>快速射电暴的起源研究</a:t>
            </a:r>
          </a:p>
        </p:txBody>
      </p:sp>
      <p:sp>
        <p:nvSpPr>
          <p:cNvPr id="3" name="副标题 2"/>
          <p:cNvSpPr>
            <a:spLocks noGrp="1"/>
          </p:cNvSpPr>
          <p:nvPr>
            <p:ph type="subTitle" idx="1"/>
          </p:nvPr>
        </p:nvSpPr>
        <p:spPr>
          <a:xfrm>
            <a:off x="34200" y="1275606"/>
            <a:ext cx="9075600" cy="3816424"/>
          </a:xfrm>
        </p:spPr>
        <p:txBody>
          <a:bodyPr>
            <a:normAutofit fontScale="77500" lnSpcReduction="20000"/>
          </a:bodyPr>
          <a:lstStyle/>
          <a:p>
            <a:endParaRPr lang="en-US" altLang="zh-CN" sz="4000" b="1" dirty="0">
              <a:solidFill>
                <a:srgbClr val="FFFF00"/>
              </a:solidFill>
              <a:latin typeface="Times New Roman" pitchFamily="18" charset="0"/>
              <a:ea typeface="黑体" pitchFamily="49" charset="-122"/>
              <a:cs typeface="Times New Roman" pitchFamily="18" charset="0"/>
            </a:endParaRPr>
          </a:p>
          <a:p>
            <a:r>
              <a:rPr lang="zh-CN" altLang="en-US" sz="4600" b="1" dirty="0">
                <a:solidFill>
                  <a:srgbClr val="0000FF"/>
                </a:solidFill>
                <a:latin typeface="黑体" pitchFamily="49" charset="-122"/>
                <a:ea typeface="黑体" pitchFamily="49" charset="-122"/>
                <a:cs typeface="Times New Roman" pitchFamily="18" charset="0"/>
              </a:rPr>
              <a:t>王发印</a:t>
            </a:r>
            <a:endParaRPr lang="en-US" altLang="zh-CN" sz="4600" b="1" dirty="0">
              <a:solidFill>
                <a:srgbClr val="0000FF"/>
              </a:solidFill>
              <a:latin typeface="黑体" pitchFamily="49" charset="-122"/>
              <a:ea typeface="黑体" pitchFamily="49" charset="-122"/>
              <a:cs typeface="Times New Roman" pitchFamily="18" charset="0"/>
            </a:endParaRPr>
          </a:p>
          <a:p>
            <a:endParaRPr lang="en-US" altLang="zh-CN" sz="3600" dirty="0">
              <a:solidFill>
                <a:srgbClr val="C00000"/>
              </a:solidFill>
              <a:latin typeface="微软雅黑" pitchFamily="34" charset="-122"/>
              <a:ea typeface="微软雅黑" pitchFamily="34" charset="-122"/>
              <a:cs typeface="Times New Roman" pitchFamily="18" charset="0"/>
            </a:endParaRPr>
          </a:p>
          <a:p>
            <a:r>
              <a:rPr lang="zh-CN" altLang="en-US" sz="3100" dirty="0">
                <a:solidFill>
                  <a:schemeClr val="tx1"/>
                </a:solidFill>
                <a:latin typeface="黑体" panose="02010609060101010101" pitchFamily="49" charset="-122"/>
                <a:ea typeface="黑体" panose="02010609060101010101" pitchFamily="49" charset="-122"/>
                <a:cs typeface="Times New Roman" pitchFamily="18" charset="0"/>
              </a:rPr>
              <a:t>南京大学</a:t>
            </a:r>
            <a:endParaRPr lang="en-US" altLang="zh-CN" sz="3100" dirty="0">
              <a:solidFill>
                <a:schemeClr val="tx1"/>
              </a:solidFill>
              <a:latin typeface="黑体" panose="02010609060101010101" pitchFamily="49" charset="-122"/>
              <a:ea typeface="黑体" panose="02010609060101010101" pitchFamily="49" charset="-122"/>
              <a:cs typeface="Times New Roman" pitchFamily="18" charset="0"/>
            </a:endParaRPr>
          </a:p>
          <a:p>
            <a:endParaRPr lang="en-US" altLang="zh-CN" sz="2400" dirty="0">
              <a:solidFill>
                <a:schemeClr val="tx1"/>
              </a:solidFill>
              <a:latin typeface="微软雅黑" pitchFamily="34" charset="-122"/>
              <a:ea typeface="微软雅黑" pitchFamily="34" charset="-122"/>
              <a:cs typeface="Times New Roman" pitchFamily="18" charset="0"/>
            </a:endParaRPr>
          </a:p>
          <a:p>
            <a:pPr lvl="0">
              <a:lnSpc>
                <a:spcPct val="120000"/>
              </a:lnSpc>
            </a:pPr>
            <a:r>
              <a:rPr lang="zh-CN" altLang="en-US" sz="2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合作者：赵臻胤、吴沁、李锐楠、张国强、戴子高、郑广生、张冰等</a:t>
            </a:r>
            <a:endParaRPr lang="en-US" altLang="zh-CN" sz="2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600" dirty="0">
              <a:solidFill>
                <a:schemeClr val="tx1"/>
              </a:solidFill>
              <a:latin typeface="微软雅黑" pitchFamily="34" charset="-122"/>
              <a:ea typeface="微软雅黑" pitchFamily="34" charset="-122"/>
              <a:cs typeface="Times New Roman" pitchFamily="18" charset="0"/>
            </a:endParaRPr>
          </a:p>
          <a:p>
            <a:r>
              <a:rPr lang="zh-CN" altLang="en-US" sz="23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第十三届全国脉冲星研讨会</a:t>
            </a:r>
            <a:endParaRPr lang="en-US" altLang="zh-CN" sz="23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400" dirty="0">
              <a:solidFill>
                <a:schemeClr val="tx1"/>
              </a:solidFill>
              <a:latin typeface="Times New Roman" panose="02020603050405020304" pitchFamily="18" charset="0"/>
              <a:ea typeface="微软雅黑" pitchFamily="34" charset="-122"/>
              <a:cs typeface="Times New Roman" panose="02020603050405020304" pitchFamily="18" charset="0"/>
            </a:endParaRPr>
          </a:p>
          <a:p>
            <a:r>
              <a:rPr lang="en-US" altLang="zh-CN" sz="2300" dirty="0">
                <a:solidFill>
                  <a:schemeClr val="tx1"/>
                </a:solidFill>
                <a:latin typeface="Times New Roman" panose="02020603050405020304" pitchFamily="18" charset="0"/>
                <a:ea typeface="微软雅黑" pitchFamily="34" charset="-122"/>
                <a:cs typeface="Times New Roman" panose="02020603050405020304" pitchFamily="18" charset="0"/>
              </a:rPr>
              <a:t>2024. 7. 14-16  </a:t>
            </a:r>
            <a:r>
              <a:rPr lang="zh-CN" altLang="en-US" sz="23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昆明</a:t>
            </a:r>
            <a:endParaRPr lang="en-US" altLang="zh-CN" sz="180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3532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2299" y="131877"/>
            <a:ext cx="7886700" cy="795381"/>
          </a:xfrm>
        </p:spPr>
        <p:txBody>
          <a:bodyPr>
            <a:normAutofit/>
          </a:bodyPr>
          <a:lstStyle/>
          <a:p>
            <a:pPr algn="ctr"/>
            <a:r>
              <a:rPr lang="en-US" altLang="zh-CN" sz="2800" b="1" dirty="0">
                <a:solidFill>
                  <a:srgbClr val="0000FF"/>
                </a:solidFill>
                <a:latin typeface="Times New Roman" panose="02020603050405020304" pitchFamily="18" charset="0"/>
                <a:ea typeface="等线 Light" panose="02010600030101010101" pitchFamily="2" charset="-122"/>
                <a:cs typeface="Times New Roman" panose="02020603050405020304" pitchFamily="18" charset="0"/>
              </a:rPr>
              <a:t>2.2 FRB</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复杂周围环境：</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非单调演化</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变号</a:t>
            </a:r>
            <a:endParaRPr lang="zh-CN" altLang="en-US" sz="405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灯片编号占位符 15"/>
          <p:cNvSpPr>
            <a:spLocks noGrp="1"/>
          </p:cNvSpPr>
          <p:nvPr>
            <p:ph type="sldNum" sz="quarter" idx="12"/>
          </p:nvPr>
        </p:nvSpPr>
        <p:spPr/>
        <p:txBody>
          <a:bodyPr/>
          <a:lstStyle/>
          <a:p>
            <a:pPr>
              <a:defRPr/>
            </a:pPr>
            <a:fld id="{913EEFAC-9431-48A6-A0EE-5511A498B6B8}" type="slidenum">
              <a:rPr lang="zh-CN" altLang="en-US" smtClean="0">
                <a:solidFill>
                  <a:prstClr val="black">
                    <a:tint val="75000"/>
                  </a:prstClr>
                </a:solidFill>
              </a:rPr>
              <a:pPr>
                <a:defRPr/>
              </a:pPr>
              <a:t>10</a:t>
            </a:fld>
            <a:endParaRPr lang="zh-CN" altLang="en-US">
              <a:solidFill>
                <a:prstClr val="black">
                  <a:tint val="75000"/>
                </a:prstClr>
              </a:solidFill>
            </a:endParaRPr>
          </a:p>
        </p:txBody>
      </p:sp>
      <p:sp>
        <p:nvSpPr>
          <p:cNvPr id="7" name="矩形 6">
            <a:extLst>
              <a:ext uri="{FF2B5EF4-FFF2-40B4-BE49-F238E27FC236}">
                <a16:creationId xmlns:a16="http://schemas.microsoft.com/office/drawing/2014/main" id="{73C4CC7B-1394-4E28-9D89-3D9527AD78B1}"/>
              </a:ext>
            </a:extLst>
          </p:cNvPr>
          <p:cNvSpPr/>
          <p:nvPr/>
        </p:nvSpPr>
        <p:spPr>
          <a:xfrm>
            <a:off x="1724396" y="2180507"/>
            <a:ext cx="909223" cy="307777"/>
          </a:xfrm>
          <a:prstGeom prst="rect">
            <a:avLst/>
          </a:prstGeom>
        </p:spPr>
        <p:txBody>
          <a:bodyPr wrap="none">
            <a:spAutoFit/>
          </a:bodyPr>
          <a:lstStyle/>
          <a:p>
            <a:pPr>
              <a:defRPr/>
            </a:pPr>
            <a:r>
              <a:rPr lang="en-US" altLang="zh-CN" sz="1400" kern="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Xu+ 2022</a:t>
            </a:r>
            <a:endParaRPr lang="zh-CN" altLang="en-US" sz="1100" kern="0" dirty="0">
              <a:solidFill>
                <a:sysClr val="windowText" lastClr="000000"/>
              </a:solidFill>
            </a:endParaRPr>
          </a:p>
        </p:txBody>
      </p:sp>
      <p:pic>
        <p:nvPicPr>
          <p:cNvPr id="9" name="图片 8">
            <a:extLst>
              <a:ext uri="{FF2B5EF4-FFF2-40B4-BE49-F238E27FC236}">
                <a16:creationId xmlns:a16="http://schemas.microsoft.com/office/drawing/2014/main" id="{19BAD58C-6022-49AA-A991-5901A392F036}"/>
              </a:ext>
            </a:extLst>
          </p:cNvPr>
          <p:cNvPicPr>
            <a:picLocks noChangeAspect="1"/>
          </p:cNvPicPr>
          <p:nvPr/>
        </p:nvPicPr>
        <p:blipFill rotWithShape="1">
          <a:blip r:embed="rId2"/>
          <a:srcRect r="20670"/>
          <a:stretch/>
        </p:blipFill>
        <p:spPr>
          <a:xfrm>
            <a:off x="96093" y="1212263"/>
            <a:ext cx="4331891" cy="717744"/>
          </a:xfrm>
          <a:prstGeom prst="rect">
            <a:avLst/>
          </a:prstGeom>
        </p:spPr>
      </p:pic>
      <p:pic>
        <p:nvPicPr>
          <p:cNvPr id="10" name="图片 9">
            <a:extLst>
              <a:ext uri="{FF2B5EF4-FFF2-40B4-BE49-F238E27FC236}">
                <a16:creationId xmlns:a16="http://schemas.microsoft.com/office/drawing/2014/main" id="{5EA905AC-6E7B-43B0-8E90-C27CFBCB2AB7}"/>
              </a:ext>
            </a:extLst>
          </p:cNvPr>
          <p:cNvPicPr>
            <a:picLocks noChangeAspect="1"/>
          </p:cNvPicPr>
          <p:nvPr/>
        </p:nvPicPr>
        <p:blipFill>
          <a:blip r:embed="rId3"/>
          <a:stretch>
            <a:fillRect/>
          </a:stretch>
        </p:blipFill>
        <p:spPr>
          <a:xfrm>
            <a:off x="107504" y="2875582"/>
            <a:ext cx="4143008" cy="1648462"/>
          </a:xfrm>
          <a:prstGeom prst="rect">
            <a:avLst/>
          </a:prstGeom>
        </p:spPr>
      </p:pic>
      <p:pic>
        <p:nvPicPr>
          <p:cNvPr id="12" name="图片 11">
            <a:extLst>
              <a:ext uri="{FF2B5EF4-FFF2-40B4-BE49-F238E27FC236}">
                <a16:creationId xmlns:a16="http://schemas.microsoft.com/office/drawing/2014/main" id="{CAE066E5-6A2E-4E18-A984-614F5B1AE497}"/>
              </a:ext>
            </a:extLst>
          </p:cNvPr>
          <p:cNvPicPr>
            <a:picLocks noChangeAspect="1"/>
          </p:cNvPicPr>
          <p:nvPr/>
        </p:nvPicPr>
        <p:blipFill>
          <a:blip r:embed="rId4"/>
          <a:stretch>
            <a:fillRect/>
          </a:stretch>
        </p:blipFill>
        <p:spPr>
          <a:xfrm>
            <a:off x="4492042" y="2728802"/>
            <a:ext cx="4365412" cy="1842070"/>
          </a:xfrm>
          <a:prstGeom prst="rect">
            <a:avLst/>
          </a:prstGeom>
        </p:spPr>
      </p:pic>
      <p:sp>
        <p:nvSpPr>
          <p:cNvPr id="13" name="文本框 12">
            <a:extLst>
              <a:ext uri="{FF2B5EF4-FFF2-40B4-BE49-F238E27FC236}">
                <a16:creationId xmlns:a16="http://schemas.microsoft.com/office/drawing/2014/main" id="{A1BB8C44-7A7F-4FE5-8C09-2967329F3EEB}"/>
              </a:ext>
            </a:extLst>
          </p:cNvPr>
          <p:cNvSpPr txBox="1"/>
          <p:nvPr/>
        </p:nvSpPr>
        <p:spPr>
          <a:xfrm>
            <a:off x="5546247" y="4613374"/>
            <a:ext cx="2128886" cy="307777"/>
          </a:xfrm>
          <a:prstGeom prst="rect">
            <a:avLst/>
          </a:prstGeom>
          <a:noFill/>
        </p:spPr>
        <p:txBody>
          <a:bodyPr wrap="square">
            <a:spAutoFit/>
          </a:bodyPr>
          <a:lstStyle/>
          <a:p>
            <a:pPr algn="ctr">
              <a:defRPr/>
            </a:pPr>
            <a:r>
              <a:rPr lang="en-US" altLang="zh-CN" sz="1400" dirty="0">
                <a:latin typeface="Times New Roman" panose="02020603050405020304" pitchFamily="18" charset="0"/>
                <a:ea typeface="等线" panose="02010600030101010101" pitchFamily="2" charset="-122"/>
                <a:cs typeface="Times New Roman" panose="02020603050405020304" pitchFamily="18" charset="0"/>
              </a:rPr>
              <a:t>Kumar + (2023)</a:t>
            </a:r>
            <a:endParaRPr lang="zh-CN" altLang="en-US" sz="14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E653E570-C8FC-425D-A9A7-49E7DE0CC596}"/>
              </a:ext>
            </a:extLst>
          </p:cNvPr>
          <p:cNvSpPr txBox="1"/>
          <p:nvPr/>
        </p:nvSpPr>
        <p:spPr>
          <a:xfrm>
            <a:off x="887372" y="4570872"/>
            <a:ext cx="2710382" cy="307777"/>
          </a:xfrm>
          <a:prstGeom prst="rect">
            <a:avLst/>
          </a:prstGeom>
          <a:noFill/>
        </p:spPr>
        <p:txBody>
          <a:bodyPr wrap="square">
            <a:spAutoFit/>
          </a:bodyPr>
          <a:lstStyle/>
          <a:p>
            <a:pPr algn="ctr">
              <a:defRPr/>
            </a:pPr>
            <a:r>
              <a:rPr lang="en-US" altLang="zh-CN" sz="1400" dirty="0">
                <a:latin typeface="Times New Roman" panose="02020603050405020304" pitchFamily="18" charset="0"/>
                <a:ea typeface="等线" panose="02010600030101010101" pitchFamily="2" charset="-122"/>
                <a:cs typeface="Times New Roman" panose="02020603050405020304" pitchFamily="18" charset="0"/>
              </a:rPr>
              <a:t>Anna-Thomas + (2023)</a:t>
            </a:r>
          </a:p>
        </p:txBody>
      </p:sp>
      <p:sp>
        <p:nvSpPr>
          <p:cNvPr id="15" name="文本框 14">
            <a:extLst>
              <a:ext uri="{FF2B5EF4-FFF2-40B4-BE49-F238E27FC236}">
                <a16:creationId xmlns:a16="http://schemas.microsoft.com/office/drawing/2014/main" id="{526EAD1D-2BBD-4047-A4FE-21EB8FB46C25}"/>
              </a:ext>
            </a:extLst>
          </p:cNvPr>
          <p:cNvSpPr txBox="1"/>
          <p:nvPr/>
        </p:nvSpPr>
        <p:spPr>
          <a:xfrm>
            <a:off x="5292080" y="3867893"/>
            <a:ext cx="1889978" cy="307777"/>
          </a:xfrm>
          <a:prstGeom prst="rect">
            <a:avLst/>
          </a:prstGeom>
          <a:noFill/>
        </p:spPr>
        <p:txBody>
          <a:bodyPr wrap="square">
            <a:spAutoFit/>
          </a:bodyPr>
          <a:lstStyle/>
          <a:p>
            <a:pPr>
              <a:defRPr/>
            </a:pPr>
            <a:r>
              <a:rPr lang="en-US" altLang="zh-CN"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FRB 20180301A</a:t>
            </a:r>
            <a:endParaRPr lang="zh-CN" altLang="en-US"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BC53D0A2-73DB-4F1E-B3B0-B15DA2FB3061}"/>
              </a:ext>
            </a:extLst>
          </p:cNvPr>
          <p:cNvSpPr txBox="1"/>
          <p:nvPr/>
        </p:nvSpPr>
        <p:spPr>
          <a:xfrm>
            <a:off x="1968477" y="3867894"/>
            <a:ext cx="1648207" cy="307777"/>
          </a:xfrm>
          <a:prstGeom prst="rect">
            <a:avLst/>
          </a:prstGeom>
          <a:noFill/>
        </p:spPr>
        <p:txBody>
          <a:bodyPr wrap="square">
            <a:spAutoFit/>
          </a:bodyPr>
          <a:lstStyle/>
          <a:p>
            <a:pPr>
              <a:defRPr/>
            </a:pPr>
            <a:r>
              <a:rPr lang="en-US" altLang="zh-CN"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FRB 20190520B</a:t>
            </a:r>
            <a:endParaRPr lang="zh-CN" altLang="en-US"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A745113B-B0CB-4387-9849-3F41F415D836}"/>
              </a:ext>
            </a:extLst>
          </p:cNvPr>
          <p:cNvSpPr txBox="1"/>
          <p:nvPr/>
        </p:nvSpPr>
        <p:spPr>
          <a:xfrm>
            <a:off x="3061066" y="1242514"/>
            <a:ext cx="1430976" cy="307777"/>
          </a:xfrm>
          <a:prstGeom prst="rect">
            <a:avLst/>
          </a:prstGeom>
          <a:noFill/>
        </p:spPr>
        <p:txBody>
          <a:bodyPr wrap="square">
            <a:spAutoFit/>
          </a:bodyPr>
          <a:lstStyle/>
          <a:p>
            <a:pPr>
              <a:defRPr/>
            </a:pPr>
            <a:r>
              <a:rPr lang="en-US" altLang="zh-CN"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FRB 20201124A</a:t>
            </a:r>
            <a:endParaRPr lang="zh-CN" altLang="en-US"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7483062A-155A-4A09-BC3B-F6D38E551DA3}"/>
              </a:ext>
            </a:extLst>
          </p:cNvPr>
          <p:cNvPicPr>
            <a:picLocks noChangeAspect="1"/>
          </p:cNvPicPr>
          <p:nvPr/>
        </p:nvPicPr>
        <p:blipFill>
          <a:blip r:embed="rId5"/>
          <a:stretch>
            <a:fillRect/>
          </a:stretch>
        </p:blipFill>
        <p:spPr>
          <a:xfrm>
            <a:off x="4755311" y="876504"/>
            <a:ext cx="4102143" cy="1210110"/>
          </a:xfrm>
          <a:prstGeom prst="rect">
            <a:avLst/>
          </a:prstGeom>
        </p:spPr>
      </p:pic>
      <p:sp>
        <p:nvSpPr>
          <p:cNvPr id="19" name="文本框 18">
            <a:extLst>
              <a:ext uri="{FF2B5EF4-FFF2-40B4-BE49-F238E27FC236}">
                <a16:creationId xmlns:a16="http://schemas.microsoft.com/office/drawing/2014/main" id="{0F90F616-BFA4-40A5-8FA3-A324A22A239B}"/>
              </a:ext>
            </a:extLst>
          </p:cNvPr>
          <p:cNvSpPr txBox="1"/>
          <p:nvPr/>
        </p:nvSpPr>
        <p:spPr>
          <a:xfrm>
            <a:off x="5292080" y="1244743"/>
            <a:ext cx="1667346" cy="307777"/>
          </a:xfrm>
          <a:prstGeom prst="rect">
            <a:avLst/>
          </a:prstGeom>
          <a:noFill/>
        </p:spPr>
        <p:txBody>
          <a:bodyPr wrap="square">
            <a:spAutoFit/>
          </a:bodyPr>
          <a:lstStyle/>
          <a:p>
            <a:pPr>
              <a:defRPr/>
            </a:pPr>
            <a:r>
              <a:rPr lang="en-US" altLang="zh-CN"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FRB 180916</a:t>
            </a:r>
            <a:endParaRPr lang="zh-CN" altLang="en-US" sz="14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19">
            <a:extLst>
              <a:ext uri="{FF2B5EF4-FFF2-40B4-BE49-F238E27FC236}">
                <a16:creationId xmlns:a16="http://schemas.microsoft.com/office/drawing/2014/main" id="{D193E066-6819-45A1-B87C-52FF17FB861A}"/>
              </a:ext>
            </a:extLst>
          </p:cNvPr>
          <p:cNvSpPr/>
          <p:nvPr/>
        </p:nvSpPr>
        <p:spPr>
          <a:xfrm>
            <a:off x="6351770" y="2217527"/>
            <a:ext cx="1418978" cy="307777"/>
          </a:xfrm>
          <a:prstGeom prst="rect">
            <a:avLst/>
          </a:prstGeom>
        </p:spPr>
        <p:txBody>
          <a:bodyPr wrap="none">
            <a:spAutoFit/>
          </a:bodyPr>
          <a:lstStyle/>
          <a:p>
            <a:pPr>
              <a:defRPr/>
            </a:pPr>
            <a:r>
              <a:rPr lang="en-US" altLang="zh-CN" sz="1400" kern="0"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Mckinven</a:t>
            </a:r>
            <a:r>
              <a:rPr lang="en-US" altLang="zh-CN" sz="1400" kern="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+ 2023</a:t>
            </a:r>
            <a:endParaRPr lang="zh-CN" altLang="en-US" sz="1100" kern="0" dirty="0">
              <a:solidFill>
                <a:sysClr val="windowText" lastClr="000000"/>
              </a:solidFill>
            </a:endParaRPr>
          </a:p>
        </p:txBody>
      </p:sp>
    </p:spTree>
    <p:extLst>
      <p:ext uri="{BB962C8B-B14F-4D97-AF65-F5344CB8AC3E}">
        <p14:creationId xmlns:p14="http://schemas.microsoft.com/office/powerpoint/2010/main" val="405823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8182" y="218765"/>
            <a:ext cx="7886700" cy="795381"/>
          </a:xfrm>
        </p:spPr>
        <p:txBody>
          <a:bodyPr>
            <a:normAutofit/>
          </a:bodyPr>
          <a:lstStyle/>
          <a:p>
            <a:pPr algn="ctr"/>
            <a:r>
              <a:rPr lang="en-US" altLang="zh-CN" sz="2800" b="1" dirty="0">
                <a:solidFill>
                  <a:srgbClr val="0000FF"/>
                </a:solidFill>
                <a:latin typeface="Times New Roman" panose="02020603050405020304" pitchFamily="18" charset="0"/>
                <a:ea typeface="等线 Light" panose="02010600030101010101" pitchFamily="2" charset="-122"/>
                <a:cs typeface="Times New Roman" panose="02020603050405020304" pitchFamily="18" charset="0"/>
              </a:rPr>
              <a:t>FRB 201124A: </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变号</a:t>
            </a:r>
            <a:endParaRPr lang="zh-CN" altLang="en-US" sz="4050" b="1" dirty="0">
              <a:solidFill>
                <a:srgbClr val="0000FF"/>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107504" y="1275606"/>
            <a:ext cx="8804736" cy="1157296"/>
          </a:xfrm>
          <a:prstGeom prst="rect">
            <a:avLst/>
          </a:prstGeom>
        </p:spPr>
      </p:pic>
      <p:sp>
        <p:nvSpPr>
          <p:cNvPr id="6" name="下箭头 5"/>
          <p:cNvSpPr/>
          <p:nvPr/>
        </p:nvSpPr>
        <p:spPr>
          <a:xfrm>
            <a:off x="2298140" y="2361823"/>
            <a:ext cx="283191" cy="616321"/>
          </a:xfrm>
          <a:prstGeom prst="downArrow">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a:off x="5261212" y="1395555"/>
            <a:ext cx="1924334" cy="788087"/>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102704" y="2944848"/>
            <a:ext cx="320151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振荡变化</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r>
              <a:rPr kumimoji="0" lang="en-US" altLang="zh-CN" sz="1500" b="0" i="0" u="none" strike="noStrike" kern="120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exc</a:t>
            </a: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r>
              <a:rPr kumimoji="0" lang="en-US" altLang="zh-CN" sz="1500" b="0" i="0" u="none" strike="noStrike" kern="120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total</a:t>
            </a:r>
            <a:r>
              <a:rPr kumimoji="0" lang="en-US" altLang="zh-CN" sz="15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r>
              <a:rPr kumimoji="0" lang="en-US" altLang="zh-CN" sz="1500" b="0" i="0" u="none" strike="noStrike" kern="120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local</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9" name="下箭头 8"/>
          <p:cNvSpPr/>
          <p:nvPr/>
        </p:nvSpPr>
        <p:spPr>
          <a:xfrm>
            <a:off x="6156176" y="2286406"/>
            <a:ext cx="283191" cy="616321"/>
          </a:xfrm>
          <a:prstGeom prst="downArrow">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767016" y="2922645"/>
            <a:ext cx="1061509" cy="3231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r>
              <a:rPr kumimoji="0" lang="zh-CN" altLang="en-US"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为常数</a:t>
            </a:r>
            <a:endParaRPr kumimoji="0" lang="zh-CN" altLang="en-US" sz="15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p:cNvSpPr/>
          <p:nvPr/>
        </p:nvSpPr>
        <p:spPr>
          <a:xfrm>
            <a:off x="1342730" y="3488482"/>
            <a:ext cx="6767807" cy="455253"/>
          </a:xfrm>
          <a:prstGeom prst="rect">
            <a:avLst/>
          </a:prstGeom>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周围介质的</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变号</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，需要磁场</a:t>
            </a:r>
            <a:r>
              <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变号，</a:t>
            </a:r>
            <a:r>
              <a:rPr kumimoji="0" lang="zh-CN" altLang="en-US" sz="1800" b="0"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第一</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个</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变号</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B690A98B-7E88-45D4-9A4D-532859EA4D96}"/>
              </a:ext>
            </a:extLst>
          </p:cNvPr>
          <p:cNvCxnSpPr/>
          <p:nvPr/>
        </p:nvCxnSpPr>
        <p:spPr>
          <a:xfrm flipH="1">
            <a:off x="899592" y="1789598"/>
            <a:ext cx="43924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6CCEEB0D-174D-46F3-8733-EB68FF1D1FFD}"/>
              </a:ext>
            </a:extLst>
          </p:cNvPr>
          <p:cNvPicPr>
            <a:picLocks noChangeAspect="1"/>
          </p:cNvPicPr>
          <p:nvPr/>
        </p:nvPicPr>
        <p:blipFill>
          <a:blip r:embed="rId3"/>
          <a:stretch>
            <a:fillRect/>
          </a:stretch>
        </p:blipFill>
        <p:spPr>
          <a:xfrm>
            <a:off x="3083724" y="2449462"/>
            <a:ext cx="2570058" cy="526487"/>
          </a:xfrm>
          <a:prstGeom prst="rect">
            <a:avLst/>
          </a:prstGeom>
        </p:spPr>
      </p:pic>
      <p:sp>
        <p:nvSpPr>
          <p:cNvPr id="13" name="矩形 12">
            <a:extLst>
              <a:ext uri="{FF2B5EF4-FFF2-40B4-BE49-F238E27FC236}">
                <a16:creationId xmlns:a16="http://schemas.microsoft.com/office/drawing/2014/main" id="{B5905792-5AE6-44B6-8471-E0BDFB258457}"/>
              </a:ext>
            </a:extLst>
          </p:cNvPr>
          <p:cNvSpPr/>
          <p:nvPr/>
        </p:nvSpPr>
        <p:spPr>
          <a:xfrm>
            <a:off x="1149544" y="4146357"/>
            <a:ext cx="7154178" cy="455253"/>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其它特点：第一个具有圆偏振</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法拉第转化的重复</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5" name="矩形: 圆角 14">
            <a:extLst>
              <a:ext uri="{FF2B5EF4-FFF2-40B4-BE49-F238E27FC236}">
                <a16:creationId xmlns:a16="http://schemas.microsoft.com/office/drawing/2014/main" id="{38A5CB36-D023-437C-A459-EDCFC79614FF}"/>
              </a:ext>
            </a:extLst>
          </p:cNvPr>
          <p:cNvSpPr/>
          <p:nvPr/>
        </p:nvSpPr>
        <p:spPr>
          <a:xfrm>
            <a:off x="874205" y="3487896"/>
            <a:ext cx="7704856" cy="1157296"/>
          </a:xfrm>
          <a:prstGeom prst="round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灯片编号占位符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9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9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7" name="矩形 16">
            <a:extLst>
              <a:ext uri="{FF2B5EF4-FFF2-40B4-BE49-F238E27FC236}">
                <a16:creationId xmlns:a16="http://schemas.microsoft.com/office/drawing/2014/main" id="{9DBB983E-3A3C-4DED-83DD-95565450CA39}"/>
              </a:ext>
            </a:extLst>
          </p:cNvPr>
          <p:cNvSpPr/>
          <p:nvPr/>
        </p:nvSpPr>
        <p:spPr>
          <a:xfrm>
            <a:off x="2385897" y="4767263"/>
            <a:ext cx="4814651" cy="276999"/>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Wang FY*</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Zhang GQ, Dai ZG, Cheng KS, 2022, Nature Communications</a:t>
            </a:r>
          </a:p>
        </p:txBody>
      </p:sp>
    </p:spTree>
    <p:extLst>
      <p:ext uri="{BB962C8B-B14F-4D97-AF65-F5344CB8AC3E}">
        <p14:creationId xmlns:p14="http://schemas.microsoft.com/office/powerpoint/2010/main" val="31711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1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D8CD38B-8456-44F3-AEA5-DFA26E44532C}"/>
              </a:ext>
            </a:extLst>
          </p:cNvPr>
          <p:cNvSpPr>
            <a:spLocks noGrp="1"/>
          </p:cNvSpPr>
          <p:nvPr>
            <p:ph type="sldNum" sz="quarter" idx="12"/>
          </p:nvPr>
        </p:nvSpPr>
        <p:spPr/>
        <p:txBody>
          <a:bodyPr/>
          <a:lstStyle/>
          <a:p>
            <a:fld id="{913EEFAC-9431-48A6-A0EE-5511A498B6B8}" type="slidenum">
              <a:rPr lang="zh-CN" altLang="en-US" smtClean="0"/>
              <a:t>12</a:t>
            </a:fld>
            <a:endParaRPr lang="zh-CN" altLang="en-US"/>
          </a:p>
        </p:txBody>
      </p:sp>
      <p:sp>
        <p:nvSpPr>
          <p:cNvPr id="6" name="AutoShape 2" descr="A composite image of the SN 1006 supernova remnant">
            <a:extLst>
              <a:ext uri="{FF2B5EF4-FFF2-40B4-BE49-F238E27FC236}">
                <a16:creationId xmlns:a16="http://schemas.microsoft.com/office/drawing/2014/main" id="{93ABFEB9-5629-444F-8C8B-04184E368AA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A composite image of the SN 1006 supernova remnant">
            <a:extLst>
              <a:ext uri="{FF2B5EF4-FFF2-40B4-BE49-F238E27FC236}">
                <a16:creationId xmlns:a16="http://schemas.microsoft.com/office/drawing/2014/main" id="{0773C66E-1AE3-4035-8D32-9430DBA9E75A}"/>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2" name="Picture 8" descr="Supernova remnant SN 1006, composite image - Stock Image - C048/2044 -  Science Photo Library">
            <a:extLst>
              <a:ext uri="{FF2B5EF4-FFF2-40B4-BE49-F238E27FC236}">
                <a16:creationId xmlns:a16="http://schemas.microsoft.com/office/drawing/2014/main" id="{537C51BF-EB4B-4A85-9A94-632D5AFFD0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19" t="14894" r="12951" b="14363"/>
          <a:stretch/>
        </p:blipFill>
        <p:spPr bwMode="auto">
          <a:xfrm>
            <a:off x="1041772" y="927258"/>
            <a:ext cx="2162076" cy="168912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C5F316F5-EA73-4F06-A9B7-D41EB2FE51AE}"/>
              </a:ext>
            </a:extLst>
          </p:cNvPr>
          <p:cNvPicPr>
            <a:picLocks noChangeAspect="1"/>
          </p:cNvPicPr>
          <p:nvPr/>
        </p:nvPicPr>
        <p:blipFill>
          <a:blip r:embed="rId3"/>
          <a:stretch>
            <a:fillRect/>
          </a:stretch>
        </p:blipFill>
        <p:spPr>
          <a:xfrm>
            <a:off x="410870" y="3097975"/>
            <a:ext cx="2845758" cy="2040287"/>
          </a:xfrm>
          <a:prstGeom prst="rect">
            <a:avLst/>
          </a:prstGeom>
        </p:spPr>
      </p:pic>
      <p:pic>
        <p:nvPicPr>
          <p:cNvPr id="11" name="图片 10">
            <a:extLst>
              <a:ext uri="{FF2B5EF4-FFF2-40B4-BE49-F238E27FC236}">
                <a16:creationId xmlns:a16="http://schemas.microsoft.com/office/drawing/2014/main" id="{381F22C1-964D-4BA8-99F4-1866DAA82D13}"/>
              </a:ext>
            </a:extLst>
          </p:cNvPr>
          <p:cNvPicPr>
            <a:picLocks noChangeAspect="1"/>
          </p:cNvPicPr>
          <p:nvPr/>
        </p:nvPicPr>
        <p:blipFill>
          <a:blip r:embed="rId4"/>
          <a:stretch>
            <a:fillRect/>
          </a:stretch>
        </p:blipFill>
        <p:spPr>
          <a:xfrm>
            <a:off x="5795553" y="906507"/>
            <a:ext cx="2432970" cy="1716075"/>
          </a:xfrm>
          <a:prstGeom prst="rect">
            <a:avLst/>
          </a:prstGeom>
        </p:spPr>
      </p:pic>
      <p:sp>
        <p:nvSpPr>
          <p:cNvPr id="9" name="标题 1"/>
          <p:cNvSpPr txBox="1">
            <a:spLocks/>
          </p:cNvSpPr>
          <p:nvPr/>
        </p:nvSpPr>
        <p:spPr>
          <a:xfrm>
            <a:off x="652299" y="131877"/>
            <a:ext cx="7886700" cy="7953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2800" b="1" dirty="0">
                <a:solidFill>
                  <a:srgbClr val="0000FF"/>
                </a:solidFill>
                <a:latin typeface="Times New Roman" panose="02020603050405020304" pitchFamily="18" charset="0"/>
                <a:ea typeface="等线 Light" panose="02010600030101010101" pitchFamily="2" charset="-122"/>
                <a:cs typeface="Times New Roman" panose="02020603050405020304" pitchFamily="18" charset="0"/>
              </a:rPr>
              <a:t>FRB</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复杂周围环境</a:t>
            </a:r>
            <a:endParaRPr lang="zh-CN" altLang="en-US" sz="405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1088440" y="2616380"/>
            <a:ext cx="2115408" cy="584775"/>
          </a:xfrm>
          <a:prstGeom prst="rect">
            <a:avLst/>
          </a:prstGeom>
        </p:spPr>
        <p:txBody>
          <a:bodyPr wrap="square">
            <a:spAutoFit/>
          </a:bodyPr>
          <a:lstStyle/>
          <a:p>
            <a:pPr lvl="0" algn="just" defTabSz="685800">
              <a:defRPr/>
            </a:pP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RM</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单调下降，与</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RM</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多次变号和变平不符</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1505981" y="2306765"/>
            <a:ext cx="1346844" cy="369332"/>
          </a:xfrm>
          <a:prstGeom prst="rect">
            <a:avLst/>
          </a:prstGeom>
        </p:spPr>
        <p:txBody>
          <a:bodyPr wrap="none">
            <a:spAutoFit/>
          </a:bodyPr>
          <a:lstStyle/>
          <a:p>
            <a:r>
              <a:rPr lang="zh-CN" altLang="en-US" b="1"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超新星遗迹</a:t>
            </a:r>
            <a:endParaRPr lang="zh-CN" altLang="en-US" dirty="0">
              <a:solidFill>
                <a:srgbClr val="FFFF00"/>
              </a:solidFill>
            </a:endParaRPr>
          </a:p>
        </p:txBody>
      </p:sp>
      <p:sp>
        <p:nvSpPr>
          <p:cNvPr id="8" name="矩形 7"/>
          <p:cNvSpPr/>
          <p:nvPr/>
        </p:nvSpPr>
        <p:spPr>
          <a:xfrm>
            <a:off x="5182771" y="2686292"/>
            <a:ext cx="3359224" cy="338554"/>
          </a:xfrm>
          <a:prstGeom prst="rect">
            <a:avLst/>
          </a:prstGeom>
        </p:spPr>
        <p:txBody>
          <a:bodyPr wrap="square">
            <a:spAutoFit/>
          </a:bodyPr>
          <a:lstStyle/>
          <a:p>
            <a:pPr lvl="0" algn="just" defTabSz="685800">
              <a:defRPr/>
            </a:pP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RM</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贡献很小（相对论正负电子对）</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p:cNvSpPr/>
          <p:nvPr/>
        </p:nvSpPr>
        <p:spPr>
          <a:xfrm>
            <a:off x="7009920" y="2154012"/>
            <a:ext cx="1218603" cy="338554"/>
          </a:xfrm>
          <a:prstGeom prst="rect">
            <a:avLst/>
          </a:prstGeom>
        </p:spPr>
        <p:txBody>
          <a:bodyPr wrap="none">
            <a:spAutoFit/>
          </a:bodyPr>
          <a:lstStyle/>
          <a:p>
            <a:r>
              <a:rPr lang="zh-CN" altLang="en-US" sz="16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脉冲星星风</a:t>
            </a:r>
            <a:endParaRPr lang="zh-CN" altLang="en-US" sz="1600" dirty="0"/>
          </a:p>
        </p:txBody>
      </p:sp>
      <p:sp>
        <p:nvSpPr>
          <p:cNvPr id="13" name="矩形 12"/>
          <p:cNvSpPr/>
          <p:nvPr/>
        </p:nvSpPr>
        <p:spPr>
          <a:xfrm>
            <a:off x="3112231" y="4150517"/>
            <a:ext cx="1579278" cy="646331"/>
          </a:xfrm>
          <a:prstGeom prst="rect">
            <a:avLst/>
          </a:prstGeom>
        </p:spPr>
        <p:txBody>
          <a:bodyPr wrap="none">
            <a:spAutoFit/>
          </a:bodyPr>
          <a:lstStyle/>
          <a:p>
            <a:pPr lvl="0" algn="ctr" defTabSz="685800">
              <a:defRPr/>
            </a:pPr>
            <a:r>
              <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双星系统</a:t>
            </a:r>
            <a:endParaRPr lang="en-US" altLang="zh-CN"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lvl="0" algn="ctr" defTabSz="685800">
              <a:defRPr/>
            </a:pP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星周盘和星风</a:t>
            </a:r>
          </a:p>
        </p:txBody>
      </p:sp>
      <p:pic>
        <p:nvPicPr>
          <p:cNvPr id="15" name="图片 14">
            <a:extLst>
              <a:ext uri="{FF2B5EF4-FFF2-40B4-BE49-F238E27FC236}">
                <a16:creationId xmlns:a16="http://schemas.microsoft.com/office/drawing/2014/main" id="{5D39815D-D0BB-23FC-C792-4993B7FA5200}"/>
              </a:ext>
            </a:extLst>
          </p:cNvPr>
          <p:cNvPicPr>
            <a:picLocks noChangeAspect="1"/>
          </p:cNvPicPr>
          <p:nvPr/>
        </p:nvPicPr>
        <p:blipFill rotWithShape="1">
          <a:blip r:embed="rId5"/>
          <a:srcRect l="-1" r="1251"/>
          <a:stretch/>
        </p:blipFill>
        <p:spPr>
          <a:xfrm>
            <a:off x="5439979" y="3073745"/>
            <a:ext cx="2788544" cy="2040287"/>
          </a:xfrm>
          <a:prstGeom prst="rect">
            <a:avLst/>
          </a:prstGeom>
        </p:spPr>
      </p:pic>
      <p:sp>
        <p:nvSpPr>
          <p:cNvPr id="14" name="矩形 13"/>
          <p:cNvSpPr/>
          <p:nvPr/>
        </p:nvSpPr>
        <p:spPr>
          <a:xfrm>
            <a:off x="5863359" y="3203543"/>
            <a:ext cx="1492716" cy="307777"/>
          </a:xfrm>
          <a:prstGeom prst="rect">
            <a:avLst/>
          </a:prstGeom>
        </p:spPr>
        <p:txBody>
          <a:bodyPr wrap="none">
            <a:spAutoFit/>
          </a:bodyPr>
          <a:lstStyle/>
          <a:p>
            <a:pPr lvl="0"/>
            <a:r>
              <a:rPr lang="en-US" altLang="zh-CN" sz="14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Johnston + (1996)</a:t>
            </a:r>
          </a:p>
        </p:txBody>
      </p:sp>
      <p:sp>
        <p:nvSpPr>
          <p:cNvPr id="16" name="矩形 15"/>
          <p:cNvSpPr/>
          <p:nvPr/>
        </p:nvSpPr>
        <p:spPr>
          <a:xfrm>
            <a:off x="5863359" y="4534277"/>
            <a:ext cx="1810111" cy="338554"/>
          </a:xfrm>
          <a:prstGeom prst="rect">
            <a:avLst/>
          </a:prstGeom>
        </p:spPr>
        <p:txBody>
          <a:bodyPr wrap="none">
            <a:spAutoFit/>
          </a:bodyPr>
          <a:lstStyle/>
          <a:p>
            <a:r>
              <a:rPr lang="en-US" altLang="zh-CN" sz="16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sz="16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双星</a:t>
            </a:r>
            <a:r>
              <a:rPr lang="en-US" altLang="zh-CN" sz="16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PSR B1259</a:t>
            </a:r>
            <a:endParaRPr lang="zh-CN" altLang="en-US" sz="1600" b="1" dirty="0"/>
          </a:p>
        </p:txBody>
      </p:sp>
    </p:spTree>
    <p:extLst>
      <p:ext uri="{BB962C8B-B14F-4D97-AF65-F5344CB8AC3E}">
        <p14:creationId xmlns:p14="http://schemas.microsoft.com/office/powerpoint/2010/main" val="301976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49AA91C5-5A05-498F-BBD2-8DFF42DE56DF}"/>
              </a:ext>
            </a:extLst>
          </p:cNvPr>
          <p:cNvSpPr>
            <a:spLocks noGrp="1"/>
          </p:cNvSpPr>
          <p:nvPr>
            <p:ph type="title"/>
          </p:nvPr>
        </p:nvSpPr>
        <p:spPr>
          <a:xfrm>
            <a:off x="628650" y="107414"/>
            <a:ext cx="7886700" cy="795381"/>
          </a:xfrm>
        </p:spPr>
        <p:txBody>
          <a:bodyPr>
            <a:normAutofit/>
          </a:bodyPr>
          <a:lstStyle/>
          <a:p>
            <a:pPr lvl="0" algn="ctr" defTabSz="914400">
              <a:lnSpc>
                <a:spcPct val="100000"/>
              </a:lnSpc>
              <a:spcBef>
                <a:spcPts val="0"/>
              </a:spcBef>
              <a:defRPr/>
            </a:pPr>
            <a:r>
              <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rPr>
              <a:t>双星模型</a:t>
            </a:r>
            <a:endParaRPr lang="zh-CN" altLang="en-US" sz="1800" b="1" dirty="0">
              <a:solidFill>
                <a:prstClr val="black"/>
              </a:solidFill>
              <a:latin typeface="Calibri" panose="020F0502020204030204"/>
              <a:cs typeface="+mn-cs"/>
            </a:endParaRPr>
          </a:p>
        </p:txBody>
      </p:sp>
      <p:pic>
        <p:nvPicPr>
          <p:cNvPr id="4" name="图片 3">
            <a:extLst>
              <a:ext uri="{FF2B5EF4-FFF2-40B4-BE49-F238E27FC236}">
                <a16:creationId xmlns:a16="http://schemas.microsoft.com/office/drawing/2014/main" id="{D032A4FC-D4A3-47CF-8C76-C58DCD181AF2}"/>
              </a:ext>
            </a:extLst>
          </p:cNvPr>
          <p:cNvPicPr>
            <a:picLocks noChangeAspect="1"/>
          </p:cNvPicPr>
          <p:nvPr/>
        </p:nvPicPr>
        <p:blipFill>
          <a:blip r:embed="rId2"/>
          <a:stretch>
            <a:fillRect/>
          </a:stretch>
        </p:blipFill>
        <p:spPr>
          <a:xfrm>
            <a:off x="362004" y="2419874"/>
            <a:ext cx="4665597" cy="1850095"/>
          </a:xfrm>
          <a:prstGeom prst="rect">
            <a:avLst/>
          </a:prstGeom>
        </p:spPr>
      </p:pic>
      <p:sp>
        <p:nvSpPr>
          <p:cNvPr id="6" name="矩形 5">
            <a:extLst>
              <a:ext uri="{FF2B5EF4-FFF2-40B4-BE49-F238E27FC236}">
                <a16:creationId xmlns:a16="http://schemas.microsoft.com/office/drawing/2014/main" id="{413D70A4-132A-4D75-BC13-7EA77EFD14B1}"/>
              </a:ext>
            </a:extLst>
          </p:cNvPr>
          <p:cNvSpPr/>
          <p:nvPr/>
        </p:nvSpPr>
        <p:spPr>
          <a:xfrm>
            <a:off x="2267744" y="4764108"/>
            <a:ext cx="4814651" cy="276999"/>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Wang FY*</a:t>
            </a:r>
            <a:r>
              <a:rPr kumimoji="0" lang="en-US" altLang="zh-CN" sz="12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Zhang GQ, Dai ZG, Cheng KS,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2022, Nature Communications</a:t>
            </a:r>
          </a:p>
        </p:txBody>
      </p:sp>
      <p:sp>
        <p:nvSpPr>
          <p:cNvPr id="7" name="文本框 3">
            <a:extLst>
              <a:ext uri="{FF2B5EF4-FFF2-40B4-BE49-F238E27FC236}">
                <a16:creationId xmlns:a16="http://schemas.microsoft.com/office/drawing/2014/main" id="{96D5D039-FCE5-4BB3-943D-2CB9019AA2DD}"/>
              </a:ext>
            </a:extLst>
          </p:cNvPr>
          <p:cNvSpPr txBox="1">
            <a:spLocks noChangeArrowheads="1"/>
          </p:cNvSpPr>
          <p:nvPr/>
        </p:nvSpPr>
        <p:spPr bwMode="auto">
          <a:xfrm>
            <a:off x="251520" y="850523"/>
            <a:ext cx="878497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sz="2400" b="1"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MS PGothic" charset="-128"/>
                <a:cs typeface="+mn-cs"/>
              </a:defRPr>
            </a:lvl5pPr>
            <a:lvl6pPr marL="2286000" algn="l" defTabSz="914400" rtl="0" eaLnBrk="1" latinLnBrk="0" hangingPunct="1">
              <a:defRPr sz="2400" b="1" kern="1200">
                <a:solidFill>
                  <a:schemeClr val="tx1"/>
                </a:solidFill>
                <a:latin typeface="Arial" charset="0"/>
                <a:ea typeface="MS PGothic" charset="-128"/>
                <a:cs typeface="+mn-cs"/>
              </a:defRPr>
            </a:lvl6pPr>
            <a:lvl7pPr marL="2743200" algn="l" defTabSz="914400" rtl="0" eaLnBrk="1" latinLnBrk="0" hangingPunct="1">
              <a:defRPr sz="2400" b="1" kern="1200">
                <a:solidFill>
                  <a:schemeClr val="tx1"/>
                </a:solidFill>
                <a:latin typeface="Arial" charset="0"/>
                <a:ea typeface="MS PGothic" charset="-128"/>
                <a:cs typeface="+mn-cs"/>
              </a:defRPr>
            </a:lvl7pPr>
            <a:lvl8pPr marL="3200400" algn="l" defTabSz="914400" rtl="0" eaLnBrk="1" latinLnBrk="0" hangingPunct="1">
              <a:defRPr sz="2400" b="1" kern="1200">
                <a:solidFill>
                  <a:schemeClr val="tx1"/>
                </a:solidFill>
                <a:latin typeface="Arial" charset="0"/>
                <a:ea typeface="MS PGothic" charset="-128"/>
                <a:cs typeface="+mn-cs"/>
              </a:defRPr>
            </a:lvl8pPr>
            <a:lvl9pPr marL="3657600" algn="l" defTabSz="914400" rtl="0" eaLnBrk="1" latinLnBrk="0" hangingPunct="1">
              <a:defRPr sz="2400" b="1" kern="1200">
                <a:solidFill>
                  <a:schemeClr val="tx1"/>
                </a:solidFill>
                <a:latin typeface="Arial" charset="0"/>
                <a:ea typeface="MS PGothic" charset="-128"/>
                <a:cs typeface="+mn-cs"/>
              </a:defRPr>
            </a:lvl9pPr>
          </a:lstStyle>
          <a:p>
            <a:pPr lvl="0">
              <a:lnSpc>
                <a:spcPct val="130000"/>
              </a:lnSpc>
              <a:buClr>
                <a:srgbClr val="0000FF"/>
              </a:buClr>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法拉第旋转量</a:t>
            </a:r>
            <a:r>
              <a:rPr kumimoji="0"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改变符号</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，表明周围</a:t>
            </a:r>
            <a:r>
              <a:rPr kumimoji="0"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磁场方向翻转，</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Be</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双星</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PSR B1259</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相似，建立了</a:t>
            </a:r>
            <a:r>
              <a:rPr kumimoji="0"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磁星</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/Be</a:t>
            </a:r>
            <a:r>
              <a:rPr kumimoji="0"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双星模型</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，解释了</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演化，消偏振</a:t>
            </a:r>
            <a:r>
              <a:rPr lang="zh-CN" altLang="en-US" sz="2000" b="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（多路径传播）和</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圆偏振（法拉第转化）等。</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595F12D8-784F-4147-8079-5523788CC565}"/>
              </a:ext>
            </a:extLst>
          </p:cNvPr>
          <p:cNvPicPr>
            <a:picLocks noChangeAspect="1"/>
          </p:cNvPicPr>
          <p:nvPr/>
        </p:nvPicPr>
        <p:blipFill>
          <a:blip r:embed="rId3"/>
          <a:stretch>
            <a:fillRect/>
          </a:stretch>
        </p:blipFill>
        <p:spPr>
          <a:xfrm>
            <a:off x="415384" y="4084657"/>
            <a:ext cx="1990361" cy="443534"/>
          </a:xfrm>
          <a:prstGeom prst="rect">
            <a:avLst/>
          </a:prstGeom>
        </p:spPr>
      </p:pic>
      <p:pic>
        <p:nvPicPr>
          <p:cNvPr id="9" name="图片 8">
            <a:extLst>
              <a:ext uri="{FF2B5EF4-FFF2-40B4-BE49-F238E27FC236}">
                <a16:creationId xmlns:a16="http://schemas.microsoft.com/office/drawing/2014/main" id="{BDB650B7-FFD4-4A6A-925F-57998E31C0F4}"/>
              </a:ext>
            </a:extLst>
          </p:cNvPr>
          <p:cNvPicPr>
            <a:picLocks noChangeAspect="1"/>
          </p:cNvPicPr>
          <p:nvPr/>
        </p:nvPicPr>
        <p:blipFill>
          <a:blip r:embed="rId4"/>
          <a:stretch>
            <a:fillRect/>
          </a:stretch>
        </p:blipFill>
        <p:spPr>
          <a:xfrm>
            <a:off x="3098308" y="4155879"/>
            <a:ext cx="1394181" cy="395682"/>
          </a:xfrm>
          <a:prstGeom prst="rect">
            <a:avLst/>
          </a:prstGeom>
        </p:spPr>
      </p:pic>
      <p:sp>
        <p:nvSpPr>
          <p:cNvPr id="10" name="灯片编号占位符 9"/>
          <p:cNvSpPr>
            <a:spLocks noGrp="1"/>
          </p:cNvSpPr>
          <p:nvPr>
            <p:ph type="sldNum" sz="quarter" idx="12"/>
          </p:nvPr>
        </p:nvSpPr>
        <p:spPr/>
        <p:txBody>
          <a:bodyPr/>
          <a:lstStyle/>
          <a:p>
            <a:fld id="{913EEFAC-9431-48A6-A0EE-5511A498B6B8}" type="slidenum">
              <a:rPr lang="zh-CN" altLang="en-US" smtClean="0"/>
              <a:t>13</a:t>
            </a:fld>
            <a:endParaRPr lang="zh-CN" altLang="en-US" dirty="0"/>
          </a:p>
        </p:txBody>
      </p:sp>
      <p:sp>
        <p:nvSpPr>
          <p:cNvPr id="11" name="矩形 10">
            <a:extLst>
              <a:ext uri="{FF2B5EF4-FFF2-40B4-BE49-F238E27FC236}">
                <a16:creationId xmlns:a16="http://schemas.microsoft.com/office/drawing/2014/main" id="{B4C3F15C-F08E-43C3-8914-F3652792D154}"/>
              </a:ext>
            </a:extLst>
          </p:cNvPr>
          <p:cNvSpPr/>
          <p:nvPr/>
        </p:nvSpPr>
        <p:spPr>
          <a:xfrm>
            <a:off x="8190864" y="4145892"/>
            <a:ext cx="673582" cy="307777"/>
          </a:xfrm>
          <a:prstGeom prst="rect">
            <a:avLst/>
          </a:prstGeom>
        </p:spPr>
        <p:txBody>
          <a:bodyPr wrap="none">
            <a:spAutoFit/>
          </a:bodyPr>
          <a:lstStyle/>
          <a:p>
            <a:r>
              <a:rPr lang="en-US" altLang="zh-CN" sz="1400" dirty="0">
                <a:solidFill>
                  <a:srgbClr val="FFFF99"/>
                </a:solidFill>
                <a:latin typeface="Times New Roman" panose="02020603050405020304" pitchFamily="18" charset="0"/>
                <a:ea typeface="微软雅黑" panose="020B0503020204020204" pitchFamily="34" charset="-122"/>
                <a:cs typeface="Times New Roman" panose="02020603050405020304" pitchFamily="18" charset="0"/>
              </a:rPr>
              <a:t>NASA</a:t>
            </a:r>
            <a:endParaRPr lang="zh-CN" altLang="en-US" dirty="0">
              <a:solidFill>
                <a:srgbClr val="FFFF99"/>
              </a:solidFill>
            </a:endParaRPr>
          </a:p>
        </p:txBody>
      </p:sp>
      <p:sp>
        <p:nvSpPr>
          <p:cNvPr id="2" name="矩形 1"/>
          <p:cNvSpPr/>
          <p:nvPr/>
        </p:nvSpPr>
        <p:spPr>
          <a:xfrm>
            <a:off x="5374162" y="4145892"/>
            <a:ext cx="1928733" cy="307777"/>
          </a:xfrm>
          <a:prstGeom prst="rect">
            <a:avLst/>
          </a:prstGeom>
        </p:spPr>
        <p:txBody>
          <a:bodyPr wrap="none">
            <a:spAutoFit/>
          </a:bodyPr>
          <a:lstStyle/>
          <a:p>
            <a:r>
              <a:rPr lang="en-US" altLang="zh-CN" sz="14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PSR B1259-63/LS 2883</a:t>
            </a:r>
            <a:endParaRPr lang="zh-CN" altLang="en-US" sz="1200" dirty="0">
              <a:solidFill>
                <a:srgbClr val="FFFF00"/>
              </a:solidFill>
            </a:endParaRPr>
          </a:p>
        </p:txBody>
      </p:sp>
      <p:pic>
        <p:nvPicPr>
          <p:cNvPr id="13" name="Picture 2" descr="https://www.nasa.gov/images/content/563679main_B1259-63_diagram_new_no_labels.jpg">
            <a:extLst>
              <a:ext uri="{FF2B5EF4-FFF2-40B4-BE49-F238E27FC236}">
                <a16:creationId xmlns:a16="http://schemas.microsoft.com/office/drawing/2014/main" id="{3966B5FD-FECD-4BD7-ADBD-1C083286EE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824" y="2528441"/>
            <a:ext cx="3316172" cy="1988598"/>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2B482235-2FB8-4983-891E-D11C7DECF9DE}"/>
              </a:ext>
            </a:extLst>
          </p:cNvPr>
          <p:cNvSpPr/>
          <p:nvPr/>
        </p:nvSpPr>
        <p:spPr>
          <a:xfrm>
            <a:off x="7948245" y="4138478"/>
            <a:ext cx="740908" cy="338554"/>
          </a:xfrm>
          <a:prstGeom prst="rect">
            <a:avLst/>
          </a:prstGeom>
        </p:spPr>
        <p:txBody>
          <a:bodyPr wrap="none">
            <a:spAutoFit/>
          </a:bodyPr>
          <a:lstStyle/>
          <a:p>
            <a:r>
              <a:rPr lang="en-US" altLang="zh-CN" sz="1600" dirty="0">
                <a:solidFill>
                  <a:srgbClr val="FFFF99"/>
                </a:solidFill>
                <a:latin typeface="Times New Roman" panose="02020603050405020304" pitchFamily="18" charset="0"/>
                <a:ea typeface="微软雅黑" panose="020B0503020204020204" pitchFamily="34" charset="-122"/>
                <a:cs typeface="Times New Roman" panose="02020603050405020304" pitchFamily="18" charset="0"/>
              </a:rPr>
              <a:t>NASA</a:t>
            </a:r>
            <a:endParaRPr lang="zh-CN" altLang="en-US" dirty="0">
              <a:solidFill>
                <a:srgbClr val="FFFF99"/>
              </a:solidFill>
            </a:endParaRPr>
          </a:p>
        </p:txBody>
      </p:sp>
    </p:spTree>
    <p:extLst>
      <p:ext uri="{BB962C8B-B14F-4D97-AF65-F5344CB8AC3E}">
        <p14:creationId xmlns:p14="http://schemas.microsoft.com/office/powerpoint/2010/main" val="294085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613527"/>
          </a:xfrm>
        </p:spPr>
        <p:txBody>
          <a:bodyPr>
            <a:normAutofit/>
          </a:bodyPr>
          <a:lstStyle/>
          <a:p>
            <a:pPr algn="ct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RM </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演化和变号</a:t>
            </a:r>
            <a:endParaRPr lang="zh-CN" altLang="en-US" sz="4400" b="1" dirty="0">
              <a:latin typeface="黑体" panose="02010609060101010101" pitchFamily="49" charset="-122"/>
              <a:ea typeface="黑体" panose="02010609060101010101" pitchFamily="49" charset="-122"/>
            </a:endParaRPr>
          </a:p>
        </p:txBody>
      </p:sp>
      <p:sp>
        <p:nvSpPr>
          <p:cNvPr id="14" name="矩形 13">
            <a:extLst>
              <a:ext uri="{FF2B5EF4-FFF2-40B4-BE49-F238E27FC236}">
                <a16:creationId xmlns:a16="http://schemas.microsoft.com/office/drawing/2014/main" id="{3FA947D9-9F10-4456-BE34-102BB5BAB52A}"/>
              </a:ext>
            </a:extLst>
          </p:cNvPr>
          <p:cNvSpPr/>
          <p:nvPr/>
        </p:nvSpPr>
        <p:spPr>
          <a:xfrm>
            <a:off x="680000" y="1023538"/>
            <a:ext cx="4107767" cy="369332"/>
          </a:xfrm>
          <a:prstGeom prst="rect">
            <a:avLst/>
          </a:prstGeom>
        </p:spPr>
        <p:txBody>
          <a:bodyPr wrap="square">
            <a:spAutoFit/>
          </a:bodyPr>
          <a:lstStyle/>
          <a:p>
            <a:pPr lvl="0" algn="just">
              <a:defRPr/>
            </a:pPr>
            <a:r>
              <a:rPr lang="zh-CN" altLang="en-US" dirty="0">
                <a:solidFill>
                  <a:prstClr val="black"/>
                </a:solidFill>
                <a:latin typeface="黑体" panose="02010609060101010101" pitchFamily="49" charset="-122"/>
                <a:ea typeface="黑体" panose="02010609060101010101" pitchFamily="49" charset="-122"/>
                <a:cs typeface="Times New Roman" panose="02020603050405020304" pitchFamily="18" charset="0"/>
              </a:rPr>
              <a:t>盘内的环向磁场</a:t>
            </a:r>
            <a:endPar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55615D4E-EA51-4F34-A895-6199FF381A9E}"/>
              </a:ext>
            </a:extLst>
          </p:cNvPr>
          <p:cNvSpPr/>
          <p:nvPr/>
        </p:nvSpPr>
        <p:spPr>
          <a:xfrm>
            <a:off x="4932040" y="4228256"/>
            <a:ext cx="4032448" cy="369332"/>
          </a:xfrm>
          <a:prstGeom prst="rect">
            <a:avLst/>
          </a:prstGeom>
        </p:spPr>
        <p:txBody>
          <a:bodyPr wrap="square">
            <a:spAutoFit/>
          </a:bodyPr>
          <a:lstStyle/>
          <a:p>
            <a:pPr lvl="0" algn="just">
              <a:defRPr/>
            </a:pP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在该模型中，</a:t>
            </a:r>
            <a:r>
              <a:rPr lang="en-US" altLang="zh-CN"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演化具有周期性！</a:t>
            </a:r>
            <a:endParaRPr kumimoji="0" lang="zh-CN"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9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9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6" name="图片 15">
            <a:extLst>
              <a:ext uri="{FF2B5EF4-FFF2-40B4-BE49-F238E27FC236}">
                <a16:creationId xmlns:a16="http://schemas.microsoft.com/office/drawing/2014/main" id="{7D5C37E5-6EBA-4D89-9A66-0E0F4C1CD816}"/>
              </a:ext>
            </a:extLst>
          </p:cNvPr>
          <p:cNvPicPr>
            <a:picLocks noChangeAspect="1"/>
          </p:cNvPicPr>
          <p:nvPr/>
        </p:nvPicPr>
        <p:blipFill>
          <a:blip r:embed="rId2"/>
          <a:stretch>
            <a:fillRect/>
          </a:stretch>
        </p:blipFill>
        <p:spPr>
          <a:xfrm>
            <a:off x="4954612" y="1872457"/>
            <a:ext cx="3267223" cy="2297488"/>
          </a:xfrm>
          <a:prstGeom prst="rect">
            <a:avLst/>
          </a:prstGeom>
        </p:spPr>
      </p:pic>
      <p:pic>
        <p:nvPicPr>
          <p:cNvPr id="13" name="图片 12">
            <a:extLst>
              <a:ext uri="{FF2B5EF4-FFF2-40B4-BE49-F238E27FC236}">
                <a16:creationId xmlns:a16="http://schemas.microsoft.com/office/drawing/2014/main" id="{B4CEDE06-A1C4-4E02-A151-A06F21CD4068}"/>
              </a:ext>
            </a:extLst>
          </p:cNvPr>
          <p:cNvPicPr>
            <a:picLocks noChangeAspect="1"/>
          </p:cNvPicPr>
          <p:nvPr/>
        </p:nvPicPr>
        <p:blipFill>
          <a:blip r:embed="rId3"/>
          <a:stretch>
            <a:fillRect/>
          </a:stretch>
        </p:blipFill>
        <p:spPr>
          <a:xfrm>
            <a:off x="2377753" y="950270"/>
            <a:ext cx="1820914" cy="549384"/>
          </a:xfrm>
          <a:prstGeom prst="rect">
            <a:avLst/>
          </a:prstGeom>
        </p:spPr>
      </p:pic>
      <p:pic>
        <p:nvPicPr>
          <p:cNvPr id="18" name="图片 17">
            <a:extLst>
              <a:ext uri="{FF2B5EF4-FFF2-40B4-BE49-F238E27FC236}">
                <a16:creationId xmlns:a16="http://schemas.microsoft.com/office/drawing/2014/main" id="{1F30A86C-37C7-44D5-8547-C93D16E78F7F}"/>
              </a:ext>
            </a:extLst>
          </p:cNvPr>
          <p:cNvPicPr>
            <a:picLocks noChangeAspect="1"/>
          </p:cNvPicPr>
          <p:nvPr/>
        </p:nvPicPr>
        <p:blipFill>
          <a:blip r:embed="rId4"/>
          <a:stretch>
            <a:fillRect/>
          </a:stretch>
        </p:blipFill>
        <p:spPr>
          <a:xfrm>
            <a:off x="4644008" y="887010"/>
            <a:ext cx="3388188" cy="741676"/>
          </a:xfrm>
          <a:prstGeom prst="rect">
            <a:avLst/>
          </a:prstGeom>
        </p:spPr>
      </p:pic>
      <p:sp>
        <p:nvSpPr>
          <p:cNvPr id="4" name="矩形 3"/>
          <p:cNvSpPr/>
          <p:nvPr/>
        </p:nvSpPr>
        <p:spPr>
          <a:xfrm>
            <a:off x="1935758" y="4773658"/>
            <a:ext cx="4814651" cy="276999"/>
          </a:xfrm>
          <a:prstGeom prst="rect">
            <a:avLst/>
          </a:prstGeom>
        </p:spPr>
        <p:txBody>
          <a:bodyPr wrap="none">
            <a:spAutoFit/>
          </a:bodyPr>
          <a:lstStyle/>
          <a:p>
            <a:pPr lvl="0">
              <a:spcBef>
                <a:spcPct val="0"/>
              </a:spcBef>
              <a:defRPr/>
            </a:pPr>
            <a:r>
              <a:rPr lang="en-US" altLang="zh-CN" sz="1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Wang FY*</a:t>
            </a:r>
            <a:r>
              <a:rPr lang="en-US" altLang="zh-CN" sz="1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Zhang GQ, Dai ZG, Cheng KS, 2022, Nature Communications</a:t>
            </a:r>
          </a:p>
        </p:txBody>
      </p:sp>
      <p:sp>
        <p:nvSpPr>
          <p:cNvPr id="7" name="矩形 6">
            <a:extLst>
              <a:ext uri="{FF2B5EF4-FFF2-40B4-BE49-F238E27FC236}">
                <a16:creationId xmlns:a16="http://schemas.microsoft.com/office/drawing/2014/main" id="{C030D020-E04A-482E-AA63-034E2BFCF434}"/>
              </a:ext>
            </a:extLst>
          </p:cNvPr>
          <p:cNvSpPr/>
          <p:nvPr/>
        </p:nvSpPr>
        <p:spPr>
          <a:xfrm>
            <a:off x="6588224" y="3366295"/>
            <a:ext cx="1377685" cy="338554"/>
          </a:xfrm>
          <a:prstGeom prst="rect">
            <a:avLst/>
          </a:prstGeom>
        </p:spPr>
        <p:txBody>
          <a:bodyPr wrap="none">
            <a:spAutoFit/>
          </a:bodyPr>
          <a:lstStyle/>
          <a:p>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Symbol" charset="2"/>
              </a:rPr>
              <a:t>FRB 201124A</a:t>
            </a:r>
            <a:endParaRPr lang="zh-CN" altLang="en-US" sz="1400" dirty="0"/>
          </a:p>
        </p:txBody>
      </p:sp>
      <p:grpSp>
        <p:nvGrpSpPr>
          <p:cNvPr id="17" name="组合 16">
            <a:extLst>
              <a:ext uri="{FF2B5EF4-FFF2-40B4-BE49-F238E27FC236}">
                <a16:creationId xmlns:a16="http://schemas.microsoft.com/office/drawing/2014/main" id="{C8E692A2-1D08-4EF2-92EB-B7389D5AC1C4}"/>
              </a:ext>
            </a:extLst>
          </p:cNvPr>
          <p:cNvGrpSpPr/>
          <p:nvPr/>
        </p:nvGrpSpPr>
        <p:grpSpPr>
          <a:xfrm>
            <a:off x="899591" y="1955047"/>
            <a:ext cx="2088233" cy="2070306"/>
            <a:chOff x="7653606" y="1838900"/>
            <a:chExt cx="2891637" cy="2958165"/>
          </a:xfrm>
        </p:grpSpPr>
        <p:sp>
          <p:nvSpPr>
            <p:cNvPr id="19" name="椭圆 18">
              <a:extLst>
                <a:ext uri="{FF2B5EF4-FFF2-40B4-BE49-F238E27FC236}">
                  <a16:creationId xmlns:a16="http://schemas.microsoft.com/office/drawing/2014/main" id="{86A0B4E7-AA1C-4620-B4CC-0582E5D1349D}"/>
                </a:ext>
              </a:extLst>
            </p:cNvPr>
            <p:cNvSpPr/>
            <p:nvPr/>
          </p:nvSpPr>
          <p:spPr>
            <a:xfrm>
              <a:off x="7653606" y="1838900"/>
              <a:ext cx="2891637" cy="2958165"/>
            </a:xfrm>
            <a:prstGeom prst="ellipse">
              <a:avLst/>
            </a:prstGeom>
            <a:gradFill flip="none" rotWithShape="1">
              <a:gsLst>
                <a:gs pos="18000">
                  <a:srgbClr val="4472C4">
                    <a:lumMod val="40000"/>
                    <a:lumOff val="60000"/>
                  </a:srgbClr>
                </a:gs>
                <a:gs pos="51000">
                  <a:srgbClr val="FFC000">
                    <a:lumMod val="60000"/>
                    <a:lumOff val="40000"/>
                  </a:srgbClr>
                </a:gs>
                <a:gs pos="62000">
                  <a:srgbClr val="ED7D31">
                    <a:lumMod val="60000"/>
                    <a:lumOff val="40000"/>
                  </a:srgbClr>
                </a:gs>
                <a:gs pos="77000">
                  <a:srgbClr val="EF775F"/>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nvGrpSpPr>
            <p:cNvPr id="20" name="组合 19">
              <a:extLst>
                <a:ext uri="{FF2B5EF4-FFF2-40B4-BE49-F238E27FC236}">
                  <a16:creationId xmlns:a16="http://schemas.microsoft.com/office/drawing/2014/main" id="{90945104-60F3-493A-A4EC-B7905AC14975}"/>
                </a:ext>
              </a:extLst>
            </p:cNvPr>
            <p:cNvGrpSpPr/>
            <p:nvPr/>
          </p:nvGrpSpPr>
          <p:grpSpPr>
            <a:xfrm rot="1313460">
              <a:off x="9558474" y="2841118"/>
              <a:ext cx="855729" cy="1144651"/>
              <a:chOff x="6807393" y="4786551"/>
              <a:chExt cx="855729" cy="1144651"/>
            </a:xfrm>
          </p:grpSpPr>
          <p:sp>
            <p:nvSpPr>
              <p:cNvPr id="154" name="弧形 153">
                <a:extLst>
                  <a:ext uri="{FF2B5EF4-FFF2-40B4-BE49-F238E27FC236}">
                    <a16:creationId xmlns:a16="http://schemas.microsoft.com/office/drawing/2014/main" id="{F408A229-7799-406B-A776-FA16E1B28A46}"/>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55" name="等腰三角形 154">
                <a:extLst>
                  <a:ext uri="{FF2B5EF4-FFF2-40B4-BE49-F238E27FC236}">
                    <a16:creationId xmlns:a16="http://schemas.microsoft.com/office/drawing/2014/main" id="{8C361243-399C-4C3A-95B8-DE9E34E427B2}"/>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1" name="组合 20">
              <a:extLst>
                <a:ext uri="{FF2B5EF4-FFF2-40B4-BE49-F238E27FC236}">
                  <a16:creationId xmlns:a16="http://schemas.microsoft.com/office/drawing/2014/main" id="{90A8DD21-3BD2-4473-B707-6EC86E36439D}"/>
                </a:ext>
              </a:extLst>
            </p:cNvPr>
            <p:cNvGrpSpPr/>
            <p:nvPr/>
          </p:nvGrpSpPr>
          <p:grpSpPr>
            <a:xfrm rot="21234386">
              <a:off x="9384873" y="2156546"/>
              <a:ext cx="855729" cy="1144651"/>
              <a:chOff x="6807393" y="4786551"/>
              <a:chExt cx="855729" cy="1144651"/>
            </a:xfrm>
          </p:grpSpPr>
          <p:sp>
            <p:nvSpPr>
              <p:cNvPr id="152" name="弧形 151">
                <a:extLst>
                  <a:ext uri="{FF2B5EF4-FFF2-40B4-BE49-F238E27FC236}">
                    <a16:creationId xmlns:a16="http://schemas.microsoft.com/office/drawing/2014/main" id="{D6ECE608-8047-411D-9090-25B89950F0B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53" name="等腰三角形 152">
                <a:extLst>
                  <a:ext uri="{FF2B5EF4-FFF2-40B4-BE49-F238E27FC236}">
                    <a16:creationId xmlns:a16="http://schemas.microsoft.com/office/drawing/2014/main" id="{DFC7D4D0-39D7-48E0-BA59-215D259FDE33}"/>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2" name="组合 21">
              <a:extLst>
                <a:ext uri="{FF2B5EF4-FFF2-40B4-BE49-F238E27FC236}">
                  <a16:creationId xmlns:a16="http://schemas.microsoft.com/office/drawing/2014/main" id="{12B426B6-2D65-4FCA-A88E-4860FD50EF86}"/>
                </a:ext>
              </a:extLst>
            </p:cNvPr>
            <p:cNvGrpSpPr/>
            <p:nvPr/>
          </p:nvGrpSpPr>
          <p:grpSpPr>
            <a:xfrm rot="17822625">
              <a:off x="8798926" y="1846873"/>
              <a:ext cx="855729" cy="1144651"/>
              <a:chOff x="6807393" y="4786551"/>
              <a:chExt cx="855729" cy="1144651"/>
            </a:xfrm>
          </p:grpSpPr>
          <p:sp>
            <p:nvSpPr>
              <p:cNvPr id="150" name="弧形 149">
                <a:extLst>
                  <a:ext uri="{FF2B5EF4-FFF2-40B4-BE49-F238E27FC236}">
                    <a16:creationId xmlns:a16="http://schemas.microsoft.com/office/drawing/2014/main" id="{92804574-6386-4318-BC13-9EB8E8CB2364}"/>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51" name="等腰三角形 150">
                <a:extLst>
                  <a:ext uri="{FF2B5EF4-FFF2-40B4-BE49-F238E27FC236}">
                    <a16:creationId xmlns:a16="http://schemas.microsoft.com/office/drawing/2014/main" id="{A5FC95A1-7536-4004-AEC7-5A9A7B8A9D9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3" name="组合 22">
              <a:extLst>
                <a:ext uri="{FF2B5EF4-FFF2-40B4-BE49-F238E27FC236}">
                  <a16:creationId xmlns:a16="http://schemas.microsoft.com/office/drawing/2014/main" id="{587D921D-F9A9-4D09-8F4B-F74ED025BC5E}"/>
                </a:ext>
              </a:extLst>
            </p:cNvPr>
            <p:cNvGrpSpPr/>
            <p:nvPr/>
          </p:nvGrpSpPr>
          <p:grpSpPr>
            <a:xfrm rot="15253939">
              <a:off x="8117121" y="2012945"/>
              <a:ext cx="855729" cy="1144651"/>
              <a:chOff x="6807393" y="4786551"/>
              <a:chExt cx="855729" cy="1144651"/>
            </a:xfrm>
          </p:grpSpPr>
          <p:sp>
            <p:nvSpPr>
              <p:cNvPr id="148" name="弧形 147">
                <a:extLst>
                  <a:ext uri="{FF2B5EF4-FFF2-40B4-BE49-F238E27FC236}">
                    <a16:creationId xmlns:a16="http://schemas.microsoft.com/office/drawing/2014/main" id="{3B4A7B01-57A7-4C02-9CE0-4E50A10994DD}"/>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49" name="等腰三角形 148">
                <a:extLst>
                  <a:ext uri="{FF2B5EF4-FFF2-40B4-BE49-F238E27FC236}">
                    <a16:creationId xmlns:a16="http://schemas.microsoft.com/office/drawing/2014/main" id="{149BB9BC-E39B-40C1-9693-EBA1D78D6910}"/>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4" name="组合 23">
              <a:extLst>
                <a:ext uri="{FF2B5EF4-FFF2-40B4-BE49-F238E27FC236}">
                  <a16:creationId xmlns:a16="http://schemas.microsoft.com/office/drawing/2014/main" id="{E7BF00AC-E921-49C8-B42C-99B99AF4F5F9}"/>
                </a:ext>
              </a:extLst>
            </p:cNvPr>
            <p:cNvGrpSpPr/>
            <p:nvPr/>
          </p:nvGrpSpPr>
          <p:grpSpPr>
            <a:xfrm rot="12897280">
              <a:off x="7830870" y="2605475"/>
              <a:ext cx="855729" cy="1144651"/>
              <a:chOff x="6807393" y="4786551"/>
              <a:chExt cx="855729" cy="1144651"/>
            </a:xfrm>
          </p:grpSpPr>
          <p:sp>
            <p:nvSpPr>
              <p:cNvPr id="146" name="弧形 145">
                <a:extLst>
                  <a:ext uri="{FF2B5EF4-FFF2-40B4-BE49-F238E27FC236}">
                    <a16:creationId xmlns:a16="http://schemas.microsoft.com/office/drawing/2014/main" id="{82ED5D6D-0109-4267-9E10-63EF97FECD53}"/>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47" name="等腰三角形 146">
                <a:extLst>
                  <a:ext uri="{FF2B5EF4-FFF2-40B4-BE49-F238E27FC236}">
                    <a16:creationId xmlns:a16="http://schemas.microsoft.com/office/drawing/2014/main" id="{BF729487-9B8A-488B-AD22-0A6201057DAE}"/>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5" name="组合 24">
              <a:extLst>
                <a:ext uri="{FF2B5EF4-FFF2-40B4-BE49-F238E27FC236}">
                  <a16:creationId xmlns:a16="http://schemas.microsoft.com/office/drawing/2014/main" id="{529F13C7-B280-429D-9AD4-B67D50F2BBA2}"/>
                </a:ext>
              </a:extLst>
            </p:cNvPr>
            <p:cNvGrpSpPr/>
            <p:nvPr/>
          </p:nvGrpSpPr>
          <p:grpSpPr>
            <a:xfrm rot="10434386">
              <a:off x="7907947" y="3181111"/>
              <a:ext cx="855729" cy="1144651"/>
              <a:chOff x="6807393" y="4786551"/>
              <a:chExt cx="855729" cy="1144651"/>
            </a:xfrm>
          </p:grpSpPr>
          <p:sp>
            <p:nvSpPr>
              <p:cNvPr id="144" name="弧形 143">
                <a:extLst>
                  <a:ext uri="{FF2B5EF4-FFF2-40B4-BE49-F238E27FC236}">
                    <a16:creationId xmlns:a16="http://schemas.microsoft.com/office/drawing/2014/main" id="{10F76FE3-6D13-4FC4-93DA-A8D86C5D9876}"/>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45" name="等腰三角形 144">
                <a:extLst>
                  <a:ext uri="{FF2B5EF4-FFF2-40B4-BE49-F238E27FC236}">
                    <a16:creationId xmlns:a16="http://schemas.microsoft.com/office/drawing/2014/main" id="{645296CC-8524-44C2-8EF4-E4358A34EAD5}"/>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6" name="组合 25">
              <a:extLst>
                <a:ext uri="{FF2B5EF4-FFF2-40B4-BE49-F238E27FC236}">
                  <a16:creationId xmlns:a16="http://schemas.microsoft.com/office/drawing/2014/main" id="{77C9E9F7-F0BB-491B-97EE-C563A5EB71DE}"/>
                </a:ext>
              </a:extLst>
            </p:cNvPr>
            <p:cNvGrpSpPr/>
            <p:nvPr/>
          </p:nvGrpSpPr>
          <p:grpSpPr>
            <a:xfrm rot="7022625">
              <a:off x="8593703" y="3624379"/>
              <a:ext cx="855729" cy="1144651"/>
              <a:chOff x="6807393" y="4786551"/>
              <a:chExt cx="855729" cy="1144651"/>
            </a:xfrm>
          </p:grpSpPr>
          <p:sp>
            <p:nvSpPr>
              <p:cNvPr id="142" name="弧形 141">
                <a:extLst>
                  <a:ext uri="{FF2B5EF4-FFF2-40B4-BE49-F238E27FC236}">
                    <a16:creationId xmlns:a16="http://schemas.microsoft.com/office/drawing/2014/main" id="{2DA41FC7-3E60-449B-A4BB-D8973E0EC83B}"/>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43" name="等腰三角形 142">
                <a:extLst>
                  <a:ext uri="{FF2B5EF4-FFF2-40B4-BE49-F238E27FC236}">
                    <a16:creationId xmlns:a16="http://schemas.microsoft.com/office/drawing/2014/main" id="{A5813107-4007-4FB4-A210-87FE9B48FAD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7" name="组合 26">
              <a:extLst>
                <a:ext uri="{FF2B5EF4-FFF2-40B4-BE49-F238E27FC236}">
                  <a16:creationId xmlns:a16="http://schemas.microsoft.com/office/drawing/2014/main" id="{D983033B-86B5-47A9-9442-4FC22FC23556}"/>
                </a:ext>
              </a:extLst>
            </p:cNvPr>
            <p:cNvGrpSpPr/>
            <p:nvPr/>
          </p:nvGrpSpPr>
          <p:grpSpPr>
            <a:xfrm rot="3941580">
              <a:off x="9314637" y="3357475"/>
              <a:ext cx="855729" cy="1144651"/>
              <a:chOff x="6807393" y="4786551"/>
              <a:chExt cx="855729" cy="1144651"/>
            </a:xfrm>
          </p:grpSpPr>
          <p:sp>
            <p:nvSpPr>
              <p:cNvPr id="140" name="弧形 139">
                <a:extLst>
                  <a:ext uri="{FF2B5EF4-FFF2-40B4-BE49-F238E27FC236}">
                    <a16:creationId xmlns:a16="http://schemas.microsoft.com/office/drawing/2014/main" id="{2EBB077A-7CF1-436C-AC89-A61F244C8C27}"/>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41" name="等腰三角形 140">
                <a:extLst>
                  <a:ext uri="{FF2B5EF4-FFF2-40B4-BE49-F238E27FC236}">
                    <a16:creationId xmlns:a16="http://schemas.microsoft.com/office/drawing/2014/main" id="{ECB7CD98-6EB9-461E-94A2-8B2C726F04BF}"/>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8" name="组合 27">
              <a:extLst>
                <a:ext uri="{FF2B5EF4-FFF2-40B4-BE49-F238E27FC236}">
                  <a16:creationId xmlns:a16="http://schemas.microsoft.com/office/drawing/2014/main" id="{6FFB0004-3D66-48B2-8A5E-12C8790F6E4B}"/>
                </a:ext>
              </a:extLst>
            </p:cNvPr>
            <p:cNvGrpSpPr/>
            <p:nvPr/>
          </p:nvGrpSpPr>
          <p:grpSpPr>
            <a:xfrm rot="16200000">
              <a:off x="8540209" y="2147736"/>
              <a:ext cx="560404" cy="766007"/>
              <a:chOff x="6807393" y="4786551"/>
              <a:chExt cx="855729" cy="1144651"/>
            </a:xfrm>
          </p:grpSpPr>
          <p:sp>
            <p:nvSpPr>
              <p:cNvPr id="138" name="弧形 137">
                <a:extLst>
                  <a:ext uri="{FF2B5EF4-FFF2-40B4-BE49-F238E27FC236}">
                    <a16:creationId xmlns:a16="http://schemas.microsoft.com/office/drawing/2014/main" id="{61B87E91-4FED-4EAA-9FC3-D7ACCCDC4F7B}"/>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39" name="等腰三角形 138">
                <a:extLst>
                  <a:ext uri="{FF2B5EF4-FFF2-40B4-BE49-F238E27FC236}">
                    <a16:creationId xmlns:a16="http://schemas.microsoft.com/office/drawing/2014/main" id="{1F69FD62-E92D-40A1-82B0-1D219FFCD452}"/>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29" name="组合 28">
              <a:extLst>
                <a:ext uri="{FF2B5EF4-FFF2-40B4-BE49-F238E27FC236}">
                  <a16:creationId xmlns:a16="http://schemas.microsoft.com/office/drawing/2014/main" id="{614D6BB4-8080-4569-90D4-751DAFAB3B26}"/>
                </a:ext>
              </a:extLst>
            </p:cNvPr>
            <p:cNvGrpSpPr/>
            <p:nvPr/>
          </p:nvGrpSpPr>
          <p:grpSpPr>
            <a:xfrm rot="14700148">
              <a:off x="8233258" y="2390384"/>
              <a:ext cx="560404" cy="766007"/>
              <a:chOff x="6807393" y="4786551"/>
              <a:chExt cx="855729" cy="1144651"/>
            </a:xfrm>
          </p:grpSpPr>
          <p:sp>
            <p:nvSpPr>
              <p:cNvPr id="136" name="弧形 135">
                <a:extLst>
                  <a:ext uri="{FF2B5EF4-FFF2-40B4-BE49-F238E27FC236}">
                    <a16:creationId xmlns:a16="http://schemas.microsoft.com/office/drawing/2014/main" id="{BA45CD31-15D0-439F-ADAD-7F87F1B114F9}"/>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37" name="等腰三角形 136">
                <a:extLst>
                  <a:ext uri="{FF2B5EF4-FFF2-40B4-BE49-F238E27FC236}">
                    <a16:creationId xmlns:a16="http://schemas.microsoft.com/office/drawing/2014/main" id="{0C41851B-8F5D-41F0-880B-48CEC6D15DC9}"/>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0" name="组合 29">
              <a:extLst>
                <a:ext uri="{FF2B5EF4-FFF2-40B4-BE49-F238E27FC236}">
                  <a16:creationId xmlns:a16="http://schemas.microsoft.com/office/drawing/2014/main" id="{5C130956-5B70-4EE6-B72B-28E34590682D}"/>
                </a:ext>
              </a:extLst>
            </p:cNvPr>
            <p:cNvGrpSpPr/>
            <p:nvPr/>
          </p:nvGrpSpPr>
          <p:grpSpPr>
            <a:xfrm rot="12771186">
              <a:off x="8084328" y="2788452"/>
              <a:ext cx="560404" cy="766007"/>
              <a:chOff x="6807393" y="4786551"/>
              <a:chExt cx="855729" cy="1144651"/>
            </a:xfrm>
          </p:grpSpPr>
          <p:sp>
            <p:nvSpPr>
              <p:cNvPr id="134" name="弧形 133">
                <a:extLst>
                  <a:ext uri="{FF2B5EF4-FFF2-40B4-BE49-F238E27FC236}">
                    <a16:creationId xmlns:a16="http://schemas.microsoft.com/office/drawing/2014/main" id="{30A46502-6FAF-43AD-A724-AFF530AB6E54}"/>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35" name="等腰三角形 134">
                <a:extLst>
                  <a:ext uri="{FF2B5EF4-FFF2-40B4-BE49-F238E27FC236}">
                    <a16:creationId xmlns:a16="http://schemas.microsoft.com/office/drawing/2014/main" id="{446EC859-096B-4331-9A8E-1B1782B2BA4A}"/>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1" name="组合 30">
              <a:extLst>
                <a:ext uri="{FF2B5EF4-FFF2-40B4-BE49-F238E27FC236}">
                  <a16:creationId xmlns:a16="http://schemas.microsoft.com/office/drawing/2014/main" id="{59515A95-20E1-4ED9-A7B4-98AA13AE6591}"/>
                </a:ext>
              </a:extLst>
            </p:cNvPr>
            <p:cNvGrpSpPr/>
            <p:nvPr/>
          </p:nvGrpSpPr>
          <p:grpSpPr>
            <a:xfrm rot="10800000">
              <a:off x="8127880" y="3190257"/>
              <a:ext cx="560404" cy="766007"/>
              <a:chOff x="6807393" y="4786551"/>
              <a:chExt cx="855729" cy="1144651"/>
            </a:xfrm>
          </p:grpSpPr>
          <p:sp>
            <p:nvSpPr>
              <p:cNvPr id="132" name="弧形 131">
                <a:extLst>
                  <a:ext uri="{FF2B5EF4-FFF2-40B4-BE49-F238E27FC236}">
                    <a16:creationId xmlns:a16="http://schemas.microsoft.com/office/drawing/2014/main" id="{EA4494BF-AF4F-49AE-9138-7C872EF1A0E1}"/>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33" name="等腰三角形 132">
                <a:extLst>
                  <a:ext uri="{FF2B5EF4-FFF2-40B4-BE49-F238E27FC236}">
                    <a16:creationId xmlns:a16="http://schemas.microsoft.com/office/drawing/2014/main" id="{C7CE1E55-C811-48FB-80A9-3DD16917E21F}"/>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2" name="组合 31">
              <a:extLst>
                <a:ext uri="{FF2B5EF4-FFF2-40B4-BE49-F238E27FC236}">
                  <a16:creationId xmlns:a16="http://schemas.microsoft.com/office/drawing/2014/main" id="{7DA14405-DBE6-467C-898D-31C73391D12E}"/>
                </a:ext>
              </a:extLst>
            </p:cNvPr>
            <p:cNvGrpSpPr/>
            <p:nvPr/>
          </p:nvGrpSpPr>
          <p:grpSpPr>
            <a:xfrm rot="9237672">
              <a:off x="8339489" y="3520236"/>
              <a:ext cx="560404" cy="766007"/>
              <a:chOff x="6807393" y="4786551"/>
              <a:chExt cx="855729" cy="1144651"/>
            </a:xfrm>
          </p:grpSpPr>
          <p:sp>
            <p:nvSpPr>
              <p:cNvPr id="130" name="弧形 129">
                <a:extLst>
                  <a:ext uri="{FF2B5EF4-FFF2-40B4-BE49-F238E27FC236}">
                    <a16:creationId xmlns:a16="http://schemas.microsoft.com/office/drawing/2014/main" id="{CB17BC2D-5A15-45AD-BC1A-C2FAB2AA4C58}"/>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31" name="等腰三角形 130">
                <a:extLst>
                  <a:ext uri="{FF2B5EF4-FFF2-40B4-BE49-F238E27FC236}">
                    <a16:creationId xmlns:a16="http://schemas.microsoft.com/office/drawing/2014/main" id="{06B0B322-3C76-4E83-9DB7-352105135907}"/>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3" name="组合 32">
              <a:extLst>
                <a:ext uri="{FF2B5EF4-FFF2-40B4-BE49-F238E27FC236}">
                  <a16:creationId xmlns:a16="http://schemas.microsoft.com/office/drawing/2014/main" id="{A6575338-F7B5-4062-8BA3-187E125A0E05}"/>
                </a:ext>
              </a:extLst>
            </p:cNvPr>
            <p:cNvGrpSpPr/>
            <p:nvPr/>
          </p:nvGrpSpPr>
          <p:grpSpPr>
            <a:xfrm rot="7281447">
              <a:off x="8752184" y="3642172"/>
              <a:ext cx="560404" cy="766007"/>
              <a:chOff x="6807393" y="4786551"/>
              <a:chExt cx="855729" cy="1144651"/>
            </a:xfrm>
          </p:grpSpPr>
          <p:sp>
            <p:nvSpPr>
              <p:cNvPr id="128" name="弧形 127">
                <a:extLst>
                  <a:ext uri="{FF2B5EF4-FFF2-40B4-BE49-F238E27FC236}">
                    <a16:creationId xmlns:a16="http://schemas.microsoft.com/office/drawing/2014/main" id="{BC7D1F4F-6C63-42AC-BE8A-0B0303A6725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29" name="等腰三角形 128">
                <a:extLst>
                  <a:ext uri="{FF2B5EF4-FFF2-40B4-BE49-F238E27FC236}">
                    <a16:creationId xmlns:a16="http://schemas.microsoft.com/office/drawing/2014/main" id="{A11A7C29-8A31-4724-9642-F3A9F7CEC3CC}"/>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4" name="组合 33">
              <a:extLst>
                <a:ext uri="{FF2B5EF4-FFF2-40B4-BE49-F238E27FC236}">
                  <a16:creationId xmlns:a16="http://schemas.microsoft.com/office/drawing/2014/main" id="{C4D37C5F-59E5-4050-BF2C-11A48BF6C592}"/>
                </a:ext>
              </a:extLst>
            </p:cNvPr>
            <p:cNvGrpSpPr/>
            <p:nvPr/>
          </p:nvGrpSpPr>
          <p:grpSpPr>
            <a:xfrm rot="5400000">
              <a:off x="9101765" y="3577636"/>
              <a:ext cx="560404" cy="766007"/>
              <a:chOff x="6807393" y="4786551"/>
              <a:chExt cx="855729" cy="1144651"/>
            </a:xfrm>
          </p:grpSpPr>
          <p:sp>
            <p:nvSpPr>
              <p:cNvPr id="126" name="弧形 125">
                <a:extLst>
                  <a:ext uri="{FF2B5EF4-FFF2-40B4-BE49-F238E27FC236}">
                    <a16:creationId xmlns:a16="http://schemas.microsoft.com/office/drawing/2014/main" id="{53FF6DA6-4187-41E7-A00C-B89E6DEEEC17}"/>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27" name="等腰三角形 126">
                <a:extLst>
                  <a:ext uri="{FF2B5EF4-FFF2-40B4-BE49-F238E27FC236}">
                    <a16:creationId xmlns:a16="http://schemas.microsoft.com/office/drawing/2014/main" id="{8AAA7BE0-3ABB-4A6D-BACC-BE82DDBC7AAE}"/>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5" name="组合 34">
              <a:extLst>
                <a:ext uri="{FF2B5EF4-FFF2-40B4-BE49-F238E27FC236}">
                  <a16:creationId xmlns:a16="http://schemas.microsoft.com/office/drawing/2014/main" id="{0020F51B-C96A-4422-B8AE-09C6CFE838BF}"/>
                </a:ext>
              </a:extLst>
            </p:cNvPr>
            <p:cNvGrpSpPr/>
            <p:nvPr/>
          </p:nvGrpSpPr>
          <p:grpSpPr>
            <a:xfrm rot="1871523">
              <a:off x="9575513" y="2979276"/>
              <a:ext cx="560404" cy="766007"/>
              <a:chOff x="6807393" y="4786551"/>
              <a:chExt cx="855729" cy="1144651"/>
            </a:xfrm>
          </p:grpSpPr>
          <p:sp>
            <p:nvSpPr>
              <p:cNvPr id="124" name="弧形 123">
                <a:extLst>
                  <a:ext uri="{FF2B5EF4-FFF2-40B4-BE49-F238E27FC236}">
                    <a16:creationId xmlns:a16="http://schemas.microsoft.com/office/drawing/2014/main" id="{CE87FE0A-66A2-4C66-9E5C-39E8D652556F}"/>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25" name="等腰三角形 124">
                <a:extLst>
                  <a:ext uri="{FF2B5EF4-FFF2-40B4-BE49-F238E27FC236}">
                    <a16:creationId xmlns:a16="http://schemas.microsoft.com/office/drawing/2014/main" id="{CC34E49B-C2AD-4076-B5AE-4C68AF613143}"/>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6" name="组合 35">
              <a:extLst>
                <a:ext uri="{FF2B5EF4-FFF2-40B4-BE49-F238E27FC236}">
                  <a16:creationId xmlns:a16="http://schemas.microsoft.com/office/drawing/2014/main" id="{1D0A43AE-EF55-47C0-8D23-A76F1B50E16C}"/>
                </a:ext>
              </a:extLst>
            </p:cNvPr>
            <p:cNvGrpSpPr/>
            <p:nvPr/>
          </p:nvGrpSpPr>
          <p:grpSpPr>
            <a:xfrm rot="3648452">
              <a:off x="9407830" y="3392021"/>
              <a:ext cx="560404" cy="766007"/>
              <a:chOff x="6807393" y="4786551"/>
              <a:chExt cx="855729" cy="1144651"/>
            </a:xfrm>
          </p:grpSpPr>
          <p:sp>
            <p:nvSpPr>
              <p:cNvPr id="122" name="弧形 121">
                <a:extLst>
                  <a:ext uri="{FF2B5EF4-FFF2-40B4-BE49-F238E27FC236}">
                    <a16:creationId xmlns:a16="http://schemas.microsoft.com/office/drawing/2014/main" id="{EE4036E2-57FF-4A70-9307-63101D2E9154}"/>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23" name="等腰三角形 122">
                <a:extLst>
                  <a:ext uri="{FF2B5EF4-FFF2-40B4-BE49-F238E27FC236}">
                    <a16:creationId xmlns:a16="http://schemas.microsoft.com/office/drawing/2014/main" id="{A224014A-C59E-4342-9F82-2397467E15F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7" name="组合 36">
              <a:extLst>
                <a:ext uri="{FF2B5EF4-FFF2-40B4-BE49-F238E27FC236}">
                  <a16:creationId xmlns:a16="http://schemas.microsoft.com/office/drawing/2014/main" id="{A6412579-BE5C-4470-A7FC-3FCD13A9692C}"/>
                </a:ext>
              </a:extLst>
            </p:cNvPr>
            <p:cNvGrpSpPr/>
            <p:nvPr/>
          </p:nvGrpSpPr>
          <p:grpSpPr>
            <a:xfrm rot="18196163">
              <a:off x="8934176" y="2136262"/>
              <a:ext cx="560404" cy="766007"/>
              <a:chOff x="6807393" y="4786551"/>
              <a:chExt cx="855729" cy="1144651"/>
            </a:xfrm>
          </p:grpSpPr>
          <p:sp>
            <p:nvSpPr>
              <p:cNvPr id="120" name="弧形 119">
                <a:extLst>
                  <a:ext uri="{FF2B5EF4-FFF2-40B4-BE49-F238E27FC236}">
                    <a16:creationId xmlns:a16="http://schemas.microsoft.com/office/drawing/2014/main" id="{2602E10C-E47D-4C99-9031-FCB8D53459F1}"/>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21" name="等腰三角形 120">
                <a:extLst>
                  <a:ext uri="{FF2B5EF4-FFF2-40B4-BE49-F238E27FC236}">
                    <a16:creationId xmlns:a16="http://schemas.microsoft.com/office/drawing/2014/main" id="{B9D3218E-625F-4420-8176-550327108596}"/>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8" name="组合 37">
              <a:extLst>
                <a:ext uri="{FF2B5EF4-FFF2-40B4-BE49-F238E27FC236}">
                  <a16:creationId xmlns:a16="http://schemas.microsoft.com/office/drawing/2014/main" id="{6391E00F-4514-4C03-B511-F9741D08E684}"/>
                </a:ext>
              </a:extLst>
            </p:cNvPr>
            <p:cNvGrpSpPr/>
            <p:nvPr/>
          </p:nvGrpSpPr>
          <p:grpSpPr>
            <a:xfrm rot="20024285">
              <a:off x="9267209" y="2254860"/>
              <a:ext cx="560404" cy="766007"/>
              <a:chOff x="6807393" y="4786551"/>
              <a:chExt cx="855729" cy="1144651"/>
            </a:xfrm>
          </p:grpSpPr>
          <p:sp>
            <p:nvSpPr>
              <p:cNvPr id="118" name="弧形 117">
                <a:extLst>
                  <a:ext uri="{FF2B5EF4-FFF2-40B4-BE49-F238E27FC236}">
                    <a16:creationId xmlns:a16="http://schemas.microsoft.com/office/drawing/2014/main" id="{775FC370-6FEE-4A18-98E6-2E600E976F8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19" name="等腰三角形 118">
                <a:extLst>
                  <a:ext uri="{FF2B5EF4-FFF2-40B4-BE49-F238E27FC236}">
                    <a16:creationId xmlns:a16="http://schemas.microsoft.com/office/drawing/2014/main" id="{7652B6A2-35BB-49E6-9162-AFBE633DD842}"/>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39" name="组合 38">
              <a:extLst>
                <a:ext uri="{FF2B5EF4-FFF2-40B4-BE49-F238E27FC236}">
                  <a16:creationId xmlns:a16="http://schemas.microsoft.com/office/drawing/2014/main" id="{C8E328D7-510D-40AB-B5E6-FB67A89E10BD}"/>
                </a:ext>
              </a:extLst>
            </p:cNvPr>
            <p:cNvGrpSpPr/>
            <p:nvPr/>
          </p:nvGrpSpPr>
          <p:grpSpPr>
            <a:xfrm rot="160331">
              <a:off x="9517450" y="2555390"/>
              <a:ext cx="560404" cy="766007"/>
              <a:chOff x="6807393" y="4786551"/>
              <a:chExt cx="855729" cy="1144651"/>
            </a:xfrm>
          </p:grpSpPr>
          <p:sp>
            <p:nvSpPr>
              <p:cNvPr id="116" name="弧形 115">
                <a:extLst>
                  <a:ext uri="{FF2B5EF4-FFF2-40B4-BE49-F238E27FC236}">
                    <a16:creationId xmlns:a16="http://schemas.microsoft.com/office/drawing/2014/main" id="{042E55FF-F87E-477F-9FA1-6CFB71E8B801}"/>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17" name="等腰三角形 116">
                <a:extLst>
                  <a:ext uri="{FF2B5EF4-FFF2-40B4-BE49-F238E27FC236}">
                    <a16:creationId xmlns:a16="http://schemas.microsoft.com/office/drawing/2014/main" id="{0A95CF62-4160-4D9D-822F-B6E8A8FFA195}"/>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0" name="组合 39">
              <a:extLst>
                <a:ext uri="{FF2B5EF4-FFF2-40B4-BE49-F238E27FC236}">
                  <a16:creationId xmlns:a16="http://schemas.microsoft.com/office/drawing/2014/main" id="{D832139F-ABFA-42CA-A382-8B3EBC54B123}"/>
                </a:ext>
              </a:extLst>
            </p:cNvPr>
            <p:cNvGrpSpPr/>
            <p:nvPr/>
          </p:nvGrpSpPr>
          <p:grpSpPr>
            <a:xfrm>
              <a:off x="8460613" y="2689140"/>
              <a:ext cx="1298508" cy="1261587"/>
              <a:chOff x="8084328" y="2239064"/>
              <a:chExt cx="2051589" cy="2066314"/>
            </a:xfrm>
          </p:grpSpPr>
          <p:grpSp>
            <p:nvGrpSpPr>
              <p:cNvPr id="80" name="组合 79">
                <a:extLst>
                  <a:ext uri="{FF2B5EF4-FFF2-40B4-BE49-F238E27FC236}">
                    <a16:creationId xmlns:a16="http://schemas.microsoft.com/office/drawing/2014/main" id="{E12B4658-5516-4BCD-86E0-6120911ABED5}"/>
                  </a:ext>
                </a:extLst>
              </p:cNvPr>
              <p:cNvGrpSpPr/>
              <p:nvPr/>
            </p:nvGrpSpPr>
            <p:grpSpPr>
              <a:xfrm rot="16200000">
                <a:off x="8540209" y="2147736"/>
                <a:ext cx="560404" cy="766007"/>
                <a:chOff x="6807393" y="4786551"/>
                <a:chExt cx="855729" cy="1144651"/>
              </a:xfrm>
            </p:grpSpPr>
            <p:sp>
              <p:nvSpPr>
                <p:cNvPr id="114" name="弧形 113">
                  <a:extLst>
                    <a:ext uri="{FF2B5EF4-FFF2-40B4-BE49-F238E27FC236}">
                      <a16:creationId xmlns:a16="http://schemas.microsoft.com/office/drawing/2014/main" id="{D865AA89-E7F6-4FDF-9D1A-4AA2FCDEE60F}"/>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15" name="等腰三角形 114">
                  <a:extLst>
                    <a:ext uri="{FF2B5EF4-FFF2-40B4-BE49-F238E27FC236}">
                      <a16:creationId xmlns:a16="http://schemas.microsoft.com/office/drawing/2014/main" id="{50560FF4-2B85-4B62-A482-25F9225F21B9}"/>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1" name="组合 80">
                <a:extLst>
                  <a:ext uri="{FF2B5EF4-FFF2-40B4-BE49-F238E27FC236}">
                    <a16:creationId xmlns:a16="http://schemas.microsoft.com/office/drawing/2014/main" id="{2D31A4C1-B89F-454B-B510-E9D6E7DB9014}"/>
                  </a:ext>
                </a:extLst>
              </p:cNvPr>
              <p:cNvGrpSpPr/>
              <p:nvPr/>
            </p:nvGrpSpPr>
            <p:grpSpPr>
              <a:xfrm rot="14700148">
                <a:off x="8233258" y="2390384"/>
                <a:ext cx="560404" cy="766007"/>
                <a:chOff x="6807393" y="4786551"/>
                <a:chExt cx="855729" cy="1144651"/>
              </a:xfrm>
            </p:grpSpPr>
            <p:sp>
              <p:nvSpPr>
                <p:cNvPr id="112" name="弧形 111">
                  <a:extLst>
                    <a:ext uri="{FF2B5EF4-FFF2-40B4-BE49-F238E27FC236}">
                      <a16:creationId xmlns:a16="http://schemas.microsoft.com/office/drawing/2014/main" id="{6B5F1CAD-D446-47C7-94B1-1791E13DAD89}"/>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13" name="等腰三角形 112">
                  <a:extLst>
                    <a:ext uri="{FF2B5EF4-FFF2-40B4-BE49-F238E27FC236}">
                      <a16:creationId xmlns:a16="http://schemas.microsoft.com/office/drawing/2014/main" id="{418EC81C-C137-42EF-85DA-08DD27E98A37}"/>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2" name="组合 81">
                <a:extLst>
                  <a:ext uri="{FF2B5EF4-FFF2-40B4-BE49-F238E27FC236}">
                    <a16:creationId xmlns:a16="http://schemas.microsoft.com/office/drawing/2014/main" id="{6806C625-7B6D-48DF-917F-B8C741A23B33}"/>
                  </a:ext>
                </a:extLst>
              </p:cNvPr>
              <p:cNvGrpSpPr/>
              <p:nvPr/>
            </p:nvGrpSpPr>
            <p:grpSpPr>
              <a:xfrm rot="12771186">
                <a:off x="8084328" y="2788452"/>
                <a:ext cx="560404" cy="766007"/>
                <a:chOff x="6807393" y="4786551"/>
                <a:chExt cx="855729" cy="1144651"/>
              </a:xfrm>
            </p:grpSpPr>
            <p:sp>
              <p:nvSpPr>
                <p:cNvPr id="110" name="弧形 109">
                  <a:extLst>
                    <a:ext uri="{FF2B5EF4-FFF2-40B4-BE49-F238E27FC236}">
                      <a16:creationId xmlns:a16="http://schemas.microsoft.com/office/drawing/2014/main" id="{23FC8640-8EB8-4F1B-99BF-413CE6C9D3C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11" name="等腰三角形 110">
                  <a:extLst>
                    <a:ext uri="{FF2B5EF4-FFF2-40B4-BE49-F238E27FC236}">
                      <a16:creationId xmlns:a16="http://schemas.microsoft.com/office/drawing/2014/main" id="{10B11123-0909-4C70-BDB9-16863FCC3E8B}"/>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3" name="组合 82">
                <a:extLst>
                  <a:ext uri="{FF2B5EF4-FFF2-40B4-BE49-F238E27FC236}">
                    <a16:creationId xmlns:a16="http://schemas.microsoft.com/office/drawing/2014/main" id="{3CD28A5C-9B0C-4FC9-ACA6-462964586B91}"/>
                  </a:ext>
                </a:extLst>
              </p:cNvPr>
              <p:cNvGrpSpPr/>
              <p:nvPr/>
            </p:nvGrpSpPr>
            <p:grpSpPr>
              <a:xfrm rot="10800000">
                <a:off x="8127880" y="3190257"/>
                <a:ext cx="560404" cy="766007"/>
                <a:chOff x="6807393" y="4786551"/>
                <a:chExt cx="855729" cy="1144651"/>
              </a:xfrm>
            </p:grpSpPr>
            <p:sp>
              <p:nvSpPr>
                <p:cNvPr id="108" name="弧形 107">
                  <a:extLst>
                    <a:ext uri="{FF2B5EF4-FFF2-40B4-BE49-F238E27FC236}">
                      <a16:creationId xmlns:a16="http://schemas.microsoft.com/office/drawing/2014/main" id="{C3E54575-A918-41EC-8A57-B3BA78FEBF80}"/>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09" name="等腰三角形 108">
                  <a:extLst>
                    <a:ext uri="{FF2B5EF4-FFF2-40B4-BE49-F238E27FC236}">
                      <a16:creationId xmlns:a16="http://schemas.microsoft.com/office/drawing/2014/main" id="{7222A205-DAD0-4BBE-A606-D397C377006D}"/>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4" name="组合 83">
                <a:extLst>
                  <a:ext uri="{FF2B5EF4-FFF2-40B4-BE49-F238E27FC236}">
                    <a16:creationId xmlns:a16="http://schemas.microsoft.com/office/drawing/2014/main" id="{96A75604-4243-47A0-B18F-656A41C82AE4}"/>
                  </a:ext>
                </a:extLst>
              </p:cNvPr>
              <p:cNvGrpSpPr/>
              <p:nvPr/>
            </p:nvGrpSpPr>
            <p:grpSpPr>
              <a:xfrm rot="9237672">
                <a:off x="8339489" y="3520236"/>
                <a:ext cx="560404" cy="766007"/>
                <a:chOff x="6807393" y="4786551"/>
                <a:chExt cx="855729" cy="1144651"/>
              </a:xfrm>
            </p:grpSpPr>
            <p:sp>
              <p:nvSpPr>
                <p:cNvPr id="106" name="弧形 105">
                  <a:extLst>
                    <a:ext uri="{FF2B5EF4-FFF2-40B4-BE49-F238E27FC236}">
                      <a16:creationId xmlns:a16="http://schemas.microsoft.com/office/drawing/2014/main" id="{86DBC27D-0043-4988-8D85-C828018943A2}"/>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07" name="等腰三角形 106">
                  <a:extLst>
                    <a:ext uri="{FF2B5EF4-FFF2-40B4-BE49-F238E27FC236}">
                      <a16:creationId xmlns:a16="http://schemas.microsoft.com/office/drawing/2014/main" id="{2DC9434F-C933-4A8D-BA69-29ABAC269DDC}"/>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5" name="组合 84">
                <a:extLst>
                  <a:ext uri="{FF2B5EF4-FFF2-40B4-BE49-F238E27FC236}">
                    <a16:creationId xmlns:a16="http://schemas.microsoft.com/office/drawing/2014/main" id="{0302D47C-5712-419D-8436-E7C904325FB8}"/>
                  </a:ext>
                </a:extLst>
              </p:cNvPr>
              <p:cNvGrpSpPr/>
              <p:nvPr/>
            </p:nvGrpSpPr>
            <p:grpSpPr>
              <a:xfrm rot="7281447">
                <a:off x="8752184" y="3642172"/>
                <a:ext cx="560404" cy="766007"/>
                <a:chOff x="6807393" y="4786551"/>
                <a:chExt cx="855729" cy="1144651"/>
              </a:xfrm>
            </p:grpSpPr>
            <p:sp>
              <p:nvSpPr>
                <p:cNvPr id="104" name="弧形 103">
                  <a:extLst>
                    <a:ext uri="{FF2B5EF4-FFF2-40B4-BE49-F238E27FC236}">
                      <a16:creationId xmlns:a16="http://schemas.microsoft.com/office/drawing/2014/main" id="{4A7718A9-2A4C-4F48-A009-EDD79C4DDAFC}"/>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05" name="等腰三角形 104">
                  <a:extLst>
                    <a:ext uri="{FF2B5EF4-FFF2-40B4-BE49-F238E27FC236}">
                      <a16:creationId xmlns:a16="http://schemas.microsoft.com/office/drawing/2014/main" id="{DE404E19-7129-4288-961F-3D68899D6437}"/>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6" name="组合 85">
                <a:extLst>
                  <a:ext uri="{FF2B5EF4-FFF2-40B4-BE49-F238E27FC236}">
                    <a16:creationId xmlns:a16="http://schemas.microsoft.com/office/drawing/2014/main" id="{3E80B09F-98B6-4F68-87C1-F34A85E44AB1}"/>
                  </a:ext>
                </a:extLst>
              </p:cNvPr>
              <p:cNvGrpSpPr/>
              <p:nvPr/>
            </p:nvGrpSpPr>
            <p:grpSpPr>
              <a:xfrm rot="5400000">
                <a:off x="9101765" y="3577636"/>
                <a:ext cx="560404" cy="766007"/>
                <a:chOff x="6807393" y="4786551"/>
                <a:chExt cx="855729" cy="1144651"/>
              </a:xfrm>
            </p:grpSpPr>
            <p:sp>
              <p:nvSpPr>
                <p:cNvPr id="102" name="弧形 101">
                  <a:extLst>
                    <a:ext uri="{FF2B5EF4-FFF2-40B4-BE49-F238E27FC236}">
                      <a16:creationId xmlns:a16="http://schemas.microsoft.com/office/drawing/2014/main" id="{36B10C49-FA29-4043-83C3-F82466CC0F34}"/>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03" name="等腰三角形 102">
                  <a:extLst>
                    <a:ext uri="{FF2B5EF4-FFF2-40B4-BE49-F238E27FC236}">
                      <a16:creationId xmlns:a16="http://schemas.microsoft.com/office/drawing/2014/main" id="{034393B0-6663-4423-817B-36646BBF1E9E}"/>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7" name="组合 86">
                <a:extLst>
                  <a:ext uri="{FF2B5EF4-FFF2-40B4-BE49-F238E27FC236}">
                    <a16:creationId xmlns:a16="http://schemas.microsoft.com/office/drawing/2014/main" id="{6AE65C58-F07B-4DCB-A043-F4CAF1FC5905}"/>
                  </a:ext>
                </a:extLst>
              </p:cNvPr>
              <p:cNvGrpSpPr/>
              <p:nvPr/>
            </p:nvGrpSpPr>
            <p:grpSpPr>
              <a:xfrm rot="1871523">
                <a:off x="9575513" y="2979276"/>
                <a:ext cx="560404" cy="766007"/>
                <a:chOff x="6807393" y="4786551"/>
                <a:chExt cx="855729" cy="1144651"/>
              </a:xfrm>
            </p:grpSpPr>
            <p:sp>
              <p:nvSpPr>
                <p:cNvPr id="100" name="弧形 99">
                  <a:extLst>
                    <a:ext uri="{FF2B5EF4-FFF2-40B4-BE49-F238E27FC236}">
                      <a16:creationId xmlns:a16="http://schemas.microsoft.com/office/drawing/2014/main" id="{1B6CF8AD-CEFE-4A10-BFCA-DD3DED4483C1}"/>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101" name="等腰三角形 100">
                  <a:extLst>
                    <a:ext uri="{FF2B5EF4-FFF2-40B4-BE49-F238E27FC236}">
                      <a16:creationId xmlns:a16="http://schemas.microsoft.com/office/drawing/2014/main" id="{D5E1E670-C70F-43DB-82EF-0109A458DC93}"/>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8" name="组合 87">
                <a:extLst>
                  <a:ext uri="{FF2B5EF4-FFF2-40B4-BE49-F238E27FC236}">
                    <a16:creationId xmlns:a16="http://schemas.microsoft.com/office/drawing/2014/main" id="{1B62FA7A-9837-4458-828C-3577F2F70A04}"/>
                  </a:ext>
                </a:extLst>
              </p:cNvPr>
              <p:cNvGrpSpPr/>
              <p:nvPr/>
            </p:nvGrpSpPr>
            <p:grpSpPr>
              <a:xfrm rot="3648452">
                <a:off x="9407830" y="3392021"/>
                <a:ext cx="560404" cy="766007"/>
                <a:chOff x="6807393" y="4786551"/>
                <a:chExt cx="855729" cy="1144651"/>
              </a:xfrm>
            </p:grpSpPr>
            <p:sp>
              <p:nvSpPr>
                <p:cNvPr id="98" name="弧形 97">
                  <a:extLst>
                    <a:ext uri="{FF2B5EF4-FFF2-40B4-BE49-F238E27FC236}">
                      <a16:creationId xmlns:a16="http://schemas.microsoft.com/office/drawing/2014/main" id="{7DC0D111-84F4-4A8C-8531-447AE21F0181}"/>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99" name="等腰三角形 98">
                  <a:extLst>
                    <a:ext uri="{FF2B5EF4-FFF2-40B4-BE49-F238E27FC236}">
                      <a16:creationId xmlns:a16="http://schemas.microsoft.com/office/drawing/2014/main" id="{A1488B61-AACE-4B87-8904-BD7132F017BB}"/>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89" name="组合 88">
                <a:extLst>
                  <a:ext uri="{FF2B5EF4-FFF2-40B4-BE49-F238E27FC236}">
                    <a16:creationId xmlns:a16="http://schemas.microsoft.com/office/drawing/2014/main" id="{2654DAED-D66C-4AE8-805A-383EEF472576}"/>
                  </a:ext>
                </a:extLst>
              </p:cNvPr>
              <p:cNvGrpSpPr/>
              <p:nvPr/>
            </p:nvGrpSpPr>
            <p:grpSpPr>
              <a:xfrm rot="18196163">
                <a:off x="8934176" y="2136262"/>
                <a:ext cx="560404" cy="766007"/>
                <a:chOff x="6807393" y="4786551"/>
                <a:chExt cx="855729" cy="1144651"/>
              </a:xfrm>
            </p:grpSpPr>
            <p:sp>
              <p:nvSpPr>
                <p:cNvPr id="96" name="弧形 95">
                  <a:extLst>
                    <a:ext uri="{FF2B5EF4-FFF2-40B4-BE49-F238E27FC236}">
                      <a16:creationId xmlns:a16="http://schemas.microsoft.com/office/drawing/2014/main" id="{EE2195AF-16AD-4987-9CAA-7BE224D4F122}"/>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97" name="等腰三角形 96">
                  <a:extLst>
                    <a:ext uri="{FF2B5EF4-FFF2-40B4-BE49-F238E27FC236}">
                      <a16:creationId xmlns:a16="http://schemas.microsoft.com/office/drawing/2014/main" id="{983D8537-818A-4543-8A71-01FCD2BE0DE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90" name="组合 89">
                <a:extLst>
                  <a:ext uri="{FF2B5EF4-FFF2-40B4-BE49-F238E27FC236}">
                    <a16:creationId xmlns:a16="http://schemas.microsoft.com/office/drawing/2014/main" id="{7E395111-6FB8-4C3E-B282-2447F01FC60F}"/>
                  </a:ext>
                </a:extLst>
              </p:cNvPr>
              <p:cNvGrpSpPr/>
              <p:nvPr/>
            </p:nvGrpSpPr>
            <p:grpSpPr>
              <a:xfrm rot="20024285">
                <a:off x="9267209" y="2254860"/>
                <a:ext cx="560404" cy="766007"/>
                <a:chOff x="6807393" y="4786551"/>
                <a:chExt cx="855729" cy="1144651"/>
              </a:xfrm>
            </p:grpSpPr>
            <p:sp>
              <p:nvSpPr>
                <p:cNvPr id="94" name="弧形 93">
                  <a:extLst>
                    <a:ext uri="{FF2B5EF4-FFF2-40B4-BE49-F238E27FC236}">
                      <a16:creationId xmlns:a16="http://schemas.microsoft.com/office/drawing/2014/main" id="{90543E78-C811-42F0-BB7E-3091A2AF49E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95" name="等腰三角形 94">
                  <a:extLst>
                    <a:ext uri="{FF2B5EF4-FFF2-40B4-BE49-F238E27FC236}">
                      <a16:creationId xmlns:a16="http://schemas.microsoft.com/office/drawing/2014/main" id="{568B8B25-2D31-4E3F-BC42-AEF787DAF48E}"/>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91" name="组合 90">
                <a:extLst>
                  <a:ext uri="{FF2B5EF4-FFF2-40B4-BE49-F238E27FC236}">
                    <a16:creationId xmlns:a16="http://schemas.microsoft.com/office/drawing/2014/main" id="{EDBF1DCC-0360-4A1E-B82C-3EB6480CACCA}"/>
                  </a:ext>
                </a:extLst>
              </p:cNvPr>
              <p:cNvGrpSpPr/>
              <p:nvPr/>
            </p:nvGrpSpPr>
            <p:grpSpPr>
              <a:xfrm rot="160331">
                <a:off x="9517450" y="2555390"/>
                <a:ext cx="560404" cy="766007"/>
                <a:chOff x="6807393" y="4786551"/>
                <a:chExt cx="855729" cy="1144651"/>
              </a:xfrm>
            </p:grpSpPr>
            <p:sp>
              <p:nvSpPr>
                <p:cNvPr id="92" name="弧形 91">
                  <a:extLst>
                    <a:ext uri="{FF2B5EF4-FFF2-40B4-BE49-F238E27FC236}">
                      <a16:creationId xmlns:a16="http://schemas.microsoft.com/office/drawing/2014/main" id="{D4ABB440-D8C2-4D9B-A789-8207D644E66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93" name="等腰三角形 92">
                  <a:extLst>
                    <a:ext uri="{FF2B5EF4-FFF2-40B4-BE49-F238E27FC236}">
                      <a16:creationId xmlns:a16="http://schemas.microsoft.com/office/drawing/2014/main" id="{60764B3C-E870-4CDB-BADD-55EBF7E1C1E7}"/>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grpSp>
          <p:nvGrpSpPr>
            <p:cNvPr id="41" name="组合 40">
              <a:extLst>
                <a:ext uri="{FF2B5EF4-FFF2-40B4-BE49-F238E27FC236}">
                  <a16:creationId xmlns:a16="http://schemas.microsoft.com/office/drawing/2014/main" id="{26B896A8-E033-43BC-B662-801A58FA7347}"/>
                </a:ext>
              </a:extLst>
            </p:cNvPr>
            <p:cNvGrpSpPr/>
            <p:nvPr/>
          </p:nvGrpSpPr>
          <p:grpSpPr>
            <a:xfrm>
              <a:off x="8730938" y="2935809"/>
              <a:ext cx="778064" cy="770228"/>
              <a:chOff x="8084328" y="2239064"/>
              <a:chExt cx="2051589" cy="2066314"/>
            </a:xfrm>
          </p:grpSpPr>
          <p:grpSp>
            <p:nvGrpSpPr>
              <p:cNvPr id="44" name="组合 43">
                <a:extLst>
                  <a:ext uri="{FF2B5EF4-FFF2-40B4-BE49-F238E27FC236}">
                    <a16:creationId xmlns:a16="http://schemas.microsoft.com/office/drawing/2014/main" id="{266F46C0-62ED-41DC-8D4D-EFE188E3877D}"/>
                  </a:ext>
                </a:extLst>
              </p:cNvPr>
              <p:cNvGrpSpPr/>
              <p:nvPr/>
            </p:nvGrpSpPr>
            <p:grpSpPr>
              <a:xfrm rot="16200000">
                <a:off x="8540209" y="2147736"/>
                <a:ext cx="560404" cy="766007"/>
                <a:chOff x="6807393" y="4786551"/>
                <a:chExt cx="855729" cy="1144651"/>
              </a:xfrm>
            </p:grpSpPr>
            <p:sp>
              <p:nvSpPr>
                <p:cNvPr id="78" name="弧形 77">
                  <a:extLst>
                    <a:ext uri="{FF2B5EF4-FFF2-40B4-BE49-F238E27FC236}">
                      <a16:creationId xmlns:a16="http://schemas.microsoft.com/office/drawing/2014/main" id="{22D5BD6E-B357-4518-AC54-751AF67E97D6}"/>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79" name="等腰三角形 78">
                  <a:extLst>
                    <a:ext uri="{FF2B5EF4-FFF2-40B4-BE49-F238E27FC236}">
                      <a16:creationId xmlns:a16="http://schemas.microsoft.com/office/drawing/2014/main" id="{19581E16-47C3-429E-B4F2-BBBB377F91C7}"/>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5" name="组合 44">
                <a:extLst>
                  <a:ext uri="{FF2B5EF4-FFF2-40B4-BE49-F238E27FC236}">
                    <a16:creationId xmlns:a16="http://schemas.microsoft.com/office/drawing/2014/main" id="{CD1240DD-7D8B-45E9-BF1D-DAC1065D3FC2}"/>
                  </a:ext>
                </a:extLst>
              </p:cNvPr>
              <p:cNvGrpSpPr/>
              <p:nvPr/>
            </p:nvGrpSpPr>
            <p:grpSpPr>
              <a:xfrm rot="14700148">
                <a:off x="8233258" y="2390384"/>
                <a:ext cx="560404" cy="766007"/>
                <a:chOff x="6807393" y="4786551"/>
                <a:chExt cx="855729" cy="1144651"/>
              </a:xfrm>
            </p:grpSpPr>
            <p:sp>
              <p:nvSpPr>
                <p:cNvPr id="76" name="弧形 75">
                  <a:extLst>
                    <a:ext uri="{FF2B5EF4-FFF2-40B4-BE49-F238E27FC236}">
                      <a16:creationId xmlns:a16="http://schemas.microsoft.com/office/drawing/2014/main" id="{5F813BB2-6357-4682-B92A-0F1449ED1A92}"/>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77" name="等腰三角形 76">
                  <a:extLst>
                    <a:ext uri="{FF2B5EF4-FFF2-40B4-BE49-F238E27FC236}">
                      <a16:creationId xmlns:a16="http://schemas.microsoft.com/office/drawing/2014/main" id="{08BF2389-752A-4F5A-896C-980C77ABEE92}"/>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9D5BEC8C-016D-4D3C-9257-211FCF24DC59}"/>
                  </a:ext>
                </a:extLst>
              </p:cNvPr>
              <p:cNvGrpSpPr/>
              <p:nvPr/>
            </p:nvGrpSpPr>
            <p:grpSpPr>
              <a:xfrm rot="12771186">
                <a:off x="8084328" y="2788452"/>
                <a:ext cx="560404" cy="766007"/>
                <a:chOff x="6807393" y="4786551"/>
                <a:chExt cx="855729" cy="1144651"/>
              </a:xfrm>
            </p:grpSpPr>
            <p:sp>
              <p:nvSpPr>
                <p:cNvPr id="74" name="弧形 73">
                  <a:extLst>
                    <a:ext uri="{FF2B5EF4-FFF2-40B4-BE49-F238E27FC236}">
                      <a16:creationId xmlns:a16="http://schemas.microsoft.com/office/drawing/2014/main" id="{5B5CFEAC-A56E-43C9-A4B9-6E86461BFF1B}"/>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75" name="等腰三角形 74">
                  <a:extLst>
                    <a:ext uri="{FF2B5EF4-FFF2-40B4-BE49-F238E27FC236}">
                      <a16:creationId xmlns:a16="http://schemas.microsoft.com/office/drawing/2014/main" id="{F7A6A936-AC4B-44CE-9B13-405BAAF894A5}"/>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7" name="组合 46">
                <a:extLst>
                  <a:ext uri="{FF2B5EF4-FFF2-40B4-BE49-F238E27FC236}">
                    <a16:creationId xmlns:a16="http://schemas.microsoft.com/office/drawing/2014/main" id="{9904C4EA-A73C-483F-9B56-760968F8C405}"/>
                  </a:ext>
                </a:extLst>
              </p:cNvPr>
              <p:cNvGrpSpPr/>
              <p:nvPr/>
            </p:nvGrpSpPr>
            <p:grpSpPr>
              <a:xfrm rot="10800000">
                <a:off x="8127880" y="3190257"/>
                <a:ext cx="560404" cy="766007"/>
                <a:chOff x="6807393" y="4786551"/>
                <a:chExt cx="855729" cy="1144651"/>
              </a:xfrm>
            </p:grpSpPr>
            <p:sp>
              <p:nvSpPr>
                <p:cNvPr id="72" name="弧形 71">
                  <a:extLst>
                    <a:ext uri="{FF2B5EF4-FFF2-40B4-BE49-F238E27FC236}">
                      <a16:creationId xmlns:a16="http://schemas.microsoft.com/office/drawing/2014/main" id="{48125B5B-E760-4F07-BF20-A05ADDF7CA70}"/>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73" name="等腰三角形 72">
                  <a:extLst>
                    <a:ext uri="{FF2B5EF4-FFF2-40B4-BE49-F238E27FC236}">
                      <a16:creationId xmlns:a16="http://schemas.microsoft.com/office/drawing/2014/main" id="{D3AF9BE0-5E01-4C28-8E7D-6453F7977E02}"/>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8" name="组合 47">
                <a:extLst>
                  <a:ext uri="{FF2B5EF4-FFF2-40B4-BE49-F238E27FC236}">
                    <a16:creationId xmlns:a16="http://schemas.microsoft.com/office/drawing/2014/main" id="{965E2C51-F0D8-4BF5-9F94-53D3F9FDBF2A}"/>
                  </a:ext>
                </a:extLst>
              </p:cNvPr>
              <p:cNvGrpSpPr/>
              <p:nvPr/>
            </p:nvGrpSpPr>
            <p:grpSpPr>
              <a:xfrm rot="9237672">
                <a:off x="8339489" y="3520236"/>
                <a:ext cx="560404" cy="766007"/>
                <a:chOff x="6807393" y="4786551"/>
                <a:chExt cx="855729" cy="1144651"/>
              </a:xfrm>
            </p:grpSpPr>
            <p:sp>
              <p:nvSpPr>
                <p:cNvPr id="70" name="弧形 69">
                  <a:extLst>
                    <a:ext uri="{FF2B5EF4-FFF2-40B4-BE49-F238E27FC236}">
                      <a16:creationId xmlns:a16="http://schemas.microsoft.com/office/drawing/2014/main" id="{4C3826B5-BE7E-49AC-9963-3F805480C023}"/>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71" name="等腰三角形 70">
                  <a:extLst>
                    <a:ext uri="{FF2B5EF4-FFF2-40B4-BE49-F238E27FC236}">
                      <a16:creationId xmlns:a16="http://schemas.microsoft.com/office/drawing/2014/main" id="{D4CCD3A0-6146-42C9-9492-B6210DFEFB4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49" name="组合 48">
                <a:extLst>
                  <a:ext uri="{FF2B5EF4-FFF2-40B4-BE49-F238E27FC236}">
                    <a16:creationId xmlns:a16="http://schemas.microsoft.com/office/drawing/2014/main" id="{BC9EE7C4-C0B8-47C8-A7A2-73F5A984C1C1}"/>
                  </a:ext>
                </a:extLst>
              </p:cNvPr>
              <p:cNvGrpSpPr/>
              <p:nvPr/>
            </p:nvGrpSpPr>
            <p:grpSpPr>
              <a:xfrm rot="7281447">
                <a:off x="8752184" y="3642172"/>
                <a:ext cx="560404" cy="766007"/>
                <a:chOff x="6807393" y="4786551"/>
                <a:chExt cx="855729" cy="1144651"/>
              </a:xfrm>
            </p:grpSpPr>
            <p:sp>
              <p:nvSpPr>
                <p:cNvPr id="68" name="弧形 67">
                  <a:extLst>
                    <a:ext uri="{FF2B5EF4-FFF2-40B4-BE49-F238E27FC236}">
                      <a16:creationId xmlns:a16="http://schemas.microsoft.com/office/drawing/2014/main" id="{CCCD6409-9A79-47F8-80D5-6F6906348688}"/>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69" name="等腰三角形 68">
                  <a:extLst>
                    <a:ext uri="{FF2B5EF4-FFF2-40B4-BE49-F238E27FC236}">
                      <a16:creationId xmlns:a16="http://schemas.microsoft.com/office/drawing/2014/main" id="{BBE69D04-C2AA-4985-A79D-6C22F3FED449}"/>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0" name="组合 49">
                <a:extLst>
                  <a:ext uri="{FF2B5EF4-FFF2-40B4-BE49-F238E27FC236}">
                    <a16:creationId xmlns:a16="http://schemas.microsoft.com/office/drawing/2014/main" id="{D3DC813F-E0D8-43E2-B099-8E52B37C5987}"/>
                  </a:ext>
                </a:extLst>
              </p:cNvPr>
              <p:cNvGrpSpPr/>
              <p:nvPr/>
            </p:nvGrpSpPr>
            <p:grpSpPr>
              <a:xfrm rot="5400000">
                <a:off x="9101765" y="3577636"/>
                <a:ext cx="560404" cy="766007"/>
                <a:chOff x="6807393" y="4786551"/>
                <a:chExt cx="855729" cy="1144651"/>
              </a:xfrm>
            </p:grpSpPr>
            <p:sp>
              <p:nvSpPr>
                <p:cNvPr id="66" name="弧形 65">
                  <a:extLst>
                    <a:ext uri="{FF2B5EF4-FFF2-40B4-BE49-F238E27FC236}">
                      <a16:creationId xmlns:a16="http://schemas.microsoft.com/office/drawing/2014/main" id="{2FB070E7-CF52-4D9A-942A-049589566453}"/>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67" name="等腰三角形 66">
                  <a:extLst>
                    <a:ext uri="{FF2B5EF4-FFF2-40B4-BE49-F238E27FC236}">
                      <a16:creationId xmlns:a16="http://schemas.microsoft.com/office/drawing/2014/main" id="{9A061639-0A17-4A92-B57F-6BD20C92F22E}"/>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1" name="组合 50">
                <a:extLst>
                  <a:ext uri="{FF2B5EF4-FFF2-40B4-BE49-F238E27FC236}">
                    <a16:creationId xmlns:a16="http://schemas.microsoft.com/office/drawing/2014/main" id="{3B5C7B85-5659-445A-86DD-A207FCB7E382}"/>
                  </a:ext>
                </a:extLst>
              </p:cNvPr>
              <p:cNvGrpSpPr/>
              <p:nvPr/>
            </p:nvGrpSpPr>
            <p:grpSpPr>
              <a:xfrm rot="1871523">
                <a:off x="9575513" y="2979276"/>
                <a:ext cx="560404" cy="766007"/>
                <a:chOff x="6807393" y="4786551"/>
                <a:chExt cx="855729" cy="1144651"/>
              </a:xfrm>
            </p:grpSpPr>
            <p:sp>
              <p:nvSpPr>
                <p:cNvPr id="64" name="弧形 63">
                  <a:extLst>
                    <a:ext uri="{FF2B5EF4-FFF2-40B4-BE49-F238E27FC236}">
                      <a16:creationId xmlns:a16="http://schemas.microsoft.com/office/drawing/2014/main" id="{284E2204-4803-4B15-A9DC-CEDEE938E83F}"/>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65" name="等腰三角形 64">
                  <a:extLst>
                    <a:ext uri="{FF2B5EF4-FFF2-40B4-BE49-F238E27FC236}">
                      <a16:creationId xmlns:a16="http://schemas.microsoft.com/office/drawing/2014/main" id="{78196885-A2E0-4F40-A199-8F1E2406B03D}"/>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2" name="组合 51">
                <a:extLst>
                  <a:ext uri="{FF2B5EF4-FFF2-40B4-BE49-F238E27FC236}">
                    <a16:creationId xmlns:a16="http://schemas.microsoft.com/office/drawing/2014/main" id="{51A5C12D-5A26-46BF-842E-38DF5E0D2311}"/>
                  </a:ext>
                </a:extLst>
              </p:cNvPr>
              <p:cNvGrpSpPr/>
              <p:nvPr/>
            </p:nvGrpSpPr>
            <p:grpSpPr>
              <a:xfrm rot="3648452">
                <a:off x="9407830" y="3392021"/>
                <a:ext cx="560404" cy="766007"/>
                <a:chOff x="6807393" y="4786551"/>
                <a:chExt cx="855729" cy="1144651"/>
              </a:xfrm>
            </p:grpSpPr>
            <p:sp>
              <p:nvSpPr>
                <p:cNvPr id="62" name="弧形 61">
                  <a:extLst>
                    <a:ext uri="{FF2B5EF4-FFF2-40B4-BE49-F238E27FC236}">
                      <a16:creationId xmlns:a16="http://schemas.microsoft.com/office/drawing/2014/main" id="{EF0968FE-CC89-4866-AF8B-F0EB807D461F}"/>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63" name="等腰三角形 62">
                  <a:extLst>
                    <a:ext uri="{FF2B5EF4-FFF2-40B4-BE49-F238E27FC236}">
                      <a16:creationId xmlns:a16="http://schemas.microsoft.com/office/drawing/2014/main" id="{8AD05BBB-A1A9-4AEB-B77D-61DF9969538D}"/>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3" name="组合 52">
                <a:extLst>
                  <a:ext uri="{FF2B5EF4-FFF2-40B4-BE49-F238E27FC236}">
                    <a16:creationId xmlns:a16="http://schemas.microsoft.com/office/drawing/2014/main" id="{B85345FF-C589-4826-AF66-5FC88F593E9C}"/>
                  </a:ext>
                </a:extLst>
              </p:cNvPr>
              <p:cNvGrpSpPr/>
              <p:nvPr/>
            </p:nvGrpSpPr>
            <p:grpSpPr>
              <a:xfrm rot="18196163">
                <a:off x="8934176" y="2136262"/>
                <a:ext cx="560404" cy="766007"/>
                <a:chOff x="6807393" y="4786551"/>
                <a:chExt cx="855729" cy="1144651"/>
              </a:xfrm>
            </p:grpSpPr>
            <p:sp>
              <p:nvSpPr>
                <p:cNvPr id="60" name="弧形 59">
                  <a:extLst>
                    <a:ext uri="{FF2B5EF4-FFF2-40B4-BE49-F238E27FC236}">
                      <a16:creationId xmlns:a16="http://schemas.microsoft.com/office/drawing/2014/main" id="{E978F8D4-A328-44C5-A9AF-D0253129B34B}"/>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61" name="等腰三角形 60">
                  <a:extLst>
                    <a:ext uri="{FF2B5EF4-FFF2-40B4-BE49-F238E27FC236}">
                      <a16:creationId xmlns:a16="http://schemas.microsoft.com/office/drawing/2014/main" id="{D0A57948-3C62-4DC6-9A94-E48221A28731}"/>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4" name="组合 53">
                <a:extLst>
                  <a:ext uri="{FF2B5EF4-FFF2-40B4-BE49-F238E27FC236}">
                    <a16:creationId xmlns:a16="http://schemas.microsoft.com/office/drawing/2014/main" id="{C8C9AF0E-431F-45A8-BDA5-1194790ACF69}"/>
                  </a:ext>
                </a:extLst>
              </p:cNvPr>
              <p:cNvGrpSpPr/>
              <p:nvPr/>
            </p:nvGrpSpPr>
            <p:grpSpPr>
              <a:xfrm rot="20024285">
                <a:off x="9267209" y="2254860"/>
                <a:ext cx="560404" cy="766007"/>
                <a:chOff x="6807393" y="4786551"/>
                <a:chExt cx="855729" cy="1144651"/>
              </a:xfrm>
            </p:grpSpPr>
            <p:sp>
              <p:nvSpPr>
                <p:cNvPr id="58" name="弧形 57">
                  <a:extLst>
                    <a:ext uri="{FF2B5EF4-FFF2-40B4-BE49-F238E27FC236}">
                      <a16:creationId xmlns:a16="http://schemas.microsoft.com/office/drawing/2014/main" id="{EA37119D-95C6-409E-B796-CD8EFAE1DFB6}"/>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59" name="等腰三角形 58">
                  <a:extLst>
                    <a:ext uri="{FF2B5EF4-FFF2-40B4-BE49-F238E27FC236}">
                      <a16:creationId xmlns:a16="http://schemas.microsoft.com/office/drawing/2014/main" id="{7CA9877F-2C0A-4844-9325-1AA201A4F32A}"/>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nvGrpSpPr>
              <p:cNvPr id="55" name="组合 54">
                <a:extLst>
                  <a:ext uri="{FF2B5EF4-FFF2-40B4-BE49-F238E27FC236}">
                    <a16:creationId xmlns:a16="http://schemas.microsoft.com/office/drawing/2014/main" id="{2FAD395A-93FF-4C84-9A42-9680CE955379}"/>
                  </a:ext>
                </a:extLst>
              </p:cNvPr>
              <p:cNvGrpSpPr/>
              <p:nvPr/>
            </p:nvGrpSpPr>
            <p:grpSpPr>
              <a:xfrm rot="160331">
                <a:off x="9517450" y="2555390"/>
                <a:ext cx="560404" cy="766007"/>
                <a:chOff x="6807393" y="4786551"/>
                <a:chExt cx="855729" cy="1144651"/>
              </a:xfrm>
            </p:grpSpPr>
            <p:sp>
              <p:nvSpPr>
                <p:cNvPr id="56" name="弧形 55">
                  <a:extLst>
                    <a:ext uri="{FF2B5EF4-FFF2-40B4-BE49-F238E27FC236}">
                      <a16:creationId xmlns:a16="http://schemas.microsoft.com/office/drawing/2014/main" id="{FFFA6336-BA9D-44AD-8F71-D4EBD2FA2D2A}"/>
                    </a:ext>
                  </a:extLst>
                </p:cNvPr>
                <p:cNvSpPr/>
                <p:nvPr/>
              </p:nvSpPr>
              <p:spPr>
                <a:xfrm rot="20467017">
                  <a:off x="6807393" y="4786551"/>
                  <a:ext cx="855729" cy="1144651"/>
                </a:xfrm>
                <a:prstGeom prst="arc">
                  <a:avLst>
                    <a:gd name="adj1" fmla="val 19774317"/>
                    <a:gd name="adj2" fmla="val 0"/>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57" name="等腰三角形 56">
                  <a:extLst>
                    <a:ext uri="{FF2B5EF4-FFF2-40B4-BE49-F238E27FC236}">
                      <a16:creationId xmlns:a16="http://schemas.microsoft.com/office/drawing/2014/main" id="{D8648D3F-0D2D-4E57-999B-0D751223645D}"/>
                    </a:ext>
                  </a:extLst>
                </p:cNvPr>
                <p:cNvSpPr/>
                <p:nvPr/>
              </p:nvSpPr>
              <p:spPr>
                <a:xfrm rot="19296086">
                  <a:off x="7450202" y="4896553"/>
                  <a:ext cx="101779" cy="167401"/>
                </a:xfrm>
                <a:prstGeom prst="triangl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grpSp>
        </p:grpSp>
        <p:sp>
          <p:nvSpPr>
            <p:cNvPr id="42" name="椭圆 41">
              <a:extLst>
                <a:ext uri="{FF2B5EF4-FFF2-40B4-BE49-F238E27FC236}">
                  <a16:creationId xmlns:a16="http://schemas.microsoft.com/office/drawing/2014/main" id="{B5AB966C-FAD7-4CBF-99CE-7DA5DF9A9D11}"/>
                </a:ext>
              </a:extLst>
            </p:cNvPr>
            <p:cNvSpPr/>
            <p:nvPr/>
          </p:nvSpPr>
          <p:spPr>
            <a:xfrm rot="21216724">
              <a:off x="8970024" y="3159090"/>
              <a:ext cx="289873" cy="276812"/>
            </a:xfrm>
            <a:prstGeom prst="ellipse">
              <a:avLst/>
            </a:prstGeom>
            <a:solidFill>
              <a:sysClr val="windowText" lastClr="000000">
                <a:lumMod val="95000"/>
                <a:lumOff val="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sp>
          <p:nvSpPr>
            <p:cNvPr id="43" name="文本框 42">
              <a:extLst>
                <a:ext uri="{FF2B5EF4-FFF2-40B4-BE49-F238E27FC236}">
                  <a16:creationId xmlns:a16="http://schemas.microsoft.com/office/drawing/2014/main" id="{CB7C8946-F553-453D-BE07-143BC3A8838E}"/>
                </a:ext>
              </a:extLst>
            </p:cNvPr>
            <p:cNvSpPr txBox="1"/>
            <p:nvPr/>
          </p:nvSpPr>
          <p:spPr>
            <a:xfrm>
              <a:off x="8681686" y="2745235"/>
              <a:ext cx="775843" cy="33165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 star</a:t>
              </a:r>
              <a:endPar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156" name="直接箭头连接符 155"/>
          <p:cNvCxnSpPr/>
          <p:nvPr/>
        </p:nvCxnSpPr>
        <p:spPr>
          <a:xfrm flipH="1">
            <a:off x="1956221" y="1784650"/>
            <a:ext cx="608254" cy="2507547"/>
          </a:xfrm>
          <a:prstGeom prst="straightConnector1">
            <a:avLst/>
          </a:prstGeom>
          <a:noFill/>
          <a:ln w="25400" cap="flat" cmpd="sng" algn="ctr">
            <a:solidFill>
              <a:srgbClr val="1D1DEB"/>
            </a:solidFill>
            <a:prstDash val="sysDash"/>
            <a:miter lim="800000"/>
            <a:tailEnd type="triangle"/>
          </a:ln>
          <a:effectLst/>
        </p:spPr>
      </p:cxnSp>
      <p:sp>
        <p:nvSpPr>
          <p:cNvPr id="157" name="椭圆 156">
            <a:extLst>
              <a:ext uri="{FF2B5EF4-FFF2-40B4-BE49-F238E27FC236}">
                <a16:creationId xmlns:a16="http://schemas.microsoft.com/office/drawing/2014/main" id="{7F66DF3A-0F54-418B-8283-C3A91781AD79}"/>
              </a:ext>
            </a:extLst>
          </p:cNvPr>
          <p:cNvSpPr/>
          <p:nvPr/>
        </p:nvSpPr>
        <p:spPr>
          <a:xfrm>
            <a:off x="2502804" y="1698238"/>
            <a:ext cx="115742" cy="10840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cxnSp>
        <p:nvCxnSpPr>
          <p:cNvPr id="158" name="直接箭头连接符 157"/>
          <p:cNvCxnSpPr>
            <a:stCxn id="159" idx="4"/>
          </p:cNvCxnSpPr>
          <p:nvPr/>
        </p:nvCxnSpPr>
        <p:spPr>
          <a:xfrm>
            <a:off x="1319519" y="1780507"/>
            <a:ext cx="602221" cy="2500272"/>
          </a:xfrm>
          <a:prstGeom prst="straightConnector1">
            <a:avLst/>
          </a:prstGeom>
          <a:noFill/>
          <a:ln w="25400" cap="flat" cmpd="sng" algn="ctr">
            <a:solidFill>
              <a:srgbClr val="1D1DEB"/>
            </a:solidFill>
            <a:prstDash val="sysDash"/>
            <a:miter lim="800000"/>
            <a:tailEnd type="triangle"/>
          </a:ln>
          <a:effectLst/>
        </p:spPr>
      </p:cxnSp>
      <p:sp>
        <p:nvSpPr>
          <p:cNvPr id="159" name="椭圆 158">
            <a:extLst>
              <a:ext uri="{FF2B5EF4-FFF2-40B4-BE49-F238E27FC236}">
                <a16:creationId xmlns:a16="http://schemas.microsoft.com/office/drawing/2014/main" id="{7F66DF3A-0F54-418B-8283-C3A91781AD79}"/>
              </a:ext>
            </a:extLst>
          </p:cNvPr>
          <p:cNvSpPr/>
          <p:nvPr/>
        </p:nvSpPr>
        <p:spPr>
          <a:xfrm>
            <a:off x="1261648" y="1672101"/>
            <a:ext cx="115742" cy="10840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endParaRPr>
          </a:p>
        </p:txBody>
      </p:sp>
      <p:sp>
        <p:nvSpPr>
          <p:cNvPr id="160" name="文本框 159">
            <a:extLst>
              <a:ext uri="{FF2B5EF4-FFF2-40B4-BE49-F238E27FC236}">
                <a16:creationId xmlns:a16="http://schemas.microsoft.com/office/drawing/2014/main" id="{22B5973F-A91F-4245-ABB4-67D553CD0DE7}"/>
              </a:ext>
            </a:extLst>
          </p:cNvPr>
          <p:cNvSpPr txBox="1"/>
          <p:nvPr/>
        </p:nvSpPr>
        <p:spPr>
          <a:xfrm>
            <a:off x="1421295" y="4307298"/>
            <a:ext cx="1114408" cy="369332"/>
          </a:xfrm>
          <a:prstGeom prst="rect">
            <a:avLst/>
          </a:prstGeom>
          <a:noFill/>
        </p:spPr>
        <p:txBody>
          <a:bodyPr wrap="none" rtlCol="0">
            <a:spAutoFit/>
          </a:bodyPr>
          <a:lstStyle/>
          <a:p>
            <a:r>
              <a:rPr lang="zh-CN" altLang="en-US"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视线方向</a:t>
            </a:r>
            <a:endParaRPr lang="zh-CN" altLang="en-US" sz="1400" b="1"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61" name="文本框 160">
            <a:extLst>
              <a:ext uri="{FF2B5EF4-FFF2-40B4-BE49-F238E27FC236}">
                <a16:creationId xmlns:a16="http://schemas.microsoft.com/office/drawing/2014/main" id="{22B5973F-A91F-4245-ABB4-67D553CD0DE7}"/>
              </a:ext>
            </a:extLst>
          </p:cNvPr>
          <p:cNvSpPr txBox="1"/>
          <p:nvPr/>
        </p:nvSpPr>
        <p:spPr>
          <a:xfrm>
            <a:off x="2268878" y="4083760"/>
            <a:ext cx="646331" cy="369332"/>
          </a:xfrm>
          <a:prstGeom prst="rect">
            <a:avLst/>
          </a:prstGeom>
          <a:noFill/>
        </p:spPr>
        <p:txBody>
          <a:bodyPr wrap="none" rtlCol="0">
            <a:spAutoFit/>
          </a:bodyPr>
          <a:lstStyle/>
          <a:p>
            <a:r>
              <a:rPr lang="en-US" altLang="zh-CN" b="1" dirty="0">
                <a:solidFill>
                  <a:srgbClr val="1D1DEB"/>
                </a:solidFill>
                <a:latin typeface="Times New Roman" panose="02020603050405020304" pitchFamily="18" charset="0"/>
                <a:ea typeface="黑体" panose="02010609060101010101" pitchFamily="49" charset="-122"/>
                <a:cs typeface="Times New Roman" panose="02020603050405020304" pitchFamily="18" charset="0"/>
              </a:rPr>
              <a:t>-RM</a:t>
            </a:r>
            <a:endParaRPr lang="zh-CN" altLang="en-US" sz="1400" b="1" dirty="0">
              <a:solidFill>
                <a:srgbClr val="1D1DEB"/>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2" name="文本框 161">
            <a:extLst>
              <a:ext uri="{FF2B5EF4-FFF2-40B4-BE49-F238E27FC236}">
                <a16:creationId xmlns:a16="http://schemas.microsoft.com/office/drawing/2014/main" id="{22B5973F-A91F-4245-ABB4-67D553CD0DE7}"/>
              </a:ext>
            </a:extLst>
          </p:cNvPr>
          <p:cNvSpPr txBox="1"/>
          <p:nvPr/>
        </p:nvSpPr>
        <p:spPr>
          <a:xfrm>
            <a:off x="934601" y="4089773"/>
            <a:ext cx="700833" cy="369332"/>
          </a:xfrm>
          <a:prstGeom prst="rect">
            <a:avLst/>
          </a:prstGeom>
          <a:noFill/>
        </p:spPr>
        <p:txBody>
          <a:bodyPr wrap="none" rtlCol="0">
            <a:spAutoFit/>
          </a:bodyPr>
          <a:lstStyle/>
          <a:p>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+RM</a:t>
            </a:r>
            <a:endPar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3" name="文本框 162">
            <a:extLst>
              <a:ext uri="{FF2B5EF4-FFF2-40B4-BE49-F238E27FC236}">
                <a16:creationId xmlns:a16="http://schemas.microsoft.com/office/drawing/2014/main" id="{D095BCCD-ACFD-4B9A-98F7-7AEF67D1F51B}"/>
              </a:ext>
            </a:extLst>
          </p:cNvPr>
          <p:cNvSpPr txBox="1"/>
          <p:nvPr/>
        </p:nvSpPr>
        <p:spPr>
          <a:xfrm>
            <a:off x="1656316" y="1371889"/>
            <a:ext cx="649537"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磁星</a:t>
            </a:r>
          </a:p>
        </p:txBody>
      </p:sp>
    </p:spTree>
    <p:extLst>
      <p:ext uri="{BB962C8B-B14F-4D97-AF65-F5344CB8AC3E}">
        <p14:creationId xmlns:p14="http://schemas.microsoft.com/office/powerpoint/2010/main" val="14439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7" grpId="0" animBg="1"/>
      <p:bldP spid="159" grpId="0" animBg="1"/>
      <p:bldP spid="160" grpId="0"/>
      <p:bldP spid="161" grpId="0"/>
      <p:bldP spid="162" grpId="0"/>
      <p:bldP spid="1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143752" y="1059582"/>
            <a:ext cx="4107767" cy="1481965"/>
          </a:xfrm>
          <a:prstGeom prst="rect">
            <a:avLst/>
          </a:prstGeom>
        </p:spPr>
      </p:pic>
      <p:sp>
        <p:nvSpPr>
          <p:cNvPr id="2" name="标题 1"/>
          <p:cNvSpPr>
            <a:spLocks noGrp="1"/>
          </p:cNvSpPr>
          <p:nvPr>
            <p:ph type="title"/>
          </p:nvPr>
        </p:nvSpPr>
        <p:spPr>
          <a:xfrm>
            <a:off x="610518" y="167885"/>
            <a:ext cx="7886700" cy="613527"/>
          </a:xfrm>
        </p:spPr>
        <p:txBody>
          <a:bodyPr>
            <a:normAutofit/>
          </a:bodyPr>
          <a:lstStyle/>
          <a:p>
            <a:pPr algn="ctr"/>
            <a:r>
              <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rPr>
              <a:t>消偏振</a:t>
            </a:r>
            <a:endParaRPr lang="zh-CN" altLang="en-US" sz="4400" b="1" dirty="0">
              <a:latin typeface="黑体" panose="02010609060101010101" pitchFamily="49" charset="-122"/>
              <a:ea typeface="黑体" panose="02010609060101010101" pitchFamily="49" charset="-122"/>
            </a:endParaRPr>
          </a:p>
        </p:txBody>
      </p:sp>
      <p:sp>
        <p:nvSpPr>
          <p:cNvPr id="5" name="圆角矩形 4"/>
          <p:cNvSpPr/>
          <p:nvPr/>
        </p:nvSpPr>
        <p:spPr>
          <a:xfrm>
            <a:off x="641325" y="1659580"/>
            <a:ext cx="2274491" cy="7681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6" name="下箭头 5"/>
          <p:cNvSpPr/>
          <p:nvPr/>
        </p:nvSpPr>
        <p:spPr>
          <a:xfrm>
            <a:off x="1480813" y="2409560"/>
            <a:ext cx="162847" cy="390665"/>
          </a:xfrm>
          <a:prstGeom prst="downArrow">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7" name="圆角矩形 6"/>
          <p:cNvSpPr/>
          <p:nvPr/>
        </p:nvSpPr>
        <p:spPr>
          <a:xfrm>
            <a:off x="2987824" y="1150901"/>
            <a:ext cx="1002073" cy="649663"/>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8" name="矩形 7"/>
          <p:cNvSpPr/>
          <p:nvPr/>
        </p:nvSpPr>
        <p:spPr>
          <a:xfrm>
            <a:off x="269478" y="2721084"/>
            <a:ext cx="2422670" cy="553998"/>
          </a:xfrm>
          <a:prstGeom prst="rect">
            <a:avLst/>
          </a:prstGeom>
        </p:spPr>
        <p:txBody>
          <a:bodyPr wrap="square">
            <a:spAutoFit/>
          </a:bodyPr>
          <a:lstStyle/>
          <a:p>
            <a:pPr algn="ctr" defTabSz="685800"/>
            <a:r>
              <a:rPr lang="en-US" altLang="zh-CN" sz="1500" dirty="0">
                <a:solidFill>
                  <a:srgbClr val="FF0000"/>
                </a:solidFill>
                <a:latin typeface="Times New Roman" panose="02020603050405020304" pitchFamily="18" charset="0"/>
                <a:cs typeface="Times New Roman" panose="02020603050405020304" pitchFamily="18" charset="0"/>
              </a:rPr>
              <a:t>Depolarization in the period of RM variations</a:t>
            </a:r>
            <a:endParaRPr lang="zh-CN" altLang="en-US" sz="1050" dirty="0">
              <a:solidFill>
                <a:srgbClr val="FF0000"/>
              </a:solidFill>
            </a:endParaRPr>
          </a:p>
        </p:txBody>
      </p:sp>
      <p:sp>
        <p:nvSpPr>
          <p:cNvPr id="9" name="下箭头 8"/>
          <p:cNvSpPr/>
          <p:nvPr/>
        </p:nvSpPr>
        <p:spPr>
          <a:xfrm>
            <a:off x="3407436" y="1852840"/>
            <a:ext cx="162847" cy="885880"/>
          </a:xfrm>
          <a:prstGeom prst="downArrow">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10" name="矩形 9"/>
          <p:cNvSpPr/>
          <p:nvPr/>
        </p:nvSpPr>
        <p:spPr>
          <a:xfrm>
            <a:off x="2555776" y="2681893"/>
            <a:ext cx="1945351" cy="553998"/>
          </a:xfrm>
          <a:prstGeom prst="rect">
            <a:avLst/>
          </a:prstGeom>
        </p:spPr>
        <p:txBody>
          <a:bodyPr wrap="square">
            <a:spAutoFit/>
          </a:bodyPr>
          <a:lstStyle/>
          <a:p>
            <a:pPr algn="ctr" defTabSz="685800"/>
            <a:r>
              <a:rPr lang="en-US" altLang="zh-CN" sz="1500" dirty="0">
                <a:solidFill>
                  <a:srgbClr val="0000FF"/>
                </a:solidFill>
                <a:latin typeface="Times New Roman" panose="02020603050405020304" pitchFamily="18" charset="0"/>
                <a:cs typeface="Times New Roman" panose="02020603050405020304" pitchFamily="18" charset="0"/>
              </a:rPr>
              <a:t>No depolarization for </a:t>
            </a:r>
          </a:p>
          <a:p>
            <a:pPr algn="ctr" defTabSz="685800"/>
            <a:r>
              <a:rPr lang="en-US" altLang="zh-CN" sz="1500" dirty="0">
                <a:solidFill>
                  <a:srgbClr val="0000FF"/>
                </a:solidFill>
                <a:latin typeface="Times New Roman" panose="02020603050405020304" pitchFamily="18" charset="0"/>
                <a:cs typeface="Times New Roman" panose="02020603050405020304" pitchFamily="18" charset="0"/>
              </a:rPr>
              <a:t>constant RM</a:t>
            </a:r>
            <a:endParaRPr lang="zh-CN" altLang="en-US" sz="1500" dirty="0">
              <a:solidFill>
                <a:srgbClr val="0000FF"/>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7579090-7396-4E17-B098-6CD06EF99725}"/>
              </a:ext>
            </a:extLst>
          </p:cNvPr>
          <p:cNvPicPr>
            <a:picLocks noChangeAspect="1"/>
          </p:cNvPicPr>
          <p:nvPr/>
        </p:nvPicPr>
        <p:blipFill>
          <a:blip r:embed="rId3"/>
          <a:stretch>
            <a:fillRect/>
          </a:stretch>
        </p:blipFill>
        <p:spPr>
          <a:xfrm>
            <a:off x="899592" y="3880246"/>
            <a:ext cx="2829469" cy="549384"/>
          </a:xfrm>
          <a:prstGeom prst="rect">
            <a:avLst/>
          </a:prstGeom>
        </p:spPr>
      </p:pic>
      <p:sp>
        <p:nvSpPr>
          <p:cNvPr id="14" name="矩形 13">
            <a:extLst>
              <a:ext uri="{FF2B5EF4-FFF2-40B4-BE49-F238E27FC236}">
                <a16:creationId xmlns:a16="http://schemas.microsoft.com/office/drawing/2014/main" id="{3FA947D9-9F10-4456-BE34-102BB5BAB52A}"/>
              </a:ext>
            </a:extLst>
          </p:cNvPr>
          <p:cNvSpPr/>
          <p:nvPr/>
        </p:nvSpPr>
        <p:spPr>
          <a:xfrm>
            <a:off x="4774131" y="1028479"/>
            <a:ext cx="4107767" cy="1477328"/>
          </a:xfrm>
          <a:prstGeom prst="rect">
            <a:avLst/>
          </a:prstGeom>
        </p:spPr>
        <p:txBody>
          <a:bodyPr wrap="square">
            <a:spAutoFit/>
          </a:bodyPr>
          <a:lstStyle/>
          <a:p>
            <a:pPr algn="just"/>
            <a:r>
              <a:rPr lang="en-US" altLang="zh-CN" dirty="0">
                <a:solidFill>
                  <a:prstClr val="black"/>
                </a:solidFill>
                <a:latin typeface="Times New Roman" panose="02020603050405020304" pitchFamily="18" charset="0"/>
                <a:cs typeface="Times New Roman" panose="02020603050405020304" pitchFamily="18" charset="0"/>
              </a:rPr>
              <a:t>The observed pulse depolarization is attributed to </a:t>
            </a:r>
            <a:r>
              <a:rPr lang="en-US" altLang="zh-CN" dirty="0">
                <a:solidFill>
                  <a:srgbClr val="0000FF"/>
                </a:solidFill>
                <a:latin typeface="Times New Roman" panose="02020603050405020304" pitchFamily="18" charset="0"/>
                <a:cs typeface="Times New Roman" panose="02020603050405020304" pitchFamily="18" charset="0"/>
              </a:rPr>
              <a:t>fluctuations in B and/or electron density </a:t>
            </a:r>
            <a:r>
              <a:rPr lang="en-US" altLang="zh-CN" dirty="0">
                <a:solidFill>
                  <a:prstClr val="black"/>
                </a:solidFill>
                <a:latin typeface="Times New Roman" panose="02020603050405020304" pitchFamily="18" charset="0"/>
                <a:cs typeface="Times New Roman" panose="02020603050405020304" pitchFamily="18" charset="0"/>
              </a:rPr>
              <a:t>in the disk/wind, which cause differential Faraday rotation along different paths of the light rays.</a:t>
            </a:r>
            <a:endParaRPr lang="zh-CN" altLang="en-US" dirty="0">
              <a:solidFill>
                <a:prstClr val="black"/>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4"/>
          <a:stretch>
            <a:fillRect/>
          </a:stretch>
        </p:blipFill>
        <p:spPr>
          <a:xfrm>
            <a:off x="4898952" y="2752874"/>
            <a:ext cx="3858124" cy="2195140"/>
          </a:xfrm>
          <a:prstGeom prst="rect">
            <a:avLst/>
          </a:prstGeom>
        </p:spPr>
      </p:pic>
    </p:spTree>
    <p:extLst>
      <p:ext uri="{BB962C8B-B14F-4D97-AF65-F5344CB8AC3E}">
        <p14:creationId xmlns:p14="http://schemas.microsoft.com/office/powerpoint/2010/main" val="393234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138547"/>
            <a:ext cx="7886700" cy="746905"/>
          </a:xfrm>
        </p:spPr>
        <p:txBody>
          <a:bodyPr>
            <a:normAutofit/>
          </a:bodyPr>
          <a:lstStyle/>
          <a:p>
            <a:pPr algn="ctr"/>
            <a:r>
              <a:rPr lang="zh-CN" altLang="en-US" sz="2800" dirty="0">
                <a:solidFill>
                  <a:srgbClr val="0000FF"/>
                </a:solidFill>
                <a:latin typeface="黑体" panose="02010609060101010101" pitchFamily="49" charset="-122"/>
                <a:ea typeface="黑体" panose="02010609060101010101" pitchFamily="49" charset="-122"/>
                <a:cs typeface="Times New Roman" panose="02020603050405020304" pitchFamily="18" charset="0"/>
              </a:rPr>
              <a:t>圆偏振：法拉第转化</a:t>
            </a:r>
            <a:endParaRPr lang="zh-CN" altLang="en-US" sz="4400" dirty="0">
              <a:latin typeface="黑体" panose="02010609060101010101" pitchFamily="49" charset="-122"/>
              <a:ea typeface="黑体" panose="02010609060101010101" pitchFamily="49" charset="-122"/>
            </a:endParaRPr>
          </a:p>
        </p:txBody>
      </p:sp>
      <p:sp>
        <p:nvSpPr>
          <p:cNvPr id="5" name="矩形 4"/>
          <p:cNvSpPr/>
          <p:nvPr/>
        </p:nvSpPr>
        <p:spPr>
          <a:xfrm>
            <a:off x="107504" y="1002098"/>
            <a:ext cx="5431223" cy="3670236"/>
          </a:xfrm>
          <a:prstGeom prst="rect">
            <a:avLst/>
          </a:prstGeom>
        </p:spPr>
        <p:txBody>
          <a:bodyPr wrap="square">
            <a:spAutoFit/>
          </a:bodyPr>
          <a:lstStyle/>
          <a:p>
            <a:pPr marL="0" marR="0" lvl="0" indent="0" algn="just" defTabSz="685800" rtl="0" eaLnBrk="1" fontAlgn="auto" latinLnBrk="0" hangingPunct="1">
              <a:lnSpc>
                <a:spcPts val="31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Early bursts (179th, 926th) show Faraday Conversion (FC), later bursts no FC (1472nd).</a:t>
            </a:r>
          </a:p>
          <a:p>
            <a:pPr marL="342900" marR="0" lvl="0" indent="-342900" algn="l" defTabSz="685800" rtl="0" eaLnBrk="1" fontAlgn="auto" latinLnBrk="0" hangingPunct="1">
              <a:lnSpc>
                <a:spcPts val="3100"/>
              </a:lnSpc>
              <a:spcBef>
                <a:spcPts val="0"/>
              </a:spcBef>
              <a:spcAft>
                <a:spcPts val="0"/>
              </a:spcAft>
              <a:buClrTx/>
              <a:buSzTx/>
              <a:buFont typeface="+mj-lt"/>
              <a:buAutoNum type="arabicPeriod"/>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elativistic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plasma, Lorentz factor for termination shock, gamma&gt;10^5,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impossible</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342900" marR="0" lvl="0" indent="-342900" algn="just" defTabSz="685800" rtl="0" eaLnBrk="1" fontAlgn="auto" latinLnBrk="0" hangingPunct="1">
              <a:lnSpc>
                <a:spcPts val="3100"/>
              </a:lnSpc>
              <a:spcBef>
                <a:spcPts val="0"/>
              </a:spcBef>
              <a:spcAft>
                <a:spcPts val="0"/>
              </a:spcAft>
              <a:buClrTx/>
              <a:buSzTx/>
              <a:buFont typeface="+mj-lt"/>
              <a:buAutoNum type="arabicPeriod"/>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magnetic field perpendicular to the wave vector to explain the origin of circular polarization. </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The required magnetic field B</a:t>
            </a:r>
            <a:r>
              <a:rPr kumimoji="0" lang="en-US" altLang="zh-CN"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is about 7 Gauss for GHz wave, which is the same order of the B</a:t>
            </a:r>
            <a:r>
              <a:rPr kumimoji="0" lang="en-US" altLang="zh-CN"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(~10 G).</a:t>
            </a:r>
            <a:endParaRPr kumimoji="0" lang="zh-CN"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7F6FEBC2-3567-4424-8D5F-BB098DCB2BA7}"/>
              </a:ext>
            </a:extLst>
          </p:cNvPr>
          <p:cNvPicPr>
            <a:picLocks noChangeAspect="1"/>
          </p:cNvPicPr>
          <p:nvPr/>
        </p:nvPicPr>
        <p:blipFill>
          <a:blip r:embed="rId2"/>
          <a:stretch>
            <a:fillRect/>
          </a:stretch>
        </p:blipFill>
        <p:spPr>
          <a:xfrm>
            <a:off x="5724128" y="1923678"/>
            <a:ext cx="3074257" cy="1935145"/>
          </a:xfrm>
          <a:prstGeom prst="rect">
            <a:avLst/>
          </a:prstGeom>
        </p:spPr>
      </p:pic>
      <p:sp>
        <p:nvSpPr>
          <p:cNvPr id="6" name="矩形 5">
            <a:extLst>
              <a:ext uri="{FF2B5EF4-FFF2-40B4-BE49-F238E27FC236}">
                <a16:creationId xmlns:a16="http://schemas.microsoft.com/office/drawing/2014/main" id="{188A5C3A-3FA5-41F0-A10A-36894FADAFAA}"/>
              </a:ext>
            </a:extLst>
          </p:cNvPr>
          <p:cNvSpPr/>
          <p:nvPr/>
        </p:nvSpPr>
        <p:spPr>
          <a:xfrm>
            <a:off x="2051720" y="4719998"/>
            <a:ext cx="5583644" cy="30777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Wang FY*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Zhang GQ, Dai ZG, Cheng KS, 2022, Nature Communications</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9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9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矩形 6">
            <a:extLst>
              <a:ext uri="{FF2B5EF4-FFF2-40B4-BE49-F238E27FC236}">
                <a16:creationId xmlns:a16="http://schemas.microsoft.com/office/drawing/2014/main" id="{B12A71AD-B602-450D-9C6B-44869CAC87DF}"/>
              </a:ext>
            </a:extLst>
          </p:cNvPr>
          <p:cNvSpPr/>
          <p:nvPr/>
        </p:nvSpPr>
        <p:spPr>
          <a:xfrm>
            <a:off x="6457950" y="1503624"/>
            <a:ext cx="18004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法拉第转化效率</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0940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4">
            <a:extLst>
              <a:ext uri="{FF2B5EF4-FFF2-40B4-BE49-F238E27FC236}">
                <a16:creationId xmlns:a16="http://schemas.microsoft.com/office/drawing/2014/main" id="{D14D1871-A5C8-4D0A-8EF0-D2F229B29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749" y="1128540"/>
            <a:ext cx="3347111" cy="2409382"/>
          </a:xfrm>
          <a:prstGeom prst="rect">
            <a:avLst/>
          </a:prstGeom>
        </p:spPr>
      </p:pic>
      <p:sp>
        <p:nvSpPr>
          <p:cNvPr id="16" name="矩形 15">
            <a:extLst>
              <a:ext uri="{FF2B5EF4-FFF2-40B4-BE49-F238E27FC236}">
                <a16:creationId xmlns:a16="http://schemas.microsoft.com/office/drawing/2014/main" id="{EB8CDF59-0A1B-450B-9AA6-4BFBA0D2C6B4}"/>
              </a:ext>
            </a:extLst>
          </p:cNvPr>
          <p:cNvSpPr/>
          <p:nvPr/>
        </p:nvSpPr>
        <p:spPr>
          <a:xfrm>
            <a:off x="755576" y="4155926"/>
            <a:ext cx="7759774" cy="630942"/>
          </a:xfrm>
          <a:prstGeom prst="rect">
            <a:avLst/>
          </a:prstGeom>
        </p:spPr>
        <p:txBody>
          <a:bodyPr wrap="square">
            <a:spAutoFit/>
          </a:bodyPr>
          <a:lstStyle/>
          <a:p>
            <a:pPr marL="0" marR="0" lvl="0" indent="0" algn="l" defTabSz="685800" rtl="0" eaLnBrk="1" fontAlgn="auto" latinLnBrk="0" hangingPunct="1">
              <a:lnSpc>
                <a:spcPts val="2100"/>
              </a:lnSpc>
              <a:spcBef>
                <a:spcPts val="0"/>
              </a:spcBef>
              <a:spcAft>
                <a:spcPts val="0"/>
              </a:spcAft>
              <a:buClrTx/>
              <a:buSzTx/>
              <a:buFontTx/>
              <a:buNone/>
              <a:tabLst/>
              <a:defRPr/>
            </a:pP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大部分重复</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都变化（</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CHIME/FRB 2023</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双星模型可以自然地解释</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演化。</a:t>
            </a:r>
          </a:p>
        </p:txBody>
      </p:sp>
      <p:pic>
        <p:nvPicPr>
          <p:cNvPr id="9" name="图片 8">
            <a:extLst>
              <a:ext uri="{FF2B5EF4-FFF2-40B4-BE49-F238E27FC236}">
                <a16:creationId xmlns:a16="http://schemas.microsoft.com/office/drawing/2014/main" id="{21485066-C671-4AF7-B8A6-40B0EDC17630}"/>
              </a:ext>
            </a:extLst>
          </p:cNvPr>
          <p:cNvPicPr>
            <a:picLocks noChangeAspect="1"/>
          </p:cNvPicPr>
          <p:nvPr/>
        </p:nvPicPr>
        <p:blipFill>
          <a:blip r:embed="rId4"/>
          <a:stretch>
            <a:fillRect/>
          </a:stretch>
        </p:blipFill>
        <p:spPr>
          <a:xfrm>
            <a:off x="681297" y="1105298"/>
            <a:ext cx="3577345" cy="2528418"/>
          </a:xfrm>
          <a:prstGeom prst="rect">
            <a:avLst/>
          </a:prstGeom>
        </p:spPr>
      </p:pic>
      <p:sp>
        <p:nvSpPr>
          <p:cNvPr id="11" name="矩形 10">
            <a:extLst>
              <a:ext uri="{FF2B5EF4-FFF2-40B4-BE49-F238E27FC236}">
                <a16:creationId xmlns:a16="http://schemas.microsoft.com/office/drawing/2014/main" id="{67E25399-1D5C-4120-94B3-0075384B4D89}"/>
              </a:ext>
            </a:extLst>
          </p:cNvPr>
          <p:cNvSpPr/>
          <p:nvPr/>
        </p:nvSpPr>
        <p:spPr>
          <a:xfrm>
            <a:off x="1050553" y="3633716"/>
            <a:ext cx="3292889" cy="307777"/>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王发印</a:t>
            </a:r>
            <a:r>
              <a:rPr kumimoji="0" lang="zh-CN" alt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等</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2022, Nature Communications</a:t>
            </a:r>
          </a:p>
        </p:txBody>
      </p:sp>
      <p:sp>
        <p:nvSpPr>
          <p:cNvPr id="12" name="矩形 11">
            <a:extLst>
              <a:ext uri="{FF2B5EF4-FFF2-40B4-BE49-F238E27FC236}">
                <a16:creationId xmlns:a16="http://schemas.microsoft.com/office/drawing/2014/main" id="{67488C4A-611B-462F-834B-B3D2D0170B94}"/>
              </a:ext>
            </a:extLst>
          </p:cNvPr>
          <p:cNvSpPr/>
          <p:nvPr/>
        </p:nvSpPr>
        <p:spPr>
          <a:xfrm>
            <a:off x="4879513" y="3634481"/>
            <a:ext cx="3786358" cy="307777"/>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赵臻胤，张国强，</a:t>
            </a:r>
            <a:r>
              <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王发印</a:t>
            </a:r>
            <a:r>
              <a:rPr kumimoji="0" lang="zh-CN" alt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，戴子高</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2023,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ApJ</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ED24FD9D-8056-49D2-A7AC-835FF9E5F1A8}"/>
              </a:ext>
            </a:extLst>
          </p:cNvPr>
          <p:cNvSpPr/>
          <p:nvPr/>
        </p:nvSpPr>
        <p:spPr>
          <a:xfrm>
            <a:off x="1463968" y="2736777"/>
            <a:ext cx="1233030"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FRB 190520B </a:t>
            </a:r>
            <a:endParaRPr kumimoji="0" lang="zh-CN" altLang="en-US" sz="788"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8DEC-E3D5-43C5-BA18-F19C6E611D7C}"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9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79BE5AD8-DD88-4ED2-96D8-CD7D28218E4C}"/>
              </a:ext>
            </a:extLst>
          </p:cNvPr>
          <p:cNvSpPr/>
          <p:nvPr/>
        </p:nvSpPr>
        <p:spPr>
          <a:xfrm>
            <a:off x="5841435" y="2737974"/>
            <a:ext cx="1233030"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FRB 180916B </a:t>
            </a:r>
            <a:endParaRPr kumimoji="0" lang="zh-CN" altLang="en-US" sz="788"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4" name="标题 1">
            <a:extLst>
              <a:ext uri="{FF2B5EF4-FFF2-40B4-BE49-F238E27FC236}">
                <a16:creationId xmlns:a16="http://schemas.microsoft.com/office/drawing/2014/main" id="{AC86E4CB-F97F-44CB-A377-496B1AABA056}"/>
              </a:ext>
            </a:extLst>
          </p:cNvPr>
          <p:cNvSpPr txBox="1">
            <a:spLocks/>
          </p:cNvSpPr>
          <p:nvPr/>
        </p:nvSpPr>
        <p:spPr>
          <a:xfrm>
            <a:off x="323528" y="157741"/>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85800">
              <a:lnSpc>
                <a:spcPct val="100000"/>
              </a:lnSpc>
              <a:spcBef>
                <a:spcPts val="0"/>
              </a:spcBef>
              <a:defRPr/>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证据</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model </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vs</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observations</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0667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EB8CDF59-0A1B-450B-9AA6-4BFBA0D2C6B4}"/>
              </a:ext>
            </a:extLst>
          </p:cNvPr>
          <p:cNvSpPr/>
          <p:nvPr/>
        </p:nvSpPr>
        <p:spPr>
          <a:xfrm>
            <a:off x="784705" y="4038789"/>
            <a:ext cx="7771447" cy="339388"/>
          </a:xfrm>
          <a:prstGeom prst="rect">
            <a:avLst/>
          </a:prstGeom>
        </p:spPr>
        <p:txBody>
          <a:bodyPr wrap="square">
            <a:spAutoFit/>
          </a:bodyPr>
          <a:lstStyle/>
          <a:p>
            <a:pPr defTabSz="685800">
              <a:lnSpc>
                <a:spcPts val="2100"/>
              </a:lnSpc>
              <a:defRPr/>
            </a:pPr>
            <a:endParaRPr lang="en-US" altLang="zh-CN" sz="15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3E27057-7612-4D1B-A78A-70D4871B1A7C}"/>
              </a:ext>
            </a:extLst>
          </p:cNvPr>
          <p:cNvPicPr>
            <a:picLocks noChangeAspect="1"/>
          </p:cNvPicPr>
          <p:nvPr/>
        </p:nvPicPr>
        <p:blipFill>
          <a:blip r:embed="rId3"/>
          <a:stretch>
            <a:fillRect/>
          </a:stretch>
        </p:blipFill>
        <p:spPr>
          <a:xfrm>
            <a:off x="5292871" y="841817"/>
            <a:ext cx="3190819" cy="3302560"/>
          </a:xfrm>
          <a:prstGeom prst="rect">
            <a:avLst/>
          </a:prstGeom>
        </p:spPr>
      </p:pic>
      <p:sp>
        <p:nvSpPr>
          <p:cNvPr id="10" name="矩形 9">
            <a:extLst>
              <a:ext uri="{FF2B5EF4-FFF2-40B4-BE49-F238E27FC236}">
                <a16:creationId xmlns:a16="http://schemas.microsoft.com/office/drawing/2014/main" id="{56724143-842B-4201-B7EB-9871B4ED8126}"/>
              </a:ext>
            </a:extLst>
          </p:cNvPr>
          <p:cNvSpPr/>
          <p:nvPr/>
        </p:nvSpPr>
        <p:spPr>
          <a:xfrm>
            <a:off x="5220072" y="4204761"/>
            <a:ext cx="3573753" cy="630942"/>
          </a:xfrm>
          <a:prstGeom prst="rect">
            <a:avLst/>
          </a:prstGeom>
        </p:spPr>
        <p:txBody>
          <a:bodyPr wrap="square">
            <a:spAutoFit/>
          </a:bodyPr>
          <a:lstStyle/>
          <a:p>
            <a:pPr algn="just" defTabSz="685800">
              <a:lnSpc>
                <a:spcPts val="2100"/>
              </a:lnSpc>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CHIME</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望远镜团队利用双星模型解释了</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 180916B</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观测。</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标题 1">
            <a:extLst>
              <a:ext uri="{FF2B5EF4-FFF2-40B4-BE49-F238E27FC236}">
                <a16:creationId xmlns:a16="http://schemas.microsoft.com/office/drawing/2014/main" id="{8833DC98-08B7-4A55-A09D-4625CF24E15B}"/>
              </a:ext>
            </a:extLst>
          </p:cNvPr>
          <p:cNvSpPr txBox="1">
            <a:spLocks/>
          </p:cNvSpPr>
          <p:nvPr/>
        </p:nvSpPr>
        <p:spPr>
          <a:xfrm>
            <a:off x="323528" y="157741"/>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在其它重复暴中应用</a:t>
            </a:r>
          </a:p>
        </p:txBody>
      </p:sp>
      <p:sp>
        <p:nvSpPr>
          <p:cNvPr id="2" name="灯片编号占位符 1"/>
          <p:cNvSpPr>
            <a:spLocks noGrp="1"/>
          </p:cNvSpPr>
          <p:nvPr>
            <p:ph type="sldNum" sz="quarter" idx="12"/>
          </p:nvPr>
        </p:nvSpPr>
        <p:spPr/>
        <p:txBody>
          <a:bodyPr/>
          <a:lstStyle/>
          <a:p>
            <a:pPr>
              <a:defRPr/>
            </a:pPr>
            <a:fld id="{86258DEC-E3D5-43C5-BA18-F19C6E611D7C}" type="slidenum">
              <a:rPr lang="zh-CN" altLang="en-US" smtClean="0">
                <a:solidFill>
                  <a:prstClr val="black">
                    <a:tint val="75000"/>
                  </a:prstClr>
                </a:solidFill>
              </a:rPr>
              <a:pPr>
                <a:defRPr/>
              </a:pPr>
              <a:t>18</a:t>
            </a:fld>
            <a:endParaRPr lang="zh-CN" altLang="en-US">
              <a:solidFill>
                <a:prstClr val="black">
                  <a:tint val="75000"/>
                </a:prstClr>
              </a:solidFill>
            </a:endParaRPr>
          </a:p>
        </p:txBody>
      </p:sp>
      <p:sp>
        <p:nvSpPr>
          <p:cNvPr id="14" name="矩形 13">
            <a:extLst>
              <a:ext uri="{FF2B5EF4-FFF2-40B4-BE49-F238E27FC236}">
                <a16:creationId xmlns:a16="http://schemas.microsoft.com/office/drawing/2014/main" id="{BDBD3B5F-2A5A-4F9C-B78D-54F82B835D0B}"/>
              </a:ext>
            </a:extLst>
          </p:cNvPr>
          <p:cNvSpPr/>
          <p:nvPr/>
        </p:nvSpPr>
        <p:spPr>
          <a:xfrm>
            <a:off x="310414" y="4204761"/>
            <a:ext cx="4305220" cy="630942"/>
          </a:xfrm>
          <a:prstGeom prst="rect">
            <a:avLst/>
          </a:prstGeom>
        </p:spPr>
        <p:txBody>
          <a:bodyPr wrap="square">
            <a:spAutoFit/>
          </a:bodyPr>
          <a:lstStyle/>
          <a:p>
            <a:pPr algn="just" defTabSz="685800">
              <a:lnSpc>
                <a:spcPts val="2100"/>
              </a:lnSpc>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Anna-Thomas+ (2023)</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利用双星模型解释</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 190520B</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演化。</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2A033C28-20A4-4EDF-92CD-E127E47C558C}"/>
              </a:ext>
            </a:extLst>
          </p:cNvPr>
          <p:cNvPicPr>
            <a:picLocks noChangeAspect="1"/>
          </p:cNvPicPr>
          <p:nvPr/>
        </p:nvPicPr>
        <p:blipFill>
          <a:blip r:embed="rId4"/>
          <a:stretch>
            <a:fillRect/>
          </a:stretch>
        </p:blipFill>
        <p:spPr>
          <a:xfrm>
            <a:off x="122764" y="1212620"/>
            <a:ext cx="4603869" cy="2815503"/>
          </a:xfrm>
          <a:prstGeom prst="rect">
            <a:avLst/>
          </a:prstGeom>
        </p:spPr>
      </p:pic>
      <p:sp>
        <p:nvSpPr>
          <p:cNvPr id="9" name="圆角矩形 4">
            <a:extLst>
              <a:ext uri="{FF2B5EF4-FFF2-40B4-BE49-F238E27FC236}">
                <a16:creationId xmlns:a16="http://schemas.microsoft.com/office/drawing/2014/main" id="{E345F96A-307B-4AA0-B851-1E54CC7D9F59}"/>
              </a:ext>
            </a:extLst>
          </p:cNvPr>
          <p:cNvSpPr/>
          <p:nvPr/>
        </p:nvSpPr>
        <p:spPr>
          <a:xfrm>
            <a:off x="94390" y="3689946"/>
            <a:ext cx="4521244" cy="338177"/>
          </a:xfrm>
          <a:prstGeom prst="roundRect">
            <a:avLst/>
          </a:prstGeom>
          <a:noFill/>
          <a:ln w="28575" cap="flat" cmpd="sng" algn="ctr">
            <a:solidFill>
              <a:srgbClr val="FF0000"/>
            </a:solidFill>
            <a:prstDash val="solid"/>
            <a:miter lim="800000"/>
          </a:ln>
          <a:effectLst/>
        </p:spPr>
        <p:txBody>
          <a:bodyPr rtlCol="0" anchor="ctr"/>
          <a:lstStyle/>
          <a:p>
            <a:pPr algn="ctr" defTabSz="685800">
              <a:defRPr/>
            </a:pPr>
            <a:endParaRPr lang="zh-CN" altLang="en-US" sz="1350" kern="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437814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67544" y="2211710"/>
            <a:ext cx="3865652" cy="2222475"/>
          </a:xfrm>
          <a:prstGeom prst="rect">
            <a:avLst/>
          </a:prstGeom>
        </p:spPr>
      </p:pic>
      <p:sp>
        <p:nvSpPr>
          <p:cNvPr id="6" name="矩形 5">
            <a:extLst>
              <a:ext uri="{FF2B5EF4-FFF2-40B4-BE49-F238E27FC236}">
                <a16:creationId xmlns:a16="http://schemas.microsoft.com/office/drawing/2014/main" id="{67488C4A-611B-462F-834B-B3D2D0170B94}"/>
              </a:ext>
            </a:extLst>
          </p:cNvPr>
          <p:cNvSpPr/>
          <p:nvPr/>
        </p:nvSpPr>
        <p:spPr>
          <a:xfrm>
            <a:off x="539552" y="4490412"/>
            <a:ext cx="4019049" cy="523220"/>
          </a:xfrm>
          <a:prstGeom prst="rect">
            <a:avLst/>
          </a:prstGeom>
        </p:spPr>
        <p:txBody>
          <a:bodyPr wrap="none">
            <a:spAutoFit/>
          </a:bodyPr>
          <a:lstStyle/>
          <a:p>
            <a:pPr defTabSz="685800">
              <a:spcBef>
                <a:spcPct val="0"/>
              </a:spcBef>
              <a:defRPr/>
            </a:pP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赵臻胤，张国强，</a:t>
            </a:r>
            <a:r>
              <a:rPr lang="zh-CN" altLang="en-US" sz="1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王发印</a:t>
            </a:r>
            <a:r>
              <a:rPr lang="zh-CN" altLang="en-US" sz="1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，戴子高</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2023, </a:t>
            </a:r>
            <a:r>
              <a:rPr lang="en-US" altLang="zh-CN" sz="14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ApJ</a:t>
            </a:r>
            <a:endPar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defTabSz="685800">
              <a:spcBef>
                <a:spcPct val="0"/>
              </a:spcBef>
              <a:defRPr/>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RM turnover near </a:t>
            </a:r>
            <a:r>
              <a:rPr lang="en-US" altLang="zh-CN" sz="14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periastron</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radial and </a:t>
            </a:r>
            <a:r>
              <a:rPr lang="en-US" altLang="zh-CN" sz="14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toroidal</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field</a:t>
            </a:r>
          </a:p>
        </p:txBody>
      </p:sp>
      <p:sp>
        <p:nvSpPr>
          <p:cNvPr id="8" name="矩形 7">
            <a:extLst>
              <a:ext uri="{FF2B5EF4-FFF2-40B4-BE49-F238E27FC236}">
                <a16:creationId xmlns:a16="http://schemas.microsoft.com/office/drawing/2014/main" id="{67488C4A-611B-462F-834B-B3D2D0170B94}"/>
              </a:ext>
            </a:extLst>
          </p:cNvPr>
          <p:cNvSpPr/>
          <p:nvPr/>
        </p:nvSpPr>
        <p:spPr>
          <a:xfrm>
            <a:off x="5139015" y="4659982"/>
            <a:ext cx="3812197" cy="307777"/>
          </a:xfrm>
          <a:prstGeom prst="rect">
            <a:avLst/>
          </a:prstGeom>
        </p:spPr>
        <p:txBody>
          <a:bodyPr wrap="none">
            <a:spAutoFit/>
          </a:bodyPr>
          <a:lstStyle/>
          <a:p>
            <a:pPr defTabSz="685800">
              <a:spcBef>
                <a:spcPct val="0"/>
              </a:spcBef>
              <a:defRPr/>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CHIME(</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蓝色</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LOFAR+uGMRT</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最新观测</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棕色</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标题 1">
            <a:extLst>
              <a:ext uri="{FF2B5EF4-FFF2-40B4-BE49-F238E27FC236}">
                <a16:creationId xmlns:a16="http://schemas.microsoft.com/office/drawing/2014/main" id="{1F468303-FA83-42C4-9FC7-4D6D64CCFBFE}"/>
              </a:ext>
            </a:extLst>
          </p:cNvPr>
          <p:cNvSpPr txBox="1">
            <a:spLocks/>
          </p:cNvSpPr>
          <p:nvPr/>
        </p:nvSpPr>
        <p:spPr>
          <a:xfrm>
            <a:off x="323528" y="157741"/>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证据</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model prediction </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vs</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observations</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79BE5AD8-DD88-4ED2-96D8-CD7D28218E4C}"/>
              </a:ext>
            </a:extLst>
          </p:cNvPr>
          <p:cNvSpPr/>
          <p:nvPr/>
        </p:nvSpPr>
        <p:spPr>
          <a:xfrm>
            <a:off x="1847372" y="2467311"/>
            <a:ext cx="1233030" cy="300082"/>
          </a:xfrm>
          <a:prstGeom prst="rect">
            <a:avLst/>
          </a:prstGeom>
        </p:spPr>
        <p:txBody>
          <a:bodyPr wrap="none">
            <a:spAutoFit/>
          </a:bodyPr>
          <a:lstStyle/>
          <a:p>
            <a:pPr defTabSz="685800">
              <a:defRPr/>
            </a:pPr>
            <a:r>
              <a:rPr lang="en-US" altLang="zh-CN" sz="135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FRB 180916B </a:t>
            </a:r>
            <a:endParaRPr lang="zh-CN" altLang="en-US" sz="788" dirty="0">
              <a:solidFill>
                <a:prstClr val="black"/>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16180BEF-8918-4B1A-86EA-EFECCB9DEF8C}"/>
              </a:ext>
            </a:extLst>
          </p:cNvPr>
          <p:cNvSpPr/>
          <p:nvPr/>
        </p:nvSpPr>
        <p:spPr>
          <a:xfrm>
            <a:off x="1547664" y="3867894"/>
            <a:ext cx="1390124"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CHIME</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数据</a:t>
            </a:r>
            <a:endParaRPr lang="zh-CN" altLang="en-US" dirty="0">
              <a:solidFill>
                <a:srgbClr val="FF0000"/>
              </a:solidFill>
            </a:endParaRPr>
          </a:p>
        </p:txBody>
      </p:sp>
      <p:pic>
        <p:nvPicPr>
          <p:cNvPr id="3" name="图片 2"/>
          <p:cNvPicPr>
            <a:picLocks noChangeAspect="1"/>
          </p:cNvPicPr>
          <p:nvPr/>
        </p:nvPicPr>
        <p:blipFill>
          <a:blip r:embed="rId3"/>
          <a:stretch>
            <a:fillRect/>
          </a:stretch>
        </p:blipFill>
        <p:spPr>
          <a:xfrm>
            <a:off x="539552" y="916910"/>
            <a:ext cx="3749285" cy="1150616"/>
          </a:xfrm>
          <a:prstGeom prst="rect">
            <a:avLst/>
          </a:prstGeom>
        </p:spPr>
      </p:pic>
      <p:sp>
        <p:nvSpPr>
          <p:cNvPr id="7" name="矩形 6"/>
          <p:cNvSpPr/>
          <p:nvPr/>
        </p:nvSpPr>
        <p:spPr>
          <a:xfrm>
            <a:off x="965658" y="1223898"/>
            <a:ext cx="1374094"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Mckinven+2023</a:t>
            </a:r>
            <a:endParaRPr lang="zh-CN" altLang="en-US" sz="28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05AB8F3-D621-4565-B0D2-FF1501BA4B55}"/>
              </a:ext>
            </a:extLst>
          </p:cNvPr>
          <p:cNvSpPr/>
          <p:nvPr/>
        </p:nvSpPr>
        <p:spPr>
          <a:xfrm>
            <a:off x="5269756" y="4200778"/>
            <a:ext cx="3550716" cy="307777"/>
          </a:xfrm>
          <a:prstGeom prst="rect">
            <a:avLst/>
          </a:prstGeom>
        </p:spPr>
        <p:txBody>
          <a:bodyPr wrap="none">
            <a:spAutoFit/>
          </a:bodyPr>
          <a:lstStyle/>
          <a:p>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Lan, Zhao, Wei, Wang*, 2024, </a:t>
            </a:r>
            <a:r>
              <a:rPr lang="en-US" altLang="zh-CN" sz="14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ApJL</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976, L44</a:t>
            </a:r>
            <a:endParaRPr lang="zh-CN" altLang="en-US" sz="1600" dirty="0"/>
          </a:p>
        </p:txBody>
      </p:sp>
      <p:pic>
        <p:nvPicPr>
          <p:cNvPr id="13" name="图片 12">
            <a:extLst>
              <a:ext uri="{FF2B5EF4-FFF2-40B4-BE49-F238E27FC236}">
                <a16:creationId xmlns:a16="http://schemas.microsoft.com/office/drawing/2014/main" id="{5811DD3A-9D34-4492-A492-7ADBE4184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5692" y="1293608"/>
            <a:ext cx="3575180" cy="2556284"/>
          </a:xfrm>
          <a:prstGeom prst="rect">
            <a:avLst/>
          </a:prstGeom>
        </p:spPr>
      </p:pic>
    </p:spTree>
    <p:extLst>
      <p:ext uri="{BB962C8B-B14F-4D97-AF65-F5344CB8AC3E}">
        <p14:creationId xmlns:p14="http://schemas.microsoft.com/office/powerpoint/2010/main" val="240252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half" idx="2"/>
          </p:nvPr>
        </p:nvSpPr>
        <p:spPr>
          <a:xfrm>
            <a:off x="107504" y="1075220"/>
            <a:ext cx="4896544" cy="1712554"/>
          </a:xfrm>
        </p:spPr>
        <p:txBody>
          <a:bodyPr>
            <a:noAutofit/>
          </a:bodyPr>
          <a:lstStyle/>
          <a:p>
            <a:pPr marL="342900" indent="-342900" algn="just">
              <a:buFont typeface="Arial" panose="020B0604020202020204" pitchFamily="34" charset="0"/>
              <a:buChar cha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2007</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Lorimer</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等人首次在脉冲星巡天数据中发现快速射电暴</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(FRB)</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buFont typeface="Arial" panose="020B0604020202020204" pitchFamily="34" charset="0"/>
              <a:buChar cha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2013</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Thornton</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等人发现了</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例快速射电暴，确认</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FRB</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为一类新的天文现象。</a:t>
            </a:r>
          </a:p>
          <a:p>
            <a:pPr marL="457200" indent="-457200" eaLnBrk="1" hangingPunct="1">
              <a:buFont typeface="Arial" panose="020B0604020202020204" pitchFamily="34" charset="0"/>
              <a:buChar char="•"/>
            </a:pPr>
            <a:endParaRPr lang="en-US" altLang="zh-CN" sz="2000" dirty="0"/>
          </a:p>
          <a:p>
            <a:pPr marL="571500" indent="-571500" eaLnBrk="1" hangingPunct="1">
              <a:buFont typeface="Arial" panose="020B0604020202020204" pitchFamily="34" charset="0"/>
              <a:buChar char="•"/>
            </a:pPr>
            <a:endParaRPr lang="zh-CN" altLang="en-US" sz="2000" b="1" dirty="0"/>
          </a:p>
        </p:txBody>
      </p:sp>
      <p:sp>
        <p:nvSpPr>
          <p:cNvPr id="15365" name="TextBox 7"/>
          <p:cNvSpPr txBox="1">
            <a:spLocks noChangeArrowheads="1"/>
          </p:cNvSpPr>
          <p:nvPr/>
        </p:nvSpPr>
        <p:spPr bwMode="auto">
          <a:xfrm>
            <a:off x="5714604" y="4750297"/>
            <a:ext cx="3240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122"/>
              </a:defRPr>
            </a:lvl1pPr>
            <a:lvl2pPr marL="742950" indent="-285750" eaLnBrk="0" hangingPunct="0">
              <a:defRPr sz="2400">
                <a:solidFill>
                  <a:schemeClr val="tx1"/>
                </a:solidFill>
                <a:latin typeface="Arial" charset="0"/>
                <a:ea typeface="宋体" charset="-122"/>
              </a:defRPr>
            </a:lvl2pPr>
            <a:lvl3pPr marL="1143000" indent="-228600" eaLnBrk="0" hangingPunct="0">
              <a:defRPr sz="2400">
                <a:solidFill>
                  <a:schemeClr val="tx1"/>
                </a:solidFill>
                <a:latin typeface="Arial" charset="0"/>
                <a:ea typeface="宋体" charset="-122"/>
              </a:defRPr>
            </a:lvl3pPr>
            <a:lvl4pPr marL="1600200" indent="-228600" eaLnBrk="0" hangingPunct="0">
              <a:defRPr sz="2400">
                <a:solidFill>
                  <a:schemeClr val="tx1"/>
                </a:solidFill>
                <a:latin typeface="Arial" charset="0"/>
                <a:ea typeface="宋体" charset="-122"/>
              </a:defRPr>
            </a:lvl4pPr>
            <a:lvl5pPr marL="2057400" indent="-228600" eaLnBrk="0" hangingPunct="0">
              <a:defRPr sz="2400">
                <a:solidFill>
                  <a:schemeClr val="tx1"/>
                </a:solidFill>
                <a:latin typeface="Arial" charset="0"/>
                <a:ea typeface="宋体" charset="-122"/>
              </a:defRPr>
            </a:lvl5pPr>
            <a:lvl6pPr marL="2514600" indent="-228600" eaLnBrk="0" fontAlgn="base" hangingPunct="0">
              <a:spcBef>
                <a:spcPct val="0"/>
              </a:spcBef>
              <a:spcAft>
                <a:spcPct val="0"/>
              </a:spcAft>
              <a:defRPr sz="2400">
                <a:solidFill>
                  <a:schemeClr val="tx1"/>
                </a:solidFill>
                <a:latin typeface="Arial" charset="0"/>
                <a:ea typeface="宋体" charset="-122"/>
              </a:defRPr>
            </a:lvl6pPr>
            <a:lvl7pPr marL="2971800" indent="-228600" eaLnBrk="0" fontAlgn="base" hangingPunct="0">
              <a:spcBef>
                <a:spcPct val="0"/>
              </a:spcBef>
              <a:spcAft>
                <a:spcPct val="0"/>
              </a:spcAft>
              <a:defRPr sz="2400">
                <a:solidFill>
                  <a:schemeClr val="tx1"/>
                </a:solidFill>
                <a:latin typeface="Arial" charset="0"/>
                <a:ea typeface="宋体" charset="-122"/>
              </a:defRPr>
            </a:lvl7pPr>
            <a:lvl8pPr marL="3429000" indent="-228600" eaLnBrk="0" fontAlgn="base" hangingPunct="0">
              <a:spcBef>
                <a:spcPct val="0"/>
              </a:spcBef>
              <a:spcAft>
                <a:spcPct val="0"/>
              </a:spcAft>
              <a:defRPr sz="2400">
                <a:solidFill>
                  <a:schemeClr val="tx1"/>
                </a:solidFill>
                <a:latin typeface="Arial" charset="0"/>
                <a:ea typeface="宋体" charset="-122"/>
              </a:defRPr>
            </a:lvl8pPr>
            <a:lvl9pPr marL="3886200" indent="-228600" eaLnBrk="0" fontAlgn="base" hangingPunct="0">
              <a:spcBef>
                <a:spcPct val="0"/>
              </a:spcBef>
              <a:spcAft>
                <a:spcPct val="0"/>
              </a:spcAft>
              <a:defRPr sz="2400">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Lorimer</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 et al. 2007</a:t>
            </a:r>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Times New Roman" panose="02020603050405020304" pitchFamily="18" charset="0"/>
            </a:endParaRPr>
          </a:p>
        </p:txBody>
      </p:sp>
      <p:sp>
        <p:nvSpPr>
          <p:cNvPr id="7" name="TextBox 6"/>
          <p:cNvSpPr txBox="1"/>
          <p:nvPr/>
        </p:nvSpPr>
        <p:spPr>
          <a:xfrm>
            <a:off x="2699792" y="4367154"/>
            <a:ext cx="1502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DM: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色散量</a:t>
            </a:r>
          </a:p>
        </p:txBody>
      </p:sp>
      <p:sp>
        <p:nvSpPr>
          <p:cNvPr id="8" name="灯片编号占位符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标题 1"/>
          <p:cNvSpPr>
            <a:spLocks noGrp="1"/>
          </p:cNvSpPr>
          <p:nvPr>
            <p:ph type="title"/>
          </p:nvPr>
        </p:nvSpPr>
        <p:spPr>
          <a:xfrm>
            <a:off x="453992" y="110710"/>
            <a:ext cx="8229600" cy="675758"/>
          </a:xfrm>
        </p:spPr>
        <p:txBody>
          <a:bodyPr>
            <a:normAutofit/>
          </a:bodyPr>
          <a:lstStyle/>
          <a:p>
            <a:pPr algn="ctr"/>
            <a:r>
              <a:rPr kumimoji="1" lang="zh-CN" altLang="en-US" sz="2800" dirty="0">
                <a:solidFill>
                  <a:srgbClr val="0000FF"/>
                </a:solidFill>
                <a:latin typeface="黑体" panose="02010609060101010101" pitchFamily="49" charset="-122"/>
                <a:ea typeface="黑体" panose="02010609060101010101" pitchFamily="49" charset="-122"/>
                <a:cs typeface="Times New Roman" pitchFamily="18" charset="0"/>
              </a:rPr>
              <a:t> 快速射电暴</a:t>
            </a:r>
            <a:r>
              <a:rPr kumimoji="1"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kumimoji="1" lang="en-US" altLang="zh-CN"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FRB</a:t>
            </a:r>
            <a:r>
              <a:rPr kumimoji="1"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3" name="图片 2"/>
          <p:cNvPicPr>
            <a:picLocks noChangeAspect="1"/>
          </p:cNvPicPr>
          <p:nvPr/>
        </p:nvPicPr>
        <p:blipFill>
          <a:blip r:embed="rId2"/>
          <a:stretch>
            <a:fillRect/>
          </a:stretch>
        </p:blipFill>
        <p:spPr>
          <a:xfrm>
            <a:off x="245201" y="3691579"/>
            <a:ext cx="5026858" cy="623622"/>
          </a:xfrm>
          <a:prstGeom prst="rect">
            <a:avLst/>
          </a:prstGeom>
        </p:spPr>
      </p:pic>
      <p:pic>
        <p:nvPicPr>
          <p:cNvPr id="4" name="图片 3"/>
          <p:cNvPicPr>
            <a:picLocks noChangeAspect="1"/>
          </p:cNvPicPr>
          <p:nvPr/>
        </p:nvPicPr>
        <p:blipFill>
          <a:blip r:embed="rId3"/>
          <a:stretch>
            <a:fillRect/>
          </a:stretch>
        </p:blipFill>
        <p:spPr>
          <a:xfrm>
            <a:off x="755576" y="4276835"/>
            <a:ext cx="1885032" cy="737752"/>
          </a:xfrm>
          <a:prstGeom prst="rect">
            <a:avLst/>
          </a:prstGeom>
        </p:spPr>
      </p:pic>
      <p:pic>
        <p:nvPicPr>
          <p:cNvPr id="11" name="图片 10"/>
          <p:cNvPicPr>
            <a:picLocks noChangeAspect="1"/>
          </p:cNvPicPr>
          <p:nvPr/>
        </p:nvPicPr>
        <p:blipFill>
          <a:blip r:embed="rId4"/>
          <a:stretch>
            <a:fillRect/>
          </a:stretch>
        </p:blipFill>
        <p:spPr>
          <a:xfrm>
            <a:off x="5634949" y="2453930"/>
            <a:ext cx="3098248" cy="2247775"/>
          </a:xfrm>
          <a:prstGeom prst="rect">
            <a:avLst/>
          </a:prstGeom>
        </p:spPr>
      </p:pic>
      <p:pic>
        <p:nvPicPr>
          <p:cNvPr id="2" name="图片 1"/>
          <p:cNvPicPr>
            <a:picLocks noChangeAspect="1"/>
          </p:cNvPicPr>
          <p:nvPr/>
        </p:nvPicPr>
        <p:blipFill>
          <a:blip r:embed="rId5"/>
          <a:stretch>
            <a:fillRect/>
          </a:stretch>
        </p:blipFill>
        <p:spPr>
          <a:xfrm>
            <a:off x="306215" y="3164356"/>
            <a:ext cx="1810285" cy="527223"/>
          </a:xfrm>
          <a:prstGeom prst="rect">
            <a:avLst/>
          </a:prstGeom>
        </p:spPr>
      </p:pic>
      <p:sp>
        <p:nvSpPr>
          <p:cNvPr id="5" name="矩形 4"/>
          <p:cNvSpPr/>
          <p:nvPr/>
        </p:nvSpPr>
        <p:spPr>
          <a:xfrm>
            <a:off x="323528" y="2747638"/>
            <a:ext cx="18966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dispersion relation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2583091" y="2747638"/>
            <a:ext cx="15247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group velocity</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6"/>
          <a:stretch>
            <a:fillRect/>
          </a:stretch>
        </p:blipFill>
        <p:spPr>
          <a:xfrm>
            <a:off x="2339752" y="3076526"/>
            <a:ext cx="2559728" cy="563100"/>
          </a:xfrm>
          <a:prstGeom prst="rect">
            <a:avLst/>
          </a:prstGeom>
        </p:spPr>
      </p:pic>
      <p:pic>
        <p:nvPicPr>
          <p:cNvPr id="14" name="图片 1">
            <a:extLst>
              <a:ext uri="{FF2B5EF4-FFF2-40B4-BE49-F238E27FC236}">
                <a16:creationId xmlns:a16="http://schemas.microsoft.com/office/drawing/2014/main" id="{AACF4FCC-F8DE-45F9-9C4E-C3ABDDB5A4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962093"/>
            <a:ext cx="1273426" cy="10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2">
            <a:extLst>
              <a:ext uri="{FF2B5EF4-FFF2-40B4-BE49-F238E27FC236}">
                <a16:creationId xmlns:a16="http://schemas.microsoft.com/office/drawing/2014/main" id="{01784830-A582-4CC9-9CD2-18A1B298BD9D}"/>
              </a:ext>
            </a:extLst>
          </p:cNvPr>
          <p:cNvSpPr>
            <a:spLocks noChangeArrowheads="1"/>
          </p:cNvSpPr>
          <p:nvPr/>
        </p:nvSpPr>
        <p:spPr bwMode="auto">
          <a:xfrm>
            <a:off x="6228184" y="2056296"/>
            <a:ext cx="20425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2023</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年邵逸夫天文奖</a:t>
            </a:r>
            <a:endParaRPr kumimoji="0" lang="zh-CN" altLang="en-US" sz="16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9508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截屏2024-02-26 上午11.11.16"/>
          <p:cNvPicPr>
            <a:picLocks noChangeAspect="1"/>
          </p:cNvPicPr>
          <p:nvPr/>
        </p:nvPicPr>
        <p:blipFill>
          <a:blip r:embed="rId2"/>
          <a:stretch>
            <a:fillRect/>
          </a:stretch>
        </p:blipFill>
        <p:spPr>
          <a:xfrm>
            <a:off x="1331640" y="1021087"/>
            <a:ext cx="5989436" cy="3259248"/>
          </a:xfrm>
          <a:prstGeom prst="rect">
            <a:avLst/>
          </a:prstGeom>
        </p:spPr>
      </p:pic>
      <p:sp>
        <p:nvSpPr>
          <p:cNvPr id="2" name="灯片编号占位符 1">
            <a:extLst>
              <a:ext uri="{FF2B5EF4-FFF2-40B4-BE49-F238E27FC236}">
                <a16:creationId xmlns:a16="http://schemas.microsoft.com/office/drawing/2014/main" id="{A29C07E1-ACB6-48B3-8BC6-500924EFFDAF}"/>
              </a:ext>
            </a:extLst>
          </p:cNvPr>
          <p:cNvSpPr>
            <a:spLocks noGrp="1"/>
          </p:cNvSpPr>
          <p:nvPr>
            <p:ph type="sldNum" sz="quarter" idx="12"/>
          </p:nvPr>
        </p:nvSpPr>
        <p:spPr/>
        <p:txBody>
          <a:bodyPr/>
          <a:lstStyle/>
          <a:p>
            <a:fld id="{0C913308-F349-4B6D-A68A-DD1791B4A57B}" type="slidenum">
              <a:rPr lang="zh-CN" altLang="en-US" smtClean="0"/>
              <a:pPr/>
              <a:t>20</a:t>
            </a:fld>
            <a:endParaRPr lang="zh-CN" altLang="en-US"/>
          </a:p>
        </p:txBody>
      </p:sp>
      <p:sp>
        <p:nvSpPr>
          <p:cNvPr id="6" name="标题 1">
            <a:extLst>
              <a:ext uri="{FF2B5EF4-FFF2-40B4-BE49-F238E27FC236}">
                <a16:creationId xmlns:a16="http://schemas.microsoft.com/office/drawing/2014/main" id="{1F468303-FA83-42C4-9FC7-4D6D64CCFBFE}"/>
              </a:ext>
            </a:extLst>
          </p:cNvPr>
          <p:cNvSpPr txBox="1">
            <a:spLocks/>
          </p:cNvSpPr>
          <p:nvPr/>
        </p:nvSpPr>
        <p:spPr>
          <a:xfrm>
            <a:off x="323528" y="157741"/>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证据</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model </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vs</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observations</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a:xfrm>
            <a:off x="2339752" y="4428710"/>
            <a:ext cx="4544834" cy="369332"/>
          </a:xfrm>
          <a:prstGeom prst="rect">
            <a:avLst/>
          </a:prstGeom>
        </p:spPr>
        <p:txBody>
          <a:bodyPr wrap="none">
            <a:spAutoFit/>
          </a:bodyPr>
          <a:lstStyle/>
          <a:p>
            <a:pPr lvl="0" defTabSz="685800">
              <a:spcBef>
                <a:spcPct val="0"/>
              </a:spcBef>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RM jump and decline: companion stellar flare?</a:t>
            </a:r>
          </a:p>
        </p:txBody>
      </p:sp>
      <p:sp>
        <p:nvSpPr>
          <p:cNvPr id="8" name="矩形 7"/>
          <p:cNvSpPr/>
          <p:nvPr/>
        </p:nvSpPr>
        <p:spPr>
          <a:xfrm>
            <a:off x="3131840" y="2679762"/>
            <a:ext cx="1630446" cy="338554"/>
          </a:xfrm>
          <a:prstGeom prst="rect">
            <a:avLst/>
          </a:prstGeom>
        </p:spPr>
        <p:txBody>
          <a:bodyPr wrap="none">
            <a:spAutoFit/>
          </a:bodyPr>
          <a:lstStyle/>
          <a:p>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 20220529A </a:t>
            </a:r>
            <a:endParaRPr lang="zh-CN" altLang="en-US" dirty="0"/>
          </a:p>
        </p:txBody>
      </p:sp>
      <p:sp>
        <p:nvSpPr>
          <p:cNvPr id="3" name="矩形 2"/>
          <p:cNvSpPr/>
          <p:nvPr/>
        </p:nvSpPr>
        <p:spPr>
          <a:xfrm>
            <a:off x="2307832" y="3018316"/>
            <a:ext cx="3278462" cy="307777"/>
          </a:xfrm>
          <a:prstGeom prst="rect">
            <a:avLst/>
          </a:prstGeom>
        </p:spPr>
        <p:txBody>
          <a:bodyPr wrap="none">
            <a:spAutoFit/>
          </a:bodyPr>
          <a:lstStyle/>
          <a:p>
            <a:r>
              <a:rPr lang="en-US" altLang="zh-CN" sz="1400" kern="0" dirty="0">
                <a:latin typeface="Times New Roman" panose="02020603050405020304" pitchFamily="18" charset="0"/>
                <a:ea typeface="黑体" panose="02010609060101010101" pitchFamily="49" charset="-122"/>
                <a:cs typeface="Times New Roman" panose="02020603050405020304" pitchFamily="18" charset="0"/>
              </a:rPr>
              <a:t>Li Y. et al., 2024,</a:t>
            </a:r>
            <a:r>
              <a:rPr lang="zh-CN" altLang="en-US" sz="1400" kern="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kern="0" dirty="0">
                <a:latin typeface="Times New Roman" panose="02020603050405020304" pitchFamily="18" charset="0"/>
                <a:ea typeface="黑体" panose="02010609060101010101" pitchFamily="49" charset="-122"/>
                <a:cs typeface="Times New Roman" panose="02020603050405020304" pitchFamily="18" charset="0"/>
              </a:rPr>
              <a:t>Science, Under Review</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1333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B8268A12-D0E5-4AE6-9049-711BB7E343B2}"/>
              </a:ext>
            </a:extLst>
          </p:cNvPr>
          <p:cNvSpPr>
            <a:spLocks noGrp="1"/>
          </p:cNvSpPr>
          <p:nvPr>
            <p:ph type="sldNum" sz="quarter" idx="12"/>
          </p:nvPr>
        </p:nvSpPr>
        <p:spPr/>
        <p:txBody>
          <a:bodyPr/>
          <a:lstStyle/>
          <a:p>
            <a:fld id="{86258DEC-E3D5-43C5-BA18-F19C6E611D7C}" type="slidenum">
              <a:rPr lang="zh-CN" altLang="en-US" smtClean="0">
                <a:solidFill>
                  <a:prstClr val="black">
                    <a:tint val="75000"/>
                  </a:prstClr>
                </a:solidFill>
              </a:rPr>
              <a:pPr/>
              <a:t>21</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4C0D261D-B14B-4D08-A278-1968A48FC4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212"/>
          <a:stretch/>
        </p:blipFill>
        <p:spPr>
          <a:xfrm>
            <a:off x="179512" y="1204072"/>
            <a:ext cx="4315847" cy="3242931"/>
          </a:xfrm>
          <a:prstGeom prst="rect">
            <a:avLst/>
          </a:prstGeom>
        </p:spPr>
      </p:pic>
      <p:sp>
        <p:nvSpPr>
          <p:cNvPr id="5" name="标题 1">
            <a:extLst>
              <a:ext uri="{FF2B5EF4-FFF2-40B4-BE49-F238E27FC236}">
                <a16:creationId xmlns:a16="http://schemas.microsoft.com/office/drawing/2014/main" id="{1F468303-FA83-42C4-9FC7-4D6D64CCFBFE}"/>
              </a:ext>
            </a:extLst>
          </p:cNvPr>
          <p:cNvSpPr txBox="1">
            <a:spLocks/>
          </p:cNvSpPr>
          <p:nvPr/>
        </p:nvSpPr>
        <p:spPr>
          <a:xfrm>
            <a:off x="323528" y="157741"/>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证据</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periodic RM</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圆角矩形 2"/>
          <p:cNvSpPr/>
          <p:nvPr/>
        </p:nvSpPr>
        <p:spPr>
          <a:xfrm>
            <a:off x="1115616" y="1275606"/>
            <a:ext cx="1296144" cy="2808312"/>
          </a:xfrm>
          <a:prstGeom prst="roundRect">
            <a:avLst/>
          </a:prstGeom>
          <a:solidFill>
            <a:schemeClr val="accent1">
              <a:alpha val="2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56939" y="1383537"/>
            <a:ext cx="1524776"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 190520B</a:t>
            </a:r>
            <a:endParaRPr lang="zh-CN" altLang="en-US" dirty="0"/>
          </a:p>
        </p:txBody>
      </p:sp>
      <p:sp>
        <p:nvSpPr>
          <p:cNvPr id="8" name="矩形 7"/>
          <p:cNvSpPr/>
          <p:nvPr/>
        </p:nvSpPr>
        <p:spPr>
          <a:xfrm>
            <a:off x="1143672" y="4447003"/>
            <a:ext cx="2670924" cy="523220"/>
          </a:xfrm>
          <a:prstGeom prst="rect">
            <a:avLst/>
          </a:prstGeom>
        </p:spPr>
        <p:txBody>
          <a:bodyPr wrap="none">
            <a:spAutoFit/>
          </a:bodyPr>
          <a:lstStyle/>
          <a:p>
            <a:pPr algn="ct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蓝色阴影：</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2023</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文章数据</a:t>
            </a:r>
            <a:endPar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黄色阴影：最新数据</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(from </a:t>
            </a:r>
            <a:r>
              <a:rPr lang="zh-CN" altLang="en-US"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冯毅</a:t>
            </a: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400" dirty="0"/>
          </a:p>
        </p:txBody>
      </p:sp>
      <p:sp>
        <p:nvSpPr>
          <p:cNvPr id="9" name="圆角矩形 8"/>
          <p:cNvSpPr/>
          <p:nvPr/>
        </p:nvSpPr>
        <p:spPr>
          <a:xfrm>
            <a:off x="2436485" y="1271386"/>
            <a:ext cx="1296144" cy="2808312"/>
          </a:xfrm>
          <a:prstGeom prst="roundRect">
            <a:avLst/>
          </a:prstGeom>
          <a:solidFill>
            <a:schemeClr val="accent4">
              <a:alpha val="3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ADCB97E2-145E-4A9B-A1FC-EE33528EA14B}"/>
              </a:ext>
            </a:extLst>
          </p:cNvPr>
          <p:cNvSpPr/>
          <p:nvPr/>
        </p:nvSpPr>
        <p:spPr>
          <a:xfrm>
            <a:off x="2436485" y="1059582"/>
            <a:ext cx="1994107" cy="3387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D95AE26-C620-4E47-BFBA-483EBC316807}"/>
              </a:ext>
            </a:extLst>
          </p:cNvPr>
          <p:cNvSpPr/>
          <p:nvPr/>
        </p:nvSpPr>
        <p:spPr>
          <a:xfrm>
            <a:off x="5724128" y="4466786"/>
            <a:ext cx="2390398"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RM</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演化具有周期性！</a:t>
            </a:r>
            <a:endParaRPr lang="zh-CN" altLang="en-US" dirty="0">
              <a:solidFill>
                <a:srgbClr val="FF0000"/>
              </a:solidFill>
            </a:endParaRPr>
          </a:p>
        </p:txBody>
      </p:sp>
      <p:pic>
        <p:nvPicPr>
          <p:cNvPr id="15" name="图片 14">
            <a:extLst>
              <a:ext uri="{FF2B5EF4-FFF2-40B4-BE49-F238E27FC236}">
                <a16:creationId xmlns:a16="http://schemas.microsoft.com/office/drawing/2014/main" id="{22AF4F3E-CD1B-4CC8-822C-AD42CC11D5FF}"/>
              </a:ext>
            </a:extLst>
          </p:cNvPr>
          <p:cNvPicPr>
            <a:picLocks noChangeAspect="1"/>
          </p:cNvPicPr>
          <p:nvPr/>
        </p:nvPicPr>
        <p:blipFill>
          <a:blip r:embed="rId3"/>
          <a:stretch>
            <a:fillRect/>
          </a:stretch>
        </p:blipFill>
        <p:spPr>
          <a:xfrm>
            <a:off x="4843546" y="2268956"/>
            <a:ext cx="4033600" cy="878858"/>
          </a:xfrm>
          <a:prstGeom prst="rect">
            <a:avLst/>
          </a:prstGeom>
        </p:spPr>
      </p:pic>
      <p:sp>
        <p:nvSpPr>
          <p:cNvPr id="16" name="矩形 15">
            <a:extLst>
              <a:ext uri="{FF2B5EF4-FFF2-40B4-BE49-F238E27FC236}">
                <a16:creationId xmlns:a16="http://schemas.microsoft.com/office/drawing/2014/main" id="{C4A21B82-42CA-40EB-B214-536B4BB4B401}"/>
              </a:ext>
            </a:extLst>
          </p:cNvPr>
          <p:cNvSpPr/>
          <p:nvPr/>
        </p:nvSpPr>
        <p:spPr>
          <a:xfrm>
            <a:off x="5272882" y="3446264"/>
            <a:ext cx="3292889" cy="307777"/>
          </a:xfrm>
          <a:prstGeom prst="rect">
            <a:avLst/>
          </a:prstGeom>
        </p:spPr>
        <p:txBody>
          <a:bodyPr wrap="none">
            <a:spAutoFit/>
          </a:bodyPr>
          <a:lstStyle/>
          <a:p>
            <a:pPr lvl="0" defTabSz="685800">
              <a:spcBef>
                <a:spcPct val="0"/>
              </a:spcBef>
              <a:defRPr/>
            </a:pPr>
            <a:r>
              <a:rPr lang="zh-CN" altLang="en-US" sz="14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王发印</a:t>
            </a:r>
            <a:r>
              <a:rPr lang="zh-CN" altLang="en-US"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等</a:t>
            </a: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2022, Nature Communications</a:t>
            </a:r>
          </a:p>
        </p:txBody>
      </p:sp>
      <p:sp>
        <p:nvSpPr>
          <p:cNvPr id="2" name="矩形 1">
            <a:extLst>
              <a:ext uri="{FF2B5EF4-FFF2-40B4-BE49-F238E27FC236}">
                <a16:creationId xmlns:a16="http://schemas.microsoft.com/office/drawing/2014/main" id="{1B49E3B0-251E-4759-95DB-031FF808DCD9}"/>
              </a:ext>
            </a:extLst>
          </p:cNvPr>
          <p:cNvSpPr/>
          <p:nvPr/>
        </p:nvSpPr>
        <p:spPr>
          <a:xfrm>
            <a:off x="1833764" y="853727"/>
            <a:ext cx="1290738"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preliminary</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24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4AA7EDA-9198-4266-8C5B-25B7B8217BC8}"/>
              </a:ext>
            </a:extLst>
          </p:cNvPr>
          <p:cNvSpPr>
            <a:spLocks noGrp="1"/>
          </p:cNvSpPr>
          <p:nvPr>
            <p:ph type="sldNum" sz="quarter" idx="12"/>
          </p:nvPr>
        </p:nvSpPr>
        <p:spPr/>
        <p:txBody>
          <a:bodyPr/>
          <a:lstStyle/>
          <a:p>
            <a:pPr>
              <a:defRPr/>
            </a:pPr>
            <a:fld id="{86258DEC-E3D5-43C5-BA18-F19C6E611D7C}" type="slidenum">
              <a:rPr lang="zh-CN" altLang="en-US" smtClean="0">
                <a:solidFill>
                  <a:prstClr val="black">
                    <a:tint val="75000"/>
                  </a:prstClr>
                </a:solidFill>
              </a:rPr>
              <a:pPr>
                <a:defRPr/>
              </a:pPr>
              <a:t>22</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94EC4F41-B4B6-45E5-8363-F254A07A74CB}"/>
              </a:ext>
            </a:extLst>
          </p:cNvPr>
          <p:cNvPicPr>
            <a:picLocks noChangeAspect="1"/>
          </p:cNvPicPr>
          <p:nvPr/>
        </p:nvPicPr>
        <p:blipFill>
          <a:blip r:embed="rId2"/>
          <a:stretch>
            <a:fillRect/>
          </a:stretch>
        </p:blipFill>
        <p:spPr>
          <a:xfrm>
            <a:off x="323528" y="1347614"/>
            <a:ext cx="4416953" cy="1453856"/>
          </a:xfrm>
          <a:prstGeom prst="rect">
            <a:avLst/>
          </a:prstGeom>
        </p:spPr>
      </p:pic>
      <p:sp>
        <p:nvSpPr>
          <p:cNvPr id="7" name="矩形 6">
            <a:extLst>
              <a:ext uri="{FF2B5EF4-FFF2-40B4-BE49-F238E27FC236}">
                <a16:creationId xmlns:a16="http://schemas.microsoft.com/office/drawing/2014/main" id="{F889E692-5018-49A7-A9A9-A6B4A554757C}"/>
              </a:ext>
            </a:extLst>
          </p:cNvPr>
          <p:cNvSpPr/>
          <p:nvPr/>
        </p:nvSpPr>
        <p:spPr>
          <a:xfrm>
            <a:off x="5652120" y="3723878"/>
            <a:ext cx="3228454" cy="630942"/>
          </a:xfrm>
          <a:prstGeom prst="rect">
            <a:avLst/>
          </a:prstGeom>
        </p:spPr>
        <p:txBody>
          <a:bodyPr wrap="square">
            <a:spAutoFit/>
          </a:bodyPr>
          <a:lstStyle/>
          <a:p>
            <a:pPr algn="just" defTabSz="685800">
              <a:lnSpc>
                <a:spcPts val="2100"/>
              </a:lnSpc>
              <a:defRPr/>
            </a:pPr>
            <a:r>
              <a:rPr lang="zh-CN" altLang="zh-CN"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双星系统</a:t>
            </a:r>
            <a:r>
              <a:rPr lang="zh-CN" altLang="en-US"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可以产生与快速射电暴相似的旋转量</a:t>
            </a:r>
            <a:r>
              <a:rPr lang="zh-CN" altLang="zh-CN"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和偏振演化</a:t>
            </a:r>
            <a:r>
              <a:rPr lang="zh-CN" altLang="en-US"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A1573706-D48E-4E78-9562-69D952E5778F}"/>
              </a:ext>
            </a:extLst>
          </p:cNvPr>
          <p:cNvSpPr/>
          <p:nvPr/>
        </p:nvSpPr>
        <p:spPr>
          <a:xfrm>
            <a:off x="2123728" y="1792277"/>
            <a:ext cx="1896673" cy="369332"/>
          </a:xfrm>
          <a:prstGeom prst="rect">
            <a:avLst/>
          </a:prstGeom>
        </p:spPr>
        <p:txBody>
          <a:bodyPr wrap="none">
            <a:spAutoFit/>
          </a:bodyPr>
          <a:lstStyle/>
          <a:p>
            <a:pPr>
              <a:defRPr/>
            </a:pPr>
            <a:r>
              <a:rPr lang="en-US" altLang="zh-CN" dirty="0">
                <a:solidFill>
                  <a:prstClr val="black"/>
                </a:solidFill>
                <a:latin typeface="Times New Roman" panose="02020603050405020304" pitchFamily="18" charset="0"/>
                <a:cs typeface="Times New Roman" panose="02020603050405020304" pitchFamily="18" charset="0"/>
              </a:rPr>
              <a:t>PSR B1744 – 24A</a:t>
            </a:r>
            <a:endParaRPr lang="zh-CN" altLang="en-US" sz="4400" dirty="0">
              <a:solidFill>
                <a:prstClr val="black"/>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632470" y="3435846"/>
            <a:ext cx="4677178" cy="1057217"/>
          </a:xfrm>
          <a:prstGeom prst="rect">
            <a:avLst/>
          </a:prstGeom>
        </p:spPr>
      </p:pic>
      <p:sp>
        <p:nvSpPr>
          <p:cNvPr id="9" name="标题 1">
            <a:extLst>
              <a:ext uri="{FF2B5EF4-FFF2-40B4-BE49-F238E27FC236}">
                <a16:creationId xmlns:a16="http://schemas.microsoft.com/office/drawing/2014/main" id="{F78D62FF-EC21-4E61-BBF4-5613B0F05FB7}"/>
              </a:ext>
            </a:extLst>
          </p:cNvPr>
          <p:cNvSpPr txBox="1">
            <a:spLocks/>
          </p:cNvSpPr>
          <p:nvPr/>
        </p:nvSpPr>
        <p:spPr>
          <a:xfrm>
            <a:off x="628650" y="273845"/>
            <a:ext cx="7886700" cy="6135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证据</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双星中的</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pulsar</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偏振性质</a:t>
            </a:r>
            <a:endPar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p:txBody>
      </p:sp>
      <p:pic>
        <p:nvPicPr>
          <p:cNvPr id="3" name="图片 2"/>
          <p:cNvPicPr>
            <a:picLocks noChangeAspect="1"/>
          </p:cNvPicPr>
          <p:nvPr/>
        </p:nvPicPr>
        <p:blipFill>
          <a:blip r:embed="rId4"/>
          <a:stretch>
            <a:fillRect/>
          </a:stretch>
        </p:blipFill>
        <p:spPr>
          <a:xfrm>
            <a:off x="4860032" y="999774"/>
            <a:ext cx="4109645" cy="2436072"/>
          </a:xfrm>
          <a:prstGeom prst="rect">
            <a:avLst/>
          </a:prstGeom>
        </p:spPr>
      </p:pic>
    </p:spTree>
    <p:extLst>
      <p:ext uri="{BB962C8B-B14F-4D97-AF65-F5344CB8AC3E}">
        <p14:creationId xmlns:p14="http://schemas.microsoft.com/office/powerpoint/2010/main" val="403080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EB8CDF59-0A1B-450B-9AA6-4BFBA0D2C6B4}"/>
              </a:ext>
            </a:extLst>
          </p:cNvPr>
          <p:cNvSpPr/>
          <p:nvPr/>
        </p:nvSpPr>
        <p:spPr>
          <a:xfrm>
            <a:off x="784705" y="4038789"/>
            <a:ext cx="7771447" cy="339388"/>
          </a:xfrm>
          <a:prstGeom prst="rect">
            <a:avLst/>
          </a:prstGeom>
        </p:spPr>
        <p:txBody>
          <a:bodyPr wrap="square">
            <a:spAutoFit/>
          </a:bodyPr>
          <a:lstStyle/>
          <a:p>
            <a:pPr marL="0" marR="0" lvl="0" indent="0" algn="l" defTabSz="685800" rtl="0" eaLnBrk="1" fontAlgn="auto" latinLnBrk="0" hangingPunct="1">
              <a:lnSpc>
                <a:spcPts val="2100"/>
              </a:lnSpc>
              <a:spcBef>
                <a:spcPts val="0"/>
              </a:spcBef>
              <a:spcAft>
                <a:spcPts val="0"/>
              </a:spcAft>
              <a:buClrTx/>
              <a:buSzTx/>
              <a:buFontTx/>
              <a:buNone/>
              <a:tabLst/>
              <a:defRPr/>
            </a:pPr>
            <a:endParaRPr kumimoji="0" lang="en-US" altLang="zh-CN" sz="15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BDBD3B5F-2A5A-4F9C-B78D-54F82B835D0B}"/>
              </a:ext>
            </a:extLst>
          </p:cNvPr>
          <p:cNvSpPr/>
          <p:nvPr/>
        </p:nvSpPr>
        <p:spPr>
          <a:xfrm>
            <a:off x="528395" y="649920"/>
            <a:ext cx="8136904" cy="2282035"/>
          </a:xfrm>
          <a:prstGeom prst="rect">
            <a:avLst/>
          </a:prstGeom>
        </p:spPr>
        <p:txBody>
          <a:bodyPr wrap="square">
            <a:spAutoFit/>
          </a:bodyPr>
          <a:lstStyle/>
          <a:p>
            <a:pPr marL="0" marR="0" lvl="0" indent="0" algn="just" defTabSz="685800" rtl="0" eaLnBrk="1" fontAlgn="auto" latinLnBrk="0" hangingPunct="1">
              <a:lnSpc>
                <a:spcPts val="29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宇宙中一半以上的恒星处于双星系统中，一部分</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可以来自双星系统。</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685800" rtl="0" eaLnBrk="1" fontAlgn="auto" latinLnBrk="0" hangingPunct="1">
              <a:lnSpc>
                <a:spcPts val="29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优势：</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685800" rtl="0" eaLnBrk="1" fontAlgn="auto" latinLnBrk="0" hangingPunct="1">
              <a:lnSpc>
                <a:spcPts val="2900"/>
              </a:lnSpc>
              <a:spcBef>
                <a:spcPts val="0"/>
              </a:spcBef>
              <a:spcAft>
                <a:spcPts val="0"/>
              </a:spcAft>
              <a:buClrTx/>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磁离子环境：大</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，演化、变号的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，法拉第转化，退偏振；</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685800" rtl="0" eaLnBrk="1" fontAlgn="auto" latinLnBrk="0" hangingPunct="1">
              <a:lnSpc>
                <a:spcPts val="2900"/>
              </a:lnSpc>
              <a:spcBef>
                <a:spcPts val="0"/>
              </a:spcBef>
              <a:spcAft>
                <a:spcPts val="0"/>
              </a:spcAft>
              <a:buClrTx/>
              <a:buSzTx/>
              <a:buFont typeface="+mj-lt"/>
              <a:buAutoNum type="arabicPeriod"/>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演化的多样性：轨道参数、伴星性质、星周盘的性质和倾角等；</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685800" rtl="0" eaLnBrk="1" fontAlgn="auto" latinLnBrk="0" hangingPunct="1">
              <a:lnSpc>
                <a:spcPts val="2900"/>
              </a:lnSpc>
              <a:spcBef>
                <a:spcPts val="0"/>
              </a:spcBef>
              <a:spcAft>
                <a:spcPts val="0"/>
              </a:spcAft>
              <a:buClrTx/>
              <a:buSzTx/>
              <a:buFont typeface="+mj-lt"/>
              <a:buAutoNum type="arabicPeriod"/>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活跃周期；</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685800" rtl="0" eaLnBrk="1" fontAlgn="auto" latinLnBrk="0" hangingPunct="1">
              <a:lnSpc>
                <a:spcPts val="2900"/>
              </a:lnSpc>
              <a:spcBef>
                <a:spcPts val="0"/>
              </a:spcBef>
              <a:spcAft>
                <a:spcPts val="0"/>
              </a:spcAft>
              <a:buClrTx/>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证据：河内及近邻星系的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搜寻；</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演化的周期性</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190520B)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等。</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标题 1">
            <a:extLst>
              <a:ext uri="{FF2B5EF4-FFF2-40B4-BE49-F238E27FC236}">
                <a16:creationId xmlns:a16="http://schemas.microsoft.com/office/drawing/2014/main" id="{8833DC98-08B7-4A55-A09D-4625CF24E15B}"/>
              </a:ext>
            </a:extLst>
          </p:cNvPr>
          <p:cNvSpPr txBox="1">
            <a:spLocks/>
          </p:cNvSpPr>
          <p:nvPr/>
        </p:nvSpPr>
        <p:spPr>
          <a:xfrm>
            <a:off x="289354" y="122386"/>
            <a:ext cx="8326281" cy="5771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双星中的快速射电暴</a:t>
            </a:r>
          </a:p>
        </p:txBody>
      </p:sp>
      <p:pic>
        <p:nvPicPr>
          <p:cNvPr id="2" name="图片 1">
            <a:extLst>
              <a:ext uri="{FF2B5EF4-FFF2-40B4-BE49-F238E27FC236}">
                <a16:creationId xmlns:a16="http://schemas.microsoft.com/office/drawing/2014/main" id="{FE66E228-21B9-4EAB-B86F-F4D72D359EC6}"/>
              </a:ext>
            </a:extLst>
          </p:cNvPr>
          <p:cNvPicPr>
            <a:picLocks noChangeAspect="1"/>
          </p:cNvPicPr>
          <p:nvPr/>
        </p:nvPicPr>
        <p:blipFill>
          <a:blip r:embed="rId3"/>
          <a:stretch>
            <a:fillRect/>
          </a:stretch>
        </p:blipFill>
        <p:spPr>
          <a:xfrm>
            <a:off x="4910907" y="3093062"/>
            <a:ext cx="3979438" cy="1537135"/>
          </a:xfrm>
          <a:prstGeom prst="rect">
            <a:avLst/>
          </a:prstGeom>
        </p:spPr>
      </p:pic>
      <p:pic>
        <p:nvPicPr>
          <p:cNvPr id="4" name="图片 3">
            <a:extLst>
              <a:ext uri="{FF2B5EF4-FFF2-40B4-BE49-F238E27FC236}">
                <a16:creationId xmlns:a16="http://schemas.microsoft.com/office/drawing/2014/main" id="{1AD7F83A-7763-4D06-8450-88EE99A824F8}"/>
              </a:ext>
            </a:extLst>
          </p:cNvPr>
          <p:cNvPicPr>
            <a:picLocks noChangeAspect="1"/>
          </p:cNvPicPr>
          <p:nvPr/>
        </p:nvPicPr>
        <p:blipFill>
          <a:blip r:embed="rId4"/>
          <a:stretch>
            <a:fillRect/>
          </a:stretch>
        </p:blipFill>
        <p:spPr>
          <a:xfrm>
            <a:off x="787059" y="3032946"/>
            <a:ext cx="2574125" cy="1657368"/>
          </a:xfrm>
          <a:prstGeom prst="rect">
            <a:avLst/>
          </a:prstGeom>
        </p:spPr>
      </p:pic>
      <p:sp>
        <p:nvSpPr>
          <p:cNvPr id="5" name="文本框 4">
            <a:extLst>
              <a:ext uri="{FF2B5EF4-FFF2-40B4-BE49-F238E27FC236}">
                <a16:creationId xmlns:a16="http://schemas.microsoft.com/office/drawing/2014/main" id="{1F53DCAB-C9DF-4B32-9B45-A2D2F0ED0304}"/>
              </a:ext>
            </a:extLst>
          </p:cNvPr>
          <p:cNvSpPr txBox="1"/>
          <p:nvPr/>
        </p:nvSpPr>
        <p:spPr>
          <a:xfrm>
            <a:off x="5684682" y="4090334"/>
            <a:ext cx="8072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磁倾角</a:t>
            </a:r>
          </a:p>
        </p:txBody>
      </p:sp>
      <p:sp>
        <p:nvSpPr>
          <p:cNvPr id="14" name="文本框 13">
            <a:extLst>
              <a:ext uri="{FF2B5EF4-FFF2-40B4-BE49-F238E27FC236}">
                <a16:creationId xmlns:a16="http://schemas.microsoft.com/office/drawing/2014/main" id="{FAD50329-5A9A-4ED3-BBBF-0A3CB9487853}"/>
              </a:ext>
            </a:extLst>
          </p:cNvPr>
          <p:cNvSpPr txBox="1"/>
          <p:nvPr/>
        </p:nvSpPr>
        <p:spPr>
          <a:xfrm>
            <a:off x="8072881" y="4038789"/>
            <a:ext cx="8174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盘倾角</a:t>
            </a:r>
          </a:p>
        </p:txBody>
      </p:sp>
      <p:sp>
        <p:nvSpPr>
          <p:cNvPr id="16" name="矩形 15">
            <a:extLst>
              <a:ext uri="{FF2B5EF4-FFF2-40B4-BE49-F238E27FC236}">
                <a16:creationId xmlns:a16="http://schemas.microsoft.com/office/drawing/2014/main" id="{C3F437B0-296A-47C8-ACD6-4A13AF05B50B}"/>
              </a:ext>
            </a:extLst>
          </p:cNvPr>
          <p:cNvSpPr/>
          <p:nvPr/>
        </p:nvSpPr>
        <p:spPr>
          <a:xfrm>
            <a:off x="2462717" y="4741025"/>
            <a:ext cx="3656835"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赵臻胤，张国强，</a:t>
            </a:r>
            <a:r>
              <a:rPr kumimoji="0" lang="zh-CN" altLang="en-US" sz="1350" b="0" i="0" u="none" strike="noStrike" kern="1200" cap="none" spc="0" normalizeH="0" baseline="0" noProof="0" dirty="0">
                <a:ln>
                  <a:noFill/>
                </a:ln>
                <a:solidFill>
                  <a:srgbClr val="2E0ED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王发印</a:t>
            </a:r>
            <a:r>
              <a:rPr kumimoji="0" lang="zh-CN" altLang="en-US" sz="1350" b="1" i="0" u="none" strike="noStrike" kern="1200" cap="none" spc="0" normalizeH="0" baseline="0" noProof="0" dirty="0">
                <a:ln>
                  <a:noFill/>
                </a:ln>
                <a:solidFill>
                  <a:srgbClr val="2E0ED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，戴子高</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2023, </a:t>
            </a:r>
            <a:r>
              <a:rPr kumimoji="0" lang="en-US" altLang="zh-CN" sz="135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ApJ</a:t>
            </a:r>
            <a:endPar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8DEC-E3D5-43C5-BA18-F19C6E611D7C}"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140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4416"/>
            <a:ext cx="8229600" cy="635126"/>
          </a:xfrm>
        </p:spPr>
        <p:txBody>
          <a:bodyPr>
            <a:normAutofit/>
          </a:bodyPr>
          <a:lstStyle/>
          <a:p>
            <a:r>
              <a:rPr lang="zh-CN" altLang="en-US" sz="2800" b="1">
                <a:solidFill>
                  <a:srgbClr val="0000FF"/>
                </a:solidFill>
                <a:latin typeface="黑体" panose="02010609060101010101" pitchFamily="49" charset="-122"/>
                <a:ea typeface="黑体" panose="02010609060101010101" pitchFamily="49" charset="-122"/>
                <a:cs typeface="Times New Roman" panose="02020603050405020304" pitchFamily="18" charset="0"/>
              </a:rPr>
              <a:t>研究展望</a:t>
            </a:r>
            <a:endPar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内容占位符 2"/>
          <p:cNvSpPr>
            <a:spLocks noGrp="1"/>
          </p:cNvSpPr>
          <p:nvPr>
            <p:ph idx="1"/>
          </p:nvPr>
        </p:nvSpPr>
        <p:spPr>
          <a:xfrm>
            <a:off x="457200" y="1220788"/>
            <a:ext cx="8229600" cy="3655218"/>
          </a:xfrm>
        </p:spPr>
        <p:txBody>
          <a:bodyPr>
            <a:normAutofit lnSpcReduction="10000"/>
          </a:bodyPr>
          <a:lstStyle/>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是否所有的</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FRB</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都是重复的</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如何分类</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相干机制：曲率辐射、同步激波脉泽</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除磁星外，是否还有别的中心能源</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多波段对应体（</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FRB 180916B?</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）；快速射电暴、伽玛暴和引力波成协（</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GW190425/ FRB 190425A?</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1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双星中的快速射电暴：河内和近邻星系搜寻、</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RM</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演化的周期性</a:t>
            </a:r>
            <a:endParaRPr lang="en-US" altLang="zh-CN" sz="21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快速射电暴宇宙学</a:t>
            </a: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p:nvSpPr>
        <p:spPr>
          <a:xfrm>
            <a:off x="457200" y="659609"/>
            <a:ext cx="3433953"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未解决的重要科学问题</a:t>
            </a:r>
            <a:r>
              <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206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标题 1"/>
          <p:cNvSpPr txBox="1">
            <a:spLocks/>
          </p:cNvSpPr>
          <p:nvPr/>
        </p:nvSpPr>
        <p:spPr>
          <a:xfrm>
            <a:off x="628650" y="273845"/>
            <a:ext cx="7886700" cy="6135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证据</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结构函数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(structure function)</a:t>
            </a:r>
            <a:endPar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p:txBody>
      </p:sp>
      <p:pic>
        <p:nvPicPr>
          <p:cNvPr id="7" name="图片 6"/>
          <p:cNvPicPr>
            <a:picLocks noChangeAspect="1"/>
          </p:cNvPicPr>
          <p:nvPr/>
        </p:nvPicPr>
        <p:blipFill>
          <a:blip r:embed="rId2"/>
          <a:stretch>
            <a:fillRect/>
          </a:stretch>
        </p:blipFill>
        <p:spPr>
          <a:xfrm>
            <a:off x="467544" y="1131590"/>
            <a:ext cx="3240360" cy="458738"/>
          </a:xfrm>
          <a:prstGeom prst="rect">
            <a:avLst/>
          </a:prstGeom>
        </p:spPr>
      </p:pic>
      <p:sp>
        <p:nvSpPr>
          <p:cNvPr id="9" name="矩形 8"/>
          <p:cNvSpPr/>
          <p:nvPr/>
        </p:nvSpPr>
        <p:spPr>
          <a:xfrm>
            <a:off x="158944" y="1669319"/>
            <a:ext cx="4289605"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SF analysis of RM provides new information on the properties of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plasma turbulence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near FRB sources.</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5220072" y="1103779"/>
            <a:ext cx="2592287" cy="504654"/>
          </a:xfrm>
          <a:prstGeom prst="rect">
            <a:avLst/>
          </a:prstGeom>
        </p:spPr>
      </p:pic>
      <p:sp>
        <p:nvSpPr>
          <p:cNvPr id="11" name="矩形 10"/>
          <p:cNvSpPr/>
          <p:nvPr/>
        </p:nvSpPr>
        <p:spPr>
          <a:xfrm>
            <a:off x="4788024" y="1642603"/>
            <a:ext cx="439248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geometric component, changes of the angle between the LOS and magnetic field;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statistical component from RM fluctuations</a:t>
            </a:r>
            <a:endPar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F400AF13-2373-4A82-9425-85984B5D9224}"/>
              </a:ext>
            </a:extLst>
          </p:cNvPr>
          <p:cNvPicPr>
            <a:picLocks noChangeAspect="1"/>
          </p:cNvPicPr>
          <p:nvPr/>
        </p:nvPicPr>
        <p:blipFill>
          <a:blip r:embed="rId4"/>
          <a:stretch>
            <a:fillRect/>
          </a:stretch>
        </p:blipFill>
        <p:spPr>
          <a:xfrm>
            <a:off x="539552" y="2571750"/>
            <a:ext cx="2940004" cy="1364574"/>
          </a:xfrm>
          <a:prstGeom prst="rect">
            <a:avLst/>
          </a:prstGeom>
        </p:spPr>
      </p:pic>
      <p:pic>
        <p:nvPicPr>
          <p:cNvPr id="5" name="图片 4">
            <a:extLst>
              <a:ext uri="{FF2B5EF4-FFF2-40B4-BE49-F238E27FC236}">
                <a16:creationId xmlns:a16="http://schemas.microsoft.com/office/drawing/2014/main" id="{DF31EAA5-C30D-4F7A-9CD0-6E7B05847C02}"/>
              </a:ext>
            </a:extLst>
          </p:cNvPr>
          <p:cNvPicPr>
            <a:picLocks noChangeAspect="1"/>
          </p:cNvPicPr>
          <p:nvPr/>
        </p:nvPicPr>
        <p:blipFill>
          <a:blip r:embed="rId5"/>
          <a:stretch>
            <a:fillRect/>
          </a:stretch>
        </p:blipFill>
        <p:spPr>
          <a:xfrm>
            <a:off x="345970" y="4022537"/>
            <a:ext cx="3483508" cy="551232"/>
          </a:xfrm>
          <a:prstGeom prst="rect">
            <a:avLst/>
          </a:prstGeom>
        </p:spPr>
      </p:pic>
      <p:pic>
        <p:nvPicPr>
          <p:cNvPr id="14" name="图片 13">
            <a:extLst>
              <a:ext uri="{FF2B5EF4-FFF2-40B4-BE49-F238E27FC236}">
                <a16:creationId xmlns:a16="http://schemas.microsoft.com/office/drawing/2014/main" id="{06143C0F-1F46-4EBA-82E4-3297144FA435}"/>
              </a:ext>
            </a:extLst>
          </p:cNvPr>
          <p:cNvPicPr>
            <a:picLocks noChangeAspect="1"/>
          </p:cNvPicPr>
          <p:nvPr/>
        </p:nvPicPr>
        <p:blipFill>
          <a:blip r:embed="rId6"/>
          <a:stretch>
            <a:fillRect/>
          </a:stretch>
        </p:blipFill>
        <p:spPr>
          <a:xfrm>
            <a:off x="5580112" y="2571750"/>
            <a:ext cx="2342017" cy="1921787"/>
          </a:xfrm>
          <a:prstGeom prst="rect">
            <a:avLst/>
          </a:prstGeom>
        </p:spPr>
      </p:pic>
      <p:sp>
        <p:nvSpPr>
          <p:cNvPr id="15" name="矩形 14">
            <a:extLst>
              <a:ext uri="{FF2B5EF4-FFF2-40B4-BE49-F238E27FC236}">
                <a16:creationId xmlns:a16="http://schemas.microsoft.com/office/drawing/2014/main" id="{08CC76D0-E97B-4C68-B65B-5118F2C9D2FA}"/>
              </a:ext>
            </a:extLst>
          </p:cNvPr>
          <p:cNvSpPr/>
          <p:nvPr/>
        </p:nvSpPr>
        <p:spPr>
          <a:xfrm>
            <a:off x="686666" y="4659982"/>
            <a:ext cx="26132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Simonetti, Cordes, Spangler 1984</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id="{5F9A968E-6480-4B71-A0DF-00EAC5D0B6A1}"/>
              </a:ext>
            </a:extLst>
          </p:cNvPr>
          <p:cNvSpPr/>
          <p:nvPr/>
        </p:nvSpPr>
        <p:spPr>
          <a:xfrm>
            <a:off x="5364088" y="4659982"/>
            <a:ext cx="337147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Clegg, Cordes, Simonetti, Kulkarni 1992</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2905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58612EC2-CA3B-4648-AB56-2197FA8F9C0A}"/>
              </a:ext>
            </a:extLst>
          </p:cNvPr>
          <p:cNvPicPr>
            <a:picLocks noChangeAspect="1"/>
          </p:cNvPicPr>
          <p:nvPr/>
        </p:nvPicPr>
        <p:blipFill>
          <a:blip r:embed="rId2"/>
          <a:stretch>
            <a:fillRect/>
          </a:stretch>
        </p:blipFill>
        <p:spPr>
          <a:xfrm>
            <a:off x="714401" y="2111409"/>
            <a:ext cx="2596372" cy="1900915"/>
          </a:xfrm>
          <a:prstGeom prst="rect">
            <a:avLst/>
          </a:prstGeom>
        </p:spPr>
      </p:pic>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标题 1"/>
          <p:cNvSpPr txBox="1">
            <a:spLocks/>
          </p:cNvSpPr>
          <p:nvPr/>
        </p:nvSpPr>
        <p:spPr>
          <a:xfrm>
            <a:off x="628650" y="273845"/>
            <a:ext cx="7886700" cy="6135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结构函数</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pulsar binary and FRBs</a:t>
            </a:r>
            <a:endPar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p:txBody>
      </p:sp>
      <p:sp>
        <p:nvSpPr>
          <p:cNvPr id="12" name="矩形 11"/>
          <p:cNvSpPr/>
          <p:nvPr/>
        </p:nvSpPr>
        <p:spPr>
          <a:xfrm>
            <a:off x="2339752" y="2643758"/>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p:cNvSpPr/>
          <p:nvPr/>
        </p:nvSpPr>
        <p:spPr>
          <a:xfrm>
            <a:off x="1187624" y="2273320"/>
            <a:ext cx="4106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38D124FD-580C-4413-AD17-8F218A6C6185}"/>
              </a:ext>
            </a:extLst>
          </p:cNvPr>
          <p:cNvPicPr>
            <a:picLocks noChangeAspect="1"/>
          </p:cNvPicPr>
          <p:nvPr/>
        </p:nvPicPr>
        <p:blipFill rotWithShape="1">
          <a:blip r:embed="rId3"/>
          <a:srcRect l="3780" t="4213" r="7384"/>
          <a:stretch/>
        </p:blipFill>
        <p:spPr>
          <a:xfrm>
            <a:off x="5004048" y="771550"/>
            <a:ext cx="3838500" cy="1248160"/>
          </a:xfrm>
          <a:prstGeom prst="rect">
            <a:avLst/>
          </a:prstGeom>
        </p:spPr>
      </p:pic>
      <p:pic>
        <p:nvPicPr>
          <p:cNvPr id="5" name="图片 4">
            <a:extLst>
              <a:ext uri="{FF2B5EF4-FFF2-40B4-BE49-F238E27FC236}">
                <a16:creationId xmlns:a16="http://schemas.microsoft.com/office/drawing/2014/main" id="{A17E0CF0-7412-4AE1-8F4E-549C42090437}"/>
              </a:ext>
            </a:extLst>
          </p:cNvPr>
          <p:cNvPicPr>
            <a:picLocks noChangeAspect="1"/>
          </p:cNvPicPr>
          <p:nvPr/>
        </p:nvPicPr>
        <p:blipFill>
          <a:blip r:embed="rId4"/>
          <a:stretch>
            <a:fillRect/>
          </a:stretch>
        </p:blipFill>
        <p:spPr>
          <a:xfrm>
            <a:off x="251520" y="1266494"/>
            <a:ext cx="4680519" cy="457909"/>
          </a:xfrm>
          <a:prstGeom prst="rect">
            <a:avLst/>
          </a:prstGeom>
        </p:spPr>
      </p:pic>
      <p:pic>
        <p:nvPicPr>
          <p:cNvPr id="15" name="图片 14">
            <a:extLst>
              <a:ext uri="{FF2B5EF4-FFF2-40B4-BE49-F238E27FC236}">
                <a16:creationId xmlns:a16="http://schemas.microsoft.com/office/drawing/2014/main" id="{A3E07EE2-4248-4E7E-878F-76598A867D82}"/>
              </a:ext>
            </a:extLst>
          </p:cNvPr>
          <p:cNvPicPr>
            <a:picLocks noChangeAspect="1"/>
          </p:cNvPicPr>
          <p:nvPr/>
        </p:nvPicPr>
        <p:blipFill>
          <a:blip r:embed="rId5"/>
          <a:stretch>
            <a:fillRect/>
          </a:stretch>
        </p:blipFill>
        <p:spPr>
          <a:xfrm>
            <a:off x="5220072" y="2144179"/>
            <a:ext cx="2520280" cy="1891337"/>
          </a:xfrm>
          <a:prstGeom prst="rect">
            <a:avLst/>
          </a:prstGeom>
        </p:spPr>
      </p:pic>
      <p:sp>
        <p:nvSpPr>
          <p:cNvPr id="16" name="矩形 15">
            <a:extLst>
              <a:ext uri="{FF2B5EF4-FFF2-40B4-BE49-F238E27FC236}">
                <a16:creationId xmlns:a16="http://schemas.microsoft.com/office/drawing/2014/main" id="{CD04F3E2-D52B-4E90-9364-31411CA76456}"/>
              </a:ext>
            </a:extLst>
          </p:cNvPr>
          <p:cNvSpPr/>
          <p:nvPr/>
        </p:nvSpPr>
        <p:spPr>
          <a:xfrm>
            <a:off x="5940152" y="2624991"/>
            <a:ext cx="4106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矩形 16">
            <a:extLst>
              <a:ext uri="{FF2B5EF4-FFF2-40B4-BE49-F238E27FC236}">
                <a16:creationId xmlns:a16="http://schemas.microsoft.com/office/drawing/2014/main" id="{82605CA2-FFCE-4836-8CEE-F07E724FFA6E}"/>
              </a:ext>
            </a:extLst>
          </p:cNvPr>
          <p:cNvSpPr/>
          <p:nvPr/>
        </p:nvSpPr>
        <p:spPr>
          <a:xfrm>
            <a:off x="7020272" y="2624991"/>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id="{96EE120D-7CE0-4A6A-8F23-7196924A5A60}"/>
              </a:ext>
            </a:extLst>
          </p:cNvPr>
          <p:cNvSpPr/>
          <p:nvPr/>
        </p:nvSpPr>
        <p:spPr>
          <a:xfrm>
            <a:off x="323528" y="4142801"/>
            <a:ext cx="39604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PSR B1744 is an11.56-ms pulsar in a 1.82-h tight orbit with a 0.09</a:t>
            </a:r>
            <a:r>
              <a:rPr kumimoji="0" lang="en-US" altLang="zh-CN" sz="16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dip in D</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occurs at orbital period (P).</a:t>
            </a:r>
          </a:p>
        </p:txBody>
      </p:sp>
      <p:sp>
        <p:nvSpPr>
          <p:cNvPr id="19" name="矩形 18">
            <a:extLst>
              <a:ext uri="{FF2B5EF4-FFF2-40B4-BE49-F238E27FC236}">
                <a16:creationId xmlns:a16="http://schemas.microsoft.com/office/drawing/2014/main" id="{766DD5BF-0078-4556-8CF4-F5591FFD9653}"/>
              </a:ext>
            </a:extLst>
          </p:cNvPr>
          <p:cNvSpPr/>
          <p:nvPr/>
        </p:nvSpPr>
        <p:spPr>
          <a:xfrm>
            <a:off x="4932039" y="4172091"/>
            <a:ext cx="39604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dip in D</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FRB 20201124A occurs at </a:t>
            </a:r>
            <a:r>
              <a:rPr kumimoji="0" lang="el-GR"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Δ</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t~40 days.</a:t>
            </a:r>
          </a:p>
        </p:txBody>
      </p:sp>
      <p:sp>
        <p:nvSpPr>
          <p:cNvPr id="20" name="矩形 19">
            <a:extLst>
              <a:ext uri="{FF2B5EF4-FFF2-40B4-BE49-F238E27FC236}">
                <a16:creationId xmlns:a16="http://schemas.microsoft.com/office/drawing/2014/main" id="{8B5D8079-8D9C-47ED-99C0-E207EE088E8A}"/>
              </a:ext>
            </a:extLst>
          </p:cNvPr>
          <p:cNvSpPr/>
          <p:nvPr/>
        </p:nvSpPr>
        <p:spPr>
          <a:xfrm>
            <a:off x="3602531" y="2536036"/>
            <a:ext cx="136287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l-GR"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σ</a:t>
            </a:r>
            <a:r>
              <a:rPr kumimoji="0" lang="en-US" altLang="zh-CN" sz="1600" b="0" i="0" u="none" strike="noStrike" kern="12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6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depolarization</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7684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8F5346B2-FED6-44C0-8F83-A413D4E40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6" name="图片 5">
            <a:extLst>
              <a:ext uri="{FF2B5EF4-FFF2-40B4-BE49-F238E27FC236}">
                <a16:creationId xmlns:a16="http://schemas.microsoft.com/office/drawing/2014/main" id="{BFB59ABE-15BC-42DA-A65D-667E10302211}"/>
              </a:ext>
            </a:extLst>
          </p:cNvPr>
          <p:cNvPicPr>
            <a:picLocks noChangeAspect="1"/>
          </p:cNvPicPr>
          <p:nvPr/>
        </p:nvPicPr>
        <p:blipFill>
          <a:blip r:embed="rId2"/>
          <a:stretch>
            <a:fillRect/>
          </a:stretch>
        </p:blipFill>
        <p:spPr>
          <a:xfrm>
            <a:off x="1619672" y="267494"/>
            <a:ext cx="6325716" cy="1710956"/>
          </a:xfrm>
          <a:prstGeom prst="rect">
            <a:avLst/>
          </a:prstGeom>
        </p:spPr>
      </p:pic>
      <p:pic>
        <p:nvPicPr>
          <p:cNvPr id="1026" name="Picture 2" descr="Graphic showing 6 different FRB events on left side of screen beaming towards a central point in the Milky Way galaxy on right side of screen">
            <a:extLst>
              <a:ext uri="{FF2B5EF4-FFF2-40B4-BE49-F238E27FC236}">
                <a16:creationId xmlns:a16="http://schemas.microsoft.com/office/drawing/2014/main" id="{AD416C9F-2588-4E50-9DE6-B846397772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067694"/>
            <a:ext cx="5184576" cy="291632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B9C4E340-9B41-414A-96D4-BC89A0A30E2F}"/>
              </a:ext>
            </a:extLst>
          </p:cNvPr>
          <p:cNvSpPr/>
          <p:nvPr/>
        </p:nvSpPr>
        <p:spPr>
          <a:xfrm>
            <a:off x="5724128" y="1347614"/>
            <a:ext cx="6976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1973</a:t>
            </a:r>
            <a:endPar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016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4728" y="144081"/>
            <a:ext cx="8229600" cy="696503"/>
          </a:xfrm>
        </p:spPr>
        <p:txBody>
          <a:bodyPr>
            <a:normAutofit/>
          </a:bodyPr>
          <a:lstStyle/>
          <a:p>
            <a:r>
              <a:rPr lang="en-US" altLang="zh-CN" sz="2800" b="1" dirty="0">
                <a:solidFill>
                  <a:srgbClr val="0000FF"/>
                </a:solidFill>
                <a:latin typeface="黑体" panose="02010609060101010101" pitchFamily="49" charset="-122"/>
                <a:ea typeface="黑体" panose="02010609060101010101" pitchFamily="49" charset="-122"/>
                <a:cs typeface="Times New Roman" pitchFamily="18" charset="0"/>
              </a:rPr>
              <a:t>3.</a:t>
            </a:r>
            <a:r>
              <a:rPr lang="zh-CN" altLang="en-US" sz="2800" b="1" dirty="0">
                <a:solidFill>
                  <a:srgbClr val="0000FF"/>
                </a:solidFill>
                <a:latin typeface="黑体" panose="02010609060101010101" pitchFamily="49" charset="-122"/>
                <a:ea typeface="黑体" panose="02010609060101010101" pitchFamily="49" charset="-122"/>
                <a:cs typeface="Times New Roman" pitchFamily="18" charset="0"/>
              </a:rPr>
              <a:t>快速射电暴宇宙学</a:t>
            </a:r>
          </a:p>
        </p:txBody>
      </p:sp>
      <p:sp>
        <p:nvSpPr>
          <p:cNvPr id="3" name="内容占位符 2"/>
          <p:cNvSpPr>
            <a:spLocks noGrp="1"/>
          </p:cNvSpPr>
          <p:nvPr>
            <p:ph idx="1"/>
          </p:nvPr>
        </p:nvSpPr>
        <p:spPr>
          <a:xfrm>
            <a:off x="384729" y="916698"/>
            <a:ext cx="8685752" cy="4367869"/>
          </a:xfrm>
        </p:spPr>
        <p:txBody>
          <a:bodyPr>
            <a:normAutofit/>
          </a:bodyPr>
          <a:lstStyle/>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同时测量红移和星系际介质色散量</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DM</a:t>
            </a:r>
            <a:r>
              <a:rPr lang="en-US" altLang="zh-CN" sz="2000" b="1" baseline="-25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IGM</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 FRB</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作为宇宙学探针</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Baryon density (</a:t>
            </a:r>
            <a:r>
              <a:rPr lang="en-US" altLang="zh-CN" sz="1600" dirty="0" err="1">
                <a:latin typeface="Times New Roman" pitchFamily="18" charset="0"/>
                <a:cs typeface="Times New Roman" pitchFamily="18" charset="0"/>
              </a:rPr>
              <a:t>Macquart</a:t>
            </a:r>
            <a:r>
              <a:rPr lang="en-US" altLang="zh-CN" sz="1600" dirty="0">
                <a:latin typeface="Times New Roman" pitchFamily="18" charset="0"/>
                <a:cs typeface="Times New Roman" pitchFamily="18" charset="0"/>
              </a:rPr>
              <a:t>+ 20; Li+19; Yang, Wu &amp; </a:t>
            </a:r>
            <a:r>
              <a:rPr lang="en-US" altLang="zh-CN" sz="1600" dirty="0">
                <a:solidFill>
                  <a:srgbClr val="0000FF"/>
                </a:solidFill>
                <a:latin typeface="Times New Roman" pitchFamily="18" charset="0"/>
                <a:cs typeface="Times New Roman" pitchFamily="18" charset="0"/>
              </a:rPr>
              <a:t>Wang FY* </a:t>
            </a:r>
            <a:r>
              <a:rPr lang="en-US" altLang="zh-CN" sz="1600" dirty="0">
                <a:latin typeface="Times New Roman" pitchFamily="18" charset="0"/>
                <a:cs typeface="Times New Roman" pitchFamily="18" charset="0"/>
              </a:rPr>
              <a:t>22; Lin+ 22; Wang &amp; Wei 23…)</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Dark energy (Zhou+ 14; Gao+ 14; Deng+ 14; Yang+ 16; Walters+ 18…)</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Test Einstein’s Equivalent Principle (Wei+ 15;…)</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Large scale structure (</a:t>
            </a:r>
            <a:r>
              <a:rPr lang="en-US" altLang="zh-CN" sz="1600" dirty="0" err="1">
                <a:latin typeface="Times New Roman" pitchFamily="18" charset="0"/>
                <a:cs typeface="Times New Roman" pitchFamily="18" charset="0"/>
              </a:rPr>
              <a:t>McQuinn</a:t>
            </a:r>
            <a:r>
              <a:rPr lang="en-US" altLang="zh-CN" sz="1600" dirty="0">
                <a:latin typeface="Times New Roman" pitchFamily="18" charset="0"/>
                <a:cs typeface="Times New Roman" pitchFamily="18" charset="0"/>
              </a:rPr>
              <a:t> 14; Masui &amp; </a:t>
            </a:r>
            <a:r>
              <a:rPr lang="en-US" altLang="zh-CN" sz="1600" dirty="0" err="1">
                <a:latin typeface="Times New Roman" pitchFamily="18" charset="0"/>
                <a:cs typeface="Times New Roman" pitchFamily="18" charset="0"/>
              </a:rPr>
              <a:t>Sigurdson</a:t>
            </a:r>
            <a:r>
              <a:rPr lang="en-US" altLang="zh-CN" sz="1600" dirty="0">
                <a:latin typeface="Times New Roman" pitchFamily="18" charset="0"/>
                <a:cs typeface="Times New Roman" pitchFamily="18" charset="0"/>
              </a:rPr>
              <a:t> 15; </a:t>
            </a:r>
            <a:r>
              <a:rPr lang="en-US" altLang="zh-CN" sz="1600" dirty="0" err="1">
                <a:latin typeface="Times New Roman" pitchFamily="18" charset="0"/>
                <a:cs typeface="Times New Roman" pitchFamily="18" charset="0"/>
              </a:rPr>
              <a:t>Rafiei-Ravandi</a:t>
            </a:r>
            <a:r>
              <a:rPr lang="en-US" altLang="zh-CN" sz="1600" dirty="0">
                <a:latin typeface="Times New Roman" pitchFamily="18" charset="0"/>
                <a:cs typeface="Times New Roman" pitchFamily="18" charset="0"/>
              </a:rPr>
              <a:t>+ 22;…)</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Measure cosmic distance (Yu &amp; </a:t>
            </a:r>
            <a:r>
              <a:rPr lang="en-US" altLang="zh-CN" sz="1600" dirty="0">
                <a:solidFill>
                  <a:srgbClr val="0000FF"/>
                </a:solidFill>
                <a:latin typeface="Times New Roman" pitchFamily="18" charset="0"/>
                <a:cs typeface="Times New Roman" pitchFamily="18" charset="0"/>
              </a:rPr>
              <a:t>Wang FY* </a:t>
            </a:r>
            <a:r>
              <a:rPr lang="en-US" altLang="zh-CN" sz="1600" dirty="0">
                <a:latin typeface="Times New Roman" pitchFamily="18" charset="0"/>
                <a:cs typeface="Times New Roman" pitchFamily="18" charset="0"/>
              </a:rPr>
              <a:t>17; Kumar &amp; Linder 19; …)</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Measure Hubble parameter H(z) (Wu, Yu &amp; </a:t>
            </a:r>
            <a:r>
              <a:rPr lang="en-US" altLang="zh-CN" sz="1600" dirty="0">
                <a:solidFill>
                  <a:srgbClr val="0000FF"/>
                </a:solidFill>
                <a:latin typeface="Times New Roman" pitchFamily="18" charset="0"/>
                <a:cs typeface="Times New Roman" pitchFamily="18" charset="0"/>
              </a:rPr>
              <a:t>Wang FY* </a:t>
            </a:r>
            <a:r>
              <a:rPr lang="en-US" altLang="zh-CN" sz="1600" dirty="0">
                <a:latin typeface="Times New Roman" pitchFamily="18" charset="0"/>
                <a:cs typeface="Times New Roman" pitchFamily="18" charset="0"/>
              </a:rPr>
              <a:t>20)</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Dark matter (Munoz et al. 16; Wang &amp; </a:t>
            </a:r>
            <a:r>
              <a:rPr lang="en-US" altLang="zh-CN" sz="1600" dirty="0">
                <a:solidFill>
                  <a:srgbClr val="0000FF"/>
                </a:solidFill>
                <a:latin typeface="Times New Roman" pitchFamily="18" charset="0"/>
                <a:cs typeface="Times New Roman" pitchFamily="18" charset="0"/>
              </a:rPr>
              <a:t>Wang FY* </a:t>
            </a:r>
            <a:r>
              <a:rPr lang="en-US" altLang="zh-CN" sz="1600" dirty="0">
                <a:latin typeface="Times New Roman" pitchFamily="18" charset="0"/>
                <a:cs typeface="Times New Roman" pitchFamily="18" charset="0"/>
              </a:rPr>
              <a:t>18; Zhou+ 2022; Connor+ 23;…)</a:t>
            </a:r>
          </a:p>
          <a:p>
            <a:pPr marL="457189" indent="-457189">
              <a:lnSpc>
                <a:spcPct val="150000"/>
              </a:lnSpc>
              <a:buFont typeface="+mj-ea"/>
              <a:buAutoNum type="circleNumDbPlain"/>
            </a:pPr>
            <a:r>
              <a:rPr lang="en-US" altLang="zh-CN" sz="1600" dirty="0">
                <a:latin typeface="Times New Roman" pitchFamily="18" charset="0"/>
                <a:cs typeface="Times New Roman" pitchFamily="18" charset="0"/>
              </a:rPr>
              <a:t>Hubble constant (Li et al. 18; Wu, Zhang &amp; </a:t>
            </a:r>
            <a:r>
              <a:rPr lang="en-US" altLang="zh-CN" sz="1600" dirty="0">
                <a:solidFill>
                  <a:srgbClr val="0000FF"/>
                </a:solidFill>
                <a:latin typeface="Times New Roman" pitchFamily="18" charset="0"/>
                <a:cs typeface="Times New Roman" pitchFamily="18" charset="0"/>
              </a:rPr>
              <a:t>Wang FY* </a:t>
            </a:r>
            <a:r>
              <a:rPr lang="en-US" altLang="zh-CN" sz="1600" dirty="0">
                <a:latin typeface="Times New Roman" pitchFamily="18" charset="0"/>
                <a:cs typeface="Times New Roman" pitchFamily="18" charset="0"/>
              </a:rPr>
              <a:t>22; Hagstotz+22; James+ 22; Gao+ 24 …)</a:t>
            </a:r>
          </a:p>
          <a:p>
            <a:endParaRPr lang="en-US" altLang="zh-CN" sz="2400" dirty="0">
              <a:latin typeface="Times New Roman" pitchFamily="18" charset="0"/>
              <a:cs typeface="Times New Roman" pitchFamily="18" charset="0"/>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414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标题 1"/>
          <p:cNvSpPr>
            <a:spLocks noGrp="1"/>
          </p:cNvSpPr>
          <p:nvPr>
            <p:ph type="title"/>
          </p:nvPr>
        </p:nvSpPr>
        <p:spPr>
          <a:xfrm>
            <a:off x="5076056" y="3723878"/>
            <a:ext cx="3567301" cy="895934"/>
          </a:xfrm>
        </p:spPr>
        <p:txBody>
          <a:bodyPr>
            <a:noAutofit/>
          </a:bodyPr>
          <a:lstStyle/>
          <a:p>
            <a:pPr algn="just"/>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虽然快速射电暴的起源还未知，但它可以作为独立宇宙学探针。</a:t>
            </a:r>
          </a:p>
        </p:txBody>
      </p:sp>
      <p:sp>
        <p:nvSpPr>
          <p:cNvPr id="13" name="标题 1">
            <a:extLst>
              <a:ext uri="{FF2B5EF4-FFF2-40B4-BE49-F238E27FC236}">
                <a16:creationId xmlns:a16="http://schemas.microsoft.com/office/drawing/2014/main" id="{426FC343-7B5C-4EC4-81A9-F0B448704399}"/>
              </a:ext>
            </a:extLst>
          </p:cNvPr>
          <p:cNvSpPr txBox="1">
            <a:spLocks/>
          </p:cNvSpPr>
          <p:nvPr/>
        </p:nvSpPr>
        <p:spPr>
          <a:xfrm>
            <a:off x="395536" y="95919"/>
            <a:ext cx="8142455" cy="78059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宇宙学</a:t>
            </a:r>
          </a:p>
        </p:txBody>
      </p:sp>
      <p:pic>
        <p:nvPicPr>
          <p:cNvPr id="2" name="图片 1">
            <a:extLst>
              <a:ext uri="{FF2B5EF4-FFF2-40B4-BE49-F238E27FC236}">
                <a16:creationId xmlns:a16="http://schemas.microsoft.com/office/drawing/2014/main" id="{D2600A99-9D9A-427F-88DC-8E66157E32A3}"/>
              </a:ext>
            </a:extLst>
          </p:cNvPr>
          <p:cNvPicPr>
            <a:picLocks noChangeAspect="1"/>
          </p:cNvPicPr>
          <p:nvPr/>
        </p:nvPicPr>
        <p:blipFill>
          <a:blip r:embed="rId2"/>
          <a:stretch>
            <a:fillRect/>
          </a:stretch>
        </p:blipFill>
        <p:spPr>
          <a:xfrm>
            <a:off x="216055" y="1041159"/>
            <a:ext cx="4471348" cy="2038729"/>
          </a:xfrm>
          <a:prstGeom prst="rect">
            <a:avLst/>
          </a:prstGeom>
          <a:ln w="22225">
            <a:solidFill>
              <a:schemeClr val="accent6">
                <a:lumMod val="75000"/>
              </a:schemeClr>
            </a:solidFill>
          </a:ln>
        </p:spPr>
      </p:pic>
      <p:pic>
        <p:nvPicPr>
          <p:cNvPr id="9" name="图片 8">
            <a:extLst>
              <a:ext uri="{FF2B5EF4-FFF2-40B4-BE49-F238E27FC236}">
                <a16:creationId xmlns:a16="http://schemas.microsoft.com/office/drawing/2014/main" id="{44D5FFBE-83D2-48FE-9000-6F7F1C9F880A}"/>
              </a:ext>
            </a:extLst>
          </p:cNvPr>
          <p:cNvPicPr>
            <a:picLocks noChangeAspect="1"/>
          </p:cNvPicPr>
          <p:nvPr/>
        </p:nvPicPr>
        <p:blipFill>
          <a:blip r:embed="rId3"/>
          <a:stretch>
            <a:fillRect/>
          </a:stretch>
        </p:blipFill>
        <p:spPr>
          <a:xfrm>
            <a:off x="4942220" y="1041159"/>
            <a:ext cx="3950260" cy="2038729"/>
          </a:xfrm>
          <a:prstGeom prst="rect">
            <a:avLst/>
          </a:prstGeom>
          <a:ln w="22225">
            <a:solidFill>
              <a:schemeClr val="accent6">
                <a:lumMod val="75000"/>
              </a:schemeClr>
            </a:solidFill>
          </a:ln>
        </p:spPr>
      </p:pic>
      <p:pic>
        <p:nvPicPr>
          <p:cNvPr id="10" name="图片 9">
            <a:extLst>
              <a:ext uri="{FF2B5EF4-FFF2-40B4-BE49-F238E27FC236}">
                <a16:creationId xmlns:a16="http://schemas.microsoft.com/office/drawing/2014/main" id="{EF5D9D17-0960-4F83-A345-720F1BA196BF}"/>
              </a:ext>
            </a:extLst>
          </p:cNvPr>
          <p:cNvPicPr>
            <a:picLocks noChangeAspect="1"/>
          </p:cNvPicPr>
          <p:nvPr/>
        </p:nvPicPr>
        <p:blipFill>
          <a:blip r:embed="rId4"/>
          <a:stretch>
            <a:fillRect/>
          </a:stretch>
        </p:blipFill>
        <p:spPr>
          <a:xfrm>
            <a:off x="216055" y="3332829"/>
            <a:ext cx="4471348" cy="1708277"/>
          </a:xfrm>
          <a:prstGeom prst="rect">
            <a:avLst/>
          </a:prstGeom>
          <a:ln w="22225">
            <a:solidFill>
              <a:schemeClr val="accent6">
                <a:lumMod val="75000"/>
              </a:schemeClr>
            </a:solidFill>
          </a:ln>
        </p:spPr>
      </p:pic>
      <p:cxnSp>
        <p:nvCxnSpPr>
          <p:cNvPr id="18" name="直接连接符 17">
            <a:extLst>
              <a:ext uri="{FF2B5EF4-FFF2-40B4-BE49-F238E27FC236}">
                <a16:creationId xmlns:a16="http://schemas.microsoft.com/office/drawing/2014/main" id="{6A629D1C-C29B-4C63-B26E-0F6B787B809F}"/>
              </a:ext>
            </a:extLst>
          </p:cNvPr>
          <p:cNvCxnSpPr>
            <a:cxnSpLocks/>
          </p:cNvCxnSpPr>
          <p:nvPr/>
        </p:nvCxnSpPr>
        <p:spPr>
          <a:xfrm>
            <a:off x="2464502" y="5020022"/>
            <a:ext cx="1603442"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B8FFE753-C24B-4C25-AF8A-A958B13C61A8}"/>
              </a:ext>
            </a:extLst>
          </p:cNvPr>
          <p:cNvPicPr>
            <a:picLocks noChangeAspect="1"/>
          </p:cNvPicPr>
          <p:nvPr/>
        </p:nvPicPr>
        <p:blipFill>
          <a:blip r:embed="rId5"/>
          <a:stretch>
            <a:fillRect/>
          </a:stretch>
        </p:blipFill>
        <p:spPr>
          <a:xfrm>
            <a:off x="1331640" y="3335925"/>
            <a:ext cx="1472864" cy="264638"/>
          </a:xfrm>
          <a:prstGeom prst="rect">
            <a:avLst/>
          </a:prstGeom>
        </p:spPr>
      </p:pic>
      <p:sp>
        <p:nvSpPr>
          <p:cNvPr id="3" name="矩形 2">
            <a:extLst>
              <a:ext uri="{FF2B5EF4-FFF2-40B4-BE49-F238E27FC236}">
                <a16:creationId xmlns:a16="http://schemas.microsoft.com/office/drawing/2014/main" id="{A72DBED3-BBBA-4CE9-9530-6EFF99EA3211}"/>
              </a:ext>
            </a:extLst>
          </p:cNvPr>
          <p:cNvSpPr/>
          <p:nvPr/>
        </p:nvSpPr>
        <p:spPr>
          <a:xfrm>
            <a:off x="3275856" y="1347614"/>
            <a:ext cx="12137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2007</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a:t>
            </a:r>
            <a:endPar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083C26BA-B7E6-4478-AE25-271B6E43461A}"/>
              </a:ext>
            </a:extLst>
          </p:cNvPr>
          <p:cNvSpPr/>
          <p:nvPr/>
        </p:nvSpPr>
        <p:spPr>
          <a:xfrm>
            <a:off x="7750694" y="1275606"/>
            <a:ext cx="12137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2013</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确认</a:t>
            </a:r>
            <a:endPar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27438F69-C245-47F0-BD9C-B5D9FBAEAC26}"/>
              </a:ext>
            </a:extLst>
          </p:cNvPr>
          <p:cNvSpPr/>
          <p:nvPr/>
        </p:nvSpPr>
        <p:spPr>
          <a:xfrm>
            <a:off x="2957820" y="4099237"/>
            <a:ext cx="17299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2023</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邵逸夫奖</a:t>
            </a:r>
            <a:endParaRPr kumimoji="0" lang="zh-CN" altLang="en-US" sz="18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911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b="1">
                <a:solidFill>
                  <a:schemeClr val="tx1"/>
                </a:solidFill>
                <a:latin typeface="Arial" pitchFamily="34" charset="0"/>
                <a:ea typeface="MS PGothic" pitchFamily="34" charset="-128"/>
              </a:defRPr>
            </a:lvl1pPr>
            <a:lvl2pPr marL="557213" indent="-214313">
              <a:defRPr sz="1800" b="1">
                <a:solidFill>
                  <a:schemeClr val="tx1"/>
                </a:solidFill>
                <a:latin typeface="Arial" pitchFamily="34" charset="0"/>
                <a:ea typeface="MS PGothic" pitchFamily="34" charset="-128"/>
              </a:defRPr>
            </a:lvl2pPr>
            <a:lvl3pPr marL="857250" indent="-171450">
              <a:defRPr sz="1800" b="1">
                <a:solidFill>
                  <a:schemeClr val="tx1"/>
                </a:solidFill>
                <a:latin typeface="Arial" pitchFamily="34" charset="0"/>
                <a:ea typeface="MS PGothic" pitchFamily="34" charset="-128"/>
              </a:defRPr>
            </a:lvl3pPr>
            <a:lvl4pPr marL="1200150" indent="-171450">
              <a:defRPr sz="1800" b="1">
                <a:solidFill>
                  <a:schemeClr val="tx1"/>
                </a:solidFill>
                <a:latin typeface="Arial" pitchFamily="34" charset="0"/>
                <a:ea typeface="MS PGothic" pitchFamily="34" charset="-128"/>
              </a:defRPr>
            </a:lvl4pPr>
            <a:lvl5pPr marL="1543050" indent="-171450">
              <a:defRPr sz="1800" b="1">
                <a:solidFill>
                  <a:schemeClr val="tx1"/>
                </a:solidFill>
                <a:latin typeface="Arial" pitchFamily="34" charset="0"/>
                <a:ea typeface="MS PGothic" pitchFamily="34" charset="-128"/>
              </a:defRPr>
            </a:lvl5pPr>
            <a:lvl6pPr marL="1885950" indent="-171450" eaLnBrk="0" fontAlgn="base" hangingPunct="0">
              <a:spcBef>
                <a:spcPct val="0"/>
              </a:spcBef>
              <a:spcAft>
                <a:spcPct val="0"/>
              </a:spcAft>
              <a:defRPr sz="1800" b="1">
                <a:solidFill>
                  <a:schemeClr val="tx1"/>
                </a:solidFill>
                <a:latin typeface="Arial" pitchFamily="34" charset="0"/>
                <a:ea typeface="MS PGothic" pitchFamily="34" charset="-128"/>
              </a:defRPr>
            </a:lvl6pPr>
            <a:lvl7pPr marL="2228850" indent="-171450" eaLnBrk="0" fontAlgn="base" hangingPunct="0">
              <a:spcBef>
                <a:spcPct val="0"/>
              </a:spcBef>
              <a:spcAft>
                <a:spcPct val="0"/>
              </a:spcAft>
              <a:defRPr sz="1800" b="1">
                <a:solidFill>
                  <a:schemeClr val="tx1"/>
                </a:solidFill>
                <a:latin typeface="Arial" pitchFamily="34" charset="0"/>
                <a:ea typeface="MS PGothic" pitchFamily="34" charset="-128"/>
              </a:defRPr>
            </a:lvl7pPr>
            <a:lvl8pPr marL="2571750" indent="-171450" eaLnBrk="0" fontAlgn="base" hangingPunct="0">
              <a:spcBef>
                <a:spcPct val="0"/>
              </a:spcBef>
              <a:spcAft>
                <a:spcPct val="0"/>
              </a:spcAft>
              <a:defRPr sz="1800" b="1">
                <a:solidFill>
                  <a:schemeClr val="tx1"/>
                </a:solidFill>
                <a:latin typeface="Arial" pitchFamily="34" charset="0"/>
                <a:ea typeface="MS PGothic" pitchFamily="34" charset="-128"/>
              </a:defRPr>
            </a:lvl8pPr>
            <a:lvl9pPr marL="2914650" indent="-171450" eaLnBrk="0" fontAlgn="base" hangingPunct="0">
              <a:spcBef>
                <a:spcPct val="0"/>
              </a:spcBef>
              <a:spcAft>
                <a:spcPct val="0"/>
              </a:spcAft>
              <a:defRPr sz="1800" b="1">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2DA624-3071-476F-8D4C-4EE381976B6F}" type="slidenum">
              <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4821" name="AutoShape 5" descr="Artist's conception an X-ray binary system"/>
          <p:cNvSpPr>
            <a:spLocks noChangeAspect="1" noChangeArrowheads="1"/>
          </p:cNvSpPr>
          <p:nvPr/>
        </p:nvSpPr>
        <p:spPr bwMode="auto">
          <a:xfrm>
            <a:off x="1275160" y="-771525"/>
            <a:ext cx="1785938"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4826" name="矩形 13"/>
          <p:cNvSpPr>
            <a:spLocks noChangeArrowheads="1"/>
          </p:cNvSpPr>
          <p:nvPr/>
        </p:nvSpPr>
        <p:spPr bwMode="auto">
          <a:xfrm>
            <a:off x="611560" y="1085915"/>
            <a:ext cx="756084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Local and nearby FRBs</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磁星起源：</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200428 </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多波段：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optical, X-ray</a:t>
            </a: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and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ga</a:t>
            </a:r>
            <a:r>
              <a:rPr lang="en-US" altLang="zh-CN" sz="20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mma</a:t>
            </a: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-ray bands</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多信使：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GWs… (NS+NS, LIGO ~ 100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Mpc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 Cosmological FRBs</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大样本</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周围环境</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标题 1"/>
          <p:cNvSpPr txBox="1">
            <a:spLocks/>
          </p:cNvSpPr>
          <p:nvPr/>
        </p:nvSpPr>
        <p:spPr>
          <a:xfrm>
            <a:off x="453992" y="110710"/>
            <a:ext cx="8229600" cy="675758"/>
          </a:xfrm>
          <a:prstGeom prst="rect">
            <a:avLst/>
          </a:prstGeom>
        </p:spPr>
        <p:txBody>
          <a:bodyP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1"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标题 1">
            <a:extLst>
              <a:ext uri="{FF2B5EF4-FFF2-40B4-BE49-F238E27FC236}">
                <a16:creationId xmlns:a16="http://schemas.microsoft.com/office/drawing/2014/main" id="{C896B101-93A0-403C-8485-E0037684FECC}"/>
              </a:ext>
            </a:extLst>
          </p:cNvPr>
          <p:cNvSpPr txBox="1">
            <a:spLocks/>
          </p:cNvSpPr>
          <p:nvPr/>
        </p:nvSpPr>
        <p:spPr>
          <a:xfrm>
            <a:off x="395536" y="102393"/>
            <a:ext cx="8142455" cy="77411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1. 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起源</a:t>
            </a:r>
          </a:p>
        </p:txBody>
      </p:sp>
      <p:pic>
        <p:nvPicPr>
          <p:cNvPr id="3" name="图片 2">
            <a:extLst>
              <a:ext uri="{FF2B5EF4-FFF2-40B4-BE49-F238E27FC236}">
                <a16:creationId xmlns:a16="http://schemas.microsoft.com/office/drawing/2014/main" id="{66A50A17-DEEE-4E4C-80D2-DBDE8A2AD5F0}"/>
              </a:ext>
            </a:extLst>
          </p:cNvPr>
          <p:cNvPicPr>
            <a:picLocks noChangeAspect="1"/>
          </p:cNvPicPr>
          <p:nvPr/>
        </p:nvPicPr>
        <p:blipFill>
          <a:blip r:embed="rId3"/>
          <a:stretch>
            <a:fillRect/>
          </a:stretch>
        </p:blipFill>
        <p:spPr>
          <a:xfrm>
            <a:off x="4860032" y="3303982"/>
            <a:ext cx="2437514" cy="1491630"/>
          </a:xfrm>
          <a:prstGeom prst="rect">
            <a:avLst/>
          </a:prstGeom>
        </p:spPr>
      </p:pic>
      <p:pic>
        <p:nvPicPr>
          <p:cNvPr id="5" name="图片 4">
            <a:extLst>
              <a:ext uri="{FF2B5EF4-FFF2-40B4-BE49-F238E27FC236}">
                <a16:creationId xmlns:a16="http://schemas.microsoft.com/office/drawing/2014/main" id="{A474A0B7-AB74-4185-BB91-803D719B8A35}"/>
              </a:ext>
            </a:extLst>
          </p:cNvPr>
          <p:cNvPicPr>
            <a:picLocks noChangeAspect="1"/>
          </p:cNvPicPr>
          <p:nvPr/>
        </p:nvPicPr>
        <p:blipFill rotWithShape="1">
          <a:blip r:embed="rId4"/>
          <a:srcRect l="19376"/>
          <a:stretch/>
        </p:blipFill>
        <p:spPr>
          <a:xfrm>
            <a:off x="6485034" y="876510"/>
            <a:ext cx="2047406" cy="1851669"/>
          </a:xfrm>
          <a:prstGeom prst="rect">
            <a:avLst/>
          </a:prstGeom>
        </p:spPr>
      </p:pic>
      <p:sp>
        <p:nvSpPr>
          <p:cNvPr id="2" name="矩形 1">
            <a:extLst>
              <a:ext uri="{FF2B5EF4-FFF2-40B4-BE49-F238E27FC236}">
                <a16:creationId xmlns:a16="http://schemas.microsoft.com/office/drawing/2014/main" id="{5163A9CA-CB63-40E0-ACB5-D5B67D90ABDC}"/>
              </a:ext>
            </a:extLst>
          </p:cNvPr>
          <p:cNvSpPr/>
          <p:nvPr/>
        </p:nvSpPr>
        <p:spPr>
          <a:xfrm>
            <a:off x="6828896" y="2407533"/>
            <a:ext cx="13708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200428</a:t>
            </a:r>
            <a:endParaRPr kumimoji="0" lang="zh-CN" altLang="en-US" sz="1600" b="0"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0" name="Picture 6" descr="illustration of two merging neutron stars in blue">
            <a:extLst>
              <a:ext uri="{FF2B5EF4-FFF2-40B4-BE49-F238E27FC236}">
                <a16:creationId xmlns:a16="http://schemas.microsoft.com/office/drawing/2014/main" id="{4F3759EF-022B-4B7F-95AA-8131FF00A8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03" r="10436"/>
          <a:stretch/>
        </p:blipFill>
        <p:spPr bwMode="auto">
          <a:xfrm>
            <a:off x="7366949" y="3325228"/>
            <a:ext cx="1728193" cy="134761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F87DFAF2-2148-4D63-BC2E-D540A2DB5301}"/>
              </a:ext>
            </a:extLst>
          </p:cNvPr>
          <p:cNvSpPr/>
          <p:nvPr/>
        </p:nvSpPr>
        <p:spPr>
          <a:xfrm>
            <a:off x="6372200" y="4817838"/>
            <a:ext cx="144302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Moroianu</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2023</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0B84E413-3221-45F9-8D6C-ABC9D905A606}"/>
              </a:ext>
            </a:extLst>
          </p:cNvPr>
          <p:cNvSpPr/>
          <p:nvPr/>
        </p:nvSpPr>
        <p:spPr>
          <a:xfrm>
            <a:off x="8239585" y="3303982"/>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NS+NS</a:t>
            </a:r>
            <a:endParaRPr kumimoji="0" lang="zh-CN" altLang="en-US" sz="1600" b="0"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0888608"/>
      </p:ext>
    </p:extLst>
  </p:cSld>
  <p:clrMapOvr>
    <a:masterClrMapping/>
  </p:clrMapOvr>
  <p:transition advTm="967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矩形 7">
            <a:extLst>
              <a:ext uri="{FF2B5EF4-FFF2-40B4-BE49-F238E27FC236}">
                <a16:creationId xmlns:a16="http://schemas.microsoft.com/office/drawing/2014/main" id="{5AE40827-C090-42A4-AE2D-95CE5581BB3C}"/>
              </a:ext>
            </a:extLst>
          </p:cNvPr>
          <p:cNvSpPr>
            <a:spLocks noChangeArrowheads="1"/>
          </p:cNvSpPr>
          <p:nvPr/>
        </p:nvSpPr>
        <p:spPr bwMode="auto">
          <a:xfrm>
            <a:off x="0" y="142876"/>
            <a:ext cx="91225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700" b="1" i="0" u="none" strike="noStrike" kern="1200" cap="none" spc="0" normalizeH="0" baseline="0" noProof="0">
                <a:ln>
                  <a:noFill/>
                </a:ln>
                <a:solidFill>
                  <a:srgbClr val="0000FF"/>
                </a:solidFill>
                <a:effectLst/>
                <a:uLnTx/>
                <a:uFillTx/>
                <a:latin typeface="黑体" panose="02010609060101010101" pitchFamily="49" charset="-122"/>
                <a:ea typeface="黑体" panose="02010609060101010101" pitchFamily="49" charset="-122"/>
                <a:cs typeface="Times New Roman" panose="02020603050405020304" pitchFamily="18" charset="0"/>
              </a:rPr>
              <a:t>快速射电暴：高精度宇宙探针</a:t>
            </a:r>
            <a:endParaRPr kumimoji="0" lang="en-US" altLang="zh-CN" sz="2700" b="1" i="0" u="none" strike="noStrike" kern="1200" cap="none" spc="0" normalizeH="0" baseline="0" noProof="0">
              <a:ln>
                <a:noFill/>
              </a:ln>
              <a:solidFill>
                <a:srgbClr val="0000FF"/>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4E7DBE54-E3E5-41DF-A781-BE5A3F5635B6}"/>
              </a:ext>
            </a:extLst>
          </p:cNvPr>
          <p:cNvSpPr/>
          <p:nvPr/>
        </p:nvSpPr>
        <p:spPr>
          <a:xfrm>
            <a:off x="326231" y="853679"/>
            <a:ext cx="8435579" cy="692497"/>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作为宇宙学距离上辐射频率</a:t>
            </a:r>
            <a:r>
              <a:rPr kumimoji="0" lang="zh-CN" altLang="en-US" sz="1950" b="0" i="0" u="none" strike="noStrike" kern="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最低</a:t>
            </a: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、持续时间</a:t>
            </a:r>
            <a:r>
              <a:rPr kumimoji="0" lang="zh-CN" altLang="en-US" sz="1950" b="0" i="0" u="none" strike="noStrike" kern="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最短</a:t>
            </a: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的爆发现象，</a:t>
            </a:r>
            <a:r>
              <a:rPr kumimoji="0" lang="en-US" altLang="zh-CN"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在</a:t>
            </a:r>
            <a:r>
              <a:rPr kumimoji="0" lang="zh-CN" altLang="en-US" sz="1950" b="0" i="0" u="none" strike="noStrike" kern="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宇宙学</a:t>
            </a: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领域具有十分重要的</a:t>
            </a:r>
            <a:r>
              <a:rPr kumimoji="0" lang="zh-CN" altLang="en-US" sz="1950" b="0" i="0" u="none" strike="noStrike" kern="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应用价值</a:t>
            </a:r>
            <a:r>
              <a:rPr kumimoji="0" lang="zh-CN" altLang="en-US" sz="195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，研究暗能量、暗物质和普通物质。</a:t>
            </a:r>
            <a:endParaRPr kumimoji="0" lang="zh-CN" altLang="en-US" sz="1350" b="0" i="0" u="none" strike="noStrike" kern="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pic>
        <p:nvPicPr>
          <p:cNvPr id="70660" name="Picture 11" descr="https://p4.itc.cn/q_70/images03/20220823/aae51f8754bc42d7b78d7ffa26f8a2e5.png">
            <a:extLst>
              <a:ext uri="{FF2B5EF4-FFF2-40B4-BE49-F238E27FC236}">
                <a16:creationId xmlns:a16="http://schemas.microsoft.com/office/drawing/2014/main" id="{D632F525-D935-468C-B068-7B0795D5AC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413" y="2213372"/>
            <a:ext cx="3759994"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图片 12">
            <a:extLst>
              <a:ext uri="{FF2B5EF4-FFF2-40B4-BE49-F238E27FC236}">
                <a16:creationId xmlns:a16="http://schemas.microsoft.com/office/drawing/2014/main" id="{21E1C45B-03EF-4B30-A628-1FB679CC04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5660" y="1955007"/>
            <a:ext cx="3280172" cy="268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3">
            <a:extLst>
              <a:ext uri="{FF2B5EF4-FFF2-40B4-BE49-F238E27FC236}">
                <a16:creationId xmlns:a16="http://schemas.microsoft.com/office/drawing/2014/main" id="{D2A55A0B-25EE-4523-A8DC-C1171C863D54}"/>
              </a:ext>
            </a:extLst>
          </p:cNvPr>
          <p:cNvCxnSpPr>
            <a:cxnSpLocks/>
          </p:cNvCxnSpPr>
          <p:nvPr/>
        </p:nvCxnSpPr>
        <p:spPr>
          <a:xfrm>
            <a:off x="2686050" y="4148138"/>
            <a:ext cx="3799285" cy="21074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DA2B276-2EA5-4929-8763-01D167957121}"/>
              </a:ext>
            </a:extLst>
          </p:cNvPr>
          <p:cNvCxnSpPr>
            <a:cxnSpLocks/>
          </p:cNvCxnSpPr>
          <p:nvPr/>
        </p:nvCxnSpPr>
        <p:spPr>
          <a:xfrm flipV="1">
            <a:off x="2867025" y="2238375"/>
            <a:ext cx="3019425" cy="171450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70664" name="矩形 10">
            <a:extLst>
              <a:ext uri="{FF2B5EF4-FFF2-40B4-BE49-F238E27FC236}">
                <a16:creationId xmlns:a16="http://schemas.microsoft.com/office/drawing/2014/main" id="{62374639-C154-40EF-89FD-A4A2740387D7}"/>
              </a:ext>
            </a:extLst>
          </p:cNvPr>
          <p:cNvSpPr>
            <a:spLocks noChangeArrowheads="1"/>
          </p:cNvSpPr>
          <p:nvPr/>
        </p:nvSpPr>
        <p:spPr bwMode="auto">
          <a:xfrm>
            <a:off x="6893250" y="2118123"/>
            <a:ext cx="19928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30%</a:t>
            </a:r>
            <a:r>
              <a:rPr kumimoji="0" lang="zh-CN" altLang="en-US" sz="1800" b="0"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普通物质失踪</a:t>
            </a:r>
            <a:endParaRPr kumimoji="0" lang="en-US" altLang="zh-CN" sz="1800" b="0"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“重子丢失”</a:t>
            </a: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Times New Roman" panose="02020603050405020304" pitchFamily="18" charset="0"/>
            </a:endParaRPr>
          </a:p>
        </p:txBody>
      </p:sp>
      <p:sp>
        <p:nvSpPr>
          <p:cNvPr id="12" name="矩形: 圆角 11">
            <a:extLst>
              <a:ext uri="{FF2B5EF4-FFF2-40B4-BE49-F238E27FC236}">
                <a16:creationId xmlns:a16="http://schemas.microsoft.com/office/drawing/2014/main" id="{5DFAD598-39E8-4216-869C-E2E6BD7C0905}"/>
              </a:ext>
            </a:extLst>
          </p:cNvPr>
          <p:cNvSpPr/>
          <p:nvPr/>
        </p:nvSpPr>
        <p:spPr>
          <a:xfrm>
            <a:off x="1464469" y="2896792"/>
            <a:ext cx="758429" cy="25003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圆角 18">
            <a:extLst>
              <a:ext uri="{FF2B5EF4-FFF2-40B4-BE49-F238E27FC236}">
                <a16:creationId xmlns:a16="http://schemas.microsoft.com/office/drawing/2014/main" id="{80F30D7C-2E48-4521-A12A-F257CFDB064E}"/>
              </a:ext>
            </a:extLst>
          </p:cNvPr>
          <p:cNvSpPr/>
          <p:nvPr/>
        </p:nvSpPr>
        <p:spPr>
          <a:xfrm>
            <a:off x="2227660" y="3342085"/>
            <a:ext cx="757238" cy="2488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20">
            <a:extLst>
              <a:ext uri="{FF2B5EF4-FFF2-40B4-BE49-F238E27FC236}">
                <a16:creationId xmlns:a16="http://schemas.microsoft.com/office/drawing/2014/main" id="{71F12E4D-35AE-4CA0-8ECB-599575CD380C}"/>
              </a:ext>
            </a:extLst>
          </p:cNvPr>
          <p:cNvSpPr/>
          <p:nvPr/>
        </p:nvSpPr>
        <p:spPr>
          <a:xfrm>
            <a:off x="6628210" y="2550319"/>
            <a:ext cx="788194" cy="3000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4833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F9DC105-693C-4980-9915-1C7F2714C567}"/>
              </a:ext>
            </a:extLst>
          </p:cNvPr>
          <p:cNvPicPr>
            <a:picLocks noChangeAspect="1"/>
          </p:cNvPicPr>
          <p:nvPr/>
        </p:nvPicPr>
        <p:blipFill>
          <a:blip r:embed="rId2"/>
          <a:stretch>
            <a:fillRect/>
          </a:stretch>
        </p:blipFill>
        <p:spPr>
          <a:xfrm>
            <a:off x="1403648" y="846416"/>
            <a:ext cx="6552728" cy="3704374"/>
          </a:xfrm>
          <a:prstGeom prst="rect">
            <a:avLst/>
          </a:prstGeom>
          <a:ln w="19050">
            <a:noFill/>
          </a:ln>
        </p:spPr>
      </p:pic>
      <p:sp>
        <p:nvSpPr>
          <p:cNvPr id="4" name="灯片编号占位符 3">
            <a:extLst>
              <a:ext uri="{FF2B5EF4-FFF2-40B4-BE49-F238E27FC236}">
                <a16:creationId xmlns:a16="http://schemas.microsoft.com/office/drawing/2014/main" id="{30B63545-F964-4335-967C-8D8C20A5C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10" name="Rectangle 2"/>
          <p:cNvSpPr txBox="1">
            <a:spLocks noChangeArrowheads="1"/>
          </p:cNvSpPr>
          <p:nvPr/>
        </p:nvSpPr>
        <p:spPr bwMode="auto">
          <a:xfrm>
            <a:off x="0" y="155669"/>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Systematic error</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1028" name="Picture 4" descr="Pawan Kumar with Savanna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23678"/>
            <a:ext cx="1470720" cy="14150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st Hundred Thousand Years of Our Universe - Berkeley Lab – News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1923678"/>
            <a:ext cx="1080120" cy="140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94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3947"/>
            <a:ext cx="8928992" cy="2821550"/>
          </a:xfrm>
          <a:prstGeom prst="rect">
            <a:avLst/>
          </a:prstGeom>
        </p:spPr>
      </p:pic>
      <p:sp>
        <p:nvSpPr>
          <p:cNvPr id="7" name="文本框 6"/>
          <p:cNvSpPr txBox="1"/>
          <p:nvPr/>
        </p:nvSpPr>
        <p:spPr>
          <a:xfrm>
            <a:off x="323528" y="51470"/>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rPr>
              <a:t>FRB</a:t>
            </a:r>
            <a:endParaRPr kumimoji="0" lang="zh-CN" altLang="en-US" sz="2400" b="0"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sp>
        <p:nvSpPr>
          <p:cNvPr id="10" name="文本框 9"/>
          <p:cNvSpPr txBox="1"/>
          <p:nvPr/>
        </p:nvSpPr>
        <p:spPr>
          <a:xfrm>
            <a:off x="755576" y="699542"/>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B0F0"/>
                </a:solidFill>
                <a:effectLst/>
                <a:uLnTx/>
                <a:uFillTx/>
                <a:latin typeface="黑体" panose="02010609060101010101" pitchFamily="49" charset="-122"/>
                <a:ea typeface="黑体" panose="02010609060101010101" pitchFamily="49" charset="-122"/>
                <a:cs typeface="Times New Roman" panose="02020603050405020304" pitchFamily="18" charset="0"/>
              </a:rPr>
              <a:t>宿主星系</a:t>
            </a:r>
          </a:p>
        </p:txBody>
      </p:sp>
      <p:sp>
        <p:nvSpPr>
          <p:cNvPr id="11" name="文本框 10"/>
          <p:cNvSpPr txBox="1"/>
          <p:nvPr/>
        </p:nvSpPr>
        <p:spPr>
          <a:xfrm rot="772367">
            <a:off x="3206000" y="657631"/>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FF"/>
                </a:solidFill>
                <a:effectLst/>
                <a:uLnTx/>
                <a:uFillTx/>
                <a:latin typeface="黑体" panose="02010609060101010101" pitchFamily="49" charset="-122"/>
                <a:ea typeface="黑体" panose="02010609060101010101" pitchFamily="49" charset="-122"/>
                <a:cs typeface="Times New Roman" panose="02020603050405020304" pitchFamily="18" charset="0"/>
              </a:rPr>
              <a:t>星系际介质</a:t>
            </a:r>
          </a:p>
        </p:txBody>
      </p:sp>
      <p:sp>
        <p:nvSpPr>
          <p:cNvPr id="12" name="文本框 11"/>
          <p:cNvSpPr txBox="1"/>
          <p:nvPr/>
        </p:nvSpPr>
        <p:spPr>
          <a:xfrm>
            <a:off x="7164288" y="1635646"/>
            <a:ext cx="9589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Times New Roman" panose="02020603050405020304" pitchFamily="18" charset="0"/>
              </a:rPr>
              <a:t>银河系</a:t>
            </a:r>
          </a:p>
        </p:txBody>
      </p:sp>
      <p:sp>
        <p:nvSpPr>
          <p:cNvPr id="13" name="文本框 12"/>
          <p:cNvSpPr txBox="1"/>
          <p:nvPr/>
        </p:nvSpPr>
        <p:spPr>
          <a:xfrm rot="845712">
            <a:off x="2970057" y="1278935"/>
            <a:ext cx="1492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C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Line of sight</a:t>
            </a:r>
            <a:endParaRPr kumimoji="0" lang="zh-CN" alt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6361892" y="2035756"/>
            <a:ext cx="7008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F81BD">
                    <a:lumMod val="20000"/>
                    <a:lumOff val="80000"/>
                  </a:srgbClr>
                </a:solidFill>
                <a:effectLst/>
                <a:uLnTx/>
                <a:uFillTx/>
                <a:latin typeface="黑体" panose="02010609060101010101" pitchFamily="49" charset="-122"/>
                <a:ea typeface="黑体" panose="02010609060101010101" pitchFamily="49" charset="-122"/>
                <a:cs typeface="Times New Roman" panose="02020603050405020304" pitchFamily="18" charset="0"/>
              </a:rPr>
              <a:t>银晕</a:t>
            </a:r>
          </a:p>
        </p:txBody>
      </p:sp>
      <p:pic>
        <p:nvPicPr>
          <p:cNvPr id="2" name="图片 1">
            <a:extLst>
              <a:ext uri="{FF2B5EF4-FFF2-40B4-BE49-F238E27FC236}">
                <a16:creationId xmlns:a16="http://schemas.microsoft.com/office/drawing/2014/main" id="{630E4E02-2696-4029-80AE-53E819016695}"/>
              </a:ext>
            </a:extLst>
          </p:cNvPr>
          <p:cNvPicPr>
            <a:picLocks noChangeAspect="1"/>
          </p:cNvPicPr>
          <p:nvPr/>
        </p:nvPicPr>
        <p:blipFill>
          <a:blip r:embed="rId3"/>
          <a:stretch>
            <a:fillRect/>
          </a:stretch>
        </p:blipFill>
        <p:spPr>
          <a:xfrm>
            <a:off x="420534" y="3041904"/>
            <a:ext cx="4886563" cy="651826"/>
          </a:xfrm>
          <a:prstGeom prst="rect">
            <a:avLst/>
          </a:prstGeom>
        </p:spPr>
      </p:pic>
      <p:sp>
        <p:nvSpPr>
          <p:cNvPr id="3" name="矩形 2">
            <a:extLst>
              <a:ext uri="{FF2B5EF4-FFF2-40B4-BE49-F238E27FC236}">
                <a16:creationId xmlns:a16="http://schemas.microsoft.com/office/drawing/2014/main" id="{D9C86EBD-CEF1-4CA7-8D69-76F415FFB2B6}"/>
              </a:ext>
            </a:extLst>
          </p:cNvPr>
          <p:cNvSpPr/>
          <p:nvPr/>
        </p:nvSpPr>
        <p:spPr>
          <a:xfrm>
            <a:off x="576841" y="4197714"/>
            <a:ext cx="165141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well known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Galactic pulsars</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矩形: 圆角 7">
            <a:extLst>
              <a:ext uri="{FF2B5EF4-FFF2-40B4-BE49-F238E27FC236}">
                <a16:creationId xmlns:a16="http://schemas.microsoft.com/office/drawing/2014/main" id="{6C5747A2-E6CA-4C87-82C8-9225B7EAD79F}"/>
              </a:ext>
            </a:extLst>
          </p:cNvPr>
          <p:cNvSpPr/>
          <p:nvPr/>
        </p:nvSpPr>
        <p:spPr>
          <a:xfrm>
            <a:off x="1187624" y="3075806"/>
            <a:ext cx="864096" cy="445286"/>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箭头: 下 8">
            <a:extLst>
              <a:ext uri="{FF2B5EF4-FFF2-40B4-BE49-F238E27FC236}">
                <a16:creationId xmlns:a16="http://schemas.microsoft.com/office/drawing/2014/main" id="{AC401B32-0C19-470D-BBA8-08D4F5F3FD2A}"/>
              </a:ext>
            </a:extLst>
          </p:cNvPr>
          <p:cNvSpPr/>
          <p:nvPr/>
        </p:nvSpPr>
        <p:spPr>
          <a:xfrm>
            <a:off x="1403648" y="3578151"/>
            <a:ext cx="216024" cy="576064"/>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17">
            <a:extLst>
              <a:ext uri="{FF2B5EF4-FFF2-40B4-BE49-F238E27FC236}">
                <a16:creationId xmlns:a16="http://schemas.microsoft.com/office/drawing/2014/main" id="{A01063B1-3650-42EF-B4AC-AB8E43FCF52A}"/>
              </a:ext>
            </a:extLst>
          </p:cNvPr>
          <p:cNvSpPr/>
          <p:nvPr/>
        </p:nvSpPr>
        <p:spPr>
          <a:xfrm>
            <a:off x="2324735" y="3075806"/>
            <a:ext cx="807105" cy="445286"/>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箭头: 下 18">
            <a:extLst>
              <a:ext uri="{FF2B5EF4-FFF2-40B4-BE49-F238E27FC236}">
                <a16:creationId xmlns:a16="http://schemas.microsoft.com/office/drawing/2014/main" id="{24699CC3-D1B0-4A3C-839A-B5F42F03D8AE}"/>
              </a:ext>
            </a:extLst>
          </p:cNvPr>
          <p:cNvSpPr/>
          <p:nvPr/>
        </p:nvSpPr>
        <p:spPr>
          <a:xfrm>
            <a:off x="2592857" y="3621650"/>
            <a:ext cx="216024" cy="576064"/>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矩形 19">
            <a:extLst>
              <a:ext uri="{FF2B5EF4-FFF2-40B4-BE49-F238E27FC236}">
                <a16:creationId xmlns:a16="http://schemas.microsoft.com/office/drawing/2014/main" id="{281FCD87-D608-46DA-A0A1-A405350CFA3C}"/>
              </a:ext>
            </a:extLst>
          </p:cNvPr>
          <p:cNvSpPr/>
          <p:nvPr/>
        </p:nvSpPr>
        <p:spPr>
          <a:xfrm>
            <a:off x="2145879" y="4320824"/>
            <a:ext cx="132600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50-80 pc cm</a:t>
            </a:r>
            <a:r>
              <a:rPr kumimoji="0" lang="en-US" altLang="zh-CN" sz="1600" b="0" i="0" u="none" strike="noStrike" kern="1200" cap="none" spc="0" normalizeH="0" baseline="3000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-3</a:t>
            </a:r>
            <a:endParaRPr kumimoji="0" lang="zh-CN" altLang="en-US" sz="1600" b="0" i="0" u="none" strike="noStrike" kern="1200" cap="none" spc="0" normalizeH="0" baseline="30000" noProof="0" dirty="0">
              <a:ln>
                <a:noFill/>
              </a:ln>
              <a:solidFill>
                <a:prstClr val="black"/>
              </a:solidFill>
              <a:effectLst/>
              <a:uLnTx/>
              <a:uFillTx/>
              <a:latin typeface="Calibri"/>
              <a:ea typeface="宋体" panose="02010600030101010101" pitchFamily="2" charset="-122"/>
              <a:cs typeface="+mn-cs"/>
            </a:endParaRPr>
          </a:p>
        </p:txBody>
      </p:sp>
      <p:pic>
        <p:nvPicPr>
          <p:cNvPr id="21" name="图片 20">
            <a:extLst>
              <a:ext uri="{FF2B5EF4-FFF2-40B4-BE49-F238E27FC236}">
                <a16:creationId xmlns:a16="http://schemas.microsoft.com/office/drawing/2014/main" id="{215627B0-A637-4AE0-8ECA-51D3FBBDEC09}"/>
              </a:ext>
            </a:extLst>
          </p:cNvPr>
          <p:cNvPicPr>
            <a:picLocks noChangeAspect="1"/>
          </p:cNvPicPr>
          <p:nvPr/>
        </p:nvPicPr>
        <p:blipFill>
          <a:blip r:embed="rId4"/>
          <a:stretch>
            <a:fillRect/>
          </a:stretch>
        </p:blipFill>
        <p:spPr>
          <a:xfrm>
            <a:off x="5018980" y="102392"/>
            <a:ext cx="3801492" cy="630162"/>
          </a:xfrm>
          <a:prstGeom prst="rect">
            <a:avLst/>
          </a:prstGeom>
        </p:spPr>
      </p:pic>
      <p:sp>
        <p:nvSpPr>
          <p:cNvPr id="23" name="矩形 22">
            <a:extLst>
              <a:ext uri="{FF2B5EF4-FFF2-40B4-BE49-F238E27FC236}">
                <a16:creationId xmlns:a16="http://schemas.microsoft.com/office/drawing/2014/main" id="{B67924E3-A70F-4877-B709-F62C17D77A3F}"/>
              </a:ext>
            </a:extLst>
          </p:cNvPr>
          <p:cNvSpPr/>
          <p:nvPr/>
        </p:nvSpPr>
        <p:spPr>
          <a:xfrm>
            <a:off x="3825868" y="4314813"/>
            <a:ext cx="100540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itchFamily="18" charset="0"/>
              </a:rPr>
              <a:t>宇宙信息</a:t>
            </a:r>
            <a:endParaRPr kumimoji="0" lang="zh-CN" altLang="en-US" sz="1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cxnSp>
        <p:nvCxnSpPr>
          <p:cNvPr id="24" name="直接箭头连接符 23">
            <a:extLst>
              <a:ext uri="{FF2B5EF4-FFF2-40B4-BE49-F238E27FC236}">
                <a16:creationId xmlns:a16="http://schemas.microsoft.com/office/drawing/2014/main" id="{AD8AEA3D-1842-42E7-AEBB-4217D1AF2F56}"/>
              </a:ext>
            </a:extLst>
          </p:cNvPr>
          <p:cNvCxnSpPr/>
          <p:nvPr/>
        </p:nvCxnSpPr>
        <p:spPr>
          <a:xfrm>
            <a:off x="3941012" y="3481484"/>
            <a:ext cx="504056" cy="8849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0CE92364-3562-484D-AD3F-30C398C5645B}"/>
              </a:ext>
            </a:extLst>
          </p:cNvPr>
          <p:cNvSpPr/>
          <p:nvPr/>
        </p:nvSpPr>
        <p:spPr>
          <a:xfrm>
            <a:off x="5369147" y="3015309"/>
            <a:ext cx="3628138" cy="17017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观测时星系际介质色散量和宿主星系色散量</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简并</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在一起。大部分工作假设</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DM</a:t>
            </a:r>
            <a:r>
              <a:rPr kumimoji="0" lang="en-US" altLang="zh-CN" sz="1800" b="0" i="0" u="none" strike="noStrike" kern="1200" cap="none" spc="0" normalizeH="0" baseline="-2500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host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是常数或者高斯分布，这是不合理的，</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会引入系统误差</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42495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p:cNvPicPr>
            <a:picLocks noChangeAspect="1"/>
          </p:cNvPicPr>
          <p:nvPr/>
        </p:nvPicPr>
        <p:blipFill>
          <a:blip r:embed="rId2"/>
          <a:stretch>
            <a:fillRect/>
          </a:stretch>
        </p:blipFill>
        <p:spPr>
          <a:xfrm>
            <a:off x="270446" y="339502"/>
            <a:ext cx="6192688" cy="1150662"/>
          </a:xfrm>
          <a:prstGeom prst="rect">
            <a:avLst/>
          </a:prstGeom>
        </p:spPr>
      </p:pic>
      <p:pic>
        <p:nvPicPr>
          <p:cNvPr id="9" name="图片 8"/>
          <p:cNvPicPr>
            <a:picLocks noChangeAspect="1"/>
          </p:cNvPicPr>
          <p:nvPr/>
        </p:nvPicPr>
        <p:blipFill>
          <a:blip r:embed="rId3"/>
          <a:stretch>
            <a:fillRect/>
          </a:stretch>
        </p:blipFill>
        <p:spPr>
          <a:xfrm>
            <a:off x="6436157" y="195486"/>
            <a:ext cx="2670008" cy="1777295"/>
          </a:xfrm>
          <a:prstGeom prst="rect">
            <a:avLst/>
          </a:prstGeom>
        </p:spPr>
      </p:pic>
      <p:sp>
        <p:nvSpPr>
          <p:cNvPr id="3" name="矩形 2">
            <a:extLst>
              <a:ext uri="{FF2B5EF4-FFF2-40B4-BE49-F238E27FC236}">
                <a16:creationId xmlns:a16="http://schemas.microsoft.com/office/drawing/2014/main" id="{B24D7E33-C73D-494D-B677-6D5DD816866F}"/>
              </a:ext>
            </a:extLst>
          </p:cNvPr>
          <p:cNvSpPr/>
          <p:nvPr/>
        </p:nvSpPr>
        <p:spPr>
          <a:xfrm>
            <a:off x="441853" y="3939902"/>
            <a:ext cx="8280920"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利用</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IllustrisTNG</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宇宙学数值模拟，我们研究了</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DM</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IGM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(Zhang ZJ…</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Wang FY</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2021)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和研究了</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DM</a:t>
            </a:r>
            <a:r>
              <a:rPr kumimoji="0" lang="en-US" altLang="zh-CN" sz="1800" b="0" i="0" u="none" strike="noStrike" kern="1200" cap="none" spc="0" normalizeH="0" baseline="-2500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host</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(Zhang GQ, … </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Wang FY</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，发现它们为</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对数正态分布</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。研究宇宙学时，考虑它们的</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概率分布</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5" name="图片 4">
            <a:extLst>
              <a:ext uri="{FF2B5EF4-FFF2-40B4-BE49-F238E27FC236}">
                <a16:creationId xmlns:a16="http://schemas.microsoft.com/office/drawing/2014/main" id="{1E639BFF-CCC1-404C-A63E-CB30E263652C}"/>
              </a:ext>
            </a:extLst>
          </p:cNvPr>
          <p:cNvPicPr>
            <a:picLocks noChangeAspect="1"/>
          </p:cNvPicPr>
          <p:nvPr/>
        </p:nvPicPr>
        <p:blipFill>
          <a:blip r:embed="rId4"/>
          <a:stretch>
            <a:fillRect/>
          </a:stretch>
        </p:blipFill>
        <p:spPr>
          <a:xfrm>
            <a:off x="263285" y="2078882"/>
            <a:ext cx="6012160" cy="1145693"/>
          </a:xfrm>
          <a:prstGeom prst="rect">
            <a:avLst/>
          </a:prstGeom>
        </p:spPr>
      </p:pic>
      <p:pic>
        <p:nvPicPr>
          <p:cNvPr id="7" name="图片 6">
            <a:extLst>
              <a:ext uri="{FF2B5EF4-FFF2-40B4-BE49-F238E27FC236}">
                <a16:creationId xmlns:a16="http://schemas.microsoft.com/office/drawing/2014/main" id="{87D76476-118F-421D-9912-E5C9CF149AAE}"/>
              </a:ext>
            </a:extLst>
          </p:cNvPr>
          <p:cNvPicPr>
            <a:picLocks noChangeAspect="1"/>
          </p:cNvPicPr>
          <p:nvPr/>
        </p:nvPicPr>
        <p:blipFill rotWithShape="1">
          <a:blip r:embed="rId5"/>
          <a:srcRect r="50126" b="51466"/>
          <a:stretch/>
        </p:blipFill>
        <p:spPr>
          <a:xfrm>
            <a:off x="6553200" y="2171496"/>
            <a:ext cx="2434667" cy="1691687"/>
          </a:xfrm>
          <a:prstGeom prst="rect">
            <a:avLst/>
          </a:prstGeom>
        </p:spPr>
      </p:pic>
      <p:sp>
        <p:nvSpPr>
          <p:cNvPr id="2" name="矩形 1">
            <a:extLst>
              <a:ext uri="{FF2B5EF4-FFF2-40B4-BE49-F238E27FC236}">
                <a16:creationId xmlns:a16="http://schemas.microsoft.com/office/drawing/2014/main" id="{1172A473-E78E-4976-AC42-CDD8EFB3361B}"/>
              </a:ext>
            </a:extLst>
          </p:cNvPr>
          <p:cNvSpPr/>
          <p:nvPr/>
        </p:nvSpPr>
        <p:spPr>
          <a:xfrm>
            <a:off x="3419872" y="339502"/>
            <a:ext cx="11079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宿主星系</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663C6E6C-0990-4415-80D1-72F0693CD9E3}"/>
              </a:ext>
            </a:extLst>
          </p:cNvPr>
          <p:cNvSpPr/>
          <p:nvPr/>
        </p:nvSpPr>
        <p:spPr>
          <a:xfrm>
            <a:off x="3269365" y="2111820"/>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星系际介质</a:t>
            </a:r>
            <a:endParaRPr kumimoji="0" lang="zh-CN" altLang="en-US" sz="20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605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2146150"/>
            <a:ext cx="3587750" cy="265404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DAD72-F092-4F0F-828A-5F4CF2CAF3E4}" type="slidenum">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Rectangle 2"/>
          <p:cNvSpPr txBox="1">
            <a:spLocks noChangeArrowheads="1"/>
          </p:cNvSpPr>
          <p:nvPr/>
        </p:nvSpPr>
        <p:spPr bwMode="auto">
          <a:xfrm>
            <a:off x="542043" y="133154"/>
            <a:ext cx="779929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哈勃常数危机</a:t>
            </a:r>
          </a:p>
        </p:txBody>
      </p:sp>
      <p:sp>
        <p:nvSpPr>
          <p:cNvPr id="7" name="TextBox 1"/>
          <p:cNvSpPr txBox="1">
            <a:spLocks noChangeArrowheads="1"/>
          </p:cNvSpPr>
          <p:nvPr/>
        </p:nvSpPr>
        <p:spPr bwMode="auto">
          <a:xfrm>
            <a:off x="542043" y="665943"/>
            <a:ext cx="8144757" cy="1289071"/>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discrepancy (5</a:t>
            </a:r>
            <a:r>
              <a:rPr kumimoji="0" lang="el-GR"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σ</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between the Hubble constant H</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0</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derived from the local distance ladder and from the cosmic microwave background is one of the most crucial issues in cosmology, as it possibly indicates unknown systematics or new physics.</a:t>
            </a:r>
          </a:p>
        </p:txBody>
      </p:sp>
      <p:sp>
        <p:nvSpPr>
          <p:cNvPr id="3" name="矩形 2"/>
          <p:cNvSpPr/>
          <p:nvPr/>
        </p:nvSpPr>
        <p:spPr>
          <a:xfrm>
            <a:off x="3788480" y="4272539"/>
            <a:ext cx="1294332" cy="3000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宇宙早期观测</a:t>
            </a:r>
            <a:endParaRPr kumimoji="0" lang="en-US" altLang="zh-CN" sz="135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sp>
        <p:nvSpPr>
          <p:cNvPr id="6" name="矩形 5"/>
          <p:cNvSpPr/>
          <p:nvPr/>
        </p:nvSpPr>
        <p:spPr>
          <a:xfrm>
            <a:off x="3524424" y="2683058"/>
            <a:ext cx="1543050" cy="3000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宇宙晚期观测</a:t>
            </a:r>
            <a:endParaRPr kumimoji="0" lang="en-US" altLang="zh-CN" sz="135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8" name="椭圆 7"/>
          <p:cNvSpPr/>
          <p:nvPr/>
        </p:nvSpPr>
        <p:spPr>
          <a:xfrm>
            <a:off x="3797571" y="3473172"/>
            <a:ext cx="1205707" cy="133022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椭圆 8"/>
          <p:cNvSpPr/>
          <p:nvPr/>
        </p:nvSpPr>
        <p:spPr>
          <a:xfrm>
            <a:off x="3679265" y="1995686"/>
            <a:ext cx="1416619" cy="1403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C570CC5E-AF5B-4830-8F48-7285A71660D1}"/>
              </a:ext>
            </a:extLst>
          </p:cNvPr>
          <p:cNvSpPr txBox="1"/>
          <p:nvPr/>
        </p:nvSpPr>
        <p:spPr>
          <a:xfrm>
            <a:off x="5220072" y="2494545"/>
            <a:ext cx="36920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1600" b="0" i="0" u="none" strike="noStrike" kern="120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=73.04±1.04 km/s/</a:t>
            </a:r>
            <a:r>
              <a:rPr kumimoji="0" lang="en-US"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Mpc</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Riess</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2022)</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BC7C4C07-C4F4-4E28-9A1C-D27AFA9AF5E6}"/>
              </a:ext>
            </a:extLst>
          </p:cNvPr>
          <p:cNvSpPr txBox="1"/>
          <p:nvPr/>
        </p:nvSpPr>
        <p:spPr>
          <a:xfrm>
            <a:off x="5275494" y="3937534"/>
            <a:ext cx="34339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16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r>
              <a:rPr kumimoji="0" lang="en-US" altLang="zh-CN" sz="16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=67.4±0.5 km/s/</a:t>
            </a:r>
            <a:r>
              <a:rPr kumimoji="0" lang="en-US" altLang="zh-CN" sz="1600" b="0" i="0" u="none" strike="noStrike" kern="1200" cap="none" spc="0" normalizeH="0" baseline="0" noProof="0" dirty="0" err="1">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Mpc</a:t>
            </a:r>
            <a:r>
              <a:rPr kumimoji="0" lang="en-US" altLang="zh-CN" sz="16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(Planck 2020)</a:t>
            </a:r>
            <a:endParaRPr kumimoji="0" lang="zh-CN"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689323521"/>
      </p:ext>
    </p:extLst>
  </p:cSld>
  <p:clrMapOvr>
    <a:masterClrMapping/>
  </p:clrMapOvr>
  <mc:AlternateContent xmlns:mc="http://schemas.openxmlformats.org/markup-compatibility/2006" xmlns:p14="http://schemas.microsoft.com/office/powerpoint/2010/main">
    <mc:Choice Requires="p14">
      <p:transition spd="slow" p14:dur="2000" advTm="23442"/>
    </mc:Choice>
    <mc:Fallback xmlns="">
      <p:transition spd="slow" advTm="2344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8DC6607E-0C2D-E947-A81F-9767E8139CE9}"/>
              </a:ext>
            </a:extLst>
          </p:cNvPr>
          <p:cNvSpPr txBox="1"/>
          <p:nvPr/>
        </p:nvSpPr>
        <p:spPr>
          <a:xfrm>
            <a:off x="0" y="126756"/>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Times New Roman" panose="02020603050405020304" pitchFamily="18" charset="0"/>
              </a:rPr>
              <a:t>测量哈勃常数</a:t>
            </a:r>
          </a:p>
        </p:txBody>
      </p:sp>
      <p:sp>
        <p:nvSpPr>
          <p:cNvPr id="3" name="文本框 2"/>
          <p:cNvSpPr txBox="1"/>
          <p:nvPr/>
        </p:nvSpPr>
        <p:spPr>
          <a:xfrm>
            <a:off x="1115616" y="3651870"/>
            <a:ext cx="24482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Wu, Zhang &amp; </a:t>
            </a:r>
            <a:r>
              <a:rPr kumimoji="0" lang="en-US" altLang="zh-CN"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Wang FY*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2022</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6F18C93D-1D55-4614-AF5A-006423FE9E52}"/>
              </a:ext>
            </a:extLst>
          </p:cNvPr>
          <p:cNvPicPr>
            <a:picLocks noChangeAspect="1"/>
          </p:cNvPicPr>
          <p:nvPr/>
        </p:nvPicPr>
        <p:blipFill>
          <a:blip r:embed="rId2"/>
          <a:stretch>
            <a:fillRect/>
          </a:stretch>
        </p:blipFill>
        <p:spPr>
          <a:xfrm>
            <a:off x="323528" y="2139702"/>
            <a:ext cx="4156953" cy="1560338"/>
          </a:xfrm>
          <a:prstGeom prst="rect">
            <a:avLst/>
          </a:prstGeom>
        </p:spPr>
      </p:pic>
      <p:pic>
        <p:nvPicPr>
          <p:cNvPr id="12" name="图片 11">
            <a:extLst>
              <a:ext uri="{FF2B5EF4-FFF2-40B4-BE49-F238E27FC236}">
                <a16:creationId xmlns:a16="http://schemas.microsoft.com/office/drawing/2014/main" id="{D49E7BB6-308F-47C2-9F2E-220BAD2F9E3B}"/>
              </a:ext>
            </a:extLst>
          </p:cNvPr>
          <p:cNvPicPr>
            <a:picLocks noChangeAspect="1"/>
          </p:cNvPicPr>
          <p:nvPr/>
        </p:nvPicPr>
        <p:blipFill>
          <a:blip r:embed="rId3"/>
          <a:stretch>
            <a:fillRect/>
          </a:stretch>
        </p:blipFill>
        <p:spPr>
          <a:xfrm>
            <a:off x="5004048" y="1040716"/>
            <a:ext cx="3741008" cy="2406904"/>
          </a:xfrm>
          <a:prstGeom prst="rect">
            <a:avLst/>
          </a:prstGeom>
        </p:spPr>
      </p:pic>
      <p:sp>
        <p:nvSpPr>
          <p:cNvPr id="13" name="矩形 12"/>
          <p:cNvSpPr/>
          <p:nvPr/>
        </p:nvSpPr>
        <p:spPr>
          <a:xfrm>
            <a:off x="5076056" y="3651870"/>
            <a:ext cx="37821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Nature Astronomy</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选为</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研究亮点</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，编辑指出“该研究</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利用从宇宙学模拟中得到的概率分布来描述色散量，</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避免了系统误差</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476385" y="4067368"/>
            <a:ext cx="3765438" cy="928741"/>
          </a:xfrm>
          <a:prstGeom prst="rect">
            <a:avLst/>
          </a:prstGeom>
        </p:spPr>
      </p:pic>
      <p:sp>
        <p:nvSpPr>
          <p:cNvPr id="5" name="矩形 4"/>
          <p:cNvSpPr/>
          <p:nvPr/>
        </p:nvSpPr>
        <p:spPr>
          <a:xfrm>
            <a:off x="3203848" y="4067368"/>
            <a:ext cx="10631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ARA&amp;A</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D15E7233-89CA-4CD5-A540-62C4665F7635}"/>
              </a:ext>
            </a:extLst>
          </p:cNvPr>
          <p:cNvPicPr>
            <a:picLocks noChangeAspect="1"/>
          </p:cNvPicPr>
          <p:nvPr/>
        </p:nvPicPr>
        <p:blipFill rotWithShape="1">
          <a:blip r:embed="rId5"/>
          <a:srcRect r="72905"/>
          <a:stretch/>
        </p:blipFill>
        <p:spPr>
          <a:xfrm>
            <a:off x="63894" y="1493995"/>
            <a:ext cx="1258787" cy="445025"/>
          </a:xfrm>
          <a:prstGeom prst="rect">
            <a:avLst/>
          </a:prstGeom>
        </p:spPr>
      </p:pic>
      <p:sp>
        <p:nvSpPr>
          <p:cNvPr id="21" name="矩形 20">
            <a:extLst>
              <a:ext uri="{FF2B5EF4-FFF2-40B4-BE49-F238E27FC236}">
                <a16:creationId xmlns:a16="http://schemas.microsoft.com/office/drawing/2014/main" id="{AC09C374-0BCC-4496-99E5-7341B4C452BB}"/>
              </a:ext>
            </a:extLst>
          </p:cNvPr>
          <p:cNvSpPr/>
          <p:nvPr/>
        </p:nvSpPr>
        <p:spPr>
          <a:xfrm>
            <a:off x="356965" y="989176"/>
            <a:ext cx="28892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Likelihood function</a:t>
            </a:r>
          </a:p>
        </p:txBody>
      </p:sp>
      <p:pic>
        <p:nvPicPr>
          <p:cNvPr id="24" name="图片 23">
            <a:extLst>
              <a:ext uri="{FF2B5EF4-FFF2-40B4-BE49-F238E27FC236}">
                <a16:creationId xmlns:a16="http://schemas.microsoft.com/office/drawing/2014/main" id="{2469EA55-33E1-4DD3-B36A-9560843BEA4A}"/>
              </a:ext>
            </a:extLst>
          </p:cNvPr>
          <p:cNvPicPr>
            <a:picLocks noChangeAspect="1"/>
          </p:cNvPicPr>
          <p:nvPr/>
        </p:nvPicPr>
        <p:blipFill rotWithShape="1">
          <a:blip r:embed="rId5"/>
          <a:srcRect l="27185"/>
          <a:stretch/>
        </p:blipFill>
        <p:spPr>
          <a:xfrm>
            <a:off x="1332355" y="1476979"/>
            <a:ext cx="3641536" cy="479059"/>
          </a:xfrm>
          <a:prstGeom prst="rect">
            <a:avLst/>
          </a:prstGeom>
        </p:spPr>
      </p:pic>
      <p:sp>
        <p:nvSpPr>
          <p:cNvPr id="6" name="矩形 5">
            <a:extLst>
              <a:ext uri="{FF2B5EF4-FFF2-40B4-BE49-F238E27FC236}">
                <a16:creationId xmlns:a16="http://schemas.microsoft.com/office/drawing/2014/main" id="{CD69BBF1-DF06-421D-AF16-AB9F9430AA7E}"/>
              </a:ext>
            </a:extLst>
          </p:cNvPr>
          <p:cNvSpPr/>
          <p:nvPr/>
        </p:nvSpPr>
        <p:spPr>
          <a:xfrm>
            <a:off x="3489214" y="2997531"/>
            <a:ext cx="492443" cy="369332"/>
          </a:xfrm>
          <a:prstGeom prst="rect">
            <a:avLst/>
          </a:prstGeom>
        </p:spPr>
        <p:txBody>
          <a:bodyPr wrap="none">
            <a:spAutoFit/>
          </a:bodyPr>
          <a:lstStyle/>
          <a:p>
            <a:r>
              <a:rPr lang="en-US" altLang="zh-CN"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8%</a:t>
            </a:r>
            <a:endParaRPr lang="zh-CN" altLang="en-US" dirty="0"/>
          </a:p>
        </p:txBody>
      </p:sp>
    </p:spTree>
    <p:extLst>
      <p:ext uri="{BB962C8B-B14F-4D97-AF65-F5344CB8AC3E}">
        <p14:creationId xmlns:p14="http://schemas.microsoft.com/office/powerpoint/2010/main" val="3766773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DAD72-F092-4F0F-828A-5F4CF2CAF3E4}" type="slidenum">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Rectangle 2"/>
          <p:cNvSpPr txBox="1">
            <a:spLocks noChangeArrowheads="1"/>
          </p:cNvSpPr>
          <p:nvPr/>
        </p:nvSpPr>
        <p:spPr bwMode="auto">
          <a:xfrm>
            <a:off x="542043" y="133154"/>
            <a:ext cx="779929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800" b="1" i="0" u="none" strike="noStrike" kern="1200" cap="none" spc="0" normalizeH="0" baseline="-2500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0</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update</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Box 1"/>
          <p:cNvSpPr txBox="1">
            <a:spLocks noChangeArrowheads="1"/>
          </p:cNvSpPr>
          <p:nvPr/>
        </p:nvSpPr>
        <p:spPr bwMode="auto">
          <a:xfrm>
            <a:off x="982163" y="829738"/>
            <a:ext cx="2013733" cy="45807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36 localized FRBs </a:t>
            </a:r>
          </a:p>
        </p:txBody>
      </p:sp>
      <p:pic>
        <p:nvPicPr>
          <p:cNvPr id="5" name="图片 4">
            <a:extLst>
              <a:ext uri="{FF2B5EF4-FFF2-40B4-BE49-F238E27FC236}">
                <a16:creationId xmlns:a16="http://schemas.microsoft.com/office/drawing/2014/main" id="{B532893D-8E9D-4A64-ACC7-1C3DE2A947CA}"/>
              </a:ext>
            </a:extLst>
          </p:cNvPr>
          <p:cNvPicPr>
            <a:picLocks noChangeAspect="1"/>
          </p:cNvPicPr>
          <p:nvPr/>
        </p:nvPicPr>
        <p:blipFill>
          <a:blip r:embed="rId4"/>
          <a:stretch>
            <a:fillRect/>
          </a:stretch>
        </p:blipFill>
        <p:spPr>
          <a:xfrm>
            <a:off x="321958" y="1589769"/>
            <a:ext cx="3313015" cy="2517042"/>
          </a:xfrm>
          <a:prstGeom prst="rect">
            <a:avLst/>
          </a:prstGeom>
        </p:spPr>
      </p:pic>
      <p:sp>
        <p:nvSpPr>
          <p:cNvPr id="13" name="矩形 12">
            <a:extLst>
              <a:ext uri="{FF2B5EF4-FFF2-40B4-BE49-F238E27FC236}">
                <a16:creationId xmlns:a16="http://schemas.microsoft.com/office/drawing/2014/main" id="{C8D30FA8-063A-415B-9AB4-24366E715358}"/>
              </a:ext>
            </a:extLst>
          </p:cNvPr>
          <p:cNvSpPr/>
          <p:nvPr/>
        </p:nvSpPr>
        <p:spPr>
          <a:xfrm>
            <a:off x="1115616" y="1240162"/>
            <a:ext cx="1473480" cy="369332"/>
          </a:xfrm>
          <a:prstGeom prst="rect">
            <a:avLst/>
          </a:prstGeom>
        </p:spPr>
        <p:txBody>
          <a:bodyPr wrap="none">
            <a:spAutoFit/>
          </a:bodyPr>
          <a:lstStyle/>
          <a:p>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precision: 5%</a:t>
            </a:r>
            <a:endParaRPr lang="zh-CN" altLang="en-US" dirty="0">
              <a:solidFill>
                <a:srgbClr val="0000FF"/>
              </a:solidFill>
              <a:latin typeface="等线" panose="020F0502020204030204"/>
              <a:ea typeface="等线" panose="02010600030101010101" pitchFamily="2" charset="-122"/>
            </a:endParaRPr>
          </a:p>
        </p:txBody>
      </p:sp>
      <p:pic>
        <p:nvPicPr>
          <p:cNvPr id="11" name="图片 10">
            <a:extLst>
              <a:ext uri="{FF2B5EF4-FFF2-40B4-BE49-F238E27FC236}">
                <a16:creationId xmlns:a16="http://schemas.microsoft.com/office/drawing/2014/main" id="{AAEC6276-E1F8-49E2-888F-420136540542}"/>
              </a:ext>
            </a:extLst>
          </p:cNvPr>
          <p:cNvPicPr>
            <a:picLocks noChangeAspect="1"/>
          </p:cNvPicPr>
          <p:nvPr/>
        </p:nvPicPr>
        <p:blipFill>
          <a:blip r:embed="rId5"/>
          <a:stretch>
            <a:fillRect/>
          </a:stretch>
        </p:blipFill>
        <p:spPr>
          <a:xfrm>
            <a:off x="5124077" y="1631509"/>
            <a:ext cx="3416020" cy="2545372"/>
          </a:xfrm>
          <a:prstGeom prst="rect">
            <a:avLst/>
          </a:prstGeom>
        </p:spPr>
      </p:pic>
      <p:sp>
        <p:nvSpPr>
          <p:cNvPr id="20" name="TextBox 1">
            <a:extLst>
              <a:ext uri="{FF2B5EF4-FFF2-40B4-BE49-F238E27FC236}">
                <a16:creationId xmlns:a16="http://schemas.microsoft.com/office/drawing/2014/main" id="{F4E0863C-A8DE-47E0-AF81-AA0349EF74D4}"/>
              </a:ext>
            </a:extLst>
          </p:cNvPr>
          <p:cNvSpPr txBox="1">
            <a:spLocks noChangeArrowheads="1"/>
          </p:cNvSpPr>
          <p:nvPr/>
        </p:nvSpPr>
        <p:spPr bwMode="auto">
          <a:xfrm>
            <a:off x="5694709" y="835366"/>
            <a:ext cx="2373773" cy="45807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~500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unlocalized</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FRBs </a:t>
            </a:r>
          </a:p>
        </p:txBody>
      </p:sp>
      <p:sp>
        <p:nvSpPr>
          <p:cNvPr id="21" name="矩形 20">
            <a:extLst>
              <a:ext uri="{FF2B5EF4-FFF2-40B4-BE49-F238E27FC236}">
                <a16:creationId xmlns:a16="http://schemas.microsoft.com/office/drawing/2014/main" id="{C721794E-D158-4A16-943F-1B76B8AEB93E}"/>
              </a:ext>
            </a:extLst>
          </p:cNvPr>
          <p:cNvSpPr/>
          <p:nvPr/>
        </p:nvSpPr>
        <p:spPr>
          <a:xfrm>
            <a:off x="6055015" y="1240162"/>
            <a:ext cx="1473480" cy="369332"/>
          </a:xfrm>
          <a:prstGeom prst="rect">
            <a:avLst/>
          </a:prstGeom>
        </p:spPr>
        <p:txBody>
          <a:bodyPr wrap="none">
            <a:spAutoFit/>
          </a:bodyPr>
          <a:lstStyle/>
          <a:p>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precision: 1%</a:t>
            </a:r>
            <a:endParaRPr lang="zh-CN" altLang="en-US" dirty="0">
              <a:solidFill>
                <a:srgbClr val="0000FF"/>
              </a:solidFill>
              <a:latin typeface="等线" panose="020F0502020204030204"/>
              <a:ea typeface="等线" panose="02010600030101010101" pitchFamily="2" charset="-122"/>
            </a:endParaRPr>
          </a:p>
        </p:txBody>
      </p:sp>
      <p:sp>
        <p:nvSpPr>
          <p:cNvPr id="22" name="矩形 21">
            <a:extLst>
              <a:ext uri="{FF2B5EF4-FFF2-40B4-BE49-F238E27FC236}">
                <a16:creationId xmlns:a16="http://schemas.microsoft.com/office/drawing/2014/main" id="{73A36855-DA0C-49A1-B2DB-C6E653FD3717}"/>
              </a:ext>
            </a:extLst>
          </p:cNvPr>
          <p:cNvSpPr/>
          <p:nvPr/>
        </p:nvSpPr>
        <p:spPr>
          <a:xfrm>
            <a:off x="563185" y="4408768"/>
            <a:ext cx="2957861" cy="338554"/>
          </a:xfrm>
          <a:prstGeom prst="rect">
            <a:avLst/>
          </a:prstGeom>
        </p:spPr>
        <p:txBody>
          <a:bodyPr wrap="none">
            <a:spAutoFit/>
          </a:bodyPr>
          <a:lstStyle/>
          <a:p>
            <a:pPr>
              <a:spcBef>
                <a:spcPct val="0"/>
              </a:spcBef>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Gao, D. H., et al. 2024, submitted</a:t>
            </a:r>
          </a:p>
        </p:txBody>
      </p:sp>
      <p:pic>
        <p:nvPicPr>
          <p:cNvPr id="12" name="图片 11">
            <a:extLst>
              <a:ext uri="{FF2B5EF4-FFF2-40B4-BE49-F238E27FC236}">
                <a16:creationId xmlns:a16="http://schemas.microsoft.com/office/drawing/2014/main" id="{B322A154-E17E-48C9-8D15-5591F0E051EA}"/>
              </a:ext>
            </a:extLst>
          </p:cNvPr>
          <p:cNvPicPr>
            <a:picLocks noChangeAspect="1"/>
          </p:cNvPicPr>
          <p:nvPr/>
        </p:nvPicPr>
        <p:blipFill>
          <a:blip r:embed="rId6"/>
          <a:stretch>
            <a:fillRect/>
          </a:stretch>
        </p:blipFill>
        <p:spPr>
          <a:xfrm>
            <a:off x="5434022" y="4178130"/>
            <a:ext cx="3008893" cy="373156"/>
          </a:xfrm>
          <a:prstGeom prst="rect">
            <a:avLst/>
          </a:prstGeom>
        </p:spPr>
      </p:pic>
      <p:sp>
        <p:nvSpPr>
          <p:cNvPr id="14" name="矩形 13">
            <a:extLst>
              <a:ext uri="{FF2B5EF4-FFF2-40B4-BE49-F238E27FC236}">
                <a16:creationId xmlns:a16="http://schemas.microsoft.com/office/drawing/2014/main" id="{22FCC30F-2E0F-4174-90D4-F1844B134B79}"/>
              </a:ext>
            </a:extLst>
          </p:cNvPr>
          <p:cNvSpPr/>
          <p:nvPr/>
        </p:nvSpPr>
        <p:spPr>
          <a:xfrm>
            <a:off x="5307644" y="4516294"/>
            <a:ext cx="3227165" cy="338554"/>
          </a:xfrm>
          <a:prstGeom prst="rect">
            <a:avLst/>
          </a:prstGeom>
        </p:spPr>
        <p:txBody>
          <a:bodyPr wrap="none">
            <a:spAutoFit/>
          </a:bodyPr>
          <a:lstStyle/>
          <a:p>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simultaneously fitting (H</a:t>
            </a:r>
            <a:r>
              <a:rPr lang="en-US" altLang="zh-CN" sz="1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z</a:t>
            </a:r>
            <a:r>
              <a:rPr lang="en-US" altLang="zh-CN" sz="1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16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1600" baseline="-250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p>
        </p:txBody>
      </p:sp>
      <p:sp>
        <p:nvSpPr>
          <p:cNvPr id="23" name="矩形 22">
            <a:extLst>
              <a:ext uri="{FF2B5EF4-FFF2-40B4-BE49-F238E27FC236}">
                <a16:creationId xmlns:a16="http://schemas.microsoft.com/office/drawing/2014/main" id="{4A342017-6EDD-4CDA-A88A-0631AA961325}"/>
              </a:ext>
            </a:extLst>
          </p:cNvPr>
          <p:cNvSpPr/>
          <p:nvPr/>
        </p:nvSpPr>
        <p:spPr>
          <a:xfrm>
            <a:off x="3676260" y="4331629"/>
            <a:ext cx="1527982" cy="338554"/>
          </a:xfrm>
          <a:prstGeom prst="rect">
            <a:avLst/>
          </a:prstGeom>
        </p:spPr>
        <p:txBody>
          <a:bodyPr wrap="none">
            <a:spAutoFit/>
          </a:bodyPr>
          <a:lstStyle/>
          <a:p>
            <a:r>
              <a:rPr lang="en-US" altLang="zh-CN" sz="1600" dirty="0">
                <a:latin typeface="Times New Roman" panose="02020603050405020304" pitchFamily="18" charset="0"/>
                <a:cs typeface="Times New Roman" panose="02020603050405020304" pitchFamily="18" charset="0"/>
              </a:rPr>
              <a:t>pseudo redshifts</a:t>
            </a:r>
            <a:endParaRPr lang="zh-CN" altLang="en-US" sz="4000" dirty="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CD78FD7F-82CD-4BD0-A997-0E2486269218}"/>
              </a:ext>
            </a:extLst>
          </p:cNvPr>
          <p:cNvSpPr/>
          <p:nvPr/>
        </p:nvSpPr>
        <p:spPr>
          <a:xfrm>
            <a:off x="3402697" y="1226632"/>
            <a:ext cx="2031325" cy="369332"/>
          </a:xfrm>
          <a:prstGeom prst="rect">
            <a:avLst/>
          </a:prstGeom>
        </p:spPr>
        <p:txBody>
          <a:bodyPr wrap="none">
            <a:spAutoFit/>
          </a:bodyPr>
          <a:lstStyle/>
          <a:p>
            <a:pPr lvl="0"/>
            <a:r>
              <a:rPr lang="en-US" altLang="zh-CN" dirty="0">
                <a:latin typeface="Times New Roman" panose="02020603050405020304" pitchFamily="18" charset="0"/>
                <a:ea typeface="黑体" panose="02010609060101010101" pitchFamily="49" charset="-122"/>
                <a:cs typeface="Times New Roman" panose="02020603050405020304" pitchFamily="18" charset="0"/>
              </a:rPr>
              <a:t>only statistical error</a:t>
            </a:r>
            <a:endParaRPr lang="zh-CN" altLang="en-US" dirty="0">
              <a:latin typeface="等线" panose="020F0502020204030204"/>
              <a:ea typeface="等线" panose="02010600030101010101" pitchFamily="2" charset="-122"/>
            </a:endParaRPr>
          </a:p>
        </p:txBody>
      </p:sp>
    </p:spTree>
    <p:custDataLst>
      <p:tags r:id="rId1"/>
    </p:custDataLst>
    <p:extLst>
      <p:ext uri="{BB962C8B-B14F-4D97-AF65-F5344CB8AC3E}">
        <p14:creationId xmlns:p14="http://schemas.microsoft.com/office/powerpoint/2010/main" val="1224809804"/>
      </p:ext>
    </p:extLst>
  </p:cSld>
  <p:clrMapOvr>
    <a:masterClrMapping/>
  </p:clrMapOvr>
  <mc:AlternateContent xmlns:mc="http://schemas.openxmlformats.org/markup-compatibility/2006" xmlns:p14="http://schemas.microsoft.com/office/powerpoint/2010/main">
    <mc:Choice Requires="p14">
      <p:transition spd="slow" p14:dur="2000" advTm="23442"/>
    </mc:Choice>
    <mc:Fallback xmlns="">
      <p:transition spd="slow" advTm="2344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B313D9D-6823-467B-B14A-56F6F135DF8D}"/>
              </a:ext>
            </a:extLst>
          </p:cNvPr>
          <p:cNvPicPr>
            <a:picLocks noChangeAspect="1"/>
          </p:cNvPicPr>
          <p:nvPr/>
        </p:nvPicPr>
        <p:blipFill>
          <a:blip r:embed="rId2"/>
          <a:stretch>
            <a:fillRect/>
          </a:stretch>
        </p:blipFill>
        <p:spPr>
          <a:xfrm>
            <a:off x="5076056" y="932095"/>
            <a:ext cx="3002062" cy="2016224"/>
          </a:xfrm>
          <a:prstGeom prst="rect">
            <a:avLst/>
          </a:prstGeom>
        </p:spPr>
      </p:pic>
      <p:sp>
        <p:nvSpPr>
          <p:cNvPr id="2" name="标题 1">
            <a:extLst>
              <a:ext uri="{FF2B5EF4-FFF2-40B4-BE49-F238E27FC236}">
                <a16:creationId xmlns:a16="http://schemas.microsoft.com/office/drawing/2014/main" id="{671312DC-E209-4520-B9F8-779F76F5AF52}"/>
              </a:ext>
            </a:extLst>
          </p:cNvPr>
          <p:cNvSpPr>
            <a:spLocks noGrp="1"/>
          </p:cNvSpPr>
          <p:nvPr>
            <p:ph type="title"/>
          </p:nvPr>
        </p:nvSpPr>
        <p:spPr>
          <a:xfrm>
            <a:off x="628650" y="154940"/>
            <a:ext cx="7886700" cy="713730"/>
          </a:xfrm>
        </p:spPr>
        <p:txBody>
          <a:bodyPr>
            <a:normAutofit/>
          </a:bodyPr>
          <a:lstStyle/>
          <a:p>
            <a:pPr algn="ctr"/>
            <a:r>
              <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rPr>
              <a:t>寻找宇宙“缺失重子”</a:t>
            </a:r>
          </a:p>
        </p:txBody>
      </p:sp>
      <p:pic>
        <p:nvPicPr>
          <p:cNvPr id="1026" name="Picture 2" descr="Full-sky image derived from Planck spacecraft data">
            <a:extLst>
              <a:ext uri="{FF2B5EF4-FFF2-40B4-BE49-F238E27FC236}">
                <a16:creationId xmlns:a16="http://schemas.microsoft.com/office/drawing/2014/main" id="{6622F562-A1B9-4A0A-85E1-423740E8C2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217" y="1042599"/>
            <a:ext cx="2589054" cy="129452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8927CBBA-07A6-4FC8-9C76-FBA9685108D6}"/>
              </a:ext>
            </a:extLst>
          </p:cNvPr>
          <p:cNvPicPr>
            <a:picLocks noChangeAspect="1"/>
          </p:cNvPicPr>
          <p:nvPr/>
        </p:nvPicPr>
        <p:blipFill>
          <a:blip r:embed="rId4"/>
          <a:stretch>
            <a:fillRect/>
          </a:stretch>
        </p:blipFill>
        <p:spPr>
          <a:xfrm>
            <a:off x="628650" y="2485250"/>
            <a:ext cx="2858699" cy="346783"/>
          </a:xfrm>
          <a:prstGeom prst="rect">
            <a:avLst/>
          </a:prstGeom>
        </p:spPr>
      </p:pic>
      <p:pic>
        <p:nvPicPr>
          <p:cNvPr id="9" name="图片 8">
            <a:extLst>
              <a:ext uri="{FF2B5EF4-FFF2-40B4-BE49-F238E27FC236}">
                <a16:creationId xmlns:a16="http://schemas.microsoft.com/office/drawing/2014/main" id="{449B5431-E27E-44D3-B801-5964043BDEFE}"/>
              </a:ext>
            </a:extLst>
          </p:cNvPr>
          <p:cNvPicPr>
            <a:picLocks noChangeAspect="1"/>
          </p:cNvPicPr>
          <p:nvPr/>
        </p:nvPicPr>
        <p:blipFill>
          <a:blip r:embed="rId5"/>
          <a:stretch>
            <a:fillRect/>
          </a:stretch>
        </p:blipFill>
        <p:spPr>
          <a:xfrm>
            <a:off x="800846" y="2974558"/>
            <a:ext cx="2619026" cy="2139702"/>
          </a:xfrm>
          <a:prstGeom prst="rect">
            <a:avLst/>
          </a:prstGeom>
        </p:spPr>
      </p:pic>
      <p:sp>
        <p:nvSpPr>
          <p:cNvPr id="10" name="矩形 9">
            <a:extLst>
              <a:ext uri="{FF2B5EF4-FFF2-40B4-BE49-F238E27FC236}">
                <a16:creationId xmlns:a16="http://schemas.microsoft.com/office/drawing/2014/main" id="{5995BFAB-5FD1-43DF-97C2-073DBD61EB55}"/>
              </a:ext>
            </a:extLst>
          </p:cNvPr>
          <p:cNvSpPr/>
          <p:nvPr/>
        </p:nvSpPr>
        <p:spPr>
          <a:xfrm>
            <a:off x="4059633" y="3557724"/>
            <a:ext cx="4519414"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目前探测到宇宙中的重子数量，大约只有</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100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亿年前宇宙中的重子数量的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70%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，另外的</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30%</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重子失踪</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了。一般认为存在于弥散的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IGM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中，传统方法很难探测。</a:t>
            </a:r>
          </a:p>
        </p:txBody>
      </p:sp>
      <p:sp>
        <p:nvSpPr>
          <p:cNvPr id="11" name="矩形 10">
            <a:extLst>
              <a:ext uri="{FF2B5EF4-FFF2-40B4-BE49-F238E27FC236}">
                <a16:creationId xmlns:a16="http://schemas.microsoft.com/office/drawing/2014/main" id="{3A1F6BCB-955B-4D5E-B25F-07E6095047AE}"/>
              </a:ext>
            </a:extLst>
          </p:cNvPr>
          <p:cNvSpPr/>
          <p:nvPr/>
        </p:nvSpPr>
        <p:spPr>
          <a:xfrm>
            <a:off x="1548294" y="687127"/>
            <a:ext cx="10775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Planck 2020</a:t>
            </a:r>
            <a:endParaRPr kumimoji="0" lang="zh-CN" altLang="en-US" sz="1600" b="0" i="0" u="none" strike="noStrike" kern="0" cap="none" spc="0" normalizeH="0" baseline="0" noProof="0" dirty="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CE2A6545-6CFA-451A-9928-3E34D2EAC8B1}"/>
              </a:ext>
            </a:extLst>
          </p:cNvPr>
          <p:cNvSpPr/>
          <p:nvPr/>
        </p:nvSpPr>
        <p:spPr>
          <a:xfrm>
            <a:off x="6228184" y="2398078"/>
            <a:ext cx="166263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err="1">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Macquar</a:t>
            </a:r>
            <a:r>
              <a:rPr kumimoji="0" lang="en-US" altLang="zh-CN" sz="1200" b="0"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+ 2020, Nature</a:t>
            </a:r>
            <a:endParaRPr kumimoji="0" lang="zh-CN" altLang="en-US" sz="1400" b="0" i="0" u="none" strike="noStrike" kern="0" cap="none" spc="0" normalizeH="0" baseline="0" noProof="0" dirty="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39CE553F-9D26-4669-BC2F-91521AC84DB5}"/>
              </a:ext>
            </a:extLst>
          </p:cNvPr>
          <p:cNvSpPr/>
          <p:nvPr/>
        </p:nvSpPr>
        <p:spPr>
          <a:xfrm>
            <a:off x="827584" y="4864336"/>
            <a:ext cx="119616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Shull et al. 2012</a:t>
            </a:r>
            <a:endParaRPr kumimoji="0" lang="zh-CN" altLang="en-US" sz="14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7657-8265-814A-8EA4-5144BB1B2703}" type="slidenum">
              <a:rPr kumimoji="1"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E80D47A4-AFA8-4519-950D-15675F809331}"/>
              </a:ext>
            </a:extLst>
          </p:cNvPr>
          <p:cNvPicPr>
            <a:picLocks noChangeAspect="1"/>
          </p:cNvPicPr>
          <p:nvPr/>
        </p:nvPicPr>
        <p:blipFill>
          <a:blip r:embed="rId6"/>
          <a:stretch>
            <a:fillRect/>
          </a:stretch>
        </p:blipFill>
        <p:spPr>
          <a:xfrm>
            <a:off x="6017408" y="3118279"/>
            <a:ext cx="1368152" cy="269485"/>
          </a:xfrm>
          <a:prstGeom prst="rect">
            <a:avLst/>
          </a:prstGeom>
        </p:spPr>
      </p:pic>
      <p:sp>
        <p:nvSpPr>
          <p:cNvPr id="7" name="矩形 6">
            <a:extLst>
              <a:ext uri="{FF2B5EF4-FFF2-40B4-BE49-F238E27FC236}">
                <a16:creationId xmlns:a16="http://schemas.microsoft.com/office/drawing/2014/main" id="{2586DE79-5F52-446E-825B-DB8A6ACE586A}"/>
              </a:ext>
            </a:extLst>
          </p:cNvPr>
          <p:cNvSpPr/>
          <p:nvPr/>
        </p:nvSpPr>
        <p:spPr>
          <a:xfrm>
            <a:off x="6147486" y="1097888"/>
            <a:ext cx="9669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5</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个</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97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D0B1684-519E-4C3C-9A9A-F3EABB0BEA22}"/>
              </a:ext>
            </a:extLst>
          </p:cNvPr>
          <p:cNvPicPr>
            <a:picLocks noChangeAspect="1"/>
          </p:cNvPicPr>
          <p:nvPr/>
        </p:nvPicPr>
        <p:blipFill>
          <a:blip r:embed="rId2"/>
          <a:stretch>
            <a:fillRect/>
          </a:stretch>
        </p:blipFill>
        <p:spPr>
          <a:xfrm>
            <a:off x="5580112" y="243259"/>
            <a:ext cx="3484762" cy="3104035"/>
          </a:xfrm>
          <a:prstGeom prst="rect">
            <a:avLst/>
          </a:prstGeom>
        </p:spPr>
      </p:pic>
      <p:sp>
        <p:nvSpPr>
          <p:cNvPr id="5" name="矩形 4">
            <a:extLst>
              <a:ext uri="{FF2B5EF4-FFF2-40B4-BE49-F238E27FC236}">
                <a16:creationId xmlns:a16="http://schemas.microsoft.com/office/drawing/2014/main" id="{BB3F87B2-ACC3-4C03-8AFC-A15AF9D719EF}"/>
              </a:ext>
            </a:extLst>
          </p:cNvPr>
          <p:cNvSpPr/>
          <p:nvPr/>
        </p:nvSpPr>
        <p:spPr>
          <a:xfrm>
            <a:off x="179512" y="339502"/>
            <a:ext cx="511256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的光子与传播路径上的每一个自由电子作用（对应重子），可以</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计数</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IGM</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中所有的重子</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7" name="图片 6">
            <a:extLst>
              <a:ext uri="{FF2B5EF4-FFF2-40B4-BE49-F238E27FC236}">
                <a16:creationId xmlns:a16="http://schemas.microsoft.com/office/drawing/2014/main" id="{E65A2179-A944-4439-80DA-17231F4F1737}"/>
              </a:ext>
            </a:extLst>
          </p:cNvPr>
          <p:cNvPicPr>
            <a:picLocks noChangeAspect="1"/>
          </p:cNvPicPr>
          <p:nvPr/>
        </p:nvPicPr>
        <p:blipFill>
          <a:blip r:embed="rId3"/>
          <a:stretch>
            <a:fillRect/>
          </a:stretch>
        </p:blipFill>
        <p:spPr>
          <a:xfrm>
            <a:off x="511975" y="1255226"/>
            <a:ext cx="4313697" cy="751310"/>
          </a:xfrm>
          <a:prstGeom prst="rect">
            <a:avLst/>
          </a:prstGeom>
        </p:spPr>
      </p:pic>
      <p:pic>
        <p:nvPicPr>
          <p:cNvPr id="8" name="图片 7">
            <a:extLst>
              <a:ext uri="{FF2B5EF4-FFF2-40B4-BE49-F238E27FC236}">
                <a16:creationId xmlns:a16="http://schemas.microsoft.com/office/drawing/2014/main" id="{94647A0A-3F5D-45B8-90C0-B610411C4FB0}"/>
              </a:ext>
            </a:extLst>
          </p:cNvPr>
          <p:cNvPicPr>
            <a:picLocks noChangeAspect="1"/>
          </p:cNvPicPr>
          <p:nvPr/>
        </p:nvPicPr>
        <p:blipFill>
          <a:blip r:embed="rId4"/>
          <a:stretch>
            <a:fillRect/>
          </a:stretch>
        </p:blipFill>
        <p:spPr>
          <a:xfrm>
            <a:off x="539552" y="2275929"/>
            <a:ext cx="3459672" cy="2381519"/>
          </a:xfrm>
          <a:prstGeom prst="rect">
            <a:avLst/>
          </a:prstGeom>
        </p:spPr>
      </p:pic>
      <p:pic>
        <p:nvPicPr>
          <p:cNvPr id="9" name="图片 8">
            <a:extLst>
              <a:ext uri="{FF2B5EF4-FFF2-40B4-BE49-F238E27FC236}">
                <a16:creationId xmlns:a16="http://schemas.microsoft.com/office/drawing/2014/main" id="{B3EC6CCC-4149-4548-B21D-AA366F1DBD3A}"/>
              </a:ext>
            </a:extLst>
          </p:cNvPr>
          <p:cNvPicPr>
            <a:picLocks noChangeAspect="1"/>
          </p:cNvPicPr>
          <p:nvPr/>
        </p:nvPicPr>
        <p:blipFill>
          <a:blip r:embed="rId5"/>
          <a:stretch>
            <a:fillRect/>
          </a:stretch>
        </p:blipFill>
        <p:spPr>
          <a:xfrm>
            <a:off x="1185962" y="4709241"/>
            <a:ext cx="2166852" cy="285618"/>
          </a:xfrm>
          <a:prstGeom prst="rect">
            <a:avLst/>
          </a:prstGeom>
        </p:spPr>
      </p:pic>
      <p:sp>
        <p:nvSpPr>
          <p:cNvPr id="10" name="矩形 9">
            <a:extLst>
              <a:ext uri="{FF2B5EF4-FFF2-40B4-BE49-F238E27FC236}">
                <a16:creationId xmlns:a16="http://schemas.microsoft.com/office/drawing/2014/main" id="{A92CBB1B-B9BC-49A1-BFAF-E5767B3A0A32}"/>
              </a:ext>
            </a:extLst>
          </p:cNvPr>
          <p:cNvSpPr/>
          <p:nvPr/>
        </p:nvSpPr>
        <p:spPr>
          <a:xfrm>
            <a:off x="3999224" y="2355726"/>
            <a:ext cx="139653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23 FRBs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8% precision</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F8571E83-979D-4D61-8F7F-B62447784A6F}"/>
              </a:ext>
            </a:extLst>
          </p:cNvPr>
          <p:cNvSpPr/>
          <p:nvPr/>
        </p:nvSpPr>
        <p:spPr>
          <a:xfrm>
            <a:off x="4932040" y="4679246"/>
            <a:ext cx="325460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Yang, Wu &amp; </a:t>
            </a:r>
            <a:r>
              <a:rPr kumimoji="0" lang="en-US" altLang="zh-CN" sz="16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Wang FY*</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2022, </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ApJL</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4254DCD9-E48D-49D5-9E7A-184DCDEC895D}"/>
              </a:ext>
            </a:extLst>
          </p:cNvPr>
          <p:cNvSpPr/>
          <p:nvPr/>
        </p:nvSpPr>
        <p:spPr>
          <a:xfrm>
            <a:off x="5630639" y="3523053"/>
            <a:ext cx="31021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missing baryons are </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found</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through FRBs in diffuse IGM.</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7657-8265-814A-8EA4-5144BB1B2703}" type="slidenum">
              <a:rPr kumimoji="1"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8613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4416"/>
            <a:ext cx="8229600" cy="635126"/>
          </a:xfrm>
        </p:spPr>
        <p:txBody>
          <a:bodyPr>
            <a:normAutofit/>
          </a:bodyPr>
          <a:lstStyle/>
          <a:p>
            <a:r>
              <a:rPr lang="zh-CN" altLang="en-US" sz="2800" b="1">
                <a:solidFill>
                  <a:srgbClr val="0000FF"/>
                </a:solidFill>
                <a:latin typeface="黑体" panose="02010609060101010101" pitchFamily="49" charset="-122"/>
                <a:ea typeface="黑体" panose="02010609060101010101" pitchFamily="49" charset="-122"/>
                <a:cs typeface="Times New Roman" panose="02020603050405020304" pitchFamily="18" charset="0"/>
              </a:rPr>
              <a:t>研究展望</a:t>
            </a:r>
            <a:endPar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内容占位符 2"/>
          <p:cNvSpPr>
            <a:spLocks noGrp="1"/>
          </p:cNvSpPr>
          <p:nvPr>
            <p:ph idx="1"/>
          </p:nvPr>
        </p:nvSpPr>
        <p:spPr>
          <a:xfrm>
            <a:off x="457200" y="1220788"/>
            <a:ext cx="8229600" cy="3655218"/>
          </a:xfrm>
        </p:spPr>
        <p:txBody>
          <a:bodyPr>
            <a:normAutofit lnSpcReduction="10000"/>
          </a:bodyPr>
          <a:lstStyle/>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是否所有的</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FRB</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都是重复的</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如何分类</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相干机制：曲率辐射、同步激波脉泽 </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or ICS?</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除磁星外，是否还有别的中心能源</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多波段对应体（</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FRB 180916B?</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）；快速射电暴、伽玛暴和引力波成协（</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GW190425/ FRB 190425A?</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1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双星中的快速射电暴：河内和近邻星系搜寻、</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RM</a:t>
            </a: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演化的周期性</a:t>
            </a:r>
            <a:r>
              <a:rPr lang="en-US" altLang="zh-CN" sz="2100" dirty="0">
                <a:latin typeface="Times New Roman" panose="02020603050405020304" pitchFamily="18" charset="0"/>
                <a:ea typeface="黑体" panose="02010609060101010101" pitchFamily="49" charset="-122"/>
                <a:cs typeface="Times New Roman" panose="02020603050405020304" pitchFamily="18" charset="0"/>
              </a:rPr>
              <a:t>?</a:t>
            </a:r>
          </a:p>
          <a:p>
            <a:pPr>
              <a:lnSpc>
                <a:spcPct val="150000"/>
              </a:lnSpc>
              <a:buFont typeface="Wingdings" panose="05000000000000000000" pitchFamily="2" charset="2"/>
              <a:buChar char="Ø"/>
            </a:pPr>
            <a:r>
              <a:rPr lang="zh-CN" altLang="en-US" sz="2100" dirty="0">
                <a:latin typeface="Times New Roman" panose="02020603050405020304" pitchFamily="18" charset="0"/>
                <a:ea typeface="黑体" panose="02010609060101010101" pitchFamily="49" charset="-122"/>
                <a:cs typeface="Times New Roman" panose="02020603050405020304" pitchFamily="18" charset="0"/>
              </a:rPr>
              <a:t>快速射电暴宇宙学</a:t>
            </a: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p:nvSpPr>
        <p:spPr>
          <a:xfrm>
            <a:off x="457200" y="659609"/>
            <a:ext cx="3433953"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未解决的重要科学问题</a:t>
            </a:r>
            <a:r>
              <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682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b="1">
                <a:solidFill>
                  <a:schemeClr val="tx1"/>
                </a:solidFill>
                <a:latin typeface="Arial" pitchFamily="34" charset="0"/>
                <a:ea typeface="MS PGothic" pitchFamily="34" charset="-128"/>
              </a:defRPr>
            </a:lvl1pPr>
            <a:lvl2pPr marL="557213" indent="-214313">
              <a:defRPr sz="1800" b="1">
                <a:solidFill>
                  <a:schemeClr val="tx1"/>
                </a:solidFill>
                <a:latin typeface="Arial" pitchFamily="34" charset="0"/>
                <a:ea typeface="MS PGothic" pitchFamily="34" charset="-128"/>
              </a:defRPr>
            </a:lvl2pPr>
            <a:lvl3pPr marL="857250" indent="-171450">
              <a:defRPr sz="1800" b="1">
                <a:solidFill>
                  <a:schemeClr val="tx1"/>
                </a:solidFill>
                <a:latin typeface="Arial" pitchFamily="34" charset="0"/>
                <a:ea typeface="MS PGothic" pitchFamily="34" charset="-128"/>
              </a:defRPr>
            </a:lvl3pPr>
            <a:lvl4pPr marL="1200150" indent="-171450">
              <a:defRPr sz="1800" b="1">
                <a:solidFill>
                  <a:schemeClr val="tx1"/>
                </a:solidFill>
                <a:latin typeface="Arial" pitchFamily="34" charset="0"/>
                <a:ea typeface="MS PGothic" pitchFamily="34" charset="-128"/>
              </a:defRPr>
            </a:lvl4pPr>
            <a:lvl5pPr marL="1543050" indent="-171450">
              <a:defRPr sz="1800" b="1">
                <a:solidFill>
                  <a:schemeClr val="tx1"/>
                </a:solidFill>
                <a:latin typeface="Arial" pitchFamily="34" charset="0"/>
                <a:ea typeface="MS PGothic" pitchFamily="34" charset="-128"/>
              </a:defRPr>
            </a:lvl5pPr>
            <a:lvl6pPr marL="1885950" indent="-171450" eaLnBrk="0" fontAlgn="base" hangingPunct="0">
              <a:spcBef>
                <a:spcPct val="0"/>
              </a:spcBef>
              <a:spcAft>
                <a:spcPct val="0"/>
              </a:spcAft>
              <a:defRPr sz="1800" b="1">
                <a:solidFill>
                  <a:schemeClr val="tx1"/>
                </a:solidFill>
                <a:latin typeface="Arial" pitchFamily="34" charset="0"/>
                <a:ea typeface="MS PGothic" pitchFamily="34" charset="-128"/>
              </a:defRPr>
            </a:lvl6pPr>
            <a:lvl7pPr marL="2228850" indent="-171450" eaLnBrk="0" fontAlgn="base" hangingPunct="0">
              <a:spcBef>
                <a:spcPct val="0"/>
              </a:spcBef>
              <a:spcAft>
                <a:spcPct val="0"/>
              </a:spcAft>
              <a:defRPr sz="1800" b="1">
                <a:solidFill>
                  <a:schemeClr val="tx1"/>
                </a:solidFill>
                <a:latin typeface="Arial" pitchFamily="34" charset="0"/>
                <a:ea typeface="MS PGothic" pitchFamily="34" charset="-128"/>
              </a:defRPr>
            </a:lvl7pPr>
            <a:lvl8pPr marL="2571750" indent="-171450" eaLnBrk="0" fontAlgn="base" hangingPunct="0">
              <a:spcBef>
                <a:spcPct val="0"/>
              </a:spcBef>
              <a:spcAft>
                <a:spcPct val="0"/>
              </a:spcAft>
              <a:defRPr sz="1800" b="1">
                <a:solidFill>
                  <a:schemeClr val="tx1"/>
                </a:solidFill>
                <a:latin typeface="Arial" pitchFamily="34" charset="0"/>
                <a:ea typeface="MS PGothic" pitchFamily="34" charset="-128"/>
              </a:defRPr>
            </a:lvl8pPr>
            <a:lvl9pPr marL="2914650" indent="-171450" eaLnBrk="0" fontAlgn="base" hangingPunct="0">
              <a:spcBef>
                <a:spcPct val="0"/>
              </a:spcBef>
              <a:spcAft>
                <a:spcPct val="0"/>
              </a:spcAft>
              <a:defRPr sz="1800" b="1">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2DA624-3071-476F-8D4C-4EE381976B6F}" type="slidenum">
              <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4821" name="AutoShape 5" descr="Artist's conception an X-ray binary system"/>
          <p:cNvSpPr>
            <a:spLocks noChangeAspect="1" noChangeArrowheads="1"/>
          </p:cNvSpPr>
          <p:nvPr/>
        </p:nvSpPr>
        <p:spPr bwMode="auto">
          <a:xfrm>
            <a:off x="1275160" y="-771525"/>
            <a:ext cx="1785938"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4826" name="矩形 13"/>
          <p:cNvSpPr>
            <a:spLocks noChangeArrowheads="1"/>
          </p:cNvSpPr>
          <p:nvPr/>
        </p:nvSpPr>
        <p:spPr bwMode="auto">
          <a:xfrm>
            <a:off x="3598525" y="1051932"/>
            <a:ext cx="5191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121102</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的能量，持续时间和等待时间的分布，与</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磁星</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X</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射线暴相似</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，可以用自组织临界理论解释。</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能量分布：</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121102</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能量分布</a:t>
            </a:r>
            <a:r>
              <a:rPr kumimoji="0" lang="en-US" altLang="zh-CN" sz="1800" b="0" i="0" u="none" strike="noStrike" kern="1200" cap="none" spc="0" normalizeH="0" baseline="0" noProof="0" dirty="0" err="1">
                <a:ln>
                  <a:noFill/>
                </a:ln>
                <a:solidFill>
                  <a:srgbClr val="0000FF"/>
                </a:solidFill>
                <a:effectLst/>
                <a:uLnTx/>
                <a:uFillTx/>
                <a:latin typeface="Times New Roman" pitchFamily="18" charset="0"/>
                <a:ea typeface="宋体" panose="02010600030101010101" pitchFamily="2" charset="-122"/>
                <a:cs typeface="Times New Roman" pitchFamily="18" charset="0"/>
              </a:rPr>
              <a:t>dN</a:t>
            </a:r>
            <a:r>
              <a:rPr kumimoji="0" lang="en-US" altLang="zh-CN" sz="1800" b="0" i="0" u="none" strike="noStrike" kern="1200" cap="none" spc="0" normalizeH="0" baseline="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/dE~E</a:t>
            </a:r>
            <a:r>
              <a:rPr kumimoji="0" lang="en-US" altLang="zh-CN" sz="1800" b="0" i="0" u="none" strike="noStrike" kern="1200" cap="none" spc="0" normalizeH="0" baseline="3000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-1.8</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a:t>
            </a: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itchFamily="18" charset="0"/>
              </a:rPr>
              <a:t>被</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FAST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观测的大样本支持</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(Zhang+ 2021; Aggarwal 2021)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等待时间：</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偏离泊松分布，表明</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burst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不是随机的</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符合非平稳泊松过程</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827" name="矩形 6"/>
          <p:cNvSpPr>
            <a:spLocks noChangeArrowheads="1"/>
          </p:cNvSpPr>
          <p:nvPr/>
        </p:nvSpPr>
        <p:spPr bwMode="auto">
          <a:xfrm>
            <a:off x="4355976" y="4473490"/>
            <a:ext cx="33843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Wang, FY*</a:t>
            </a: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rPr>
              <a:t> &amp; Yu, H. 2017, </a:t>
            </a:r>
            <a:r>
              <a:rPr kumimoji="0" lang="en-US" altLang="zh-CN" sz="1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JCAP</a:t>
            </a: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rPr>
              <a:t>, 03, 023</a:t>
            </a:r>
            <a:endParaRPr kumimoji="0" lang="zh-CN" altLang="en-US" sz="28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pic>
        <p:nvPicPr>
          <p:cNvPr id="2" name="图片 1"/>
          <p:cNvPicPr>
            <a:picLocks noChangeAspect="1"/>
          </p:cNvPicPr>
          <p:nvPr/>
        </p:nvPicPr>
        <p:blipFill>
          <a:blip r:embed="rId3"/>
          <a:stretch>
            <a:fillRect/>
          </a:stretch>
        </p:blipFill>
        <p:spPr>
          <a:xfrm>
            <a:off x="395923" y="846645"/>
            <a:ext cx="2753189" cy="2088232"/>
          </a:xfrm>
          <a:prstGeom prst="rect">
            <a:avLst/>
          </a:prstGeom>
        </p:spPr>
      </p:pic>
      <p:sp>
        <p:nvSpPr>
          <p:cNvPr id="12" name="矩形 11"/>
          <p:cNvSpPr/>
          <p:nvPr/>
        </p:nvSpPr>
        <p:spPr>
          <a:xfrm>
            <a:off x="899979" y="2056373"/>
            <a:ext cx="1422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00FF"/>
                </a:solidFill>
                <a:effectLst/>
                <a:uLnTx/>
                <a:uFillTx/>
                <a:latin typeface="Times New Roman" pitchFamily="18" charset="0"/>
                <a:ea typeface="宋体" panose="02010600030101010101" pitchFamily="2" charset="-122"/>
                <a:cs typeface="Times New Roman" pitchFamily="18" charset="0"/>
              </a:rPr>
              <a:t>dN</a:t>
            </a:r>
            <a:r>
              <a:rPr kumimoji="0" lang="en-US" altLang="zh-CN" sz="2000" b="0" i="0" u="none" strike="noStrike" kern="1200" cap="none" spc="0" normalizeH="0" baseline="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/dE~E</a:t>
            </a:r>
            <a:r>
              <a:rPr kumimoji="0" lang="en-US" altLang="zh-CN" sz="2000" b="0" i="0" u="none" strike="noStrike" kern="1200" cap="none" spc="0" normalizeH="0" baseline="3000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-1.8</a:t>
            </a:r>
            <a:endParaRPr kumimoji="0" lang="zh-CN" altLang="en-US" sz="2000" b="0" i="0" u="none" strike="noStrike" kern="1200" cap="none" spc="0" normalizeH="0" baseline="30000" noProof="0" dirty="0">
              <a:ln>
                <a:noFill/>
              </a:ln>
              <a:solidFill>
                <a:srgbClr val="0000FF"/>
              </a:solidFill>
              <a:effectLst/>
              <a:uLnTx/>
              <a:uFillTx/>
              <a:latin typeface="Calibri"/>
              <a:ea typeface="宋体" panose="02010600030101010101" pitchFamily="2" charset="-122"/>
              <a:cs typeface="+mn-cs"/>
            </a:endParaRPr>
          </a:p>
        </p:txBody>
      </p:sp>
      <p:pic>
        <p:nvPicPr>
          <p:cNvPr id="11" name="图片 10">
            <a:extLst>
              <a:ext uri="{FF2B5EF4-FFF2-40B4-BE49-F238E27FC236}">
                <a16:creationId xmlns:a16="http://schemas.microsoft.com/office/drawing/2014/main" id="{EE1880B8-0498-42BD-B53A-04CE0391EC25}"/>
              </a:ext>
            </a:extLst>
          </p:cNvPr>
          <p:cNvPicPr>
            <a:picLocks noChangeAspect="1"/>
          </p:cNvPicPr>
          <p:nvPr/>
        </p:nvPicPr>
        <p:blipFill>
          <a:blip r:embed="rId4"/>
          <a:stretch>
            <a:fillRect/>
          </a:stretch>
        </p:blipFill>
        <p:spPr>
          <a:xfrm>
            <a:off x="467931" y="2726101"/>
            <a:ext cx="2626538" cy="1943114"/>
          </a:xfrm>
          <a:prstGeom prst="rect">
            <a:avLst/>
          </a:prstGeom>
        </p:spPr>
      </p:pic>
      <p:pic>
        <p:nvPicPr>
          <p:cNvPr id="14" name="图片 13">
            <a:extLst>
              <a:ext uri="{FF2B5EF4-FFF2-40B4-BE49-F238E27FC236}">
                <a16:creationId xmlns:a16="http://schemas.microsoft.com/office/drawing/2014/main" id="{770D46DE-1BED-4368-BD7E-7B2AF90E9E7A}"/>
              </a:ext>
            </a:extLst>
          </p:cNvPr>
          <p:cNvPicPr>
            <a:picLocks noChangeAspect="1"/>
          </p:cNvPicPr>
          <p:nvPr/>
        </p:nvPicPr>
        <p:blipFill>
          <a:blip r:embed="rId5"/>
          <a:stretch>
            <a:fillRect/>
          </a:stretch>
        </p:blipFill>
        <p:spPr>
          <a:xfrm>
            <a:off x="539939" y="4634439"/>
            <a:ext cx="2808312" cy="293656"/>
          </a:xfrm>
          <a:prstGeom prst="rect">
            <a:avLst/>
          </a:prstGeom>
        </p:spPr>
      </p:pic>
      <p:sp>
        <p:nvSpPr>
          <p:cNvPr id="3" name="矩形 2">
            <a:extLst>
              <a:ext uri="{FF2B5EF4-FFF2-40B4-BE49-F238E27FC236}">
                <a16:creationId xmlns:a16="http://schemas.microsoft.com/office/drawing/2014/main" id="{621E8CA3-4CF1-4440-8DCF-032B80F6B2F0}"/>
              </a:ext>
            </a:extLst>
          </p:cNvPr>
          <p:cNvSpPr/>
          <p:nvPr/>
        </p:nvSpPr>
        <p:spPr>
          <a:xfrm>
            <a:off x="971987" y="3945632"/>
            <a:ext cx="11079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等待时间</a:t>
            </a:r>
            <a:endParaRPr kumimoji="0" lang="zh-CN" altLang="en-US" sz="1800" b="0"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3" name="标题 1"/>
          <p:cNvSpPr txBox="1">
            <a:spLocks/>
          </p:cNvSpPr>
          <p:nvPr/>
        </p:nvSpPr>
        <p:spPr>
          <a:xfrm>
            <a:off x="453992" y="110710"/>
            <a:ext cx="8229600" cy="675758"/>
          </a:xfrm>
          <a:prstGeom prst="rect">
            <a:avLst/>
          </a:prstGeom>
        </p:spPr>
        <p:txBody>
          <a:bodyP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1"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标题 1">
            <a:extLst>
              <a:ext uri="{FF2B5EF4-FFF2-40B4-BE49-F238E27FC236}">
                <a16:creationId xmlns:a16="http://schemas.microsoft.com/office/drawing/2014/main" id="{C896B101-93A0-403C-8485-E0037684FECC}"/>
              </a:ext>
            </a:extLst>
          </p:cNvPr>
          <p:cNvSpPr txBox="1">
            <a:spLocks/>
          </p:cNvSpPr>
          <p:nvPr/>
        </p:nvSpPr>
        <p:spPr>
          <a:xfrm>
            <a:off x="395536" y="102393"/>
            <a:ext cx="8142455" cy="77411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3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2. 1 </a:t>
            </a:r>
            <a:r>
              <a:rPr kumimoji="0" lang="zh-C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大样本</a:t>
            </a:r>
          </a:p>
        </p:txBody>
      </p:sp>
    </p:spTree>
    <p:extLst>
      <p:ext uri="{BB962C8B-B14F-4D97-AF65-F5344CB8AC3E}">
        <p14:creationId xmlns:p14="http://schemas.microsoft.com/office/powerpoint/2010/main" val="298139705"/>
      </p:ext>
    </p:extLst>
  </p:cSld>
  <p:clrMapOvr>
    <a:masterClrMapping/>
  </p:clrMapOvr>
  <p:transition advTm="967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F35610A-72AA-4EC1-9F4E-1136EC324C0D}"/>
              </a:ext>
            </a:extLst>
          </p:cNvPr>
          <p:cNvSpPr>
            <a:spLocks noGrp="1"/>
          </p:cNvSpPr>
          <p:nvPr>
            <p:ph type="sldNum" sz="quarter" idx="12"/>
          </p:nvPr>
        </p:nvSpPr>
        <p:spPr/>
        <p:txBody>
          <a:bodyPr/>
          <a:lstStyle/>
          <a:p>
            <a:pPr>
              <a:defRPr/>
            </a:pPr>
            <a:fld id="{0C913308-F349-4B6D-A68A-DD1791B4A57B}" type="slidenum">
              <a:rPr lang="zh-CN" altLang="en-US" smtClean="0">
                <a:solidFill>
                  <a:prstClr val="black">
                    <a:tint val="75000"/>
                  </a:prstClr>
                </a:solidFill>
              </a:rPr>
              <a:pPr>
                <a:defRPr/>
              </a:pPr>
              <a:t>40</a:t>
            </a:fld>
            <a:endParaRPr lang="zh-CN" altLang="en-US">
              <a:solidFill>
                <a:prstClr val="black">
                  <a:tint val="75000"/>
                </a:prstClr>
              </a:solidFill>
            </a:endParaRPr>
          </a:p>
        </p:txBody>
      </p:sp>
      <p:pic>
        <p:nvPicPr>
          <p:cNvPr id="3" name="图片 2">
            <a:extLst>
              <a:ext uri="{FF2B5EF4-FFF2-40B4-BE49-F238E27FC236}">
                <a16:creationId xmlns:a16="http://schemas.microsoft.com/office/drawing/2014/main" id="{E885A6FC-B86F-4E32-B4B4-C0B9DA32A086}"/>
              </a:ext>
            </a:extLst>
          </p:cNvPr>
          <p:cNvPicPr>
            <a:picLocks noChangeAspect="1"/>
          </p:cNvPicPr>
          <p:nvPr/>
        </p:nvPicPr>
        <p:blipFill>
          <a:blip r:embed="rId2"/>
          <a:stretch>
            <a:fillRect/>
          </a:stretch>
        </p:blipFill>
        <p:spPr>
          <a:xfrm>
            <a:off x="4283968" y="339502"/>
            <a:ext cx="4296697" cy="1688821"/>
          </a:xfrm>
          <a:prstGeom prst="rect">
            <a:avLst/>
          </a:prstGeom>
        </p:spPr>
      </p:pic>
      <p:pic>
        <p:nvPicPr>
          <p:cNvPr id="4" name="图片 3">
            <a:extLst>
              <a:ext uri="{FF2B5EF4-FFF2-40B4-BE49-F238E27FC236}">
                <a16:creationId xmlns:a16="http://schemas.microsoft.com/office/drawing/2014/main" id="{03DD4347-5A34-4135-86AB-D93F6B406EF9}"/>
              </a:ext>
            </a:extLst>
          </p:cNvPr>
          <p:cNvPicPr>
            <a:picLocks noChangeAspect="1"/>
          </p:cNvPicPr>
          <p:nvPr/>
        </p:nvPicPr>
        <p:blipFill>
          <a:blip r:embed="rId3"/>
          <a:stretch>
            <a:fillRect/>
          </a:stretch>
        </p:blipFill>
        <p:spPr>
          <a:xfrm>
            <a:off x="658458" y="176849"/>
            <a:ext cx="2617398" cy="1851474"/>
          </a:xfrm>
          <a:prstGeom prst="rect">
            <a:avLst/>
          </a:prstGeom>
        </p:spPr>
      </p:pic>
      <p:pic>
        <p:nvPicPr>
          <p:cNvPr id="5" name="图片 4">
            <a:extLst>
              <a:ext uri="{FF2B5EF4-FFF2-40B4-BE49-F238E27FC236}">
                <a16:creationId xmlns:a16="http://schemas.microsoft.com/office/drawing/2014/main" id="{AA0F35E0-0E64-40E7-928C-8761FF5175A9}"/>
              </a:ext>
            </a:extLst>
          </p:cNvPr>
          <p:cNvPicPr>
            <a:picLocks noChangeAspect="1"/>
          </p:cNvPicPr>
          <p:nvPr/>
        </p:nvPicPr>
        <p:blipFill rotWithShape="1">
          <a:blip r:embed="rId4"/>
          <a:srcRect b="48600"/>
          <a:stretch/>
        </p:blipFill>
        <p:spPr>
          <a:xfrm>
            <a:off x="321052" y="2609184"/>
            <a:ext cx="2736304" cy="2033983"/>
          </a:xfrm>
          <a:prstGeom prst="rect">
            <a:avLst/>
          </a:prstGeom>
        </p:spPr>
      </p:pic>
      <p:pic>
        <p:nvPicPr>
          <p:cNvPr id="6" name="图片 5">
            <a:extLst>
              <a:ext uri="{FF2B5EF4-FFF2-40B4-BE49-F238E27FC236}">
                <a16:creationId xmlns:a16="http://schemas.microsoft.com/office/drawing/2014/main" id="{03D61ACA-6B42-4E89-9E24-AEC9B01F4EAE}"/>
              </a:ext>
            </a:extLst>
          </p:cNvPr>
          <p:cNvPicPr>
            <a:picLocks noChangeAspect="1"/>
          </p:cNvPicPr>
          <p:nvPr/>
        </p:nvPicPr>
        <p:blipFill>
          <a:blip r:embed="rId5"/>
          <a:stretch>
            <a:fillRect/>
          </a:stretch>
        </p:blipFill>
        <p:spPr>
          <a:xfrm>
            <a:off x="3275856" y="2704661"/>
            <a:ext cx="2638786" cy="1938506"/>
          </a:xfrm>
          <a:prstGeom prst="rect">
            <a:avLst/>
          </a:prstGeom>
        </p:spPr>
      </p:pic>
      <p:pic>
        <p:nvPicPr>
          <p:cNvPr id="7" name="图片 6">
            <a:extLst>
              <a:ext uri="{FF2B5EF4-FFF2-40B4-BE49-F238E27FC236}">
                <a16:creationId xmlns:a16="http://schemas.microsoft.com/office/drawing/2014/main" id="{DC30DEA4-1345-4122-AE79-334D28A00CF4}"/>
              </a:ext>
            </a:extLst>
          </p:cNvPr>
          <p:cNvPicPr>
            <a:picLocks noChangeAspect="1"/>
          </p:cNvPicPr>
          <p:nvPr/>
        </p:nvPicPr>
        <p:blipFill>
          <a:blip r:embed="rId6"/>
          <a:stretch>
            <a:fillRect/>
          </a:stretch>
        </p:blipFill>
        <p:spPr>
          <a:xfrm>
            <a:off x="6300607" y="2694023"/>
            <a:ext cx="2638786" cy="1959781"/>
          </a:xfrm>
          <a:prstGeom prst="rect">
            <a:avLst/>
          </a:prstGeom>
        </p:spPr>
      </p:pic>
      <p:sp>
        <p:nvSpPr>
          <p:cNvPr id="8" name="矩形 7">
            <a:extLst>
              <a:ext uri="{FF2B5EF4-FFF2-40B4-BE49-F238E27FC236}">
                <a16:creationId xmlns:a16="http://schemas.microsoft.com/office/drawing/2014/main" id="{67E25399-1D5C-4120-94B3-0075384B4D89}"/>
              </a:ext>
            </a:extLst>
          </p:cNvPr>
          <p:cNvSpPr/>
          <p:nvPr/>
        </p:nvSpPr>
        <p:spPr>
          <a:xfrm>
            <a:off x="611560" y="2106457"/>
            <a:ext cx="3292889" cy="307777"/>
          </a:xfrm>
          <a:prstGeom prst="rect">
            <a:avLst/>
          </a:prstGeom>
        </p:spPr>
        <p:txBody>
          <a:bodyPr wrap="none">
            <a:spAutoFit/>
          </a:bodyPr>
          <a:lstStyle/>
          <a:p>
            <a:pPr defTabSz="685800">
              <a:spcBef>
                <a:spcPct val="0"/>
              </a:spcBef>
              <a:defRPr/>
            </a:pPr>
            <a:r>
              <a:rPr lang="zh-CN" altLang="en-US" sz="14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王发印</a:t>
            </a:r>
            <a:r>
              <a:rPr lang="zh-CN" altLang="en-US" sz="1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等</a:t>
            </a: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2022, Nature Communications</a:t>
            </a:r>
          </a:p>
        </p:txBody>
      </p:sp>
      <p:sp>
        <p:nvSpPr>
          <p:cNvPr id="9" name="矩形 8"/>
          <p:cNvSpPr/>
          <p:nvPr/>
        </p:nvSpPr>
        <p:spPr>
          <a:xfrm>
            <a:off x="5076056" y="2088000"/>
            <a:ext cx="1055097" cy="338554"/>
          </a:xfrm>
          <a:prstGeom prst="rect">
            <a:avLst/>
          </a:prstGeom>
        </p:spPr>
        <p:txBody>
          <a:bodyPr wrap="none">
            <a:spAutoFit/>
          </a:bodyPr>
          <a:lstStyle/>
          <a:p>
            <a:pPr>
              <a:defRPr/>
            </a:pPr>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simulation</a:t>
            </a:r>
            <a:endParaRPr lang="zh-CN" altLang="en-US" dirty="0">
              <a:solidFill>
                <a:prstClr val="black"/>
              </a:solidFill>
            </a:endParaRPr>
          </a:p>
        </p:txBody>
      </p:sp>
      <p:pic>
        <p:nvPicPr>
          <p:cNvPr id="10" name="图片 9">
            <a:extLst>
              <a:ext uri="{FF2B5EF4-FFF2-40B4-BE49-F238E27FC236}">
                <a16:creationId xmlns:a16="http://schemas.microsoft.com/office/drawing/2014/main" id="{A17E0CF0-7412-4AE1-8F4E-549C42090437}"/>
              </a:ext>
            </a:extLst>
          </p:cNvPr>
          <p:cNvPicPr>
            <a:picLocks noChangeAspect="1"/>
          </p:cNvPicPr>
          <p:nvPr/>
        </p:nvPicPr>
        <p:blipFill rotWithShape="1">
          <a:blip r:embed="rId7"/>
          <a:srcRect l="67692"/>
          <a:stretch/>
        </p:blipFill>
        <p:spPr>
          <a:xfrm>
            <a:off x="6987502" y="2028323"/>
            <a:ext cx="1512167" cy="457909"/>
          </a:xfrm>
          <a:prstGeom prst="rect">
            <a:avLst/>
          </a:prstGeom>
        </p:spPr>
      </p:pic>
      <p:sp>
        <p:nvSpPr>
          <p:cNvPr id="11" name="矩形 10"/>
          <p:cNvSpPr/>
          <p:nvPr/>
        </p:nvSpPr>
        <p:spPr>
          <a:xfrm>
            <a:off x="2483768" y="4734909"/>
            <a:ext cx="4610558" cy="338554"/>
          </a:xfrm>
          <a:prstGeom prst="rect">
            <a:avLst/>
          </a:prstGeom>
        </p:spPr>
        <p:txBody>
          <a:bodyPr wrap="none">
            <a:spAutoFit/>
          </a:bodyPr>
          <a:lstStyle/>
          <a:p>
            <a:pPr>
              <a:defRPr/>
            </a:pPr>
            <a:r>
              <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其它</a:t>
            </a:r>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个</a:t>
            </a:r>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FRB</a:t>
            </a:r>
            <a:r>
              <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可能存在几何项，需要更多数据检验</a:t>
            </a:r>
            <a:endParaRPr lang="zh-CN" altLang="en-US" dirty="0">
              <a:solidFill>
                <a:prstClr val="black"/>
              </a:solidFill>
            </a:endParaRPr>
          </a:p>
        </p:txBody>
      </p:sp>
    </p:spTree>
    <p:extLst>
      <p:ext uri="{BB962C8B-B14F-4D97-AF65-F5344CB8AC3E}">
        <p14:creationId xmlns:p14="http://schemas.microsoft.com/office/powerpoint/2010/main" val="300262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E6D4097-A3DF-432B-86CC-5F94EC093EC9}"/>
              </a:ext>
            </a:extLst>
          </p:cNvPr>
          <p:cNvPicPr>
            <a:picLocks noChangeAspect="1"/>
          </p:cNvPicPr>
          <p:nvPr/>
        </p:nvPicPr>
        <p:blipFill>
          <a:blip r:embed="rId2"/>
          <a:stretch>
            <a:fillRect/>
          </a:stretch>
        </p:blipFill>
        <p:spPr>
          <a:xfrm>
            <a:off x="323528" y="872708"/>
            <a:ext cx="4648103" cy="1881663"/>
          </a:xfrm>
          <a:prstGeom prst="rect">
            <a:avLst/>
          </a:prstGeom>
        </p:spPr>
      </p:pic>
      <p:pic>
        <p:nvPicPr>
          <p:cNvPr id="4" name="图片 3">
            <a:extLst>
              <a:ext uri="{FF2B5EF4-FFF2-40B4-BE49-F238E27FC236}">
                <a16:creationId xmlns:a16="http://schemas.microsoft.com/office/drawing/2014/main" id="{AAF32324-DBC4-471F-912C-83E66978D335}"/>
              </a:ext>
            </a:extLst>
          </p:cNvPr>
          <p:cNvPicPr>
            <a:picLocks noChangeAspect="1"/>
          </p:cNvPicPr>
          <p:nvPr/>
        </p:nvPicPr>
        <p:blipFill>
          <a:blip r:embed="rId3"/>
          <a:stretch>
            <a:fillRect/>
          </a:stretch>
        </p:blipFill>
        <p:spPr>
          <a:xfrm>
            <a:off x="5273316" y="760198"/>
            <a:ext cx="3650765" cy="1898197"/>
          </a:xfrm>
          <a:prstGeom prst="rect">
            <a:avLst/>
          </a:prstGeom>
        </p:spPr>
      </p:pic>
      <p:pic>
        <p:nvPicPr>
          <p:cNvPr id="5" name="图片 4">
            <a:extLst>
              <a:ext uri="{FF2B5EF4-FFF2-40B4-BE49-F238E27FC236}">
                <a16:creationId xmlns:a16="http://schemas.microsoft.com/office/drawing/2014/main" id="{E83975FF-FA55-410A-AD05-DDE6559D777B}"/>
              </a:ext>
            </a:extLst>
          </p:cNvPr>
          <p:cNvPicPr>
            <a:picLocks noChangeAspect="1"/>
          </p:cNvPicPr>
          <p:nvPr/>
        </p:nvPicPr>
        <p:blipFill>
          <a:blip r:embed="rId4"/>
          <a:stretch>
            <a:fillRect/>
          </a:stretch>
        </p:blipFill>
        <p:spPr>
          <a:xfrm>
            <a:off x="1042608" y="2931790"/>
            <a:ext cx="6521253" cy="853123"/>
          </a:xfrm>
          <a:prstGeom prst="rect">
            <a:avLst/>
          </a:prstGeom>
        </p:spPr>
      </p:pic>
      <p:pic>
        <p:nvPicPr>
          <p:cNvPr id="6" name="图片 5">
            <a:extLst>
              <a:ext uri="{FF2B5EF4-FFF2-40B4-BE49-F238E27FC236}">
                <a16:creationId xmlns:a16="http://schemas.microsoft.com/office/drawing/2014/main" id="{C8B5A5BC-157B-4234-801D-4D0C5991767C}"/>
              </a:ext>
            </a:extLst>
          </p:cNvPr>
          <p:cNvPicPr>
            <a:picLocks noChangeAspect="1"/>
          </p:cNvPicPr>
          <p:nvPr/>
        </p:nvPicPr>
        <p:blipFill>
          <a:blip r:embed="rId5"/>
          <a:stretch>
            <a:fillRect/>
          </a:stretch>
        </p:blipFill>
        <p:spPr>
          <a:xfrm>
            <a:off x="971600" y="3867894"/>
            <a:ext cx="6795770" cy="1208717"/>
          </a:xfrm>
          <a:prstGeom prst="rect">
            <a:avLst/>
          </a:prstGeom>
        </p:spPr>
      </p:pic>
      <p:sp>
        <p:nvSpPr>
          <p:cNvPr id="7" name="标题 1">
            <a:extLst>
              <a:ext uri="{FF2B5EF4-FFF2-40B4-BE49-F238E27FC236}">
                <a16:creationId xmlns:a16="http://schemas.microsoft.com/office/drawing/2014/main" id="{0BEA5E9D-9D19-4DC3-B0A9-DFE97AC1E3B7}"/>
              </a:ext>
            </a:extLst>
          </p:cNvPr>
          <p:cNvSpPr txBox="1">
            <a:spLocks/>
          </p:cNvSpPr>
          <p:nvPr/>
        </p:nvSpPr>
        <p:spPr>
          <a:xfrm>
            <a:off x="457200" y="64416"/>
            <a:ext cx="8229600" cy="635126"/>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ctr" defTabSz="914378"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More localized FRBs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48BC8ACD-78CB-4A42-82EE-0879D58EB3B1}"/>
              </a:ext>
            </a:extLst>
          </p:cNvPr>
          <p:cNvCxnSpPr/>
          <p:nvPr/>
        </p:nvCxnSpPr>
        <p:spPr>
          <a:xfrm>
            <a:off x="3635896" y="3435846"/>
            <a:ext cx="1440160" cy="0"/>
          </a:xfrm>
          <a:prstGeom prst="line">
            <a:avLst/>
          </a:prstGeom>
          <a:noFill/>
          <a:ln w="25400" cap="flat" cmpd="sng" algn="ctr">
            <a:solidFill>
              <a:srgbClr val="FF0000"/>
            </a:solidFill>
            <a:prstDash val="solid"/>
          </a:ln>
          <a:effectLst/>
        </p:spPr>
      </p:cxnSp>
      <p:cxnSp>
        <p:nvCxnSpPr>
          <p:cNvPr id="9" name="直接连接符 8">
            <a:extLst>
              <a:ext uri="{FF2B5EF4-FFF2-40B4-BE49-F238E27FC236}">
                <a16:creationId xmlns:a16="http://schemas.microsoft.com/office/drawing/2014/main" id="{0CE668E5-6F49-4521-B402-FA425B179D2A}"/>
              </a:ext>
            </a:extLst>
          </p:cNvPr>
          <p:cNvCxnSpPr>
            <a:cxnSpLocks/>
          </p:cNvCxnSpPr>
          <p:nvPr/>
        </p:nvCxnSpPr>
        <p:spPr>
          <a:xfrm>
            <a:off x="2483768" y="3723878"/>
            <a:ext cx="20882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E369A1A-BD40-4B65-8A69-39120D0CD6A2}"/>
              </a:ext>
            </a:extLst>
          </p:cNvPr>
          <p:cNvCxnSpPr>
            <a:cxnSpLocks/>
          </p:cNvCxnSpPr>
          <p:nvPr/>
        </p:nvCxnSpPr>
        <p:spPr>
          <a:xfrm>
            <a:off x="6444208" y="4659982"/>
            <a:ext cx="11521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BEFFE79-85BF-4D05-AD93-12E2EB1687A8}"/>
              </a:ext>
            </a:extLst>
          </p:cNvPr>
          <p:cNvCxnSpPr>
            <a:cxnSpLocks/>
          </p:cNvCxnSpPr>
          <p:nvPr/>
        </p:nvCxnSpPr>
        <p:spPr>
          <a:xfrm>
            <a:off x="1115616" y="5020022"/>
            <a:ext cx="432048" cy="0"/>
          </a:xfrm>
          <a:prstGeom prst="line">
            <a:avLst/>
          </a:prstGeom>
          <a:noFill/>
          <a:ln w="25400" cap="flat" cmpd="sng" algn="ctr">
            <a:solidFill>
              <a:srgbClr val="FF0000"/>
            </a:solidFill>
            <a:prstDash val="solid"/>
          </a:ln>
          <a:effectLst/>
        </p:spPr>
      </p:cxnSp>
      <p:sp>
        <p:nvSpPr>
          <p:cNvPr id="3" name="矩形 2">
            <a:extLst>
              <a:ext uri="{FF2B5EF4-FFF2-40B4-BE49-F238E27FC236}">
                <a16:creationId xmlns:a16="http://schemas.microsoft.com/office/drawing/2014/main" id="{769B2C8A-3E5F-4633-8EB2-AB7CFE1816AE}"/>
              </a:ext>
            </a:extLst>
          </p:cNvPr>
          <p:cNvSpPr/>
          <p:nvPr/>
        </p:nvSpPr>
        <p:spPr>
          <a:xfrm>
            <a:off x="2915683" y="1489899"/>
            <a:ext cx="2376264" cy="646331"/>
          </a:xfrm>
          <a:prstGeom prst="rect">
            <a:avLst/>
          </a:prstGeom>
        </p:spPr>
        <p:txBody>
          <a:bodyPr wrap="square">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CHIME</a:t>
            </a:r>
            <a:r>
              <a:rPr kumimoji="0" lang="zh-CN"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未来几年将精确定位几千</a:t>
            </a: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470747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b="1">
                <a:solidFill>
                  <a:schemeClr val="tx1"/>
                </a:solidFill>
                <a:latin typeface="Arial" pitchFamily="34" charset="0"/>
                <a:ea typeface="MS PGothic" pitchFamily="34" charset="-128"/>
              </a:defRPr>
            </a:lvl1pPr>
            <a:lvl2pPr marL="557213" indent="-214313">
              <a:defRPr sz="1800" b="1">
                <a:solidFill>
                  <a:schemeClr val="tx1"/>
                </a:solidFill>
                <a:latin typeface="Arial" pitchFamily="34" charset="0"/>
                <a:ea typeface="MS PGothic" pitchFamily="34" charset="-128"/>
              </a:defRPr>
            </a:lvl2pPr>
            <a:lvl3pPr marL="857250" indent="-171450">
              <a:defRPr sz="1800" b="1">
                <a:solidFill>
                  <a:schemeClr val="tx1"/>
                </a:solidFill>
                <a:latin typeface="Arial" pitchFamily="34" charset="0"/>
                <a:ea typeface="MS PGothic" pitchFamily="34" charset="-128"/>
              </a:defRPr>
            </a:lvl3pPr>
            <a:lvl4pPr marL="1200150" indent="-171450">
              <a:defRPr sz="1800" b="1">
                <a:solidFill>
                  <a:schemeClr val="tx1"/>
                </a:solidFill>
                <a:latin typeface="Arial" pitchFamily="34" charset="0"/>
                <a:ea typeface="MS PGothic" pitchFamily="34" charset="-128"/>
              </a:defRPr>
            </a:lvl4pPr>
            <a:lvl5pPr marL="1543050" indent="-171450">
              <a:defRPr sz="1800" b="1">
                <a:solidFill>
                  <a:schemeClr val="tx1"/>
                </a:solidFill>
                <a:latin typeface="Arial" pitchFamily="34" charset="0"/>
                <a:ea typeface="MS PGothic" pitchFamily="34" charset="-128"/>
              </a:defRPr>
            </a:lvl5pPr>
            <a:lvl6pPr marL="1885950" indent="-171450" eaLnBrk="0" fontAlgn="base" hangingPunct="0">
              <a:spcBef>
                <a:spcPct val="0"/>
              </a:spcBef>
              <a:spcAft>
                <a:spcPct val="0"/>
              </a:spcAft>
              <a:defRPr sz="1800" b="1">
                <a:solidFill>
                  <a:schemeClr val="tx1"/>
                </a:solidFill>
                <a:latin typeface="Arial" pitchFamily="34" charset="0"/>
                <a:ea typeface="MS PGothic" pitchFamily="34" charset="-128"/>
              </a:defRPr>
            </a:lvl6pPr>
            <a:lvl7pPr marL="2228850" indent="-171450" eaLnBrk="0" fontAlgn="base" hangingPunct="0">
              <a:spcBef>
                <a:spcPct val="0"/>
              </a:spcBef>
              <a:spcAft>
                <a:spcPct val="0"/>
              </a:spcAft>
              <a:defRPr sz="1800" b="1">
                <a:solidFill>
                  <a:schemeClr val="tx1"/>
                </a:solidFill>
                <a:latin typeface="Arial" pitchFamily="34" charset="0"/>
                <a:ea typeface="MS PGothic" pitchFamily="34" charset="-128"/>
              </a:defRPr>
            </a:lvl7pPr>
            <a:lvl8pPr marL="2571750" indent="-171450" eaLnBrk="0" fontAlgn="base" hangingPunct="0">
              <a:spcBef>
                <a:spcPct val="0"/>
              </a:spcBef>
              <a:spcAft>
                <a:spcPct val="0"/>
              </a:spcAft>
              <a:defRPr sz="1800" b="1">
                <a:solidFill>
                  <a:schemeClr val="tx1"/>
                </a:solidFill>
                <a:latin typeface="Arial" pitchFamily="34" charset="0"/>
                <a:ea typeface="MS PGothic" pitchFamily="34" charset="-128"/>
              </a:defRPr>
            </a:lvl8pPr>
            <a:lvl9pPr marL="2914650" indent="-171450" eaLnBrk="0" fontAlgn="base" hangingPunct="0">
              <a:spcBef>
                <a:spcPct val="0"/>
              </a:spcBef>
              <a:spcAft>
                <a:spcPct val="0"/>
              </a:spcAft>
              <a:defRPr sz="1800" b="1">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2DA624-3071-476F-8D4C-4EE381976B6F}" type="slidenum">
              <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zh-CN" sz="900" b="1"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4821" name="AutoShape 5" descr="Artist's conception an X-ray binary system"/>
          <p:cNvSpPr>
            <a:spLocks noChangeAspect="1" noChangeArrowheads="1"/>
          </p:cNvSpPr>
          <p:nvPr/>
        </p:nvSpPr>
        <p:spPr bwMode="auto">
          <a:xfrm>
            <a:off x="1275160" y="-771525"/>
            <a:ext cx="1785938"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4826" name="矩形 13"/>
          <p:cNvSpPr>
            <a:spLocks noChangeArrowheads="1"/>
          </p:cNvSpPr>
          <p:nvPr/>
        </p:nvSpPr>
        <p:spPr bwMode="auto">
          <a:xfrm>
            <a:off x="1763688" y="4012456"/>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galaxy’s star-forming fuel</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venue for galactic feedback and recycling</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key regulator of the galactic gas supply</a:t>
            </a:r>
          </a:p>
        </p:txBody>
      </p:sp>
      <p:sp>
        <p:nvSpPr>
          <p:cNvPr id="13" name="标题 1"/>
          <p:cNvSpPr txBox="1">
            <a:spLocks/>
          </p:cNvSpPr>
          <p:nvPr/>
        </p:nvSpPr>
        <p:spPr>
          <a:xfrm>
            <a:off x="453992" y="110710"/>
            <a:ext cx="8229600" cy="675758"/>
          </a:xfrm>
          <a:prstGeom prst="rect">
            <a:avLst/>
          </a:prstGeom>
        </p:spPr>
        <p:txBody>
          <a:bodyP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1"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标题 1">
            <a:extLst>
              <a:ext uri="{FF2B5EF4-FFF2-40B4-BE49-F238E27FC236}">
                <a16:creationId xmlns:a16="http://schemas.microsoft.com/office/drawing/2014/main" id="{C896B101-93A0-403C-8485-E0037684FECC}"/>
              </a:ext>
            </a:extLst>
          </p:cNvPr>
          <p:cNvSpPr txBox="1">
            <a:spLocks/>
          </p:cNvSpPr>
          <p:nvPr/>
        </p:nvSpPr>
        <p:spPr>
          <a:xfrm>
            <a:off x="395536" y="102393"/>
            <a:ext cx="8142455" cy="77411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Circumgalactic</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medium (CGM)</a:t>
            </a:r>
          </a:p>
        </p:txBody>
      </p:sp>
      <p:pic>
        <p:nvPicPr>
          <p:cNvPr id="2" name="图片 1"/>
          <p:cNvPicPr>
            <a:picLocks noChangeAspect="1"/>
          </p:cNvPicPr>
          <p:nvPr/>
        </p:nvPicPr>
        <p:blipFill>
          <a:blip r:embed="rId3"/>
          <a:stretch>
            <a:fillRect/>
          </a:stretch>
        </p:blipFill>
        <p:spPr>
          <a:xfrm>
            <a:off x="539552" y="1086745"/>
            <a:ext cx="3344424" cy="2669479"/>
          </a:xfrm>
          <a:prstGeom prst="rect">
            <a:avLst/>
          </a:prstGeom>
        </p:spPr>
      </p:pic>
      <p:sp>
        <p:nvSpPr>
          <p:cNvPr id="3" name="矩形 2"/>
          <p:cNvSpPr/>
          <p:nvPr/>
        </p:nvSpPr>
        <p:spPr>
          <a:xfrm>
            <a:off x="1981793" y="3517343"/>
            <a:ext cx="194213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Tumlinson</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2017, ARA&amp;A</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26" name="Picture 2" descr="The Circumgalactic Medium at Cosmic Noon with KCWI">
            <a:extLst>
              <a:ext uri="{FF2B5EF4-FFF2-40B4-BE49-F238E27FC236}">
                <a16:creationId xmlns:a16="http://schemas.microsoft.com/office/drawing/2014/main" id="{676D27E7-B925-4FAC-8F3D-DF2E55C29F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086745"/>
            <a:ext cx="3826254" cy="266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43060"/>
      </p:ext>
    </p:extLst>
  </p:cSld>
  <p:clrMapOvr>
    <a:masterClrMapping/>
  </p:clrMapOvr>
  <p:transition advTm="9675"/>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3" name="图片 2"/>
          <p:cNvPicPr>
            <a:picLocks noChangeAspect="1"/>
          </p:cNvPicPr>
          <p:nvPr/>
        </p:nvPicPr>
        <p:blipFill>
          <a:blip r:embed="rId2"/>
          <a:stretch>
            <a:fillRect/>
          </a:stretch>
        </p:blipFill>
        <p:spPr>
          <a:xfrm>
            <a:off x="1043608" y="59011"/>
            <a:ext cx="6355621" cy="2088232"/>
          </a:xfrm>
          <a:prstGeom prst="rect">
            <a:avLst/>
          </a:prstGeom>
        </p:spPr>
      </p:pic>
      <p:pic>
        <p:nvPicPr>
          <p:cNvPr id="4" name="图片 3"/>
          <p:cNvPicPr>
            <a:picLocks noChangeAspect="1"/>
          </p:cNvPicPr>
          <p:nvPr/>
        </p:nvPicPr>
        <p:blipFill>
          <a:blip r:embed="rId3"/>
          <a:stretch>
            <a:fillRect/>
          </a:stretch>
        </p:blipFill>
        <p:spPr>
          <a:xfrm>
            <a:off x="179513" y="2368216"/>
            <a:ext cx="4275444" cy="1499678"/>
          </a:xfrm>
          <a:prstGeom prst="rect">
            <a:avLst/>
          </a:prstGeom>
        </p:spPr>
      </p:pic>
      <p:sp>
        <p:nvSpPr>
          <p:cNvPr id="5" name="矩形 4"/>
          <p:cNvSpPr/>
          <p:nvPr/>
        </p:nvSpPr>
        <p:spPr>
          <a:xfrm>
            <a:off x="176627" y="4083918"/>
            <a:ext cx="445495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474 one-off FRB sources in CHIME/FRB Catalog that intersect nearby (&lt;40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Mpc</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GWGC galaxies (grey circles)</a:t>
            </a:r>
            <a:endParaRPr kumimoji="0" lang="zh-C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4"/>
          <a:stretch>
            <a:fillRect/>
          </a:stretch>
        </p:blipFill>
        <p:spPr>
          <a:xfrm>
            <a:off x="4868239" y="1966592"/>
            <a:ext cx="4095305" cy="1831342"/>
          </a:xfrm>
          <a:prstGeom prst="rect">
            <a:avLst/>
          </a:prstGeom>
        </p:spPr>
      </p:pic>
      <p:sp>
        <p:nvSpPr>
          <p:cNvPr id="7" name="矩形 6"/>
          <p:cNvSpPr/>
          <p:nvPr/>
        </p:nvSpPr>
        <p:spPr>
          <a:xfrm>
            <a:off x="5013201" y="3942467"/>
            <a:ext cx="409530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mean DM of the galaxy-intersecting FRBs is larger than that of the non-intersecting FRBs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probability &gt;0.99</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excess DM is </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&gt;90 pc cm</a:t>
            </a:r>
            <a:r>
              <a:rPr kumimoji="0" lang="en-US" altLang="zh-CN" sz="1400" b="0" i="0" u="none" strike="noStrike" kern="120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&gt;95% confidence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80262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A7288E9-06BD-4C2B-9F7D-5346010999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4A8D6D59-44F3-4B4D-B245-DAE5533D1012}"/>
              </a:ext>
            </a:extLst>
          </p:cNvPr>
          <p:cNvPicPr>
            <a:picLocks noChangeAspect="1"/>
          </p:cNvPicPr>
          <p:nvPr/>
        </p:nvPicPr>
        <p:blipFill rotWithShape="1">
          <a:blip r:embed="rId2"/>
          <a:srcRect r="30313"/>
          <a:stretch/>
        </p:blipFill>
        <p:spPr>
          <a:xfrm>
            <a:off x="1385900" y="39746"/>
            <a:ext cx="6372200" cy="2159404"/>
          </a:xfrm>
          <a:prstGeom prst="rect">
            <a:avLst/>
          </a:prstGeom>
        </p:spPr>
      </p:pic>
      <p:pic>
        <p:nvPicPr>
          <p:cNvPr id="4" name="图片 3">
            <a:extLst>
              <a:ext uri="{FF2B5EF4-FFF2-40B4-BE49-F238E27FC236}">
                <a16:creationId xmlns:a16="http://schemas.microsoft.com/office/drawing/2014/main" id="{CD3581B5-2EC2-4D7A-B1F5-ED513CE49DBF}"/>
              </a:ext>
            </a:extLst>
          </p:cNvPr>
          <p:cNvPicPr>
            <a:picLocks noChangeAspect="1"/>
          </p:cNvPicPr>
          <p:nvPr/>
        </p:nvPicPr>
        <p:blipFill>
          <a:blip r:embed="rId3"/>
          <a:stretch>
            <a:fillRect/>
          </a:stretch>
        </p:blipFill>
        <p:spPr>
          <a:xfrm>
            <a:off x="360686" y="2205117"/>
            <a:ext cx="3239705" cy="1974126"/>
          </a:xfrm>
          <a:prstGeom prst="rect">
            <a:avLst/>
          </a:prstGeom>
        </p:spPr>
      </p:pic>
      <p:pic>
        <p:nvPicPr>
          <p:cNvPr id="6" name="图片 5">
            <a:extLst>
              <a:ext uri="{FF2B5EF4-FFF2-40B4-BE49-F238E27FC236}">
                <a16:creationId xmlns:a16="http://schemas.microsoft.com/office/drawing/2014/main" id="{E0B066C2-6A42-4D41-9F14-22DA9AB4100B}"/>
              </a:ext>
            </a:extLst>
          </p:cNvPr>
          <p:cNvPicPr>
            <a:picLocks noChangeAspect="1"/>
          </p:cNvPicPr>
          <p:nvPr/>
        </p:nvPicPr>
        <p:blipFill>
          <a:blip r:embed="rId4"/>
          <a:stretch>
            <a:fillRect/>
          </a:stretch>
        </p:blipFill>
        <p:spPr>
          <a:xfrm>
            <a:off x="5796136" y="2332272"/>
            <a:ext cx="2818027" cy="1679638"/>
          </a:xfrm>
          <a:prstGeom prst="rect">
            <a:avLst/>
          </a:prstGeom>
        </p:spPr>
      </p:pic>
      <p:sp>
        <p:nvSpPr>
          <p:cNvPr id="7" name="矩形 6">
            <a:extLst>
              <a:ext uri="{FF2B5EF4-FFF2-40B4-BE49-F238E27FC236}">
                <a16:creationId xmlns:a16="http://schemas.microsoft.com/office/drawing/2014/main" id="{B21D5AC4-0A2B-4F33-8529-7E144D10B9C5}"/>
              </a:ext>
            </a:extLst>
          </p:cNvPr>
          <p:cNvSpPr/>
          <p:nvPr/>
        </p:nvSpPr>
        <p:spPr>
          <a:xfrm>
            <a:off x="1691680" y="4835723"/>
            <a:ext cx="35507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Lan, Zhao, Wei, Wang*, 2024,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ApJL</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976, L44</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矩形 7">
            <a:extLst>
              <a:ext uri="{FF2B5EF4-FFF2-40B4-BE49-F238E27FC236}">
                <a16:creationId xmlns:a16="http://schemas.microsoft.com/office/drawing/2014/main" id="{AE9C0887-B0D8-4A1E-A218-11820A8850D2}"/>
              </a:ext>
            </a:extLst>
          </p:cNvPr>
          <p:cNvSpPr/>
          <p:nvPr/>
        </p:nvSpPr>
        <p:spPr>
          <a:xfrm>
            <a:off x="5461895" y="4146843"/>
            <a:ext cx="37444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Clumpy wind accretion: NS magnetic field turbulence, trigger FRBs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Similar as </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NS+supergiant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HMXB</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矩形 9">
            <a:extLst>
              <a:ext uri="{FF2B5EF4-FFF2-40B4-BE49-F238E27FC236}">
                <a16:creationId xmlns:a16="http://schemas.microsoft.com/office/drawing/2014/main" id="{49D09A43-5753-43AC-BA25-82C14DCDD9FD}"/>
              </a:ext>
            </a:extLst>
          </p:cNvPr>
          <p:cNvSpPr/>
          <p:nvPr/>
        </p:nvSpPr>
        <p:spPr>
          <a:xfrm>
            <a:off x="783548" y="4169341"/>
            <a:ext cx="23580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Active period: rotational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 variation: orbital </a:t>
            </a:r>
          </a:p>
        </p:txBody>
      </p:sp>
    </p:spTree>
    <p:extLst>
      <p:ext uri="{BB962C8B-B14F-4D97-AF65-F5344CB8AC3E}">
        <p14:creationId xmlns:p14="http://schemas.microsoft.com/office/powerpoint/2010/main" val="812273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EB8CDF59-0A1B-450B-9AA6-4BFBA0D2C6B4}"/>
              </a:ext>
            </a:extLst>
          </p:cNvPr>
          <p:cNvSpPr/>
          <p:nvPr/>
        </p:nvSpPr>
        <p:spPr>
          <a:xfrm>
            <a:off x="5508104" y="2571750"/>
            <a:ext cx="3456383" cy="1977464"/>
          </a:xfrm>
          <a:prstGeom prst="rect">
            <a:avLst/>
          </a:prstGeom>
        </p:spPr>
        <p:txBody>
          <a:bodyPr wrap="square">
            <a:spAutoFit/>
          </a:bodyPr>
          <a:lstStyle/>
          <a:p>
            <a:pPr marL="0" marR="0" lvl="0" indent="0" algn="just" defTabSz="685800" rtl="0" eaLnBrk="1" fontAlgn="auto" latinLnBrk="0" hangingPunct="1">
              <a:lnSpc>
                <a:spcPts val="21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的标准差（</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Standard Deviation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follow 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的演化。</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685800" rtl="0" eaLnBrk="1" fontAlgn="auto" latinLnBrk="0" hangingPunct="1">
              <a:lnSpc>
                <a:spcPts val="21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685800" rtl="0" eaLnBrk="1" fontAlgn="auto" latinLnBrk="0" hangingPunct="1">
              <a:lnSpc>
                <a:spcPts val="21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周围的磁场</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 few </a:t>
            </a:r>
            <a:r>
              <a:rPr kumimoji="0" lang="el-GR"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μ</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 — 1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mG</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follow RM</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的演化。</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685800" rtl="0" eaLnBrk="1" fontAlgn="auto" latinLnBrk="0" hangingPunct="1">
              <a:lnSpc>
                <a:spcPts val="21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685800" rtl="0" eaLnBrk="1" fontAlgn="auto" latinLnBrk="0" hangingPunct="1">
              <a:lnSpc>
                <a:spcPts val="21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可以研究源周围磁场的演化。</a:t>
            </a:r>
          </a:p>
        </p:txBody>
      </p:sp>
      <p:sp>
        <p:nvSpPr>
          <p:cNvPr id="18" name="标题 1">
            <a:extLst>
              <a:ext uri="{FF2B5EF4-FFF2-40B4-BE49-F238E27FC236}">
                <a16:creationId xmlns:a16="http://schemas.microsoft.com/office/drawing/2014/main" id="{4373E8EA-4094-4DBD-9C54-7E266B7EB9B5}"/>
              </a:ext>
            </a:extLst>
          </p:cNvPr>
          <p:cNvSpPr txBox="1">
            <a:spLocks/>
          </p:cNvSpPr>
          <p:nvPr/>
        </p:nvSpPr>
        <p:spPr>
          <a:xfrm>
            <a:off x="307270" y="214174"/>
            <a:ext cx="8326281" cy="714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周围的磁场随时演化</a:t>
            </a: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8DEC-E3D5-43C5-BA18-F19C6E611D7C}"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9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25F2C57F-211C-44CB-BA15-1128DCF80AAB}"/>
              </a:ext>
            </a:extLst>
          </p:cNvPr>
          <p:cNvPicPr>
            <a:picLocks noChangeAspect="1"/>
          </p:cNvPicPr>
          <p:nvPr/>
        </p:nvPicPr>
        <p:blipFill>
          <a:blip r:embed="rId3"/>
          <a:stretch>
            <a:fillRect/>
          </a:stretch>
        </p:blipFill>
        <p:spPr>
          <a:xfrm>
            <a:off x="119385" y="929146"/>
            <a:ext cx="5768869" cy="1282564"/>
          </a:xfrm>
          <a:prstGeom prst="rect">
            <a:avLst/>
          </a:prstGeom>
        </p:spPr>
      </p:pic>
      <p:pic>
        <p:nvPicPr>
          <p:cNvPr id="6" name="图片 5">
            <a:extLst>
              <a:ext uri="{FF2B5EF4-FFF2-40B4-BE49-F238E27FC236}">
                <a16:creationId xmlns:a16="http://schemas.microsoft.com/office/drawing/2014/main" id="{8725E410-E9C7-47AF-A53E-F1DA46D31FEC}"/>
              </a:ext>
            </a:extLst>
          </p:cNvPr>
          <p:cNvPicPr>
            <a:picLocks noChangeAspect="1"/>
          </p:cNvPicPr>
          <p:nvPr/>
        </p:nvPicPr>
        <p:blipFill>
          <a:blip r:embed="rId4"/>
          <a:stretch>
            <a:fillRect/>
          </a:stretch>
        </p:blipFill>
        <p:spPr>
          <a:xfrm>
            <a:off x="5915019" y="1347614"/>
            <a:ext cx="2718532" cy="833391"/>
          </a:xfrm>
          <a:prstGeom prst="rect">
            <a:avLst/>
          </a:prstGeom>
          <a:ln w="19050">
            <a:solidFill>
              <a:srgbClr val="FFC000"/>
            </a:solidFill>
          </a:ln>
        </p:spPr>
      </p:pic>
      <p:pic>
        <p:nvPicPr>
          <p:cNvPr id="7" name="图片 6">
            <a:extLst>
              <a:ext uri="{FF2B5EF4-FFF2-40B4-BE49-F238E27FC236}">
                <a16:creationId xmlns:a16="http://schemas.microsoft.com/office/drawing/2014/main" id="{0570E84B-0898-4555-BC4F-6024112A5840}"/>
              </a:ext>
            </a:extLst>
          </p:cNvPr>
          <p:cNvPicPr>
            <a:picLocks noChangeAspect="1"/>
          </p:cNvPicPr>
          <p:nvPr/>
        </p:nvPicPr>
        <p:blipFill>
          <a:blip r:embed="rId5"/>
          <a:stretch>
            <a:fillRect/>
          </a:stretch>
        </p:blipFill>
        <p:spPr>
          <a:xfrm>
            <a:off x="179512" y="2353002"/>
            <a:ext cx="5081405" cy="2576324"/>
          </a:xfrm>
          <a:prstGeom prst="rect">
            <a:avLst/>
          </a:prstGeom>
        </p:spPr>
      </p:pic>
    </p:spTree>
    <p:extLst>
      <p:ext uri="{BB962C8B-B14F-4D97-AF65-F5344CB8AC3E}">
        <p14:creationId xmlns:p14="http://schemas.microsoft.com/office/powerpoint/2010/main" val="2855086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6FEBC2-3567-4424-8D5F-BB098DCB2BA7}"/>
              </a:ext>
            </a:extLst>
          </p:cNvPr>
          <p:cNvPicPr>
            <a:picLocks noChangeAspect="1"/>
          </p:cNvPicPr>
          <p:nvPr/>
        </p:nvPicPr>
        <p:blipFill>
          <a:blip r:embed="rId2"/>
          <a:stretch>
            <a:fillRect/>
          </a:stretch>
        </p:blipFill>
        <p:spPr>
          <a:xfrm>
            <a:off x="5724128" y="2628466"/>
            <a:ext cx="3074257" cy="1935145"/>
          </a:xfrm>
          <a:prstGeom prst="rect">
            <a:avLst/>
          </a:prstGeom>
        </p:spPr>
      </p:pic>
      <p:sp>
        <p:nvSpPr>
          <p:cNvPr id="2" name="标题 1"/>
          <p:cNvSpPr>
            <a:spLocks noGrp="1"/>
          </p:cNvSpPr>
          <p:nvPr>
            <p:ph type="title"/>
          </p:nvPr>
        </p:nvSpPr>
        <p:spPr>
          <a:xfrm>
            <a:off x="539552" y="138547"/>
            <a:ext cx="7886700" cy="746905"/>
          </a:xfrm>
        </p:spPr>
        <p:txBody>
          <a:bodyPr>
            <a:normAutofit/>
          </a:bodyPr>
          <a:lstStyle/>
          <a:p>
            <a:pPr algn="ctr"/>
            <a:r>
              <a:rPr lang="zh-CN" altLang="en-US" sz="2800" b="1" dirty="0">
                <a:solidFill>
                  <a:srgbClr val="0000FF"/>
                </a:solidFill>
                <a:latin typeface="黑体" panose="02010609060101010101" pitchFamily="49" charset="-122"/>
                <a:ea typeface="黑体" panose="02010609060101010101" pitchFamily="49" charset="-122"/>
                <a:cs typeface="Times New Roman" panose="02020603050405020304" pitchFamily="18" charset="0"/>
              </a:rPr>
              <a:t>圆偏振：法拉第转化</a:t>
            </a:r>
            <a:endParaRPr lang="zh-CN" altLang="en-US" sz="4400" b="1" dirty="0">
              <a:latin typeface="黑体" panose="02010609060101010101" pitchFamily="49" charset="-122"/>
              <a:ea typeface="黑体" panose="02010609060101010101" pitchFamily="49" charset="-122"/>
            </a:endParaRPr>
          </a:p>
        </p:txBody>
      </p:sp>
      <p:sp>
        <p:nvSpPr>
          <p:cNvPr id="5" name="矩形 4"/>
          <p:cNvSpPr/>
          <p:nvPr/>
        </p:nvSpPr>
        <p:spPr>
          <a:xfrm>
            <a:off x="395536" y="1005465"/>
            <a:ext cx="4824536" cy="3477875"/>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Early bursts show Faraday Conversion (FC), later bursts no FC</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Relativistic plasma, Lorentz factor for termination shock </a:t>
            </a:r>
            <a:r>
              <a:rPr kumimoji="0" lang="el-GR"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&gt;10^5,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impossible</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685800" rtl="0" eaLnBrk="1" fontAlgn="auto" latinLnBrk="0" hangingPunct="1">
              <a:lnSpc>
                <a:spcPct val="100000"/>
              </a:lnSpc>
              <a:spcBef>
                <a:spcPts val="0"/>
              </a:spcBef>
              <a:spcAft>
                <a:spcPts val="0"/>
              </a:spcAft>
              <a:buClrTx/>
              <a:buSzTx/>
              <a:buFont typeface="+mj-lt"/>
              <a:buAutoNum type="arabicPeriod"/>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magnetic field perpendicular to the wave vector to explain the origin of circular polarization. </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The required magnetic field B</a:t>
            </a:r>
            <a:r>
              <a:rPr kumimoji="0" lang="en-US" altLang="zh-CN"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is about 7 Gauss for GHz wave, which is the same order of the B</a:t>
            </a:r>
            <a:r>
              <a:rPr kumimoji="0" lang="en-US" altLang="zh-CN"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(~10 G).</a:t>
            </a:r>
            <a:endParaRPr kumimoji="0" lang="zh-CN"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188A5C3A-3FA5-41F0-A10A-36894FADAFAA}"/>
              </a:ext>
            </a:extLst>
          </p:cNvPr>
          <p:cNvSpPr/>
          <p:nvPr/>
        </p:nvSpPr>
        <p:spPr>
          <a:xfrm>
            <a:off x="2051720" y="4719998"/>
            <a:ext cx="5583644" cy="30777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Wang FY*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Zhang GQ, Dai ZG, Cheng KS, 2022, Nature Communications</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EEFAC-9431-48A6-A0EE-5511A498B6B8}" type="slidenum">
              <a:rPr kumimoji="0" lang="zh-CN" altLang="en-US" sz="9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9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矩形 6">
            <a:extLst>
              <a:ext uri="{FF2B5EF4-FFF2-40B4-BE49-F238E27FC236}">
                <a16:creationId xmlns:a16="http://schemas.microsoft.com/office/drawing/2014/main" id="{B12A71AD-B602-450D-9C6B-44869CAC87DF}"/>
              </a:ext>
            </a:extLst>
          </p:cNvPr>
          <p:cNvSpPr/>
          <p:nvPr/>
        </p:nvSpPr>
        <p:spPr>
          <a:xfrm>
            <a:off x="6300192" y="3796108"/>
            <a:ext cx="18004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法拉第转化效率</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8" name="图片 7"/>
          <p:cNvPicPr>
            <a:picLocks noChangeAspect="1"/>
          </p:cNvPicPr>
          <p:nvPr/>
        </p:nvPicPr>
        <p:blipFill>
          <a:blip r:embed="rId3"/>
          <a:stretch>
            <a:fillRect/>
          </a:stretch>
        </p:blipFill>
        <p:spPr>
          <a:xfrm>
            <a:off x="5555627" y="854933"/>
            <a:ext cx="3289622" cy="1726268"/>
          </a:xfrm>
          <a:prstGeom prst="rect">
            <a:avLst/>
          </a:prstGeom>
        </p:spPr>
      </p:pic>
    </p:spTree>
    <p:extLst>
      <p:ext uri="{BB962C8B-B14F-4D97-AF65-F5344CB8AC3E}">
        <p14:creationId xmlns:p14="http://schemas.microsoft.com/office/powerpoint/2010/main" val="2368816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AC555B1-9CF6-4867-8E6A-0049DA8D42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5" name="图片 4">
            <a:extLst>
              <a:ext uri="{FF2B5EF4-FFF2-40B4-BE49-F238E27FC236}">
                <a16:creationId xmlns:a16="http://schemas.microsoft.com/office/drawing/2014/main" id="{59E469A5-166C-4F58-B6DC-6658C0BCA7BA}"/>
              </a:ext>
            </a:extLst>
          </p:cNvPr>
          <p:cNvPicPr>
            <a:picLocks noChangeAspect="1"/>
          </p:cNvPicPr>
          <p:nvPr/>
        </p:nvPicPr>
        <p:blipFill>
          <a:blip r:embed="rId2"/>
          <a:stretch>
            <a:fillRect/>
          </a:stretch>
        </p:blipFill>
        <p:spPr>
          <a:xfrm>
            <a:off x="611560" y="330254"/>
            <a:ext cx="5200658" cy="2871066"/>
          </a:xfrm>
          <a:prstGeom prst="rect">
            <a:avLst/>
          </a:prstGeom>
        </p:spPr>
      </p:pic>
      <p:sp>
        <p:nvSpPr>
          <p:cNvPr id="7" name="矩形 6">
            <a:extLst>
              <a:ext uri="{FF2B5EF4-FFF2-40B4-BE49-F238E27FC236}">
                <a16:creationId xmlns:a16="http://schemas.microsoft.com/office/drawing/2014/main" id="{246C3CD7-092F-418D-97C5-714DB4D250AE}"/>
              </a:ext>
            </a:extLst>
          </p:cNvPr>
          <p:cNvSpPr/>
          <p:nvPr/>
        </p:nvSpPr>
        <p:spPr>
          <a:xfrm>
            <a:off x="683568" y="3819224"/>
            <a:ext cx="793991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发现非平稳泊松过程可以解释</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121102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 201124A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的等待时间分布。</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29E03D13-6E78-43D5-AD2C-E48F9F1E9400}"/>
              </a:ext>
            </a:extLst>
          </p:cNvPr>
          <p:cNvSpPr/>
          <p:nvPr/>
        </p:nvSpPr>
        <p:spPr>
          <a:xfrm>
            <a:off x="2378127" y="4650926"/>
            <a:ext cx="400654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Wang FY*, </a:t>
            </a:r>
            <a:r>
              <a:rPr kumimoji="0" lang="en-US" altLang="zh-CN" sz="1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Wu Q, &amp; Dai ZG, 2023, </a:t>
            </a:r>
            <a:r>
              <a:rPr kumimoji="0" lang="en-US" altLang="zh-CN" sz="1400" b="0" i="0" u="none" strike="noStrike" kern="1200" cap="none" spc="0" normalizeH="0" baseline="0" noProof="0" dirty="0" err="1">
                <a:ln>
                  <a:noFill/>
                </a:ln>
                <a:solidFill>
                  <a:prstClr val="black"/>
                </a:solidFill>
                <a:effectLst/>
                <a:uLnTx/>
                <a:uFillTx/>
                <a:latin typeface="Times New Roman" pitchFamily="18" charset="0"/>
                <a:ea typeface="宋体" panose="02010600030101010101" pitchFamily="2" charset="-122"/>
                <a:cs typeface="Times New Roman" pitchFamily="18" charset="0"/>
              </a:rPr>
              <a:t>ApJL</a:t>
            </a:r>
            <a:r>
              <a:rPr kumimoji="0" lang="en-US" altLang="zh-CN" sz="1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 949, L33</a:t>
            </a:r>
            <a:endParaRPr kumimoji="0" lang="zh-CN" altLang="en-US" sz="1400" b="0" i="0" u="none" strike="noStrike" kern="1200" cap="none" spc="0" normalizeH="0" baseline="30000" noProof="0" dirty="0">
              <a:ln>
                <a:noFill/>
              </a:ln>
              <a:solidFill>
                <a:prstClr val="black"/>
              </a:solidFill>
              <a:effectLst/>
              <a:uLnTx/>
              <a:uFillTx/>
              <a:latin typeface="Calibri"/>
              <a:ea typeface="宋体" panose="02010600030101010101" pitchFamily="2" charset="-122"/>
              <a:cs typeface="+mn-cs"/>
            </a:endParaRPr>
          </a:p>
        </p:txBody>
      </p:sp>
      <p:pic>
        <p:nvPicPr>
          <p:cNvPr id="8" name="图片 7">
            <a:extLst>
              <a:ext uri="{FF2B5EF4-FFF2-40B4-BE49-F238E27FC236}">
                <a16:creationId xmlns:a16="http://schemas.microsoft.com/office/drawing/2014/main" id="{558BA4B0-9AB9-4B68-BDE4-1F6FF84C46B3}"/>
              </a:ext>
            </a:extLst>
          </p:cNvPr>
          <p:cNvPicPr>
            <a:picLocks noChangeAspect="1"/>
          </p:cNvPicPr>
          <p:nvPr/>
        </p:nvPicPr>
        <p:blipFill>
          <a:blip r:embed="rId3"/>
          <a:stretch>
            <a:fillRect/>
          </a:stretch>
        </p:blipFill>
        <p:spPr>
          <a:xfrm>
            <a:off x="5812218" y="2049816"/>
            <a:ext cx="3214483" cy="1429608"/>
          </a:xfrm>
          <a:prstGeom prst="rect">
            <a:avLst/>
          </a:prstGeom>
        </p:spPr>
      </p:pic>
      <p:sp>
        <p:nvSpPr>
          <p:cNvPr id="6" name="矩形 5">
            <a:extLst>
              <a:ext uri="{FF2B5EF4-FFF2-40B4-BE49-F238E27FC236}">
                <a16:creationId xmlns:a16="http://schemas.microsoft.com/office/drawing/2014/main" id="{1A87FD36-1245-452A-A82A-B5A4798C5814}"/>
              </a:ext>
            </a:extLst>
          </p:cNvPr>
          <p:cNvSpPr/>
          <p:nvPr/>
        </p:nvSpPr>
        <p:spPr>
          <a:xfrm>
            <a:off x="6084168" y="1562896"/>
            <a:ext cx="26468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非平稳泊松过程</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蓝色线</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C1C05B5C-D6F5-45ED-8699-D05E866B2ADC}"/>
              </a:ext>
            </a:extLst>
          </p:cNvPr>
          <p:cNvSpPr/>
          <p:nvPr/>
        </p:nvSpPr>
        <p:spPr>
          <a:xfrm>
            <a:off x="840500" y="3140870"/>
            <a:ext cx="229300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FRB 121102: 1659 bursts</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B6BD138E-312C-495F-8D81-DE229475EB7E}"/>
              </a:ext>
            </a:extLst>
          </p:cNvPr>
          <p:cNvSpPr/>
          <p:nvPr/>
        </p:nvSpPr>
        <p:spPr>
          <a:xfrm>
            <a:off x="3263674" y="3140870"/>
            <a:ext cx="244047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FRB 201124A: 2610 bursts</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D3EFB04C-3E2D-4ACA-8ED9-921949516796}"/>
              </a:ext>
            </a:extLst>
          </p:cNvPr>
          <p:cNvPicPr>
            <a:picLocks noChangeAspect="1"/>
          </p:cNvPicPr>
          <p:nvPr/>
        </p:nvPicPr>
        <p:blipFill>
          <a:blip r:embed="rId4"/>
          <a:stretch>
            <a:fillRect/>
          </a:stretch>
        </p:blipFill>
        <p:spPr>
          <a:xfrm>
            <a:off x="6444208" y="856429"/>
            <a:ext cx="1602013" cy="580144"/>
          </a:xfrm>
          <a:prstGeom prst="rect">
            <a:avLst/>
          </a:prstGeom>
        </p:spPr>
      </p:pic>
      <p:sp>
        <p:nvSpPr>
          <p:cNvPr id="3" name="矩形 2">
            <a:extLst>
              <a:ext uri="{FF2B5EF4-FFF2-40B4-BE49-F238E27FC236}">
                <a16:creationId xmlns:a16="http://schemas.microsoft.com/office/drawing/2014/main" id="{6D76BAD1-86F8-4A5D-B4EE-D8B54FACD99F}"/>
              </a:ext>
            </a:extLst>
          </p:cNvPr>
          <p:cNvSpPr/>
          <p:nvPr/>
        </p:nvSpPr>
        <p:spPr>
          <a:xfrm>
            <a:off x="6408758" y="369509"/>
            <a:ext cx="17812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泊松过程 </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虚线</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814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FC93A78-291B-4C7C-9A65-0B3266D198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5" name="图片 4">
            <a:extLst>
              <a:ext uri="{FF2B5EF4-FFF2-40B4-BE49-F238E27FC236}">
                <a16:creationId xmlns:a16="http://schemas.microsoft.com/office/drawing/2014/main" id="{196E08E2-2F3C-462B-B50C-D8B2F2F93557}"/>
              </a:ext>
            </a:extLst>
          </p:cNvPr>
          <p:cNvPicPr>
            <a:picLocks noChangeAspect="1"/>
          </p:cNvPicPr>
          <p:nvPr/>
        </p:nvPicPr>
        <p:blipFill>
          <a:blip r:embed="rId2"/>
          <a:stretch>
            <a:fillRect/>
          </a:stretch>
        </p:blipFill>
        <p:spPr>
          <a:xfrm>
            <a:off x="4198796" y="775784"/>
            <a:ext cx="4708807" cy="1831311"/>
          </a:xfrm>
          <a:prstGeom prst="rect">
            <a:avLst/>
          </a:prstGeom>
        </p:spPr>
      </p:pic>
      <p:sp>
        <p:nvSpPr>
          <p:cNvPr id="6" name="矩形 5">
            <a:extLst>
              <a:ext uri="{FF2B5EF4-FFF2-40B4-BE49-F238E27FC236}">
                <a16:creationId xmlns:a16="http://schemas.microsoft.com/office/drawing/2014/main" id="{CF9D20D7-AFA0-4632-AD70-4EAFECEDC0E7}"/>
              </a:ext>
            </a:extLst>
          </p:cNvPr>
          <p:cNvSpPr/>
          <p:nvPr/>
        </p:nvSpPr>
        <p:spPr>
          <a:xfrm>
            <a:off x="236397" y="1012618"/>
            <a:ext cx="391671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利用元胞自动机模拟，我们发现如果暴发之间的</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触发是相关的</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，等待时间为幂律分布</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支持</a:t>
            </a:r>
            <a:r>
              <a:rPr kumimoji="0" lang="zh-CN"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星震模型</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矩形 8">
            <a:extLst>
              <a:ext uri="{FF2B5EF4-FFF2-40B4-BE49-F238E27FC236}">
                <a16:creationId xmlns:a16="http://schemas.microsoft.com/office/drawing/2014/main" id="{FB39F581-E341-4A4D-AF5A-FC33D10BD7AF}"/>
              </a:ext>
            </a:extLst>
          </p:cNvPr>
          <p:cNvSpPr/>
          <p:nvPr/>
        </p:nvSpPr>
        <p:spPr>
          <a:xfrm>
            <a:off x="3923928" y="4763121"/>
            <a:ext cx="396031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FF"/>
                </a:solidFill>
                <a:effectLst/>
                <a:uLnTx/>
                <a:uFillTx/>
                <a:latin typeface="Times New Roman" pitchFamily="18" charset="0"/>
                <a:ea typeface="宋体" panose="02010600030101010101" pitchFamily="2" charset="-122"/>
                <a:cs typeface="Times New Roman" pitchFamily="18" charset="0"/>
              </a:rPr>
              <a:t>Wang FY*</a:t>
            </a:r>
            <a:r>
              <a:rPr kumimoji="0" lang="en-US" altLang="zh-CN" sz="1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 Wu Q, &amp; Dai ZG, 2023, </a:t>
            </a:r>
            <a:r>
              <a:rPr kumimoji="0" lang="en-US" altLang="zh-CN" sz="1400" b="0" i="0" u="none" strike="noStrike" kern="1200" cap="none" spc="0" normalizeH="0" baseline="0" noProof="0" dirty="0" err="1">
                <a:ln>
                  <a:noFill/>
                </a:ln>
                <a:solidFill>
                  <a:prstClr val="black"/>
                </a:solidFill>
                <a:effectLst/>
                <a:uLnTx/>
                <a:uFillTx/>
                <a:latin typeface="Times New Roman" pitchFamily="18" charset="0"/>
                <a:ea typeface="宋体" panose="02010600030101010101" pitchFamily="2" charset="-122"/>
                <a:cs typeface="Times New Roman" pitchFamily="18" charset="0"/>
              </a:rPr>
              <a:t>ApJL</a:t>
            </a:r>
            <a:r>
              <a:rPr kumimoji="0" lang="en-US" altLang="zh-CN" sz="1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 949, L33</a:t>
            </a:r>
          </a:p>
        </p:txBody>
      </p:sp>
      <p:pic>
        <p:nvPicPr>
          <p:cNvPr id="3" name="图片 2">
            <a:extLst>
              <a:ext uri="{FF2B5EF4-FFF2-40B4-BE49-F238E27FC236}">
                <a16:creationId xmlns:a16="http://schemas.microsoft.com/office/drawing/2014/main" id="{66743FFA-3FD4-4901-B3CC-9D873AEFFAEB}"/>
              </a:ext>
            </a:extLst>
          </p:cNvPr>
          <p:cNvPicPr>
            <a:picLocks noChangeAspect="1"/>
          </p:cNvPicPr>
          <p:nvPr/>
        </p:nvPicPr>
        <p:blipFill>
          <a:blip r:embed="rId3"/>
          <a:stretch>
            <a:fillRect/>
          </a:stretch>
        </p:blipFill>
        <p:spPr>
          <a:xfrm>
            <a:off x="539552" y="2421152"/>
            <a:ext cx="2534121" cy="2477099"/>
          </a:xfrm>
          <a:prstGeom prst="rect">
            <a:avLst/>
          </a:prstGeom>
        </p:spPr>
      </p:pic>
      <p:pic>
        <p:nvPicPr>
          <p:cNvPr id="11" name="图片 10">
            <a:extLst>
              <a:ext uri="{FF2B5EF4-FFF2-40B4-BE49-F238E27FC236}">
                <a16:creationId xmlns:a16="http://schemas.microsoft.com/office/drawing/2014/main" id="{5CF61A9F-2541-4438-B49D-2BD6C93AE699}"/>
              </a:ext>
            </a:extLst>
          </p:cNvPr>
          <p:cNvPicPr>
            <a:picLocks noChangeAspect="1"/>
          </p:cNvPicPr>
          <p:nvPr/>
        </p:nvPicPr>
        <p:blipFill>
          <a:blip r:embed="rId4"/>
          <a:stretch>
            <a:fillRect/>
          </a:stretch>
        </p:blipFill>
        <p:spPr>
          <a:xfrm>
            <a:off x="3563888" y="2770248"/>
            <a:ext cx="5067970" cy="1825578"/>
          </a:xfrm>
          <a:prstGeom prst="rect">
            <a:avLst/>
          </a:prstGeom>
        </p:spPr>
      </p:pic>
      <p:cxnSp>
        <p:nvCxnSpPr>
          <p:cNvPr id="14" name="直接连接符 13">
            <a:extLst>
              <a:ext uri="{FF2B5EF4-FFF2-40B4-BE49-F238E27FC236}">
                <a16:creationId xmlns:a16="http://schemas.microsoft.com/office/drawing/2014/main" id="{1F57EE3F-6E23-4B0E-82F7-83CA601BD490}"/>
              </a:ext>
            </a:extLst>
          </p:cNvPr>
          <p:cNvCxnSpPr>
            <a:cxnSpLocks/>
          </p:cNvCxnSpPr>
          <p:nvPr/>
        </p:nvCxnSpPr>
        <p:spPr>
          <a:xfrm>
            <a:off x="5161633" y="3155646"/>
            <a:ext cx="193051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1E46665-25B9-4A62-B098-9AB80B943418}"/>
              </a:ext>
            </a:extLst>
          </p:cNvPr>
          <p:cNvCxnSpPr>
            <a:cxnSpLocks/>
          </p:cNvCxnSpPr>
          <p:nvPr/>
        </p:nvCxnSpPr>
        <p:spPr>
          <a:xfrm>
            <a:off x="4513561" y="3659702"/>
            <a:ext cx="3744416"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标题 1">
            <a:extLst>
              <a:ext uri="{FF2B5EF4-FFF2-40B4-BE49-F238E27FC236}">
                <a16:creationId xmlns:a16="http://schemas.microsoft.com/office/drawing/2014/main" id="{76E44044-8A02-4B54-ACD9-4A77C4D8880A}"/>
              </a:ext>
            </a:extLst>
          </p:cNvPr>
          <p:cNvSpPr txBox="1">
            <a:spLocks/>
          </p:cNvSpPr>
          <p:nvPr/>
        </p:nvSpPr>
        <p:spPr>
          <a:xfrm>
            <a:off x="395536" y="95919"/>
            <a:ext cx="8142455" cy="78059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触发机制：</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starquake</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5916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标题 1">
            <a:extLst>
              <a:ext uri="{FF2B5EF4-FFF2-40B4-BE49-F238E27FC236}">
                <a16:creationId xmlns:a16="http://schemas.microsoft.com/office/drawing/2014/main" id="{76E44044-8A02-4B54-ACD9-4A77C4D8880A}"/>
              </a:ext>
            </a:extLst>
          </p:cNvPr>
          <p:cNvSpPr txBox="1">
            <a:spLocks/>
          </p:cNvSpPr>
          <p:nvPr/>
        </p:nvSpPr>
        <p:spPr>
          <a:xfrm>
            <a:off x="395536" y="95919"/>
            <a:ext cx="8142455" cy="78059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更多证据</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1: 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与地震相似分布</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p:cNvSpPr/>
          <p:nvPr/>
        </p:nvSpPr>
        <p:spPr>
          <a:xfrm>
            <a:off x="251520" y="4560701"/>
            <a:ext cx="8753839" cy="455253"/>
          </a:xfrm>
          <a:prstGeom prst="rect">
            <a:avLst/>
          </a:prstGeom>
        </p:spPr>
        <p:txBody>
          <a:bodyPr wrap="square">
            <a:spAutoFit/>
          </a:bodyPr>
          <a:lstStyle/>
          <a:p>
            <a:pPr lvl="0" algn="ctr">
              <a:lnSpc>
                <a:spcPct val="150000"/>
              </a:lnSpc>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与地震相似的统计性质（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Wang et al. 2018;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Totani</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&amp; Tsuzuki </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2023</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8E4330FF-426F-4EA4-9641-3CB86010659F}"/>
              </a:ext>
            </a:extLst>
          </p:cNvPr>
          <p:cNvPicPr>
            <a:picLocks noChangeAspect="1"/>
          </p:cNvPicPr>
          <p:nvPr/>
        </p:nvPicPr>
        <p:blipFill>
          <a:blip r:embed="rId2"/>
          <a:stretch>
            <a:fillRect/>
          </a:stretch>
        </p:blipFill>
        <p:spPr>
          <a:xfrm>
            <a:off x="352984" y="895560"/>
            <a:ext cx="2297631" cy="3294499"/>
          </a:xfrm>
          <a:prstGeom prst="rect">
            <a:avLst/>
          </a:prstGeom>
        </p:spPr>
      </p:pic>
      <p:pic>
        <p:nvPicPr>
          <p:cNvPr id="12" name="图片 11">
            <a:extLst>
              <a:ext uri="{FF2B5EF4-FFF2-40B4-BE49-F238E27FC236}">
                <a16:creationId xmlns:a16="http://schemas.microsoft.com/office/drawing/2014/main" id="{AF51468A-E568-4260-A904-68277ECF34DD}"/>
              </a:ext>
            </a:extLst>
          </p:cNvPr>
          <p:cNvPicPr>
            <a:picLocks noChangeAspect="1"/>
          </p:cNvPicPr>
          <p:nvPr/>
        </p:nvPicPr>
        <p:blipFill>
          <a:blip r:embed="rId3"/>
          <a:stretch>
            <a:fillRect/>
          </a:stretch>
        </p:blipFill>
        <p:spPr>
          <a:xfrm>
            <a:off x="2636064" y="895560"/>
            <a:ext cx="2219295" cy="3363838"/>
          </a:xfrm>
          <a:prstGeom prst="rect">
            <a:avLst/>
          </a:prstGeom>
        </p:spPr>
      </p:pic>
      <p:pic>
        <p:nvPicPr>
          <p:cNvPr id="14" name="图片 13">
            <a:extLst>
              <a:ext uri="{FF2B5EF4-FFF2-40B4-BE49-F238E27FC236}">
                <a16:creationId xmlns:a16="http://schemas.microsoft.com/office/drawing/2014/main" id="{4405C6B7-54AB-4328-ABCE-75E7B8655ED9}"/>
              </a:ext>
            </a:extLst>
          </p:cNvPr>
          <p:cNvPicPr>
            <a:picLocks noChangeAspect="1"/>
          </p:cNvPicPr>
          <p:nvPr/>
        </p:nvPicPr>
        <p:blipFill>
          <a:blip r:embed="rId4"/>
          <a:stretch>
            <a:fillRect/>
          </a:stretch>
        </p:blipFill>
        <p:spPr>
          <a:xfrm>
            <a:off x="5038192" y="1066045"/>
            <a:ext cx="3752824" cy="3038103"/>
          </a:xfrm>
          <a:prstGeom prst="rect">
            <a:avLst/>
          </a:prstGeom>
        </p:spPr>
      </p:pic>
      <p:sp>
        <p:nvSpPr>
          <p:cNvPr id="3" name="矩形 2">
            <a:extLst>
              <a:ext uri="{FF2B5EF4-FFF2-40B4-BE49-F238E27FC236}">
                <a16:creationId xmlns:a16="http://schemas.microsoft.com/office/drawing/2014/main" id="{CE597A25-475D-43FE-BE70-256C996EDDBE}"/>
              </a:ext>
            </a:extLst>
          </p:cNvPr>
          <p:cNvSpPr/>
          <p:nvPr/>
        </p:nvSpPr>
        <p:spPr>
          <a:xfrm>
            <a:off x="3750275" y="4247940"/>
            <a:ext cx="2012089" cy="369332"/>
          </a:xfrm>
          <a:prstGeom prst="rect">
            <a:avLst/>
          </a:prstGeom>
        </p:spPr>
        <p:txBody>
          <a:bodyPr wrap="none">
            <a:spAutoFit/>
          </a:bodyPr>
          <a:lstStyle/>
          <a:p>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correlation function</a:t>
            </a:r>
            <a:endParaRPr lang="zh-CN" altLang="en-US" dirty="0">
              <a:solidFill>
                <a:srgbClr val="0000FF"/>
              </a:solidFill>
            </a:endParaRPr>
          </a:p>
        </p:txBody>
      </p:sp>
    </p:spTree>
    <p:extLst>
      <p:ext uri="{BB962C8B-B14F-4D97-AF65-F5344CB8AC3E}">
        <p14:creationId xmlns:p14="http://schemas.microsoft.com/office/powerpoint/2010/main" val="94147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27B872E-B192-46A5-9D3F-43824D709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46F71E9B-6120-4EF2-84BA-9420629AF86F}"/>
              </a:ext>
            </a:extLst>
          </p:cNvPr>
          <p:cNvSpPr/>
          <p:nvPr/>
        </p:nvSpPr>
        <p:spPr>
          <a:xfrm>
            <a:off x="2339752" y="4418564"/>
            <a:ext cx="5112568" cy="4552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FRB-like</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bursts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glitch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anti-glitch</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成协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例）</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5AAFB316-7B13-453C-8FCE-BB8A79081E02}"/>
              </a:ext>
            </a:extLst>
          </p:cNvPr>
          <p:cNvPicPr>
            <a:picLocks noChangeAspect="1"/>
          </p:cNvPicPr>
          <p:nvPr/>
        </p:nvPicPr>
        <p:blipFill>
          <a:blip r:embed="rId2"/>
          <a:stretch>
            <a:fillRect/>
          </a:stretch>
        </p:blipFill>
        <p:spPr>
          <a:xfrm>
            <a:off x="467544" y="3147814"/>
            <a:ext cx="3716884" cy="1296144"/>
          </a:xfrm>
          <a:prstGeom prst="rect">
            <a:avLst/>
          </a:prstGeom>
        </p:spPr>
      </p:pic>
      <p:sp>
        <p:nvSpPr>
          <p:cNvPr id="6" name="标题 1">
            <a:extLst>
              <a:ext uri="{FF2B5EF4-FFF2-40B4-BE49-F238E27FC236}">
                <a16:creationId xmlns:a16="http://schemas.microsoft.com/office/drawing/2014/main" id="{845740F4-CCC3-42CB-9910-04BE37843E94}"/>
              </a:ext>
            </a:extLst>
          </p:cNvPr>
          <p:cNvSpPr txBox="1">
            <a:spLocks/>
          </p:cNvSpPr>
          <p:nvPr/>
        </p:nvSpPr>
        <p:spPr>
          <a:xfrm>
            <a:off x="395536" y="95919"/>
            <a:ext cx="8142455" cy="78059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更多证据</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2: 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与</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glitch</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关联</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图片 6">
            <a:extLst>
              <a:ext uri="{FF2B5EF4-FFF2-40B4-BE49-F238E27FC236}">
                <a16:creationId xmlns:a16="http://schemas.microsoft.com/office/drawing/2014/main" id="{26161302-03C2-4C03-AE17-40DBBFD367E5}"/>
              </a:ext>
            </a:extLst>
          </p:cNvPr>
          <p:cNvPicPr>
            <a:picLocks noChangeAspect="1"/>
          </p:cNvPicPr>
          <p:nvPr/>
        </p:nvPicPr>
        <p:blipFill>
          <a:blip r:embed="rId3"/>
          <a:stretch>
            <a:fillRect/>
          </a:stretch>
        </p:blipFill>
        <p:spPr>
          <a:xfrm>
            <a:off x="4568552" y="3440986"/>
            <a:ext cx="4323928" cy="714940"/>
          </a:xfrm>
          <a:prstGeom prst="rect">
            <a:avLst/>
          </a:prstGeom>
        </p:spPr>
      </p:pic>
      <p:pic>
        <p:nvPicPr>
          <p:cNvPr id="9" name="内容占位符 3">
            <a:extLst>
              <a:ext uri="{FF2B5EF4-FFF2-40B4-BE49-F238E27FC236}">
                <a16:creationId xmlns:a16="http://schemas.microsoft.com/office/drawing/2014/main" id="{1B2F5391-89AE-409C-8590-4ABA85D91668}"/>
              </a:ext>
            </a:extLst>
          </p:cNvPr>
          <p:cNvPicPr>
            <a:picLocks noChangeAspect="1"/>
          </p:cNvPicPr>
          <p:nvPr/>
        </p:nvPicPr>
        <p:blipFill>
          <a:blip r:embed="rId4"/>
          <a:stretch>
            <a:fillRect/>
          </a:stretch>
        </p:blipFill>
        <p:spPr>
          <a:xfrm>
            <a:off x="1331640" y="711400"/>
            <a:ext cx="6596511" cy="2292365"/>
          </a:xfrm>
          <a:prstGeom prst="rect">
            <a:avLst/>
          </a:prstGeom>
        </p:spPr>
      </p:pic>
    </p:spTree>
    <p:extLst>
      <p:ext uri="{BB962C8B-B14F-4D97-AF65-F5344CB8AC3E}">
        <p14:creationId xmlns:p14="http://schemas.microsoft.com/office/powerpoint/2010/main" val="200065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0C00553-4403-4982-9EED-294FEC6EDD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标题 1">
            <a:extLst>
              <a:ext uri="{FF2B5EF4-FFF2-40B4-BE49-F238E27FC236}">
                <a16:creationId xmlns:a16="http://schemas.microsoft.com/office/drawing/2014/main" id="{7446D3C4-F2B3-4E60-BC59-6640F50A0522}"/>
              </a:ext>
            </a:extLst>
          </p:cNvPr>
          <p:cNvSpPr txBox="1">
            <a:spLocks/>
          </p:cNvSpPr>
          <p:nvPr/>
        </p:nvSpPr>
        <p:spPr>
          <a:xfrm>
            <a:off x="395536" y="95919"/>
            <a:ext cx="8142455" cy="78059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更多证据</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3: FRB</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与地震能量分布</a:t>
            </a:r>
          </a:p>
        </p:txBody>
      </p:sp>
      <p:pic>
        <p:nvPicPr>
          <p:cNvPr id="4" name="图片 3">
            <a:extLst>
              <a:ext uri="{FF2B5EF4-FFF2-40B4-BE49-F238E27FC236}">
                <a16:creationId xmlns:a16="http://schemas.microsoft.com/office/drawing/2014/main" id="{063BC2D7-242E-403F-8BBE-3B99C5D81CB4}"/>
              </a:ext>
            </a:extLst>
          </p:cNvPr>
          <p:cNvPicPr>
            <a:picLocks noChangeAspect="1"/>
          </p:cNvPicPr>
          <p:nvPr/>
        </p:nvPicPr>
        <p:blipFill>
          <a:blip r:embed="rId2"/>
          <a:stretch>
            <a:fillRect/>
          </a:stretch>
        </p:blipFill>
        <p:spPr>
          <a:xfrm>
            <a:off x="107504" y="1062571"/>
            <a:ext cx="4580846" cy="2016224"/>
          </a:xfrm>
          <a:prstGeom prst="rect">
            <a:avLst/>
          </a:prstGeom>
        </p:spPr>
      </p:pic>
      <p:pic>
        <p:nvPicPr>
          <p:cNvPr id="5" name="图片 4">
            <a:extLst>
              <a:ext uri="{FF2B5EF4-FFF2-40B4-BE49-F238E27FC236}">
                <a16:creationId xmlns:a16="http://schemas.microsoft.com/office/drawing/2014/main" id="{4F137BE4-9BF3-49E3-9AEB-F4CE0260DE21}"/>
              </a:ext>
            </a:extLst>
          </p:cNvPr>
          <p:cNvPicPr>
            <a:picLocks noChangeAspect="1"/>
          </p:cNvPicPr>
          <p:nvPr/>
        </p:nvPicPr>
        <p:blipFill>
          <a:blip r:embed="rId3"/>
          <a:stretch>
            <a:fillRect/>
          </a:stretch>
        </p:blipFill>
        <p:spPr>
          <a:xfrm>
            <a:off x="4755607" y="987574"/>
            <a:ext cx="4388393" cy="1941227"/>
          </a:xfrm>
          <a:prstGeom prst="rect">
            <a:avLst/>
          </a:prstGeom>
        </p:spPr>
      </p:pic>
      <p:pic>
        <p:nvPicPr>
          <p:cNvPr id="6" name="图片 5">
            <a:extLst>
              <a:ext uri="{FF2B5EF4-FFF2-40B4-BE49-F238E27FC236}">
                <a16:creationId xmlns:a16="http://schemas.microsoft.com/office/drawing/2014/main" id="{BE87B5B7-98D9-42D7-84E2-52AB2E353097}"/>
              </a:ext>
            </a:extLst>
          </p:cNvPr>
          <p:cNvPicPr>
            <a:picLocks noChangeAspect="1"/>
          </p:cNvPicPr>
          <p:nvPr/>
        </p:nvPicPr>
        <p:blipFill>
          <a:blip r:embed="rId4"/>
          <a:stretch>
            <a:fillRect/>
          </a:stretch>
        </p:blipFill>
        <p:spPr>
          <a:xfrm>
            <a:off x="5364088" y="3031357"/>
            <a:ext cx="2749281" cy="2016224"/>
          </a:xfrm>
          <a:prstGeom prst="rect">
            <a:avLst/>
          </a:prstGeom>
        </p:spPr>
      </p:pic>
      <p:sp>
        <p:nvSpPr>
          <p:cNvPr id="7" name="矩形 6">
            <a:extLst>
              <a:ext uri="{FF2B5EF4-FFF2-40B4-BE49-F238E27FC236}">
                <a16:creationId xmlns:a16="http://schemas.microsoft.com/office/drawing/2014/main" id="{5C9F7AD4-5CA1-4CD3-BDA1-58FE59C9FD84}"/>
              </a:ext>
            </a:extLst>
          </p:cNvPr>
          <p:cNvSpPr/>
          <p:nvPr/>
        </p:nvSpPr>
        <p:spPr>
          <a:xfrm>
            <a:off x="323528" y="3332320"/>
            <a:ext cx="4762872"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Weak FRBs can grow both in magnetar surface and crust thickness. However, strong FRBs are confined by the magnetar crust thickness, and can only grow in the surface. This difference in dimensionality causes a break in the scaling properties from weak to strong FRBs.</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844ED21E-0ACD-4506-8CB4-004B25C73376}"/>
              </a:ext>
            </a:extLst>
          </p:cNvPr>
          <p:cNvSpPr/>
          <p:nvPr/>
        </p:nvSpPr>
        <p:spPr>
          <a:xfrm>
            <a:off x="2467787" y="4717314"/>
            <a:ext cx="1789080" cy="338554"/>
          </a:xfrm>
          <a:prstGeom prst="rect">
            <a:avLst/>
          </a:prstGeom>
        </p:spPr>
        <p:txBody>
          <a:bodyPr wrap="none">
            <a:spAutoFit/>
          </a:bodyPr>
          <a:lstStyle/>
          <a:p>
            <a:r>
              <a:rPr lang="en-US" altLang="zh-CN"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Wu et al. </a:t>
            </a:r>
            <a:r>
              <a:rPr lang="en-US" altLang="zh-CN" sz="160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submitted</a:t>
            </a:r>
            <a:endParaRPr lang="zh-CN" altLang="en-US" sz="1600" dirty="0"/>
          </a:p>
        </p:txBody>
      </p:sp>
    </p:spTree>
    <p:extLst>
      <p:ext uri="{BB962C8B-B14F-4D97-AF65-F5344CB8AC3E}">
        <p14:creationId xmlns:p14="http://schemas.microsoft.com/office/powerpoint/2010/main" val="2138048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5|1.5|4.4"/>
</p:tagLst>
</file>

<file path=ppt/tags/tag2.xml><?xml version="1.0" encoding="utf-8"?>
<p:tagLst xmlns:a="http://schemas.openxmlformats.org/drawingml/2006/main" xmlns:r="http://schemas.openxmlformats.org/officeDocument/2006/relationships" xmlns:p="http://schemas.openxmlformats.org/presentationml/2006/main">
  <p:tag name="TIMING" val="|8.5|1.5|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9895</TotalTime>
  <Words>2712</Words>
  <Application>Microsoft Office PowerPoint</Application>
  <PresentationFormat>全屏显示(16:9)</PresentationFormat>
  <Paragraphs>334</Paragraphs>
  <Slides>46</Slides>
  <Notes>10</Notes>
  <HiddenSlides>0</HiddenSlides>
  <MMClips>0</MMClips>
  <ScaleCrop>false</ScaleCrop>
  <HeadingPairs>
    <vt:vector size="6" baseType="variant">
      <vt:variant>
        <vt:lpstr>已用的字体</vt:lpstr>
      </vt:variant>
      <vt:variant>
        <vt:i4>12</vt:i4>
      </vt:variant>
      <vt:variant>
        <vt:lpstr>主题</vt:lpstr>
      </vt:variant>
      <vt:variant>
        <vt:i4>8</vt:i4>
      </vt:variant>
      <vt:variant>
        <vt:lpstr>幻灯片标题</vt:lpstr>
      </vt:variant>
      <vt:variant>
        <vt:i4>46</vt:i4>
      </vt:variant>
    </vt:vector>
  </HeadingPairs>
  <TitlesOfParts>
    <vt:vector size="66" baseType="lpstr">
      <vt:lpstr>MS PGothic</vt:lpstr>
      <vt:lpstr>等线</vt:lpstr>
      <vt:lpstr>等线 Light</vt:lpstr>
      <vt:lpstr>黑体</vt:lpstr>
      <vt:lpstr>宋体</vt:lpstr>
      <vt:lpstr>微软雅黑</vt:lpstr>
      <vt:lpstr>Arial</vt:lpstr>
      <vt:lpstr>Calibri</vt:lpstr>
      <vt:lpstr>Calibri Light</vt:lpstr>
      <vt:lpstr>Symbol</vt:lpstr>
      <vt:lpstr>Times New Roman</vt:lpstr>
      <vt:lpstr>Wingdings</vt:lpstr>
      <vt:lpstr>Office 主题</vt:lpstr>
      <vt:lpstr>2_Office 主题</vt:lpstr>
      <vt:lpstr>8_Office 主题</vt:lpstr>
      <vt:lpstr>2_Office 主题​​</vt:lpstr>
      <vt:lpstr>1_Office 主题</vt:lpstr>
      <vt:lpstr>3_Office 主题</vt:lpstr>
      <vt:lpstr>4_Office 主题​​</vt:lpstr>
      <vt:lpstr>Office 主题​​</vt:lpstr>
      <vt:lpstr>快速射电暴的起源研究</vt:lpstr>
      <vt:lpstr> 快速射电暴（FRB）</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2.2 FRB复杂周围环境：RM非单调演化+变号</vt:lpstr>
      <vt:lpstr>FRB 201124A: RM变号</vt:lpstr>
      <vt:lpstr>PowerPoint 演示文稿</vt:lpstr>
      <vt:lpstr>双星模型</vt:lpstr>
      <vt:lpstr>RM 演化和变号</vt:lpstr>
      <vt:lpstr>消偏振</vt:lpstr>
      <vt:lpstr>圆偏振：法拉第转化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研究展望</vt:lpstr>
      <vt:lpstr>PowerPoint 演示文稿</vt:lpstr>
      <vt:lpstr>PowerPoint 演示文稿</vt:lpstr>
      <vt:lpstr>PowerPoint 演示文稿</vt:lpstr>
      <vt:lpstr>3.快速射电暴宇宙学</vt:lpstr>
      <vt:lpstr>虽然快速射电暴的起源还未知，但它可以作为独立宇宙学探针。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寻找宇宙“缺失重子”</vt:lpstr>
      <vt:lpstr>PowerPoint 演示文稿</vt:lpstr>
      <vt:lpstr>研究展望</vt:lpstr>
      <vt:lpstr>PowerPoint 演示文稿</vt:lpstr>
      <vt:lpstr>PowerPoint 演示文稿</vt:lpstr>
      <vt:lpstr>PowerPoint 演示文稿</vt:lpstr>
      <vt:lpstr>PowerPoint 演示文稿</vt:lpstr>
      <vt:lpstr>PowerPoint 演示文稿</vt:lpstr>
      <vt:lpstr>PowerPoint 演示文稿</vt:lpstr>
      <vt:lpstr>圆偏振：法拉第转化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 distance</dc:title>
  <dc:creator>ibm</dc:creator>
  <cp:lastModifiedBy>fayin</cp:lastModifiedBy>
  <cp:revision>1428</cp:revision>
  <dcterms:created xsi:type="dcterms:W3CDTF">2016-04-21T12:03:57Z</dcterms:created>
  <dcterms:modified xsi:type="dcterms:W3CDTF">2024-07-15T12:37:55Z</dcterms:modified>
</cp:coreProperties>
</file>