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502" r:id="rId4"/>
    <p:sldId id="320" r:id="rId5"/>
    <p:sldId id="323" r:id="rId6"/>
    <p:sldId id="268" r:id="rId7"/>
    <p:sldId id="283" r:id="rId8"/>
    <p:sldId id="503" r:id="rId9"/>
    <p:sldId id="324" r:id="rId10"/>
    <p:sldId id="270" r:id="rId11"/>
    <p:sldId id="325" r:id="rId12"/>
    <p:sldId id="510" r:id="rId13"/>
    <p:sldId id="491" r:id="rId14"/>
    <p:sldId id="328" r:id="rId15"/>
    <p:sldId id="329" r:id="rId16"/>
    <p:sldId id="332" r:id="rId17"/>
    <p:sldId id="505" r:id="rId18"/>
    <p:sldId id="506" r:id="rId19"/>
    <p:sldId id="507" r:id="rId20"/>
    <p:sldId id="508" r:id="rId21"/>
    <p:sldId id="509" r:id="rId22"/>
  </p:sldIdLst>
  <p:sldSz cx="4610100" cy="3460750"/>
  <p:notesSz cx="4610100" cy="34607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554"/>
  </p:normalViewPr>
  <p:slideViewPr>
    <p:cSldViewPr>
      <p:cViewPr>
        <p:scale>
          <a:sx n="172" d="100"/>
          <a:sy n="172" d="100"/>
        </p:scale>
        <p:origin x="136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87" d="100"/>
          <a:sy n="187" d="100"/>
        </p:scale>
        <p:origin x="8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3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E63A4-65A9-0C49-940B-ED15E54BAD7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49D2F-D920-5147-BF65-669C29E1B0E7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5T11:49:41.550"/>
    </inkml:context>
    <inkml:brush xml:id="br0">
      <inkml:brushProperty name="width" value="0.0441" units="cm"/>
      <inkml:brushProperty name="height" value="0.0441" units="cm"/>
      <inkml:brushProperty name="color" value="#FF0000"/>
    </inkml:brush>
  </inkml:definitions>
  <inkml:trace contextRef="#ctx0" brushRef="#br0">0 94 24575,'5'0'0,"22"0"0,-1 0 0,14 0 0,-6 0 0,-10 0 0,0 0 0,-5 0 0,-3 0 0,-3 0 0,0 0 0,-4 0 0,0-1 0,0-1 0,0 2 0,1 5 0,3 9 0,0 9 0,3 3 0,0 2 0,-2-2 0,-1-4 0,-1-3 0,-2 1 0,1-3 0,0 3 0,2-1 0,-4-4 0,3 5 0,-4-5 0,3 4 0,-1-2 0,2 1 0,1 4 0,1-1 0,2 0 0,1-1 0,1-1 0,-1 0 0,-1 0 0,-2-4 0,-3-2 0,-2-3 0,0-2 0,-1 1 0,1 0 0,-1-1 0,3 3 0,-4-4 0,7 4 0,-4-3 0,3 1 0,2 1 0,-2-1 0,0 2 0,0-2 0,-4 1 0,0-2 0,0 1 0,-1 0 0,1-1 0,0-2 0,0-1 0,-1 0 0,1-1 0,0 1 0,0 0 0,2 0 0,2 0 0,-1-1 0,2-2 0,-6 1 0,2-1 0,-3-2 0,1 1 0,1 2 0,0-1 0,1 0 0,-1 0 0,1 1 0,3-1 0,-1-1 0,1-1 0,-3 0 0,-1 0 0,0 0 0,0 0 0,0 0 0,-1 0 0,1 0 0,0 0 0,-1 0 0,3 0 0,-4 0 0,3 0 0,-3 0 0,1 0 0,1 0 0,0 0 0,0 0 0,0 0 0,1 0 0,-2 0 0,1 0 0,0 0 0,0 0 0,0 0 0,-1 0 0,1 0 0,0 0 0,0 0 0,-1 0 0,1 0 0,0 0 0,1 0 0,1 0 0,3 0 0,-3 0 0,0 0 0,-2 0 0,0 0 0,0 0 0,0 0 0,0 0 0,-1 0 0,-1 0 0,-2 0 0,-1-1 0,1-1 0,0 0 0,3-1 0,0 1 0,3-4 0,-4 1 0,7-2 0,-4 3 0,3 0 0,-2 0 0,-2-1 0,0 2 0,1 0 0,-1-1 0,0 0 0,0-1 0,0 0 0,-1-2 0,1 1 0,0-1 0,-1 1 0,4-2 0,0-1 0,4-1 0,0 0 0,-3 2 0,-1 0 0,0 0 0,-5 2 0,7-4 0,-4 2 0,3-1 0,-1-1 0,-3 1 0,0-1 0,1 1 0,-2 0 0,1 0 0,0 0 0,0 0 0,0-2 0,1-1 0,-1-1 0,1 0 0,0 1 0,-1-1 0,3-3 0,2-2 0,9-4 0,-10 4 0,7-2 0,-10 6 0,4-6 0,0 4 0,2-4 0,-2 2 0,0 1 0,0 1 0,-5 3 0,0 2 0,1 0 0,-1-2 0,3 0 0,1 0 0,1 2 0,-2 1 0,-2 1 0,1-1 0,2 1 0,0-1 0,1-1 0,-6 0 0,3-3 0,0 2 0,2-1 0,3 3 0,0 0 0,-1-1 0,1 1 0,-3-1 0,0 3 0,-2 0 0,-2 3 0,-1 0 0,1 1 0,0 1 0,0-1 0,2 1 0,2 1 0,2 0 0,1 1 0,-2 1 0,1 0 0,0 0 0,0 0 0,3 0 0,-8 0 0,2 0 0,-3 0 0,1 0 0,3 1 0,0 1 0,0 1 0,0 3 0,-1 1 0,1 2 0,0 0 0,-3 0 0,-1 0 0,-1 0 0,4 2 0,1 2 0,0 3 0,0 0 0,-3-3 0,1 1 0,-3-3 0,3 3 0,-3-3 0,2 4 0,0 1 0,0 1 0,1-1 0,-1-3 0,0-4 0,-2 0 0,2 2 0,-1 1 0,1 1 0,-1 0 0,1-1 0,0 1 0,-1 0 0,1-1 0,-1 0 0,1 1 0,1 2 0,-3-5 0,3 1 0,-4-1 0,2 3 0,0-1 0,1 0 0,-2-3 0,2 0 0,-1 0 0,0 1 0,0-2 0,0 1 0,0 0 0,0 0 0,-2 0 0,0-1 0,-1 0 0,-1-2 0,0-1 0,-2-1 0,0 0 0,0 0 0,0-1 0,1 1 0,1-1 0,0 1 0,0 0 0,1-2 0,0 3 0,1-1 0,0 1 0,0-1 0,2-2 0,0 0 0,-1 1 0,3 1 0,2 1 0,0-1 0,-1 1 0,-2-1 0,-1-1 0,-1-1 0,1-2 0,0 2 0,1 0 0,-2 0 0,2 0 0,-4-2 0,2 2 0,1 0 0,0 1 0,0-1 0,0-2 0,1 0 0,-2 2 0,3 1 0,1-1 0,1-1 0,0-1 0,-1 0 0,1 0 0,0 0 0,2 0 0,-1 0 0,-2 0 0,1 0 0,4 0 0,-8 0 0,8 0 0,-11 0 0,6 0 0,1 0 0,0 0 0,-1 0 0,-1 0 0,2 0 0,-1-1 0,3-3 0,-1-1 0,1-2 0,1 0 0,1 1 0,-1-1 0,1 0 0,-1 0 0,1 0 0,-1 0 0,-3-1 0,-1 1 0,0 2 0,-5 0 0,3-1 0,-4 2 0,3-2 0,0-1 0,0 2 0,0-2 0,0 0 0,0-1 0,0 0 0,0-1 0,-1 0 0,1 0 0,0 0 0,-2 2 0,0 0 0,-1-2 0,2-1 0,0-2 0,1 0 0,2 0 0,-3 2 0,4-8 0,0 2 0,2-4 0,1 4 0,0-1 0,0-3 0,-1 2 0,1-3 0,-4 3 0,-1 2 0,0 1 0,0 2 0,-1 2 0,0 4 0,0 0 0,0 1 0,-2-1 0,-1 0 0,0 1 0,-1-1 0,2 2 0,1 1 0,-3 0 0,5 1 0,-4-1 0,3-2 0,-1 1 0,1-1 0,0 1 0,1 1 0,1-2 0,1 1 0,1 1 0,-1 1 0,-1 1 0,-2 1 0,-1-1 0,1-1 0,0 1 0,0 2 0,-1 0 0,1 0 0,-1 0 0,3 0 0,-4 0 0,4 0 0,-5 0 0,2 0 0,0 2 0,1 1 0,0 1 0,-1 1 0,-3-1 0,-2 0 0,-1 0 0,1 1 0,0 0 0,2 1 0,0 0 0,1 2 0,0 0 0,0 1 0,3-1 0,1 3 0,-4-4 0,2 4 0,-4-5 0,1 3 0,1-1 0,-2 2 0,2 3 0,1 0 0,-1 0 0,1-2 0,-1 0 0,-1 1 0,2 1 0,-2 0 0,1-3 0,1-1 0,-2-1 0,1 1 0,0-2 0,-1-1 0,1 0 0,2 0 0,-4 0 0,3 0 0,-2-1 0,1 1 0,2 0 0,0 0 0,-2 0 0,1 0 0,0-1 0,1 0 0,1-1 0,0 0 0,-1 1 0,1-1 0,0 0 0,0 1 0,-1-2 0,4-1 0,1-2 0,2 2 0,1 1 0,6 1 0,-10-2 0,6-1 0,-12-1 0,2 0 0,1 0 0,-2 0 0,0 0 0,-1 0 0,-1 0 0,0 0 0,1 0 0,1 0 0,2 0 0,-1 0 0,1 0 0,0 0 0,0 0 0,0 0 0,-1 0 0,-1 0 0,-1 0 0,0 0 0,3 0 0,-3 0 0,4 0 0,-4 0 0,2 0 0,1-1 0,0-2 0,2-1 0,2-2 0,0 0 0,1-1 0,0-2 0,-1 1 0,0 0 0,-3 1 0,-1 2 0,0-1 0,-1 1 0,1 1 0,0-1 0,-3 3 0,-1-1 0,-3 1 0,-1 0 0,1 1 0,-1 1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B7DDF-4D49-1940-AEAC-781CC24CF546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D61A-C75C-894A-A526-61E8B35F37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49319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F3B8-901C-2D46-A879-585728CAC189}" type="datetime1">
              <a:rPr lang="zh-CN" altLang="en-US" smtClean="0"/>
              <a:t>2024/7/15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59055">
              <a:lnSpc>
                <a:spcPct val="100000"/>
              </a:lnSpc>
              <a:spcBef>
                <a:spcPts val="170"/>
              </a:spcBef>
              <a:tabLst>
                <a:tab pos="786130" algn="l"/>
              </a:tabLst>
            </a:pPr>
            <a:r>
              <a:rPr spc="90" dirty="0"/>
              <a:t>May</a:t>
            </a:r>
            <a:r>
              <a:rPr spc="100" dirty="0"/>
              <a:t> </a:t>
            </a:r>
            <a:r>
              <a:rPr spc="60" dirty="0"/>
              <a:t>13,</a:t>
            </a:r>
            <a:r>
              <a:rPr spc="100" dirty="0"/>
              <a:t> </a:t>
            </a:r>
            <a:r>
              <a:rPr spc="65" dirty="0"/>
              <a:t>2021	</a:t>
            </a:r>
            <a:fld id="{81D60167-4931-47E6-BA6A-407CBD079E47}" type="slidenum">
              <a:rPr spc="65" dirty="0"/>
              <a:t>‹#›</a:t>
            </a:fld>
            <a:r>
              <a:rPr spc="65" dirty="0"/>
              <a:t> </a:t>
            </a:r>
            <a:r>
              <a:rPr spc="195" dirty="0"/>
              <a:t>/</a:t>
            </a:r>
            <a:r>
              <a:rPr spc="75" dirty="0"/>
              <a:t> </a:t>
            </a:r>
            <a:r>
              <a:rPr spc="65" dirty="0"/>
              <a:t>38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9276" y="32649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59659" y="32609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7461" y="32609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99764" y="3254628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36595" y="32609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451033" y="328510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423969" y="32586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29112" y="3254628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3349714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1535976" y="0"/>
                </a:moveTo>
                <a:lnTo>
                  <a:pt x="0" y="0"/>
                </a:lnTo>
                <a:lnTo>
                  <a:pt x="0" y="106337"/>
                </a:lnTo>
                <a:lnTo>
                  <a:pt x="1535976" y="106337"/>
                </a:lnTo>
                <a:lnTo>
                  <a:pt x="1535976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35976" y="3349714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1535976" y="0"/>
                </a:moveTo>
                <a:lnTo>
                  <a:pt x="0" y="0"/>
                </a:lnTo>
                <a:lnTo>
                  <a:pt x="0" y="106337"/>
                </a:lnTo>
                <a:lnTo>
                  <a:pt x="1535976" y="106337"/>
                </a:lnTo>
                <a:lnTo>
                  <a:pt x="15359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071952" y="3349714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1535976" y="0"/>
                </a:moveTo>
                <a:lnTo>
                  <a:pt x="0" y="0"/>
                </a:lnTo>
                <a:lnTo>
                  <a:pt x="0" y="106337"/>
                </a:lnTo>
                <a:lnTo>
                  <a:pt x="1535976" y="106337"/>
                </a:lnTo>
                <a:lnTo>
                  <a:pt x="153597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602432" y="32673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513531" y="32609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589732" y="328002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12700" y="0"/>
                </a:moveTo>
                <a:lnTo>
                  <a:pt x="50800" y="0"/>
                </a:lnTo>
              </a:path>
              <a:path w="50800" h="12700">
                <a:moveTo>
                  <a:pt x="0" y="12700"/>
                </a:moveTo>
                <a:lnTo>
                  <a:pt x="381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879368" y="3267328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0"/>
                </a:moveTo>
                <a:lnTo>
                  <a:pt x="38100" y="0"/>
                </a:lnTo>
              </a:path>
              <a:path w="38100" h="12700">
                <a:moveTo>
                  <a:pt x="0" y="12700"/>
                </a:moveTo>
                <a:lnTo>
                  <a:pt x="38100" y="127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790467" y="32609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866668" y="329272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156304" y="3267328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0"/>
                </a:moveTo>
                <a:lnTo>
                  <a:pt x="38100" y="0"/>
                </a:lnTo>
              </a:path>
              <a:path w="38100" h="12700">
                <a:moveTo>
                  <a:pt x="0" y="12700"/>
                </a:moveTo>
                <a:lnTo>
                  <a:pt x="38100" y="127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712"/>
            <a:ext cx="4608195" cy="358775"/>
          </a:xfrm>
          <a:custGeom>
            <a:avLst/>
            <a:gdLst/>
            <a:ahLst/>
            <a:cxnLst/>
            <a:rect l="l" t="t" r="r" b="b"/>
            <a:pathLst>
              <a:path w="4608195" h="358775">
                <a:moveTo>
                  <a:pt x="4608004" y="0"/>
                </a:moveTo>
                <a:lnTo>
                  <a:pt x="0" y="0"/>
                </a:lnTo>
                <a:lnTo>
                  <a:pt x="0" y="358317"/>
                </a:lnTo>
                <a:lnTo>
                  <a:pt x="4608004" y="358317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cs typeface="Arial Unicode MS" panose="020B0604020202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Unicode MS" panose="020B0604020202020204" charset="-122"/>
                <a:cs typeface="Arial Unicode MS" panose="020B0604020202020204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84B71-7E6E-304B-911F-DB0A97987B32}" type="datetime1">
              <a:rPr lang="zh-CN" altLang="en-US" smtClean="0"/>
              <a:t>2024/7/15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59055">
              <a:lnSpc>
                <a:spcPct val="100000"/>
              </a:lnSpc>
              <a:spcBef>
                <a:spcPts val="170"/>
              </a:spcBef>
              <a:tabLst>
                <a:tab pos="786130" algn="l"/>
              </a:tabLst>
            </a:pPr>
            <a:r>
              <a:rPr spc="90" dirty="0"/>
              <a:t>May</a:t>
            </a:r>
            <a:r>
              <a:rPr spc="100" dirty="0"/>
              <a:t> </a:t>
            </a:r>
            <a:r>
              <a:rPr spc="60" dirty="0"/>
              <a:t>13,</a:t>
            </a:r>
            <a:r>
              <a:rPr spc="100" dirty="0"/>
              <a:t> </a:t>
            </a:r>
            <a:r>
              <a:rPr spc="65" dirty="0"/>
              <a:t>2021	</a:t>
            </a:r>
            <a:fld id="{81D60167-4931-47E6-BA6A-407CBD079E47}" type="slidenum">
              <a:rPr spc="65" dirty="0"/>
              <a:t>‹#›</a:t>
            </a:fld>
            <a:r>
              <a:rPr spc="65" dirty="0"/>
              <a:t> </a:t>
            </a:r>
            <a:r>
              <a:rPr spc="195" dirty="0"/>
              <a:t>/</a:t>
            </a:r>
            <a:r>
              <a:rPr spc="75" dirty="0"/>
              <a:t> </a:t>
            </a:r>
            <a:r>
              <a:rPr spc="65" dirty="0"/>
              <a:t>38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cs typeface="Arial Unicode MS" panose="020B0604020202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8138-0AEF-384F-B842-D395EA804BCA}" type="datetime1">
              <a:rPr lang="zh-CN" altLang="en-US" smtClean="0"/>
              <a:t>2024/7/15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59055">
              <a:lnSpc>
                <a:spcPct val="100000"/>
              </a:lnSpc>
              <a:spcBef>
                <a:spcPts val="170"/>
              </a:spcBef>
              <a:tabLst>
                <a:tab pos="786130" algn="l"/>
              </a:tabLst>
            </a:pPr>
            <a:r>
              <a:rPr spc="90" dirty="0"/>
              <a:t>May</a:t>
            </a:r>
            <a:r>
              <a:rPr spc="100" dirty="0"/>
              <a:t> </a:t>
            </a:r>
            <a:r>
              <a:rPr spc="60" dirty="0"/>
              <a:t>13,</a:t>
            </a:r>
            <a:r>
              <a:rPr spc="100" dirty="0"/>
              <a:t> </a:t>
            </a:r>
            <a:r>
              <a:rPr spc="65" dirty="0"/>
              <a:t>2021	</a:t>
            </a:r>
            <a:fld id="{81D60167-4931-47E6-BA6A-407CBD079E47}" type="slidenum">
              <a:rPr spc="65" dirty="0"/>
              <a:t>‹#›</a:t>
            </a:fld>
            <a:r>
              <a:rPr spc="65" dirty="0"/>
              <a:t> </a:t>
            </a:r>
            <a:r>
              <a:rPr spc="195" dirty="0"/>
              <a:t>/</a:t>
            </a:r>
            <a:r>
              <a:rPr spc="75" dirty="0"/>
              <a:t> </a:t>
            </a:r>
            <a:r>
              <a:rPr spc="65" dirty="0"/>
              <a:t>38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cs typeface="Arial Unicode MS" panose="020B0604020202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7D1B-BE32-4B4E-93E1-9CCE87319D6E}" type="datetime1">
              <a:rPr lang="zh-CN" altLang="en-US" smtClean="0"/>
              <a:t>2024/7/15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59055">
              <a:lnSpc>
                <a:spcPct val="100000"/>
              </a:lnSpc>
              <a:spcBef>
                <a:spcPts val="170"/>
              </a:spcBef>
              <a:tabLst>
                <a:tab pos="786130" algn="l"/>
              </a:tabLst>
            </a:pPr>
            <a:r>
              <a:rPr spc="90" dirty="0"/>
              <a:t>May</a:t>
            </a:r>
            <a:r>
              <a:rPr spc="100" dirty="0"/>
              <a:t> </a:t>
            </a:r>
            <a:r>
              <a:rPr spc="60" dirty="0"/>
              <a:t>13,</a:t>
            </a:r>
            <a:r>
              <a:rPr spc="100" dirty="0"/>
              <a:t> </a:t>
            </a:r>
            <a:r>
              <a:rPr spc="65" dirty="0"/>
              <a:t>2021	</a:t>
            </a:r>
            <a:fld id="{81D60167-4931-47E6-BA6A-407CBD079E47}" type="slidenum">
              <a:rPr spc="65" dirty="0"/>
              <a:t>‹#›</a:t>
            </a:fld>
            <a:r>
              <a:rPr spc="65" dirty="0"/>
              <a:t> </a:t>
            </a:r>
            <a:r>
              <a:rPr spc="195" dirty="0"/>
              <a:t>/</a:t>
            </a:r>
            <a:r>
              <a:rPr spc="75" dirty="0"/>
              <a:t> </a:t>
            </a:r>
            <a:r>
              <a:rPr spc="65" dirty="0"/>
              <a:t>38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1FCF-9FAF-264C-A824-BF46C1ED6CB0}" type="datetime1">
              <a:rPr lang="zh-CN" altLang="en-US" smtClean="0"/>
              <a:t>2024/7/15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59055">
              <a:lnSpc>
                <a:spcPct val="100000"/>
              </a:lnSpc>
              <a:spcBef>
                <a:spcPts val="170"/>
              </a:spcBef>
              <a:tabLst>
                <a:tab pos="786130" algn="l"/>
              </a:tabLst>
            </a:pPr>
            <a:r>
              <a:rPr spc="90" dirty="0"/>
              <a:t>May</a:t>
            </a:r>
            <a:r>
              <a:rPr spc="100" dirty="0"/>
              <a:t> </a:t>
            </a:r>
            <a:r>
              <a:rPr spc="60" dirty="0"/>
              <a:t>13,</a:t>
            </a:r>
            <a:r>
              <a:rPr spc="100" dirty="0"/>
              <a:t> </a:t>
            </a:r>
            <a:r>
              <a:rPr spc="65" dirty="0"/>
              <a:t>2021	</a:t>
            </a:r>
            <a:fld id="{81D60167-4931-47E6-BA6A-407CBD079E47}" type="slidenum">
              <a:rPr spc="65" dirty="0"/>
              <a:t>‹#›</a:t>
            </a:fld>
            <a:r>
              <a:rPr spc="65" dirty="0"/>
              <a:t> </a:t>
            </a:r>
            <a:r>
              <a:rPr spc="195" dirty="0"/>
              <a:t>/</a:t>
            </a:r>
            <a:r>
              <a:rPr spc="75" dirty="0"/>
              <a:t> </a:t>
            </a:r>
            <a:r>
              <a:rPr spc="65" dirty="0"/>
              <a:t>38</a:t>
            </a:r>
          </a:p>
        </p:txBody>
      </p:sp>
      <p:sp>
        <p:nvSpPr>
          <p:cNvPr id="6" name="bg object 34">
            <a:extLst>
              <a:ext uri="{FF2B5EF4-FFF2-40B4-BE49-F238E27FC236}">
                <a16:creationId xmlns:a16="http://schemas.microsoft.com/office/drawing/2014/main" id="{22A7D8BB-41C4-128F-195F-220AAC32777E}"/>
              </a:ext>
            </a:extLst>
          </p:cNvPr>
          <p:cNvSpPr/>
          <p:nvPr userDrawn="1"/>
        </p:nvSpPr>
        <p:spPr>
          <a:xfrm>
            <a:off x="0" y="12712"/>
            <a:ext cx="4608195" cy="358775"/>
          </a:xfrm>
          <a:custGeom>
            <a:avLst/>
            <a:gdLst/>
            <a:ahLst/>
            <a:cxnLst/>
            <a:rect l="l" t="t" r="r" b="b"/>
            <a:pathLst>
              <a:path w="4608195" h="358775">
                <a:moveTo>
                  <a:pt x="4608004" y="0"/>
                </a:moveTo>
                <a:lnTo>
                  <a:pt x="0" y="0"/>
                </a:lnTo>
                <a:lnTo>
                  <a:pt x="0" y="358317"/>
                </a:lnTo>
                <a:lnTo>
                  <a:pt x="4608004" y="358317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g object 24">
            <a:extLst>
              <a:ext uri="{FF2B5EF4-FFF2-40B4-BE49-F238E27FC236}">
                <a16:creationId xmlns:a16="http://schemas.microsoft.com/office/drawing/2014/main" id="{99BE06EC-6656-B0B4-939F-84B10F5B185F}"/>
              </a:ext>
            </a:extLst>
          </p:cNvPr>
          <p:cNvSpPr/>
          <p:nvPr userDrawn="1"/>
        </p:nvSpPr>
        <p:spPr>
          <a:xfrm>
            <a:off x="0" y="3349714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1535976" y="0"/>
                </a:moveTo>
                <a:lnTo>
                  <a:pt x="0" y="0"/>
                </a:lnTo>
                <a:lnTo>
                  <a:pt x="0" y="106337"/>
                </a:lnTo>
                <a:lnTo>
                  <a:pt x="1535976" y="106337"/>
                </a:lnTo>
                <a:lnTo>
                  <a:pt x="1535976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25">
            <a:extLst>
              <a:ext uri="{FF2B5EF4-FFF2-40B4-BE49-F238E27FC236}">
                <a16:creationId xmlns:a16="http://schemas.microsoft.com/office/drawing/2014/main" id="{F17D6BD6-9CBD-3459-0B63-2982BFD6497B}"/>
              </a:ext>
            </a:extLst>
          </p:cNvPr>
          <p:cNvSpPr/>
          <p:nvPr userDrawn="1"/>
        </p:nvSpPr>
        <p:spPr>
          <a:xfrm>
            <a:off x="1535976" y="3349714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1535976" y="0"/>
                </a:moveTo>
                <a:lnTo>
                  <a:pt x="0" y="0"/>
                </a:lnTo>
                <a:lnTo>
                  <a:pt x="0" y="106337"/>
                </a:lnTo>
                <a:lnTo>
                  <a:pt x="1535976" y="106337"/>
                </a:lnTo>
                <a:lnTo>
                  <a:pt x="15359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6">
            <a:extLst>
              <a:ext uri="{FF2B5EF4-FFF2-40B4-BE49-F238E27FC236}">
                <a16:creationId xmlns:a16="http://schemas.microsoft.com/office/drawing/2014/main" id="{94422725-0F68-2075-ED31-E2D4F258D6C9}"/>
              </a:ext>
            </a:extLst>
          </p:cNvPr>
          <p:cNvSpPr/>
          <p:nvPr userDrawn="1"/>
        </p:nvSpPr>
        <p:spPr>
          <a:xfrm>
            <a:off x="3071952" y="3349714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1535976" y="0"/>
                </a:moveTo>
                <a:lnTo>
                  <a:pt x="0" y="0"/>
                </a:lnTo>
                <a:lnTo>
                  <a:pt x="0" y="106337"/>
                </a:lnTo>
                <a:lnTo>
                  <a:pt x="1535976" y="106337"/>
                </a:lnTo>
                <a:lnTo>
                  <a:pt x="153597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81" y="731283"/>
            <a:ext cx="3997538" cy="314253"/>
          </a:xfrm>
        </p:spPr>
        <p:txBody>
          <a:bodyPr/>
          <a:lstStyle>
            <a:lvl1pPr>
              <a:defRPr sz="204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1" y="2664872"/>
            <a:ext cx="3997538" cy="9233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7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6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3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8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505" y="3218497"/>
            <a:ext cx="1060323" cy="276999"/>
          </a:xfrm>
        </p:spPr>
        <p:txBody>
          <a:bodyPr/>
          <a:lstStyle/>
          <a:p>
            <a:fld id="{F49E6683-AD6C-144C-AC20-597105BAC14C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420" y="3325230"/>
            <a:ext cx="949325" cy="9233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7054" y="3325230"/>
            <a:ext cx="1086485" cy="92333"/>
          </a:xfrm>
        </p:spPr>
        <p:txBody>
          <a:bodyPr/>
          <a:lstStyle/>
          <a:p>
            <a:fld id="{3953024E-7EE3-D442-BB44-F45A9EEF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303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0505" y="3218497"/>
            <a:ext cx="1060323" cy="276999"/>
          </a:xfrm>
        </p:spPr>
        <p:txBody>
          <a:bodyPr/>
          <a:lstStyle/>
          <a:p>
            <a:fld id="{F49E6683-AD6C-144C-AC20-597105BAC14C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420" y="3325230"/>
            <a:ext cx="949325" cy="92333"/>
          </a:xfrm>
        </p:spPr>
        <p:txBody>
          <a:bodyPr/>
          <a:lstStyle/>
          <a:p>
            <a:r>
              <a:rPr kumimoji="1" lang="en-US" altLang="zh-CN" dirty="0"/>
              <a:t>pulsar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7054" y="3325230"/>
            <a:ext cx="1086485" cy="92333"/>
          </a:xfrm>
        </p:spPr>
        <p:txBody>
          <a:bodyPr/>
          <a:lstStyle/>
          <a:p>
            <a:fld id="{3953024E-7EE3-D442-BB44-F45A9EEF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888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9276" y="32649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59659" y="32609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7461" y="32609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99764" y="3254628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36595" y="32609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932" y="923326"/>
            <a:ext cx="3804234" cy="191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cs typeface="Arial Unicode MS" panose="020B0604020202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4574" y="1546014"/>
            <a:ext cx="1887854" cy="93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 Unicode MS" panose="020B0604020202020204" charset="-122"/>
                <a:cs typeface="Arial Unicode MS" panose="020B0604020202020204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3420" y="3325230"/>
            <a:ext cx="949325" cy="13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95B6-CA3F-E04A-BB96-BF67BD5A368A}" type="datetime1">
              <a:rPr lang="zh-CN" altLang="en-US" smtClean="0"/>
              <a:t>2024/7/15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07054" y="3325230"/>
            <a:ext cx="1086485" cy="13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59055">
              <a:lnSpc>
                <a:spcPct val="100000"/>
              </a:lnSpc>
              <a:spcBef>
                <a:spcPts val="170"/>
              </a:spcBef>
              <a:tabLst>
                <a:tab pos="786130" algn="l"/>
              </a:tabLst>
            </a:pPr>
            <a:r>
              <a:rPr spc="90" dirty="0"/>
              <a:t>May</a:t>
            </a:r>
            <a:r>
              <a:rPr spc="100" dirty="0"/>
              <a:t> </a:t>
            </a:r>
            <a:r>
              <a:rPr spc="60" dirty="0"/>
              <a:t>13,</a:t>
            </a:r>
            <a:r>
              <a:rPr spc="100" dirty="0"/>
              <a:t> </a:t>
            </a:r>
            <a:r>
              <a:rPr spc="65" dirty="0"/>
              <a:t>2021	</a:t>
            </a:r>
            <a:fld id="{81D60167-4931-47E6-BA6A-407CBD079E47}" type="slidenum">
              <a:rPr spc="65" dirty="0"/>
              <a:t>‹#›</a:t>
            </a:fld>
            <a:r>
              <a:rPr spc="65" dirty="0"/>
              <a:t> </a:t>
            </a:r>
            <a:r>
              <a:rPr spc="195" dirty="0"/>
              <a:t>/</a:t>
            </a:r>
            <a:r>
              <a:rPr spc="75" dirty="0"/>
              <a:t> </a:t>
            </a:r>
            <a:r>
              <a:rPr spc="65" dirty="0"/>
              <a:t>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0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9275" y="3264941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5"/>
                </a:moveTo>
                <a:lnTo>
                  <a:pt x="43014" y="30365"/>
                </a:lnTo>
                <a:lnTo>
                  <a:pt x="43014" y="0"/>
                </a:lnTo>
                <a:lnTo>
                  <a:pt x="0" y="0"/>
                </a:lnTo>
                <a:lnTo>
                  <a:pt x="0" y="30365"/>
                </a:lnTo>
                <a:close/>
              </a:path>
            </a:pathLst>
          </a:custGeom>
          <a:ln w="5054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9660" y="3260979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7461" y="3260979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36596" y="3250817"/>
            <a:ext cx="962025" cy="58419"/>
            <a:chOff x="3236596" y="3250817"/>
            <a:chExt cx="962025" cy="58419"/>
          </a:xfrm>
        </p:grpSpPr>
        <p:sp>
          <p:nvSpPr>
            <p:cNvPr id="6" name="object 6"/>
            <p:cNvSpPr/>
            <p:nvPr/>
          </p:nvSpPr>
          <p:spPr>
            <a:xfrm>
              <a:off x="3299764" y="3254629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4" y="50800"/>
                  </a:lnTo>
                  <a:lnTo>
                    <a:pt x="43014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0" y="20320"/>
                  </a:moveTo>
                  <a:lnTo>
                    <a:pt x="10490" y="10160"/>
                  </a:lnTo>
                  <a:lnTo>
                    <a:pt x="53670" y="10160"/>
                  </a:lnTo>
                  <a:lnTo>
                    <a:pt x="53670" y="40640"/>
                  </a:lnTo>
                  <a:lnTo>
                    <a:pt x="43510" y="40640"/>
                  </a:lnTo>
                </a:path>
                <a:path w="64135" h="50800">
                  <a:moveTo>
                    <a:pt x="20650" y="10160"/>
                  </a:moveTo>
                  <a:lnTo>
                    <a:pt x="20650" y="0"/>
                  </a:lnTo>
                  <a:lnTo>
                    <a:pt x="63830" y="0"/>
                  </a:lnTo>
                  <a:lnTo>
                    <a:pt x="63830" y="30480"/>
                  </a:lnTo>
                  <a:lnTo>
                    <a:pt x="53670" y="30480"/>
                  </a:lnTo>
                </a:path>
              </a:pathLst>
            </a:custGeom>
            <a:ln w="5054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6596" y="3260979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0" y="0"/>
                  </a:moveTo>
                  <a:lnTo>
                    <a:pt x="177800" y="38100"/>
                  </a:lnTo>
                  <a:lnTo>
                    <a:pt x="203200" y="1905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02432" y="32673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4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13532" y="3260979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0" y="0"/>
                  </a:moveTo>
                  <a:lnTo>
                    <a:pt x="177800" y="38100"/>
                  </a:lnTo>
                  <a:lnTo>
                    <a:pt x="203200" y="1905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9732" y="32546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399"/>
                  </a:moveTo>
                  <a:lnTo>
                    <a:pt x="50800" y="25399"/>
                  </a:lnTo>
                </a:path>
                <a:path w="50800" h="50800">
                  <a:moveTo>
                    <a:pt x="0" y="38099"/>
                  </a:moveTo>
                  <a:lnTo>
                    <a:pt x="38100" y="38099"/>
                  </a:lnTo>
                </a:path>
                <a:path w="50800" h="50800">
                  <a:moveTo>
                    <a:pt x="12700" y="50799"/>
                  </a:moveTo>
                  <a:lnTo>
                    <a:pt x="50800" y="50799"/>
                  </a:lnTo>
                </a:path>
              </a:pathLst>
            </a:custGeom>
            <a:ln w="7594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6668" y="3254627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699"/>
                  </a:moveTo>
                  <a:lnTo>
                    <a:pt x="50800" y="12699"/>
                  </a:lnTo>
                </a:path>
                <a:path w="50800" h="25400">
                  <a:moveTo>
                    <a:pt x="12700" y="25399"/>
                  </a:moveTo>
                  <a:lnTo>
                    <a:pt x="50800" y="25399"/>
                  </a:lnTo>
                </a:path>
              </a:pathLst>
            </a:custGeom>
            <a:ln w="7594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0468" y="3260979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0" y="0"/>
                  </a:moveTo>
                  <a:lnTo>
                    <a:pt x="177800" y="38100"/>
                  </a:lnTo>
                  <a:lnTo>
                    <a:pt x="203200" y="1905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6668" y="3292729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4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3604" y="32546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12699"/>
                  </a:moveTo>
                  <a:lnTo>
                    <a:pt x="50800" y="12699"/>
                  </a:lnTo>
                </a:path>
                <a:path w="50800" h="50800">
                  <a:moveTo>
                    <a:pt x="12700" y="25399"/>
                  </a:moveTo>
                  <a:lnTo>
                    <a:pt x="50800" y="25399"/>
                  </a:lnTo>
                </a:path>
                <a:path w="50800" h="50800">
                  <a:moveTo>
                    <a:pt x="0" y="38099"/>
                  </a:moveTo>
                  <a:lnTo>
                    <a:pt x="38100" y="38099"/>
                  </a:lnTo>
                </a:path>
                <a:path w="50800" h="50800">
                  <a:moveTo>
                    <a:pt x="12700" y="50799"/>
                  </a:moveTo>
                  <a:lnTo>
                    <a:pt x="50800" y="50799"/>
                  </a:lnTo>
                </a:path>
              </a:pathLst>
            </a:custGeom>
            <a:ln w="7594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26573" y="3252089"/>
            <a:ext cx="238760" cy="57150"/>
            <a:chOff x="4326573" y="3252089"/>
            <a:chExt cx="238760" cy="57150"/>
          </a:xfrm>
        </p:grpSpPr>
        <p:sp>
          <p:nvSpPr>
            <p:cNvPr id="17" name="object 17"/>
            <p:cNvSpPr/>
            <p:nvPr/>
          </p:nvSpPr>
          <p:spPr>
            <a:xfrm>
              <a:off x="4451033" y="328510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19"/>
                  </a:lnTo>
                </a:path>
              </a:pathLst>
            </a:custGeom>
            <a:ln w="7594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3971" y="325860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5" y="15189"/>
                  </a:moveTo>
                  <a:lnTo>
                    <a:pt x="30365" y="6807"/>
                  </a:lnTo>
                  <a:lnTo>
                    <a:pt x="23571" y="0"/>
                  </a:lnTo>
                  <a:lnTo>
                    <a:pt x="15176" y="0"/>
                  </a:lnTo>
                  <a:lnTo>
                    <a:pt x="6794" y="0"/>
                  </a:lnTo>
                  <a:lnTo>
                    <a:pt x="0" y="6807"/>
                  </a:lnTo>
                  <a:lnTo>
                    <a:pt x="0" y="15189"/>
                  </a:lnTo>
                  <a:lnTo>
                    <a:pt x="0" y="23571"/>
                  </a:lnTo>
                  <a:lnTo>
                    <a:pt x="6794" y="30378"/>
                  </a:lnTo>
                  <a:lnTo>
                    <a:pt x="15176" y="30378"/>
                  </a:lnTo>
                  <a:lnTo>
                    <a:pt x="23571" y="30378"/>
                  </a:lnTo>
                  <a:lnTo>
                    <a:pt x="30365" y="23571"/>
                  </a:lnTo>
                  <a:lnTo>
                    <a:pt x="30365" y="15189"/>
                  </a:lnTo>
                  <a:close/>
                </a:path>
              </a:pathLst>
            </a:custGeom>
            <a:ln w="5054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29113" y="3254629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39" y="50800"/>
                  </a:moveTo>
                  <a:lnTo>
                    <a:pt x="50400" y="48795"/>
                  </a:lnTo>
                  <a:lnTo>
                    <a:pt x="58488" y="43338"/>
                  </a:lnTo>
                  <a:lnTo>
                    <a:pt x="64001" y="35262"/>
                  </a:lnTo>
                  <a:lnTo>
                    <a:pt x="66039" y="25400"/>
                  </a:lnTo>
                  <a:lnTo>
                    <a:pt x="64035" y="15537"/>
                  </a:lnTo>
                  <a:lnTo>
                    <a:pt x="58578" y="7461"/>
                  </a:lnTo>
                  <a:lnTo>
                    <a:pt x="50502" y="2004"/>
                  </a:lnTo>
                  <a:lnTo>
                    <a:pt x="40639" y="0"/>
                  </a:lnTo>
                  <a:lnTo>
                    <a:pt x="30777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39" y="25400"/>
                  </a:lnTo>
                </a:path>
                <a:path w="233679" h="50800">
                  <a:moveTo>
                    <a:pt x="30479" y="17780"/>
                  </a:moveTo>
                  <a:lnTo>
                    <a:pt x="15239" y="30480"/>
                  </a:lnTo>
                  <a:lnTo>
                    <a:pt x="0" y="17780"/>
                  </a:lnTo>
                </a:path>
                <a:path w="233679" h="50800">
                  <a:moveTo>
                    <a:pt x="193039" y="50800"/>
                  </a:moveTo>
                  <a:lnTo>
                    <a:pt x="183177" y="48795"/>
                  </a:lnTo>
                  <a:lnTo>
                    <a:pt x="175101" y="43338"/>
                  </a:lnTo>
                  <a:lnTo>
                    <a:pt x="169644" y="35262"/>
                  </a:lnTo>
                  <a:lnTo>
                    <a:pt x="167639" y="25400"/>
                  </a:lnTo>
                  <a:lnTo>
                    <a:pt x="169644" y="15537"/>
                  </a:lnTo>
                  <a:lnTo>
                    <a:pt x="175101" y="7461"/>
                  </a:lnTo>
                  <a:lnTo>
                    <a:pt x="183177" y="2004"/>
                  </a:lnTo>
                  <a:lnTo>
                    <a:pt x="193039" y="0"/>
                  </a:lnTo>
                  <a:lnTo>
                    <a:pt x="202902" y="2004"/>
                  </a:lnTo>
                  <a:lnTo>
                    <a:pt x="210978" y="7461"/>
                  </a:lnTo>
                  <a:lnTo>
                    <a:pt x="216435" y="15537"/>
                  </a:lnTo>
                  <a:lnTo>
                    <a:pt x="218439" y="25400"/>
                  </a:lnTo>
                </a:path>
                <a:path w="233679" h="50800">
                  <a:moveTo>
                    <a:pt x="233679" y="17780"/>
                  </a:moveTo>
                  <a:lnTo>
                    <a:pt x="218439" y="30480"/>
                  </a:lnTo>
                  <a:lnTo>
                    <a:pt x="203199" y="17780"/>
                  </a:lnTo>
                </a:path>
              </a:pathLst>
            </a:custGeom>
            <a:ln w="5054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44657" y="312138"/>
            <a:ext cx="4483735" cy="1323559"/>
            <a:chOff x="87743" y="563626"/>
            <a:chExt cx="4483735" cy="441325"/>
          </a:xfrm>
        </p:grpSpPr>
        <p:sp>
          <p:nvSpPr>
            <p:cNvPr id="22" name="object 22"/>
            <p:cNvSpPr/>
            <p:nvPr/>
          </p:nvSpPr>
          <p:spPr>
            <a:xfrm>
              <a:off x="87743" y="563626"/>
              <a:ext cx="4432935" cy="82550"/>
            </a:xfrm>
            <a:custGeom>
              <a:avLst/>
              <a:gdLst/>
              <a:ahLst/>
              <a:cxnLst/>
              <a:rect l="l" t="t" r="r" b="b"/>
              <a:pathLst>
                <a:path w="4432935" h="82550">
                  <a:moveTo>
                    <a:pt x="4381766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4432566" y="82384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4" y="14922"/>
                  </a:lnTo>
                  <a:lnTo>
                    <a:pt x="4401491" y="4008"/>
                  </a:lnTo>
                  <a:lnTo>
                    <a:pt x="438176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544" y="902919"/>
              <a:ext cx="101599" cy="10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344" y="890219"/>
              <a:ext cx="4381766" cy="114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20311" y="614184"/>
              <a:ext cx="50800" cy="2887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743" y="608050"/>
              <a:ext cx="4432935" cy="346075"/>
            </a:xfrm>
            <a:custGeom>
              <a:avLst/>
              <a:gdLst/>
              <a:ahLst/>
              <a:cxnLst/>
              <a:rect l="l" t="t" r="r" b="b"/>
              <a:pathLst>
                <a:path w="4432935" h="346075">
                  <a:moveTo>
                    <a:pt x="4432566" y="0"/>
                  </a:moveTo>
                  <a:lnTo>
                    <a:pt x="0" y="0"/>
                  </a:lnTo>
                  <a:lnTo>
                    <a:pt x="0" y="294868"/>
                  </a:lnTo>
                  <a:lnTo>
                    <a:pt x="4008" y="314593"/>
                  </a:lnTo>
                  <a:lnTo>
                    <a:pt x="14922" y="330746"/>
                  </a:lnTo>
                  <a:lnTo>
                    <a:pt x="31075" y="341660"/>
                  </a:lnTo>
                  <a:lnTo>
                    <a:pt x="50800" y="345668"/>
                  </a:lnTo>
                  <a:lnTo>
                    <a:pt x="4381766" y="345668"/>
                  </a:lnTo>
                  <a:lnTo>
                    <a:pt x="4401491" y="341660"/>
                  </a:lnTo>
                  <a:lnTo>
                    <a:pt x="4417644" y="330746"/>
                  </a:lnTo>
                  <a:lnTo>
                    <a:pt x="4428558" y="314593"/>
                  </a:lnTo>
                  <a:lnTo>
                    <a:pt x="4432566" y="294868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0310" y="652284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2696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0310" y="6395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0310" y="6268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20310" y="6141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0" y="3349714"/>
            <a:ext cx="4608195" cy="106680"/>
            <a:chOff x="0" y="3349714"/>
            <a:chExt cx="4608195" cy="106680"/>
          </a:xfrm>
        </p:grpSpPr>
        <p:sp>
          <p:nvSpPr>
            <p:cNvPr id="35" name="object 35"/>
            <p:cNvSpPr/>
            <p:nvPr/>
          </p:nvSpPr>
          <p:spPr>
            <a:xfrm>
              <a:off x="0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5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5976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71952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 dirty="0" err="1"/>
              <a:t>Huihui</a:t>
            </a:r>
            <a:r>
              <a:rPr lang="en" spc="80" dirty="0"/>
              <a:t> Wang (SYSU)</a:t>
            </a:r>
            <a:endParaRPr spc="100" dirty="0"/>
          </a:p>
        </p:txBody>
      </p:sp>
      <p:sp>
        <p:nvSpPr>
          <p:cNvPr id="39" name="object 39"/>
          <p:cNvSpPr txBox="1"/>
          <p:nvPr/>
        </p:nvSpPr>
        <p:spPr>
          <a:xfrm>
            <a:off x="2166607" y="3325225"/>
            <a:ext cx="274955" cy="1339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00" spc="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  <a:hlinkClick r:id="" action="ppaction://noaction"/>
              </a:rPr>
              <a:t>pulsar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0188" y="535038"/>
            <a:ext cx="4296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2000" b="1" dirty="0">
                <a:solidFill>
                  <a:schemeClr val="bg1"/>
                </a:solidFill>
                <a:effectLst/>
                <a:latin typeface="Times" pitchFamily="2" charset="0"/>
              </a:rPr>
              <a:t>An investigation of </a:t>
            </a:r>
          </a:p>
          <a:p>
            <a:pPr algn="ctr"/>
            <a:r>
              <a:rPr lang="en" altLang="zh-CN" sz="2000" b="1" dirty="0">
                <a:solidFill>
                  <a:schemeClr val="bg1"/>
                </a:solidFill>
                <a:effectLst/>
                <a:latin typeface="Times" pitchFamily="2" charset="0"/>
              </a:rPr>
              <a:t>the state changes of PSR J2021</a:t>
            </a:r>
            <a:r>
              <a:rPr lang="en" altLang="zh-CN" sz="2000" dirty="0">
                <a:solidFill>
                  <a:schemeClr val="bg1"/>
                </a:solidFill>
                <a:effectLst/>
                <a:latin typeface="MTSYB"/>
              </a:rPr>
              <a:t>+</a:t>
            </a:r>
            <a:r>
              <a:rPr lang="en" altLang="zh-CN" sz="2000" b="1" dirty="0">
                <a:solidFill>
                  <a:schemeClr val="bg1"/>
                </a:solidFill>
                <a:effectLst/>
                <a:latin typeface="Times" pitchFamily="2" charset="0"/>
              </a:rPr>
              <a:t>4026 </a:t>
            </a:r>
            <a:endParaRPr lang="en" altLang="zh-CN" sz="20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5032" y="1567480"/>
            <a:ext cx="2797951" cy="90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lnSpc>
                <a:spcPct val="200000"/>
              </a:lnSpc>
              <a:spcBef>
                <a:spcPts val="90"/>
              </a:spcBef>
            </a:pPr>
            <a:r>
              <a:rPr lang="en-US" altLang="zh-CN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Reporter:</a:t>
            </a:r>
            <a:r>
              <a:rPr lang="zh-CN" alt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H.H</a:t>
            </a:r>
            <a:r>
              <a:rPr lang="zh-CN" alt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zh-CN" alt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hr-HR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王惠惠</a:t>
            </a:r>
            <a:r>
              <a:rPr lang="en-US" altLang="zh-CN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zh-CN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algn="ctr">
              <a:lnSpc>
                <a:spcPct val="200000"/>
              </a:lnSpc>
              <a:spcBef>
                <a:spcPts val="90"/>
              </a:spcBef>
            </a:pPr>
            <a:endParaRPr lang="en-US" altLang="zh-CN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9FE1040-C79A-720D-BD83-B4E6377E9E67}"/>
              </a:ext>
            </a:extLst>
          </p:cNvPr>
          <p:cNvSpPr/>
          <p:nvPr/>
        </p:nvSpPr>
        <p:spPr>
          <a:xfrm>
            <a:off x="655237" y="2875545"/>
            <a:ext cx="3440938" cy="40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lnSpc>
                <a:spcPct val="200000"/>
              </a:lnSpc>
              <a:spcBef>
                <a:spcPts val="90"/>
              </a:spcBef>
            </a:pPr>
            <a:r>
              <a:rPr lang="en-US" altLang="zh-CN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</a:t>
            </a:r>
            <a:r>
              <a:rPr lang="zh-CN" alt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Takata,</a:t>
            </a:r>
            <a:r>
              <a:rPr lang="zh-CN" alt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L.C.-C. Lin and P.-H. T. Tam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58C9A81-6B52-E447-4F8A-9C6A3E1E053E}"/>
              </a:ext>
            </a:extLst>
          </p:cNvPr>
          <p:cNvSpPr txBox="1"/>
          <p:nvPr/>
        </p:nvSpPr>
        <p:spPr>
          <a:xfrm>
            <a:off x="957559" y="2461408"/>
            <a:ext cx="3128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Yat-sen</a:t>
            </a:r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university(SYSU)&amp;</a:t>
            </a:r>
          </a:p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Henan</a:t>
            </a:r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(HAUST)</a:t>
            </a:r>
            <a:endParaRPr kumimoji="1"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7EE3A82-53C0-B726-5C59-CE01008C86A5}"/>
              </a:ext>
            </a:extLst>
          </p:cNvPr>
          <p:cNvSpPr txBox="1"/>
          <p:nvPr/>
        </p:nvSpPr>
        <p:spPr>
          <a:xfrm>
            <a:off x="967244" y="1993256"/>
            <a:ext cx="3128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Email:wanghh33@mail.sysu.edu..cn</a:t>
            </a:r>
            <a:endParaRPr kumimoji="1"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947CD2-51ED-D968-B82D-D3FD95DF2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84" y="927790"/>
            <a:ext cx="2050895" cy="164782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2D75EDC-916B-A5C8-E2DF-5B31378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" y="127080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PSR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J2021+4026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BAA156F-832E-5288-0263-0EDFF945A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" y="1058163"/>
            <a:ext cx="1706535" cy="13063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EE3E92-7CF2-BC1D-52D0-64D1FDE98450}"/>
              </a:ext>
            </a:extLst>
          </p:cNvPr>
          <p:cNvSpPr/>
          <p:nvPr/>
        </p:nvSpPr>
        <p:spPr>
          <a:xfrm>
            <a:off x="146460" y="2377712"/>
            <a:ext cx="787973" cy="197907"/>
          </a:xfrm>
          <a:prstGeom prst="rect">
            <a:avLst/>
          </a:prstGeom>
          <a:noFill/>
        </p:spPr>
        <p:txBody>
          <a:bodyPr wrap="none" lIns="34576" tIns="17288" rIns="34576" bIns="17288">
            <a:spAutoFit/>
          </a:bodyPr>
          <a:lstStyle/>
          <a:p>
            <a:pPr algn="ctr"/>
            <a:r>
              <a:rPr lang="en-US" altLang="zh-CN" sz="1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Takata+2020</a:t>
            </a:r>
            <a:endParaRPr lang="zh-CN" altLang="en-US" sz="1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5D78A1-2113-F8CF-ECFD-88C61852C552}"/>
              </a:ext>
            </a:extLst>
          </p:cNvPr>
          <p:cNvSpPr/>
          <p:nvPr/>
        </p:nvSpPr>
        <p:spPr>
          <a:xfrm>
            <a:off x="3850320" y="2402222"/>
            <a:ext cx="739883" cy="197907"/>
          </a:xfrm>
          <a:prstGeom prst="rect">
            <a:avLst/>
          </a:prstGeom>
          <a:noFill/>
        </p:spPr>
        <p:txBody>
          <a:bodyPr wrap="none" lIns="34576" tIns="17288" rIns="34576" bIns="17288">
            <a:spAutoFit/>
          </a:bodyPr>
          <a:lstStyle/>
          <a:p>
            <a:pPr algn="ctr"/>
            <a:r>
              <a:rPr lang="en-US" altLang="zh-CN" sz="1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Wang+2023</a:t>
            </a:r>
            <a:endParaRPr lang="zh-CN" altLang="en-US" sz="1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AAE086-DFD2-7E18-36E7-EA8F84CC59C2}"/>
              </a:ext>
            </a:extLst>
          </p:cNvPr>
          <p:cNvSpPr/>
          <p:nvPr/>
        </p:nvSpPr>
        <p:spPr>
          <a:xfrm>
            <a:off x="2670053" y="567696"/>
            <a:ext cx="1180267" cy="244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576" tIns="17288" rIns="34576" bIns="17288">
            <a:spAutoFit/>
          </a:bodyPr>
          <a:lstStyle/>
          <a:p>
            <a:pPr algn="ctr"/>
            <a:r>
              <a:rPr lang="en-US" altLang="zh-CN" sz="136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2008-2023</a:t>
            </a:r>
            <a:endParaRPr lang="zh-CN" altLang="en-US" sz="13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EA16D3-F084-997C-24FA-D1F205FA9461}"/>
              </a:ext>
            </a:extLst>
          </p:cNvPr>
          <p:cNvSpPr/>
          <p:nvPr/>
        </p:nvSpPr>
        <p:spPr>
          <a:xfrm>
            <a:off x="216558" y="561703"/>
            <a:ext cx="1180267" cy="244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576" tIns="17288" rIns="34576" bIns="17288">
            <a:spAutoFit/>
          </a:bodyPr>
          <a:lstStyle/>
          <a:p>
            <a:pPr algn="ctr"/>
            <a:r>
              <a:rPr lang="en-US" altLang="zh-CN" sz="136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2008-2019</a:t>
            </a:r>
            <a:endParaRPr lang="zh-CN" altLang="en-US" sz="13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511B77-82F9-8FE8-2C9E-F3D7B4CDB706}"/>
              </a:ext>
            </a:extLst>
          </p:cNvPr>
          <p:cNvSpPr txBox="1"/>
          <p:nvPr/>
        </p:nvSpPr>
        <p:spPr>
          <a:xfrm>
            <a:off x="2383232" y="2618380"/>
            <a:ext cx="1905000" cy="464743"/>
          </a:xfrm>
          <a:prstGeom prst="rect">
            <a:avLst/>
          </a:prstGeom>
          <a:noFill/>
          <a:ln w="412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447800"/>
                      <a:gd name="connsiteY0" fmla="*/ 0 h 650947"/>
                      <a:gd name="connsiteX1" fmla="*/ 1447800 w 1447800"/>
                      <a:gd name="connsiteY1" fmla="*/ 0 h 650947"/>
                      <a:gd name="connsiteX2" fmla="*/ 1447800 w 1447800"/>
                      <a:gd name="connsiteY2" fmla="*/ 650947 h 650947"/>
                      <a:gd name="connsiteX3" fmla="*/ 0 w 1447800"/>
                      <a:gd name="connsiteY3" fmla="*/ 650947 h 650947"/>
                      <a:gd name="connsiteX4" fmla="*/ 0 w 1447800"/>
                      <a:gd name="connsiteY4" fmla="*/ 0 h 650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7800" h="650947" extrusionOk="0">
                        <a:moveTo>
                          <a:pt x="0" y="0"/>
                        </a:moveTo>
                        <a:cubicBezTo>
                          <a:pt x="319338" y="106995"/>
                          <a:pt x="1097174" y="125474"/>
                          <a:pt x="1447800" y="0"/>
                        </a:cubicBezTo>
                        <a:cubicBezTo>
                          <a:pt x="1446101" y="128690"/>
                          <a:pt x="1503085" y="340135"/>
                          <a:pt x="1447800" y="650947"/>
                        </a:cubicBezTo>
                        <a:cubicBezTo>
                          <a:pt x="778405" y="593141"/>
                          <a:pt x="570781" y="771065"/>
                          <a:pt x="0" y="650947"/>
                        </a:cubicBezTo>
                        <a:cubicBezTo>
                          <a:pt x="-31284" y="376689"/>
                          <a:pt x="-55965" y="1725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" altLang="zh-CN" sz="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that the waiting time in </a:t>
            </a:r>
            <a:r>
              <a:rPr lang="en" altLang="zh-CN" sz="6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LGF/HSD 2 (∼ 840 days) </a:t>
            </a:r>
            <a:r>
              <a:rPr lang="en" altLang="zh-CN" sz="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" altLang="zh-CN" sz="6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HGF/LSDF 3 (∼ 530 days) </a:t>
            </a:r>
            <a:r>
              <a:rPr lang="en" altLang="zh-CN" sz="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shorter than the previous corresponding </a:t>
            </a:r>
            <a:r>
              <a:rPr lang="en" altLang="zh-CN" sz="6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(∼ 1140 days), </a:t>
            </a:r>
            <a:r>
              <a:rPr lang="en" altLang="zh-CN" sz="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indicating that the state change is quasi-periodic event. 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AD6B22B6-F424-CC2D-CC2A-7730B1A038A3}"/>
              </a:ext>
            </a:extLst>
          </p:cNvPr>
          <p:cNvSpPr/>
          <p:nvPr/>
        </p:nvSpPr>
        <p:spPr>
          <a:xfrm rot="10800000">
            <a:off x="1606889" y="1058163"/>
            <a:ext cx="701088" cy="1224517"/>
          </a:xfrm>
          <a:prstGeom prst="leftBrace">
            <a:avLst>
              <a:gd name="adj1" fmla="val 8333"/>
              <a:gd name="adj2" fmla="val 5065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681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F83F7877-ED9A-D5E3-130E-A6FECD5FAF7C}"/>
              </a:ext>
            </a:extLst>
          </p:cNvPr>
          <p:cNvSpPr/>
          <p:nvPr/>
        </p:nvSpPr>
        <p:spPr>
          <a:xfrm rot="16200000">
            <a:off x="3026685" y="1046088"/>
            <a:ext cx="198198" cy="1005285"/>
          </a:xfrm>
          <a:prstGeom prst="leftBrace">
            <a:avLst>
              <a:gd name="adj1" fmla="val 68857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681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876CEF-3E66-4999-B675-282751756433}"/>
              </a:ext>
            </a:extLst>
          </p:cNvPr>
          <p:cNvSpPr txBox="1"/>
          <p:nvPr/>
        </p:nvSpPr>
        <p:spPr>
          <a:xfrm>
            <a:off x="208159" y="2647427"/>
            <a:ext cx="1215211" cy="406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" altLang="zh-CN" sz="6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interval between the starting of a specific HGF/LSD is about 6-7 years. </a:t>
            </a:r>
          </a:p>
        </p:txBody>
      </p:sp>
    </p:spTree>
    <p:extLst>
      <p:ext uri="{BB962C8B-B14F-4D97-AF65-F5344CB8AC3E}">
        <p14:creationId xmlns:p14="http://schemas.microsoft.com/office/powerpoint/2010/main" val="249702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1DED1FC-B824-9723-8244-C909B585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" y="127080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PSR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J2021+4026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5B7FED-4E56-8F56-62CE-959E448F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34" y="820541"/>
            <a:ext cx="1915355" cy="17448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90257DA-E0F8-C908-8E75-BC68FB28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" y="820541"/>
            <a:ext cx="2285749" cy="183652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DBE6E4A-3E6D-0007-0575-46CA5BD0F61F}"/>
              </a:ext>
            </a:extLst>
          </p:cNvPr>
          <p:cNvSpPr/>
          <p:nvPr/>
        </p:nvSpPr>
        <p:spPr>
          <a:xfrm>
            <a:off x="227365" y="289620"/>
            <a:ext cx="4103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 change or glitch?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0F8F4389-5963-19E0-E073-08187CF88B92}"/>
              </a:ext>
            </a:extLst>
          </p:cNvPr>
          <p:cNvCxnSpPr/>
          <p:nvPr/>
        </p:nvCxnSpPr>
        <p:spPr>
          <a:xfrm>
            <a:off x="2076450" y="1054804"/>
            <a:ext cx="0" cy="136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3D3BAE78-B658-79AD-9442-86130A372AE3}"/>
              </a:ext>
            </a:extLst>
          </p:cNvPr>
          <p:cNvSpPr txBox="1"/>
          <p:nvPr/>
        </p:nvSpPr>
        <p:spPr>
          <a:xfrm>
            <a:off x="46087" y="2657067"/>
            <a:ext cx="2106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could be difficult to explain with a </a:t>
            </a:r>
            <a:r>
              <a:rPr lang="e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precession interpretation.</a:t>
            </a:r>
            <a:r>
              <a:rPr lang="e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" altLang="zh-CN" sz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damp precession could be…….</a:t>
            </a:r>
          </a:p>
          <a:p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C1FAEF-1158-1D21-5514-5656271D0FE0}"/>
              </a:ext>
            </a:extLst>
          </p:cNvPr>
          <p:cNvSpPr txBox="1"/>
          <p:nvPr/>
        </p:nvSpPr>
        <p:spPr>
          <a:xfrm>
            <a:off x="2673658" y="2586356"/>
            <a:ext cx="1923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800" dirty="0">
                <a:effectLst/>
                <a:latin typeface="Times" pitchFamily="2" charset="0"/>
              </a:rPr>
              <a:t>Difference between the observed frequency and predicted frequency from the ephemeris. </a:t>
            </a:r>
            <a:r>
              <a:rPr lang="en" altLang="zh-CN" sz="800" dirty="0">
                <a:solidFill>
                  <a:srgbClr val="FF0000"/>
                </a:solidFill>
                <a:latin typeface="Times" pitchFamily="2" charset="0"/>
              </a:rPr>
              <a:t>Can not </a:t>
            </a:r>
            <a:r>
              <a:rPr lang="en" altLang="zh-CN" sz="800" dirty="0">
                <a:latin typeface="Times" pitchFamily="2" charset="0"/>
              </a:rPr>
              <a:t>confirm the existence of a glitch….</a:t>
            </a:r>
          </a:p>
          <a:p>
            <a:endParaRPr lang="en" altLang="zh-CN" sz="800" dirty="0"/>
          </a:p>
        </p:txBody>
      </p:sp>
    </p:spTree>
    <p:extLst>
      <p:ext uri="{BB962C8B-B14F-4D97-AF65-F5344CB8AC3E}">
        <p14:creationId xmlns:p14="http://schemas.microsoft.com/office/powerpoint/2010/main" val="314703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314E-6 -3.57798E-6 L 0.26447 -3.5779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039B57F-A4B0-D85E-8A85-6B7882AA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" y="464354"/>
            <a:ext cx="2134785" cy="1715231"/>
          </a:xfrm>
          <a:prstGeom prst="rect">
            <a:avLst/>
          </a:prstGeom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0E084FD-C605-DB51-7DDF-3C3296B33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6802" y="558950"/>
            <a:ext cx="1778962" cy="1330459"/>
          </a:xfrm>
          <a:prstGeom prst="rect">
            <a:avLst/>
          </a:prstGeom>
        </p:spPr>
      </p:pic>
      <p:sp>
        <p:nvSpPr>
          <p:cNvPr id="6" name="左大括号 5">
            <a:extLst>
              <a:ext uri="{FF2B5EF4-FFF2-40B4-BE49-F238E27FC236}">
                <a16:creationId xmlns:a16="http://schemas.microsoft.com/office/drawing/2014/main" id="{CD656B92-FCBC-666B-42F6-2EC1EA9A03A5}"/>
              </a:ext>
            </a:extLst>
          </p:cNvPr>
          <p:cNvSpPr/>
          <p:nvPr/>
        </p:nvSpPr>
        <p:spPr>
          <a:xfrm>
            <a:off x="1948203" y="680573"/>
            <a:ext cx="860888" cy="983882"/>
          </a:xfrm>
          <a:prstGeom prst="leftBrace">
            <a:avLst>
              <a:gd name="adj1" fmla="val 25000"/>
              <a:gd name="adj2" fmla="val 48703"/>
            </a:avLst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68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A2F8B2-CEC9-4B55-3FF5-EDB81F04095B}"/>
              </a:ext>
            </a:extLst>
          </p:cNvPr>
          <p:cNvSpPr/>
          <p:nvPr/>
        </p:nvSpPr>
        <p:spPr>
          <a:xfrm>
            <a:off x="3231027" y="337980"/>
            <a:ext cx="1010470" cy="267606"/>
          </a:xfrm>
          <a:prstGeom prst="rect">
            <a:avLst/>
          </a:prstGeom>
          <a:noFill/>
        </p:spPr>
        <p:txBody>
          <a:bodyPr wrap="none" lIns="34576" tIns="17288" rIns="34576" bIns="17288">
            <a:spAutoFit/>
          </a:bodyPr>
          <a:lstStyle/>
          <a:p>
            <a:pPr algn="ctr"/>
            <a:r>
              <a:rPr lang="en-US" altLang="zh-CN" sz="15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Wang+2018</a:t>
            </a:r>
            <a:endParaRPr lang="zh-CN" altLang="en-US" sz="15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左右箭头 7">
            <a:extLst>
              <a:ext uri="{FF2B5EF4-FFF2-40B4-BE49-F238E27FC236}">
                <a16:creationId xmlns:a16="http://schemas.microsoft.com/office/drawing/2014/main" id="{E32D5C45-D391-B76E-F093-9ED00270C345}"/>
              </a:ext>
            </a:extLst>
          </p:cNvPr>
          <p:cNvSpPr/>
          <p:nvPr/>
        </p:nvSpPr>
        <p:spPr>
          <a:xfrm>
            <a:off x="434287" y="1082014"/>
            <a:ext cx="904533" cy="14216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81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B833CF2-A61E-3460-2255-0DF8D878B901}"/>
              </a:ext>
            </a:extLst>
          </p:cNvPr>
          <p:cNvSpPr/>
          <p:nvPr/>
        </p:nvSpPr>
        <p:spPr>
          <a:xfrm>
            <a:off x="2821364" y="1922349"/>
            <a:ext cx="1778962" cy="151228"/>
          </a:xfrm>
          <a:prstGeom prst="rect">
            <a:avLst/>
          </a:prstGeom>
          <a:noFill/>
        </p:spPr>
        <p:txBody>
          <a:bodyPr wrap="square" lIns="34576" tIns="17288" rIns="34576" bIns="17288">
            <a:spAutoFit/>
          </a:bodyPr>
          <a:lstStyle/>
          <a:p>
            <a:pPr algn="ctr"/>
            <a:r>
              <a:rPr lang="en-US" altLang="zh-CN" sz="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Compare</a:t>
            </a:r>
            <a:r>
              <a:rPr lang="zh-CN" altLang="en-US" sz="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zh-CN" altLang="en-US" sz="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X-emission</a:t>
            </a:r>
            <a:r>
              <a:rPr lang="zh-CN" altLang="en-US" sz="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activities</a:t>
            </a:r>
            <a:endParaRPr lang="zh-CN" altLang="en-US" sz="75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五角星 2">
            <a:extLst>
              <a:ext uri="{FF2B5EF4-FFF2-40B4-BE49-F238E27FC236}">
                <a16:creationId xmlns:a16="http://schemas.microsoft.com/office/drawing/2014/main" id="{A7D58F3D-8D73-6F61-947A-8C7270668E68}"/>
              </a:ext>
            </a:extLst>
          </p:cNvPr>
          <p:cNvSpPr/>
          <p:nvPr/>
        </p:nvSpPr>
        <p:spPr>
          <a:xfrm>
            <a:off x="3580477" y="829644"/>
            <a:ext cx="130368" cy="15966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81"/>
          </a:p>
        </p:txBody>
      </p:sp>
      <p:sp>
        <p:nvSpPr>
          <p:cNvPr id="12" name="五角星 11">
            <a:extLst>
              <a:ext uri="{FF2B5EF4-FFF2-40B4-BE49-F238E27FC236}">
                <a16:creationId xmlns:a16="http://schemas.microsoft.com/office/drawing/2014/main" id="{7ACD9C58-CB99-9644-0543-ACAA551E6E76}"/>
              </a:ext>
            </a:extLst>
          </p:cNvPr>
          <p:cNvSpPr/>
          <p:nvPr/>
        </p:nvSpPr>
        <p:spPr>
          <a:xfrm>
            <a:off x="4176055" y="870685"/>
            <a:ext cx="130368" cy="15966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81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1DED1FC-B824-9723-8244-C909B585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" y="127080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PSR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J2021+4026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208A49-45A7-66FB-1DF1-F4532E1AF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72" y="2127165"/>
            <a:ext cx="2070357" cy="80519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FE2F07D-6C35-B8CC-1423-0DEFF83E162E}"/>
              </a:ext>
            </a:extLst>
          </p:cNvPr>
          <p:cNvSpPr txBox="1"/>
          <p:nvPr/>
        </p:nvSpPr>
        <p:spPr>
          <a:xfrm>
            <a:off x="2456497" y="2949510"/>
            <a:ext cx="2247959" cy="30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68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change in the</a:t>
            </a:r>
            <a:r>
              <a:rPr lang="zh-CN" altLang="en-US" sz="68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8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zh-CN" altLang="en-US" sz="68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8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zh-CN" altLang="en-US" sz="68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68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the X-ray  before and after the relaxation is found.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41683CD-9259-FE0B-C96F-DDA7A2F36F69}"/>
              </a:ext>
            </a:extLst>
          </p:cNvPr>
          <p:cNvSpPr txBox="1"/>
          <p:nvPr/>
        </p:nvSpPr>
        <p:spPr>
          <a:xfrm>
            <a:off x="273090" y="2369754"/>
            <a:ext cx="2127038" cy="61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68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emission property of the blackbody component is consistent with the emission from the polar cap heated by the back-flow bombardment of the high- energy electrons or positrons that were accelerated in the magnetosphere. </a:t>
            </a:r>
          </a:p>
        </p:txBody>
      </p:sp>
    </p:spTree>
    <p:extLst>
      <p:ext uri="{BB962C8B-B14F-4D97-AF65-F5344CB8AC3E}">
        <p14:creationId xmlns:p14="http://schemas.microsoft.com/office/powerpoint/2010/main" val="3365559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4FFE05-4E8D-85B8-DE93-F1E0CEB8DD5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lang="en" spc="1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518258-A01B-E7BF-D13F-43346C9D8E19}"/>
              </a:ext>
            </a:extLst>
          </p:cNvPr>
          <p:cNvSpPr txBox="1"/>
          <p:nvPr/>
        </p:nvSpPr>
        <p:spPr>
          <a:xfrm>
            <a:off x="2656507" y="739775"/>
            <a:ext cx="1929019" cy="2292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" altLang="zh-CN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Razzano</a:t>
            </a:r>
            <a:r>
              <a:rPr lang="en" altLang="zh-CN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(2023) argue that the presence of a quadrupole component in the magnetic field</a:t>
            </a:r>
            <a:r>
              <a:rPr lang="en-US" altLang="zh-CN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" altLang="zh-CN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" altLang="zh-CN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phase shift as a change in the connection of dipole field lines with inner quadrupole field components close to the stellar surface. </a:t>
            </a:r>
          </a:p>
          <a:p>
            <a:pPr algn="just"/>
            <a:endParaRPr lang="en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25E6CF89-C609-6301-D851-A103D673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" y="127080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PSR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J2021+4026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FE9D56-09FA-8F6F-6954-B22A601D06BA}"/>
              </a:ext>
            </a:extLst>
          </p:cNvPr>
          <p:cNvSpPr txBox="1"/>
          <p:nvPr/>
        </p:nvSpPr>
        <p:spPr>
          <a:xfrm>
            <a:off x="24574" y="2496096"/>
            <a:ext cx="1929019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" altLang="zh-CN" sz="1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phase delay between the two observations is 0.21 ± 0.02. </a:t>
            </a:r>
            <a:endParaRPr lang="en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DFF6271-417F-CDBD-E42B-3EF04D9F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5" y="615709"/>
            <a:ext cx="2329660" cy="14658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8C4BD6F-6D95-009A-638C-FDF797BCBE62}"/>
              </a:ext>
            </a:extLst>
          </p:cNvPr>
          <p:cNvSpPr txBox="1"/>
          <p:nvPr/>
        </p:nvSpPr>
        <p:spPr>
          <a:xfrm>
            <a:off x="143161" y="2081529"/>
            <a:ext cx="1249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Razzano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zh-CN" altLang="en-US" sz="1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6B8B598-7725-81AF-E872-64042ABEB908}"/>
              </a:ext>
            </a:extLst>
          </p:cNvPr>
          <p:cNvSpPr/>
          <p:nvPr/>
        </p:nvSpPr>
        <p:spPr>
          <a:xfrm>
            <a:off x="995123" y="735522"/>
            <a:ext cx="5666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LGF</a:t>
            </a:r>
            <a:endParaRPr lang="zh-CN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50D42A-B8EC-5C08-6CA1-9EFAC637E844}"/>
              </a:ext>
            </a:extLst>
          </p:cNvPr>
          <p:cNvSpPr/>
          <p:nvPr/>
        </p:nvSpPr>
        <p:spPr>
          <a:xfrm>
            <a:off x="966370" y="1618932"/>
            <a:ext cx="6254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HGF</a:t>
            </a:r>
            <a:endParaRPr lang="zh-CN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32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E6E7A-BB42-2437-1BAB-233BA665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08710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Vela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pulsar---glitch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activities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ECC735A-0F99-CE4A-D934-8122BE359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635" y="989797"/>
            <a:ext cx="1170861" cy="181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6D3D977-5259-D8B7-DCB7-F2B4C234A98C}"/>
              </a:ext>
            </a:extLst>
          </p:cNvPr>
          <p:cNvSpPr txBox="1"/>
          <p:nvPr/>
        </p:nvSpPr>
        <p:spPr>
          <a:xfrm>
            <a:off x="3409021" y="2879010"/>
            <a:ext cx="2341721" cy="1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681" dirty="0" err="1">
                <a:latin typeface="GlosaMath"/>
              </a:rPr>
              <a:t>Palfreyman</a:t>
            </a:r>
            <a:r>
              <a:rPr lang="en" altLang="zh-CN" sz="681" dirty="0">
                <a:latin typeface="GlosaMath"/>
              </a:rPr>
              <a:t> </a:t>
            </a:r>
            <a:r>
              <a:rPr lang="en-US" altLang="zh-CN" sz="681" dirty="0">
                <a:latin typeface="GlosaMath"/>
              </a:rPr>
              <a:t>et</a:t>
            </a:r>
            <a:r>
              <a:rPr lang="zh-CN" altLang="en-US" sz="681" dirty="0">
                <a:latin typeface="GlosaMath"/>
              </a:rPr>
              <a:t> </a:t>
            </a:r>
            <a:r>
              <a:rPr lang="en-US" altLang="zh-CN" sz="681" dirty="0">
                <a:latin typeface="GlosaMath"/>
              </a:rPr>
              <a:t>al</a:t>
            </a:r>
            <a:r>
              <a:rPr lang="zh-CN" altLang="en-US" sz="681" dirty="0">
                <a:latin typeface="GlosaMath"/>
              </a:rPr>
              <a:t> </a:t>
            </a:r>
            <a:r>
              <a:rPr lang="en-US" altLang="zh-CN" sz="681" dirty="0">
                <a:latin typeface="GlosaMath"/>
              </a:rPr>
              <a:t>(2018)</a:t>
            </a:r>
            <a:endParaRPr lang="en" altLang="zh-CN" sz="68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9804A1-969E-1893-3327-DED608DCF777}"/>
              </a:ext>
            </a:extLst>
          </p:cNvPr>
          <p:cNvSpPr/>
          <p:nvPr/>
        </p:nvSpPr>
        <p:spPr>
          <a:xfrm>
            <a:off x="171450" y="452934"/>
            <a:ext cx="762069" cy="349167"/>
          </a:xfrm>
          <a:prstGeom prst="rect">
            <a:avLst/>
          </a:prstGeom>
          <a:noFill/>
        </p:spPr>
        <p:txBody>
          <a:bodyPr wrap="none" lIns="34576" tIns="17288" rIns="34576" bIns="17288">
            <a:spAutoFit/>
          </a:bodyPr>
          <a:lstStyle/>
          <a:p>
            <a:pPr algn="ctr"/>
            <a:r>
              <a:rPr lang="en-US" altLang="zh-CN" sz="2042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</a:rPr>
              <a:t>Glitch</a:t>
            </a:r>
            <a:r>
              <a:rPr lang="zh-CN" altLang="en-US" sz="2042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C238F3B2-F38C-8D44-CB45-06F227B928BE}"/>
              </a:ext>
            </a:extLst>
          </p:cNvPr>
          <p:cNvSpPr/>
          <p:nvPr/>
        </p:nvSpPr>
        <p:spPr>
          <a:xfrm>
            <a:off x="3409021" y="1395975"/>
            <a:ext cx="1074143" cy="735925"/>
          </a:xfrm>
          <a:prstGeom prst="frame">
            <a:avLst>
              <a:gd name="adj1" fmla="val 75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81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9BFC15-C2F7-48C8-3C5E-BC0C1AA0DD36}"/>
              </a:ext>
            </a:extLst>
          </p:cNvPr>
          <p:cNvSpPr txBox="1"/>
          <p:nvPr/>
        </p:nvSpPr>
        <p:spPr>
          <a:xfrm>
            <a:off x="1676988" y="881626"/>
            <a:ext cx="1542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detected on 2016 December 12 at 11:36 universal time </a:t>
            </a:r>
            <a:endParaRPr lang="en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8B37FD5-AFE0-F2D5-8AAD-95DB4B360948}"/>
              </a:ext>
            </a:extLst>
          </p:cNvPr>
          <p:cNvSpPr/>
          <p:nvPr/>
        </p:nvSpPr>
        <p:spPr>
          <a:xfrm>
            <a:off x="1547587" y="1573328"/>
            <a:ext cx="2015493" cy="314093"/>
          </a:xfrm>
          <a:prstGeom prst="rect">
            <a:avLst/>
          </a:prstGeom>
          <a:noFill/>
        </p:spPr>
        <p:txBody>
          <a:bodyPr wrap="square" lIns="34576" tIns="17288" rIns="34576" bIns="17288">
            <a:spAutoFit/>
          </a:bodyPr>
          <a:lstStyle/>
          <a:p>
            <a:r>
              <a:rPr lang="en" altLang="zh-CN" sz="90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nionPro"/>
              </a:rPr>
              <a:t>sudden changes in the pulse shape</a:t>
            </a:r>
          </a:p>
          <a:p>
            <a:r>
              <a:rPr lang="en" altLang="zh-CN" sz="90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nionPro"/>
              </a:rPr>
              <a:t> coincident with the glitch event: </a:t>
            </a:r>
            <a:endParaRPr lang="en" altLang="zh-CN" sz="90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B09D4F4-E1F9-2668-0895-333CBFD316A7}"/>
              </a:ext>
            </a:extLst>
          </p:cNvPr>
          <p:cNvSpPr txBox="1"/>
          <p:nvPr/>
        </p:nvSpPr>
        <p:spPr>
          <a:xfrm>
            <a:off x="1464669" y="2351820"/>
            <a:ext cx="1755274" cy="52718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" altLang="zh-CN" sz="681" b="1" dirty="0">
                <a:latin typeface="MinionPro"/>
              </a:rPr>
              <a:t>This sequence was followed by a 2.6-second interval during which pulses arrived later than usual, indicating that the glitch affects the magnetosphere. </a:t>
            </a:r>
            <a:endParaRPr lang="en" altLang="zh-CN" sz="68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8D4361-6A38-4199-CD9B-5D25DBC2F1E2}"/>
              </a:ext>
            </a:extLst>
          </p:cNvPr>
          <p:cNvSpPr/>
          <p:nvPr/>
        </p:nvSpPr>
        <p:spPr>
          <a:xfrm>
            <a:off x="3560837" y="452381"/>
            <a:ext cx="1049263" cy="291009"/>
          </a:xfrm>
          <a:prstGeom prst="rect">
            <a:avLst/>
          </a:prstGeom>
          <a:noFill/>
        </p:spPr>
        <p:txBody>
          <a:bodyPr wrap="none" lIns="34576" tIns="17288" rIns="34576" bIns="17288">
            <a:spAutoFit/>
          </a:bodyPr>
          <a:lstStyle/>
          <a:p>
            <a:pPr algn="ctr"/>
            <a:r>
              <a:rPr lang="en-US" altLang="zh-CN" sz="1664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Radio</a:t>
            </a:r>
            <a:r>
              <a:rPr lang="zh-CN" altLang="en-US" sz="1664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664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band</a:t>
            </a:r>
            <a:endParaRPr lang="zh-CN" altLang="en-US" sz="1664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1A2F24-EF23-B5F7-A73C-8DB6E777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" y="962038"/>
            <a:ext cx="1380252" cy="1843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3F565A-7492-1BF9-F3D0-0CA18A45DD25}"/>
              </a:ext>
            </a:extLst>
          </p:cNvPr>
          <p:cNvSpPr txBox="1"/>
          <p:nvPr/>
        </p:nvSpPr>
        <p:spPr>
          <a:xfrm>
            <a:off x="1839528" y="463659"/>
            <a:ext cx="12178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zh-CN" dirty="0"/>
              <a:t>Vela</a:t>
            </a:r>
            <a:r>
              <a:rPr kumimoji="1" lang="zh-CN" altLang="en-US" dirty="0"/>
              <a:t> </a:t>
            </a:r>
            <a:r>
              <a:rPr kumimoji="1" lang="en-US" altLang="zh-CN" dirty="0"/>
              <a:t>pulsar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932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E17C58C-C2F3-0A36-4600-C8475903B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34" y="378473"/>
            <a:ext cx="2340515" cy="141489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D906F9-0174-4FFD-390B-F57C03539E4D}"/>
              </a:ext>
            </a:extLst>
          </p:cNvPr>
          <p:cNvSpPr/>
          <p:nvPr/>
        </p:nvSpPr>
        <p:spPr>
          <a:xfrm>
            <a:off x="32302" y="53975"/>
            <a:ext cx="1702134" cy="221118"/>
          </a:xfrm>
          <a:prstGeom prst="rect">
            <a:avLst/>
          </a:prstGeom>
          <a:noFill/>
        </p:spPr>
        <p:txBody>
          <a:bodyPr wrap="none" lIns="34576" tIns="17288" rIns="34576" bIns="17288">
            <a:spAutoFit/>
          </a:bodyPr>
          <a:lstStyle/>
          <a:p>
            <a:pPr algn="ctr"/>
            <a:r>
              <a:rPr lang="en-US" altLang="zh-CN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Vela</a:t>
            </a:r>
            <a:r>
              <a:rPr lang="zh-CN" altLang="en-US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gamma-ray</a:t>
            </a:r>
            <a:r>
              <a:rPr lang="zh-CN" altLang="en-US" sz="12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23F5F2-079D-2EA5-D959-CCABD971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1" y="1854048"/>
            <a:ext cx="2297548" cy="141489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2EB3EB2-3A85-71A7-7178-C50C21659671}"/>
              </a:ext>
            </a:extLst>
          </p:cNvPr>
          <p:cNvSpPr txBox="1"/>
          <p:nvPr/>
        </p:nvSpPr>
        <p:spPr>
          <a:xfrm>
            <a:off x="857250" y="378473"/>
            <a:ext cx="10176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gamma-ray</a:t>
            </a:r>
            <a:r>
              <a:rPr lang="zh-CN" altLang="en-US" sz="1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EC7225-C646-8035-1774-86E6DE032552}"/>
              </a:ext>
            </a:extLst>
          </p:cNvPr>
          <p:cNvSpPr txBox="1"/>
          <p:nvPr/>
        </p:nvSpPr>
        <p:spPr>
          <a:xfrm>
            <a:off x="2461631" y="587375"/>
            <a:ext cx="21616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altLang="zh-CN" sz="900" dirty="0">
                <a:effectLst/>
                <a:latin typeface="Times" pitchFamily="2" charset="0"/>
              </a:rPr>
              <a:t>we do not confirm any significant state change in the spectral and flux properties associated with the glitch. </a:t>
            </a:r>
            <a:endParaRPr lang="en" altLang="zh-CN" sz="9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FE67A2A-740A-77BE-FC09-B12F329D7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1" y="1910856"/>
            <a:ext cx="1598308" cy="13071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D56E5C-59AD-01E8-659B-56A2E6671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017" y="1046337"/>
            <a:ext cx="1104304" cy="8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8FE6C-591B-EA25-F7E4-FA91B192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30175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conclusion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7E64A-336A-DB4A-B8D4-20E92A2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744316"/>
            <a:ext cx="4114800" cy="1586258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800" dirty="0">
                <a:latin typeface="Times New Roman" charset="0"/>
                <a:ea typeface="Times New Roman" charset="0"/>
                <a:cs typeface="Times New Roman" charset="0"/>
              </a:rPr>
              <a:t>We found that the waiting time, the change in the flux and the first-time derivative of frequency , the change in the shape of the pulse profile are smaller than previous events. </a:t>
            </a: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en" altLang="zh-CN" sz="800" dirty="0">
                <a:latin typeface="Times New Roman" charset="0"/>
                <a:ea typeface="Times New Roman" charset="0"/>
                <a:cs typeface="Times New Roman" charset="0"/>
              </a:rPr>
              <a:t>We could not find any significant change of the gamma-ray emission properties</a:t>
            </a:r>
            <a:r>
              <a:rPr lang="en-US" altLang="zh-CN" sz="800" dirty="0">
                <a:latin typeface="Times New Roman" charset="0"/>
                <a:ea typeface="Times New Roman" charset="0"/>
                <a:cs typeface="Times New Roman" charset="0"/>
              </a:rPr>
              <a:t> of Vela pulsar.</a:t>
            </a: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en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results confirm that the state change of PSR J2021+4026 is not regularly repeated but quasi-periodically repeated with the different magnitude of change in the gamma-ray flux and the spin-down rate. </a:t>
            </a:r>
          </a:p>
          <a:p>
            <a:pPr>
              <a:lnSpc>
                <a:spcPct val="200000"/>
              </a:lnSpc>
            </a:pPr>
            <a:endParaRPr kumimoji="1" lang="zh-CN" altLang="en-US" sz="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70CBDB-85CC-83EB-9591-B051999F9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49484"/>
            <a:ext cx="2621677" cy="1144800"/>
          </a:xfrm>
          <a:prstGeom prst="rect">
            <a:avLst/>
          </a:prstGeom>
          <a:ln w="38100"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85E662C9-B264-6050-614C-5BE523EFCB2A}"/>
                  </a:ext>
                </a:extLst>
              </p14:cNvPr>
              <p14:cNvContentPartPr/>
              <p14:nvPr/>
            </p14:nvContentPartPr>
            <p14:xfrm>
              <a:off x="1406661" y="605583"/>
              <a:ext cx="1933200" cy="30384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85E662C9-B264-6050-614C-5BE523EFCB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8741" y="597663"/>
                <a:ext cx="1948680" cy="3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21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921A0C-8494-8D24-16F9-206BC9E7B3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lang="en" spc="1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E2C417-E7D6-0866-39DE-2E8E5B3465E9}"/>
              </a:ext>
            </a:extLst>
          </p:cNvPr>
          <p:cNvSpPr txBox="1"/>
          <p:nvPr/>
        </p:nvSpPr>
        <p:spPr>
          <a:xfrm>
            <a:off x="1401005" y="1425575"/>
            <a:ext cx="13629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</a:t>
            </a:r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listening</a:t>
            </a:r>
          </a:p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河南科技大学 </a:t>
            </a:r>
            <a:endParaRPr lang="en-US" altLang="zh-CN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洛阳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152083-D69A-C513-83E3-7DBD1526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407" y="1617991"/>
            <a:ext cx="1896300" cy="17303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BC526A-E2E9-6760-1208-C334B92A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104" y="13446"/>
            <a:ext cx="1896300" cy="15058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F8365B-8977-3C50-8AA8-E64CDC3B7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4" y="2163614"/>
            <a:ext cx="1362901" cy="1243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3DF719-8223-05C3-FEBC-9C54A5692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182" y="2591236"/>
            <a:ext cx="833994" cy="7610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876924-6F83-F96D-09EC-A17D4778D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4" y="1325481"/>
            <a:ext cx="1362901" cy="11380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978107-D4E5-F44F-164D-C98875345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" y="4516"/>
            <a:ext cx="2381250" cy="14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3CD35-573D-D2F6-A964-F2F19A54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91104C-9C10-1EB7-FDF7-384CB4A93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701EF1-C37B-633F-EDFD-A5C4D626184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lang="en" spc="100" dirty="0"/>
          </a:p>
        </p:txBody>
      </p:sp>
    </p:spTree>
    <p:extLst>
      <p:ext uri="{BB962C8B-B14F-4D97-AF65-F5344CB8AC3E}">
        <p14:creationId xmlns:p14="http://schemas.microsoft.com/office/powerpoint/2010/main" val="245226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16AC0-92FF-FF00-C4A4-354E2226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95DBF5-232C-D808-FFB2-33395D013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144C67-4080-7FE4-B321-CA596B1A39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lang="en" spc="100" dirty="0"/>
          </a:p>
        </p:txBody>
      </p:sp>
    </p:spTree>
    <p:extLst>
      <p:ext uri="{BB962C8B-B14F-4D97-AF65-F5344CB8AC3E}">
        <p14:creationId xmlns:p14="http://schemas.microsoft.com/office/powerpoint/2010/main" val="253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3531" y="3260978"/>
            <a:ext cx="203200" cy="38100"/>
            <a:chOff x="3513531" y="3260978"/>
            <a:chExt cx="203200" cy="38100"/>
          </a:xfrm>
        </p:grpSpPr>
        <p:sp>
          <p:nvSpPr>
            <p:cNvPr id="3" name="object 3"/>
            <p:cNvSpPr/>
            <p:nvPr/>
          </p:nvSpPr>
          <p:spPr>
            <a:xfrm>
              <a:off x="3602432" y="32673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13531" y="32609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732" y="32800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12700" y="0"/>
                  </a:moveTo>
                  <a:lnTo>
                    <a:pt x="50800" y="0"/>
                  </a:lnTo>
                </a:path>
                <a:path w="508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90467" y="3260978"/>
            <a:ext cx="203200" cy="38100"/>
            <a:chOff x="3790467" y="3260978"/>
            <a:chExt cx="203200" cy="38100"/>
          </a:xfrm>
        </p:grpSpPr>
        <p:sp>
          <p:nvSpPr>
            <p:cNvPr id="7" name="object 7"/>
            <p:cNvSpPr/>
            <p:nvPr/>
          </p:nvSpPr>
          <p:spPr>
            <a:xfrm>
              <a:off x="3879368" y="3267328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38100" h="12700">
                  <a:moveTo>
                    <a:pt x="0" y="0"/>
                  </a:moveTo>
                  <a:lnTo>
                    <a:pt x="38100" y="0"/>
                  </a:lnTo>
                </a:path>
                <a:path w="381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0467" y="32609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6668" y="32927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156304" y="3267328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0"/>
                </a:moveTo>
                <a:lnTo>
                  <a:pt x="38100" y="0"/>
                </a:lnTo>
              </a:path>
              <a:path w="38100" h="12700">
                <a:moveTo>
                  <a:pt x="0" y="12700"/>
                </a:moveTo>
                <a:lnTo>
                  <a:pt x="38100" y="127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326572" y="3252088"/>
            <a:ext cx="238760" cy="57150"/>
            <a:chOff x="4326572" y="3252088"/>
            <a:chExt cx="238760" cy="57150"/>
          </a:xfrm>
        </p:grpSpPr>
        <p:sp>
          <p:nvSpPr>
            <p:cNvPr id="13" name="object 13"/>
            <p:cNvSpPr/>
            <p:nvPr/>
          </p:nvSpPr>
          <p:spPr>
            <a:xfrm>
              <a:off x="4451033" y="32851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23969" y="32586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9112" y="3254628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12713"/>
            <a:ext cx="4608195" cy="367122"/>
          </a:xfrm>
          <a:custGeom>
            <a:avLst/>
            <a:gdLst/>
            <a:ahLst/>
            <a:cxnLst/>
            <a:rect l="l" t="t" r="r" b="b"/>
            <a:pathLst>
              <a:path w="4608195" h="358775">
                <a:moveTo>
                  <a:pt x="4608004" y="0"/>
                </a:moveTo>
                <a:lnTo>
                  <a:pt x="0" y="0"/>
                </a:lnTo>
                <a:lnTo>
                  <a:pt x="0" y="358317"/>
                </a:lnTo>
                <a:lnTo>
                  <a:pt x="4608004" y="358317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0" y="3349714"/>
            <a:ext cx="4608195" cy="106680"/>
            <a:chOff x="0" y="3349714"/>
            <a:chExt cx="4608195" cy="106680"/>
          </a:xfrm>
        </p:grpSpPr>
        <p:sp>
          <p:nvSpPr>
            <p:cNvPr id="33" name="object 33"/>
            <p:cNvSpPr/>
            <p:nvPr/>
          </p:nvSpPr>
          <p:spPr>
            <a:xfrm>
              <a:off x="0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5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5976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71952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37" name="object 37"/>
          <p:cNvSpPr txBox="1"/>
          <p:nvPr/>
        </p:nvSpPr>
        <p:spPr>
          <a:xfrm>
            <a:off x="2166607" y="3325225"/>
            <a:ext cx="274955" cy="1339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00" spc="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  <a:hlinkClick r:id="" action="ppaction://noaction"/>
              </a:rPr>
              <a:t>pulsar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3729" y="519986"/>
            <a:ext cx="4140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/>
              <a:t>The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background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of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pulsar</a:t>
            </a:r>
            <a:endParaRPr kumimoji="1" lang="zh-CN" altLang="en-US" sz="14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/>
              <a:t>Our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work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of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 err="1"/>
              <a:t>pulsar:PSR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J2021+4026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en-US" altLang="zh-CN" sz="1400" b="1" dirty="0"/>
              <a:t>The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background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of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PSR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J2021+4026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en-US" altLang="zh-CN" sz="1400" b="1" dirty="0"/>
              <a:t>Date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reduction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and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results</a:t>
            </a:r>
            <a:endParaRPr kumimoji="1" lang="zh-CN" altLang="en-US" sz="14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/>
              <a:t>The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conclusion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of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pulsar PSR J2021+4026</a:t>
            </a:r>
            <a:endParaRPr kumimoji="1" lang="zh-CN" altLang="en-US" sz="1400" b="1" dirty="0"/>
          </a:p>
          <a:p>
            <a:endParaRPr kumimoji="1" lang="zh-CN" altLang="en-US" sz="14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zh-CN" altLang="en-US" sz="1400" b="1" dirty="0"/>
          </a:p>
        </p:txBody>
      </p:sp>
      <p:sp>
        <p:nvSpPr>
          <p:cNvPr id="29" name="object 23"/>
          <p:cNvSpPr txBox="1">
            <a:spLocks noGrp="1"/>
          </p:cNvSpPr>
          <p:nvPr/>
        </p:nvSpPr>
        <p:spPr>
          <a:xfrm>
            <a:off x="104543" y="79895"/>
            <a:ext cx="22123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ea typeface="+mj-ea"/>
                <a:cs typeface="Arial Unicode MS" panose="020B0604020202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STFangsong" panose="02010600040101010101" charset="-122"/>
                <a:ea typeface="STFangsong" panose="02010600040101010101" charset="-122"/>
                <a:cs typeface="STFangsong" panose="02010600040101010101" charset="-122"/>
              </a:rPr>
              <a:t>outline</a:t>
            </a:r>
            <a:endParaRPr sz="1400" b="1" dirty="0">
              <a:solidFill>
                <a:schemeClr val="bg1"/>
              </a:solidFill>
              <a:latin typeface="STFangsong" panose="02010600040101010101" charset="-122"/>
              <a:ea typeface="STFangsong" panose="02010600040101010101" charset="-122"/>
              <a:cs typeface="STFangsong" panose="02010600040101010101" charset="-122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57193-313E-6DC7-2C41-C13E5DD1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96AF97-9534-A9B2-73D0-413677A7F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B267E6-DAE2-4887-0DA4-0BCD3053756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lang="en" spc="100" dirty="0"/>
          </a:p>
        </p:txBody>
      </p:sp>
    </p:spTree>
    <p:extLst>
      <p:ext uri="{BB962C8B-B14F-4D97-AF65-F5344CB8AC3E}">
        <p14:creationId xmlns:p14="http://schemas.microsoft.com/office/powerpoint/2010/main" val="228099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2602413-5B14-A216-4F1E-A48DE249A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92" y="1787371"/>
            <a:ext cx="1935565" cy="77490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8DBF6681-A93B-6D7E-0009-48F2DF4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9" y="130175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PSR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J2021+4026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1AE8CE-105B-D98E-15C1-A6F497696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83" y="547028"/>
            <a:ext cx="1819382" cy="10654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93E6EAF-BDC7-9E1F-C3C2-DF28BF93916E}"/>
                  </a:ext>
                </a:extLst>
              </p:cNvPr>
              <p:cNvSpPr txBox="1"/>
              <p:nvPr/>
            </p:nvSpPr>
            <p:spPr>
              <a:xfrm>
                <a:off x="2163018" y="420913"/>
                <a:ext cx="1778962" cy="1237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current density</a:t>
                </a:r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" altLang="zh-CN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2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zh-CN" sz="1200" b="1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</m:oMath>
                  </m:oMathPara>
                </a14:m>
                <a:endParaRPr kumimoji="1" lang="en-US" altLang="zh-CN" sz="1200" b="1" dirty="0"/>
              </a:p>
              <a:p>
                <a:r>
                  <a:rPr lang="zh-CN" altLang="en-US" sz="9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endParaRPr lang="en-US" altLang="zh-CN" sz="9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" altLang="zh-CN" sz="9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Drift velocity </a:t>
                </a:r>
                <a:endParaRPr lang="en" altLang="zh-CN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b="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93E6EAF-BDC7-9E1F-C3C2-DF28BF939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018" y="420913"/>
                <a:ext cx="1778962" cy="1237070"/>
              </a:xfrm>
              <a:prstGeom prst="rect">
                <a:avLst/>
              </a:prstGeom>
              <a:blipFill>
                <a:blip r:embed="rId4"/>
                <a:stretch>
                  <a:fillRect l="-4965" t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4F72DD8-A44A-B008-467F-12838FCA0C0E}"/>
              </a:ext>
            </a:extLst>
          </p:cNvPr>
          <p:cNvSpPr txBox="1"/>
          <p:nvPr/>
        </p:nvSpPr>
        <p:spPr>
          <a:xfrm>
            <a:off x="3768817" y="809580"/>
            <a:ext cx="933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charge density</a:t>
            </a:r>
          </a:p>
        </p:txBody>
      </p:sp>
      <p:sp>
        <p:nvSpPr>
          <p:cNvPr id="11" name="左中括号 10">
            <a:extLst>
              <a:ext uri="{FF2B5EF4-FFF2-40B4-BE49-F238E27FC236}">
                <a16:creationId xmlns:a16="http://schemas.microsoft.com/office/drawing/2014/main" id="{26B398D4-3A3D-FCDC-F54C-9F048B8DE8A5}"/>
              </a:ext>
            </a:extLst>
          </p:cNvPr>
          <p:cNvSpPr/>
          <p:nvPr/>
        </p:nvSpPr>
        <p:spPr>
          <a:xfrm>
            <a:off x="2682657" y="734376"/>
            <a:ext cx="152400" cy="45344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左中括号 12">
            <a:extLst>
              <a:ext uri="{FF2B5EF4-FFF2-40B4-BE49-F238E27FC236}">
                <a16:creationId xmlns:a16="http://schemas.microsoft.com/office/drawing/2014/main" id="{5C2FA58F-15FF-1F41-28CA-424B42AAA8ED}"/>
              </a:ext>
            </a:extLst>
          </p:cNvPr>
          <p:cNvSpPr/>
          <p:nvPr/>
        </p:nvSpPr>
        <p:spPr>
          <a:xfrm rot="10800000">
            <a:off x="3128619" y="734377"/>
            <a:ext cx="152400" cy="45344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1B6DF89-0BED-6E7C-2DB1-AA3DC10EE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911" y="2020367"/>
            <a:ext cx="1515329" cy="36765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61DC020-17B8-E462-44E8-5BB3AC044582}"/>
              </a:ext>
            </a:extLst>
          </p:cNvPr>
          <p:cNvSpPr txBox="1"/>
          <p:nvPr/>
        </p:nvSpPr>
        <p:spPr>
          <a:xfrm>
            <a:off x="2469064" y="1523404"/>
            <a:ext cx="2172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spin-down luminosity </a:t>
            </a:r>
            <a:r>
              <a:rPr lang="en" altLang="zh-CN" sz="9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terms of the </a:t>
            </a:r>
            <a:r>
              <a:rPr lang="el-GR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their dissipative global models </a:t>
            </a:r>
            <a:r>
              <a:rPr lang="en-US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CBDF88A-B4CF-C98B-E63D-DF82E7823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648" y="2412798"/>
            <a:ext cx="850900" cy="1778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1540335-7502-5317-1ACD-A9B61378B7F2}"/>
              </a:ext>
            </a:extLst>
          </p:cNvPr>
          <p:cNvGrpSpPr/>
          <p:nvPr/>
        </p:nvGrpSpPr>
        <p:grpSpPr>
          <a:xfrm>
            <a:off x="2624481" y="2705840"/>
            <a:ext cx="1421068" cy="188146"/>
            <a:chOff x="2618050" y="2833718"/>
            <a:chExt cx="1774268" cy="19345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E700357-A9EE-1FF4-8088-249AEB0EB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18050" y="2833718"/>
              <a:ext cx="550600" cy="19345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1248196-A2E6-B042-217D-F98F07C3F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68650" y="2876412"/>
              <a:ext cx="1223668" cy="146723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5C2BDEA1-8610-4081-53B4-19A5C1BC8D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4977" y="3108349"/>
            <a:ext cx="1159566" cy="14734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3770AE8-EDD8-23E6-466E-BDFCBB1AAC2B}"/>
              </a:ext>
            </a:extLst>
          </p:cNvPr>
          <p:cNvSpPr txBox="1"/>
          <p:nvPr/>
        </p:nvSpPr>
        <p:spPr>
          <a:xfrm>
            <a:off x="2847246" y="2924421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kumimoji="1"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endParaRPr kumimoji="1" lang="zh-CN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718EDE1-A6CE-1C20-BF81-DEEE974E6044}"/>
              </a:ext>
            </a:extLst>
          </p:cNvPr>
          <p:cNvSpPr txBox="1"/>
          <p:nvPr/>
        </p:nvSpPr>
        <p:spPr>
          <a:xfrm>
            <a:off x="0" y="2632554"/>
            <a:ext cx="2481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emiss</a:t>
            </a:r>
            <a:r>
              <a:rPr lang="en-US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asymmetrica</a:t>
            </a:r>
            <a:r>
              <a:rPr lang="en-US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variations in the local magnetic field structure</a:t>
            </a:r>
            <a:r>
              <a:rPr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shape.</a:t>
            </a:r>
            <a:endParaRPr lang="en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6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3531" y="3260978"/>
            <a:ext cx="203200" cy="38100"/>
            <a:chOff x="3513531" y="3260978"/>
            <a:chExt cx="203200" cy="38100"/>
          </a:xfrm>
        </p:grpSpPr>
        <p:sp>
          <p:nvSpPr>
            <p:cNvPr id="3" name="object 3"/>
            <p:cNvSpPr/>
            <p:nvPr/>
          </p:nvSpPr>
          <p:spPr>
            <a:xfrm>
              <a:off x="3602432" y="32673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13531" y="32609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732" y="32800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12700" y="0"/>
                  </a:moveTo>
                  <a:lnTo>
                    <a:pt x="50800" y="0"/>
                  </a:lnTo>
                </a:path>
                <a:path w="508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90467" y="3260978"/>
            <a:ext cx="203200" cy="38100"/>
            <a:chOff x="3790467" y="3260978"/>
            <a:chExt cx="203200" cy="38100"/>
          </a:xfrm>
        </p:grpSpPr>
        <p:sp>
          <p:nvSpPr>
            <p:cNvPr id="7" name="object 7"/>
            <p:cNvSpPr/>
            <p:nvPr/>
          </p:nvSpPr>
          <p:spPr>
            <a:xfrm>
              <a:off x="3879368" y="3267328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38100" h="12700">
                  <a:moveTo>
                    <a:pt x="0" y="0"/>
                  </a:moveTo>
                  <a:lnTo>
                    <a:pt x="38100" y="0"/>
                  </a:lnTo>
                </a:path>
                <a:path w="381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0467" y="32609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6668" y="32927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156304" y="3267328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0"/>
                </a:moveTo>
                <a:lnTo>
                  <a:pt x="38100" y="0"/>
                </a:lnTo>
              </a:path>
              <a:path w="38100" h="12700">
                <a:moveTo>
                  <a:pt x="0" y="12700"/>
                </a:moveTo>
                <a:lnTo>
                  <a:pt x="38100" y="127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326572" y="3252088"/>
            <a:ext cx="238760" cy="57150"/>
            <a:chOff x="4326572" y="3252088"/>
            <a:chExt cx="238760" cy="57150"/>
          </a:xfrm>
        </p:grpSpPr>
        <p:sp>
          <p:nvSpPr>
            <p:cNvPr id="13" name="object 13"/>
            <p:cNvSpPr/>
            <p:nvPr/>
          </p:nvSpPr>
          <p:spPr>
            <a:xfrm>
              <a:off x="4451033" y="32851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23969" y="32586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9112" y="3254628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12713"/>
            <a:ext cx="4608195" cy="367122"/>
          </a:xfrm>
          <a:custGeom>
            <a:avLst/>
            <a:gdLst/>
            <a:ahLst/>
            <a:cxnLst/>
            <a:rect l="l" t="t" r="r" b="b"/>
            <a:pathLst>
              <a:path w="4608195" h="358775">
                <a:moveTo>
                  <a:pt x="4608004" y="0"/>
                </a:moveTo>
                <a:lnTo>
                  <a:pt x="0" y="0"/>
                </a:lnTo>
                <a:lnTo>
                  <a:pt x="0" y="358317"/>
                </a:lnTo>
                <a:lnTo>
                  <a:pt x="4608004" y="358317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0" y="3349714"/>
            <a:ext cx="4608195" cy="106680"/>
            <a:chOff x="0" y="3349714"/>
            <a:chExt cx="4608195" cy="106680"/>
          </a:xfrm>
        </p:grpSpPr>
        <p:sp>
          <p:nvSpPr>
            <p:cNvPr id="33" name="object 33"/>
            <p:cNvSpPr/>
            <p:nvPr/>
          </p:nvSpPr>
          <p:spPr>
            <a:xfrm>
              <a:off x="0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5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5976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71952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37" name="object 37"/>
          <p:cNvSpPr txBox="1"/>
          <p:nvPr/>
        </p:nvSpPr>
        <p:spPr>
          <a:xfrm>
            <a:off x="2166607" y="3325225"/>
            <a:ext cx="274955" cy="1339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00" spc="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  <a:hlinkClick r:id="" action="ppaction://noaction"/>
              </a:rPr>
              <a:t>pulsar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2887" y="447017"/>
            <a:ext cx="4140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/>
              <a:t>The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background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of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pulsar</a:t>
            </a:r>
            <a:endParaRPr kumimoji="1" lang="zh-CN" altLang="en-US" sz="14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 err="1">
                <a:solidFill>
                  <a:schemeClr val="bg1">
                    <a:lumMod val="50000"/>
                  </a:schemeClr>
                </a:solidFill>
              </a:rPr>
              <a:t>pulsar:PSR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J2021+4026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PSR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J2021+4026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Date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reduction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kumimoji="1"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pulsar</a:t>
            </a:r>
            <a:endParaRPr kumimoji="1"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zh-CN" altLang="en-US" sz="14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zh-CN" altLang="en-US" sz="1400" b="1" dirty="0"/>
          </a:p>
        </p:txBody>
      </p:sp>
      <p:sp>
        <p:nvSpPr>
          <p:cNvPr id="29" name="object 23"/>
          <p:cNvSpPr txBox="1">
            <a:spLocks noGrp="1"/>
          </p:cNvSpPr>
          <p:nvPr/>
        </p:nvSpPr>
        <p:spPr>
          <a:xfrm>
            <a:off x="104543" y="79895"/>
            <a:ext cx="22123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ea typeface="+mj-ea"/>
                <a:cs typeface="Arial Unicode MS" panose="020B0604020202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STFangsong" panose="02010600040101010101" charset="-122"/>
                <a:ea typeface="STFangsong" panose="02010600040101010101" charset="-122"/>
                <a:cs typeface="STFangsong" panose="02010600040101010101" charset="-122"/>
              </a:rPr>
              <a:t>outline</a:t>
            </a:r>
            <a:endParaRPr sz="1400" b="1" dirty="0">
              <a:solidFill>
                <a:schemeClr val="bg1"/>
              </a:solidFill>
              <a:latin typeface="STFangsong" panose="02010600040101010101" charset="-122"/>
              <a:ea typeface="STFangsong" panose="02010600040101010101" charset="-122"/>
              <a:cs typeface="STFangsong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772758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9060A-3B82-28AA-8F6A-88E705A4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53975"/>
            <a:ext cx="3804234" cy="246221"/>
          </a:xfrm>
        </p:spPr>
        <p:txBody>
          <a:bodyPr/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Glitch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4CDF8BB-B242-7B4E-9968-25CA2F455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50" y="1349375"/>
            <a:ext cx="1415494" cy="1389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8C7E976-89E2-9296-27F0-79A0DD37A9CC}"/>
              </a:ext>
            </a:extLst>
          </p:cNvPr>
          <p:cNvSpPr txBox="1"/>
          <p:nvPr/>
        </p:nvSpPr>
        <p:spPr>
          <a:xfrm>
            <a:off x="0" y="502403"/>
            <a:ext cx="472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Pulsar glitches are sudden increases in the observed rotation frequency of a spinning-down neutron star </a:t>
            </a:r>
            <a:endParaRPr lang="e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3D4176-FDC9-DEE3-8C98-F95092B1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275"/>
            <a:ext cx="2895169" cy="21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2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43E6AB-39A1-A5D9-A33E-3F3B7297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" y="53144"/>
            <a:ext cx="3804234" cy="215444"/>
          </a:xfrm>
        </p:spPr>
        <p:txBody>
          <a:bodyPr/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Mode change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7C69102-5941-B45C-6378-ECE2667AB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35" y="914630"/>
            <a:ext cx="1151020" cy="22416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203538C-CD50-30B1-6B59-92038875EFE7}"/>
              </a:ext>
            </a:extLst>
          </p:cNvPr>
          <p:cNvSpPr txBox="1"/>
          <p:nvPr/>
        </p:nvSpPr>
        <p:spPr>
          <a:xfrm>
            <a:off x="66697" y="396035"/>
            <a:ext cx="4543403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Mode- switching predominantly manifests as changes in the pulse profile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B3C352-D5B7-EFF3-39F6-29E487D20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596" y="1241222"/>
            <a:ext cx="1266616" cy="8195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5E09C5-740B-14DD-DC58-C708C8108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50" y="2092977"/>
            <a:ext cx="1167536" cy="97173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C83B278-271D-C896-E0AF-852439CFE54C}"/>
              </a:ext>
            </a:extLst>
          </p:cNvPr>
          <p:cNvSpPr txBox="1"/>
          <p:nvPr/>
        </p:nvSpPr>
        <p:spPr>
          <a:xfrm>
            <a:off x="3522434" y="1142644"/>
            <a:ext cx="748196" cy="1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81" dirty="0"/>
              <a:t>PSR</a:t>
            </a:r>
            <a:r>
              <a:rPr kumimoji="1" lang="zh-CN" altLang="en-US" sz="681" dirty="0"/>
              <a:t> </a:t>
            </a:r>
            <a:r>
              <a:rPr kumimoji="1" lang="en-US" altLang="zh-CN" sz="681" dirty="0"/>
              <a:t>B2035+36</a:t>
            </a:r>
            <a:endParaRPr kumimoji="1" lang="zh-CN" altLang="en-US" sz="68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8F77178-571A-8443-947E-5778FAFC61C5}"/>
              </a:ext>
            </a:extLst>
          </p:cNvPr>
          <p:cNvSpPr txBox="1"/>
          <p:nvPr/>
        </p:nvSpPr>
        <p:spPr>
          <a:xfrm>
            <a:off x="3522434" y="3064715"/>
            <a:ext cx="776766" cy="1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681" dirty="0">
                <a:latin typeface="Times" pitchFamily="2" charset="0"/>
              </a:rPr>
              <a:t>Kou</a:t>
            </a:r>
            <a:r>
              <a:rPr lang="zh-CN" altLang="en-US" sz="681" dirty="0">
                <a:latin typeface="Times" pitchFamily="2" charset="0"/>
              </a:rPr>
              <a:t> </a:t>
            </a:r>
            <a:r>
              <a:rPr lang="en-US" altLang="zh-CN" sz="681" dirty="0">
                <a:latin typeface="Times" pitchFamily="2" charset="0"/>
              </a:rPr>
              <a:t>et</a:t>
            </a:r>
            <a:r>
              <a:rPr lang="zh-CN" altLang="en-US" sz="681" dirty="0">
                <a:latin typeface="Times" pitchFamily="2" charset="0"/>
              </a:rPr>
              <a:t> </a:t>
            </a:r>
            <a:r>
              <a:rPr lang="en-US" altLang="zh-CN" sz="681" dirty="0">
                <a:latin typeface="Times" pitchFamily="2" charset="0"/>
              </a:rPr>
              <a:t>al</a:t>
            </a:r>
            <a:r>
              <a:rPr lang="zh-CN" altLang="en-US" sz="681" dirty="0">
                <a:latin typeface="Times" pitchFamily="2" charset="0"/>
              </a:rPr>
              <a:t> </a:t>
            </a:r>
            <a:r>
              <a:rPr lang="en-US" altLang="zh-CN" sz="681" dirty="0">
                <a:latin typeface="Times" pitchFamily="2" charset="0"/>
              </a:rPr>
              <a:t>2018</a:t>
            </a:r>
            <a:r>
              <a:rPr lang="en" altLang="zh-CN" sz="681" dirty="0">
                <a:latin typeface="Times" pitchFamily="2" charset="0"/>
              </a:rPr>
              <a:t> </a:t>
            </a:r>
            <a:endParaRPr lang="en" altLang="zh-CN" sz="68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1494BC-B62B-1E32-4936-05FDD2B84045}"/>
              </a:ext>
            </a:extLst>
          </p:cNvPr>
          <p:cNvSpPr txBox="1"/>
          <p:nvPr/>
        </p:nvSpPr>
        <p:spPr>
          <a:xfrm>
            <a:off x="310900" y="3156242"/>
            <a:ext cx="972089" cy="30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81" dirty="0" err="1">
                <a:latin typeface="Times" pitchFamily="2" charset="0"/>
              </a:rPr>
              <a:t>Lyne</a:t>
            </a:r>
            <a:r>
              <a:rPr lang="en" altLang="zh-CN" sz="681" dirty="0">
                <a:latin typeface="Times" pitchFamily="2" charset="0"/>
              </a:rPr>
              <a:t>,</a:t>
            </a:r>
            <a:r>
              <a:rPr lang="en-US" altLang="zh-CN" sz="681" dirty="0">
                <a:latin typeface="Times" pitchFamily="2" charset="0"/>
              </a:rPr>
              <a:t>et</a:t>
            </a:r>
            <a:r>
              <a:rPr lang="zh-CN" altLang="en-US" sz="681" dirty="0">
                <a:latin typeface="Times" pitchFamily="2" charset="0"/>
              </a:rPr>
              <a:t> </a:t>
            </a:r>
            <a:r>
              <a:rPr lang="en-US" altLang="zh-CN" sz="681" dirty="0">
                <a:latin typeface="Times" pitchFamily="2" charset="0"/>
              </a:rPr>
              <a:t>al</a:t>
            </a:r>
            <a:r>
              <a:rPr lang="zh-CN" altLang="en-US" sz="681" dirty="0">
                <a:latin typeface="Times" pitchFamily="2" charset="0"/>
              </a:rPr>
              <a:t> </a:t>
            </a:r>
            <a:r>
              <a:rPr lang="en-US" altLang="zh-CN" sz="681" dirty="0">
                <a:latin typeface="Times" pitchFamily="2" charset="0"/>
              </a:rPr>
              <a:t>2010</a:t>
            </a:r>
            <a:br>
              <a:rPr lang="en" altLang="zh-CN" sz="681" dirty="0">
                <a:latin typeface="Times" pitchFamily="2" charset="0"/>
              </a:rPr>
            </a:br>
            <a:endParaRPr lang="en" altLang="zh-CN" sz="68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CD51CD6-69A8-2E14-9DAD-D90D2368A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293" y="964464"/>
            <a:ext cx="1451818" cy="21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3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75EDC-916B-A5C8-E2DF-5B31378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9" y="405110"/>
            <a:ext cx="4463641" cy="338554"/>
          </a:xfrm>
        </p:spPr>
        <p:txBody>
          <a:bodyPr/>
          <a:lstStyle/>
          <a:p>
            <a:br>
              <a:rPr lang="en-US" altLang="zh-CN" dirty="0"/>
            </a:br>
            <a:r>
              <a:rPr lang="en-US" altLang="zh-CN" dirty="0"/>
              <a:t>(X-ray pulse coincident with radio mode switching )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DFCBE2-4D9E-CEF3-2A24-5525E1C27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574" y="1546014"/>
            <a:ext cx="1887854" cy="9233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B2A023-E3B2-58E4-3AF4-FE5C1BF0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4" y="1417164"/>
            <a:ext cx="2528067" cy="13734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6887D23-46FD-651D-7BF2-861F68136724}"/>
              </a:ext>
            </a:extLst>
          </p:cNvPr>
          <p:cNvSpPr txBox="1"/>
          <p:nvPr/>
        </p:nvSpPr>
        <p:spPr>
          <a:xfrm>
            <a:off x="3105382" y="2749921"/>
            <a:ext cx="2306203" cy="1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681" dirty="0" err="1">
                <a:latin typeface="AdvOTfe309fd3"/>
              </a:rPr>
              <a:t>Mereghetti</a:t>
            </a:r>
            <a:r>
              <a:rPr lang="en" altLang="zh-CN" sz="681" dirty="0">
                <a:latin typeface="AdvOTfe309fd3"/>
              </a:rPr>
              <a:t>  </a:t>
            </a:r>
            <a:r>
              <a:rPr lang="en-US" altLang="zh-CN" sz="681" dirty="0">
                <a:latin typeface="AdvOTfe309fd3"/>
              </a:rPr>
              <a:t>et</a:t>
            </a:r>
            <a:r>
              <a:rPr lang="zh-CN" altLang="en-US" sz="681" dirty="0">
                <a:latin typeface="AdvOTfe309fd3"/>
              </a:rPr>
              <a:t> </a:t>
            </a:r>
            <a:r>
              <a:rPr lang="en-US" altLang="zh-CN" sz="681" dirty="0">
                <a:latin typeface="AdvOTfe309fd3"/>
              </a:rPr>
              <a:t>al</a:t>
            </a:r>
            <a:r>
              <a:rPr lang="en" altLang="zh-CN" sz="681" dirty="0">
                <a:latin typeface="AdvOTfe309fd3"/>
              </a:rPr>
              <a:t>(2016)</a:t>
            </a:r>
            <a:endParaRPr lang="en" altLang="zh-CN" sz="68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AF661B-627B-09D8-5A0B-579D9FC4E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360" y="1299451"/>
            <a:ext cx="1725968" cy="13750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6DE0A9-C8F0-B18D-7103-63F1A334F3A8}"/>
              </a:ext>
            </a:extLst>
          </p:cNvPr>
          <p:cNvSpPr txBox="1"/>
          <p:nvPr/>
        </p:nvSpPr>
        <p:spPr>
          <a:xfrm>
            <a:off x="111184" y="2782572"/>
            <a:ext cx="2557007" cy="30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altLang="zh-CN" sz="6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start/stop times of B/Q-modes are indicated by the green/red ticks at the top/bottom of the panel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CBFAF6-DDAD-F2B4-FDC1-8CDA564D5F28}"/>
              </a:ext>
            </a:extLst>
          </p:cNvPr>
          <p:cNvSpPr txBox="1"/>
          <p:nvPr/>
        </p:nvSpPr>
        <p:spPr>
          <a:xfrm>
            <a:off x="39270" y="870634"/>
            <a:ext cx="4359624" cy="30187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" altLang="zh-CN" sz="681" dirty="0">
                <a:latin typeface="Times" pitchFamily="2" charset="0"/>
              </a:rPr>
              <a:t>PSR B0943</a:t>
            </a:r>
            <a:r>
              <a:rPr lang="en" altLang="zh-CN" sz="681" dirty="0">
                <a:latin typeface="MTSY"/>
              </a:rPr>
              <a:t>+</a:t>
            </a:r>
            <a:r>
              <a:rPr lang="en" altLang="zh-CN" sz="681" dirty="0">
                <a:latin typeface="Times" pitchFamily="2" charset="0"/>
              </a:rPr>
              <a:t>10 undergoes simultaneous X-ray and radio mode-switching, characterized by thermal X-ray pulsations exhibiting a greater flux when the radio flux is lower</a:t>
            </a:r>
            <a:endParaRPr lang="zh-CN" altLang="en-US" sz="681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99E0303-A0EF-9F16-B91C-90BF7B051DD0}"/>
              </a:ext>
            </a:extLst>
          </p:cNvPr>
          <p:cNvSpPr txBox="1">
            <a:spLocks/>
          </p:cNvSpPr>
          <p:nvPr/>
        </p:nvSpPr>
        <p:spPr>
          <a:xfrm>
            <a:off x="41021" y="53144"/>
            <a:ext cx="38042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ea typeface="+mj-ea"/>
                <a:cs typeface="Arial Unicode MS" panose="020B0604020202020204" charset="-122"/>
              </a:defRPr>
            </a:lvl1pPr>
          </a:lstStyle>
          <a:p>
            <a:r>
              <a:rPr kumimoji="1" lang="en-US" altLang="zh-CN" sz="1400" kern="0">
                <a:solidFill>
                  <a:schemeClr val="bg1"/>
                </a:solidFill>
              </a:rPr>
              <a:t>Mode change</a:t>
            </a:r>
            <a:endParaRPr kumimoji="1" lang="zh-CN" altLang="en-US" sz="1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0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A7CD7-BC0F-6025-1A3B-D265EF69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15" y="130175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575DF4-369B-33C2-3A83-40E4BD634AA0}"/>
              </a:ext>
            </a:extLst>
          </p:cNvPr>
          <p:cNvSpPr txBox="1"/>
          <p:nvPr/>
        </p:nvSpPr>
        <p:spPr>
          <a:xfrm>
            <a:off x="126115" y="723368"/>
            <a:ext cx="4348342" cy="201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10" dirty="0">
                <a:latin typeface="Times New Roman" charset="0"/>
                <a:ea typeface="Times New Roman" charset="0"/>
                <a:cs typeface="Times New Roman" charset="0"/>
              </a:rPr>
              <a:t>Mode changes of the pulsar signify clear manifestation of electric current flow redistribution within the magnetosphere. </a:t>
            </a:r>
          </a:p>
          <a:p>
            <a:pPr algn="just">
              <a:lnSpc>
                <a:spcPct val="150000"/>
              </a:lnSpc>
            </a:pPr>
            <a:r>
              <a:rPr lang="en-US" altLang="zh-CN" sz="1210" dirty="0">
                <a:latin typeface="Times New Roman" charset="0"/>
                <a:ea typeface="Times New Roman" charset="0"/>
                <a:cs typeface="Times New Roman" charset="0"/>
              </a:rPr>
              <a:t>Several mechanisms  suggested to trigger the mode change: </a:t>
            </a:r>
            <a:endParaRPr lang="zh-CN" altLang="en-US" sz="121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4825" indent="-64825"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210" dirty="0">
                <a:latin typeface="Times New Roman" charset="0"/>
                <a:ea typeface="Times New Roman" charset="0"/>
                <a:cs typeface="Times New Roman" charset="0"/>
              </a:rPr>
              <a:t>usual glitching process of the neutron star . </a:t>
            </a:r>
          </a:p>
          <a:p>
            <a:pPr marL="64825" indent="-64825"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210" dirty="0">
                <a:latin typeface="Times New Roman" charset="0"/>
                <a:ea typeface="Times New Roman" charset="0"/>
                <a:cs typeface="Times New Roman" charset="0"/>
              </a:rPr>
              <a:t>precession of the neutron star . </a:t>
            </a:r>
          </a:p>
          <a:p>
            <a:pPr marL="64825" indent="-64825"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210" dirty="0">
                <a:latin typeface="Times New Roman" charset="0"/>
                <a:ea typeface="Times New Roman" charset="0"/>
                <a:cs typeface="Times New Roman" charset="0"/>
              </a:rPr>
              <a:t>impact of debris disks and asteroid belts. </a:t>
            </a:r>
          </a:p>
          <a:p>
            <a:pPr marL="64825" indent="-64825"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210" dirty="0">
                <a:latin typeface="Times New Roman" charset="0"/>
                <a:ea typeface="Times New Roman" charset="0"/>
                <a:cs typeface="Times New Roman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26344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3531" y="3260978"/>
            <a:ext cx="203200" cy="38100"/>
            <a:chOff x="3513531" y="3260978"/>
            <a:chExt cx="203200" cy="38100"/>
          </a:xfrm>
        </p:grpSpPr>
        <p:sp>
          <p:nvSpPr>
            <p:cNvPr id="3" name="object 3"/>
            <p:cNvSpPr/>
            <p:nvPr/>
          </p:nvSpPr>
          <p:spPr>
            <a:xfrm>
              <a:off x="3602432" y="32673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13531" y="32609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732" y="32800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12700" y="0"/>
                  </a:moveTo>
                  <a:lnTo>
                    <a:pt x="50800" y="0"/>
                  </a:lnTo>
                </a:path>
                <a:path w="508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90467" y="3260978"/>
            <a:ext cx="203200" cy="38100"/>
            <a:chOff x="3790467" y="3260978"/>
            <a:chExt cx="203200" cy="38100"/>
          </a:xfrm>
        </p:grpSpPr>
        <p:sp>
          <p:nvSpPr>
            <p:cNvPr id="7" name="object 7"/>
            <p:cNvSpPr/>
            <p:nvPr/>
          </p:nvSpPr>
          <p:spPr>
            <a:xfrm>
              <a:off x="3879368" y="3267328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38100" h="12700">
                  <a:moveTo>
                    <a:pt x="0" y="0"/>
                  </a:moveTo>
                  <a:lnTo>
                    <a:pt x="38100" y="0"/>
                  </a:lnTo>
                </a:path>
                <a:path w="381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0467" y="32609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6668" y="32927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156304" y="3267328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0"/>
                </a:moveTo>
                <a:lnTo>
                  <a:pt x="38100" y="0"/>
                </a:lnTo>
              </a:path>
              <a:path w="38100" h="12700">
                <a:moveTo>
                  <a:pt x="0" y="12700"/>
                </a:moveTo>
                <a:lnTo>
                  <a:pt x="38100" y="127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326572" y="3252088"/>
            <a:ext cx="238760" cy="57150"/>
            <a:chOff x="4326572" y="3252088"/>
            <a:chExt cx="238760" cy="57150"/>
          </a:xfrm>
        </p:grpSpPr>
        <p:sp>
          <p:nvSpPr>
            <p:cNvPr id="13" name="object 13"/>
            <p:cNvSpPr/>
            <p:nvPr/>
          </p:nvSpPr>
          <p:spPr>
            <a:xfrm>
              <a:off x="4451033" y="32851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23969" y="32586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9112" y="3254628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12713"/>
            <a:ext cx="4608195" cy="367122"/>
          </a:xfrm>
          <a:custGeom>
            <a:avLst/>
            <a:gdLst/>
            <a:ahLst/>
            <a:cxnLst/>
            <a:rect l="l" t="t" r="r" b="b"/>
            <a:pathLst>
              <a:path w="4608195" h="358775">
                <a:moveTo>
                  <a:pt x="4608004" y="0"/>
                </a:moveTo>
                <a:lnTo>
                  <a:pt x="0" y="0"/>
                </a:lnTo>
                <a:lnTo>
                  <a:pt x="0" y="358317"/>
                </a:lnTo>
                <a:lnTo>
                  <a:pt x="4608004" y="358317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0" y="3349714"/>
            <a:ext cx="4608195" cy="106680"/>
            <a:chOff x="0" y="3349714"/>
            <a:chExt cx="4608195" cy="106680"/>
          </a:xfrm>
        </p:grpSpPr>
        <p:sp>
          <p:nvSpPr>
            <p:cNvPr id="33" name="object 33"/>
            <p:cNvSpPr/>
            <p:nvPr/>
          </p:nvSpPr>
          <p:spPr>
            <a:xfrm>
              <a:off x="0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5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5976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71952" y="3349714"/>
              <a:ext cx="1536065" cy="106680"/>
            </a:xfrm>
            <a:custGeom>
              <a:avLst/>
              <a:gdLst/>
              <a:ahLst/>
              <a:cxnLst/>
              <a:rect l="l" t="t" r="r" b="b"/>
              <a:pathLst>
                <a:path w="1536064" h="106679">
                  <a:moveTo>
                    <a:pt x="1535976" y="0"/>
                  </a:moveTo>
                  <a:lnTo>
                    <a:pt x="0" y="0"/>
                  </a:lnTo>
                  <a:lnTo>
                    <a:pt x="0" y="106337"/>
                  </a:lnTo>
                  <a:lnTo>
                    <a:pt x="1535976" y="106337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" spc="80"/>
              <a:t>Huihui Wang (SYSU)</a:t>
            </a:r>
            <a:endParaRPr spc="100" dirty="0"/>
          </a:p>
        </p:txBody>
      </p:sp>
      <p:sp>
        <p:nvSpPr>
          <p:cNvPr id="37" name="object 37"/>
          <p:cNvSpPr txBox="1"/>
          <p:nvPr/>
        </p:nvSpPr>
        <p:spPr>
          <a:xfrm>
            <a:off x="2166607" y="3325225"/>
            <a:ext cx="274955" cy="1339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00" spc="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  <a:hlinkClick r:id="" action="ppaction://noaction"/>
              </a:rPr>
              <a:t>pulsar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2887" y="447017"/>
            <a:ext cx="4140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pulsar</a:t>
            </a:r>
            <a:endParaRPr kumimoji="1"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/>
              <a:t>Our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work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of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 err="1"/>
              <a:t>pulsar:PSR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J2021+4026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en-US" altLang="zh-CN" sz="1400" b="1" dirty="0"/>
              <a:t>The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background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of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PSR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J2021+4026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en-US" altLang="zh-CN" sz="1400" b="1" dirty="0"/>
              <a:t>Date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reduction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and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results</a:t>
            </a:r>
            <a:endParaRPr kumimoji="1" lang="zh-CN" altLang="en-US" sz="14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</a:rPr>
              <a:t>pulsar</a:t>
            </a:r>
            <a:endParaRPr kumimoji="1"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zh-CN" altLang="en-US" sz="14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zh-CN" altLang="en-US" sz="1400" b="1" dirty="0"/>
          </a:p>
        </p:txBody>
      </p:sp>
      <p:sp>
        <p:nvSpPr>
          <p:cNvPr id="29" name="object 23"/>
          <p:cNvSpPr txBox="1">
            <a:spLocks noGrp="1"/>
          </p:cNvSpPr>
          <p:nvPr/>
        </p:nvSpPr>
        <p:spPr>
          <a:xfrm>
            <a:off x="104543" y="79895"/>
            <a:ext cx="22123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Unicode MS" panose="020B0604020202020204" charset="-122"/>
                <a:ea typeface="+mj-ea"/>
                <a:cs typeface="Arial Unicode MS" panose="020B0604020202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STFangsong" panose="02010600040101010101" charset="-122"/>
                <a:ea typeface="STFangsong" panose="02010600040101010101" charset="-122"/>
                <a:cs typeface="STFangsong" panose="02010600040101010101" charset="-122"/>
              </a:rPr>
              <a:t>outline</a:t>
            </a:r>
            <a:endParaRPr sz="1400" b="1" dirty="0">
              <a:solidFill>
                <a:schemeClr val="bg1"/>
              </a:solidFill>
              <a:latin typeface="STFangsong" panose="02010600040101010101" charset="-122"/>
              <a:ea typeface="STFangsong" panose="02010600040101010101" charset="-122"/>
              <a:cs typeface="STFangsong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545857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75EDC-916B-A5C8-E2DF-5B31378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3" y="151571"/>
            <a:ext cx="3804234" cy="16927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PSR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J2021+4026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209404-6ADD-A73A-7253-4008DF213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83" y="686475"/>
                <a:ext cx="2101608" cy="1196300"/>
              </a:xfrm>
            </p:spPr>
            <p:txBody>
              <a:bodyPr>
                <a:normAutofit fontScale="85000" lnSpcReduction="20000"/>
              </a:bodyPr>
              <a:lstStyle/>
              <a:p>
                <a:pPr marL="171450" indent="-1714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Characteristic 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 </a:t>
                </a:r>
                <a:r>
                  <a:rPr lang="en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kyr</a:t>
                </a:r>
                <a:endParaRPr lang="en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𝑆𝐷</m:t>
                        </m:r>
                      </m:sub>
                    </m:sSub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1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" altLang="zh-CN" sz="1200" i="1" dirty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" altLang="zh-CN" sz="1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erg/s</a:t>
                </a:r>
              </a:p>
              <a:p>
                <a:pPr marL="171450" indent="-171450">
                  <a:lnSpc>
                    <a:spcPct val="150000"/>
                  </a:lnSpc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∼4×</m:t>
                    </m:r>
                    <m:sSup>
                      <m:sSup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1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" altLang="zh-CN" sz="1200" i="1" dirty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</a:p>
              <a:p>
                <a:pPr marL="171450" indent="-1714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~3.8 Hz (P~265 </a:t>
                </a:r>
                <a:r>
                  <a:rPr lang="en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171450" indent="-171450">
                  <a:lnSpc>
                    <a:spcPct val="150000"/>
                  </a:lnSpc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" altLang="zh-CN" sz="12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" altLang="zh-CN" sz="1200" i="1" dirty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1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  <m:r>
                      <a:rPr lang="en" altLang="zh-CN" sz="1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Hz/s </a:t>
                </a:r>
              </a:p>
              <a:p>
                <a:pPr marL="171450" indent="-1714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 quiet </a:t>
                </a:r>
                <a:endParaRPr lang="en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209404-6ADD-A73A-7253-4008DF213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83" y="686475"/>
                <a:ext cx="2101608" cy="1196300"/>
              </a:xfrm>
              <a:blipFill>
                <a:blip r:embed="rId2"/>
                <a:stretch>
                  <a:fillRect l="-3614" t="-2105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1E47B35-6B0A-4893-EC9C-AD56ED3BAA5D}"/>
              </a:ext>
            </a:extLst>
          </p:cNvPr>
          <p:cNvSpPr txBox="1"/>
          <p:nvPr/>
        </p:nvSpPr>
        <p:spPr>
          <a:xfrm>
            <a:off x="2208691" y="2349621"/>
            <a:ext cx="2305334" cy="790281"/>
          </a:xfrm>
          <a:custGeom>
            <a:avLst/>
            <a:gdLst>
              <a:gd name="connsiteX0" fmla="*/ 0 w 2305334"/>
              <a:gd name="connsiteY0" fmla="*/ 0 h 790281"/>
              <a:gd name="connsiteX1" fmla="*/ 599387 w 2305334"/>
              <a:gd name="connsiteY1" fmla="*/ 0 h 790281"/>
              <a:gd name="connsiteX2" fmla="*/ 1129614 w 2305334"/>
              <a:gd name="connsiteY2" fmla="*/ 0 h 790281"/>
              <a:gd name="connsiteX3" fmla="*/ 1659840 w 2305334"/>
              <a:gd name="connsiteY3" fmla="*/ 0 h 790281"/>
              <a:gd name="connsiteX4" fmla="*/ 2305334 w 2305334"/>
              <a:gd name="connsiteY4" fmla="*/ 0 h 790281"/>
              <a:gd name="connsiteX5" fmla="*/ 2305334 w 2305334"/>
              <a:gd name="connsiteY5" fmla="*/ 387238 h 790281"/>
              <a:gd name="connsiteX6" fmla="*/ 2305334 w 2305334"/>
              <a:gd name="connsiteY6" fmla="*/ 790281 h 790281"/>
              <a:gd name="connsiteX7" fmla="*/ 1798161 w 2305334"/>
              <a:gd name="connsiteY7" fmla="*/ 790281 h 790281"/>
              <a:gd name="connsiteX8" fmla="*/ 1175720 w 2305334"/>
              <a:gd name="connsiteY8" fmla="*/ 790281 h 790281"/>
              <a:gd name="connsiteX9" fmla="*/ 668547 w 2305334"/>
              <a:gd name="connsiteY9" fmla="*/ 790281 h 790281"/>
              <a:gd name="connsiteX10" fmla="*/ 0 w 2305334"/>
              <a:gd name="connsiteY10" fmla="*/ 790281 h 790281"/>
              <a:gd name="connsiteX11" fmla="*/ 0 w 2305334"/>
              <a:gd name="connsiteY11" fmla="*/ 395141 h 790281"/>
              <a:gd name="connsiteX12" fmla="*/ 0 w 2305334"/>
              <a:gd name="connsiteY12" fmla="*/ 0 h 7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334" h="790281" extrusionOk="0">
                <a:moveTo>
                  <a:pt x="0" y="0"/>
                </a:moveTo>
                <a:cubicBezTo>
                  <a:pt x="272049" y="-29082"/>
                  <a:pt x="380878" y="31357"/>
                  <a:pt x="599387" y="0"/>
                </a:cubicBezTo>
                <a:cubicBezTo>
                  <a:pt x="817896" y="-31357"/>
                  <a:pt x="935056" y="14539"/>
                  <a:pt x="1129614" y="0"/>
                </a:cubicBezTo>
                <a:cubicBezTo>
                  <a:pt x="1324172" y="-14539"/>
                  <a:pt x="1531631" y="29494"/>
                  <a:pt x="1659840" y="0"/>
                </a:cubicBezTo>
                <a:cubicBezTo>
                  <a:pt x="1788049" y="-29494"/>
                  <a:pt x="2035977" y="11319"/>
                  <a:pt x="2305334" y="0"/>
                </a:cubicBezTo>
                <a:cubicBezTo>
                  <a:pt x="2319698" y="117175"/>
                  <a:pt x="2301667" y="305645"/>
                  <a:pt x="2305334" y="387238"/>
                </a:cubicBezTo>
                <a:cubicBezTo>
                  <a:pt x="2309001" y="468831"/>
                  <a:pt x="2288559" y="661040"/>
                  <a:pt x="2305334" y="790281"/>
                </a:cubicBezTo>
                <a:cubicBezTo>
                  <a:pt x="2137654" y="791538"/>
                  <a:pt x="1955783" y="763841"/>
                  <a:pt x="1798161" y="790281"/>
                </a:cubicBezTo>
                <a:cubicBezTo>
                  <a:pt x="1640539" y="816721"/>
                  <a:pt x="1346293" y="749970"/>
                  <a:pt x="1175720" y="790281"/>
                </a:cubicBezTo>
                <a:cubicBezTo>
                  <a:pt x="1005147" y="830592"/>
                  <a:pt x="921848" y="752442"/>
                  <a:pt x="668547" y="790281"/>
                </a:cubicBezTo>
                <a:cubicBezTo>
                  <a:pt x="415246" y="828120"/>
                  <a:pt x="210685" y="714110"/>
                  <a:pt x="0" y="790281"/>
                </a:cubicBezTo>
                <a:cubicBezTo>
                  <a:pt x="-31052" y="662832"/>
                  <a:pt x="8152" y="545896"/>
                  <a:pt x="0" y="395141"/>
                </a:cubicBezTo>
                <a:cubicBezTo>
                  <a:pt x="-8152" y="244386"/>
                  <a:pt x="40329" y="110264"/>
                  <a:pt x="0" y="0"/>
                </a:cubicBezTo>
                <a:close/>
              </a:path>
            </a:pathLst>
          </a:custGeom>
          <a:noFill/>
          <a:ln w="47625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039400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gamma- ray pulsar that shows a repeated "state change" in gamma-ray emission properties accompanied by a change in the spin-down rate.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6D2CEC-BD58-86C1-5DE5-5E410213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91" y="652055"/>
            <a:ext cx="2283559" cy="14272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6676776-8210-20EA-55A9-9A27E5D18F98}"/>
              </a:ext>
            </a:extLst>
          </p:cNvPr>
          <p:cNvSpPr txBox="1"/>
          <p:nvPr/>
        </p:nvSpPr>
        <p:spPr>
          <a:xfrm>
            <a:off x="3076532" y="2047743"/>
            <a:ext cx="752517" cy="1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681" dirty="0" err="1">
                <a:latin typeface="Times" pitchFamily="2" charset="0"/>
              </a:rPr>
              <a:t>Allafort</a:t>
            </a:r>
            <a:r>
              <a:rPr lang="en-US" altLang="zh-CN" sz="681" dirty="0">
                <a:latin typeface="Times" pitchFamily="2" charset="0"/>
              </a:rPr>
              <a:t>+2013</a:t>
            </a:r>
            <a:endParaRPr lang="en" altLang="zh-CN" sz="68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09DE53-FE5D-9B5A-77C4-D2A4B9520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3" y="2164196"/>
            <a:ext cx="1947704" cy="7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67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919</Words>
  <Application>Microsoft Macintosh PowerPoint</Application>
  <PresentationFormat>自定义</PresentationFormat>
  <Paragraphs>124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等线</vt:lpstr>
      <vt:lpstr>STFangsong</vt:lpstr>
      <vt:lpstr>AdvOTfe309fd3</vt:lpstr>
      <vt:lpstr>Arial Unicode MS</vt:lpstr>
      <vt:lpstr>GlosaMath</vt:lpstr>
      <vt:lpstr>MinionPro</vt:lpstr>
      <vt:lpstr>MTSY</vt:lpstr>
      <vt:lpstr>MTSYB</vt:lpstr>
      <vt:lpstr>Calibri</vt:lpstr>
      <vt:lpstr>Cambria Math</vt:lpstr>
      <vt:lpstr>Times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Glitch </vt:lpstr>
      <vt:lpstr>Mode change</vt:lpstr>
      <vt:lpstr> (X-ray pulse coincident with radio mode switching )</vt:lpstr>
      <vt:lpstr>Model </vt:lpstr>
      <vt:lpstr>PowerPoint 演示文稿</vt:lpstr>
      <vt:lpstr>PSR J2021+4026</vt:lpstr>
      <vt:lpstr>PSR J2021+4026</vt:lpstr>
      <vt:lpstr>PSR J2021+4026</vt:lpstr>
      <vt:lpstr>PSR J2021+4026</vt:lpstr>
      <vt:lpstr>PSR J2021+4026</vt:lpstr>
      <vt:lpstr>Vela pulsar---glitch activities</vt:lpstr>
      <vt:lpstr>PowerPoint 演示文稿</vt:lpstr>
      <vt:lpstr>conclusion</vt:lpstr>
      <vt:lpstr>PowerPoint 演示文稿</vt:lpstr>
      <vt:lpstr>PowerPoint 演示文稿</vt:lpstr>
      <vt:lpstr>PowerPoint 演示文稿</vt:lpstr>
      <vt:lpstr>PowerPoint 演示文稿</vt:lpstr>
      <vt:lpstr>PSR J2021+4026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脉冲星的周期跃变与高能辐射的观测与分析 </dc:title>
  <dc:creator> 王惠惠 导师: Jumpei Takata教授  </dc:creator>
  <cp:lastModifiedBy>hui93 wang</cp:lastModifiedBy>
  <cp:revision>557</cp:revision>
  <dcterms:created xsi:type="dcterms:W3CDTF">2022-09-02T03:13:58Z</dcterms:created>
  <dcterms:modified xsi:type="dcterms:W3CDTF">2024-07-15T15:35:28Z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2021-05-13T08:00:00Z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2021-05-13T08:00:00Z</vt:filetime>
  </property>
  <property fmtid="{D5CDD505-2E9C-101B-9397-08002B2CF9AE}" pid="5" name="ICV">
    <vt:lpwstr>E3277BB64A03F302F674116327AB9A8C</vt:lpwstr>
  </property>
  <property fmtid="{D5CDD505-2E9C-101B-9397-08002B2CF9AE}" pid="6" name="KSOProductBuildVer">
    <vt:lpwstr>2052-4.2.2.6882</vt:lpwstr>
  </property>
</Properties>
</file>