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77" r:id="rId5"/>
    <p:sldId id="271" r:id="rId6"/>
    <p:sldId id="267" r:id="rId7"/>
    <p:sldId id="275" r:id="rId8"/>
    <p:sldId id="268" r:id="rId9"/>
    <p:sldId id="258" r:id="rId10"/>
    <p:sldId id="276" r:id="rId11"/>
    <p:sldId id="259" r:id="rId12"/>
    <p:sldId id="278" r:id="rId13"/>
    <p:sldId id="273" r:id="rId14"/>
    <p:sldId id="261" r:id="rId15"/>
    <p:sldId id="262" r:id="rId16"/>
    <p:sldId id="263" r:id="rId17"/>
    <p:sldId id="26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1344-A484-4BCC-B82D-FA9AE16CA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827D-2ED8-43FC-9D9F-228ED6DF7F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9905" y="1466999"/>
            <a:ext cx="10412185" cy="1810577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8600 MHz observations of 170 pulsars with TMRT</a:t>
            </a:r>
            <a:endParaRPr lang="zh-CN" altLang="en-US" sz="5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77297" y="4195817"/>
            <a:ext cx="8437402" cy="1655762"/>
          </a:xfrm>
        </p:spPr>
        <p:txBody>
          <a:bodyPr>
            <a:normAutofit lnSpcReduction="10000"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Speaker: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Xiaowei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Wang (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王啸威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Collaborators: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Zhen Yan (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闫振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), Zhiqiang Shen (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沈志强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Rongbing Zhao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赵融冰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), Yajun Wu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吴亚军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), Zhipeng Huang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黄志鹏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), Rui Wang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王睿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), Jie Liu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刘杰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 et al.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0" y="85009"/>
            <a:ext cx="3899363" cy="817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03" y="0"/>
            <a:ext cx="1093287" cy="10932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326" y="6353705"/>
            <a:ext cx="267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2024/07/15 FPS13, Kunming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3.3 Multifrequency profile evolution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1930" y="890584"/>
            <a:ext cx="8379170" cy="21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Intrinsic pulse shape for 7 scattering pulsars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Slight RFM (mean slope of -0.09) between 2250 and 8600 MHz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(-0.19 between 333 and 618 MHz found by Mitra et al. 2016)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Width increasing for some pulsars towards high frequencies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290560" y="66463"/>
            <a:ext cx="2523161" cy="3943632"/>
            <a:chOff x="7069875" y="7882"/>
            <a:chExt cx="5021766" cy="68422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69875" y="7882"/>
              <a:ext cx="5021766" cy="684223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530698" y="238340"/>
              <a:ext cx="2540386" cy="101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DM: 1067.8 cm^-3 pc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9413722" y="170538"/>
              <a:ext cx="89209" cy="6217915"/>
            </a:xfrm>
            <a:prstGeom prst="line">
              <a:avLst/>
            </a:prstGeom>
            <a:ln w="63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503165" y="170538"/>
              <a:ext cx="89209" cy="6217915"/>
            </a:xfrm>
            <a:prstGeom prst="line">
              <a:avLst/>
            </a:prstGeom>
            <a:ln w="63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40869" y="6522931"/>
            <a:ext cx="44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43" y="3993686"/>
            <a:ext cx="3781185" cy="2797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705168" y="4194401"/>
                <a:ext cx="1293816" cy="386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194401"/>
                <a:ext cx="1293816" cy="386965"/>
              </a:xfrm>
              <a:prstGeom prst="rect">
                <a:avLst/>
              </a:prstGeom>
              <a:blipFill rotWithShape="1">
                <a:blip r:embed="rId3"/>
                <a:stretch>
                  <a:fillRect l="-45" t="-58" r="-8028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/>
          <p:cNvSpPr/>
          <p:nvPr/>
        </p:nvSpPr>
        <p:spPr>
          <a:xfrm>
            <a:off x="8552089" y="6328462"/>
            <a:ext cx="1224643" cy="358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280321" y="6319158"/>
            <a:ext cx="623207" cy="358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628342" y="4589344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δ of -0.09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9" y="3304817"/>
            <a:ext cx="7261638" cy="348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766796" y="-30312"/>
            <a:ext cx="5132647" cy="3419521"/>
            <a:chOff x="3328490" y="3037029"/>
            <a:chExt cx="1874224" cy="262227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8490" y="3083393"/>
              <a:ext cx="1874224" cy="257590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514047" y="3037029"/>
              <a:ext cx="818144" cy="49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J0953+0755</a:t>
              </a:r>
              <a:endParaRPr lang="en-US" altLang="zh-CN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DM: </a:t>
              </a:r>
              <a:r>
                <a:rPr lang="en-US" altLang="zh-CN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3.0 cm^-3 pc</a:t>
              </a:r>
              <a:endParaRPr lang="zh-CN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0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3.4 Unignorable scintillation effect at 8600 MHz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32545" y="3373082"/>
            <a:ext cx="5132647" cy="3303737"/>
            <a:chOff x="7271540" y="3153317"/>
            <a:chExt cx="1883586" cy="25065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540" y="3176530"/>
              <a:ext cx="1883586" cy="248331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474985" y="3153317"/>
              <a:ext cx="1567544" cy="49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J0627+0649</a:t>
              </a:r>
              <a:endParaRPr lang="en-US" altLang="zh-CN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DM: </a:t>
              </a:r>
              <a:r>
                <a:rPr lang="en-US" altLang="zh-CN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86.6 cm^-3 pc</a:t>
              </a:r>
              <a:endParaRPr lang="zh-CN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793268" y="6492153"/>
            <a:ext cx="414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Red: 8600 MHz      </a:t>
            </a:r>
            <a:r>
              <a:rPr lang="en-US" altLang="zh-CN" dirty="0">
                <a:solidFill>
                  <a:schemeClr val="accent1"/>
                </a:solidFill>
              </a:rPr>
              <a:t>Blue: 2250 MHz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869" y="6522931"/>
            <a:ext cx="49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21077" y="3449669"/>
            <a:ext cx="295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Evident modulation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8462" y="1521900"/>
            <a:ext cx="6169949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Obvious flux density variations for some pulsars at 8600 MHz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箭头: 右 31"/>
          <p:cNvSpPr/>
          <p:nvPr/>
        </p:nvSpPr>
        <p:spPr>
          <a:xfrm rot="5400000">
            <a:off x="3186075" y="3219339"/>
            <a:ext cx="734427" cy="68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8304" y="1748473"/>
            <a:ext cx="6061086" cy="1239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040" y="3879258"/>
            <a:ext cx="5822949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Interstellar scintillation effect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at such a high frequency ?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99974" y="34882"/>
            <a:ext cx="249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Few modulation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24543" y="2663626"/>
                <a:ext cx="7384313" cy="390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varies with the DM and frequency </a:t>
                </a:r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Large modulation in pulsars with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moderate DMs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(~ 50-100 cm^-3 pc) at 8600 MHz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peak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shifts towards higher DMs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increasing frequencies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" y="2663626"/>
                <a:ext cx="7384313" cy="3903504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4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313071" y="1329240"/>
                <a:ext cx="7326351" cy="111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Quantify the variation of the flux with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modulation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</m:t>
                        </m:r>
                        <m:r>
                          <a:rPr lang="en-US" altLang="zh-CN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8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000" b="1" dirty="0"/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1" y="1329240"/>
                <a:ext cx="7326351" cy="1111586"/>
              </a:xfrm>
              <a:prstGeom prst="rect">
                <a:avLst/>
              </a:prstGeom>
              <a:blipFill rotWithShape="1">
                <a:blip r:embed="rId2"/>
                <a:stretch>
                  <a:fillRect t="-17" r="5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7286625" y="-16100"/>
            <a:ext cx="4876800" cy="6825343"/>
            <a:chOff x="1801845" y="79009"/>
            <a:chExt cx="4876800" cy="682534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1845" y="2949272"/>
              <a:ext cx="4876800" cy="360883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7973" y="154162"/>
              <a:ext cx="3948111" cy="2870733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3855406" y="79009"/>
              <a:ext cx="2220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Gitika et al. 2023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4766" y="6442687"/>
              <a:ext cx="995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Weak scintillation</a:t>
              </a:r>
              <a:endParaRPr lang="zh-CN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45864" y="6441872"/>
              <a:ext cx="995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Refractive scintillation</a:t>
              </a:r>
              <a:endParaRPr lang="zh-CN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61728" y="6442687"/>
              <a:ext cx="104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Strong</a:t>
              </a:r>
              <a:r>
                <a:rPr lang="en-US" altLang="zh-CN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scintillation</a:t>
              </a:r>
              <a:endParaRPr lang="zh-CN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直接箭头连接符 32"/>
            <p:cNvCxnSpPr>
              <a:stCxn id="30" idx="3"/>
              <a:endCxn id="32" idx="1"/>
            </p:cNvCxnSpPr>
            <p:nvPr/>
          </p:nvCxnSpPr>
          <p:spPr>
            <a:xfrm>
              <a:off x="3519843" y="6673520"/>
              <a:ext cx="54188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40868" y="6522931"/>
            <a:ext cx="383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503749" y="6578411"/>
            <a:ext cx="5629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0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3.4 Unignorable scintillation effect at 8600 MHz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041" y="1076047"/>
            <a:ext cx="5651276" cy="2732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56" y="1109301"/>
            <a:ext cx="5612316" cy="30278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08943" y="2852317"/>
            <a:ext cx="121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TMRT 8600 MHz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27868" y="2982652"/>
            <a:ext cx="127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MeerKAT 1429 MHz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72531" y="1158666"/>
            <a:ext cx="1836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Gitika et al. 2023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78411" y="2522204"/>
            <a:ext cx="4135211" cy="480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78409" y="1629990"/>
            <a:ext cx="4135211" cy="532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9817" y="2339638"/>
            <a:ext cx="4493080" cy="3300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05909" y="4341631"/>
                <a:ext cx="12377283" cy="13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80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for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low galactic longitudes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pulsars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8600 MHz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Higher frequencies (L to X band)             lower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highly modulated pulsars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9" y="4341631"/>
                <a:ext cx="12377283" cy="1317092"/>
              </a:xfrm>
              <a:prstGeom prst="rect">
                <a:avLst/>
              </a:prstGeom>
              <a:blipFill rotWithShape="1">
                <a:blip r:embed="rId3"/>
                <a:stretch>
                  <a:fillRect l="-4" t="-10" r="3" b="-6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40869" y="6522931"/>
            <a:ext cx="375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5364033" y="5243105"/>
            <a:ext cx="731967" cy="334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00956" y="5793857"/>
            <a:ext cx="8107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the target selection for future high-frequency scintillation studies !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3.4 Unignorable scintillation effect at 8600 MHz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782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3.5 Spectral complexity and spectral indices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1327" y="3400834"/>
            <a:ext cx="6282352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Select 5 spectral models (Jankowski et al., 2018):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Simple power law (PL)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(34 per cent)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Broken PL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 per cent)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Log-parabolic spectrum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 per cent)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PL with low-frequency turn-over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(24 per cent)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PL with high-frequency cut-off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per cent)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percentage of simple PL is lower than in previous works (79% for 441 pulsars in Jankowski et al. 2018)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27" y="734845"/>
            <a:ext cx="5652274" cy="25838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07" y="646331"/>
            <a:ext cx="5778189" cy="42333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75474" y="839952"/>
            <a:ext cx="380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3544428" y="834399"/>
            <a:ext cx="388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5441948" y="834399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1588047" y="2200666"/>
            <a:ext cx="388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3520607" y="220066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(e)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778821" y="5011340"/>
                <a:ext cx="55900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flatter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-1.35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58 pulsars with simple PL spectra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positive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(&gt; 0) is observed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21" y="5011340"/>
                <a:ext cx="559007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" t="-46" r="6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40868" y="6522931"/>
            <a:ext cx="3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785" y="1206074"/>
            <a:ext cx="5943215" cy="44376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4176" y="0"/>
            <a:ext cx="913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3.6 Constrain on detection of  GC pulsars at X-band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91440" y="1641475"/>
                <a:ext cx="6358255" cy="37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Detection limit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Parkes 8.4 GHz survey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~200 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Jy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(Johnston et al. 2006)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Effelsberg 8.35 GHz survey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~105 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Jy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(Eatough et al. 2021)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indent="0">
                  <a:buFont typeface="+mj-lt"/>
                  <a:buNone/>
                </a:pP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charset="0"/>
                  <a:buChar char="l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Sca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ttering scenarios 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(Macquart et al. 2015)</a:t>
                </a:r>
                <a:endPara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Weak scattering: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ν</m:t>
                                </m:r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𝐺𝐻𝑧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ms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Strong scattering: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210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ν</m:t>
                                </m:r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𝐺𝐻𝑧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ms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641475"/>
                <a:ext cx="6358255" cy="3790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47444" y="950711"/>
                <a:ext cx="4412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Pseudo-luminosity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44" y="950711"/>
                <a:ext cx="441238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" t="-25" r="10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40869" y="6522931"/>
            <a:ext cx="38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8535" y="5939155"/>
            <a:ext cx="8423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deeper surveys at X-band are necessary !</a:t>
            </a:r>
            <a:endParaRPr lang="en-US" altLang="zh-C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942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4. Summary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8" y="6522931"/>
            <a:ext cx="36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1647" y="5628985"/>
            <a:ext cx="2843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Thanks !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506" y="1006459"/>
            <a:ext cx="11478987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Detect 170 pulsars at 8600 MHz using simultaneous S/X band observations with TMRT, that almost triples the number of pulsars with high-frequency (&gt; 8 GHz) observations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derived slope for W</a:t>
            </a:r>
            <a:r>
              <a:rPr lang="en-US" altLang="zh-CN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-period relation at 8600 MHz is similar to those at low frequencies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Slight RFM is observed between 2250 and 8600 MHz, meanwhile some pulsars show width broadening towards high frequencies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Modulation index varies with frequencies, DMs and galactic location, pulsars with moderate DMs (~50-100 cm^-3 pc) tend to show large modulation at 8600 MHz</a:t>
            </a: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percentage of simple PL spectrum is lower than that found by other works after adding high-frequency flux data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Future deeper X-band surveys could have chance to detect high luminosity normal pulsars in the GC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0" y="85009"/>
            <a:ext cx="3899363" cy="817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03" y="0"/>
            <a:ext cx="1093287" cy="109328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74633" y="1008290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84071" y="1902843"/>
            <a:ext cx="701720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US" altLang="zh-C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Method and observation</a:t>
            </a:r>
            <a:endParaRPr lang="en-US" altLang="zh-C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altLang="zh-C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811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1.1 Importance of high-frequency pulsar observations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21997" y="1358121"/>
            <a:ext cx="5735363" cy="4926182"/>
            <a:chOff x="495304" y="2486751"/>
            <a:chExt cx="4648741" cy="3682108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9010" y="2486751"/>
              <a:ext cx="4575035" cy="3433560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495304" y="5896612"/>
              <a:ext cx="1713727" cy="2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zh-CN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T. Hassall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713095" y="1145540"/>
            <a:ext cx="655256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insights into the unclear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 mechanism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for pulsars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Explore the deeper part of magnetosphere with multifrequency profile evolution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(Radius-to-frequency mapping, Cordes 1978)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Constrain the spectral behavior in a wider frequency range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Some special applications, e.g. searching  Galactic Center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pulsars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6820" y="1779035"/>
            <a:ext cx="1943099" cy="41405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20958" y="5920072"/>
            <a:ext cx="2668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high-quality data at low frequencies from FAST, LOFAR, MWA…</a:t>
            </a:r>
            <a:endParaRPr lang="zh-CN" alt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64082" y="6284480"/>
            <a:ext cx="446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(e.g. Johnston et al 2006,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Eatough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et al. 2021)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96366" y="1283409"/>
            <a:ext cx="1943100" cy="53067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220811" y="794739"/>
            <a:ext cx="284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 high-frequency data</a:t>
            </a:r>
            <a:endParaRPr lang="en-US" altLang="zh-CN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809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1.2 Current shortage of high-frequency observations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6025974" y="1080337"/>
          <a:ext cx="5385112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4198"/>
                <a:gridCol w="1122982"/>
                <a:gridCol w="1380054"/>
                <a:gridCol w="1127878"/>
              </a:tblGrid>
              <a:tr h="216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Telescope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(GHz)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CN" sz="1600" b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psr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Bartel et al. 1978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14.8,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Morris et al.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1981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8.7, 14.8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Kramer et al. 1994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Xilouris et al. 1995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Xilouris et al. 1996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Maron et al. 2004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Johnston et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al.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Parkes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Lohmer et al. 2008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8.4,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Keith et al. 2011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Parkes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Maron et al.</a:t>
                      </a:r>
                      <a:r>
                        <a:rPr lang="zh-CN" alt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Effelsberg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Zhao et al. 2017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TMRT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03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Wang et al. 2024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TMRT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6814650" y="711005"/>
            <a:ext cx="419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Some historical observations above 8 GHz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43625" y="4750350"/>
            <a:ext cx="4863836" cy="506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7461" y="4460816"/>
            <a:ext cx="131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40% of the total number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2906" y="5475247"/>
            <a:ext cx="600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further breakthrough with TMRT ?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947" y="951928"/>
            <a:ext cx="5596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Pulsars that been observed above 8 GHz are sparse (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80 pulsars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) compared to the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3649 known  pulsars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 ATNF catalogue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(till 2024/06/28)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4972" y="3344000"/>
            <a:ext cx="730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high-frequency flux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due to steep spectra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8636" y="4607029"/>
            <a:ext cx="4621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Large telescope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Wider bandwidth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altLang="zh-C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sys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Longer integration times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90947" y="3706845"/>
                <a:ext cx="5988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(mean α ~ -1.6, Jankowski et al. 2018)</a:t>
                </a:r>
                <a:endPara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7" y="3706845"/>
                <a:ext cx="598830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2" t="-76" r="7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头: 右 26"/>
          <p:cNvSpPr/>
          <p:nvPr/>
        </p:nvSpPr>
        <p:spPr>
          <a:xfrm rot="5400000">
            <a:off x="2529774" y="4245710"/>
            <a:ext cx="493939" cy="36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9933" y="6164779"/>
            <a:ext cx="471980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1463" y="534761"/>
            <a:ext cx="5215314" cy="56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4176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2.1 Method and observation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351" y="3683821"/>
            <a:ext cx="725207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Data span: 2017 September - 2024 March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S/X dual-frequency receiver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S-band: 2200-2300 MHz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X-band: 8200-9000 MHz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Incoherent de-dispersion and online-folding mode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Typical integration time: 5-30 min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396" y="687950"/>
            <a:ext cx="3090183" cy="73070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Simultaneously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 observations with TMRT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箭头: 右 6"/>
          <p:cNvSpPr/>
          <p:nvPr/>
        </p:nvSpPr>
        <p:spPr>
          <a:xfrm rot="5400000">
            <a:off x="1944000" y="1428606"/>
            <a:ext cx="262970" cy="334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8352" y="1779831"/>
            <a:ext cx="3090183" cy="73070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 analysis with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S-band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1930734" y="2517833"/>
            <a:ext cx="289503" cy="334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8351" y="2865154"/>
            <a:ext cx="3090183" cy="73070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and add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X-band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with new ephemerids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48327" y="1700779"/>
            <a:ext cx="337490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Effectively extend the integration times 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05515" y="5535244"/>
            <a:ext cx="123450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0.75 h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758853" y="5560839"/>
            <a:ext cx="123450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20.6 h</a:t>
            </a:r>
            <a:endParaRPr lang="zh-CN" altLang="en-US" sz="2400" dirty="0"/>
          </a:p>
        </p:txBody>
      </p:sp>
      <p:sp>
        <p:nvSpPr>
          <p:cNvPr id="14" name="箭头: 右 13"/>
          <p:cNvSpPr/>
          <p:nvPr/>
        </p:nvSpPr>
        <p:spPr>
          <a:xfrm>
            <a:off x="9074981" y="5735721"/>
            <a:ext cx="619657" cy="334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1689" y="3285252"/>
            <a:ext cx="4566534" cy="31576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60" y="347777"/>
            <a:ext cx="4551279" cy="302537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2561" y="-3211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2.2 Technical verification: profile and flux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74" y="614221"/>
            <a:ext cx="5307378" cy="3960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677565" y="2624566"/>
                <a:ext cx="1564083" cy="464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CN" altLang="en-US" sz="14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2250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1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zh-CN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65" y="2624566"/>
                <a:ext cx="1564083" cy="464743"/>
              </a:xfrm>
              <a:prstGeom prst="rect">
                <a:avLst/>
              </a:prstGeom>
              <a:blipFill rotWithShape="1">
                <a:blip r:embed="rId4"/>
                <a:stretch>
                  <a:fillRect l="-10" t="-24" r="-258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677565" y="3140785"/>
                <a:ext cx="1564083" cy="464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860</m:t>
                              </m:r>
                              <m:r>
                                <a:rPr lang="zh-CN" alt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CN" altLang="en-US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zh-CN" altLang="en-US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zh-CN" altLang="en-US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65" y="3140785"/>
                <a:ext cx="1564083" cy="464743"/>
              </a:xfrm>
              <a:prstGeom prst="rect">
                <a:avLst/>
              </a:prstGeom>
              <a:blipFill rotWithShape="1">
                <a:blip r:embed="rId5"/>
                <a:stretch>
                  <a:fillRect l="-10" t="-16" r="-2583" b="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320300" y="4525527"/>
            <a:ext cx="708785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Consistent integrated profiles from single and multi-epoch observations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flux densities are identical to the predicted ones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19455" y="6197677"/>
            <a:ext cx="124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Wang et al. 2024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82280" y="6242240"/>
            <a:ext cx="540840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(classified as simple power-law in Jankowski et al. 2018)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2.3 Sample of pulsars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51" y="3066216"/>
            <a:ext cx="6672092" cy="34514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19" y="767194"/>
            <a:ext cx="4681645" cy="45980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327" y="819447"/>
            <a:ext cx="7719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Apply the method to a sample of 170 pulsars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millisecond pulsars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 normal pulsars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 wide sky coverage of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Declination &gt; -40°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DMs range from 3.0 to 1067.8 cm^-3 pc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5755" y="5365238"/>
            <a:ext cx="487188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relatively comprehensive coverage in the sky map and P-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Pdot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diagram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3.1 Integrated profiles at 8600 MHz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6917" y="575105"/>
            <a:ext cx="5635083" cy="62828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8044" y="1131338"/>
            <a:ext cx="60600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Successfully obtain the 8600 MHz profile for 170 pulsars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126 pulsars are first observed above 8 GHz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Better S/N for the profile of other 44 pulsars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Detect the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interpulse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(IP) in 8 pulsars 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爆炸形: 8 pt  1"/>
          <p:cNvSpPr/>
          <p:nvPr/>
        </p:nvSpPr>
        <p:spPr>
          <a:xfrm>
            <a:off x="2959554" y="2202898"/>
            <a:ext cx="3666759" cy="2033899"/>
          </a:xfrm>
          <a:prstGeom prst="irregularSeal1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tripled the existing number !</a:t>
            </a:r>
            <a:endParaRPr lang="zh-CN" altLang="en-US" sz="2400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396015" y="1808881"/>
            <a:ext cx="11568900" cy="3815342"/>
            <a:chOff x="623100" y="918915"/>
            <a:chExt cx="11568900" cy="38153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100" y="955813"/>
              <a:ext cx="5648424" cy="367037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055" y="918915"/>
              <a:ext cx="5958945" cy="381534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028878" y="3716552"/>
              <a:ext cx="557561" cy="435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60527" y="3207684"/>
              <a:ext cx="2620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Weak IP (IP/MP ~ 0.03)</a:t>
              </a:r>
              <a:endPara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26273" y="1471961"/>
              <a:ext cx="32115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Parkes telescope 8.4 GHz</a:t>
              </a:r>
              <a:endPara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0.5 h integration time</a:t>
              </a:r>
              <a:endPara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(Johnston et al. 2006)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4176" y="0"/>
            <a:ext cx="732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3.2 Profile width W</a:t>
            </a:r>
            <a:r>
              <a:rPr lang="en-US" altLang="zh-CN" sz="2800" b="1" baseline="-25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10</a:t>
            </a: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vs. period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69" y="6522931"/>
            <a:ext cx="2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3942" y="4180115"/>
            <a:ext cx="4955222" cy="24473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66" y="646389"/>
            <a:ext cx="4367411" cy="3380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27" y="646389"/>
            <a:ext cx="4310164" cy="33800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71013" y="852559"/>
            <a:ext cx="121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2250 MHz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9597" y="823491"/>
            <a:ext cx="121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8600 MHz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73676" y="2834914"/>
                <a:ext cx="27780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zh-CN" altLang="el-GR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6" y="2834914"/>
                <a:ext cx="2778005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2" t="-948" r="-7170" b="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40869" y="4509454"/>
            <a:ext cx="701307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Obtain the mean slope </a:t>
            </a:r>
            <a:r>
              <a:rPr lang="el-GR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-0.27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-0.29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for 2250 and 8600 MHz in log-log space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slope seems identical at different frequencies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91207" y="4669971"/>
            <a:ext cx="628650" cy="189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liZTRhNWYwYmQ1YjQ3NTYzZjI4YWM3YTY2NzdkND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6281</Words>
  <Application>WPS 演示</Application>
  <PresentationFormat>宽屏</PresentationFormat>
  <Paragraphs>367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方正粗黑宋简体</vt:lpstr>
      <vt:lpstr>Calibri</vt:lpstr>
      <vt:lpstr>Cambria Math</vt:lpstr>
      <vt:lpstr>等线</vt:lpstr>
      <vt:lpstr>微软雅黑</vt:lpstr>
      <vt:lpstr>Arial Unicode MS</vt:lpstr>
      <vt:lpstr>等线 Light</vt:lpstr>
      <vt:lpstr>Wingdings</vt:lpstr>
      <vt:lpstr>Office 主题​​</vt:lpstr>
      <vt:lpstr>8600 MHz observations of 170 pulsars with TMRT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wxw</dc:creator>
  <cp:lastModifiedBy>r射线暴</cp:lastModifiedBy>
  <cp:revision>321</cp:revision>
  <dcterms:created xsi:type="dcterms:W3CDTF">2024-07-04T05:43:00Z</dcterms:created>
  <dcterms:modified xsi:type="dcterms:W3CDTF">2024-07-14T14:56:48Z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2808E85A8B5A4F6FA8FB9535C53C58CD_12</vt:lpwstr>
  </property>
  <property fmtid="{D5CDD505-2E9C-101B-9397-08002B2CF9AE}" pid="3" name="KSOProductBuildVer">
    <vt:lpwstr>2052-12.1.0.17133</vt:lpwstr>
  </property>
</Properties>
</file>