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wmf" ContentType="image/x-w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3"/>
    <p:sldId id="295" r:id="rId4"/>
    <p:sldId id="257" r:id="rId5"/>
    <p:sldId id="262" r:id="rId6"/>
    <p:sldId id="293" r:id="rId7"/>
    <p:sldId id="258" r:id="rId8"/>
    <p:sldId id="278" r:id="rId9"/>
    <p:sldId id="259" r:id="rId10"/>
    <p:sldId id="263" r:id="rId11"/>
    <p:sldId id="264" r:id="rId13"/>
    <p:sldId id="265" r:id="rId14"/>
    <p:sldId id="297" r:id="rId15"/>
    <p:sldId id="267" r:id="rId16"/>
    <p:sldId id="268" r:id="rId17"/>
    <p:sldId id="269" r:id="rId18"/>
    <p:sldId id="270" r:id="rId19"/>
    <p:sldId id="271" r:id="rId20"/>
    <p:sldId id="272" r:id="rId21"/>
    <p:sldId id="276" r:id="rId22"/>
    <p:sldId id="296" r:id="rId23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83"/>
        <p:guide pos="383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83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7.vml.rels><?xml version="1.0" encoding="UTF-8" standalone="yes"?>
<Relationships xmlns="http://schemas.openxmlformats.org/package/2006/relationships"><Relationship Id="rId9" Type="http://schemas.openxmlformats.org/officeDocument/2006/relationships/image" Target="../media/image43.wmf"/><Relationship Id="rId8" Type="http://schemas.openxmlformats.org/officeDocument/2006/relationships/image" Target="../media/image42.wmf"/><Relationship Id="rId7" Type="http://schemas.openxmlformats.org/officeDocument/2006/relationships/image" Target="../media/image41.wmf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0" Type="http://schemas.openxmlformats.org/officeDocument/2006/relationships/image" Target="../media/image44.wmf"/><Relationship Id="rId1" Type="http://schemas.openxmlformats.org/officeDocument/2006/relationships/image" Target="../media/image35.wmf"/></Relationships>
</file>

<file path=ppt/drawings/_rels/vmlDrawing8.vml.rels><?xml version="1.0" encoding="UTF-8" standalone="yes"?>
<Relationships xmlns="http://schemas.openxmlformats.org/package/2006/relationships"><Relationship Id="rId5" Type="http://schemas.openxmlformats.org/officeDocument/2006/relationships/image" Target="../media/image50.wmf"/><Relationship Id="rId4" Type="http://schemas.openxmlformats.org/officeDocument/2006/relationships/image" Target="../media/image49.wmf"/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3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wmf"/><Relationship Id="rId8" Type="http://schemas.openxmlformats.org/officeDocument/2006/relationships/oleObject" Target="../embeddings/oleObject10.bin"/><Relationship Id="rId7" Type="http://schemas.openxmlformats.org/officeDocument/2006/relationships/image" Target="../media/image26.wmf"/><Relationship Id="rId6" Type="http://schemas.openxmlformats.org/officeDocument/2006/relationships/oleObject" Target="../embeddings/oleObject9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8.bin"/><Relationship Id="rId3" Type="http://schemas.openxmlformats.org/officeDocument/2006/relationships/image" Target="../media/image24.wmf"/><Relationship Id="rId2" Type="http://schemas.openxmlformats.org/officeDocument/2006/relationships/oleObject" Target="../embeddings/oleObject7.bin"/><Relationship Id="rId16" Type="http://schemas.openxmlformats.org/officeDocument/2006/relationships/vmlDrawing" Target="../drawings/vmlDrawing4.v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75.xml"/><Relationship Id="rId13" Type="http://schemas.openxmlformats.org/officeDocument/2006/relationships/image" Target="../media/image29.wmf"/><Relationship Id="rId12" Type="http://schemas.openxmlformats.org/officeDocument/2006/relationships/oleObject" Target="../embeddings/oleObject12.bin"/><Relationship Id="rId11" Type="http://schemas.openxmlformats.org/officeDocument/2006/relationships/image" Target="../media/image28.wmf"/><Relationship Id="rId10" Type="http://schemas.openxmlformats.org/officeDocument/2006/relationships/oleObject" Target="../embeddings/oleObject11.bin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5.v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6.xml"/><Relationship Id="rId3" Type="http://schemas.openxmlformats.org/officeDocument/2006/relationships/image" Target="../media/image31.wmf"/><Relationship Id="rId2" Type="http://schemas.openxmlformats.org/officeDocument/2006/relationships/oleObject" Target="../embeddings/oleObject13.bin"/><Relationship Id="rId1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6.v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77.x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5.bin"/><Relationship Id="rId3" Type="http://schemas.openxmlformats.org/officeDocument/2006/relationships/image" Target="../media/image33.wmf"/><Relationship Id="rId2" Type="http://schemas.openxmlformats.org/officeDocument/2006/relationships/oleObject" Target="../embeddings/oleObject14.bin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0.bin"/><Relationship Id="rId8" Type="http://schemas.openxmlformats.org/officeDocument/2006/relationships/image" Target="../media/image38.wmf"/><Relationship Id="rId7" Type="http://schemas.openxmlformats.org/officeDocument/2006/relationships/oleObject" Target="../embeddings/oleObject19.bin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6.wmf"/><Relationship Id="rId3" Type="http://schemas.openxmlformats.org/officeDocument/2006/relationships/oleObject" Target="../embeddings/oleObject17.bin"/><Relationship Id="rId24" Type="http://schemas.openxmlformats.org/officeDocument/2006/relationships/notesSlide" Target="../notesSlides/notesSlide2.xml"/><Relationship Id="rId23" Type="http://schemas.openxmlformats.org/officeDocument/2006/relationships/vmlDrawing" Target="../drawings/vmlDrawing7.v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78.xml"/><Relationship Id="rId20" Type="http://schemas.openxmlformats.org/officeDocument/2006/relationships/image" Target="../media/image44.wmf"/><Relationship Id="rId2" Type="http://schemas.openxmlformats.org/officeDocument/2006/relationships/image" Target="../media/image35.wmf"/><Relationship Id="rId19" Type="http://schemas.openxmlformats.org/officeDocument/2006/relationships/oleObject" Target="../embeddings/oleObject25.bin"/><Relationship Id="rId18" Type="http://schemas.openxmlformats.org/officeDocument/2006/relationships/image" Target="../media/image43.wmf"/><Relationship Id="rId17" Type="http://schemas.openxmlformats.org/officeDocument/2006/relationships/oleObject" Target="../embeddings/oleObject24.bin"/><Relationship Id="rId16" Type="http://schemas.openxmlformats.org/officeDocument/2006/relationships/image" Target="../media/image42.wmf"/><Relationship Id="rId15" Type="http://schemas.openxmlformats.org/officeDocument/2006/relationships/oleObject" Target="../embeddings/oleObject23.bin"/><Relationship Id="rId14" Type="http://schemas.openxmlformats.org/officeDocument/2006/relationships/image" Target="../media/image41.wmf"/><Relationship Id="rId13" Type="http://schemas.openxmlformats.org/officeDocument/2006/relationships/oleObject" Target="../embeddings/oleObject22.bin"/><Relationship Id="rId12" Type="http://schemas.openxmlformats.org/officeDocument/2006/relationships/image" Target="../media/image40.wmf"/><Relationship Id="rId11" Type="http://schemas.openxmlformats.org/officeDocument/2006/relationships/oleObject" Target="../embeddings/oleObject21.bin"/><Relationship Id="rId10" Type="http://schemas.openxmlformats.org/officeDocument/2006/relationships/image" Target="../media/image39.wmf"/><Relationship Id="rId1" Type="http://schemas.openxmlformats.org/officeDocument/2006/relationships/oleObject" Target="../embeddings/oleObject16.bin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wmf"/><Relationship Id="rId8" Type="http://schemas.openxmlformats.org/officeDocument/2006/relationships/oleObject" Target="../embeddings/oleObject29.bin"/><Relationship Id="rId7" Type="http://schemas.openxmlformats.org/officeDocument/2006/relationships/image" Target="../media/image48.wmf"/><Relationship Id="rId6" Type="http://schemas.openxmlformats.org/officeDocument/2006/relationships/oleObject" Target="../embeddings/oleObject28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27.bin"/><Relationship Id="rId3" Type="http://schemas.openxmlformats.org/officeDocument/2006/relationships/image" Target="../media/image46.wmf"/><Relationship Id="rId2" Type="http://schemas.openxmlformats.org/officeDocument/2006/relationships/oleObject" Target="../embeddings/oleObject26.bin"/><Relationship Id="rId14" Type="http://schemas.openxmlformats.org/officeDocument/2006/relationships/vmlDrawing" Target="../drawings/vmlDrawing8.v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79.xml"/><Relationship Id="rId11" Type="http://schemas.openxmlformats.org/officeDocument/2006/relationships/image" Target="../media/image50.wmf"/><Relationship Id="rId10" Type="http://schemas.openxmlformats.org/officeDocument/2006/relationships/oleObject" Target="../embeddings/oleObject30.bin"/><Relationship Id="rId1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80.xml"/><Relationship Id="rId7" Type="http://schemas.openxmlformats.org/officeDocument/2006/relationships/image" Target="../media/image55.png"/><Relationship Id="rId6" Type="http://schemas.openxmlformats.org/officeDocument/2006/relationships/image" Target="../media/image54.png"/><Relationship Id="rId5" Type="http://schemas.openxmlformats.org/officeDocument/2006/relationships/image" Target="../media/image53.wmf"/><Relationship Id="rId4" Type="http://schemas.openxmlformats.org/officeDocument/2006/relationships/oleObject" Target="../embeddings/oleObject32.bin"/><Relationship Id="rId3" Type="http://schemas.openxmlformats.org/officeDocument/2006/relationships/image" Target="../media/image52.wmf"/><Relationship Id="rId2" Type="http://schemas.openxmlformats.org/officeDocument/2006/relationships/oleObject" Target="../embeddings/oleObject31.bin"/><Relationship Id="rId10" Type="http://schemas.openxmlformats.org/officeDocument/2006/relationships/vmlDrawing" Target="../drawings/vmlDrawing9.vml"/><Relationship Id="rId1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5.xml"/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6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8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2.v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69.x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3.bin"/><Relationship Id="rId3" Type="http://schemas.openxmlformats.org/officeDocument/2006/relationships/image" Target="../media/image13.wmf"/><Relationship Id="rId2" Type="http://schemas.openxmlformats.org/officeDocument/2006/relationships/oleObject" Target="../embeddings/oleObject2.bin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0.xml"/><Relationship Id="rId7" Type="http://schemas.openxmlformats.org/officeDocument/2006/relationships/image" Target="../media/image18.wmf"/><Relationship Id="rId6" Type="http://schemas.openxmlformats.org/officeDocument/2006/relationships/oleObject" Target="../embeddings/oleObject6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5.bin"/><Relationship Id="rId3" Type="http://schemas.openxmlformats.org/officeDocument/2006/relationships/image" Target="../media/image16.wmf"/><Relationship Id="rId2" Type="http://schemas.openxmlformats.org/officeDocument/2006/relationships/oleObject" Target="../embeddings/oleObject4.bin"/><Relationship Id="rId10" Type="http://schemas.openxmlformats.org/officeDocument/2006/relationships/vmlDrawing" Target="../drawings/vmlDrawing3.vml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57000"/>
          </a:blip>
          <a:stretch>
            <a:fillRect l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1587500"/>
            <a:ext cx="12192000" cy="21431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682" tIns="42842" rIns="85682" bIns="42842" numCol="1" spcCol="0" rtlCol="0" fromWordArt="0" anchor="ctr" anchorCtr="0" forceAA="0" compatLnSpc="1">
            <a:noAutofit/>
          </a:bodyPr>
          <a:p>
            <a:pPr algn="ctr"/>
            <a:r>
              <a:rPr lang="zh-CN" altLang="en-US" sz="32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Probing the Interstellar Medium from Scintillation of the Swooshing Pulsar B0919+06</a:t>
            </a:r>
            <a:endParaRPr lang="zh-CN" altLang="en-US" sz="32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4735830" y="3837940"/>
            <a:ext cx="6416675" cy="19640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r" fontAlgn="auto"/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Reporter：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Z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hen Wang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r" fontAlgn="auto">
              <a:spcBef>
                <a:spcPts val="600"/>
              </a:spcBef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upervisor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：</a:t>
            </a:r>
            <a:r>
              <a:rPr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J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ianping</a:t>
            </a:r>
            <a:r>
              <a:rPr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Yuan</a:t>
            </a:r>
            <a:endParaRPr sz="24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r" fontAlgn="auto">
              <a:spcBef>
                <a:spcPts val="1000"/>
              </a:spcBef>
            </a:pPr>
            <a:r>
              <a:rPr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Xinjiang Astronomical Observatory,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CAS   </a:t>
            </a:r>
            <a:endParaRPr lang="en-US" sz="24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 algn="r" fontAlgn="auto">
              <a:spcBef>
                <a:spcPts val="1000"/>
              </a:spcBef>
            </a:pPr>
            <a:r>
              <a:rPr sz="2400" b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July 2024</a:t>
            </a:r>
            <a:r>
              <a:rPr lang="en-US" sz="2400" b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@ </a:t>
            </a:r>
            <a:r>
              <a:rPr lang="en-US" sz="2400" b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Kunming</a:t>
            </a:r>
            <a:endParaRPr lang="en-US" sz="2400" b="1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7" name="图片 6" descr="6e6dfe6c33faa62338ed850ae21d31b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" y="71120"/>
            <a:ext cx="1365885" cy="1327150"/>
          </a:xfrm>
          <a:prstGeom prst="rect">
            <a:avLst/>
          </a:prstGeom>
        </p:spPr>
      </p:pic>
      <p:pic>
        <p:nvPicPr>
          <p:cNvPr id="8" name="图片 7" descr="15c0d146e4e03f86409b87387c8ab4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5800" y="37465"/>
            <a:ext cx="1283335" cy="13258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446770" y="66592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1"/>
          <p:cNvSpPr>
            <a:spLocks noGrp="1"/>
          </p:cNvSpPr>
          <p:nvPr/>
        </p:nvSpPr>
        <p:spPr>
          <a:xfrm>
            <a:off x="-12700" y="0"/>
            <a:ext cx="12204700" cy="88265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defRPr>
            </a:lvl1pPr>
          </a:lstStyle>
          <a:p>
            <a:r>
              <a:rPr kumimoji="1" lang="zh-CN" altLang="en-US" sz="40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Results</a:t>
            </a:r>
            <a:endParaRPr kumimoji="1" lang="zh-CN" altLang="en-US" sz="4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28055" y="1583055"/>
            <a:ext cx="56883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Characteristics of Scintillation Arc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shape</a:t>
            </a:r>
            <a:r>
              <a:rPr lang="zh-CN" altLang="en-US" sz="2000">
                <a:solidFill>
                  <a:srgbClr val="FF0000"/>
                </a:solidFill>
              </a:rPr>
              <a:t> </a:t>
            </a:r>
            <a:endParaRPr lang="zh-CN" altLang="en-US" sz="20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28055" y="2234565"/>
            <a:ext cx="5410200" cy="351726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txBody>
          <a:bodyPr wrap="square" rtlCol="0">
            <a:noAutofit/>
          </a:bodyPr>
          <a:p>
            <a:pPr marL="285750" indent="-285750" algn="just" fontAlgn="auto">
              <a:lnSpc>
                <a:spcPts val="256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The outer arc is undetectable across the entire observing frequency band with the Parkes telescope. </a:t>
            </a:r>
            <a:endParaRPr lang="zh-CN" altLang="en-US" sz="20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algn="just" fontAlgn="auto">
              <a:lnSpc>
                <a:spcPts val="256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Scintillation arcs are a broadband phenomenon. </a:t>
            </a:r>
            <a:endParaRPr lang="zh-CN" altLang="en-US" sz="20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algn="just" fontAlgn="auto">
              <a:lnSpc>
                <a:spcPts val="256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The scintillation arcs exhibit significant asymmetry. </a:t>
            </a:r>
            <a:endParaRPr lang="zh-CN" altLang="en-US" sz="20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algn="just" fontAlgn="auto">
              <a:lnSpc>
                <a:spcPts val="256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This asymmetry persists across the entire observing frequency band and becomes more pronounced with increasing frequency.</a:t>
            </a:r>
            <a:endParaRPr lang="zh-CN" altLang="en-US" sz="20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5885" y="1057275"/>
            <a:ext cx="3381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Secondary Spectra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 descr="sspec_parke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5005" y="1456055"/>
            <a:ext cx="5213985" cy="50742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626360" y="6352540"/>
            <a:ext cx="1447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（</a:t>
            </a:r>
            <a:r>
              <a:rPr lang="en-US" altLang="zh-CN"/>
              <a:t>Parkes</a:t>
            </a:r>
            <a:r>
              <a:rPr lang="zh-CN" altLang="en-US"/>
              <a:t>）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1"/>
          <p:cNvSpPr>
            <a:spLocks noGrp="1"/>
          </p:cNvSpPr>
          <p:nvPr/>
        </p:nvSpPr>
        <p:spPr>
          <a:xfrm>
            <a:off x="-12700" y="0"/>
            <a:ext cx="12204700" cy="88265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defRPr>
            </a:lvl1pPr>
          </a:lstStyle>
          <a:p>
            <a:r>
              <a:rPr kumimoji="1" lang="zh-CN" altLang="en-US" sz="40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Results</a:t>
            </a:r>
            <a:endParaRPr kumimoji="1" lang="zh-CN" altLang="en-US" sz="4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 descr="curvature_parke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11925" y="912495"/>
            <a:ext cx="4563745" cy="49002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13105" y="1163955"/>
            <a:ext cx="20516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rc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curvature</a:t>
            </a:r>
            <a:endParaRPr lang="zh-CN" altLang="en-US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96360" y="1300480"/>
            <a:ext cx="22358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 fontAlgn="auto"/>
            <a:r>
              <a:rPr lang="en-US" altLang="zh-CN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G</a:t>
            </a:r>
            <a:r>
              <a:rPr lang="zh-CN" altLang="en-US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eneralized Hough</a:t>
            </a:r>
            <a:endParaRPr lang="zh-CN" altLang="en-US" sz="20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just" fontAlgn="auto"/>
            <a:r>
              <a:rPr lang="zh-CN" altLang="en-US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transformation</a:t>
            </a:r>
            <a:endParaRPr lang="zh-CN" altLang="en-US" sz="20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89980" y="5842635"/>
            <a:ext cx="53759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 fontAlgn="auto">
              <a:buClrTx/>
              <a:buSzTx/>
              <a:buFontTx/>
            </a:pPr>
            <a:r>
              <a: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The red and blue solid curves represent the linear summations</a:t>
            </a:r>
            <a:r>
              <a:rPr lang="en-US" altLang="zh-CN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for the negative and positive differential Doppler frequency, respectively. The</a:t>
            </a:r>
            <a:r>
              <a:rPr lang="en-US" altLang="zh-CN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measurement and uncertainty regions for the parabolic arcs are flagged by</a:t>
            </a:r>
            <a:r>
              <a:rPr lang="en-US" altLang="zh-CN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vertical bands by defining a width at 95% of the peak. The central frequency is</a:t>
            </a:r>
            <a:r>
              <a:rPr lang="en-US" altLang="zh-CN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indicated in each panel.</a:t>
            </a:r>
            <a:endParaRPr lang="zh-CN" altLang="en-US" sz="1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9725" y="2607310"/>
            <a:ext cx="591756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just" fontAlgn="auto">
              <a:buFont typeface="Wingdings" panose="05000000000000000000" charset="0"/>
              <a:buChar char="Ø"/>
            </a:pPr>
            <a:r>
              <a:rPr lang="zh-CN" altLang="en-US" sz="16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At eight frequencies, a distinct single peak is observed at the negative differential Doppler frequencies. </a:t>
            </a:r>
            <a:endParaRPr lang="zh-CN" altLang="en-US" sz="16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algn="just" fontAlgn="auto">
              <a:buFont typeface="Wingdings" panose="05000000000000000000" charset="0"/>
              <a:buChar char="Ø"/>
            </a:pPr>
            <a:endParaRPr lang="zh-CN" altLang="en-US" sz="16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algn="just" fontAlgn="auto">
              <a:buFont typeface="Wingdings" panose="05000000000000000000" charset="0"/>
              <a:buChar char="Ø"/>
            </a:pPr>
            <a:r>
              <a:rPr lang="zh-CN" altLang="en-US" sz="16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The latter four positive differential Doppler frequencies lack a single peak, revealing the absence of scintillation arcs on the right half of the secondary spectrum. </a:t>
            </a:r>
            <a:endParaRPr lang="zh-CN" altLang="en-US" sz="16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algn="just" fontAlgn="auto">
              <a:buFont typeface="Wingdings" panose="05000000000000000000" charset="0"/>
              <a:buChar char="Ø"/>
            </a:pPr>
            <a:endParaRPr lang="zh-CN" altLang="en-US" sz="16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algn="just" fontAlgn="auto">
              <a:buFont typeface="Wingdings" panose="05000000000000000000" charset="0"/>
              <a:buChar char="Ø"/>
            </a:pPr>
            <a:r>
              <a:rPr lang="zh-CN" altLang="en-US" sz="16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The latter four negative differential Doppler frequencies and positive differential Doppler frequencies show inconsistent variations, revealing the high asymmetry of the scintillation arcs.</a:t>
            </a:r>
            <a:endParaRPr lang="zh-CN" altLang="en-US" sz="16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1"/>
          <p:cNvSpPr>
            <a:spLocks noGrp="1"/>
          </p:cNvSpPr>
          <p:nvPr/>
        </p:nvSpPr>
        <p:spPr>
          <a:xfrm>
            <a:off x="-12700" y="0"/>
            <a:ext cx="12204700" cy="88265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defRPr>
            </a:lvl1pPr>
          </a:lstStyle>
          <a:p>
            <a:r>
              <a:rPr kumimoji="1" lang="zh-CN" altLang="en-US" sz="40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Results</a:t>
            </a:r>
            <a:endParaRPr kumimoji="1" lang="zh-CN" altLang="en-US" sz="4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2925" y="1231900"/>
            <a:ext cx="20516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rc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curvature</a:t>
            </a:r>
            <a:endParaRPr lang="zh-CN" altLang="en-US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图片 4" descr="curvature_fas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77685" y="1164590"/>
            <a:ext cx="4768850" cy="48221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72415" y="3258820"/>
            <a:ext cx="59175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just" fontAlgn="auto">
              <a:buFont typeface="Wingdings" panose="05000000000000000000" charset="0"/>
              <a:buChar char="Ø"/>
            </a:pPr>
            <a:r>
              <a:rPr lang="zh-CN" altLang="en-US" sz="16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At eight frequencies, distinct single peaks are observed at both the negative and positive differential Doppler frequencies, revealing the presence of two scintillation arcs in the secondary spectrum</a:t>
            </a:r>
            <a:endParaRPr lang="zh-CN" altLang="en-US" sz="16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91630" y="5866765"/>
            <a:ext cx="53835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 fontAlgn="auto">
              <a:buClrTx/>
              <a:buSzTx/>
              <a:buFontTx/>
            </a:pPr>
            <a:r>
              <a:rPr lang="zh-CN" altLang="en-US" sz="1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red and blue solid curves represent the linear summations</a:t>
            </a:r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1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for the negative and positive differential Doppler frequency, respectively. The</a:t>
            </a:r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1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measurement and uncertainty regions for the parabolic arcs are flagged by</a:t>
            </a:r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1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vertical bands by defining a width at 95% of the peak. The central frequency is</a:t>
            </a:r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1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indicated in each panel.</a:t>
            </a:r>
            <a:endParaRPr lang="zh-CN" altLang="en-US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1"/>
          <p:cNvSpPr>
            <a:spLocks noGrp="1"/>
          </p:cNvSpPr>
          <p:nvPr/>
        </p:nvSpPr>
        <p:spPr>
          <a:xfrm>
            <a:off x="-12700" y="0"/>
            <a:ext cx="12204700" cy="88265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defRPr>
            </a:lvl1pPr>
          </a:lstStyle>
          <a:p>
            <a:r>
              <a:rPr kumimoji="1" lang="zh-CN" altLang="en-US" sz="40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Discussion</a:t>
            </a:r>
            <a:endParaRPr kumimoji="1" lang="zh-CN" altLang="en-US" sz="400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7" name="图片 6" descr="scint_vs_freq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97395" y="1005205"/>
            <a:ext cx="4811395" cy="58527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07695" y="1328420"/>
            <a:ext cx="63627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 fontAlgn="auto">
              <a:lnSpc>
                <a:spcPts val="2160"/>
              </a:lnSpc>
            </a:pP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The electron density fluctuations in the interstellar medium are characterized by a power-law spectrum. In the Kolmogorov case with a spectral index of 11/3: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11" name="对象 10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290955" y="2315210"/>
          <a:ext cx="2326640" cy="445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" r:id="rId2" imgW="1193800" imgH="228600" progId="Equation.KSEE3">
                  <p:embed/>
                </p:oleObj>
              </mc:Choice>
              <mc:Fallback>
                <p:oleObj name="" r:id="rId2" imgW="1193800" imgH="228600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90955" y="2315210"/>
                        <a:ext cx="2326640" cy="445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290955" y="2793365"/>
          <a:ext cx="191706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" r:id="rId4" imgW="1002665" imgH="215900" progId="Equation.KSEE3">
                  <p:embed/>
                </p:oleObj>
              </mc:Choice>
              <mc:Fallback>
                <p:oleObj name="" r:id="rId4" imgW="1002665" imgH="215900" progId="Equation.KSEE3">
                  <p:embed/>
                  <p:pic>
                    <p:nvPicPr>
                      <p:cNvPr id="0" name="图片 204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90955" y="2793365"/>
                        <a:ext cx="1917065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607695" y="1328420"/>
            <a:ext cx="6460490" cy="201104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txBody>
          <a:bodyPr wrap="square" rtlCol="0">
            <a:noAutofit/>
          </a:bodyPr>
          <a:p>
            <a:pPr indent="0">
              <a:buFont typeface="Wingdings" panose="05000000000000000000" charset="0"/>
              <a:buNone/>
            </a:pPr>
            <a:endParaRPr lang="zh-CN" altLang="en-US" sz="1600">
              <a:solidFill>
                <a:srgbClr val="FF0000"/>
              </a:solidFill>
            </a:endParaRPr>
          </a:p>
        </p:txBody>
      </p:sp>
      <p:graphicFrame>
        <p:nvGraphicFramePr>
          <p:cNvPr id="14" name="对象 1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720725" y="4291965"/>
          <a:ext cx="1209040" cy="709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" r:id="rId6" imgW="736600" imgH="431800" progId="Equation.KSEE3">
                  <p:embed/>
                </p:oleObj>
              </mc:Choice>
              <mc:Fallback>
                <p:oleObj name="" r:id="rId6" imgW="736600" imgH="431800" progId="Equation.KSEE3">
                  <p:embed/>
                  <p:pic>
                    <p:nvPicPr>
                      <p:cNvPr id="0" name="图片 205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0725" y="4291965"/>
                        <a:ext cx="1209040" cy="7099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607695" y="3728085"/>
            <a:ext cx="62706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slope in the power spectrum of the 2D ACF:</a:t>
            </a:r>
            <a:endParaRPr sz="20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17595" y="5229860"/>
            <a:ext cx="358711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/>
              <a:t>(Gupta et al. 1994;).</a:t>
            </a:r>
            <a:endParaRPr lang="zh-CN" altLang="en-US" sz="1600"/>
          </a:p>
        </p:txBody>
      </p:sp>
      <p:sp>
        <p:nvSpPr>
          <p:cNvPr id="17" name="上箭头 16"/>
          <p:cNvSpPr/>
          <p:nvPr/>
        </p:nvSpPr>
        <p:spPr>
          <a:xfrm rot="5400000">
            <a:off x="2273935" y="4363720"/>
            <a:ext cx="200025" cy="502920"/>
          </a:xfrm>
          <a:prstGeom prst="up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18" name="对象 17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818765" y="4297680"/>
          <a:ext cx="939165" cy="581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" r:id="rId8" imgW="545465" imgH="393700" progId="Equation.KSEE3">
                  <p:embed/>
                </p:oleObj>
              </mc:Choice>
              <mc:Fallback>
                <p:oleObj name="" r:id="rId8" imgW="545465" imgH="393700" progId="Equation.KSEE3">
                  <p:embed/>
                  <p:pic>
                    <p:nvPicPr>
                      <p:cNvPr id="0" name="图片 20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818765" y="4297680"/>
                        <a:ext cx="939165" cy="581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625725" y="5205095"/>
          <a:ext cx="948055" cy="389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" r:id="rId10" imgW="495300" imgH="203200" progId="Equation.KSEE3">
                  <p:embed/>
                </p:oleObj>
              </mc:Choice>
              <mc:Fallback>
                <p:oleObj name="" r:id="rId10" imgW="495300" imgH="203200" progId="Equation.KSEE3">
                  <p:embed/>
                  <p:pic>
                    <p:nvPicPr>
                      <p:cNvPr id="0" name="图片 205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625725" y="5205095"/>
                        <a:ext cx="948055" cy="3892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上箭头 19"/>
          <p:cNvSpPr/>
          <p:nvPr/>
        </p:nvSpPr>
        <p:spPr>
          <a:xfrm rot="10800000">
            <a:off x="3188335" y="4791710"/>
            <a:ext cx="200025" cy="502920"/>
          </a:xfrm>
          <a:prstGeom prst="up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上箭头 20"/>
          <p:cNvSpPr/>
          <p:nvPr/>
        </p:nvSpPr>
        <p:spPr>
          <a:xfrm rot="10800000">
            <a:off x="3188335" y="5594350"/>
            <a:ext cx="200025" cy="502920"/>
          </a:xfrm>
          <a:prstGeom prst="up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22" name="对象 2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499360" y="6097270"/>
          <a:ext cx="1645285" cy="629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" r:id="rId12" imgW="876300" imgH="405765" progId="Equation.KSEE3">
                  <p:embed/>
                </p:oleObj>
              </mc:Choice>
              <mc:Fallback>
                <p:oleObj name="" r:id="rId12" imgW="876300" imgH="405765" progId="Equation.KSEE3">
                  <p:embed/>
                  <p:pic>
                    <p:nvPicPr>
                      <p:cNvPr id="0" name="图片 2053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499360" y="6097270"/>
                        <a:ext cx="1645285" cy="629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1"/>
          <p:cNvSpPr>
            <a:spLocks noGrp="1"/>
          </p:cNvSpPr>
          <p:nvPr/>
        </p:nvSpPr>
        <p:spPr>
          <a:xfrm>
            <a:off x="-12700" y="0"/>
            <a:ext cx="12204700" cy="88265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defRPr>
            </a:lvl1pPr>
          </a:lstStyle>
          <a:p>
            <a:r>
              <a:rPr kumimoji="1" lang="zh-CN" altLang="en-US" sz="40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Discussion</a:t>
            </a:r>
            <a:endParaRPr kumimoji="1" lang="zh-CN" altLang="en-US" sz="400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4" name="图片 3" descr="tau_n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9495" y="1577340"/>
            <a:ext cx="5651500" cy="4239260"/>
          </a:xfrm>
          <a:prstGeom prst="rect">
            <a:avLst/>
          </a:prstGeom>
        </p:spPr>
      </p:pic>
      <p:graphicFrame>
        <p:nvGraphicFramePr>
          <p:cNvPr id="5" name="对象 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297940" y="3429000"/>
          <a:ext cx="35052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" r:id="rId2" imgW="1777365" imgH="279400" progId="Equation.KSEE3">
                  <p:embed/>
                </p:oleObj>
              </mc:Choice>
              <mc:Fallback>
                <p:oleObj name="" r:id="rId2" imgW="1777365" imgH="279400" progId="Equation.KSEE3">
                  <p:embed/>
                  <p:pic>
                    <p:nvPicPr>
                      <p:cNvPr id="0" name="图片 307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97940" y="3429000"/>
                        <a:ext cx="3505200" cy="536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271145" y="1743710"/>
            <a:ext cx="575500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 fontAlgn="auto">
              <a:lnSpc>
                <a:spcPts val="2000"/>
              </a:lnSpc>
            </a:pPr>
            <a:r>
              <a:rPr lang="zh-CN" altLang="en-US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In the thin screen model, there is a specific relationship between the scintillation parameters for two paired observations 𝑖and 𝑗</a:t>
            </a:r>
            <a:r>
              <a:rPr lang="en-US" altLang="zh-CN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Wang et al.</a:t>
            </a:r>
            <a:r>
              <a:rPr lang="en-US" altLang="zh-CN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</a:t>
            </a:r>
            <a:r>
              <a:rPr lang="zh-CN" altLang="en-US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2018)</a:t>
            </a:r>
            <a:r>
              <a:rPr lang="en-US" altLang="zh-CN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altLang="zh-CN" sz="20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40080" y="4790440"/>
            <a:ext cx="52006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The result is consistent with the prediction.</a:t>
            </a:r>
            <a:endParaRPr lang="zh-CN" altLang="en-US" sz="20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屏幕截图 2024-07-06 2126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37300" y="1320165"/>
            <a:ext cx="5460365" cy="4404995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/>
        </p:nvSpPr>
        <p:spPr>
          <a:xfrm>
            <a:off x="-12700" y="0"/>
            <a:ext cx="12204700" cy="88265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defRPr>
            </a:lvl1pPr>
          </a:lstStyle>
          <a:p>
            <a:r>
              <a:rPr kumimoji="1" lang="zh-CN" altLang="en-US" sz="40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Discussion</a:t>
            </a:r>
            <a:endParaRPr kumimoji="1" lang="zh-CN" altLang="en-US" sz="400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graphicFrame>
        <p:nvGraphicFramePr>
          <p:cNvPr id="4" name="对象 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388745" y="3317875"/>
          <a:ext cx="2543810" cy="798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" name="" r:id="rId2" imgW="1536700" imgH="482600" progId="Equation.KSEE3">
                  <p:embed/>
                </p:oleObj>
              </mc:Choice>
              <mc:Fallback>
                <p:oleObj name="" r:id="rId2" imgW="1536700" imgH="482600" progId="Equation.KSEE3">
                  <p:embed/>
                  <p:pic>
                    <p:nvPicPr>
                      <p:cNvPr id="0" name="图片 409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88745" y="3317875"/>
                        <a:ext cx="2543810" cy="7988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405765" y="2115820"/>
            <a:ext cx="56635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 fontAlgn="auto"/>
            <a:r>
              <a:rPr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By assuming a single thin</a:t>
            </a:r>
            <a:r>
              <a:rPr lang="en-US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screen, the partial or fully one-dimensional scattering predicts</a:t>
            </a:r>
            <a:r>
              <a:rPr lang="en-US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the arc curvature to be</a:t>
            </a:r>
            <a:r>
              <a:rPr lang="en-US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sz="20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8" name="对象 7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76910" y="5034280"/>
          <a:ext cx="4596765" cy="504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" r:id="rId4" imgW="1968500" imgH="215900" progId="Equation.KSEE3">
                  <p:embed/>
                </p:oleObj>
              </mc:Choice>
              <mc:Fallback>
                <p:oleObj name="" r:id="rId4" imgW="1968500" imgH="215900" progId="Equation.KSEE3">
                  <p:embed/>
                  <p:pic>
                    <p:nvPicPr>
                      <p:cNvPr id="0" name="图片 409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6910" y="5034280"/>
                        <a:ext cx="4596765" cy="504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405765" y="4304030"/>
            <a:ext cx="53822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The</a:t>
            </a:r>
            <a:r>
              <a:rPr lang="en-US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effective transverse velocity is then given as</a:t>
            </a:r>
            <a:r>
              <a:rPr lang="en-US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sz="20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5765" y="1181735"/>
            <a:ext cx="42786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Two important equations：</a:t>
            </a:r>
            <a:endParaRPr lang="zh-CN" altLang="en-US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1"/>
          <p:cNvSpPr>
            <a:spLocks noGrp="1"/>
          </p:cNvSpPr>
          <p:nvPr/>
        </p:nvSpPr>
        <p:spPr>
          <a:xfrm>
            <a:off x="-12700" y="0"/>
            <a:ext cx="12204700" cy="88265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defRPr>
            </a:lvl1pPr>
          </a:lstStyle>
          <a:p>
            <a:r>
              <a:rPr kumimoji="1" lang="zh-CN" altLang="en-US" sz="40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Discussion</a:t>
            </a:r>
            <a:endParaRPr kumimoji="1" lang="zh-CN" altLang="en-US" sz="400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8915" y="1119505"/>
            <a:ext cx="5018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ocations of the scattering screens</a:t>
            </a:r>
            <a:endParaRPr lang="zh-CN" altLang="en-US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8915" y="1962150"/>
            <a:ext cx="7695565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Parameters</a:t>
            </a:r>
            <a:endParaRPr lang="zh-CN" altLang="en-US" sz="2400"/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Distance of the observer from the pulsar（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                           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） 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Transverse pulsar proper motion（ 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                                    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）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Transverse component of the Earth’s velocity （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          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）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transverse velocity of the scattering screen itself （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        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）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Arc curvature （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）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Observing frequency （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  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）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7" name="对象 6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174490" y="2921000"/>
          <a:ext cx="2320290" cy="401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" name="" r:id="rId1" imgW="1320165" imgH="228600" progId="Equation.KSEE3">
                  <p:embed/>
                </p:oleObj>
              </mc:Choice>
              <mc:Fallback>
                <p:oleObj name="" r:id="rId1" imgW="1320165" imgH="228600" progId="Equation.KSEE3">
                  <p:embed/>
                  <p:pic>
                    <p:nvPicPr>
                      <p:cNvPr id="0" name="图片 512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174490" y="2921000"/>
                        <a:ext cx="2320290" cy="4019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724525" y="3322955"/>
          <a:ext cx="590550" cy="354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" r:id="rId3" imgW="316865" imgH="190500" progId="Equation.KSEE3">
                  <p:embed/>
                </p:oleObj>
              </mc:Choice>
              <mc:Fallback>
                <p:oleObj name="" r:id="rId3" imgW="316865" imgH="190500" progId="Equation.KSEE3">
                  <p:embed/>
                  <p:pic>
                    <p:nvPicPr>
                      <p:cNvPr id="0" name="图片 512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24525" y="3322955"/>
                        <a:ext cx="590550" cy="354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772785" y="3832860"/>
          <a:ext cx="542290" cy="353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" r:id="rId5" imgW="292100" imgH="190500" progId="Equation.KSEE3">
                  <p:embed/>
                </p:oleObj>
              </mc:Choice>
              <mc:Fallback>
                <p:oleObj name="" r:id="rId5" imgW="292100" imgH="190500" progId="Equation.KSEE3">
                  <p:embed/>
                  <p:pic>
                    <p:nvPicPr>
                      <p:cNvPr id="0" name="图片 51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72785" y="3832860"/>
                        <a:ext cx="542290" cy="3536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319655" y="4255135"/>
          <a:ext cx="259715" cy="337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" r:id="rId7" imgW="127000" imgH="165100" progId="Equation.KSEE3">
                  <p:embed/>
                </p:oleObj>
              </mc:Choice>
              <mc:Fallback>
                <p:oleObj name="" r:id="rId7" imgW="127000" imgH="165100" progId="Equation.KSEE3">
                  <p:embed/>
                  <p:pic>
                    <p:nvPicPr>
                      <p:cNvPr id="0" name="图片 512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19655" y="4255135"/>
                        <a:ext cx="259715" cy="337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065780" y="4799965"/>
          <a:ext cx="258445" cy="315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" r:id="rId9" imgW="114300" imgH="139700" progId="Equation.KSEE3">
                  <p:embed/>
                </p:oleObj>
              </mc:Choice>
              <mc:Fallback>
                <p:oleObj name="" r:id="rId9" imgW="114300" imgH="139700" progId="Equation.KSEE3">
                  <p:embed/>
                  <p:pic>
                    <p:nvPicPr>
                      <p:cNvPr id="0" name="图片 512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65780" y="4799965"/>
                        <a:ext cx="258445" cy="315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284480" y="1962150"/>
            <a:ext cx="6653530" cy="3237230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txBody>
          <a:bodyPr wrap="square" rtlCol="0">
            <a:noAutofit/>
          </a:bodyPr>
          <a:p>
            <a:pPr indent="0">
              <a:buFont typeface="Wingdings" panose="05000000000000000000" charset="0"/>
              <a:buNone/>
            </a:pPr>
            <a:endParaRPr lang="zh-CN" altLang="en-US" sz="1600">
              <a:solidFill>
                <a:srgbClr val="FF0000"/>
              </a:solidFill>
            </a:endParaRPr>
          </a:p>
        </p:txBody>
      </p:sp>
      <p:graphicFrame>
        <p:nvGraphicFramePr>
          <p:cNvPr id="12" name="对象 1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954270" y="2481580"/>
          <a:ext cx="1809115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" r:id="rId11" imgW="1181100" imgH="203200" progId="Equation.KSEE3">
                  <p:embed/>
                </p:oleObj>
              </mc:Choice>
              <mc:Fallback>
                <p:oleObj name="" r:id="rId11" imgW="1181100" imgH="203200" progId="Equation.KSEE3">
                  <p:embed/>
                  <p:pic>
                    <p:nvPicPr>
                      <p:cNvPr id="0" name="图片 5125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954270" y="2481580"/>
                        <a:ext cx="1809115" cy="311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7355840" y="2554605"/>
          <a:ext cx="548640" cy="366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" r:id="rId13" imgW="304800" imgH="203200" progId="Equation.KSEE3">
                  <p:embed/>
                </p:oleObj>
              </mc:Choice>
              <mc:Fallback>
                <p:oleObj name="" r:id="rId13" imgW="304800" imgH="203200" progId="Equation.KSEE3">
                  <p:embed/>
                  <p:pic>
                    <p:nvPicPr>
                      <p:cNvPr id="0" name="图片 5126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355840" y="2554605"/>
                        <a:ext cx="548640" cy="366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1461115" y="2607310"/>
          <a:ext cx="452755" cy="346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" r:id="rId15" imgW="266700" imgH="203200" progId="Equation.KSEE3">
                  <p:embed/>
                </p:oleObj>
              </mc:Choice>
              <mc:Fallback>
                <p:oleObj name="" r:id="rId15" imgW="266700" imgH="203200" progId="Equation.KSEE3">
                  <p:embed/>
                  <p:pic>
                    <p:nvPicPr>
                      <p:cNvPr id="0" name="图片 5127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1461115" y="2607310"/>
                        <a:ext cx="452755" cy="3467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8043545" y="3179445"/>
          <a:ext cx="3008630" cy="403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" r:id="rId17" imgW="1701800" imgH="228600" progId="Equation.KSEE3">
                  <p:embed/>
                </p:oleObj>
              </mc:Choice>
              <mc:Fallback>
                <p:oleObj name="" r:id="rId17" imgW="1701800" imgH="228600" progId="Equation.KSEE3">
                  <p:embed/>
                  <p:pic>
                    <p:nvPicPr>
                      <p:cNvPr id="0" name="图片 5128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043545" y="3179445"/>
                        <a:ext cx="3008630" cy="403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7591425" y="4799965"/>
          <a:ext cx="3460750" cy="1027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" r:id="rId19" imgW="1625600" imgH="482600" progId="Equation.KSEE3">
                  <p:embed/>
                </p:oleObj>
              </mc:Choice>
              <mc:Fallback>
                <p:oleObj name="" r:id="rId19" imgW="1625600" imgH="482600" progId="Equation.KSEE3">
                  <p:embed/>
                  <p:pic>
                    <p:nvPicPr>
                      <p:cNvPr id="0" name="图片 5129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591425" y="4799965"/>
                        <a:ext cx="3460750" cy="1027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7760335" y="2554605"/>
            <a:ext cx="40760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 is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dominated by the pulsar velocit</a:t>
            </a:r>
            <a:r>
              <a:rPr lang="zh-CN" altLang="en-US">
                <a:latin typeface="Times New Roman" panose="02020603050405020304" charset="0"/>
                <a:cs typeface="Times New Roman" panose="02020603050405020304" charset="0"/>
              </a:rPr>
              <a:t>y</a:t>
            </a:r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25690" y="4186555"/>
            <a:ext cx="40525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F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ractional screen distance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425690" y="4186555"/>
            <a:ext cx="3755390" cy="1748790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txBody>
          <a:bodyPr wrap="square" rtlCol="0">
            <a:noAutofit/>
          </a:bodyPr>
          <a:p>
            <a:pPr indent="0">
              <a:buFont typeface="Wingdings" panose="05000000000000000000" charset="0"/>
              <a:buNone/>
            </a:pPr>
            <a:endParaRPr lang="zh-CN" altLang="en-US" sz="1600">
              <a:solidFill>
                <a:srgbClr val="FF0000"/>
              </a:solidFill>
            </a:endParaRPr>
          </a:p>
        </p:txBody>
      </p:sp>
    </p:spTree>
    <p:custDataLst>
      <p:tags r:id="rId2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1"/>
          <p:cNvSpPr>
            <a:spLocks noGrp="1"/>
          </p:cNvSpPr>
          <p:nvPr/>
        </p:nvSpPr>
        <p:spPr>
          <a:xfrm>
            <a:off x="-12700" y="0"/>
            <a:ext cx="12204700" cy="88265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defRPr>
            </a:lvl1pPr>
          </a:lstStyle>
          <a:p>
            <a:r>
              <a:rPr kumimoji="1" lang="zh-CN" altLang="en-US" sz="40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Results</a:t>
            </a:r>
            <a:endParaRPr kumimoji="1" lang="zh-CN" altLang="en-US" sz="4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图片 3" descr="scint_vs_tim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46315" y="1146810"/>
            <a:ext cx="3807460" cy="57111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11480" y="1605280"/>
            <a:ext cx="6645275" cy="12865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ts val="2560"/>
              </a:lnSpc>
            </a:pPr>
            <a:r>
              <a:rPr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The average curvatures of the outer and inner scintillation arcs observed by FAST are respectively:</a:t>
            </a:r>
            <a:r>
              <a:rPr lang="en-US" altLang="zh-CN">
                <a:solidFill>
                  <a:schemeClr val="accent1"/>
                </a:solidFill>
              </a:rPr>
              <a:t> </a:t>
            </a:r>
            <a:endParaRPr lang="en-US" altLang="zh-CN">
              <a:solidFill>
                <a:schemeClr val="accent1"/>
              </a:solidFill>
            </a:endParaRPr>
          </a:p>
          <a:p>
            <a:pPr indent="0" fontAlgn="auto">
              <a:lnSpc>
                <a:spcPts val="2560"/>
              </a:lnSpc>
            </a:pPr>
            <a:r>
              <a:rPr lang="en-US" altLang="zh-CN">
                <a:solidFill>
                  <a:schemeClr val="accent1"/>
                </a:solidFill>
              </a:rPr>
              <a:t>                              and</a:t>
            </a:r>
            <a:endParaRPr lang="en-US" altLang="zh-CN">
              <a:solidFill>
                <a:schemeClr val="accent1"/>
              </a:solidFill>
            </a:endParaRPr>
          </a:p>
        </p:txBody>
      </p:sp>
      <p:graphicFrame>
        <p:nvGraphicFramePr>
          <p:cNvPr id="7" name="对象 6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877185" y="2291715"/>
          <a:ext cx="2086610" cy="375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" name="" r:id="rId2" imgW="1130300" imgH="203200" progId="Equation.KSEE3">
                  <p:embed/>
                </p:oleObj>
              </mc:Choice>
              <mc:Fallback>
                <p:oleObj name="" r:id="rId2" imgW="1130300" imgH="203200" progId="Equation.KSEE3">
                  <p:embed/>
                  <p:pic>
                    <p:nvPicPr>
                      <p:cNvPr id="0" name="图片 614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77185" y="2291715"/>
                        <a:ext cx="2086610" cy="3752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31190" y="2291715"/>
          <a:ext cx="1735455" cy="334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" r:id="rId4" imgW="1054100" imgH="203200" progId="Equation.KSEE3">
                  <p:embed/>
                </p:oleObj>
              </mc:Choice>
              <mc:Fallback>
                <p:oleObj name="" r:id="rId4" imgW="1054100" imgH="203200" progId="Equation.KSEE3">
                  <p:embed/>
                  <p:pic>
                    <p:nvPicPr>
                      <p:cNvPr id="0" name="图片 614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1190" y="2291715"/>
                        <a:ext cx="1735455" cy="334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411480" y="3469005"/>
            <a:ext cx="617855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accent1"/>
                </a:solidFill>
              </a:rPr>
              <a:t> </a:t>
            </a:r>
            <a:r>
              <a:rPr lang="zh-CN" altLang="en-US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For isotropic scattering in thin screens with，</a:t>
            </a:r>
            <a:endParaRPr lang="zh-CN" altLang="en-US">
              <a:solidFill>
                <a:schemeClr val="accent1"/>
              </a:solidFill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>
              <a:solidFill>
                <a:schemeClr val="accent1"/>
              </a:solidFill>
            </a:endParaRPr>
          </a:p>
        </p:txBody>
      </p:sp>
      <p:graphicFrame>
        <p:nvGraphicFramePr>
          <p:cNvPr id="11" name="对象 10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464175" y="3469005"/>
          <a:ext cx="754380" cy="388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" r:id="rId6" imgW="419100" imgH="215900" progId="Equation.KSEE3">
                  <p:embed/>
                </p:oleObj>
              </mc:Choice>
              <mc:Fallback>
                <p:oleObj name="" r:id="rId6" imgW="419100" imgH="215900" progId="Equation.KSEE3">
                  <p:embed/>
                  <p:pic>
                    <p:nvPicPr>
                      <p:cNvPr id="0" name="图片 614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64175" y="3469005"/>
                        <a:ext cx="754380" cy="388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893445" y="4214495"/>
          <a:ext cx="1831975" cy="360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" r:id="rId8" imgW="901700" imgH="177165" progId="Equation.KSEE3">
                  <p:embed/>
                </p:oleObj>
              </mc:Choice>
              <mc:Fallback>
                <p:oleObj name="" r:id="rId8" imgW="901700" imgH="177165" progId="Equation.KSEE3">
                  <p:embed/>
                  <p:pic>
                    <p:nvPicPr>
                      <p:cNvPr id="0" name="图片 614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93445" y="4214495"/>
                        <a:ext cx="1831975" cy="3600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893445" y="4691380"/>
          <a:ext cx="1902460" cy="339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" r:id="rId10" imgW="914400" imgH="177165" progId="Equation.KSEE3">
                  <p:embed/>
                </p:oleObj>
              </mc:Choice>
              <mc:Fallback>
                <p:oleObj name="" r:id="rId10" imgW="914400" imgH="177165" progId="Equation.KSEE3">
                  <p:embed/>
                  <p:pic>
                    <p:nvPicPr>
                      <p:cNvPr id="0" name="图片 614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93445" y="4691380"/>
                        <a:ext cx="1902460" cy="339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411480" y="5422900"/>
            <a:ext cx="7109460" cy="748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just" fontAlgn="auto">
              <a:lnSpc>
                <a:spcPts val="2560"/>
              </a:lnSpc>
            </a:pPr>
            <a:r>
              <a:rPr lang="zh-CN" altLang="en-US">
                <a:solidFill>
                  <a:schemeClr val="accent1"/>
                </a:solidFill>
              </a:rPr>
              <a:t> </a:t>
            </a:r>
            <a:r>
              <a:rPr lang="en-US" altLang="zh-CN">
                <a:solidFill>
                  <a:schemeClr val="accent1"/>
                </a:solidFill>
              </a:rPr>
              <a:t>C</a:t>
            </a:r>
            <a:r>
              <a:rPr lang="zh-CN" altLang="en-US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orresponding to</a:t>
            </a:r>
            <a:r>
              <a:rPr lang="en-US" altLang="zh-CN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distances of 157.3 ± 36.8 and 726.0 ± 126.1 pc from the pulsar</a:t>
            </a:r>
            <a:r>
              <a:rPr lang="en-US" altLang="zh-CN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to the scattering screens.</a:t>
            </a:r>
            <a:endParaRPr lang="zh-CN" altLang="en-US" sz="20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8915" y="1119505"/>
            <a:ext cx="5018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ocations of the scattering screens</a:t>
            </a:r>
            <a:endParaRPr lang="zh-CN" altLang="en-US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1"/>
          <p:cNvSpPr>
            <a:spLocks noGrp="1"/>
          </p:cNvSpPr>
          <p:nvPr/>
        </p:nvSpPr>
        <p:spPr>
          <a:xfrm>
            <a:off x="-12700" y="0"/>
            <a:ext cx="12204700" cy="88265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defRPr>
            </a:lvl1pPr>
          </a:lstStyle>
          <a:p>
            <a:r>
              <a:rPr kumimoji="1" lang="zh-CN" altLang="en-US" sz="40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Discussion</a:t>
            </a:r>
            <a:endParaRPr kumimoji="1" lang="zh-CN" altLang="en-US" sz="400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3" name="图片 2" descr="eta_hal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21985" y="1579880"/>
            <a:ext cx="6470015" cy="48526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7505" y="1579880"/>
            <a:ext cx="5088255" cy="7321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 fontAlgn="auto">
              <a:lnSpc>
                <a:spcPts val="2500"/>
              </a:lnSpc>
            </a:pPr>
            <a:r>
              <a:rPr lang="zh-CN" altLang="en-US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Under the thin screen anisotropic scattering assumption, the</a:t>
            </a:r>
            <a:r>
              <a:rPr lang="en-US" altLang="zh-CN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curvature is also represented as</a:t>
            </a:r>
            <a:endParaRPr lang="zh-CN" altLang="en-US" sz="20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7" name="对象 6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163955" y="2557780"/>
          <a:ext cx="2557145" cy="871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2" imgW="1231265" imgH="419100" progId="Equation.KSEE3">
                  <p:embed/>
                </p:oleObj>
              </mc:Choice>
              <mc:Fallback>
                <p:oleObj name="" r:id="rId2" imgW="1231265" imgH="4191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63955" y="2557780"/>
                        <a:ext cx="2557145" cy="871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956310" y="3585845"/>
          <a:ext cx="3214370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r:id="rId4" imgW="1625600" imgH="431800" progId="Equation.KSEE3">
                  <p:embed/>
                </p:oleObj>
              </mc:Choice>
              <mc:Fallback>
                <p:oleObj name="" r:id="rId4" imgW="1625600" imgH="4318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6310" y="3585845"/>
                        <a:ext cx="3214370" cy="85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图片 8" descr="屏幕截图 2024-07-09 1152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420" y="5353685"/>
            <a:ext cx="1470660" cy="251460"/>
          </a:xfrm>
          <a:prstGeom prst="rect">
            <a:avLst/>
          </a:prstGeom>
        </p:spPr>
      </p:pic>
      <p:pic>
        <p:nvPicPr>
          <p:cNvPr id="10" name="图片 9" descr="屏幕截图 2024-07-09 1152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6795" y="5353685"/>
            <a:ext cx="1234440" cy="3048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66065" y="5002530"/>
            <a:ext cx="7733030" cy="4559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just" fontAlgn="auto">
              <a:lnSpc>
                <a:spcPts val="2400"/>
              </a:lnSpc>
            </a:pPr>
            <a:r>
              <a:rPr lang="zh-CN" altLang="en-US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zh-CN" altLang="en-US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he fractional screen distance is found to be</a:t>
            </a:r>
            <a:endParaRPr lang="zh-CN" altLang="en-US" sz="20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just" fontAlgn="auto">
              <a:lnSpc>
                <a:spcPts val="2400"/>
              </a:lnSpc>
            </a:pPr>
            <a:r>
              <a:rPr lang="en-US" altLang="zh-CN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       for                     .</a:t>
            </a:r>
            <a:endParaRPr lang="en-US" altLang="zh-CN" sz="20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1"/>
          <p:cNvSpPr>
            <a:spLocks noGrp="1"/>
          </p:cNvSpPr>
          <p:nvPr/>
        </p:nvSpPr>
        <p:spPr>
          <a:xfrm>
            <a:off x="-12700" y="0"/>
            <a:ext cx="12204700" cy="88265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defRPr>
            </a:lvl1pPr>
          </a:lstStyle>
          <a:p>
            <a:r>
              <a:rPr kumimoji="1" lang="zh-CN" altLang="en-US" sz="40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kumimoji="1" lang="zh-CN" altLang="en-US" sz="40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Summary</a:t>
            </a:r>
            <a:endParaRPr kumimoji="1" lang="zh-CN" altLang="en-US" sz="400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41045" y="1232535"/>
            <a:ext cx="3333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kumimoji="1" lang="en-US" altLang="zh-CN" sz="28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</a:t>
            </a:r>
            <a:r>
              <a:rPr kumimoji="1" lang="zh-CN" altLang="en-US" sz="28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ummary</a:t>
            </a:r>
            <a:endParaRPr kumimoji="1" lang="zh-CN" altLang="en-US" sz="2800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3390" y="1754505"/>
            <a:ext cx="11739245" cy="46666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ts val="2560"/>
              </a:lnSpc>
              <a:buFont typeface="Wingdings" panose="05000000000000000000" charset="0"/>
              <a:buChar char="Ø"/>
            </a:pPr>
            <a:r>
              <a:rPr>
                <a:solidFill>
                  <a:schemeClr val="accent1"/>
                </a:solidFill>
              </a:rPr>
              <a:t>The scintillation parameters such as d</a:t>
            </a:r>
            <a:r>
              <a:rPr>
                <a:solidFill>
                  <a:schemeClr val="accent1"/>
                </a:solidFill>
                <a:sym typeface="+mn-ea"/>
              </a:rPr>
              <a:t>ecorrelation bandwidth</a:t>
            </a:r>
            <a:r>
              <a:rPr>
                <a:solidFill>
                  <a:schemeClr val="accent1"/>
                </a:solidFill>
              </a:rPr>
              <a:t>, t</a:t>
            </a:r>
            <a:r>
              <a:rPr>
                <a:solidFill>
                  <a:schemeClr val="accent1"/>
                </a:solidFill>
                <a:sym typeface="+mn-ea"/>
              </a:rPr>
              <a:t>imescale</a:t>
            </a:r>
            <a:r>
              <a:rPr>
                <a:solidFill>
                  <a:schemeClr val="accent1"/>
                </a:solidFill>
              </a:rPr>
              <a:t>, and fringe slope for B0919+06 have been calculated.</a:t>
            </a:r>
            <a:endParaRPr>
              <a:solidFill>
                <a:schemeClr val="accent1"/>
              </a:solidFill>
            </a:endParaRPr>
          </a:p>
          <a:p>
            <a:pPr marL="285750" indent="-285750" fontAlgn="auto">
              <a:lnSpc>
                <a:spcPts val="2560"/>
              </a:lnSpc>
              <a:buFont typeface="Wingdings" panose="05000000000000000000" charset="0"/>
              <a:buChar char="Ø"/>
            </a:pPr>
            <a:endParaRPr>
              <a:solidFill>
                <a:schemeClr val="accent1"/>
              </a:solidFill>
            </a:endParaRPr>
          </a:p>
          <a:p>
            <a:pPr marL="285750" indent="-285750" fontAlgn="auto">
              <a:lnSpc>
                <a:spcPts val="2560"/>
              </a:lnSpc>
              <a:buFont typeface="Wingdings" panose="05000000000000000000" charset="0"/>
              <a:buChar char="Ø"/>
            </a:pPr>
            <a:r>
              <a:rPr>
                <a:solidFill>
                  <a:schemeClr val="accent1"/>
                </a:solidFill>
              </a:rPr>
              <a:t>The curvatures of the inner and outer arcs were calculated.</a:t>
            </a:r>
            <a:endParaRPr>
              <a:solidFill>
                <a:schemeClr val="accent1"/>
              </a:solidFill>
            </a:endParaRPr>
          </a:p>
          <a:p>
            <a:pPr marL="285750" indent="-285750" fontAlgn="auto">
              <a:lnSpc>
                <a:spcPts val="2560"/>
              </a:lnSpc>
              <a:buFont typeface="Wingdings" panose="05000000000000000000" charset="0"/>
              <a:buChar char="Ø"/>
            </a:pPr>
            <a:endParaRPr lang="en-US">
              <a:solidFill>
                <a:schemeClr val="accent1"/>
              </a:solidFill>
            </a:endParaRPr>
          </a:p>
          <a:p>
            <a:pPr marL="285750" indent="-285750" fontAlgn="auto">
              <a:lnSpc>
                <a:spcPts val="2560"/>
              </a:lnSpc>
              <a:buFont typeface="Wingdings" panose="05000000000000000000" charset="0"/>
              <a:buChar char="Ø"/>
            </a:pPr>
            <a:r>
              <a:rPr lang="en-US">
                <a:solidFill>
                  <a:schemeClr val="accent1"/>
                </a:solidFill>
              </a:rPr>
              <a:t>T</a:t>
            </a:r>
            <a:r>
              <a:rPr>
                <a:solidFill>
                  <a:schemeClr val="accent1"/>
                </a:solidFill>
              </a:rPr>
              <a:t>he locations of the scattering screens corresponding to the inner and outer scintillation arcs were estimated.</a:t>
            </a:r>
            <a:endParaRPr>
              <a:solidFill>
                <a:schemeClr val="accent1"/>
              </a:solidFill>
            </a:endParaRPr>
          </a:p>
          <a:p>
            <a:pPr indent="0" fontAlgn="auto">
              <a:lnSpc>
                <a:spcPts val="2560"/>
              </a:lnSpc>
              <a:buFont typeface="Wingdings" panose="05000000000000000000" charset="0"/>
              <a:buNone/>
            </a:pPr>
            <a:endParaRPr>
              <a:solidFill>
                <a:schemeClr val="accent1"/>
              </a:solidFill>
            </a:endParaRPr>
          </a:p>
          <a:p>
            <a:pPr marL="285750" indent="-285750" fontAlgn="auto">
              <a:lnSpc>
                <a:spcPts val="2560"/>
              </a:lnSpc>
              <a:buFont typeface="Wingdings" panose="05000000000000000000" charset="0"/>
              <a:buChar char="Ø"/>
            </a:pPr>
            <a:r>
              <a:rPr>
                <a:solidFill>
                  <a:schemeClr val="accent1"/>
                </a:solidFill>
              </a:rPr>
              <a:t>The electron density fluctuations in the interstellar medium approximately follow the Kolmogorov spectrum.</a:t>
            </a:r>
            <a:endParaRPr>
              <a:solidFill>
                <a:schemeClr val="accent1"/>
              </a:solidFill>
            </a:endParaRPr>
          </a:p>
          <a:p>
            <a:pPr marL="285750" indent="-285750" fontAlgn="auto">
              <a:lnSpc>
                <a:spcPts val="2560"/>
              </a:lnSpc>
              <a:buFont typeface="Wingdings" panose="05000000000000000000" charset="0"/>
              <a:buChar char="Ø"/>
            </a:pPr>
            <a:endParaRPr>
              <a:solidFill>
                <a:schemeClr val="accent1"/>
              </a:solidFill>
            </a:endParaRPr>
          </a:p>
          <a:p>
            <a:pPr marL="285750" indent="-285750" fontAlgn="auto">
              <a:lnSpc>
                <a:spcPts val="2560"/>
              </a:lnSpc>
              <a:buFont typeface="Wingdings" panose="05000000000000000000" charset="0"/>
              <a:buChar char="Ø"/>
            </a:pPr>
            <a:r>
              <a:rPr>
                <a:solidFill>
                  <a:schemeClr val="accent1"/>
                </a:solidFill>
              </a:rPr>
              <a:t>Under the assumption of anisotropic scattering from a single screen, the inferred size of the scattering screen deviates from the expectations of the thin screen model</a:t>
            </a:r>
            <a:r>
              <a:rPr lang="en-US">
                <a:solidFill>
                  <a:schemeClr val="accent1"/>
                </a:solidFill>
              </a:rPr>
              <a:t>.</a:t>
            </a:r>
            <a:endParaRPr>
              <a:solidFill>
                <a:schemeClr val="accent1"/>
              </a:solidFill>
            </a:endParaRPr>
          </a:p>
          <a:p>
            <a:pPr marL="285750" indent="-285750" fontAlgn="auto">
              <a:lnSpc>
                <a:spcPts val="2560"/>
              </a:lnSpc>
              <a:buFont typeface="Wingdings" panose="05000000000000000000" charset="0"/>
              <a:buChar char="Ø"/>
            </a:pPr>
            <a:endParaRPr>
              <a:solidFill>
                <a:schemeClr val="accent1"/>
              </a:solidFill>
            </a:endParaRPr>
          </a:p>
          <a:p>
            <a:pPr indent="0" fontAlgn="auto">
              <a:lnSpc>
                <a:spcPts val="2560"/>
              </a:lnSpc>
              <a:buFont typeface="Wingdings" panose="05000000000000000000" charset="0"/>
              <a:buNone/>
            </a:pPr>
            <a:r>
              <a:rPr>
                <a:solidFill>
                  <a:schemeClr val="accent1"/>
                </a:solidFill>
              </a:rPr>
              <a:t>More sophisticated models will be needed in the future to accurately characterize the scattering properties of the interstellar medium.</a:t>
            </a:r>
            <a:endParaRPr>
              <a:solidFill>
                <a:schemeClr val="accent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>
            <a:spLocks noGrp="1"/>
          </p:cNvSpPr>
          <p:nvPr/>
        </p:nvSpPr>
        <p:spPr>
          <a:xfrm>
            <a:off x="-12700" y="0"/>
            <a:ext cx="12204700" cy="88265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defRPr>
            </a:lvl1pPr>
          </a:lstStyle>
          <a:p>
            <a:r>
              <a:rPr kumimoji="1" lang="en-US" altLang="zh-CN" sz="32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Outline</a:t>
            </a:r>
            <a:endParaRPr kumimoji="1" lang="en-US" altLang="zh-CN" sz="320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69565" y="1768475"/>
            <a:ext cx="6439535" cy="38766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sz="3200" dirty="0">
                <a:solidFill>
                  <a:schemeClr val="accent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Introduction</a:t>
            </a:r>
            <a:endParaRPr kumimoji="1" lang="zh-CN" altLang="en-US" sz="3200" dirty="0">
              <a:solidFill>
                <a:schemeClr val="accent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sz="3200" dirty="0">
                <a:solidFill>
                  <a:schemeClr val="accent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Observations and Data Reduction</a:t>
            </a:r>
            <a:endParaRPr kumimoji="1" lang="zh-CN" altLang="en-US" sz="3200" dirty="0">
              <a:solidFill>
                <a:schemeClr val="accent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sz="3200" dirty="0">
                <a:solidFill>
                  <a:schemeClr val="accent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Results</a:t>
            </a:r>
            <a:endParaRPr kumimoji="1" lang="zh-CN" altLang="en-US" sz="3200" dirty="0">
              <a:solidFill>
                <a:schemeClr val="accent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sz="3200" dirty="0">
                <a:solidFill>
                  <a:schemeClr val="accent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Discussion</a:t>
            </a:r>
            <a:endParaRPr kumimoji="1" lang="zh-CN" altLang="en-US" sz="3200" dirty="0">
              <a:solidFill>
                <a:schemeClr val="accent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sz="3200" dirty="0">
                <a:solidFill>
                  <a:schemeClr val="accent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Summary</a:t>
            </a:r>
            <a:endParaRPr kumimoji="1" lang="zh-CN" altLang="en-US" sz="3200" dirty="0">
              <a:solidFill>
                <a:schemeClr val="accent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zh-CN" altLang="en-US" sz="3200" dirty="0">
              <a:solidFill>
                <a:schemeClr val="accent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endParaRPr kumimoji="1" lang="zh-CN" altLang="en-US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endParaRPr kumimoji="1" lang="zh-CN" altLang="en-US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514725" y="4680585"/>
            <a:ext cx="5892165" cy="8566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>
                <a:latin typeface="Times New Roman" panose="02020603050405020304" charset="0"/>
                <a:cs typeface="Times New Roman" panose="02020603050405020304" charset="0"/>
              </a:rPr>
              <a:t>Thanks for your attention</a:t>
            </a:r>
            <a:r>
              <a:rPr lang="en-US" altLang="zh-CN" sz="3200"/>
              <a:t>!</a:t>
            </a:r>
            <a:endParaRPr lang="en-US" altLang="zh-CN" sz="3200"/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-12700" y="0"/>
            <a:ext cx="12204700" cy="88265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defRPr>
            </a:lvl1pPr>
          </a:lstStyle>
          <a:p>
            <a:r>
              <a:rPr kumimoji="1" lang="zh-CN" altLang="en-US" sz="40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kumimoji="1" lang="zh-CN" altLang="en-US" sz="400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2" name="图片 1" descr="屏幕截图 2024-07-09 1915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0" y="0"/>
            <a:ext cx="12201525" cy="37090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4" name="标题 1"/>
          <p:cNvSpPr>
            <a:spLocks noGrp="1"/>
          </p:cNvSpPr>
          <p:nvPr/>
        </p:nvSpPr>
        <p:spPr>
          <a:xfrm>
            <a:off x="-12700" y="0"/>
            <a:ext cx="12204700" cy="88265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defRPr>
            </a:lvl1pPr>
          </a:lstStyle>
          <a:p>
            <a:r>
              <a:rPr kumimoji="1" lang="zh-CN" altLang="en-US" sz="32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Introduction</a:t>
            </a:r>
            <a:endParaRPr kumimoji="1" lang="zh-CN" altLang="en-US" sz="320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51765" y="1195705"/>
            <a:ext cx="3769995" cy="4044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>
                <a:solidFill>
                  <a:srgbClr val="FF0000"/>
                </a:solidFill>
                <a:cs typeface="+mn-lt"/>
              </a:rPr>
              <a:t> 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Interstellar scintillation</a:t>
            </a:r>
            <a:endParaRPr lang="zh-CN" altLang="en-US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332855" y="1195705"/>
            <a:ext cx="5704840" cy="25755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PSR B0919+06</a:t>
            </a:r>
            <a:endParaRPr lang="zh-CN" altLang="en-US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Ø"/>
            </a:pPr>
            <a:r>
              <a:rPr sz="180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Rotational Period (P): 431 ms</a:t>
            </a:r>
            <a:endParaRPr sz="1800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Ø"/>
            </a:pPr>
            <a:r>
              <a:rPr sz="180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Dispersion Measure (DM): 27.30 </a:t>
            </a:r>
            <a:r>
              <a:rPr lang="en-US" altLang="zh-CN" sz="180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180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pc cm</a:t>
            </a:r>
            <a:r>
              <a:rPr lang="zh-CN" altLang="en-US" sz="1800" baseline="30000">
                <a:solidFill>
                  <a:schemeClr val="accent1">
                    <a:lumMod val="75000"/>
                  </a:schemeClr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−3</a:t>
            </a:r>
            <a:endParaRPr lang="zh-CN" altLang="en-US" sz="1800" baseline="30000">
              <a:solidFill>
                <a:schemeClr val="accent1">
                  <a:lumMod val="75000"/>
                </a:schemeClr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Ø"/>
            </a:pPr>
            <a:r>
              <a:rPr sz="180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Distance: 1.21 kpc</a:t>
            </a:r>
            <a:r>
              <a:rPr lang="en-US" altLang="zh-CN" sz="180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     (Stovall et al. 2015)</a:t>
            </a:r>
            <a:endParaRPr lang="en-US" altLang="zh-CN" sz="1800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zh-CN" altLang="en-US" sz="180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FAST observed two scintillation arcs</a:t>
            </a:r>
            <a:endParaRPr lang="zh-CN" altLang="en-US" sz="1800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en-US" altLang="zh-CN" sz="180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</a:t>
            </a:r>
            <a:r>
              <a:rPr lang="zh-CN" altLang="en-US" sz="180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arabolic curvatures：</a:t>
            </a:r>
            <a:r>
              <a:rPr lang="en-US" altLang="zh-CN" sz="180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180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0.0025 ± 0.0004 </a:t>
            </a:r>
            <a:r>
              <a:rPr lang="en-US" altLang="zh-CN" sz="180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and </a:t>
            </a:r>
            <a:r>
              <a:rPr lang="zh-CN" altLang="en-US" sz="180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0.01 s</a:t>
            </a:r>
            <a:r>
              <a:rPr lang="zh-CN" altLang="en-US" sz="1800" baseline="30000">
                <a:solidFill>
                  <a:schemeClr val="accent1">
                    <a:lumMod val="75000"/>
                  </a:schemeClr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zh-CN" altLang="en-US" sz="180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（1.25 GHz）</a:t>
            </a:r>
            <a:endParaRPr lang="zh-CN" altLang="en-US" sz="1800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en-US" altLang="zh-CN" sz="180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F</a:t>
            </a:r>
            <a:r>
              <a:rPr lang="zh-CN" altLang="en-US" sz="180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ractional screen distance：</a:t>
            </a:r>
            <a:r>
              <a:rPr lang="en-US" altLang="zh-CN" sz="180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0.07 ≤ s ≤ 0.2 and 0.3 ≤ s ≤ 0.5s (Ocker et al. 2024)</a:t>
            </a:r>
            <a:endParaRPr lang="en-US" altLang="zh-CN" sz="1800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  <a:buFont typeface="Wingdings" panose="05000000000000000000" charset="0"/>
              <a:buNone/>
            </a:pPr>
            <a:r>
              <a:rPr lang="en-US" altLang="zh-CN" sz="180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   0.14 and 0.52</a:t>
            </a:r>
            <a:r>
              <a:rPr lang="zh-CN" altLang="en-US" sz="180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（</a:t>
            </a:r>
            <a:r>
              <a:rPr lang="en-US" altLang="zh-CN" sz="180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Putney&amp;Stinebring.,2006）</a:t>
            </a:r>
            <a:endParaRPr lang="en-US" altLang="zh-CN" sz="1800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  <a:buFont typeface="Wingdings" panose="05000000000000000000" charset="0"/>
              <a:buNone/>
            </a:pPr>
            <a:endParaRPr lang="zh-CN" altLang="en-US" sz="1800" i="1">
              <a:solidFill>
                <a:schemeClr val="accent1">
                  <a:lumMod val="75000"/>
                </a:schemeClr>
              </a:solidFill>
              <a:latin typeface="Cambria Math" panose="02040503050406030204" charset="0"/>
              <a:cs typeface="Cambria Math" panose="0204050305040603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8120" y="1890395"/>
            <a:ext cx="4871720" cy="18256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algn="just" fontAlgn="auto">
              <a:lnSpc>
                <a:spcPts val="2160"/>
              </a:lnSpc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Pulsar scintillation observations play a crucial</a:t>
            </a:r>
            <a:r>
              <a:rPr lang="en-US" altLang="zh-CN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role as probes of the magnetoionic plasma present in the</a:t>
            </a:r>
            <a:r>
              <a:rPr lang="en-US" altLang="zh-CN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interstellar medium of our Galaxy, as the radio waves are</a:t>
            </a:r>
            <a:r>
              <a:rPr lang="en-US" altLang="zh-CN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scattered by electron inhomogeneities within the interstellar</a:t>
            </a:r>
            <a:r>
              <a:rPr lang="en-US" altLang="zh-CN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medium. </a:t>
            </a:r>
            <a:endParaRPr lang="zh-CN" altLang="en-US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5" name="对象 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114300" imgH="215900" progId="Equation.KSEE3">
                  <p:embed/>
                </p:oleObj>
              </mc:Choice>
              <mc:Fallback>
                <p:oleObj name="" r:id="rId1" imgW="1143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0" name="图片 69" descr="屏幕截图 2024-07-10 1154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025" y="3716020"/>
            <a:ext cx="3904615" cy="2242820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426720" y="5958840"/>
            <a:ext cx="49999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Diagram of the scintillation scattering screen model</a:t>
            </a:r>
            <a:endParaRPr lang="zh-CN" altLang="en-US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4" name="标题 1"/>
          <p:cNvSpPr>
            <a:spLocks noGrp="1"/>
          </p:cNvSpPr>
          <p:nvPr/>
        </p:nvSpPr>
        <p:spPr>
          <a:xfrm>
            <a:off x="-12700" y="0"/>
            <a:ext cx="12204700" cy="88265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defRPr>
            </a:lvl1pPr>
          </a:lstStyle>
          <a:p>
            <a:r>
              <a:rPr kumimoji="1" lang="zh-CN" altLang="en-US" sz="40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kumimoji="1" lang="zh-CN" altLang="en-US" sz="32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Observations and Data Reduction</a:t>
            </a:r>
            <a:endParaRPr kumimoji="1" lang="zh-CN" altLang="en-US" sz="320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2" name="图片 1" descr="000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75050" y="1438910"/>
            <a:ext cx="8388350" cy="26917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11455" y="1197610"/>
            <a:ext cx="3270250" cy="5498465"/>
          </a:xfrm>
          <a:prstGeom prst="rect">
            <a:avLst/>
          </a:prstGeom>
          <a:noFill/>
          <a:ln w="254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noAutofit/>
          </a:bodyPr>
          <a:p>
            <a:r>
              <a:rPr sz="2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FAST Observations</a:t>
            </a:r>
            <a:endParaRPr sz="20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fontAlgn="auto">
              <a:lnSpc>
                <a:spcPts val="3060"/>
              </a:lnSpc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F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requency coverage：1000</a:t>
            </a: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~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1500 MHz</a:t>
            </a:r>
            <a:endParaRPr lang="zh-CN" altLang="en-US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fontAlgn="auto">
              <a:lnSpc>
                <a:spcPts val="3060"/>
              </a:lnSpc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ime resolution：49.1522</a:t>
            </a: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μs</a:t>
            </a:r>
            <a:endParaRPr lang="zh-CN" altLang="en-US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fontAlgn="auto">
              <a:lnSpc>
                <a:spcPts val="3060"/>
              </a:lnSpc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The FAST observations</a:t>
            </a: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consists of 10 epochs</a:t>
            </a:r>
            <a:endParaRPr lang="zh-CN" altLang="en-US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fontAlgn="auto">
              <a:lnSpc>
                <a:spcPts val="3060"/>
              </a:lnSpc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Cadence：1-2 months</a:t>
            </a:r>
            <a:endParaRPr lang="zh-CN" altLang="en-US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fontAlgn="auto">
              <a:lnSpc>
                <a:spcPts val="3060"/>
              </a:lnSpc>
              <a:buFont typeface="Wingdings" panose="05000000000000000000" charset="0"/>
              <a:buChar char="Ø"/>
            </a:pPr>
            <a:r>
              <a:rPr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epochs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：32</a:t>
            </a: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~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111</a:t>
            </a: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min</a:t>
            </a:r>
            <a:endParaRPr lang="zh-CN" altLang="en-US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sz="2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Parkes Observations</a:t>
            </a:r>
            <a:endParaRPr sz="20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algn="l">
              <a:lnSpc>
                <a:spcPts val="306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UWL：704~4032 MHz</a:t>
            </a:r>
            <a:endParaRPr lang="zh-CN" altLang="en-US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algn="l">
              <a:lnSpc>
                <a:spcPts val="306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ime resolution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：</a:t>
            </a: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128 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μs</a:t>
            </a:r>
            <a:endParaRPr lang="zh-CN" altLang="en-US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 algn="l">
              <a:lnSpc>
                <a:spcPts val="306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epochs：</a:t>
            </a: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3.5 h</a:t>
            </a:r>
            <a:endParaRPr lang="zh-CN" altLang="en-US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algn="l">
              <a:lnSpc>
                <a:spcPts val="3060"/>
              </a:lnSpc>
              <a:buClrTx/>
              <a:buSzTx/>
              <a:buFont typeface="Wingdings" panose="05000000000000000000" charset="0"/>
              <a:buChar char="Ø"/>
            </a:pPr>
            <a:endParaRPr lang="zh-CN" altLang="en-US" sz="1600">
              <a:solidFill>
                <a:schemeClr val="accent1">
                  <a:lumMod val="75000"/>
                </a:schemeClr>
              </a:solidFill>
            </a:endParaRPr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575050" y="1070610"/>
            <a:ext cx="95973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Times New Roman" panose="02020603050405020304" charset="0"/>
                <a:cs typeface="Times New Roman" panose="02020603050405020304" charset="0"/>
              </a:rPr>
              <a:t>Observational Parameters of PSR B0919+06 with the FAST and Parkes Radio Telescopes</a:t>
            </a:r>
            <a:endParaRPr lang="zh-CN" altLang="en-US" sz="16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 descr="fef59f3792e2bef87f259be0a41379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850" y="4161790"/>
            <a:ext cx="3023870" cy="2412365"/>
          </a:xfrm>
          <a:prstGeom prst="rect">
            <a:avLst/>
          </a:prstGeom>
        </p:spPr>
      </p:pic>
      <p:pic>
        <p:nvPicPr>
          <p:cNvPr id="7" name="图片 6" descr="ed4d9a7510bdd20b71541e900a9d15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865" y="4161790"/>
            <a:ext cx="4076065" cy="24168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" name="文本框 20"/>
          <p:cNvSpPr txBox="1"/>
          <p:nvPr/>
        </p:nvSpPr>
        <p:spPr>
          <a:xfrm>
            <a:off x="692785" y="1509395"/>
            <a:ext cx="6123940" cy="3540760"/>
          </a:xfrm>
          <a:prstGeom prst="rect">
            <a:avLst/>
          </a:prstGeom>
          <a:noFill/>
          <a:ln w="254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noAutofit/>
          </a:bodyPr>
          <a:p>
            <a:r>
              <a:rPr lang="zh-CN" altLang="en-US" sz="2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Data Processing</a:t>
            </a:r>
            <a:endParaRPr lang="zh-CN" altLang="en-US" sz="20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Wingdings" panose="05000000000000000000" charset="0"/>
              <a:buChar char="Ø"/>
            </a:pPr>
            <a:endParaRPr lang="en-US" altLang="zh-CN" sz="160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fontAlgn="auto">
              <a:lnSpc>
                <a:spcPts val="2520"/>
              </a:lnSpc>
              <a:buFont typeface="Wingdings" panose="05000000000000000000" charset="0"/>
              <a:buChar char="Ø"/>
            </a:pP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edian filter：RFI were identified and</a:t>
            </a: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removed</a:t>
            </a:r>
            <a:endParaRPr lang="zh-CN" altLang="en-US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 fontAlgn="auto">
              <a:lnSpc>
                <a:spcPts val="2520"/>
              </a:lnSpc>
              <a:buFont typeface="Wingdings" panose="05000000000000000000" charset="0"/>
              <a:buChar char="Ø"/>
            </a:pP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ime </a:t>
            </a: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and F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requency domain： the</a:t>
            </a: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variable baseline was subtracted </a:t>
            </a:r>
            <a:endParaRPr lang="en-US" altLang="zh-CN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 fontAlgn="auto">
              <a:lnSpc>
                <a:spcPts val="2520"/>
              </a:lnSpc>
              <a:buFont typeface="Wingdings" panose="05000000000000000000" charset="0"/>
              <a:buChar char="Ø"/>
            </a:pP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edispersion</a:t>
            </a:r>
            <a:endParaRPr lang="zh-CN" altLang="en-US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fontAlgn="auto">
              <a:lnSpc>
                <a:spcPts val="2520"/>
              </a:lnSpc>
              <a:buFont typeface="Wingdings" panose="05000000000000000000" charset="0"/>
              <a:buChar char="Ø"/>
            </a:pP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F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olding：</a:t>
            </a:r>
            <a:r>
              <a:rPr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The spectra were</a:t>
            </a:r>
            <a:r>
              <a:rPr 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accumulated with a subintegration time of 4.3 s (equivalent</a:t>
            </a:r>
            <a:r>
              <a:rPr 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to 10 pulsar rotations)</a:t>
            </a:r>
            <a:endParaRPr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algn="l">
              <a:lnSpc>
                <a:spcPts val="3060"/>
              </a:lnSpc>
              <a:buClrTx/>
              <a:buSzTx/>
              <a:buFont typeface="Wingdings" panose="05000000000000000000" charset="0"/>
              <a:buChar char="Ø"/>
            </a:pPr>
            <a:endParaRPr lang="zh-CN" altLang="en-US" sz="1600">
              <a:solidFill>
                <a:schemeClr val="accent1">
                  <a:lumMod val="75000"/>
                </a:schemeClr>
              </a:solidFill>
            </a:endParaRPr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-12700" y="0"/>
            <a:ext cx="12204700" cy="88265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defRPr>
            </a:lvl1pPr>
          </a:lstStyle>
          <a:p>
            <a:r>
              <a:rPr kumimoji="1" lang="zh-CN" altLang="en-US" sz="40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kumimoji="1" lang="zh-CN" altLang="en-US" sz="32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Observations and Data Reduction</a:t>
            </a:r>
            <a:endParaRPr kumimoji="1" lang="zh-CN" altLang="en-US" sz="320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13" name="图片 12" descr="Figure_1777777777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5710" y="882650"/>
            <a:ext cx="4504690" cy="4580255"/>
          </a:xfrm>
          <a:prstGeom prst="rect">
            <a:avLst/>
          </a:prstGeom>
        </p:spPr>
      </p:pic>
      <p:sp>
        <p:nvSpPr>
          <p:cNvPr id="14" name="左箭头 13"/>
          <p:cNvSpPr/>
          <p:nvPr/>
        </p:nvSpPr>
        <p:spPr>
          <a:xfrm>
            <a:off x="7051040" y="3030220"/>
            <a:ext cx="668655" cy="406400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dyn_fast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522970" y="641985"/>
            <a:ext cx="3319780" cy="5974080"/>
          </a:xfrm>
          <a:prstGeom prst="rect">
            <a:avLst/>
          </a:prstGeom>
        </p:spPr>
      </p:pic>
      <p:pic>
        <p:nvPicPr>
          <p:cNvPr id="5" name="图片 4" descr="dyn_park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60" y="1424305"/>
            <a:ext cx="7128510" cy="3278505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/>
        </p:nvSpPr>
        <p:spPr>
          <a:xfrm>
            <a:off x="-12700" y="0"/>
            <a:ext cx="12204700" cy="88265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defRPr>
            </a:lvl1pPr>
          </a:lstStyle>
          <a:p>
            <a:r>
              <a:rPr kumimoji="1" lang="zh-CN" altLang="en-US" sz="32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Results</a:t>
            </a:r>
            <a:endParaRPr kumimoji="1" lang="zh-CN" altLang="en-US" sz="320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2080" y="1002030"/>
            <a:ext cx="46037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Dynamic Scintillation Spectra</a:t>
            </a:r>
            <a:endParaRPr lang="zh-CN" altLang="en-US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53235" y="4702810"/>
            <a:ext cx="5671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                             </a:t>
            </a:r>
            <a:r>
              <a:rPr lang="zh-CN" altLang="en-US"/>
              <a:t>（</a:t>
            </a:r>
            <a:r>
              <a:rPr lang="en-US" altLang="zh-CN"/>
              <a:t>Parkes</a:t>
            </a:r>
            <a:r>
              <a:rPr lang="zh-CN" altLang="en-US"/>
              <a:t>）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825230" y="6369050"/>
            <a:ext cx="3260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          </a:t>
            </a:r>
            <a:r>
              <a:rPr lang="zh-CN" altLang="en-US"/>
              <a:t>（</a:t>
            </a:r>
            <a:r>
              <a:rPr lang="en-US" altLang="zh-CN"/>
              <a:t>FAST</a:t>
            </a:r>
            <a:r>
              <a:rPr lang="zh-CN" altLang="en-US"/>
              <a:t>）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78460" y="5108575"/>
            <a:ext cx="8208010" cy="1628775"/>
          </a:xfrm>
          <a:prstGeom prst="rect">
            <a:avLst/>
          </a:prstGeom>
          <a:noFill/>
          <a:ln w="254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noAutofit/>
          </a:bodyPr>
          <a:p>
            <a:pPr marL="285750" indent="-285750" algn="just" fontAlgn="auto"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Observational Results: </a:t>
            </a:r>
            <a:r>
              <a:rPr lang="zh-CN" altLang="en-US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Through multiple observations with the FAST and Parkes telescopes, rapid intensity modulation patterns over time and frequency have been revealed.</a:t>
            </a:r>
            <a:endParaRPr lang="zh-CN" altLang="en-US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algn="just" fontAlgn="auto"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Scintillation Characteristics: </a:t>
            </a:r>
            <a:r>
              <a:rPr lang="zh-CN" altLang="en-US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scintillation broadens at lower frequencies and narrows as the frequency increases.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acf_fas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84245" y="931545"/>
            <a:ext cx="8708390" cy="5140325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/>
        </p:nvSpPr>
        <p:spPr>
          <a:xfrm>
            <a:off x="-12700" y="0"/>
            <a:ext cx="12204700" cy="88265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defRPr>
            </a:lvl1pPr>
          </a:lstStyle>
          <a:p>
            <a:r>
              <a:rPr kumimoji="1" lang="zh-CN" altLang="en-US" sz="40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Results</a:t>
            </a:r>
            <a:endParaRPr kumimoji="1" lang="zh-CN" altLang="en-US" sz="4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338695" y="6071870"/>
            <a:ext cx="9994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sym typeface="+mn-ea"/>
              </a:rPr>
              <a:t>(FAST)</a:t>
            </a:r>
            <a:endParaRPr lang="en-US" altLang="zh-CN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6400" y="979805"/>
            <a:ext cx="2602865" cy="6515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spcBef>
                <a:spcPts val="1200"/>
              </a:spcBef>
              <a:spcAft>
                <a:spcPts val="1200"/>
              </a:spcAft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2D ACF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just" fontAlgn="auto">
              <a:spcBef>
                <a:spcPts val="1200"/>
              </a:spcBef>
              <a:spcAft>
                <a:spcPts val="1200"/>
              </a:spcAft>
            </a:pPr>
            <a:endParaRPr lang="en-US" altLang="zh-CN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5280" y="4744720"/>
            <a:ext cx="3070860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panose="05000000000000000000" charset="0"/>
              <a:buChar char="Ø"/>
            </a:pP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2D fast Fourier transform (FFT) </a:t>
            </a:r>
            <a:endParaRPr lang="en-US" altLang="zh-CN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panose="05000000000000000000" charset="0"/>
              <a:buChar char="Ø"/>
            </a:pP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Inverse 2D FFT </a:t>
            </a:r>
            <a:endParaRPr lang="en-US" altLang="zh-CN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3" name="对象 2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35280" y="2383790"/>
          <a:ext cx="3625215" cy="514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2" imgW="2387600" imgH="292100" progId="Equation.KSEE3">
                  <p:embed/>
                </p:oleObj>
              </mc:Choice>
              <mc:Fallback>
                <p:oleObj name="" r:id="rId2" imgW="2387600" imgH="2921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5280" y="2383790"/>
                        <a:ext cx="3625215" cy="514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240030" y="33578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Normalized Autocorrelation Function:</a:t>
            </a:r>
            <a:endParaRPr lang="en-US" altLang="zh-CN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8" name="对象 7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06400" y="3852545"/>
          <a:ext cx="2828925" cy="337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r:id="rId4" imgW="1701800" imgH="203200" progId="Equation.KSEE3">
                  <p:embed/>
                </p:oleObj>
              </mc:Choice>
              <mc:Fallback>
                <p:oleObj name="" r:id="rId4" imgW="1701800" imgH="2032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6400" y="3852545"/>
                        <a:ext cx="2828925" cy="337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335280" y="1936115"/>
            <a:ext cx="30784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2D Autocorrelation Function:</a:t>
            </a:r>
            <a:endParaRPr lang="en-US" altLang="zh-CN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acf_parke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96995" y="1308735"/>
            <a:ext cx="8295005" cy="4481830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/>
        </p:nvSpPr>
        <p:spPr>
          <a:xfrm>
            <a:off x="-12700" y="0"/>
            <a:ext cx="12204700" cy="88265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defRPr>
            </a:lvl1pPr>
          </a:lstStyle>
          <a:p>
            <a:r>
              <a:rPr kumimoji="1" lang="zh-CN" altLang="en-US" sz="40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Results</a:t>
            </a:r>
            <a:endParaRPr kumimoji="1" lang="zh-CN" altLang="en-US" sz="4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8945" y="1208405"/>
            <a:ext cx="1499870" cy="409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2D ACF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336155" y="5859145"/>
            <a:ext cx="1087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(P</a:t>
            </a:r>
            <a:r>
              <a:rPr lang="en-US" altLang="zh-CN"/>
              <a:t>arkes)</a:t>
            </a:r>
            <a:endParaRPr lang="en-US" altLang="zh-CN"/>
          </a:p>
        </p:txBody>
      </p:sp>
      <p:sp>
        <p:nvSpPr>
          <p:cNvPr id="10" name="文本框 9"/>
          <p:cNvSpPr txBox="1"/>
          <p:nvPr/>
        </p:nvSpPr>
        <p:spPr>
          <a:xfrm>
            <a:off x="177800" y="1943735"/>
            <a:ext cx="3943350" cy="4137025"/>
          </a:xfrm>
          <a:prstGeom prst="rect">
            <a:avLst/>
          </a:prstGeom>
          <a:noFill/>
          <a:ln w="254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noAutofit/>
          </a:bodyPr>
          <a:p>
            <a:pPr marL="285750" indent="-285750" algn="just" fontAlgn="auto">
              <a:buFont typeface="Wingdings" panose="05000000000000000000" charset="0"/>
              <a:buChar char="Ø"/>
            </a:pPr>
            <a:r>
              <a:rPr lang="zh-CN" altLang="en-US" sz="18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 Performing least squares fits of analytical exponential models to one-dimensional cuts through the center of the 2D ACF along thefrequency and time lag axes .</a:t>
            </a:r>
            <a:endParaRPr lang="zh-CN" altLang="en-US" sz="18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 sz="18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 sz="18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 sz="18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zh-CN" altLang="en-US" sz="1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imescale</a:t>
            </a:r>
            <a:r>
              <a:rPr lang="en-US" altLang="zh-CN" sz="1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        )</a:t>
            </a:r>
            <a:r>
              <a:rPr lang="zh-CN" altLang="en-US" sz="1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zh-CN" altLang="en-US" sz="1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l" fontAlgn="auto">
              <a:spcBef>
                <a:spcPts val="1200"/>
              </a:spcBef>
              <a:buClrTx/>
              <a:buSzTx/>
              <a:buFont typeface="Wingdings" panose="05000000000000000000" charset="0"/>
              <a:buNone/>
            </a:pPr>
            <a:r>
              <a:rPr lang="zh-CN" altLang="en-US" sz="18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    The      width along the time lag axis.</a:t>
            </a:r>
            <a:endParaRPr lang="zh-CN" altLang="en-US" sz="18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algn="just" fontAlgn="auto">
              <a:spcBef>
                <a:spcPts val="1200"/>
              </a:spcBef>
              <a:buClrTx/>
              <a:buSzTx/>
              <a:buFont typeface="Wingdings" panose="05000000000000000000" charset="0"/>
              <a:buChar char="Ø"/>
            </a:pPr>
            <a:r>
              <a:rPr lang="en-US" altLang="zh-CN" sz="1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</a:t>
            </a:r>
            <a:r>
              <a:rPr lang="zh-CN" altLang="en-US" sz="1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ecorrelation bandwidth</a:t>
            </a:r>
            <a:r>
              <a:rPr lang="en-US" altLang="zh-CN" sz="1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(        )</a:t>
            </a:r>
            <a:r>
              <a:rPr lang="en-US" altLang="zh-CN" sz="18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18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:     </a:t>
            </a:r>
            <a:endParaRPr lang="zh-CN" altLang="en-US" sz="18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just" fontAlgn="auto">
              <a:spcBef>
                <a:spcPts val="1200"/>
              </a:spcBef>
              <a:buClrTx/>
              <a:buSzTx/>
              <a:buFont typeface="Wingdings" panose="05000000000000000000" charset="0"/>
              <a:buNone/>
            </a:pPr>
            <a:r>
              <a:rPr lang="zh-CN" altLang="en-US" sz="18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    The half-power width along the         frequency lag axis.</a:t>
            </a:r>
            <a:endParaRPr lang="zh-CN" altLang="en-US" sz="18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just" fontAlgn="auto">
              <a:buFont typeface="Wingdings" panose="05000000000000000000" charset="0"/>
              <a:buNone/>
            </a:pPr>
            <a:endParaRPr lang="zh-CN" altLang="en-US" sz="1600">
              <a:solidFill>
                <a:srgbClr val="FF0000"/>
              </a:solidFill>
            </a:endParaRPr>
          </a:p>
        </p:txBody>
      </p:sp>
      <p:graphicFrame>
        <p:nvGraphicFramePr>
          <p:cNvPr id="14" name="对象 1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546225" y="4178300"/>
          <a:ext cx="402590" cy="293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r:id="rId2" imgW="279400" imgH="203200" progId="Equation.KSEE3">
                  <p:embed/>
                </p:oleObj>
              </mc:Choice>
              <mc:Fallback>
                <p:oleObj name="" r:id="rId2" imgW="279400" imgH="2032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46225" y="4178300"/>
                        <a:ext cx="402590" cy="293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964815" y="5026660"/>
          <a:ext cx="389890" cy="283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" r:id="rId4" imgW="279400" imgH="203200" progId="Equation.KSEE3">
                  <p:embed/>
                </p:oleObj>
              </mc:Choice>
              <mc:Fallback>
                <p:oleObj name="" r:id="rId4" imgW="279400" imgH="203200" progId="Equation.KSEE3">
                  <p:embed/>
                  <p:pic>
                    <p:nvPicPr>
                      <p:cNvPr id="0" name="图片 102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64815" y="5026660"/>
                        <a:ext cx="389890" cy="283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862965" y="4563110"/>
          <a:ext cx="325120" cy="347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" r:id="rId6" imgW="190500" imgH="203200" progId="Equation.KSEE3">
                  <p:embed/>
                </p:oleObj>
              </mc:Choice>
              <mc:Fallback>
                <p:oleObj name="" r:id="rId6" imgW="190500" imgH="203200" progId="Equation.KSEE3">
                  <p:embed/>
                  <p:pic>
                    <p:nvPicPr>
                      <p:cNvPr id="0" name="图片 102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62965" y="4563110"/>
                        <a:ext cx="325120" cy="3473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8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sspec_fas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9815" y="1592580"/>
            <a:ext cx="5453380" cy="4997450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/>
        </p:nvSpPr>
        <p:spPr>
          <a:xfrm>
            <a:off x="-12700" y="0"/>
            <a:ext cx="12204700" cy="88265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defRPr>
            </a:lvl1pPr>
          </a:lstStyle>
          <a:p>
            <a:r>
              <a:rPr kumimoji="1" lang="zh-CN" altLang="en-US" sz="40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Results</a:t>
            </a:r>
            <a:endParaRPr kumimoji="1" lang="zh-CN" altLang="en-US" sz="4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5885" y="1057275"/>
            <a:ext cx="3381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Secondary Spectra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18815" y="6352540"/>
            <a:ext cx="10331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（</a:t>
            </a:r>
            <a:r>
              <a:rPr lang="en-US" altLang="zh-CN"/>
              <a:t>FAST</a:t>
            </a:r>
            <a:r>
              <a:rPr lang="zh-CN" altLang="en-US"/>
              <a:t>）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893560" y="2326005"/>
            <a:ext cx="4653280" cy="292290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txBody>
          <a:bodyPr wrap="square" rtlCol="0">
            <a:noAutofit/>
          </a:bodyPr>
          <a:p>
            <a:pPr marL="285750" indent="-285750" algn="just" fontAlgn="auto">
              <a:lnSpc>
                <a:spcPts val="2560"/>
              </a:lnSpc>
              <a:buFont typeface="Wingdings" panose="05000000000000000000" charset="0"/>
              <a:buChar char="Ø"/>
            </a:pPr>
            <a:r>
              <a:rPr lang="zh-CN" altLang="en-US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FAST observed two scintillation arc structures. </a:t>
            </a:r>
            <a:endParaRPr lang="zh-CN" altLang="en-US" sz="20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 algn="just" fontAlgn="auto">
              <a:lnSpc>
                <a:spcPts val="2560"/>
              </a:lnSpc>
              <a:buFont typeface="Wingdings" panose="05000000000000000000" charset="0"/>
              <a:buChar char="Ø"/>
            </a:pPr>
            <a:r>
              <a:rPr lang="zh-CN" altLang="en-US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outer arc exhibits a relatively shallow and significantly truncated arc shape</a:t>
            </a:r>
            <a:r>
              <a:rPr lang="en-US" altLang="zh-CN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r>
              <a:rPr lang="zh-CN" altLang="en-US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zh-CN" altLang="en-US" sz="20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 algn="just" fontAlgn="auto">
              <a:lnSpc>
                <a:spcPts val="2560"/>
              </a:lnSpc>
              <a:buFont typeface="Wingdings" panose="05000000000000000000" charset="0"/>
              <a:buChar char="Ø"/>
            </a:pPr>
            <a:r>
              <a:rPr lang="zh-CN" altLang="en-US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</a:t>
            </a:r>
            <a:r>
              <a:rPr lang="zh-CN" altLang="en-US" sz="20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he inner structure displays a diffuse and filled-in arc shape.</a:t>
            </a:r>
            <a:endParaRPr lang="zh-CN" altLang="en-US" sz="20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16395" y="1592580"/>
            <a:ext cx="55537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Characteristics of Scintillation Arc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shape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commondata" val="eyJoZGlkIjoiNjg5YTE3M2RiMjhjZDUyY2MxZjU4MzFhNTRmNWZiNWE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6793</Words>
  <Application>WPS 演示</Application>
  <PresentationFormat>宽屏</PresentationFormat>
  <Paragraphs>235</Paragraphs>
  <Slides>20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32</vt:i4>
      </vt:variant>
      <vt:variant>
        <vt:lpstr>幻灯片标题</vt:lpstr>
      </vt:variant>
      <vt:variant>
        <vt:i4>20</vt:i4>
      </vt:variant>
    </vt:vector>
  </HeadingPairs>
  <TitlesOfParts>
    <vt:vector size="66" baseType="lpstr">
      <vt:lpstr>Arial</vt:lpstr>
      <vt:lpstr>宋体</vt:lpstr>
      <vt:lpstr>Wingdings</vt:lpstr>
      <vt:lpstr>Wingdings</vt:lpstr>
      <vt:lpstr>Times New Roman</vt:lpstr>
      <vt:lpstr>黑体</vt:lpstr>
      <vt:lpstr>华文中宋</vt:lpstr>
      <vt:lpstr>Cambria Math</vt:lpstr>
      <vt:lpstr>微软雅黑</vt:lpstr>
      <vt:lpstr>Arial Unicode MS</vt:lpstr>
      <vt:lpstr>Calibri</vt:lpstr>
      <vt:lpstr>BatangChe</vt:lpstr>
      <vt:lpstr>Segoe Print</vt:lpstr>
      <vt:lpstr>WPS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I  Do</cp:lastModifiedBy>
  <cp:revision>182</cp:revision>
  <dcterms:created xsi:type="dcterms:W3CDTF">2019-06-19T02:08:00Z</dcterms:created>
  <dcterms:modified xsi:type="dcterms:W3CDTF">2024-07-14T12:20:37Z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4D1383A4386F497281C5969DE85C9968_12</vt:lpwstr>
  </property>
</Properties>
</file>