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9" r:id="rId2"/>
    <p:sldId id="291" r:id="rId3"/>
    <p:sldId id="294" r:id="rId4"/>
    <p:sldId id="310" r:id="rId5"/>
    <p:sldId id="317" r:id="rId6"/>
    <p:sldId id="346" r:id="rId7"/>
    <p:sldId id="344" r:id="rId8"/>
    <p:sldId id="342" r:id="rId9"/>
    <p:sldId id="347" r:id="rId10"/>
    <p:sldId id="345" r:id="rId11"/>
    <p:sldId id="34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acetime Wang" initials="sw" lastIdx="1" clrIdx="0">
    <p:extLst>
      <p:ext uri="{19B8F6BF-5375-455C-9EA6-DF929625EA0E}">
        <p15:presenceInfo xmlns:p15="http://schemas.microsoft.com/office/powerpoint/2012/main" userId="b6b887831fe8e3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244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659E-4892-4413-98D0-62BCC3A2A5E5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BFA8E-D9DB-41DE-966A-49DF8BB4AD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BFA8E-D9DB-41DE-966A-49DF8BB4AD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12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5400" y="0"/>
            <a:ext cx="12217400" cy="1125856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6" tIns="54859" rIns="109716" bIns="54859" anchor="ctr"/>
          <a:lstStyle/>
          <a:p>
            <a:pPr algn="ctr">
              <a:defRPr/>
            </a:pPr>
            <a:endParaRPr lang="zh-CN" altLang="en-US" sz="216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1" y="325756"/>
            <a:ext cx="1729316" cy="47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57"/>
          <p:cNvSpPr/>
          <p:nvPr/>
        </p:nvSpPr>
        <p:spPr bwMode="auto">
          <a:xfrm>
            <a:off x="0" y="6524626"/>
            <a:ext cx="12192000" cy="280034"/>
          </a:xfrm>
          <a:custGeom>
            <a:avLst/>
            <a:gdLst>
              <a:gd name="T0" fmla="*/ 0 w 5650"/>
              <a:gd name="T1" fmla="*/ 2147483646 h 176"/>
              <a:gd name="T2" fmla="*/ 2147483646 w 5650"/>
              <a:gd name="T3" fmla="*/ 2147483646 h 176"/>
              <a:gd name="T4" fmla="*/ 2147483646 w 5650"/>
              <a:gd name="T5" fmla="*/ 2147483646 h 176"/>
              <a:gd name="T6" fmla="*/ 2147483646 w 5650"/>
              <a:gd name="T7" fmla="*/ 2147483646 h 176"/>
              <a:gd name="T8" fmla="*/ 2147483646 w 5650"/>
              <a:gd name="T9" fmla="*/ 2147483646 h 176"/>
              <a:gd name="T10" fmla="*/ 0 w 5650"/>
              <a:gd name="T11" fmla="*/ 0 h 176"/>
              <a:gd name="T12" fmla="*/ 0 w 5650"/>
              <a:gd name="T13" fmla="*/ 214748364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rgbClr val="AAC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160"/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flipV="1">
            <a:off x="0" y="6768466"/>
            <a:ext cx="12194117" cy="116204"/>
          </a:xfrm>
          <a:prstGeom prst="rect">
            <a:avLst/>
          </a:prstGeom>
          <a:solidFill>
            <a:srgbClr val="007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kumimoji="1" lang="zh-CN" altLang="en-US" sz="1920" i="1" u="sng">
              <a:solidFill>
                <a:srgbClr val="1D528D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CC14-55D9-48F2-91CB-196431E10CD4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10C2-F793-4884-95FF-BFBF78286E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FFEBAFD-CAD4-446C-8350-EF3A007BBB79}"/>
              </a:ext>
            </a:extLst>
          </p:cNvPr>
          <p:cNvSpPr txBox="1"/>
          <p:nvPr/>
        </p:nvSpPr>
        <p:spPr>
          <a:xfrm>
            <a:off x="303745" y="1198205"/>
            <a:ext cx="115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the eclipse of pulsar B1929+10’s radio emission by its plasma outflow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C444A6-38B0-FE29-6880-6F3C762A139B}"/>
              </a:ext>
            </a:extLst>
          </p:cNvPr>
          <p:cNvSpPr txBox="1"/>
          <p:nvPr/>
        </p:nvSpPr>
        <p:spPr>
          <a:xfrm>
            <a:off x="3900196" y="3701277"/>
            <a:ext cx="421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Zhengli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 (GXU)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C45EC9-762B-9A6E-F79F-7B7A5918E922}"/>
              </a:ext>
            </a:extLst>
          </p:cNvPr>
          <p:cNvSpPr txBox="1"/>
          <p:nvPr/>
        </p:nvSpPr>
        <p:spPr>
          <a:xfrm>
            <a:off x="1896294" y="4610315"/>
            <a:ext cx="99950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Supervisors: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Renxin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 (PKU),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Enwei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Liang (GXU)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</a:p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15, 2024 Kunming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31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Origin the event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3D3523-2471-D618-3FB4-32CC7940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3" y="1240972"/>
            <a:ext cx="6660000" cy="5114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535A7B8-557F-AE2B-0EEC-F6F3444BE2FB}"/>
                  </a:ext>
                </a:extLst>
              </p:cNvPr>
              <p:cNvSpPr txBox="1"/>
              <p:nvPr/>
            </p:nvSpPr>
            <p:spPr>
              <a:xfrm>
                <a:off x="8376274" y="2235970"/>
                <a:ext cx="273074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77 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250×10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535A7B8-557F-AE2B-0EEC-F6F3444B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274" y="2235970"/>
                <a:ext cx="2730748" cy="1200329"/>
              </a:xfrm>
              <a:prstGeom prst="rect">
                <a:avLst/>
              </a:prstGeom>
              <a:blipFill>
                <a:blip r:embed="rId3"/>
                <a:stretch>
                  <a:fillRect l="-3348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C7F78EC-F6B4-1A31-05DB-58909B27657F}"/>
              </a:ext>
            </a:extLst>
          </p:cNvPr>
          <p:cNvSpPr txBox="1"/>
          <p:nvPr/>
        </p:nvSpPr>
        <p:spPr>
          <a:xfrm>
            <a:off x="7651102" y="3846594"/>
            <a:ext cx="45478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possible origins: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celestial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pulsar’s 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solar system event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EC4CE60-EACD-7026-16A7-9519DA6CB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55" y="1687635"/>
            <a:ext cx="2972215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313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609217-164C-1BC5-6A44-339759A5DD84}"/>
                  </a:ext>
                </a:extLst>
              </p:cNvPr>
              <p:cNvSpPr txBox="1"/>
              <p:nvPr/>
            </p:nvSpPr>
            <p:spPr>
              <a:xfrm>
                <a:off x="48637" y="1040851"/>
                <a:ext cx="11758027" cy="563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flux density event and the plasma lensing within a rapid time scale are first observed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radio emission of the pulsars;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variation in DM and RM before the event implies that the magnetic field must change;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DM and RM have a jump in the event;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Frequency-dependent DM is directly detected for the first time but still extremely weak;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FRB-like phenomenon is detected during the event;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Pulsar timing results both contributed by the DM effect and the changes in the pulse shape;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outflows may be just from the pulsar since its electron density is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But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possible origins can not be completely ruled out.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609217-164C-1BC5-6A44-339759A5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" y="1040851"/>
                <a:ext cx="11758027" cy="5632311"/>
              </a:xfrm>
              <a:prstGeom prst="rect">
                <a:avLst/>
              </a:prstGeom>
              <a:blipFill>
                <a:blip r:embed="rId2"/>
                <a:stretch>
                  <a:fillRect l="-829" t="-866" b="-1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1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139">
              <a:srgbClr val="C8DDF1"/>
            </a:gs>
            <a:gs pos="44027">
              <a:srgbClr val="D0E2F3"/>
            </a:gs>
            <a:gs pos="12580">
              <a:srgbClr val="ECF3F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22894" y="220821"/>
            <a:ext cx="18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9BD811-B528-4DE6-8F2C-34CB43754919}"/>
              </a:ext>
            </a:extLst>
          </p:cNvPr>
          <p:cNvSpPr txBox="1"/>
          <p:nvPr/>
        </p:nvSpPr>
        <p:spPr>
          <a:xfrm>
            <a:off x="971866" y="1278266"/>
            <a:ext cx="10656000" cy="50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flux density event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The DM event and the frequency-dependent DM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Pulsar timing results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Behavior of the pulse shape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Scintillation phenomenon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FRB-like behavior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Origin of the event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4000" dirty="0">
                <a:latin typeface="Times New Roman" panose="02020603050405020304" pitchFamily="18" charset="0"/>
              </a:rPr>
              <a:t>Summary</a:t>
            </a:r>
          </a:p>
          <a:p>
            <a:endParaRPr lang="en-US" altLang="zh-CN" sz="4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4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49993DD-873C-8CC8-3B54-26166D3D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276" y="1136206"/>
            <a:ext cx="6300000" cy="4505920"/>
          </a:xfrm>
          <a:prstGeom prst="rect">
            <a:avLst/>
          </a:prstGeom>
        </p:spPr>
      </p:pic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179964"/>
            <a:ext cx="748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Extremely flux density event 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CCC92C-464B-3E61-4045-4209CAEF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7" y="1235463"/>
            <a:ext cx="5400000" cy="4161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07F9F6-FA22-B171-7786-3BB960666E25}"/>
                  </a:ext>
                </a:extLst>
              </p:cNvPr>
              <p:cNvSpPr txBox="1"/>
              <p:nvPr/>
            </p:nvSpPr>
            <p:spPr>
              <a:xfrm>
                <a:off x="3130722" y="5577524"/>
                <a:ext cx="611667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variation in flux density: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Plasma lensing event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time scale: 10 minutes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07F9F6-FA22-B171-7786-3BB96066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22" y="5577524"/>
                <a:ext cx="6116674" cy="1200329"/>
              </a:xfrm>
              <a:prstGeom prst="rect">
                <a:avLst/>
              </a:prstGeom>
              <a:blipFill>
                <a:blip r:embed="rId4"/>
                <a:stretch>
                  <a:fillRect l="-1396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761F39-E81E-E19C-574C-0DF1A72C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4" y="1676810"/>
            <a:ext cx="6192000" cy="3895274"/>
          </a:xfrm>
          <a:prstGeom prst="rect">
            <a:avLst/>
          </a:prstGeom>
        </p:spPr>
      </p:pic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179964"/>
            <a:ext cx="68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Observation and system noise check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A44817-1C08-FE02-D02D-19757C792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24" y="1501840"/>
            <a:ext cx="6192000" cy="40551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61C7E52-0604-423B-BB28-C30035E7173D}"/>
              </a:ext>
            </a:extLst>
          </p:cNvPr>
          <p:cNvSpPr txBox="1"/>
          <p:nvPr/>
        </p:nvSpPr>
        <p:spPr>
          <a:xfrm>
            <a:off x="4105080" y="5875507"/>
            <a:ext cx="29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observation is ok!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7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67A253-EEE0-CA68-791B-CCD5ED41D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06" y="5368660"/>
            <a:ext cx="4392000" cy="10509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E9E1F52-403D-4113-202D-9CEDF3B2A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6" y="1170926"/>
            <a:ext cx="11988000" cy="4478063"/>
          </a:xfrm>
          <a:prstGeom prst="rect">
            <a:avLst/>
          </a:prstGeom>
        </p:spPr>
      </p:pic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88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DM event and the frequency-dependent DM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B5F74F-77DE-E2D5-E985-6B777656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00" y="5655541"/>
            <a:ext cx="2844000" cy="8255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E5C158-EB40-6A9F-D0BF-63B2C3499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76" y="5847854"/>
            <a:ext cx="2376000" cy="5840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79887F-56BC-DA93-1024-F06D8CA2E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36" y="5048969"/>
            <a:ext cx="1692000" cy="747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5823CF-3316-2914-7DDA-A804DF1D9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145" y="5781433"/>
            <a:ext cx="2376000" cy="6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3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486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Narrowband pulsar timing  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24CD3B-FA26-1544-7F6F-9946CD183DA2}"/>
              </a:ext>
            </a:extLst>
          </p:cNvPr>
          <p:cNvSpPr txBox="1"/>
          <p:nvPr/>
        </p:nvSpPr>
        <p:spPr>
          <a:xfrm>
            <a:off x="615794" y="5747608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 narrow bands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75794B-3410-BE48-B8C0-42E0B784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" y="1206276"/>
            <a:ext cx="6120000" cy="45354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775C1D-63ED-2A74-DFEC-019AE6644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52" y="1595384"/>
            <a:ext cx="6048000" cy="366601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63941C-4771-9E2D-B45E-9C4B26E3FD69}"/>
              </a:ext>
            </a:extLst>
          </p:cNvPr>
          <p:cNvSpPr txBox="1"/>
          <p:nvPr/>
        </p:nvSpPr>
        <p:spPr>
          <a:xfrm>
            <a:off x="6848668" y="5794309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between pairs of frequencies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54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Behavior of pulse shape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4EFB53-97D2-384A-98EB-79691046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5" y="1303554"/>
            <a:ext cx="6120000" cy="44627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C83C964-6D95-BB57-5667-4FBAFAE7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47" y="1205805"/>
            <a:ext cx="2952000" cy="9488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593090-E716-26C1-4D04-09E2D779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6" y="2185793"/>
            <a:ext cx="5400000" cy="13890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53B1ED-11CE-FF69-31BB-9C9F75C07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638" y="3628491"/>
            <a:ext cx="5400000" cy="12652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4770C40-62BF-607D-3E75-825223ECC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594" y="5216059"/>
            <a:ext cx="5400000" cy="12131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F2AD625-9E05-FDF6-D906-356E6F352952}"/>
              </a:ext>
            </a:extLst>
          </p:cNvPr>
          <p:cNvSpPr txBox="1"/>
          <p:nvPr/>
        </p:nvSpPr>
        <p:spPr>
          <a:xfrm>
            <a:off x="158619" y="5906278"/>
            <a:ext cx="619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pulse shape intrinsic to the pulsar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6AB520-E3E6-3660-94D1-D2B1B784BA81}"/>
                  </a:ext>
                </a:extLst>
              </p:cNvPr>
              <p:cNvSpPr txBox="1"/>
              <p:nvPr/>
            </p:nvSpPr>
            <p:spPr>
              <a:xfrm>
                <a:off x="4145900" y="1166327"/>
                <a:ext cx="1370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6AB520-E3E6-3660-94D1-D2B1B784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900" y="1166327"/>
                <a:ext cx="1370760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7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B63665-9094-BAA6-5A28-AF001CA7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7" y="1809382"/>
            <a:ext cx="6120000" cy="4134889"/>
          </a:xfrm>
          <a:prstGeom prst="rect">
            <a:avLst/>
          </a:prstGeom>
        </p:spPr>
      </p:pic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23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Scintillation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EFA6DA-0C32-5975-AE44-705F280D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87" y="1470905"/>
            <a:ext cx="1620000" cy="5859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9D86D8-3F3F-A553-7E13-250B5B6EA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3" y="4700902"/>
            <a:ext cx="1620000" cy="5745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204629-98E4-2E16-2B6C-880851A62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483" y="1422671"/>
            <a:ext cx="1620000" cy="5450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E014AB-45B5-BA0B-C636-CAF19B93F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505" y="1147869"/>
            <a:ext cx="5472000" cy="50689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74DCD4A-7693-79B0-2BE3-E3233132BE91}"/>
              </a:ext>
            </a:extLst>
          </p:cNvPr>
          <p:cNvSpPr txBox="1"/>
          <p:nvPr/>
        </p:nvSpPr>
        <p:spPr>
          <a:xfrm>
            <a:off x="107003" y="6002797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weak scintillation phenomenon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6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49703" y="257785"/>
            <a:ext cx="54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FRB-like frequency drifting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681360-7B16-3FF8-D74F-C803F12A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" y="1177072"/>
            <a:ext cx="9000000" cy="5306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14E025-3DFF-A3AB-FD9C-E822F302FD9F}"/>
              </a:ext>
            </a:extLst>
          </p:cNvPr>
          <p:cNvSpPr txBox="1"/>
          <p:nvPr/>
        </p:nvSpPr>
        <p:spPr>
          <a:xfrm>
            <a:off x="8863683" y="2984809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FRB-like behavior is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detected during the event</a:t>
            </a:r>
          </a:p>
        </p:txBody>
      </p:sp>
    </p:spTree>
    <p:extLst>
      <p:ext uri="{BB962C8B-B14F-4D97-AF65-F5344CB8AC3E}">
        <p14:creationId xmlns:p14="http://schemas.microsoft.com/office/powerpoint/2010/main" val="128962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5705</TotalTime>
  <Words>302</Words>
  <Application>Microsoft Office PowerPoint</Application>
  <PresentationFormat>宽屏</PresentationFormat>
  <Paragraphs>58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lulu</dc:creator>
  <cp:lastModifiedBy>Spacetime Wang</cp:lastModifiedBy>
  <cp:revision>944</cp:revision>
  <dcterms:created xsi:type="dcterms:W3CDTF">2021-03-05T12:50:00Z</dcterms:created>
  <dcterms:modified xsi:type="dcterms:W3CDTF">2024-07-14T15:39:42Z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7BA6DE29409F4A22ACA0637E30A8CB92</vt:lpwstr>
  </property>
  <property fmtid="{D5CDD505-2E9C-101B-9397-08002B2CF9AE}" pid="3" name="KSOProductBuildVer">
    <vt:lpwstr>2052-11.1.0.11045</vt:lpwstr>
  </property>
</Properties>
</file>