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6" r:id="rId2"/>
    <p:sldId id="257" r:id="rId3"/>
    <p:sldId id="286" r:id="rId4"/>
    <p:sldId id="283" r:id="rId5"/>
    <p:sldId id="265" r:id="rId6"/>
    <p:sldId id="285" r:id="rId7"/>
    <p:sldId id="290" r:id="rId8"/>
    <p:sldId id="287" r:id="rId9"/>
    <p:sldId id="282" r:id="rId10"/>
    <p:sldId id="262" r:id="rId11"/>
    <p:sldId id="288" r:id="rId12"/>
    <p:sldId id="260" r:id="rId13"/>
    <p:sldId id="261" r:id="rId14"/>
    <p:sldId id="268" r:id="rId15"/>
    <p:sldId id="291" r:id="rId16"/>
    <p:sldId id="258" r:id="rId17"/>
    <p:sldId id="292" r:id="rId18"/>
    <p:sldId id="259" r:id="rId19"/>
    <p:sldId id="271" r:id="rId20"/>
    <p:sldId id="278" r:id="rId21"/>
    <p:sldId id="293" r:id="rId22"/>
    <p:sldId id="294" r:id="rId23"/>
    <p:sldId id="276" r:id="rId24"/>
    <p:sldId id="295" r:id="rId25"/>
    <p:sldId id="281" r:id="rId26"/>
    <p:sldId id="277" r:id="rId27"/>
    <p:sldId id="269" r:id="rId28"/>
    <p:sldId id="284" r:id="rId29"/>
    <p:sldId id="270" r:id="rId30"/>
    <p:sldId id="279" r:id="rId31"/>
    <p:sldId id="280" r:id="rId32"/>
    <p:sldId id="273" r:id="rId33"/>
    <p:sldId id="275" r:id="rId34"/>
  </p:sldIdLst>
  <p:sldSz cx="12192000" cy="6858000"/>
  <p:notesSz cx="6858000" cy="9144000"/>
  <p:defaultTextStyle>
    <a:defPPr>
      <a:defRPr lang="en-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91"/>
    <p:restoredTop sz="85714"/>
  </p:normalViewPr>
  <p:slideViewPr>
    <p:cSldViewPr snapToGrid="0" showGuides="1">
      <p:cViewPr varScale="1">
        <p:scale>
          <a:sx n="108" d="100"/>
          <a:sy n="108" d="100"/>
        </p:scale>
        <p:origin x="936" y="1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C6E8E9-7EED-4A42-97B4-6E4057CFD2B3}" type="datetimeFigureOut">
              <a:rPr lang="en-GB" smtClean="0"/>
              <a:t>13/07/2024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39FF91-4009-AB4A-BB80-9187D38DA363}" type="slidenum">
              <a:rPr lang="en-GB" smtClean="0"/>
              <a:t>‹#›</a:t>
            </a:fld>
            <a:endParaRPr lang="en-GB"/>
          </a:p>
        </p:txBody>
      </p:sp>
    </p:spTree>
    <p:extLst>
      <p:ext uri="{BB962C8B-B14F-4D97-AF65-F5344CB8AC3E}">
        <p14:creationId xmlns:p14="http://schemas.microsoft.com/office/powerpoint/2010/main" val="2607786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大家好</a:t>
            </a:r>
            <a:r>
              <a:rPr lang="zh-CN" altLang="en-US" dirty="0"/>
              <a:t>，我是来自广州大学的吴贤聪，我的导师是王洪光老师，非常感谢会务组给我这个机会来</a:t>
            </a:r>
            <a:r>
              <a:rPr lang="zh-CN" altLang="en-CN" dirty="0"/>
              <a:t>汇报一下</a:t>
            </a:r>
            <a:r>
              <a:rPr lang="zh-CN" altLang="en-US" dirty="0"/>
              <a:t>我们的一个工作。我们的工作内容是考察来自脉冲星</a:t>
            </a:r>
            <a:r>
              <a:rPr lang="zh-CN" altLang="en-CN" dirty="0"/>
              <a:t>两磁极</a:t>
            </a:r>
            <a:r>
              <a:rPr lang="zh-CN" altLang="en-US" dirty="0"/>
              <a:t>射电辐射的不对称性。</a:t>
            </a:r>
            <a:endParaRPr lang="en-GB" dirty="0"/>
          </a:p>
        </p:txBody>
      </p:sp>
      <p:sp>
        <p:nvSpPr>
          <p:cNvPr id="4" name="Slide Number Placeholder 3"/>
          <p:cNvSpPr>
            <a:spLocks noGrp="1"/>
          </p:cNvSpPr>
          <p:nvPr>
            <p:ph type="sldNum" sz="quarter" idx="5"/>
          </p:nvPr>
        </p:nvSpPr>
        <p:spPr/>
        <p:txBody>
          <a:bodyPr/>
          <a:lstStyle/>
          <a:p>
            <a:fld id="{0039FF91-4009-AB4A-BB80-9187D38DA363}" type="slidenum">
              <a:rPr lang="en-GB" smtClean="0"/>
              <a:t>1</a:t>
            </a:fld>
            <a:endParaRPr lang="en-GB"/>
          </a:p>
        </p:txBody>
      </p:sp>
    </p:spTree>
    <p:extLst>
      <p:ext uri="{BB962C8B-B14F-4D97-AF65-F5344CB8AC3E}">
        <p14:creationId xmlns:p14="http://schemas.microsoft.com/office/powerpoint/2010/main" val="1636973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根据这些标准</a:t>
            </a:r>
            <a:r>
              <a:rPr lang="zh-CN" altLang="en-US" dirty="0"/>
              <a:t>，我们</a:t>
            </a:r>
            <a:r>
              <a:rPr lang="zh-CN" altLang="en-CN" dirty="0"/>
              <a:t>从</a:t>
            </a:r>
            <a:r>
              <a:rPr lang="en-US" altLang="zh-CN" dirty="0"/>
              <a:t>FAST</a:t>
            </a:r>
            <a:r>
              <a:rPr lang="zh-CN" altLang="en-US" dirty="0"/>
              <a:t>的</a:t>
            </a:r>
            <a:r>
              <a:rPr lang="en-US" altLang="zh-CN" dirty="0"/>
              <a:t>GPPS</a:t>
            </a:r>
            <a:r>
              <a:rPr lang="zh-CN" altLang="en-CN" dirty="0"/>
              <a:t>巡天数据</a:t>
            </a:r>
            <a:r>
              <a:rPr lang="zh-CN" altLang="en-US" dirty="0"/>
              <a:t>，</a:t>
            </a:r>
            <a:r>
              <a:rPr lang="en-US" altLang="zh-CN" dirty="0" err="1"/>
              <a:t>MeerKAT</a:t>
            </a:r>
            <a:r>
              <a:rPr lang="zh-CN" altLang="en-US" dirty="0"/>
              <a:t> </a:t>
            </a:r>
            <a:r>
              <a:rPr lang="en-US" altLang="zh-CN" dirty="0"/>
              <a:t>TPA</a:t>
            </a:r>
            <a:r>
              <a:rPr lang="zh-CN" altLang="en-US" dirty="0"/>
              <a:t>项目</a:t>
            </a:r>
            <a:r>
              <a:rPr lang="zh-CN" altLang="en-CN" dirty="0"/>
              <a:t>的巡天数据</a:t>
            </a:r>
            <a:r>
              <a:rPr lang="zh-CN" altLang="en-US" dirty="0"/>
              <a:t>，以及</a:t>
            </a:r>
            <a:r>
              <a:rPr lang="en-US" altLang="zh-CN" dirty="0"/>
              <a:t>Parkes</a:t>
            </a:r>
            <a:r>
              <a:rPr lang="zh-CN" altLang="en-US" dirty="0"/>
              <a:t>截止</a:t>
            </a:r>
            <a:r>
              <a:rPr lang="en-US" altLang="zh-CN" dirty="0"/>
              <a:t>2018</a:t>
            </a:r>
            <a:r>
              <a:rPr lang="zh-CN" altLang="en-US" dirty="0"/>
              <a:t>年的所有偏振观测数据中，选取了</a:t>
            </a:r>
            <a:r>
              <a:rPr lang="en-US" altLang="zh-CN" dirty="0"/>
              <a:t>17</a:t>
            </a:r>
            <a:r>
              <a:rPr lang="zh-CN" altLang="en-US" dirty="0"/>
              <a:t>颗星的偏振轮廓数据。</a:t>
            </a:r>
            <a:endParaRPr lang="en-GB" dirty="0"/>
          </a:p>
        </p:txBody>
      </p:sp>
      <p:sp>
        <p:nvSpPr>
          <p:cNvPr id="4" name="Slide Number Placeholder 3"/>
          <p:cNvSpPr>
            <a:spLocks noGrp="1"/>
          </p:cNvSpPr>
          <p:nvPr>
            <p:ph type="sldNum" sz="quarter" idx="5"/>
          </p:nvPr>
        </p:nvSpPr>
        <p:spPr/>
        <p:txBody>
          <a:bodyPr/>
          <a:lstStyle/>
          <a:p>
            <a:fld id="{0039FF91-4009-AB4A-BB80-9187D38DA363}" type="slidenum">
              <a:rPr lang="en-GB" smtClean="0"/>
              <a:t>10</a:t>
            </a:fld>
            <a:endParaRPr lang="en-GB"/>
          </a:p>
        </p:txBody>
      </p:sp>
    </p:spTree>
    <p:extLst>
      <p:ext uri="{BB962C8B-B14F-4D97-AF65-F5344CB8AC3E}">
        <p14:creationId xmlns:p14="http://schemas.microsoft.com/office/powerpoint/2010/main" val="3523304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基于这些数据</a:t>
            </a:r>
            <a:r>
              <a:rPr lang="zh-CN" altLang="en-US" dirty="0"/>
              <a:t>，我们用一些方法来实现我们的科学目标。</a:t>
            </a:r>
            <a:endParaRPr lang="en-GB" dirty="0"/>
          </a:p>
        </p:txBody>
      </p:sp>
      <p:sp>
        <p:nvSpPr>
          <p:cNvPr id="4" name="Slide Number Placeholder 3"/>
          <p:cNvSpPr>
            <a:spLocks noGrp="1"/>
          </p:cNvSpPr>
          <p:nvPr>
            <p:ph type="sldNum" sz="quarter" idx="5"/>
          </p:nvPr>
        </p:nvSpPr>
        <p:spPr/>
        <p:txBody>
          <a:bodyPr/>
          <a:lstStyle/>
          <a:p>
            <a:fld id="{0039FF91-4009-AB4A-BB80-9187D38DA363}" type="slidenum">
              <a:rPr lang="en-GB" smtClean="0"/>
              <a:t>11</a:t>
            </a:fld>
            <a:endParaRPr lang="en-GB"/>
          </a:p>
        </p:txBody>
      </p:sp>
    </p:spTree>
    <p:extLst>
      <p:ext uri="{BB962C8B-B14F-4D97-AF65-F5344CB8AC3E}">
        <p14:creationId xmlns:p14="http://schemas.microsoft.com/office/powerpoint/2010/main" val="4191469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首先</a:t>
            </a:r>
            <a:r>
              <a:rPr lang="zh-CN" altLang="en-US" dirty="0"/>
              <a:t>，用于确定辐射几何的最可靠的方法是用</a:t>
            </a:r>
            <a:r>
              <a:rPr lang="en-US" altLang="zh-CN" dirty="0"/>
              <a:t>RVM</a:t>
            </a:r>
            <a:r>
              <a:rPr lang="zh-CN" altLang="en-US" dirty="0"/>
              <a:t>来拟合偏振轮廓的线偏振位置角，从而得到磁倾角</a:t>
            </a:r>
            <a:r>
              <a:rPr lang="en-US" altLang="zh-CN" dirty="0"/>
              <a:t>alpha</a:t>
            </a:r>
            <a:r>
              <a:rPr lang="zh-CN" altLang="en-US" dirty="0"/>
              <a:t>，碰撞角</a:t>
            </a:r>
            <a:r>
              <a:rPr lang="en-US" altLang="zh-CN" dirty="0"/>
              <a:t>beta</a:t>
            </a:r>
            <a:r>
              <a:rPr lang="zh-CN" altLang="en-US" dirty="0"/>
              <a:t>，以及子午面参考相位</a:t>
            </a:r>
            <a:r>
              <a:rPr lang="en-US" altLang="zh-CN" dirty="0"/>
              <a:t>phi_0</a:t>
            </a:r>
            <a:r>
              <a:rPr lang="zh-CN" altLang="en-US" dirty="0"/>
              <a:t>。</a:t>
            </a:r>
            <a:endParaRPr lang="en-GB" dirty="0"/>
          </a:p>
        </p:txBody>
      </p:sp>
      <p:sp>
        <p:nvSpPr>
          <p:cNvPr id="4" name="Slide Number Placeholder 3"/>
          <p:cNvSpPr>
            <a:spLocks noGrp="1"/>
          </p:cNvSpPr>
          <p:nvPr>
            <p:ph type="sldNum" sz="quarter" idx="5"/>
          </p:nvPr>
        </p:nvSpPr>
        <p:spPr/>
        <p:txBody>
          <a:bodyPr/>
          <a:lstStyle/>
          <a:p>
            <a:fld id="{0039FF91-4009-AB4A-BB80-9187D38DA363}" type="slidenum">
              <a:rPr lang="en-GB" smtClean="0"/>
              <a:t>12</a:t>
            </a:fld>
            <a:endParaRPr lang="en-GB"/>
          </a:p>
        </p:txBody>
      </p:sp>
    </p:spTree>
    <p:extLst>
      <p:ext uri="{BB962C8B-B14F-4D97-AF65-F5344CB8AC3E}">
        <p14:creationId xmlns:p14="http://schemas.microsoft.com/office/powerpoint/2010/main" val="3449487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后来，有许多同行根据脉冲星实际的辐射过程，进行了包括辐射高度的各种修正。</a:t>
            </a:r>
            <a:endParaRPr lang="en-US" altLang="zh-CN" dirty="0"/>
          </a:p>
          <a:p>
            <a:r>
              <a:rPr lang="zh-CN" altLang="en-US" dirty="0"/>
              <a:t>为了改正两极辐射高度差异带来的两极辐射的相位差异，从而改善几何参数的拟合结果，这里我们学习</a:t>
            </a:r>
            <a:r>
              <a:rPr lang="en-US" altLang="zh-CN" dirty="0"/>
              <a:t>Johnston</a:t>
            </a:r>
            <a:r>
              <a:rPr lang="zh-CN" altLang="en-US" dirty="0"/>
              <a:t>在</a:t>
            </a:r>
            <a:r>
              <a:rPr lang="en-US" altLang="zh-CN" dirty="0"/>
              <a:t>2019</a:t>
            </a:r>
            <a:r>
              <a:rPr lang="zh-CN" altLang="en-US" dirty="0"/>
              <a:t>年的时候提出的引入两极辐射高度差</a:t>
            </a:r>
            <a:r>
              <a:rPr lang="en-US" altLang="zh-CN" dirty="0"/>
              <a:t>delta</a:t>
            </a:r>
            <a:r>
              <a:rPr lang="zh-CN" altLang="en-US" dirty="0"/>
              <a:t>的</a:t>
            </a:r>
            <a:r>
              <a:rPr lang="en-US" altLang="zh-CN" dirty="0"/>
              <a:t>RVM</a:t>
            </a:r>
            <a:r>
              <a:rPr lang="zh-CN" altLang="en-US" dirty="0"/>
              <a:t>模型，用于拟合所选的源的线偏振位置角。</a:t>
            </a:r>
            <a:endParaRPr lang="en-GB" dirty="0"/>
          </a:p>
        </p:txBody>
      </p:sp>
      <p:sp>
        <p:nvSpPr>
          <p:cNvPr id="4" name="Slide Number Placeholder 3"/>
          <p:cNvSpPr>
            <a:spLocks noGrp="1"/>
          </p:cNvSpPr>
          <p:nvPr>
            <p:ph type="sldNum" sz="quarter" idx="5"/>
          </p:nvPr>
        </p:nvSpPr>
        <p:spPr/>
        <p:txBody>
          <a:bodyPr/>
          <a:lstStyle/>
          <a:p>
            <a:fld id="{0039FF91-4009-AB4A-BB80-9187D38DA363}" type="slidenum">
              <a:rPr lang="en-GB" smtClean="0"/>
              <a:t>13</a:t>
            </a:fld>
            <a:endParaRPr lang="en-GB"/>
          </a:p>
        </p:txBody>
      </p:sp>
    </p:spTree>
    <p:extLst>
      <p:ext uri="{BB962C8B-B14F-4D97-AF65-F5344CB8AC3E}">
        <p14:creationId xmlns:p14="http://schemas.microsoft.com/office/powerpoint/2010/main" val="6635671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然后</a:t>
            </a:r>
            <a:r>
              <a:rPr lang="zh-CN" altLang="en-US" dirty="0"/>
              <a:t>，根据这个模型，我们用蒙特卡洛的方法来确定所选脉冲星的辐射几何参数。</a:t>
            </a:r>
            <a:endParaRPr lang="en-GB" dirty="0"/>
          </a:p>
        </p:txBody>
      </p:sp>
      <p:sp>
        <p:nvSpPr>
          <p:cNvPr id="4" name="Slide Number Placeholder 3"/>
          <p:cNvSpPr>
            <a:spLocks noGrp="1"/>
          </p:cNvSpPr>
          <p:nvPr>
            <p:ph type="sldNum" sz="quarter" idx="5"/>
          </p:nvPr>
        </p:nvSpPr>
        <p:spPr/>
        <p:txBody>
          <a:bodyPr/>
          <a:lstStyle/>
          <a:p>
            <a:fld id="{0039FF91-4009-AB4A-BB80-9187D38DA363}" type="slidenum">
              <a:rPr lang="en-GB" smtClean="0"/>
              <a:t>14</a:t>
            </a:fld>
            <a:endParaRPr lang="en-GB"/>
          </a:p>
        </p:txBody>
      </p:sp>
    </p:spTree>
    <p:extLst>
      <p:ext uri="{BB962C8B-B14F-4D97-AF65-F5344CB8AC3E}">
        <p14:creationId xmlns:p14="http://schemas.microsoft.com/office/powerpoint/2010/main" val="639973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根据每颗源的拟合参数</a:t>
            </a:r>
            <a:r>
              <a:rPr lang="zh-CN" altLang="en-US" dirty="0"/>
              <a:t>，我们可以从中筛选出两极的辐射均来自于同一个部位的源，如表中的红色勾所示。其中打了星号</a:t>
            </a:r>
            <a:r>
              <a:rPr lang="zh-CN" altLang="en-CN" dirty="0"/>
              <a:t>的源</a:t>
            </a:r>
            <a:r>
              <a:rPr lang="zh-CN" altLang="en-US" dirty="0"/>
              <a:t>是因为</a:t>
            </a:r>
            <a:r>
              <a:rPr lang="zh-CN" altLang="en-CN" dirty="0"/>
              <a:t>这三个源</a:t>
            </a:r>
            <a:r>
              <a:rPr lang="zh-CN" altLang="en-US" dirty="0"/>
              <a:t>换算过来的中间脉冲的碰撞角非常大，辐射高度可能很高，虽然</a:t>
            </a:r>
            <a:r>
              <a:rPr lang="en-US" altLang="zh-CN" dirty="0"/>
              <a:t>PA</a:t>
            </a:r>
            <a:r>
              <a:rPr lang="zh-CN" altLang="en-US" dirty="0"/>
              <a:t>曲线规则，但是可能不靠谱。最后我们选择了标红的</a:t>
            </a:r>
            <a:r>
              <a:rPr lang="en-US" altLang="zh-CN" dirty="0"/>
              <a:t>8</a:t>
            </a:r>
            <a:r>
              <a:rPr lang="zh-CN" altLang="en-US" dirty="0"/>
              <a:t>颗源。</a:t>
            </a:r>
            <a:endParaRPr lang="en-GB" dirty="0"/>
          </a:p>
        </p:txBody>
      </p:sp>
      <p:sp>
        <p:nvSpPr>
          <p:cNvPr id="4" name="Slide Number Placeholder 3"/>
          <p:cNvSpPr>
            <a:spLocks noGrp="1"/>
          </p:cNvSpPr>
          <p:nvPr>
            <p:ph type="sldNum" sz="quarter" idx="5"/>
          </p:nvPr>
        </p:nvSpPr>
        <p:spPr/>
        <p:txBody>
          <a:bodyPr/>
          <a:lstStyle/>
          <a:p>
            <a:fld id="{0039FF91-4009-AB4A-BB80-9187D38DA363}" type="slidenum">
              <a:rPr lang="en-GB" smtClean="0"/>
              <a:t>15</a:t>
            </a:fld>
            <a:endParaRPr lang="en-GB"/>
          </a:p>
        </p:txBody>
      </p:sp>
    </p:spTree>
    <p:extLst>
      <p:ext uri="{BB962C8B-B14F-4D97-AF65-F5344CB8AC3E}">
        <p14:creationId xmlns:p14="http://schemas.microsoft.com/office/powerpoint/2010/main" val="37512973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选好合适的星后</a:t>
            </a:r>
            <a:r>
              <a:rPr lang="zh-CN" altLang="en-US" dirty="0"/>
              <a:t>，</a:t>
            </a:r>
            <a:r>
              <a:rPr lang="en-GB" dirty="0" err="1"/>
              <a:t>要考虑两极辐射的差异性</a:t>
            </a:r>
            <a:r>
              <a:rPr lang="zh-CN" altLang="en-US" dirty="0"/>
              <a:t>，我们可以在不同辐射束模型下进行对比。首先是窄带的</a:t>
            </a:r>
            <a:r>
              <a:rPr lang="zh-CN" altLang="en-CN" dirty="0"/>
              <a:t>锥模型</a:t>
            </a:r>
            <a:r>
              <a:rPr lang="zh-CN" altLang="en-US" dirty="0"/>
              <a:t>，在这个模型下，我们假设辐射充满整个辐射束，那么我们可以</a:t>
            </a:r>
            <a:r>
              <a:rPr lang="zh-CN" altLang="en-CN" dirty="0"/>
              <a:t>用几何的方法</a:t>
            </a:r>
            <a:r>
              <a:rPr lang="zh-CN" altLang="en-US" dirty="0"/>
              <a:t>，用轮廓宽度得到辐射束半径的大小。</a:t>
            </a:r>
            <a:endParaRPr lang="en-GB" dirty="0"/>
          </a:p>
        </p:txBody>
      </p:sp>
      <p:sp>
        <p:nvSpPr>
          <p:cNvPr id="4" name="Slide Number Placeholder 3"/>
          <p:cNvSpPr>
            <a:spLocks noGrp="1"/>
          </p:cNvSpPr>
          <p:nvPr>
            <p:ph type="sldNum" sz="quarter" idx="5"/>
          </p:nvPr>
        </p:nvSpPr>
        <p:spPr/>
        <p:txBody>
          <a:bodyPr/>
          <a:lstStyle/>
          <a:p>
            <a:fld id="{0039FF91-4009-AB4A-BB80-9187D38DA363}" type="slidenum">
              <a:rPr lang="en-GB" smtClean="0"/>
              <a:t>16</a:t>
            </a:fld>
            <a:endParaRPr lang="en-GB"/>
          </a:p>
        </p:txBody>
      </p:sp>
    </p:spTree>
    <p:extLst>
      <p:ext uri="{BB962C8B-B14F-4D97-AF65-F5344CB8AC3E}">
        <p14:creationId xmlns:p14="http://schemas.microsoft.com/office/powerpoint/2010/main" val="34715421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用拟合给出的</a:t>
            </a:r>
            <a:r>
              <a:rPr lang="en-US" altLang="zh-CN" dirty="0"/>
              <a:t>2sigma</a:t>
            </a:r>
            <a:r>
              <a:rPr lang="zh-CN" altLang="en-US" dirty="0"/>
              <a:t>置信区间内</a:t>
            </a:r>
            <a:r>
              <a:rPr lang="en-GB" dirty="0" err="1"/>
              <a:t>的几何参数</a:t>
            </a:r>
            <a:r>
              <a:rPr lang="en-US" altLang="zh-CN" dirty="0"/>
              <a:t>samples</a:t>
            </a:r>
            <a:r>
              <a:rPr lang="zh-CN" altLang="en-US" dirty="0"/>
              <a:t>，我们可以得到两极辐射束半径的分布，横坐标表示主脉冲，纵坐标表示中间脉冲。其中红色线为等值线，即如果红色线穿过这个分布，那么主脉冲和中间脉冲的辐射束半径有可能相等。</a:t>
            </a:r>
            <a:endParaRPr lang="en-GB" dirty="0"/>
          </a:p>
        </p:txBody>
      </p:sp>
      <p:sp>
        <p:nvSpPr>
          <p:cNvPr id="4" name="Slide Number Placeholder 3"/>
          <p:cNvSpPr>
            <a:spLocks noGrp="1"/>
          </p:cNvSpPr>
          <p:nvPr>
            <p:ph type="sldNum" sz="quarter" idx="5"/>
          </p:nvPr>
        </p:nvSpPr>
        <p:spPr/>
        <p:txBody>
          <a:bodyPr/>
          <a:lstStyle/>
          <a:p>
            <a:fld id="{0039FF91-4009-AB4A-BB80-9187D38DA363}" type="slidenum">
              <a:rPr lang="en-GB" smtClean="0"/>
              <a:t>17</a:t>
            </a:fld>
            <a:endParaRPr lang="en-GB"/>
          </a:p>
        </p:txBody>
      </p:sp>
    </p:spTree>
    <p:extLst>
      <p:ext uri="{BB962C8B-B14F-4D97-AF65-F5344CB8AC3E}">
        <p14:creationId xmlns:p14="http://schemas.microsoft.com/office/powerpoint/2010/main" val="35694038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另一种辐射束模型是王洪光老师在</a:t>
            </a:r>
            <a:r>
              <a:rPr lang="en-US" altLang="zh-CN" dirty="0"/>
              <a:t>2014</a:t>
            </a:r>
            <a:r>
              <a:rPr lang="zh-CN" altLang="en-US" dirty="0"/>
              <a:t>年提出的宽带的</a:t>
            </a:r>
            <a:r>
              <a:rPr lang="zh-CN" altLang="en-CN" dirty="0"/>
              <a:t>扇形束</a:t>
            </a:r>
            <a:r>
              <a:rPr lang="zh-CN" altLang="en-US" dirty="0"/>
              <a:t>模型，在这个模型的框架下，根据观测到的轮廓流量和辐射几何，我们可以确定扇形束的辐射强度。</a:t>
            </a:r>
            <a:endParaRPr lang="en-GB" dirty="0"/>
          </a:p>
        </p:txBody>
      </p:sp>
      <p:sp>
        <p:nvSpPr>
          <p:cNvPr id="4" name="Slide Number Placeholder 3"/>
          <p:cNvSpPr>
            <a:spLocks noGrp="1"/>
          </p:cNvSpPr>
          <p:nvPr>
            <p:ph type="sldNum" sz="quarter" idx="5"/>
          </p:nvPr>
        </p:nvSpPr>
        <p:spPr/>
        <p:txBody>
          <a:bodyPr/>
          <a:lstStyle/>
          <a:p>
            <a:fld id="{0039FF91-4009-AB4A-BB80-9187D38DA363}" type="slidenum">
              <a:rPr lang="en-GB" smtClean="0"/>
              <a:t>18</a:t>
            </a:fld>
            <a:endParaRPr lang="en-GB"/>
          </a:p>
        </p:txBody>
      </p:sp>
    </p:spTree>
    <p:extLst>
      <p:ext uri="{BB962C8B-B14F-4D97-AF65-F5344CB8AC3E}">
        <p14:creationId xmlns:p14="http://schemas.microsoft.com/office/powerpoint/2010/main" val="26104865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CN" dirty="0"/>
              <a:t>根据</a:t>
            </a:r>
            <a:r>
              <a:rPr lang="zh-CN" altLang="en-US" dirty="0"/>
              <a:t>强度随辐射半径衰减的幂律关系，</a:t>
            </a:r>
            <a:r>
              <a:rPr lang="en-US" altLang="zh-CN" dirty="0" err="1"/>
              <a:t>I_peak</a:t>
            </a:r>
            <a:r>
              <a:rPr lang="zh-CN" altLang="en-US" dirty="0"/>
              <a:t>是观测量，</a:t>
            </a:r>
            <a:r>
              <a:rPr lang="en-US" altLang="zh-CN" dirty="0" err="1"/>
              <a:t>rho_peak</a:t>
            </a:r>
            <a:r>
              <a:rPr lang="zh-CN" altLang="en-US" dirty="0"/>
              <a:t>由拟合得到的辐射几何确定，我们可以得到</a:t>
            </a:r>
            <a:r>
              <a:rPr lang="zh-CN" altLang="en-CN" dirty="0"/>
              <a:t>两极辐射束</a:t>
            </a:r>
            <a:r>
              <a:rPr lang="en-US" altLang="zh-CN" dirty="0"/>
              <a:t>I_0</a:t>
            </a:r>
            <a:r>
              <a:rPr lang="zh-CN" altLang="en-US" dirty="0"/>
              <a:t>的比值与</a:t>
            </a:r>
            <a:r>
              <a:rPr lang="zh-CN" altLang="en-CN" dirty="0"/>
              <a:t>幂</a:t>
            </a:r>
            <a:r>
              <a:rPr lang="zh-CN" altLang="en-US" dirty="0"/>
              <a:t>指数</a:t>
            </a:r>
            <a:r>
              <a:rPr lang="en-US" altLang="zh-CN" dirty="0"/>
              <a:t>q</a:t>
            </a:r>
            <a:r>
              <a:rPr lang="zh-CN" altLang="en-US" dirty="0"/>
              <a:t>的关系。图中红色线表示</a:t>
            </a:r>
            <a:r>
              <a:rPr lang="en-US" altLang="zh-CN" dirty="0"/>
              <a:t>R_I=1</a:t>
            </a:r>
            <a:r>
              <a:rPr lang="zh-CN" altLang="en-US" dirty="0"/>
              <a:t>，即两极的辐射束在</a:t>
            </a:r>
            <a:r>
              <a:rPr lang="en-US" altLang="zh-CN" dirty="0"/>
              <a:t>q</a:t>
            </a:r>
            <a:r>
              <a:rPr lang="zh-CN" altLang="en-US" dirty="0"/>
              <a:t>可能的范围内强度可以相同。</a:t>
            </a:r>
            <a:endParaRPr lang="en-GB" dirty="0"/>
          </a:p>
        </p:txBody>
      </p:sp>
      <p:sp>
        <p:nvSpPr>
          <p:cNvPr id="4" name="Slide Number Placeholder 3"/>
          <p:cNvSpPr>
            <a:spLocks noGrp="1"/>
          </p:cNvSpPr>
          <p:nvPr>
            <p:ph type="sldNum" sz="quarter" idx="5"/>
          </p:nvPr>
        </p:nvSpPr>
        <p:spPr/>
        <p:txBody>
          <a:bodyPr/>
          <a:lstStyle/>
          <a:p>
            <a:fld id="{0039FF91-4009-AB4A-BB80-9187D38DA363}" type="slidenum">
              <a:rPr lang="en-GB" smtClean="0"/>
              <a:t>19</a:t>
            </a:fld>
            <a:endParaRPr lang="en-GB"/>
          </a:p>
        </p:txBody>
      </p:sp>
    </p:spTree>
    <p:extLst>
      <p:ext uri="{BB962C8B-B14F-4D97-AF65-F5344CB8AC3E}">
        <p14:creationId xmlns:p14="http://schemas.microsoft.com/office/powerpoint/2010/main" val="1151048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我将从以上几个方面进行汇报</a:t>
            </a:r>
            <a:r>
              <a:rPr lang="zh-CN" altLang="en-US" dirty="0"/>
              <a:t>。</a:t>
            </a:r>
            <a:endParaRPr lang="en-GB" dirty="0"/>
          </a:p>
        </p:txBody>
      </p:sp>
      <p:sp>
        <p:nvSpPr>
          <p:cNvPr id="4" name="Slide Number Placeholder 3"/>
          <p:cNvSpPr>
            <a:spLocks noGrp="1"/>
          </p:cNvSpPr>
          <p:nvPr>
            <p:ph type="sldNum" sz="quarter" idx="5"/>
          </p:nvPr>
        </p:nvSpPr>
        <p:spPr/>
        <p:txBody>
          <a:bodyPr/>
          <a:lstStyle/>
          <a:p>
            <a:fld id="{0039FF91-4009-AB4A-BB80-9187D38DA363}" type="slidenum">
              <a:rPr lang="en-GB" smtClean="0"/>
              <a:t>2</a:t>
            </a:fld>
            <a:endParaRPr lang="en-GB"/>
          </a:p>
        </p:txBody>
      </p:sp>
    </p:spTree>
    <p:extLst>
      <p:ext uri="{BB962C8B-B14F-4D97-AF65-F5344CB8AC3E}">
        <p14:creationId xmlns:p14="http://schemas.microsoft.com/office/powerpoint/2010/main" val="10639419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CN" dirty="0"/>
              <a:t>另外</a:t>
            </a:r>
            <a:r>
              <a:rPr lang="zh-CN" altLang="en-US" dirty="0"/>
              <a:t>，在扇形束模型的框架下，我们还可以由轮廓宽度考察表征产生辐射的带电粒子团块大小的磁经度张角的大小。</a:t>
            </a:r>
            <a:endParaRPr lang="en-GB" dirty="0"/>
          </a:p>
        </p:txBody>
      </p:sp>
      <p:sp>
        <p:nvSpPr>
          <p:cNvPr id="4" name="Slide Number Placeholder 3"/>
          <p:cNvSpPr>
            <a:spLocks noGrp="1"/>
          </p:cNvSpPr>
          <p:nvPr>
            <p:ph type="sldNum" sz="quarter" idx="5"/>
          </p:nvPr>
        </p:nvSpPr>
        <p:spPr/>
        <p:txBody>
          <a:bodyPr/>
          <a:lstStyle/>
          <a:p>
            <a:fld id="{0039FF91-4009-AB4A-BB80-9187D38DA363}" type="slidenum">
              <a:rPr lang="en-GB" smtClean="0"/>
              <a:t>20</a:t>
            </a:fld>
            <a:endParaRPr lang="en-GB"/>
          </a:p>
        </p:txBody>
      </p:sp>
    </p:spTree>
    <p:extLst>
      <p:ext uri="{BB962C8B-B14F-4D97-AF65-F5344CB8AC3E}">
        <p14:creationId xmlns:p14="http://schemas.microsoft.com/office/powerpoint/2010/main" val="160922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同样地</a:t>
            </a:r>
            <a:r>
              <a:rPr lang="zh-CN" altLang="en-US" dirty="0"/>
              <a:t>，用几何参数的</a:t>
            </a:r>
            <a:r>
              <a:rPr lang="en-US" altLang="zh-CN" dirty="0"/>
              <a:t>2sigma</a:t>
            </a:r>
            <a:r>
              <a:rPr lang="zh-CN" altLang="en-US" dirty="0"/>
              <a:t>置信区间内的几何参数</a:t>
            </a:r>
            <a:r>
              <a:rPr lang="en-US" altLang="zh-CN" dirty="0"/>
              <a:t>samples</a:t>
            </a:r>
            <a:r>
              <a:rPr lang="zh-CN" altLang="en-US" dirty="0"/>
              <a:t>，我们可以得到两极的</a:t>
            </a:r>
            <a:r>
              <a:rPr lang="zh-CN" altLang="en-CN" dirty="0"/>
              <a:t>磁经度张角</a:t>
            </a:r>
            <a:r>
              <a:rPr lang="zh-CN" altLang="en-US" dirty="0"/>
              <a:t>的分布，横坐标表示主脉冲，纵坐标表示中间脉冲。</a:t>
            </a:r>
            <a:endParaRPr lang="en-GB" dirty="0"/>
          </a:p>
        </p:txBody>
      </p:sp>
      <p:sp>
        <p:nvSpPr>
          <p:cNvPr id="4" name="Slide Number Placeholder 3"/>
          <p:cNvSpPr>
            <a:spLocks noGrp="1"/>
          </p:cNvSpPr>
          <p:nvPr>
            <p:ph type="sldNum" sz="quarter" idx="5"/>
          </p:nvPr>
        </p:nvSpPr>
        <p:spPr/>
        <p:txBody>
          <a:bodyPr/>
          <a:lstStyle/>
          <a:p>
            <a:fld id="{0039FF91-4009-AB4A-BB80-9187D38DA363}" type="slidenum">
              <a:rPr lang="en-GB" smtClean="0"/>
              <a:t>21</a:t>
            </a:fld>
            <a:endParaRPr lang="en-GB"/>
          </a:p>
        </p:txBody>
      </p:sp>
    </p:spTree>
    <p:extLst>
      <p:ext uri="{BB962C8B-B14F-4D97-AF65-F5344CB8AC3E}">
        <p14:creationId xmlns:p14="http://schemas.microsoft.com/office/powerpoint/2010/main" val="26412615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基于这些数据</a:t>
            </a:r>
            <a:r>
              <a:rPr lang="zh-CN" altLang="en-US" dirty="0"/>
              <a:t>，我们用一些方法来实现我们的科学目标。</a:t>
            </a:r>
            <a:endParaRPr lang="en-GB" dirty="0"/>
          </a:p>
        </p:txBody>
      </p:sp>
      <p:sp>
        <p:nvSpPr>
          <p:cNvPr id="4" name="Slide Number Placeholder 3"/>
          <p:cNvSpPr>
            <a:spLocks noGrp="1"/>
          </p:cNvSpPr>
          <p:nvPr>
            <p:ph type="sldNum" sz="quarter" idx="5"/>
          </p:nvPr>
        </p:nvSpPr>
        <p:spPr/>
        <p:txBody>
          <a:bodyPr/>
          <a:lstStyle/>
          <a:p>
            <a:fld id="{0039FF91-4009-AB4A-BB80-9187D38DA363}" type="slidenum">
              <a:rPr lang="en-GB" smtClean="0"/>
              <a:t>22</a:t>
            </a:fld>
            <a:endParaRPr lang="en-GB"/>
          </a:p>
        </p:txBody>
      </p:sp>
    </p:spTree>
    <p:extLst>
      <p:ext uri="{BB962C8B-B14F-4D97-AF65-F5344CB8AC3E}">
        <p14:creationId xmlns:p14="http://schemas.microsoft.com/office/powerpoint/2010/main" val="12744484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我们用这些处理方法对</a:t>
            </a:r>
            <a:r>
              <a:rPr lang="zh-CN" altLang="en-CN" dirty="0"/>
              <a:t>所选源</a:t>
            </a:r>
            <a:r>
              <a:rPr lang="zh-CN" altLang="en-US" dirty="0"/>
              <a:t>都进行了处理，结果如上。可以看出，除了有一半的脉冲星两极的辐射束强度可能相等之外，其余参数普遍都不相等。</a:t>
            </a:r>
            <a:endParaRPr lang="en-GB" dirty="0"/>
          </a:p>
        </p:txBody>
      </p:sp>
      <p:sp>
        <p:nvSpPr>
          <p:cNvPr id="4" name="Slide Number Placeholder 3"/>
          <p:cNvSpPr>
            <a:spLocks noGrp="1"/>
          </p:cNvSpPr>
          <p:nvPr>
            <p:ph type="sldNum" sz="quarter" idx="5"/>
          </p:nvPr>
        </p:nvSpPr>
        <p:spPr/>
        <p:txBody>
          <a:bodyPr/>
          <a:lstStyle/>
          <a:p>
            <a:fld id="{0039FF91-4009-AB4A-BB80-9187D38DA363}" type="slidenum">
              <a:rPr lang="en-GB" smtClean="0"/>
              <a:t>23</a:t>
            </a:fld>
            <a:endParaRPr lang="en-GB"/>
          </a:p>
        </p:txBody>
      </p:sp>
    </p:spTree>
    <p:extLst>
      <p:ext uri="{BB962C8B-B14F-4D97-AF65-F5344CB8AC3E}">
        <p14:creationId xmlns:p14="http://schemas.microsoft.com/office/powerpoint/2010/main" val="34995183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基于这些数据</a:t>
            </a:r>
            <a:r>
              <a:rPr lang="zh-CN" altLang="en-US" dirty="0"/>
              <a:t>，我们用一些方法来实现我们的科学目标。</a:t>
            </a:r>
            <a:endParaRPr lang="en-GB" dirty="0"/>
          </a:p>
        </p:txBody>
      </p:sp>
      <p:sp>
        <p:nvSpPr>
          <p:cNvPr id="4" name="Slide Number Placeholder 3"/>
          <p:cNvSpPr>
            <a:spLocks noGrp="1"/>
          </p:cNvSpPr>
          <p:nvPr>
            <p:ph type="sldNum" sz="quarter" idx="5"/>
          </p:nvPr>
        </p:nvSpPr>
        <p:spPr/>
        <p:txBody>
          <a:bodyPr/>
          <a:lstStyle/>
          <a:p>
            <a:fld id="{0039FF91-4009-AB4A-BB80-9187D38DA363}" type="slidenum">
              <a:rPr lang="en-GB" smtClean="0"/>
              <a:t>24</a:t>
            </a:fld>
            <a:endParaRPr lang="en-GB"/>
          </a:p>
        </p:txBody>
      </p:sp>
    </p:spTree>
    <p:extLst>
      <p:ext uri="{BB962C8B-B14F-4D97-AF65-F5344CB8AC3E}">
        <p14:creationId xmlns:p14="http://schemas.microsoft.com/office/powerpoint/2010/main" val="2286665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所以</a:t>
            </a:r>
            <a:r>
              <a:rPr lang="zh-CN" altLang="en-US" dirty="0"/>
              <a:t>，对于部分正常脉冲星，至少对于我们</a:t>
            </a:r>
            <a:r>
              <a:rPr lang="zh-CN" altLang="en-CN" dirty="0"/>
              <a:t>所选的源来说</a:t>
            </a:r>
            <a:r>
              <a:rPr lang="zh-CN" altLang="en-US" dirty="0"/>
              <a:t>，两极辐射不对称的现象可能是普遍存在的，这或许是由于</a:t>
            </a:r>
            <a:r>
              <a:rPr lang="zh-CN" altLang="en-CN" dirty="0"/>
              <a:t>多极场的存在</a:t>
            </a:r>
            <a:r>
              <a:rPr lang="zh-CN" altLang="en-US" dirty="0"/>
              <a:t>，或者是中子星表面有优先放电的“山包”等等可能性，这些都有待进一步的理论上和观测上讨论。</a:t>
            </a:r>
            <a:endParaRPr lang="en-US" altLang="zh-CN" dirty="0"/>
          </a:p>
          <a:p>
            <a:r>
              <a:rPr lang="en-US" dirty="0" err="1"/>
              <a:t>我的汇报到此结束</a:t>
            </a:r>
            <a:r>
              <a:rPr lang="zh-CN" altLang="en-US" dirty="0"/>
              <a:t>，欢迎大家批评指正，谢谢。</a:t>
            </a:r>
            <a:endParaRPr lang="en-GB" dirty="0"/>
          </a:p>
        </p:txBody>
      </p:sp>
      <p:sp>
        <p:nvSpPr>
          <p:cNvPr id="4" name="Slide Number Placeholder 3"/>
          <p:cNvSpPr>
            <a:spLocks noGrp="1"/>
          </p:cNvSpPr>
          <p:nvPr>
            <p:ph type="sldNum" sz="quarter" idx="5"/>
          </p:nvPr>
        </p:nvSpPr>
        <p:spPr/>
        <p:txBody>
          <a:bodyPr/>
          <a:lstStyle/>
          <a:p>
            <a:fld id="{0039FF91-4009-AB4A-BB80-9187D38DA363}" type="slidenum">
              <a:rPr lang="en-GB" smtClean="0"/>
              <a:t>25</a:t>
            </a:fld>
            <a:endParaRPr lang="en-GB"/>
          </a:p>
        </p:txBody>
      </p:sp>
    </p:spTree>
    <p:extLst>
      <p:ext uri="{BB962C8B-B14F-4D97-AF65-F5344CB8AC3E}">
        <p14:creationId xmlns:p14="http://schemas.microsoft.com/office/powerpoint/2010/main" val="13489788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dirty="0"/>
              <a:t>根据几何参数确定了如右上角图的辐射几何后</a:t>
            </a:r>
            <a:r>
              <a:rPr lang="zh-CN" altLang="en-US" dirty="0"/>
              <a:t>，根据</a:t>
            </a:r>
            <a:r>
              <a:rPr lang="en-US" altLang="zh-CN" dirty="0" err="1"/>
              <a:t>Beskin</a:t>
            </a:r>
            <a:r>
              <a:rPr lang="zh-CN" altLang="en-US" dirty="0"/>
              <a:t>在</a:t>
            </a:r>
            <a:r>
              <a:rPr lang="en-US" altLang="zh-CN" dirty="0"/>
              <a:t>2022</a:t>
            </a:r>
            <a:r>
              <a:rPr lang="zh-CN" altLang="en-US" dirty="0"/>
              <a:t>年写的一篇随笔，磁层当中不同区域的带电粒子符号应当是不同的，产生的辐射也可能有差异，所以我们还需要考虑我们观测到的同一颗星来自两极的辐射是否来自磁层的同一部位。</a:t>
            </a:r>
            <a:endParaRPr lang="en-US" altLang="zh-CN" dirty="0"/>
          </a:p>
          <a:p>
            <a:r>
              <a:rPr lang="zh-CN" altLang="en-US" dirty="0"/>
              <a:t>因此我们规定：视线在磁轴和</a:t>
            </a:r>
            <a:r>
              <a:rPr lang="zh-CN" altLang="en-CN" dirty="0"/>
              <a:t>自转轴所夹</a:t>
            </a:r>
            <a:r>
              <a:rPr lang="zh-CN" altLang="en-US" dirty="0"/>
              <a:t>的锐角之间的时候，我们看到的是靠近自转轴的磁层的辐射，在右下角的投影图中位于上方，否则则是看到靠近赤道的磁层的辐射，在右下角的投影图中位于下方。</a:t>
            </a:r>
            <a:endParaRPr lang="en-US" altLang="zh-CN" dirty="0"/>
          </a:p>
        </p:txBody>
      </p:sp>
      <p:sp>
        <p:nvSpPr>
          <p:cNvPr id="4" name="Slide Number Placeholder 3"/>
          <p:cNvSpPr>
            <a:spLocks noGrp="1"/>
          </p:cNvSpPr>
          <p:nvPr>
            <p:ph type="sldNum" sz="quarter" idx="5"/>
          </p:nvPr>
        </p:nvSpPr>
        <p:spPr/>
        <p:txBody>
          <a:bodyPr/>
          <a:lstStyle/>
          <a:p>
            <a:fld id="{0039FF91-4009-AB4A-BB80-9187D38DA363}" type="slidenum">
              <a:rPr lang="en-GB" smtClean="0"/>
              <a:t>26</a:t>
            </a:fld>
            <a:endParaRPr lang="en-GB"/>
          </a:p>
        </p:txBody>
      </p:sp>
    </p:spTree>
    <p:extLst>
      <p:ext uri="{BB962C8B-B14F-4D97-AF65-F5344CB8AC3E}">
        <p14:creationId xmlns:p14="http://schemas.microsoft.com/office/powerpoint/2010/main" val="40070834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用</a:t>
            </a:r>
            <a:r>
              <a:rPr lang="zh-CN" altLang="en-CN" dirty="0"/>
              <a:t>拟合得到的</a:t>
            </a:r>
            <a:r>
              <a:rPr lang="en-US" altLang="zh-CN" dirty="0"/>
              <a:t>2sigma</a:t>
            </a:r>
            <a:r>
              <a:rPr lang="zh-CN" altLang="en-US" dirty="0"/>
              <a:t>置信区间内的辐射几何参数，我们就可以得到每颗星的两极扇形束模型下的辐射束张角，以及</a:t>
            </a:r>
            <a:r>
              <a:rPr lang="zh-CN" altLang="en-CN" dirty="0"/>
              <a:t>锥模型下的</a:t>
            </a:r>
            <a:r>
              <a:rPr lang="zh-CN" altLang="en-US" dirty="0"/>
              <a:t>辐射束半径，并进行对比，如右图所示。横坐标为主脉冲，纵坐标为中间脉冲，红色线为主脉冲和中间脉冲参数的等值线，如果这条线穿过这个分布，则</a:t>
            </a:r>
            <a:r>
              <a:rPr lang="zh-CN" altLang="en-CN" dirty="0"/>
              <a:t>两极的</a:t>
            </a:r>
            <a:r>
              <a:rPr lang="zh-CN" altLang="en-US" dirty="0"/>
              <a:t>辐射束参数在置信区间内可能相等。</a:t>
            </a:r>
            <a:endParaRPr lang="en-GB" dirty="0"/>
          </a:p>
        </p:txBody>
      </p:sp>
      <p:sp>
        <p:nvSpPr>
          <p:cNvPr id="4" name="Slide Number Placeholder 3"/>
          <p:cNvSpPr>
            <a:spLocks noGrp="1"/>
          </p:cNvSpPr>
          <p:nvPr>
            <p:ph type="sldNum" sz="quarter" idx="5"/>
          </p:nvPr>
        </p:nvSpPr>
        <p:spPr/>
        <p:txBody>
          <a:bodyPr/>
          <a:lstStyle/>
          <a:p>
            <a:fld id="{0039FF91-4009-AB4A-BB80-9187D38DA363}" type="slidenum">
              <a:rPr lang="en-GB" smtClean="0"/>
              <a:t>29</a:t>
            </a:fld>
            <a:endParaRPr lang="en-GB"/>
          </a:p>
        </p:txBody>
      </p:sp>
    </p:spTree>
    <p:extLst>
      <p:ext uri="{BB962C8B-B14F-4D97-AF65-F5344CB8AC3E}">
        <p14:creationId xmlns:p14="http://schemas.microsoft.com/office/powerpoint/2010/main" val="13125601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为了减小人为选择的偏差，我们取中间脉冲</a:t>
            </a:r>
            <a:r>
              <a:rPr lang="en-US" altLang="zh-CN" dirty="0"/>
              <a:t>3sigma</a:t>
            </a:r>
            <a:r>
              <a:rPr lang="zh-CN" altLang="en-US" dirty="0"/>
              <a:t>强度水平所在的百分比作为宽度测量的强度水平，简单来说，就是比如中间脉冲</a:t>
            </a:r>
            <a:r>
              <a:rPr lang="en-US" altLang="zh-CN" dirty="0"/>
              <a:t>3sigma</a:t>
            </a:r>
            <a:r>
              <a:rPr lang="zh-CN" altLang="en-US" dirty="0"/>
              <a:t>强度在</a:t>
            </a:r>
            <a:r>
              <a:rPr lang="en-US" altLang="zh-CN" dirty="0"/>
              <a:t>30%</a:t>
            </a:r>
            <a:r>
              <a:rPr lang="zh-CN" altLang="en-US" dirty="0"/>
              <a:t>的水平处，主脉冲就测量到</a:t>
            </a:r>
            <a:r>
              <a:rPr lang="en-US" altLang="zh-CN" dirty="0"/>
              <a:t>30%</a:t>
            </a:r>
            <a:r>
              <a:rPr lang="zh-CN" altLang="en-US" dirty="0"/>
              <a:t>强度的宽度。</a:t>
            </a:r>
            <a:endParaRPr lang="en-GB" dirty="0"/>
          </a:p>
        </p:txBody>
      </p:sp>
      <p:sp>
        <p:nvSpPr>
          <p:cNvPr id="4" name="Slide Number Placeholder 3"/>
          <p:cNvSpPr>
            <a:spLocks noGrp="1"/>
          </p:cNvSpPr>
          <p:nvPr>
            <p:ph type="sldNum" sz="quarter" idx="5"/>
          </p:nvPr>
        </p:nvSpPr>
        <p:spPr/>
        <p:txBody>
          <a:bodyPr/>
          <a:lstStyle/>
          <a:p>
            <a:fld id="{0039FF91-4009-AB4A-BB80-9187D38DA363}" type="slidenum">
              <a:rPr lang="en-GB" smtClean="0"/>
              <a:t>31</a:t>
            </a:fld>
            <a:endParaRPr lang="en-GB"/>
          </a:p>
        </p:txBody>
      </p:sp>
    </p:spTree>
    <p:extLst>
      <p:ext uri="{BB962C8B-B14F-4D97-AF65-F5344CB8AC3E}">
        <p14:creationId xmlns:p14="http://schemas.microsoft.com/office/powerpoint/2010/main" val="35025480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这里红色线是主脉冲跟中间脉冲的参数的等值线</a:t>
            </a:r>
            <a:r>
              <a:rPr lang="zh-CN" altLang="en-US" dirty="0"/>
              <a:t>，如果这条红色线穿过这个分布，两极的参数在误差范围内可能相等。</a:t>
            </a:r>
            <a:endParaRPr lang="en-GB" dirty="0"/>
          </a:p>
        </p:txBody>
      </p:sp>
      <p:sp>
        <p:nvSpPr>
          <p:cNvPr id="4" name="Slide Number Placeholder 3"/>
          <p:cNvSpPr>
            <a:spLocks noGrp="1"/>
          </p:cNvSpPr>
          <p:nvPr>
            <p:ph type="sldNum" sz="quarter" idx="5"/>
          </p:nvPr>
        </p:nvSpPr>
        <p:spPr/>
        <p:txBody>
          <a:bodyPr/>
          <a:lstStyle/>
          <a:p>
            <a:fld id="{0039FF91-4009-AB4A-BB80-9187D38DA363}" type="slidenum">
              <a:rPr lang="en-GB" smtClean="0"/>
              <a:t>32</a:t>
            </a:fld>
            <a:endParaRPr lang="en-GB"/>
          </a:p>
        </p:txBody>
      </p:sp>
    </p:spTree>
    <p:extLst>
      <p:ext uri="{BB962C8B-B14F-4D97-AF65-F5344CB8AC3E}">
        <p14:creationId xmlns:p14="http://schemas.microsoft.com/office/powerpoint/2010/main" val="3143674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首先是课题背景</a:t>
            </a:r>
            <a:r>
              <a:rPr lang="zh-CN" altLang="en-US" dirty="0"/>
              <a:t>。</a:t>
            </a:r>
            <a:endParaRPr lang="en-GB" dirty="0"/>
          </a:p>
        </p:txBody>
      </p:sp>
      <p:sp>
        <p:nvSpPr>
          <p:cNvPr id="4" name="Slide Number Placeholder 3"/>
          <p:cNvSpPr>
            <a:spLocks noGrp="1"/>
          </p:cNvSpPr>
          <p:nvPr>
            <p:ph type="sldNum" sz="quarter" idx="5"/>
          </p:nvPr>
        </p:nvSpPr>
        <p:spPr/>
        <p:txBody>
          <a:bodyPr/>
          <a:lstStyle/>
          <a:p>
            <a:fld id="{0039FF91-4009-AB4A-BB80-9187D38DA363}" type="slidenum">
              <a:rPr lang="en-GB" smtClean="0"/>
              <a:t>3</a:t>
            </a:fld>
            <a:endParaRPr lang="en-GB"/>
          </a:p>
        </p:txBody>
      </p:sp>
    </p:spTree>
    <p:extLst>
      <p:ext uri="{BB962C8B-B14F-4D97-AF65-F5344CB8AC3E}">
        <p14:creationId xmlns:p14="http://schemas.microsoft.com/office/powerpoint/2010/main" val="34718392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如果这个比值在</a:t>
            </a:r>
            <a:r>
              <a:rPr lang="en-US" altLang="zh-CN" dirty="0"/>
              <a:t>q</a:t>
            </a:r>
            <a:r>
              <a:rPr lang="zh-CN" altLang="en-US" dirty="0"/>
              <a:t>的范围内可以等于</a:t>
            </a:r>
            <a:r>
              <a:rPr lang="en-US" altLang="zh-CN" dirty="0"/>
              <a:t>1</a:t>
            </a:r>
            <a:r>
              <a:rPr lang="zh-CN" altLang="en-US" dirty="0"/>
              <a:t>，那么两极辐射束的强度有可能相等。</a:t>
            </a:r>
            <a:endParaRPr lang="en-GB" dirty="0"/>
          </a:p>
        </p:txBody>
      </p:sp>
      <p:sp>
        <p:nvSpPr>
          <p:cNvPr id="4" name="Slide Number Placeholder 3"/>
          <p:cNvSpPr>
            <a:spLocks noGrp="1"/>
          </p:cNvSpPr>
          <p:nvPr>
            <p:ph type="sldNum" sz="quarter" idx="5"/>
          </p:nvPr>
        </p:nvSpPr>
        <p:spPr/>
        <p:txBody>
          <a:bodyPr/>
          <a:lstStyle/>
          <a:p>
            <a:fld id="{0039FF91-4009-AB4A-BB80-9187D38DA363}" type="slidenum">
              <a:rPr lang="en-GB" smtClean="0"/>
              <a:t>33</a:t>
            </a:fld>
            <a:endParaRPr lang="en-GB"/>
          </a:p>
        </p:txBody>
      </p:sp>
    </p:spTree>
    <p:extLst>
      <p:ext uri="{BB962C8B-B14F-4D97-AF65-F5344CB8AC3E}">
        <p14:creationId xmlns:p14="http://schemas.microsoft.com/office/powerpoint/2010/main" val="2006376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众所周知</a:t>
            </a:r>
            <a:r>
              <a:rPr lang="zh-CN" altLang="en-US" dirty="0"/>
              <a:t>，脉冲星的射电辐射理论上来自于磁层中被加速的带电粒子的相干曲率辐射。一般认为，除了毫秒脉冲星或者是</a:t>
            </a:r>
            <a:r>
              <a:rPr lang="zh-CN" altLang="en-CN" dirty="0"/>
              <a:t>磁星</a:t>
            </a:r>
            <a:r>
              <a:rPr lang="zh-CN" altLang="en-US" dirty="0"/>
              <a:t>等特殊脉冲星外，正常脉冲星的射电辐射在较高的位置产生，这个高度的磁场以偶极场主导。那么，来自对称的偶极场两极的辐射束是否如右图所示是对称的？</a:t>
            </a:r>
            <a:endParaRPr lang="en-GB" dirty="0"/>
          </a:p>
        </p:txBody>
      </p:sp>
      <p:sp>
        <p:nvSpPr>
          <p:cNvPr id="4" name="Slide Number Placeholder 3"/>
          <p:cNvSpPr>
            <a:spLocks noGrp="1"/>
          </p:cNvSpPr>
          <p:nvPr>
            <p:ph type="sldNum" sz="quarter" idx="5"/>
          </p:nvPr>
        </p:nvSpPr>
        <p:spPr/>
        <p:txBody>
          <a:bodyPr/>
          <a:lstStyle/>
          <a:p>
            <a:fld id="{0039FF91-4009-AB4A-BB80-9187D38DA363}" type="slidenum">
              <a:rPr lang="en-GB" smtClean="0"/>
              <a:t>4</a:t>
            </a:fld>
            <a:endParaRPr lang="en-GB"/>
          </a:p>
        </p:txBody>
      </p:sp>
    </p:spTree>
    <p:extLst>
      <p:ext uri="{BB962C8B-B14F-4D97-AF65-F5344CB8AC3E}">
        <p14:creationId xmlns:p14="http://schemas.microsoft.com/office/powerpoint/2010/main" val="4196272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从一颗进动的脉冲星PSR</a:t>
            </a:r>
            <a:r>
              <a:rPr lang="zh-CN" altLang="en-US" dirty="0"/>
              <a:t> </a:t>
            </a:r>
            <a:r>
              <a:rPr lang="en-US" altLang="zh-CN" dirty="0"/>
              <a:t>J1906+0746</a:t>
            </a:r>
            <a:r>
              <a:rPr lang="zh-CN" altLang="en-US" dirty="0"/>
              <a:t> </a:t>
            </a:r>
            <a:r>
              <a:rPr lang="en-US" altLang="zh-CN" dirty="0"/>
              <a:t>13</a:t>
            </a:r>
            <a:r>
              <a:rPr lang="zh-CN" altLang="en-US" dirty="0"/>
              <a:t>年的观测中我们可以清楚地看到，这颗星来自两极的辐射束并不相似，且呈现条带的形状。</a:t>
            </a:r>
            <a:endParaRPr lang="en-US" altLang="zh-CN" dirty="0"/>
          </a:p>
          <a:p>
            <a:r>
              <a:rPr lang="zh-CN" altLang="en-US" dirty="0"/>
              <a:t>此外，</a:t>
            </a:r>
            <a:r>
              <a:rPr lang="en-US" altLang="zh-CN" dirty="0"/>
              <a:t>FAST</a:t>
            </a:r>
            <a:r>
              <a:rPr lang="zh-CN" altLang="en-US" dirty="0"/>
              <a:t>也在持续监测类似的进动脉冲星，如</a:t>
            </a:r>
            <a:r>
              <a:rPr lang="zh-CN" altLang="en-CN" dirty="0"/>
              <a:t>朱玮</a:t>
            </a:r>
            <a:r>
              <a:rPr lang="zh-CN" altLang="en-US" dirty="0"/>
              <a:t>玮老师组正在观测的</a:t>
            </a:r>
            <a:r>
              <a:rPr lang="en-US" altLang="zh-CN" dirty="0"/>
              <a:t>PSR</a:t>
            </a:r>
            <a:r>
              <a:rPr lang="zh-CN" altLang="en-US" dirty="0"/>
              <a:t> </a:t>
            </a:r>
            <a:r>
              <a:rPr lang="en-US" altLang="zh-CN" dirty="0"/>
              <a:t>J1946+2052</a:t>
            </a:r>
            <a:r>
              <a:rPr lang="zh-CN" altLang="en-US" dirty="0"/>
              <a:t>，还有韩金林老师</a:t>
            </a:r>
            <a:r>
              <a:rPr lang="en-US" altLang="zh-CN" dirty="0"/>
              <a:t>GPPS</a:t>
            </a:r>
            <a:r>
              <a:rPr lang="zh-CN" altLang="en-US" dirty="0"/>
              <a:t>组也有发现一颗进动脉冲星。</a:t>
            </a:r>
            <a:endParaRPr lang="en-US" altLang="zh-CN" dirty="0"/>
          </a:p>
          <a:p>
            <a:r>
              <a:rPr lang="en-US" dirty="0" err="1"/>
              <a:t>但是</a:t>
            </a:r>
            <a:r>
              <a:rPr lang="zh-CN" altLang="en-US" dirty="0"/>
              <a:t>，</a:t>
            </a:r>
            <a:r>
              <a:rPr lang="en-US" dirty="0"/>
              <a:t>由于监测的时间只有</a:t>
            </a:r>
            <a:r>
              <a:rPr lang="en-US" altLang="zh-CN" dirty="0"/>
              <a:t>1-2</a:t>
            </a:r>
            <a:r>
              <a:rPr lang="zh-CN" altLang="en-US" dirty="0"/>
              <a:t>年，所以还没办法像这颗源一样很好地重构出辐射束的形状。</a:t>
            </a:r>
            <a:endParaRPr lang="en-US" altLang="zh-CN" dirty="0"/>
          </a:p>
          <a:p>
            <a:r>
              <a:rPr lang="zh-CN" altLang="en-US" dirty="0"/>
              <a:t>当然，我们也可以针对这颗星去讨论：是不是这颗星表面的多级磁场或者表面的小山包影响了辐射的带电粒子团块分布？又或者是传播效应引起的辐射束差异？</a:t>
            </a:r>
            <a:endParaRPr lang="en-GB" dirty="0"/>
          </a:p>
        </p:txBody>
      </p:sp>
      <p:sp>
        <p:nvSpPr>
          <p:cNvPr id="4" name="Slide Number Placeholder 3"/>
          <p:cNvSpPr>
            <a:spLocks noGrp="1"/>
          </p:cNvSpPr>
          <p:nvPr>
            <p:ph type="sldNum" sz="quarter" idx="5"/>
          </p:nvPr>
        </p:nvSpPr>
        <p:spPr/>
        <p:txBody>
          <a:bodyPr/>
          <a:lstStyle/>
          <a:p>
            <a:fld id="{0039FF91-4009-AB4A-BB80-9187D38DA363}" type="slidenum">
              <a:rPr lang="en-GB" smtClean="0"/>
              <a:t>5</a:t>
            </a:fld>
            <a:endParaRPr lang="en-GB"/>
          </a:p>
        </p:txBody>
      </p:sp>
    </p:spTree>
    <p:extLst>
      <p:ext uri="{BB962C8B-B14F-4D97-AF65-F5344CB8AC3E}">
        <p14:creationId xmlns:p14="http://schemas.microsoft.com/office/powerpoint/2010/main" val="1657683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但是我们</a:t>
            </a:r>
            <a:r>
              <a:rPr lang="zh-CN" altLang="en-CN" dirty="0"/>
              <a:t>无法避免地</a:t>
            </a:r>
            <a:r>
              <a:rPr lang="zh-CN" altLang="en-US" dirty="0"/>
              <a:t>会问一个问题：这颗星是例外还是说这种现象是非常普遍的？</a:t>
            </a:r>
            <a:endParaRPr lang="en-US" altLang="zh-CN" dirty="0"/>
          </a:p>
          <a:p>
            <a:r>
              <a:rPr lang="en-GB" dirty="0" err="1"/>
              <a:t>然而</a:t>
            </a:r>
            <a:r>
              <a:rPr lang="zh-CN" altLang="en-US" dirty="0"/>
              <a:t>，只有寥寥数颗脉冲星的自转轴在进动，并且能够通过偏振观测确定</a:t>
            </a:r>
            <a:r>
              <a:rPr lang="zh-CN" altLang="en-CN" dirty="0"/>
              <a:t>其辐射几何</a:t>
            </a:r>
            <a:r>
              <a:rPr lang="zh-CN" altLang="en-US" dirty="0"/>
              <a:t>的变化，从而能够让我们观测到完整的辐射束形状。</a:t>
            </a:r>
            <a:endParaRPr lang="en-US" altLang="zh-CN" dirty="0"/>
          </a:p>
          <a:p>
            <a:r>
              <a:rPr lang="zh-CN" altLang="en-US" dirty="0"/>
              <a:t>对大部分脉冲星来说，我们只能看到辐射束的一个切片，一个稳定的积分轮廓。</a:t>
            </a:r>
            <a:endParaRPr lang="en-US" altLang="zh-CN" dirty="0"/>
          </a:p>
          <a:p>
            <a:r>
              <a:rPr lang="zh-CN" altLang="en-US" dirty="0"/>
              <a:t>所以要解决这个问题，一个很好用的工具是来自两极的辐射束都能扫过我们地球的脉冲星，也就是有中间脉冲，而且辐射几何接近垂直转子的脉冲星。</a:t>
            </a:r>
            <a:endParaRPr lang="en-GB" dirty="0"/>
          </a:p>
        </p:txBody>
      </p:sp>
      <p:sp>
        <p:nvSpPr>
          <p:cNvPr id="4" name="Slide Number Placeholder 3"/>
          <p:cNvSpPr>
            <a:spLocks noGrp="1"/>
          </p:cNvSpPr>
          <p:nvPr>
            <p:ph type="sldNum" sz="quarter" idx="5"/>
          </p:nvPr>
        </p:nvSpPr>
        <p:spPr/>
        <p:txBody>
          <a:bodyPr/>
          <a:lstStyle/>
          <a:p>
            <a:fld id="{0039FF91-4009-AB4A-BB80-9187D38DA363}" type="slidenum">
              <a:rPr lang="en-GB" smtClean="0"/>
              <a:t>6</a:t>
            </a:fld>
            <a:endParaRPr lang="en-GB"/>
          </a:p>
        </p:txBody>
      </p:sp>
    </p:spTree>
    <p:extLst>
      <p:ext uri="{BB962C8B-B14F-4D97-AF65-F5344CB8AC3E}">
        <p14:creationId xmlns:p14="http://schemas.microsoft.com/office/powerpoint/2010/main" val="131306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此外，辐射部位不同也很可能带来辐射束的差异，如果我们的视线落在磁轴所在直线和自转轴所在直线所</a:t>
            </a:r>
            <a:r>
              <a:rPr lang="zh-CN" altLang="en-CN" dirty="0"/>
              <a:t>夹的</a:t>
            </a:r>
            <a:r>
              <a:rPr lang="zh-CN" altLang="en-US" dirty="0"/>
              <a:t>锐角之间时，我们看到的是靠近自转轴一侧的辐射；但是如果视线落在磁轴所在直线和自转轴所在直线所夹的钝角之间时，我们看到的就是靠近赤道一侧的辐射。比如左图所示的辐射几何，我们看到的主脉冲和中间脉冲就是来自不同侧的辐射，而右图所示的辐射几何，我们看到的主脉冲和中间脉冲都来自同一侧的辐射。所以为了避免这个因素的影响，我们只考虑主脉冲和中间脉冲的辐射都来自同侧的星。</a:t>
            </a:r>
            <a:endParaRPr lang="en-US" altLang="zh-CN" dirty="0"/>
          </a:p>
        </p:txBody>
      </p:sp>
      <p:sp>
        <p:nvSpPr>
          <p:cNvPr id="4" name="Slide Number Placeholder 3"/>
          <p:cNvSpPr>
            <a:spLocks noGrp="1"/>
          </p:cNvSpPr>
          <p:nvPr>
            <p:ph type="sldNum" sz="quarter" idx="5"/>
          </p:nvPr>
        </p:nvSpPr>
        <p:spPr/>
        <p:txBody>
          <a:bodyPr/>
          <a:lstStyle/>
          <a:p>
            <a:fld id="{0039FF91-4009-AB4A-BB80-9187D38DA363}" type="slidenum">
              <a:rPr lang="en-GB" smtClean="0"/>
              <a:t>7</a:t>
            </a:fld>
            <a:endParaRPr lang="en-GB"/>
          </a:p>
        </p:txBody>
      </p:sp>
    </p:spTree>
    <p:extLst>
      <p:ext uri="{BB962C8B-B14F-4D97-AF65-F5344CB8AC3E}">
        <p14:creationId xmlns:p14="http://schemas.microsoft.com/office/powerpoint/2010/main" val="336801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为了解决这个问题</a:t>
            </a:r>
            <a:r>
              <a:rPr lang="zh-CN" altLang="en-US" dirty="0"/>
              <a:t>，</a:t>
            </a:r>
            <a:r>
              <a:rPr lang="en-GB" dirty="0" err="1"/>
              <a:t>我们首先需要从已有的观测数据中选择一些样本出来进行研究</a:t>
            </a:r>
            <a:r>
              <a:rPr lang="zh-CN" altLang="en-US" dirty="0"/>
              <a:t>。</a:t>
            </a:r>
            <a:endParaRPr lang="en-GB" dirty="0"/>
          </a:p>
        </p:txBody>
      </p:sp>
      <p:sp>
        <p:nvSpPr>
          <p:cNvPr id="4" name="Slide Number Placeholder 3"/>
          <p:cNvSpPr>
            <a:spLocks noGrp="1"/>
          </p:cNvSpPr>
          <p:nvPr>
            <p:ph type="sldNum" sz="quarter" idx="5"/>
          </p:nvPr>
        </p:nvSpPr>
        <p:spPr/>
        <p:txBody>
          <a:bodyPr/>
          <a:lstStyle/>
          <a:p>
            <a:fld id="{0039FF91-4009-AB4A-BB80-9187D38DA363}" type="slidenum">
              <a:rPr lang="en-GB" smtClean="0"/>
              <a:t>8</a:t>
            </a:fld>
            <a:endParaRPr lang="en-GB"/>
          </a:p>
        </p:txBody>
      </p:sp>
    </p:spTree>
    <p:extLst>
      <p:ext uri="{BB962C8B-B14F-4D97-AF65-F5344CB8AC3E}">
        <p14:creationId xmlns:p14="http://schemas.microsoft.com/office/powerpoint/2010/main" val="2774842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首先是数据样本的筛选标准</a:t>
            </a:r>
            <a:r>
              <a:rPr lang="zh-CN" altLang="en-US" dirty="0"/>
              <a:t>。我们要从正常脉冲星中选出：</a:t>
            </a:r>
            <a:endParaRPr lang="en-GB" altLang="zh-CN" dirty="0"/>
          </a:p>
          <a:p>
            <a:r>
              <a:rPr lang="zh-CN" altLang="en-US" dirty="0"/>
              <a:t>观测数据质量足够高</a:t>
            </a:r>
            <a:r>
              <a:rPr lang="zh-CN" altLang="en-CN" dirty="0"/>
              <a:t>的星</a:t>
            </a:r>
            <a:r>
              <a:rPr lang="zh-CN" altLang="en-US" dirty="0"/>
              <a:t>，</a:t>
            </a:r>
            <a:r>
              <a:rPr lang="zh-CN" altLang="en-CN" dirty="0"/>
              <a:t>中间脉冲的</a:t>
            </a:r>
            <a:r>
              <a:rPr lang="zh-CN" altLang="en-US" dirty="0"/>
              <a:t>流量要超过</a:t>
            </a:r>
            <a:r>
              <a:rPr lang="en-US" altLang="zh-CN" dirty="0"/>
              <a:t>3sigma</a:t>
            </a:r>
            <a:r>
              <a:rPr lang="zh-CN" altLang="en-US" dirty="0"/>
              <a:t>，线偏振位置角的数据点要足够多，能较好地确定辐射几何；</a:t>
            </a:r>
            <a:endParaRPr lang="en-US" altLang="zh-CN" dirty="0"/>
          </a:p>
          <a:p>
            <a:r>
              <a:rPr lang="zh-CN" altLang="en-US" dirty="0"/>
              <a:t>然后是线偏振位置角必须规则，也就是符合旋转矢量模型</a:t>
            </a:r>
            <a:r>
              <a:rPr lang="en-US" altLang="zh-CN" dirty="0"/>
              <a:t>RVM</a:t>
            </a:r>
            <a:r>
              <a:rPr lang="zh-CN" altLang="en-US" dirty="0"/>
              <a:t>；</a:t>
            </a:r>
            <a:endParaRPr lang="en-US" altLang="zh-CN" dirty="0"/>
          </a:p>
          <a:p>
            <a:r>
              <a:rPr lang="zh-CN" altLang="en-US" dirty="0"/>
              <a:t>最后，这些星的辐射几何要接近垂直转子，能看到两个磁极的辐射。并且我们选的积分轮廓的主脉冲和中间脉冲的相位间隔差不多</a:t>
            </a:r>
            <a:r>
              <a:rPr lang="en-US" altLang="zh-CN" dirty="0"/>
              <a:t>180</a:t>
            </a:r>
            <a:r>
              <a:rPr lang="zh-CN" altLang="en-US" dirty="0"/>
              <a:t>度。</a:t>
            </a:r>
            <a:endParaRPr lang="en-US" altLang="zh-CN" dirty="0"/>
          </a:p>
          <a:p>
            <a:r>
              <a:rPr lang="zh-CN" altLang="en-US" dirty="0"/>
              <a:t>至于选择两极的辐射来自同一侧的源，我们做完拟合之后再筛选。</a:t>
            </a:r>
            <a:endParaRPr lang="en-US" altLang="zh-CN" dirty="0"/>
          </a:p>
        </p:txBody>
      </p:sp>
      <p:sp>
        <p:nvSpPr>
          <p:cNvPr id="4" name="Slide Number Placeholder 3"/>
          <p:cNvSpPr>
            <a:spLocks noGrp="1"/>
          </p:cNvSpPr>
          <p:nvPr>
            <p:ph type="sldNum" sz="quarter" idx="5"/>
          </p:nvPr>
        </p:nvSpPr>
        <p:spPr/>
        <p:txBody>
          <a:bodyPr/>
          <a:lstStyle/>
          <a:p>
            <a:fld id="{0039FF91-4009-AB4A-BB80-9187D38DA363}" type="slidenum">
              <a:rPr lang="en-GB" smtClean="0"/>
              <a:t>9</a:t>
            </a:fld>
            <a:endParaRPr lang="en-GB"/>
          </a:p>
        </p:txBody>
      </p:sp>
    </p:spTree>
    <p:extLst>
      <p:ext uri="{BB962C8B-B14F-4D97-AF65-F5344CB8AC3E}">
        <p14:creationId xmlns:p14="http://schemas.microsoft.com/office/powerpoint/2010/main" val="2026987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F38E1-7A71-6A9E-0FB0-772D68D8A4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3EFFBD0-0BC1-3FD7-85AE-83905F0A88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801D166-4827-1CDA-6E8D-33C244614071}"/>
              </a:ext>
            </a:extLst>
          </p:cNvPr>
          <p:cNvSpPr>
            <a:spLocks noGrp="1"/>
          </p:cNvSpPr>
          <p:nvPr>
            <p:ph type="dt" sz="half" idx="10"/>
          </p:nvPr>
        </p:nvSpPr>
        <p:spPr/>
        <p:txBody>
          <a:bodyPr/>
          <a:lstStyle/>
          <a:p>
            <a:fld id="{56DA333E-FAAC-5F4C-9503-4BB156188EDE}" type="datetime1">
              <a:rPr lang="en-US" smtClean="0"/>
              <a:t>7/14/24</a:t>
            </a:fld>
            <a:endParaRPr lang="en-GB"/>
          </a:p>
        </p:txBody>
      </p:sp>
      <p:sp>
        <p:nvSpPr>
          <p:cNvPr id="5" name="Footer Placeholder 4">
            <a:extLst>
              <a:ext uri="{FF2B5EF4-FFF2-40B4-BE49-F238E27FC236}">
                <a16:creationId xmlns:a16="http://schemas.microsoft.com/office/drawing/2014/main" id="{3DF57296-1CD8-2789-FC34-1E5039F5C3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3C2A89-81AE-3D4D-0039-DB7699B49A2E}"/>
              </a:ext>
            </a:extLst>
          </p:cNvPr>
          <p:cNvSpPr>
            <a:spLocks noGrp="1"/>
          </p:cNvSpPr>
          <p:nvPr>
            <p:ph type="sldNum" sz="quarter" idx="12"/>
          </p:nvPr>
        </p:nvSpPr>
        <p:spPr/>
        <p:txBody>
          <a:bodyPr/>
          <a:lstStyle/>
          <a:p>
            <a:fld id="{BAF41441-E911-0445-B9B7-4068A2F4611F}" type="slidenum">
              <a:rPr lang="en-GB" smtClean="0"/>
              <a:t>‹#›</a:t>
            </a:fld>
            <a:endParaRPr lang="en-GB"/>
          </a:p>
        </p:txBody>
      </p:sp>
    </p:spTree>
    <p:extLst>
      <p:ext uri="{BB962C8B-B14F-4D97-AF65-F5344CB8AC3E}">
        <p14:creationId xmlns:p14="http://schemas.microsoft.com/office/powerpoint/2010/main" val="3788243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ABCD0-98F2-55CA-B455-D9C66DD6CF4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5B45E9D-7309-DA76-D542-E92CE4A46A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31011E-8D10-2D47-201B-A73161AD0240}"/>
              </a:ext>
            </a:extLst>
          </p:cNvPr>
          <p:cNvSpPr>
            <a:spLocks noGrp="1"/>
          </p:cNvSpPr>
          <p:nvPr>
            <p:ph type="dt" sz="half" idx="10"/>
          </p:nvPr>
        </p:nvSpPr>
        <p:spPr/>
        <p:txBody>
          <a:bodyPr/>
          <a:lstStyle/>
          <a:p>
            <a:fld id="{4858FE7B-246A-0947-A84E-8667F9A80B04}" type="datetime1">
              <a:rPr lang="en-US" smtClean="0"/>
              <a:t>7/14/24</a:t>
            </a:fld>
            <a:endParaRPr lang="en-GB"/>
          </a:p>
        </p:txBody>
      </p:sp>
      <p:sp>
        <p:nvSpPr>
          <p:cNvPr id="5" name="Footer Placeholder 4">
            <a:extLst>
              <a:ext uri="{FF2B5EF4-FFF2-40B4-BE49-F238E27FC236}">
                <a16:creationId xmlns:a16="http://schemas.microsoft.com/office/drawing/2014/main" id="{71EE5EE9-6CF6-FB76-541D-830D84AC4A5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9F0B0A-32CD-6796-2628-FDA0E11BF380}"/>
              </a:ext>
            </a:extLst>
          </p:cNvPr>
          <p:cNvSpPr>
            <a:spLocks noGrp="1"/>
          </p:cNvSpPr>
          <p:nvPr>
            <p:ph type="sldNum" sz="quarter" idx="12"/>
          </p:nvPr>
        </p:nvSpPr>
        <p:spPr/>
        <p:txBody>
          <a:bodyPr/>
          <a:lstStyle/>
          <a:p>
            <a:fld id="{BAF41441-E911-0445-B9B7-4068A2F4611F}" type="slidenum">
              <a:rPr lang="en-GB" smtClean="0"/>
              <a:t>‹#›</a:t>
            </a:fld>
            <a:endParaRPr lang="en-GB"/>
          </a:p>
        </p:txBody>
      </p:sp>
    </p:spTree>
    <p:extLst>
      <p:ext uri="{BB962C8B-B14F-4D97-AF65-F5344CB8AC3E}">
        <p14:creationId xmlns:p14="http://schemas.microsoft.com/office/powerpoint/2010/main" val="2871347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198AC9-C20F-FD6F-64C0-95E91573E46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91A0D82-4815-82B6-30DB-E434382A95E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75E6E8-1EA0-21A9-2E46-5FF89415B6AF}"/>
              </a:ext>
            </a:extLst>
          </p:cNvPr>
          <p:cNvSpPr>
            <a:spLocks noGrp="1"/>
          </p:cNvSpPr>
          <p:nvPr>
            <p:ph type="dt" sz="half" idx="10"/>
          </p:nvPr>
        </p:nvSpPr>
        <p:spPr/>
        <p:txBody>
          <a:bodyPr/>
          <a:lstStyle/>
          <a:p>
            <a:fld id="{B0B2A34C-F403-2940-88E5-99F743076A49}" type="datetime1">
              <a:rPr lang="en-US" smtClean="0"/>
              <a:t>7/14/24</a:t>
            </a:fld>
            <a:endParaRPr lang="en-GB"/>
          </a:p>
        </p:txBody>
      </p:sp>
      <p:sp>
        <p:nvSpPr>
          <p:cNvPr id="5" name="Footer Placeholder 4">
            <a:extLst>
              <a:ext uri="{FF2B5EF4-FFF2-40B4-BE49-F238E27FC236}">
                <a16:creationId xmlns:a16="http://schemas.microsoft.com/office/drawing/2014/main" id="{46D77BDD-2061-9BCC-32D1-78A23BB186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854513-9723-172D-EAA4-8C6380FFA31C}"/>
              </a:ext>
            </a:extLst>
          </p:cNvPr>
          <p:cNvSpPr>
            <a:spLocks noGrp="1"/>
          </p:cNvSpPr>
          <p:nvPr>
            <p:ph type="sldNum" sz="quarter" idx="12"/>
          </p:nvPr>
        </p:nvSpPr>
        <p:spPr/>
        <p:txBody>
          <a:bodyPr/>
          <a:lstStyle/>
          <a:p>
            <a:fld id="{BAF41441-E911-0445-B9B7-4068A2F4611F}" type="slidenum">
              <a:rPr lang="en-GB" smtClean="0"/>
              <a:t>‹#›</a:t>
            </a:fld>
            <a:endParaRPr lang="en-GB"/>
          </a:p>
        </p:txBody>
      </p:sp>
    </p:spTree>
    <p:extLst>
      <p:ext uri="{BB962C8B-B14F-4D97-AF65-F5344CB8AC3E}">
        <p14:creationId xmlns:p14="http://schemas.microsoft.com/office/powerpoint/2010/main" val="2693712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C889E-5221-3383-CCD1-F305E92921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7DB59B8-F9F1-FD2F-371E-B3C6A9A4AE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60253A-8B6F-17C3-4C3F-E1DB40AE2E56}"/>
              </a:ext>
            </a:extLst>
          </p:cNvPr>
          <p:cNvSpPr>
            <a:spLocks noGrp="1"/>
          </p:cNvSpPr>
          <p:nvPr>
            <p:ph type="dt" sz="half" idx="10"/>
          </p:nvPr>
        </p:nvSpPr>
        <p:spPr/>
        <p:txBody>
          <a:bodyPr/>
          <a:lstStyle/>
          <a:p>
            <a:fld id="{3973A288-B1F6-C641-ABF8-C153BBA3AFAF}" type="datetime1">
              <a:rPr lang="en-US" smtClean="0"/>
              <a:t>7/14/24</a:t>
            </a:fld>
            <a:endParaRPr lang="en-GB"/>
          </a:p>
        </p:txBody>
      </p:sp>
      <p:sp>
        <p:nvSpPr>
          <p:cNvPr id="5" name="Footer Placeholder 4">
            <a:extLst>
              <a:ext uri="{FF2B5EF4-FFF2-40B4-BE49-F238E27FC236}">
                <a16:creationId xmlns:a16="http://schemas.microsoft.com/office/drawing/2014/main" id="{EE13F713-8EF8-0B18-13E3-EF0774338B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9F6E0C-A7F2-3019-89EA-68949530348D}"/>
              </a:ext>
            </a:extLst>
          </p:cNvPr>
          <p:cNvSpPr>
            <a:spLocks noGrp="1"/>
          </p:cNvSpPr>
          <p:nvPr>
            <p:ph type="sldNum" sz="quarter" idx="12"/>
          </p:nvPr>
        </p:nvSpPr>
        <p:spPr/>
        <p:txBody>
          <a:bodyPr/>
          <a:lstStyle/>
          <a:p>
            <a:fld id="{BAF41441-E911-0445-B9B7-4068A2F4611F}" type="slidenum">
              <a:rPr lang="en-GB" smtClean="0"/>
              <a:t>‹#›</a:t>
            </a:fld>
            <a:endParaRPr lang="en-GB"/>
          </a:p>
        </p:txBody>
      </p:sp>
    </p:spTree>
    <p:extLst>
      <p:ext uri="{BB962C8B-B14F-4D97-AF65-F5344CB8AC3E}">
        <p14:creationId xmlns:p14="http://schemas.microsoft.com/office/powerpoint/2010/main" val="1155661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DB6E6-D451-6181-2F1B-EB900D1AFB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DFFB3B3-374F-7C5A-E316-A297DF37384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951370-6929-6AB3-6A9B-B956D96F99B7}"/>
              </a:ext>
            </a:extLst>
          </p:cNvPr>
          <p:cNvSpPr>
            <a:spLocks noGrp="1"/>
          </p:cNvSpPr>
          <p:nvPr>
            <p:ph type="dt" sz="half" idx="10"/>
          </p:nvPr>
        </p:nvSpPr>
        <p:spPr/>
        <p:txBody>
          <a:bodyPr/>
          <a:lstStyle/>
          <a:p>
            <a:fld id="{A4970198-C8A1-CD4D-A24E-FD3C2FC1032C}" type="datetime1">
              <a:rPr lang="en-US" smtClean="0"/>
              <a:t>7/14/24</a:t>
            </a:fld>
            <a:endParaRPr lang="en-GB"/>
          </a:p>
        </p:txBody>
      </p:sp>
      <p:sp>
        <p:nvSpPr>
          <p:cNvPr id="5" name="Footer Placeholder 4">
            <a:extLst>
              <a:ext uri="{FF2B5EF4-FFF2-40B4-BE49-F238E27FC236}">
                <a16:creationId xmlns:a16="http://schemas.microsoft.com/office/drawing/2014/main" id="{92BCD5B4-5711-71FE-BCFF-2BB55FCD06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362C2C-325D-F4EC-3D98-66F78B605FC6}"/>
              </a:ext>
            </a:extLst>
          </p:cNvPr>
          <p:cNvSpPr>
            <a:spLocks noGrp="1"/>
          </p:cNvSpPr>
          <p:nvPr>
            <p:ph type="sldNum" sz="quarter" idx="12"/>
          </p:nvPr>
        </p:nvSpPr>
        <p:spPr/>
        <p:txBody>
          <a:bodyPr/>
          <a:lstStyle/>
          <a:p>
            <a:fld id="{BAF41441-E911-0445-B9B7-4068A2F4611F}" type="slidenum">
              <a:rPr lang="en-GB" smtClean="0"/>
              <a:t>‹#›</a:t>
            </a:fld>
            <a:endParaRPr lang="en-GB"/>
          </a:p>
        </p:txBody>
      </p:sp>
    </p:spTree>
    <p:extLst>
      <p:ext uri="{BB962C8B-B14F-4D97-AF65-F5344CB8AC3E}">
        <p14:creationId xmlns:p14="http://schemas.microsoft.com/office/powerpoint/2010/main" val="3378952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473E2-C3A4-489C-1F25-4EDF7CF90AA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0A27268-2784-8215-1A38-735104E65C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33D4363-4FF2-F429-68CD-573ED7D508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9B403FD-A3D3-7466-AA2A-5F9A8790B071}"/>
              </a:ext>
            </a:extLst>
          </p:cNvPr>
          <p:cNvSpPr>
            <a:spLocks noGrp="1"/>
          </p:cNvSpPr>
          <p:nvPr>
            <p:ph type="dt" sz="half" idx="10"/>
          </p:nvPr>
        </p:nvSpPr>
        <p:spPr/>
        <p:txBody>
          <a:bodyPr/>
          <a:lstStyle/>
          <a:p>
            <a:fld id="{F17E530F-AFD4-2A4D-ADDD-2EC011BA6FC0}" type="datetime1">
              <a:rPr lang="en-US" smtClean="0"/>
              <a:t>7/14/24</a:t>
            </a:fld>
            <a:endParaRPr lang="en-GB"/>
          </a:p>
        </p:txBody>
      </p:sp>
      <p:sp>
        <p:nvSpPr>
          <p:cNvPr id="6" name="Footer Placeholder 5">
            <a:extLst>
              <a:ext uri="{FF2B5EF4-FFF2-40B4-BE49-F238E27FC236}">
                <a16:creationId xmlns:a16="http://schemas.microsoft.com/office/drawing/2014/main" id="{C1A21ED7-DE42-26D7-0E45-07B767FCFCA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C074680-100E-5F44-B7C7-065E1E791C82}"/>
              </a:ext>
            </a:extLst>
          </p:cNvPr>
          <p:cNvSpPr>
            <a:spLocks noGrp="1"/>
          </p:cNvSpPr>
          <p:nvPr>
            <p:ph type="sldNum" sz="quarter" idx="12"/>
          </p:nvPr>
        </p:nvSpPr>
        <p:spPr/>
        <p:txBody>
          <a:bodyPr/>
          <a:lstStyle/>
          <a:p>
            <a:fld id="{BAF41441-E911-0445-B9B7-4068A2F4611F}" type="slidenum">
              <a:rPr lang="en-GB" smtClean="0"/>
              <a:t>‹#›</a:t>
            </a:fld>
            <a:endParaRPr lang="en-GB"/>
          </a:p>
        </p:txBody>
      </p:sp>
    </p:spTree>
    <p:extLst>
      <p:ext uri="{BB962C8B-B14F-4D97-AF65-F5344CB8AC3E}">
        <p14:creationId xmlns:p14="http://schemas.microsoft.com/office/powerpoint/2010/main" val="2719182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D98CB-927B-68AD-2DB0-2F7BF8510AA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672617B-109C-299E-6F9E-606D4D89B3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5CE652-5A68-69F2-477E-BC00D158507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CAFCEA7-A5B8-1D88-89B2-8515DA53C6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6F0A9F7-DA2B-DF20-7D5E-F74BD6F6DAF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9CB7947-2969-C607-E557-BB46302AA359}"/>
              </a:ext>
            </a:extLst>
          </p:cNvPr>
          <p:cNvSpPr>
            <a:spLocks noGrp="1"/>
          </p:cNvSpPr>
          <p:nvPr>
            <p:ph type="dt" sz="half" idx="10"/>
          </p:nvPr>
        </p:nvSpPr>
        <p:spPr/>
        <p:txBody>
          <a:bodyPr/>
          <a:lstStyle/>
          <a:p>
            <a:fld id="{4C096D27-B51C-C746-AA1C-25371E3D955B}" type="datetime1">
              <a:rPr lang="en-US" smtClean="0"/>
              <a:t>7/14/24</a:t>
            </a:fld>
            <a:endParaRPr lang="en-GB"/>
          </a:p>
        </p:txBody>
      </p:sp>
      <p:sp>
        <p:nvSpPr>
          <p:cNvPr id="8" name="Footer Placeholder 7">
            <a:extLst>
              <a:ext uri="{FF2B5EF4-FFF2-40B4-BE49-F238E27FC236}">
                <a16:creationId xmlns:a16="http://schemas.microsoft.com/office/drawing/2014/main" id="{46B9773B-F67F-EC2F-B0D9-098D13D7113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116BEF0-BD85-B330-0816-F208E99E61F0}"/>
              </a:ext>
            </a:extLst>
          </p:cNvPr>
          <p:cNvSpPr>
            <a:spLocks noGrp="1"/>
          </p:cNvSpPr>
          <p:nvPr>
            <p:ph type="sldNum" sz="quarter" idx="12"/>
          </p:nvPr>
        </p:nvSpPr>
        <p:spPr/>
        <p:txBody>
          <a:bodyPr/>
          <a:lstStyle/>
          <a:p>
            <a:fld id="{BAF41441-E911-0445-B9B7-4068A2F4611F}" type="slidenum">
              <a:rPr lang="en-GB" smtClean="0"/>
              <a:t>‹#›</a:t>
            </a:fld>
            <a:endParaRPr lang="en-GB"/>
          </a:p>
        </p:txBody>
      </p:sp>
    </p:spTree>
    <p:extLst>
      <p:ext uri="{BB962C8B-B14F-4D97-AF65-F5344CB8AC3E}">
        <p14:creationId xmlns:p14="http://schemas.microsoft.com/office/powerpoint/2010/main" val="4244888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AE3C-D404-1C56-7226-0A127972F83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6012405-0DEB-0D10-D39F-3AB89BCBD062}"/>
              </a:ext>
            </a:extLst>
          </p:cNvPr>
          <p:cNvSpPr>
            <a:spLocks noGrp="1"/>
          </p:cNvSpPr>
          <p:nvPr>
            <p:ph type="dt" sz="half" idx="10"/>
          </p:nvPr>
        </p:nvSpPr>
        <p:spPr/>
        <p:txBody>
          <a:bodyPr/>
          <a:lstStyle/>
          <a:p>
            <a:fld id="{EC9D7242-254E-904E-86B7-D4D1DAF7C4D1}" type="datetime1">
              <a:rPr lang="en-US" smtClean="0"/>
              <a:t>7/14/24</a:t>
            </a:fld>
            <a:endParaRPr lang="en-GB"/>
          </a:p>
        </p:txBody>
      </p:sp>
      <p:sp>
        <p:nvSpPr>
          <p:cNvPr id="4" name="Footer Placeholder 3">
            <a:extLst>
              <a:ext uri="{FF2B5EF4-FFF2-40B4-BE49-F238E27FC236}">
                <a16:creationId xmlns:a16="http://schemas.microsoft.com/office/drawing/2014/main" id="{59CF5708-1FBD-D518-82D1-EC2096CAC6C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EC362A0-9927-5C99-E262-63E33B9B48E4}"/>
              </a:ext>
            </a:extLst>
          </p:cNvPr>
          <p:cNvSpPr>
            <a:spLocks noGrp="1"/>
          </p:cNvSpPr>
          <p:nvPr>
            <p:ph type="sldNum" sz="quarter" idx="12"/>
          </p:nvPr>
        </p:nvSpPr>
        <p:spPr/>
        <p:txBody>
          <a:bodyPr/>
          <a:lstStyle/>
          <a:p>
            <a:fld id="{BAF41441-E911-0445-B9B7-4068A2F4611F}" type="slidenum">
              <a:rPr lang="en-GB" smtClean="0"/>
              <a:t>‹#›</a:t>
            </a:fld>
            <a:endParaRPr lang="en-GB"/>
          </a:p>
        </p:txBody>
      </p:sp>
    </p:spTree>
    <p:extLst>
      <p:ext uri="{BB962C8B-B14F-4D97-AF65-F5344CB8AC3E}">
        <p14:creationId xmlns:p14="http://schemas.microsoft.com/office/powerpoint/2010/main" val="874423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95FC82-A1F9-D561-73F1-415A93181362}"/>
              </a:ext>
            </a:extLst>
          </p:cNvPr>
          <p:cNvSpPr>
            <a:spLocks noGrp="1"/>
          </p:cNvSpPr>
          <p:nvPr>
            <p:ph type="dt" sz="half" idx="10"/>
          </p:nvPr>
        </p:nvSpPr>
        <p:spPr/>
        <p:txBody>
          <a:bodyPr/>
          <a:lstStyle/>
          <a:p>
            <a:fld id="{27F4861D-A67B-2E43-A7FA-12B98457A350}" type="datetime1">
              <a:rPr lang="en-US" smtClean="0"/>
              <a:t>7/14/24</a:t>
            </a:fld>
            <a:endParaRPr lang="en-GB"/>
          </a:p>
        </p:txBody>
      </p:sp>
      <p:sp>
        <p:nvSpPr>
          <p:cNvPr id="3" name="Footer Placeholder 2">
            <a:extLst>
              <a:ext uri="{FF2B5EF4-FFF2-40B4-BE49-F238E27FC236}">
                <a16:creationId xmlns:a16="http://schemas.microsoft.com/office/drawing/2014/main" id="{DBAD7486-F16E-D6FC-5185-3F1D6EBF597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B3B5D23-2845-3CF4-5DC1-CB6B8CFC32D4}"/>
              </a:ext>
            </a:extLst>
          </p:cNvPr>
          <p:cNvSpPr>
            <a:spLocks noGrp="1"/>
          </p:cNvSpPr>
          <p:nvPr>
            <p:ph type="sldNum" sz="quarter" idx="12"/>
          </p:nvPr>
        </p:nvSpPr>
        <p:spPr/>
        <p:txBody>
          <a:bodyPr/>
          <a:lstStyle/>
          <a:p>
            <a:fld id="{BAF41441-E911-0445-B9B7-4068A2F4611F}" type="slidenum">
              <a:rPr lang="en-GB" smtClean="0"/>
              <a:t>‹#›</a:t>
            </a:fld>
            <a:endParaRPr lang="en-GB"/>
          </a:p>
        </p:txBody>
      </p:sp>
    </p:spTree>
    <p:extLst>
      <p:ext uri="{BB962C8B-B14F-4D97-AF65-F5344CB8AC3E}">
        <p14:creationId xmlns:p14="http://schemas.microsoft.com/office/powerpoint/2010/main" val="1421672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904AA-CB1A-88B8-F8A1-AC059204C9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9E6F6C4-7375-C9F0-4A1A-ADC3CF500F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EA0F8D5-28CB-8E3E-9B1C-B54543C4EE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AF0F86-7A24-7502-E106-B735A3B2D5FD}"/>
              </a:ext>
            </a:extLst>
          </p:cNvPr>
          <p:cNvSpPr>
            <a:spLocks noGrp="1"/>
          </p:cNvSpPr>
          <p:nvPr>
            <p:ph type="dt" sz="half" idx="10"/>
          </p:nvPr>
        </p:nvSpPr>
        <p:spPr/>
        <p:txBody>
          <a:bodyPr/>
          <a:lstStyle/>
          <a:p>
            <a:fld id="{8FD02A54-F518-7142-AAE2-755B1C61FCDE}" type="datetime1">
              <a:rPr lang="en-US" smtClean="0"/>
              <a:t>7/14/24</a:t>
            </a:fld>
            <a:endParaRPr lang="en-GB"/>
          </a:p>
        </p:txBody>
      </p:sp>
      <p:sp>
        <p:nvSpPr>
          <p:cNvPr id="6" name="Footer Placeholder 5">
            <a:extLst>
              <a:ext uri="{FF2B5EF4-FFF2-40B4-BE49-F238E27FC236}">
                <a16:creationId xmlns:a16="http://schemas.microsoft.com/office/drawing/2014/main" id="{B9D32796-1385-F957-AF21-8F212A9351F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64A474B-1B3B-5FC9-6678-5D36561B074D}"/>
              </a:ext>
            </a:extLst>
          </p:cNvPr>
          <p:cNvSpPr>
            <a:spLocks noGrp="1"/>
          </p:cNvSpPr>
          <p:nvPr>
            <p:ph type="sldNum" sz="quarter" idx="12"/>
          </p:nvPr>
        </p:nvSpPr>
        <p:spPr/>
        <p:txBody>
          <a:bodyPr/>
          <a:lstStyle/>
          <a:p>
            <a:fld id="{BAF41441-E911-0445-B9B7-4068A2F4611F}" type="slidenum">
              <a:rPr lang="en-GB" smtClean="0"/>
              <a:t>‹#›</a:t>
            </a:fld>
            <a:endParaRPr lang="en-GB"/>
          </a:p>
        </p:txBody>
      </p:sp>
    </p:spTree>
    <p:extLst>
      <p:ext uri="{BB962C8B-B14F-4D97-AF65-F5344CB8AC3E}">
        <p14:creationId xmlns:p14="http://schemas.microsoft.com/office/powerpoint/2010/main" val="2824979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F49D8-4E56-8210-9360-2C72DD019C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2AC1E01-675B-5753-A0B9-2D1A2E9875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5838664-59E2-6729-402E-9FA5858DC2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4C4AF9-1935-DAD6-8CA6-D8FC93432E3B}"/>
              </a:ext>
            </a:extLst>
          </p:cNvPr>
          <p:cNvSpPr>
            <a:spLocks noGrp="1"/>
          </p:cNvSpPr>
          <p:nvPr>
            <p:ph type="dt" sz="half" idx="10"/>
          </p:nvPr>
        </p:nvSpPr>
        <p:spPr/>
        <p:txBody>
          <a:bodyPr/>
          <a:lstStyle/>
          <a:p>
            <a:fld id="{7BBA59A2-82A4-AD4A-94D2-9E734DBF8E4E}" type="datetime1">
              <a:rPr lang="en-US" smtClean="0"/>
              <a:t>7/14/24</a:t>
            </a:fld>
            <a:endParaRPr lang="en-GB"/>
          </a:p>
        </p:txBody>
      </p:sp>
      <p:sp>
        <p:nvSpPr>
          <p:cNvPr id="6" name="Footer Placeholder 5">
            <a:extLst>
              <a:ext uri="{FF2B5EF4-FFF2-40B4-BE49-F238E27FC236}">
                <a16:creationId xmlns:a16="http://schemas.microsoft.com/office/drawing/2014/main" id="{3E36C233-CC81-8DDB-5C51-F7F54C8AC77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C18C77D-96C8-DB42-8E5F-E80F8447B998}"/>
              </a:ext>
            </a:extLst>
          </p:cNvPr>
          <p:cNvSpPr>
            <a:spLocks noGrp="1"/>
          </p:cNvSpPr>
          <p:nvPr>
            <p:ph type="sldNum" sz="quarter" idx="12"/>
          </p:nvPr>
        </p:nvSpPr>
        <p:spPr/>
        <p:txBody>
          <a:bodyPr/>
          <a:lstStyle/>
          <a:p>
            <a:fld id="{BAF41441-E911-0445-B9B7-4068A2F4611F}" type="slidenum">
              <a:rPr lang="en-GB" smtClean="0"/>
              <a:t>‹#›</a:t>
            </a:fld>
            <a:endParaRPr lang="en-GB"/>
          </a:p>
        </p:txBody>
      </p:sp>
    </p:spTree>
    <p:extLst>
      <p:ext uri="{BB962C8B-B14F-4D97-AF65-F5344CB8AC3E}">
        <p14:creationId xmlns:p14="http://schemas.microsoft.com/office/powerpoint/2010/main" val="3146642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9F9F37-68FD-8B5C-295A-FF4707E877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57AA655-6C12-C82F-E26E-EF0F5C1CBD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0787724-1FBF-4F38-1595-C58A6956AA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6294018-22B2-F343-B26B-DE3FD4536343}" type="datetime1">
              <a:rPr lang="en-US" smtClean="0"/>
              <a:t>7/14/24</a:t>
            </a:fld>
            <a:endParaRPr lang="en-GB"/>
          </a:p>
        </p:txBody>
      </p:sp>
      <p:sp>
        <p:nvSpPr>
          <p:cNvPr id="5" name="Footer Placeholder 4">
            <a:extLst>
              <a:ext uri="{FF2B5EF4-FFF2-40B4-BE49-F238E27FC236}">
                <a16:creationId xmlns:a16="http://schemas.microsoft.com/office/drawing/2014/main" id="{8108ABD0-D144-3D8C-BF0C-020BC1FECC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ED923C7E-9366-E4A7-D82B-4E58CAD4C5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AF41441-E911-0445-B9B7-4068A2F4611F}" type="slidenum">
              <a:rPr lang="en-GB" smtClean="0"/>
              <a:t>‹#›</a:t>
            </a:fld>
            <a:endParaRPr lang="en-GB"/>
          </a:p>
        </p:txBody>
      </p:sp>
    </p:spTree>
    <p:extLst>
      <p:ext uri="{BB962C8B-B14F-4D97-AF65-F5344CB8AC3E}">
        <p14:creationId xmlns:p14="http://schemas.microsoft.com/office/powerpoint/2010/main" val="1914494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anderng@e.gzhu.edu.cn"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20.png"/><Relationship Id="rId7" Type="http://schemas.openxmlformats.org/officeDocument/2006/relationships/image" Target="../media/image16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50.png"/><Relationship Id="rId5" Type="http://schemas.openxmlformats.org/officeDocument/2006/relationships/image" Target="../media/image140.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90.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90.png"/><Relationship Id="rId4" Type="http://schemas.openxmlformats.org/officeDocument/2006/relationships/image" Target="../media/image280.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96CC7-6BD7-417C-FFBD-5EE35C1C2ACE}"/>
              </a:ext>
            </a:extLst>
          </p:cNvPr>
          <p:cNvSpPr>
            <a:spLocks noGrp="1"/>
          </p:cNvSpPr>
          <p:nvPr>
            <p:ph type="ctrTitle"/>
          </p:nvPr>
        </p:nvSpPr>
        <p:spPr/>
        <p:txBody>
          <a:bodyPr>
            <a:normAutofit fontScale="90000"/>
          </a:bodyPr>
          <a:lstStyle/>
          <a:p>
            <a:r>
              <a:rPr lang="en-GB" dirty="0"/>
              <a:t>On the Asymmetry of Pulsar Radio Emission from Both Poles</a:t>
            </a:r>
          </a:p>
        </p:txBody>
      </p:sp>
      <p:sp>
        <p:nvSpPr>
          <p:cNvPr id="3" name="Subtitle 2">
            <a:extLst>
              <a:ext uri="{FF2B5EF4-FFF2-40B4-BE49-F238E27FC236}">
                <a16:creationId xmlns:a16="http://schemas.microsoft.com/office/drawing/2014/main" id="{9657D963-086D-E924-7032-7C2C4A99B980}"/>
              </a:ext>
            </a:extLst>
          </p:cNvPr>
          <p:cNvSpPr>
            <a:spLocks noGrp="1"/>
          </p:cNvSpPr>
          <p:nvPr>
            <p:ph type="subTitle" idx="1"/>
          </p:nvPr>
        </p:nvSpPr>
        <p:spPr>
          <a:xfrm>
            <a:off x="1524000" y="3602038"/>
            <a:ext cx="9144000" cy="3255962"/>
          </a:xfrm>
        </p:spPr>
        <p:txBody>
          <a:bodyPr>
            <a:normAutofit fontScale="92500" lnSpcReduction="20000"/>
          </a:bodyPr>
          <a:lstStyle/>
          <a:p>
            <a:r>
              <a:rPr lang="en-US" altLang="zh-CN" b="1" dirty="0"/>
              <a:t>Wu</a:t>
            </a:r>
            <a:r>
              <a:rPr lang="zh-CN" altLang="en-US" dirty="0"/>
              <a:t> </a:t>
            </a:r>
            <a:r>
              <a:rPr lang="en-US" altLang="zh-CN" dirty="0"/>
              <a:t>&amp;</a:t>
            </a:r>
            <a:r>
              <a:rPr lang="zh-CN" altLang="en-US" dirty="0"/>
              <a:t> </a:t>
            </a:r>
            <a:r>
              <a:rPr lang="en-US" altLang="zh-CN" dirty="0"/>
              <a:t>Wang,</a:t>
            </a:r>
            <a:r>
              <a:rPr lang="zh-CN" altLang="en-US" dirty="0"/>
              <a:t> </a:t>
            </a:r>
            <a:r>
              <a:rPr lang="en-US" altLang="zh-CN" dirty="0"/>
              <a:t>2024,</a:t>
            </a:r>
            <a:r>
              <a:rPr lang="zh-CN" altLang="en-US" dirty="0"/>
              <a:t> </a:t>
            </a:r>
            <a:r>
              <a:rPr lang="en-US" altLang="zh-CN" dirty="0"/>
              <a:t>in</a:t>
            </a:r>
            <a:r>
              <a:rPr lang="zh-CN" altLang="en-US" dirty="0"/>
              <a:t> </a:t>
            </a:r>
            <a:r>
              <a:rPr lang="en-US" altLang="zh-CN" dirty="0"/>
              <a:t>prep.</a:t>
            </a:r>
          </a:p>
          <a:p>
            <a:endParaRPr lang="en-US" altLang="zh-CN" dirty="0"/>
          </a:p>
          <a:p>
            <a:r>
              <a:rPr lang="en-GB" dirty="0"/>
              <a:t>Reporter: </a:t>
            </a:r>
            <a:r>
              <a:rPr lang="en-GB" dirty="0" err="1"/>
              <a:t>Xiancong</a:t>
            </a:r>
            <a:r>
              <a:rPr lang="en-GB" dirty="0"/>
              <a:t> Wu</a:t>
            </a:r>
            <a:r>
              <a:rPr lang="zh-CN" altLang="en-US" dirty="0">
                <a:latin typeface="SimHei" panose="02010609060101010101" pitchFamily="49" charset="-122"/>
                <a:ea typeface="SimHei" panose="02010609060101010101" pitchFamily="49" charset="-122"/>
              </a:rPr>
              <a:t>（吴贤聪）</a:t>
            </a:r>
            <a:endParaRPr lang="en-US" altLang="zh-CN" dirty="0">
              <a:latin typeface="SimHei" panose="02010609060101010101" pitchFamily="49" charset="-122"/>
              <a:ea typeface="SimHei" panose="02010609060101010101" pitchFamily="49" charset="-122"/>
            </a:endParaRPr>
          </a:p>
          <a:p>
            <a:r>
              <a:rPr lang="en-US" altLang="zh-CN" dirty="0">
                <a:latin typeface="SimHei" panose="02010609060101010101" pitchFamily="49" charset="-122"/>
                <a:ea typeface="SimHei" panose="02010609060101010101" pitchFamily="49" charset="-122"/>
                <a:hlinkClick r:id="rId3"/>
              </a:rPr>
              <a:t>sanderng@e.gzhu.edu.cn</a:t>
            </a:r>
            <a:endParaRPr lang="en-US" altLang="zh-CN" dirty="0">
              <a:latin typeface="SimHei" panose="02010609060101010101" pitchFamily="49" charset="-122"/>
              <a:ea typeface="SimHei" panose="02010609060101010101" pitchFamily="49" charset="-122"/>
            </a:endParaRPr>
          </a:p>
          <a:p>
            <a:r>
              <a:rPr lang="en-US" altLang="zh-CN" dirty="0"/>
              <a:t>Supervisor:</a:t>
            </a:r>
            <a:r>
              <a:rPr lang="zh-CN" altLang="en-US" dirty="0"/>
              <a:t> </a:t>
            </a:r>
            <a:r>
              <a:rPr lang="en-US" altLang="zh-CN" dirty="0" err="1"/>
              <a:t>Hongguang</a:t>
            </a:r>
            <a:r>
              <a:rPr lang="zh-CN" altLang="en-US" dirty="0"/>
              <a:t> </a:t>
            </a:r>
            <a:r>
              <a:rPr lang="en-US" altLang="zh-CN" dirty="0"/>
              <a:t>Wang</a:t>
            </a:r>
            <a:r>
              <a:rPr lang="zh-CN" altLang="en-US" dirty="0"/>
              <a:t> </a:t>
            </a:r>
            <a:r>
              <a:rPr lang="zh-CN" altLang="en-US" dirty="0">
                <a:latin typeface="SimHei" panose="02010609060101010101" pitchFamily="49" charset="-122"/>
                <a:ea typeface="SimHei" panose="02010609060101010101" pitchFamily="49" charset="-122"/>
              </a:rPr>
              <a:t>（王洪光）</a:t>
            </a:r>
            <a:endParaRPr lang="en-US" altLang="zh-CN" dirty="0">
              <a:latin typeface="SimHei" panose="02010609060101010101" pitchFamily="49" charset="-122"/>
              <a:ea typeface="SimHei" panose="02010609060101010101" pitchFamily="49" charset="-122"/>
            </a:endParaRPr>
          </a:p>
          <a:p>
            <a:endParaRPr lang="en-US" altLang="zh-CN" dirty="0"/>
          </a:p>
          <a:p>
            <a:endParaRPr lang="en-US" altLang="zh-CN" dirty="0"/>
          </a:p>
          <a:p>
            <a:r>
              <a:rPr lang="en-US" altLang="zh-CN" sz="2000" dirty="0"/>
              <a:t>FAST/Future</a:t>
            </a:r>
            <a:r>
              <a:rPr lang="zh-CN" altLang="en-US" sz="2000" dirty="0"/>
              <a:t> </a:t>
            </a:r>
            <a:r>
              <a:rPr lang="en-US" altLang="zh-CN" sz="2000" dirty="0"/>
              <a:t>Pulsar</a:t>
            </a:r>
            <a:r>
              <a:rPr lang="zh-CN" altLang="en-US" sz="2000" dirty="0"/>
              <a:t> </a:t>
            </a:r>
            <a:r>
              <a:rPr lang="en-US" altLang="zh-CN" sz="2000" dirty="0"/>
              <a:t>Symposium</a:t>
            </a:r>
            <a:r>
              <a:rPr lang="zh-CN" altLang="en-US" sz="2000" dirty="0"/>
              <a:t> </a:t>
            </a:r>
            <a:r>
              <a:rPr lang="en-US" altLang="zh-CN" sz="2000" dirty="0"/>
              <a:t>(FPS)</a:t>
            </a:r>
            <a:r>
              <a:rPr lang="zh-CN" altLang="en-US" sz="2000" dirty="0"/>
              <a:t> </a:t>
            </a:r>
            <a:r>
              <a:rPr lang="en-US" altLang="zh-CN" sz="2000" dirty="0"/>
              <a:t>13</a:t>
            </a:r>
          </a:p>
          <a:p>
            <a:r>
              <a:rPr lang="en-US" altLang="zh-CN" sz="2000" dirty="0"/>
              <a:t>2024/07/15</a:t>
            </a:r>
            <a:r>
              <a:rPr lang="zh-CN" altLang="en-US" sz="2000" dirty="0"/>
              <a:t> </a:t>
            </a:r>
            <a:r>
              <a:rPr lang="en-US" altLang="zh-CN" sz="2000" dirty="0"/>
              <a:t>in</a:t>
            </a:r>
            <a:r>
              <a:rPr lang="zh-CN" altLang="en-US" sz="2000" dirty="0"/>
              <a:t> </a:t>
            </a:r>
            <a:r>
              <a:rPr lang="en-US" altLang="zh-CN" sz="2000" dirty="0"/>
              <a:t>Yunnan</a:t>
            </a:r>
            <a:endParaRPr lang="en-GB" sz="2000" dirty="0"/>
          </a:p>
        </p:txBody>
      </p:sp>
      <p:pic>
        <p:nvPicPr>
          <p:cNvPr id="5" name="Picture 4">
            <a:extLst>
              <a:ext uri="{FF2B5EF4-FFF2-40B4-BE49-F238E27FC236}">
                <a16:creationId xmlns:a16="http://schemas.microsoft.com/office/drawing/2014/main" id="{AFE4548D-B78D-1820-EC14-B2B6054FFEF4}"/>
              </a:ext>
            </a:extLst>
          </p:cNvPr>
          <p:cNvPicPr>
            <a:picLocks noChangeAspect="1"/>
          </p:cNvPicPr>
          <p:nvPr/>
        </p:nvPicPr>
        <p:blipFill>
          <a:blip r:embed="rId4"/>
          <a:stretch>
            <a:fillRect/>
          </a:stretch>
        </p:blipFill>
        <p:spPr>
          <a:xfrm>
            <a:off x="0" y="0"/>
            <a:ext cx="1260000" cy="1260000"/>
          </a:xfrm>
          <a:prstGeom prst="rect">
            <a:avLst/>
          </a:prstGeom>
        </p:spPr>
      </p:pic>
      <p:sp>
        <p:nvSpPr>
          <p:cNvPr id="4" name="Slide Number Placeholder 3">
            <a:extLst>
              <a:ext uri="{FF2B5EF4-FFF2-40B4-BE49-F238E27FC236}">
                <a16:creationId xmlns:a16="http://schemas.microsoft.com/office/drawing/2014/main" id="{0F672612-F273-0F62-3B47-785FA64010ED}"/>
              </a:ext>
            </a:extLst>
          </p:cNvPr>
          <p:cNvSpPr>
            <a:spLocks noGrp="1"/>
          </p:cNvSpPr>
          <p:nvPr>
            <p:ph type="sldNum" sz="quarter" idx="12"/>
          </p:nvPr>
        </p:nvSpPr>
        <p:spPr/>
        <p:txBody>
          <a:bodyPr/>
          <a:lstStyle/>
          <a:p>
            <a:fld id="{BAF41441-E911-0445-B9B7-4068A2F4611F}" type="slidenum">
              <a:rPr lang="en-GB" smtClean="0"/>
              <a:t>1</a:t>
            </a:fld>
            <a:endParaRPr lang="en-GB"/>
          </a:p>
        </p:txBody>
      </p:sp>
    </p:spTree>
    <p:extLst>
      <p:ext uri="{BB962C8B-B14F-4D97-AF65-F5344CB8AC3E}">
        <p14:creationId xmlns:p14="http://schemas.microsoft.com/office/powerpoint/2010/main" val="1681457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45AB33CE-B578-5030-ED71-1ABB71C81D13}"/>
              </a:ext>
            </a:extLst>
          </p:cNvPr>
          <p:cNvSpPr txBox="1">
            <a:spLocks/>
          </p:cNvSpPr>
          <p:nvPr/>
        </p:nvSpPr>
        <p:spPr>
          <a:xfrm>
            <a:off x="0" y="0"/>
            <a:ext cx="12192000" cy="546607"/>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600" dirty="0"/>
              <a:t>Preselected</a:t>
            </a:r>
            <a:r>
              <a:rPr lang="zh-CN" altLang="en-US" sz="3600" dirty="0"/>
              <a:t> </a:t>
            </a:r>
            <a:r>
              <a:rPr lang="en-US" altLang="zh-CN" sz="3600" dirty="0"/>
              <a:t>Samples</a:t>
            </a:r>
            <a:endParaRPr lang="en-GB" sz="3600" dirty="0"/>
          </a:p>
        </p:txBody>
      </p:sp>
      <mc:AlternateContent xmlns:mc="http://schemas.openxmlformats.org/markup-compatibility/2006">
        <mc:Choice xmlns:a14="http://schemas.microsoft.com/office/drawing/2010/main" Requires="a14">
          <p:graphicFrame>
            <p:nvGraphicFramePr>
              <p:cNvPr id="10" name="Content Placeholder 3">
                <a:extLst>
                  <a:ext uri="{FF2B5EF4-FFF2-40B4-BE49-F238E27FC236}">
                    <a16:creationId xmlns:a16="http://schemas.microsoft.com/office/drawing/2014/main" id="{52ADE971-AEAA-D7FF-44A4-DF8C8B01DE2F}"/>
                  </a:ext>
                </a:extLst>
              </p:cNvPr>
              <p:cNvGraphicFramePr>
                <a:graphicFrameLocks noGrp="1"/>
              </p:cNvGraphicFramePr>
              <p:nvPr>
                <p:ph idx="1"/>
                <p:extLst>
                  <p:ext uri="{D42A27DB-BD31-4B8C-83A1-F6EECF244321}">
                    <p14:modId xmlns:p14="http://schemas.microsoft.com/office/powerpoint/2010/main" val="3728060115"/>
                  </p:ext>
                </p:extLst>
              </p:nvPr>
            </p:nvGraphicFramePr>
            <p:xfrm>
              <a:off x="1889516" y="546607"/>
              <a:ext cx="8412968" cy="6300719"/>
            </p:xfrm>
            <a:graphic>
              <a:graphicData uri="http://schemas.openxmlformats.org/drawingml/2006/table">
                <a:tbl>
                  <a:tblPr firstRow="1" bandRow="1">
                    <a:tableStyleId>{5C22544A-7EE6-4342-B048-85BDC9FD1C3A}</a:tableStyleId>
                  </a:tblPr>
                  <a:tblGrid>
                    <a:gridCol w="1480888">
                      <a:extLst>
                        <a:ext uri="{9D8B030D-6E8A-4147-A177-3AD203B41FA5}">
                          <a16:colId xmlns:a16="http://schemas.microsoft.com/office/drawing/2014/main" val="646255894"/>
                        </a:ext>
                      </a:extLst>
                    </a:gridCol>
                    <a:gridCol w="1256878">
                      <a:extLst>
                        <a:ext uri="{9D8B030D-6E8A-4147-A177-3AD203B41FA5}">
                          <a16:colId xmlns:a16="http://schemas.microsoft.com/office/drawing/2014/main" val="1014284720"/>
                        </a:ext>
                      </a:extLst>
                    </a:gridCol>
                    <a:gridCol w="937146">
                      <a:extLst>
                        <a:ext uri="{9D8B030D-6E8A-4147-A177-3AD203B41FA5}">
                          <a16:colId xmlns:a16="http://schemas.microsoft.com/office/drawing/2014/main" val="1413775062"/>
                        </a:ext>
                      </a:extLst>
                    </a:gridCol>
                    <a:gridCol w="1567344">
                      <a:extLst>
                        <a:ext uri="{9D8B030D-6E8A-4147-A177-3AD203B41FA5}">
                          <a16:colId xmlns:a16="http://schemas.microsoft.com/office/drawing/2014/main" val="726685455"/>
                        </a:ext>
                      </a:extLst>
                    </a:gridCol>
                    <a:gridCol w="3170712">
                      <a:extLst>
                        <a:ext uri="{9D8B030D-6E8A-4147-A177-3AD203B41FA5}">
                          <a16:colId xmlns:a16="http://schemas.microsoft.com/office/drawing/2014/main" val="3257807293"/>
                        </a:ext>
                      </a:extLst>
                    </a:gridCol>
                  </a:tblGrid>
                  <a:tr h="340383">
                    <a:tc>
                      <a:txBody>
                        <a:bodyPr/>
                        <a:lstStyle/>
                        <a:p>
                          <a:pPr algn="ctr"/>
                          <a:r>
                            <a:rPr lang="en-US" altLang="zh-CN" sz="1600" b="1" dirty="0">
                              <a:solidFill>
                                <a:schemeClr val="tx1"/>
                              </a:solidFill>
                            </a:rPr>
                            <a:t>Telescopes</a:t>
                          </a:r>
                          <a:endParaRPr lang="en-GB" sz="1600" b="1" dirty="0">
                            <a:solidFill>
                              <a:schemeClr val="tx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600" b="1" dirty="0" err="1">
                              <a:solidFill>
                                <a:schemeClr val="tx1"/>
                              </a:solidFill>
                            </a:rPr>
                            <a:t>Jname</a:t>
                          </a:r>
                          <a:endParaRPr lang="en-GB" sz="1600" b="1" dirty="0">
                            <a:solidFill>
                              <a:schemeClr val="tx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600" b="1" dirty="0">
                              <a:solidFill>
                                <a:schemeClr val="tx1"/>
                              </a:solidFill>
                            </a:rPr>
                            <a:t>P</a:t>
                          </a:r>
                          <a:r>
                            <a:rPr lang="zh-CN" altLang="en-US" sz="1600" b="1" dirty="0">
                              <a:solidFill>
                                <a:schemeClr val="tx1"/>
                              </a:solidFill>
                            </a:rPr>
                            <a:t> </a:t>
                          </a:r>
                          <a:r>
                            <a:rPr lang="en-US" altLang="zh-CN" sz="1600" b="1" dirty="0">
                              <a:solidFill>
                                <a:schemeClr val="tx1"/>
                              </a:solidFill>
                            </a:rPr>
                            <a:t>(</a:t>
                          </a:r>
                          <a:r>
                            <a:rPr lang="en-US" altLang="zh-CN" sz="1600" b="1" dirty="0" err="1">
                              <a:solidFill>
                                <a:schemeClr val="tx1"/>
                              </a:solidFill>
                            </a:rPr>
                            <a:t>ms</a:t>
                          </a:r>
                          <a:r>
                            <a:rPr lang="en-US" altLang="zh-CN" sz="1600" b="1" dirty="0">
                              <a:solidFill>
                                <a:schemeClr val="tx1"/>
                              </a:solidFill>
                            </a:rPr>
                            <a:t>)</a:t>
                          </a:r>
                          <a:endParaRPr lang="en-GB" sz="1600" b="1" dirty="0">
                            <a:solidFill>
                              <a:schemeClr val="tx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14:m>
                            <m:oMath xmlns:m="http://schemas.openxmlformats.org/officeDocument/2006/math">
                              <m:sSub>
                                <m:sSubPr>
                                  <m:ctrlPr>
                                    <a:rPr lang="en-US" altLang="zh-CN" sz="1600" b="1" i="1" smtClean="0">
                                      <a:solidFill>
                                        <a:schemeClr val="tx1"/>
                                      </a:solidFill>
                                      <a:latin typeface="Cambria Math" panose="02040503050406030204" pitchFamily="18" charset="0"/>
                                    </a:rPr>
                                  </m:ctrlPr>
                                </m:sSubPr>
                                <m:e>
                                  <m:r>
                                    <a:rPr lang="en-US" altLang="zh-CN" sz="1600" b="1" i="1" smtClean="0">
                                      <a:solidFill>
                                        <a:schemeClr val="tx1"/>
                                      </a:solidFill>
                                      <a:latin typeface="Cambria Math" panose="02040503050406030204" pitchFamily="18" charset="0"/>
                                      <a:ea typeface="Cambria Math" panose="02040503050406030204" pitchFamily="18" charset="0"/>
                                    </a:rPr>
                                    <m:t>∆</m:t>
                                  </m:r>
                                  <m:r>
                                    <a:rPr lang="en-US" altLang="zh-CN" sz="1600" b="1" i="1" smtClean="0">
                                      <a:solidFill>
                                        <a:schemeClr val="tx1"/>
                                      </a:solidFill>
                                      <a:latin typeface="Cambria Math" panose="02040503050406030204" pitchFamily="18" charset="0"/>
                                      <a:ea typeface="Cambria Math" panose="02040503050406030204" pitchFamily="18" charset="0"/>
                                    </a:rPr>
                                    <m:t>𝝋</m:t>
                                  </m:r>
                                </m:e>
                                <m:sub>
                                  <m:r>
                                    <a:rPr lang="en-US" altLang="zh-CN" sz="1600" b="1" i="0" smtClean="0">
                                      <a:solidFill>
                                        <a:schemeClr val="tx1"/>
                                      </a:solidFill>
                                      <a:latin typeface="Cambria Math" panose="02040503050406030204" pitchFamily="18" charset="0"/>
                                    </a:rPr>
                                    <m:t>𝐌𝐈</m:t>
                                  </m:r>
                                </m:sub>
                              </m:sSub>
                            </m:oMath>
                          </a14:m>
                          <a:r>
                            <a:rPr lang="zh-CN" altLang="en-US" sz="1600" b="1" dirty="0">
                              <a:solidFill>
                                <a:schemeClr val="tx1"/>
                              </a:solidFill>
                            </a:rPr>
                            <a:t> </a:t>
                          </a:r>
                          <a:r>
                            <a:rPr lang="en-US" altLang="zh-CN" sz="1600" b="1" dirty="0">
                              <a:solidFill>
                                <a:schemeClr val="tx1"/>
                              </a:solidFill>
                            </a:rPr>
                            <a:t>(Deg)</a:t>
                          </a:r>
                          <a:endParaRPr lang="en-GB" sz="1600" b="1" dirty="0">
                            <a:solidFill>
                              <a:schemeClr val="tx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600" b="1" dirty="0">
                              <a:solidFill>
                                <a:schemeClr val="tx1"/>
                              </a:solidFill>
                            </a:rPr>
                            <a:t>Ref.</a:t>
                          </a:r>
                          <a:endParaRPr lang="en-GB" sz="1600" b="1" dirty="0">
                            <a:solidFill>
                              <a:schemeClr val="tx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17681038"/>
                      </a:ext>
                    </a:extLst>
                  </a:tr>
                  <a:tr h="350608">
                    <a:tc rowSpan="4">
                      <a:txBody>
                        <a:bodyPr/>
                        <a:lstStyle/>
                        <a:p>
                          <a:pPr marL="0" algn="ctr" defTabSz="914400" rtl="0" eaLnBrk="1" fontAlgn="b" latinLnBrk="0" hangingPunct="1"/>
                          <a:r>
                            <a:rPr lang="en-US" altLang="zh-CN" sz="1600" b="0" kern="1200" dirty="0">
                              <a:solidFill>
                                <a:schemeClr val="tx1"/>
                              </a:solidFill>
                              <a:latin typeface="+mn-lt"/>
                              <a:ea typeface="+mn-ea"/>
                              <a:cs typeface="+mn-cs"/>
                            </a:rPr>
                            <a:t>FAST</a:t>
                          </a:r>
                          <a:endParaRPr lang="en-US" sz="1600" b="0" kern="1200" dirty="0">
                            <a:solidFill>
                              <a:schemeClr val="tx1"/>
                            </a:solidFill>
                            <a:latin typeface="+mn-lt"/>
                            <a:ea typeface="+mn-ea"/>
                            <a:cs typeface="+mn-cs"/>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US" sz="1600" b="0" kern="1200" dirty="0">
                              <a:solidFill>
                                <a:schemeClr val="tx1"/>
                              </a:solidFill>
                              <a:latin typeface="+mn-lt"/>
                              <a:ea typeface="+mn-ea"/>
                              <a:cs typeface="+mn-cs"/>
                            </a:rPr>
                            <a:t>J1913+0832</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CN" sz="1600" b="0" kern="1200" dirty="0">
                              <a:solidFill>
                                <a:schemeClr val="tx1"/>
                              </a:solidFill>
                              <a:latin typeface="+mn-lt"/>
                              <a:ea typeface="+mn-ea"/>
                              <a:cs typeface="+mn-cs"/>
                            </a:rPr>
                            <a:t>134</a:t>
                          </a:r>
                          <a:r>
                            <a:rPr lang="en-US" altLang="zh-CN" sz="1600" b="0" kern="1200" dirty="0">
                              <a:solidFill>
                                <a:schemeClr val="tx1"/>
                              </a:solidFill>
                              <a:latin typeface="+mn-lt"/>
                              <a:ea typeface="+mn-ea"/>
                              <a:cs typeface="+mn-cs"/>
                            </a:rPr>
                            <a:t>.0</a:t>
                          </a:r>
                          <a:endParaRPr lang="en-CN" sz="1600" b="0" kern="1200" dirty="0">
                            <a:solidFill>
                              <a:schemeClr val="tx1"/>
                            </a:solidFill>
                            <a:latin typeface="+mn-lt"/>
                            <a:ea typeface="+mn-ea"/>
                            <a:cs typeface="+mn-cs"/>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US" altLang="zh-CN" sz="1600" b="0" kern="1200" dirty="0">
                              <a:solidFill>
                                <a:schemeClr val="tx1"/>
                              </a:solidFill>
                              <a:latin typeface="+mn-lt"/>
                              <a:ea typeface="+mn-ea"/>
                              <a:cs typeface="+mn-cs"/>
                            </a:rPr>
                            <a:t>192</a:t>
                          </a:r>
                          <a:endParaRPr lang="en-CN" sz="1600" b="0" kern="1200" dirty="0">
                            <a:solidFill>
                              <a:schemeClr val="tx1"/>
                            </a:solidFill>
                            <a:latin typeface="+mn-lt"/>
                            <a:ea typeface="+mn-ea"/>
                            <a:cs typeface="+mn-cs"/>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4">
                      <a:txBody>
                        <a:bodyPr/>
                        <a:lstStyle/>
                        <a:p>
                          <a:pPr algn="ctr"/>
                          <a:r>
                            <a:rPr lang="en-US" altLang="zh-CN" sz="1600" b="0" dirty="0">
                              <a:solidFill>
                                <a:schemeClr val="tx1"/>
                              </a:solidFill>
                            </a:rPr>
                            <a:t>Wang</a:t>
                          </a:r>
                          <a:r>
                            <a:rPr lang="zh-CN" altLang="en-US" sz="1600" b="0" dirty="0">
                              <a:solidFill>
                                <a:schemeClr val="tx1"/>
                              </a:solidFill>
                            </a:rPr>
                            <a:t> </a:t>
                          </a:r>
                          <a:r>
                            <a:rPr lang="en-US" altLang="zh-CN" sz="1600" b="0" dirty="0">
                              <a:solidFill>
                                <a:schemeClr val="tx1"/>
                              </a:solidFill>
                            </a:rPr>
                            <a:t>et</a:t>
                          </a:r>
                          <a:r>
                            <a:rPr lang="zh-CN" altLang="en-US" sz="1600" b="0" dirty="0">
                              <a:solidFill>
                                <a:schemeClr val="tx1"/>
                              </a:solidFill>
                            </a:rPr>
                            <a:t> </a:t>
                          </a:r>
                          <a:r>
                            <a:rPr lang="en-US" altLang="zh-CN" sz="1600" b="0" dirty="0">
                              <a:solidFill>
                                <a:schemeClr val="tx1"/>
                              </a:solidFill>
                            </a:rPr>
                            <a:t>al.,</a:t>
                          </a:r>
                          <a:r>
                            <a:rPr lang="zh-CN" altLang="en-US" sz="1600" b="0" dirty="0">
                              <a:solidFill>
                                <a:schemeClr val="tx1"/>
                              </a:solidFill>
                            </a:rPr>
                            <a:t> </a:t>
                          </a:r>
                          <a:r>
                            <a:rPr lang="en-US" altLang="zh-CN" sz="1600" b="0" dirty="0">
                              <a:solidFill>
                                <a:schemeClr val="tx1"/>
                              </a:solidFill>
                            </a:rPr>
                            <a:t>2023,</a:t>
                          </a:r>
                          <a:r>
                            <a:rPr lang="zh-CN" altLang="en-US" sz="1600" b="0" dirty="0">
                              <a:solidFill>
                                <a:schemeClr val="tx1"/>
                              </a:solidFill>
                            </a:rPr>
                            <a:t> </a:t>
                          </a:r>
                          <a:r>
                            <a:rPr lang="en-US" altLang="zh-CN" sz="1600" b="0" dirty="0">
                              <a:solidFill>
                                <a:schemeClr val="tx1"/>
                              </a:solidFill>
                            </a:rPr>
                            <a:t>RAA</a:t>
                          </a:r>
                        </a:p>
                        <a:p>
                          <a:pPr algn="ctr"/>
                          <a:r>
                            <a:rPr lang="en-US" altLang="zh-CN" sz="1600" b="0" dirty="0">
                              <a:solidFill>
                                <a:schemeClr val="tx1"/>
                              </a:solidFill>
                            </a:rPr>
                            <a:t>(GPPS)</a:t>
                          </a:r>
                          <a:endParaRPr lang="en-GB" sz="1600" b="0" dirty="0">
                            <a:solidFill>
                              <a:schemeClr val="tx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2577114"/>
                      </a:ext>
                    </a:extLst>
                  </a:tr>
                  <a:tr h="350608">
                    <a:tc vMerge="1">
                      <a:txBody>
                        <a:bodyPr/>
                        <a:lstStyle/>
                        <a:p>
                          <a:pPr marL="0" algn="ctr" defTabSz="914400" rtl="0" eaLnBrk="1" fontAlgn="b" latinLnBrk="0" hangingPunct="1"/>
                          <a:endParaRPr lang="en-US" sz="1800" kern="1200" dirty="0">
                            <a:solidFill>
                              <a:schemeClr val="dk1"/>
                            </a:solidFill>
                            <a:latin typeface="+mn-lt"/>
                            <a:ea typeface="+mn-ea"/>
                            <a:cs typeface="+mn-cs"/>
                          </a:endParaRPr>
                        </a:p>
                      </a:txBody>
                      <a:tcPr marL="9525" marR="9525" marT="9525"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0" kern="1200" dirty="0">
                              <a:solidFill>
                                <a:schemeClr val="tx1"/>
                              </a:solidFill>
                              <a:latin typeface="+mn-lt"/>
                              <a:ea typeface="+mn-ea"/>
                              <a:cs typeface="+mn-cs"/>
                            </a:rPr>
                            <a:t>J1935+2025</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CN" sz="1600" b="0" kern="1200" dirty="0">
                              <a:solidFill>
                                <a:schemeClr val="tx1"/>
                              </a:solidFill>
                              <a:latin typeface="+mn-lt"/>
                              <a:ea typeface="+mn-ea"/>
                              <a:cs typeface="+mn-cs"/>
                            </a:rPr>
                            <a:t>80.1</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US" altLang="zh-CN" sz="1600" b="0" kern="1200" dirty="0">
                              <a:solidFill>
                                <a:schemeClr val="tx1"/>
                              </a:solidFill>
                              <a:latin typeface="+mn-lt"/>
                              <a:ea typeface="+mn-ea"/>
                              <a:cs typeface="+mn-cs"/>
                            </a:rPr>
                            <a:t>189</a:t>
                          </a:r>
                          <a:endParaRPr lang="en-CN" sz="1600" b="0" kern="1200" dirty="0">
                            <a:solidFill>
                              <a:schemeClr val="tx1"/>
                            </a:solidFill>
                            <a:latin typeface="+mn-lt"/>
                            <a:ea typeface="+mn-ea"/>
                            <a:cs typeface="+mn-cs"/>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GB" b="0" dirty="0">
                            <a:solidFill>
                              <a:schemeClr val="tx1"/>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5045813"/>
                      </a:ext>
                    </a:extLst>
                  </a:tr>
                  <a:tr h="350608">
                    <a:tc vMerge="1">
                      <a:txBody>
                        <a:bodyPr/>
                        <a:lstStyle/>
                        <a:p>
                          <a:pPr marL="0" algn="ctr" defTabSz="914400" rtl="0" eaLnBrk="1" fontAlgn="b" latinLnBrk="0" hangingPunct="1"/>
                          <a:endParaRPr lang="en-US" sz="1800" kern="1200" dirty="0">
                            <a:solidFill>
                              <a:schemeClr val="dk1"/>
                            </a:solidFill>
                            <a:latin typeface="+mn-lt"/>
                            <a:ea typeface="+mn-ea"/>
                            <a:cs typeface="+mn-cs"/>
                          </a:endParaRPr>
                        </a:p>
                      </a:txBody>
                      <a:tcPr marL="9525" marR="9525" marT="9525"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0" kern="1200" dirty="0">
                              <a:solidFill>
                                <a:schemeClr val="tx1"/>
                              </a:solidFill>
                              <a:latin typeface="+mn-lt"/>
                              <a:ea typeface="+mn-ea"/>
                              <a:cs typeface="+mn-cs"/>
                            </a:rPr>
                            <a:t>J2047+5029</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CN" sz="1600" b="0" kern="1200" dirty="0">
                              <a:solidFill>
                                <a:schemeClr val="tx1"/>
                              </a:solidFill>
                              <a:latin typeface="+mn-lt"/>
                              <a:ea typeface="+mn-ea"/>
                              <a:cs typeface="+mn-cs"/>
                            </a:rPr>
                            <a:t>445.9</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US" altLang="zh-CN" sz="1600" b="0" kern="1200" dirty="0">
                              <a:solidFill>
                                <a:schemeClr val="tx1"/>
                              </a:solidFill>
                              <a:latin typeface="+mn-lt"/>
                              <a:ea typeface="+mn-ea"/>
                              <a:cs typeface="+mn-cs"/>
                            </a:rPr>
                            <a:t>181</a:t>
                          </a:r>
                          <a:endParaRPr lang="en-CN" sz="1600" b="0" kern="1200" dirty="0">
                            <a:solidFill>
                              <a:schemeClr val="tx1"/>
                            </a:solidFill>
                            <a:latin typeface="+mn-lt"/>
                            <a:ea typeface="+mn-ea"/>
                            <a:cs typeface="+mn-cs"/>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GB" b="1" dirty="0">
                            <a:solidFill>
                              <a:srgbClr val="FF0000"/>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9948125"/>
                      </a:ext>
                    </a:extLst>
                  </a:tr>
                  <a:tr h="350608">
                    <a:tc vMerge="1">
                      <a:txBody>
                        <a:bodyPr/>
                        <a:lstStyle/>
                        <a:p>
                          <a:pPr marL="0" algn="ctr" defTabSz="914400" rtl="0" eaLnBrk="1" fontAlgn="b" latinLnBrk="0" hangingPunct="1"/>
                          <a:endParaRPr lang="en-US" sz="1800" kern="1200" dirty="0">
                            <a:solidFill>
                              <a:schemeClr val="dk1"/>
                            </a:solidFill>
                            <a:latin typeface="+mn-lt"/>
                            <a:ea typeface="+mn-ea"/>
                            <a:cs typeface="+mn-cs"/>
                          </a:endParaRPr>
                        </a:p>
                      </a:txBody>
                      <a:tcPr marL="9525" marR="9525" marT="9525"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0" kern="1200" dirty="0">
                              <a:solidFill>
                                <a:schemeClr val="tx1"/>
                              </a:solidFill>
                              <a:latin typeface="+mn-lt"/>
                              <a:ea typeface="+mn-ea"/>
                              <a:cs typeface="+mn-cs"/>
                            </a:rPr>
                            <a:t>J2208+4056</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CN" sz="1600" b="0" kern="1200" dirty="0">
                              <a:solidFill>
                                <a:schemeClr val="tx1"/>
                              </a:solidFill>
                              <a:latin typeface="+mn-lt"/>
                              <a:ea typeface="+mn-ea"/>
                              <a:cs typeface="+mn-cs"/>
                            </a:rPr>
                            <a:t>636</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US" altLang="zh-CN" sz="1600" b="0" kern="1200" dirty="0">
                              <a:solidFill>
                                <a:schemeClr val="tx1"/>
                              </a:solidFill>
                              <a:latin typeface="+mn-lt"/>
                              <a:ea typeface="+mn-ea"/>
                              <a:cs typeface="+mn-cs"/>
                            </a:rPr>
                            <a:t>182</a:t>
                          </a:r>
                          <a:endParaRPr lang="en-CN" sz="1600" b="0" kern="1200" dirty="0">
                            <a:solidFill>
                              <a:schemeClr val="tx1"/>
                            </a:solidFill>
                            <a:latin typeface="+mn-lt"/>
                            <a:ea typeface="+mn-ea"/>
                            <a:cs typeface="+mn-cs"/>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GB" b="1" dirty="0">
                            <a:solidFill>
                              <a:srgbClr val="FF0000"/>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992348"/>
                      </a:ext>
                    </a:extLst>
                  </a:tr>
                  <a:tr h="350608">
                    <a:tc rowSpan="8">
                      <a:txBody>
                        <a:bodyPr/>
                        <a:lstStyle/>
                        <a:p>
                          <a:pPr marL="0" algn="ctr" defTabSz="914400" rtl="0" eaLnBrk="1" fontAlgn="b" latinLnBrk="0" hangingPunct="1"/>
                          <a:r>
                            <a:rPr lang="en-US" altLang="zh-CN" sz="1600" b="0" kern="1200" dirty="0" err="1">
                              <a:solidFill>
                                <a:schemeClr val="tx1"/>
                              </a:solidFill>
                              <a:latin typeface="+mn-lt"/>
                              <a:ea typeface="+mn-ea"/>
                              <a:cs typeface="+mn-cs"/>
                            </a:rPr>
                            <a:t>MeerKAT</a:t>
                          </a:r>
                          <a:endParaRPr lang="en-US" sz="1600" b="0" kern="1200" dirty="0">
                            <a:solidFill>
                              <a:schemeClr val="tx1"/>
                            </a:solidFill>
                            <a:latin typeface="+mn-lt"/>
                            <a:ea typeface="+mn-ea"/>
                            <a:cs typeface="+mn-cs"/>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600" b="0" kern="1200" dirty="0">
                              <a:solidFill>
                                <a:schemeClr val="tx1"/>
                              </a:solidFill>
                              <a:latin typeface="+mn-lt"/>
                              <a:ea typeface="+mn-ea"/>
                              <a:cs typeface="+mn-cs"/>
                            </a:rPr>
                            <a:t>J0627+0706</a:t>
                          </a:r>
                        </a:p>
                      </a:txBody>
                      <a:tcPr marL="9525" marR="9525" marT="9525" marB="0" anchor="ctr">
                        <a:lnT w="12700" cap="flat" cmpd="sng" algn="ctr">
                          <a:solidFill>
                            <a:schemeClr val="tx1"/>
                          </a:solidFill>
                          <a:prstDash val="solid"/>
                          <a:round/>
                          <a:headEnd type="none" w="med" len="med"/>
                          <a:tailEnd type="none" w="med" len="med"/>
                        </a:lnT>
                        <a:solidFill>
                          <a:schemeClr val="bg1"/>
                        </a:solidFill>
                      </a:tcPr>
                    </a:tc>
                    <a:tc>
                      <a:txBody>
                        <a:bodyPr/>
                        <a:lstStyle/>
                        <a:p>
                          <a:pPr marL="0" algn="ctr" defTabSz="914400" rtl="0" eaLnBrk="1" fontAlgn="b" latinLnBrk="0" hangingPunct="1"/>
                          <a:r>
                            <a:rPr lang="en-CN" sz="1600" b="0" kern="1200" dirty="0">
                              <a:solidFill>
                                <a:schemeClr val="tx1"/>
                              </a:solidFill>
                              <a:latin typeface="+mn-lt"/>
                              <a:ea typeface="+mn-ea"/>
                              <a:cs typeface="+mn-cs"/>
                            </a:rPr>
                            <a:t>475.9</a:t>
                          </a:r>
                        </a:p>
                      </a:txBody>
                      <a:tcPr marL="9525" marR="9525" marT="9525" marB="0" anchor="ctr">
                        <a:lnT w="12700" cap="flat" cmpd="sng" algn="ctr">
                          <a:solidFill>
                            <a:schemeClr val="tx1"/>
                          </a:solidFill>
                          <a:prstDash val="solid"/>
                          <a:round/>
                          <a:headEnd type="none" w="med" len="med"/>
                          <a:tailEnd type="none" w="med" len="med"/>
                        </a:lnT>
                        <a:solidFill>
                          <a:schemeClr val="bg1"/>
                        </a:solidFill>
                      </a:tcPr>
                    </a:tc>
                    <a:tc>
                      <a:txBody>
                        <a:bodyPr/>
                        <a:lstStyle/>
                        <a:p>
                          <a:pPr marL="0" algn="ctr" defTabSz="914400" rtl="0" eaLnBrk="1" fontAlgn="b" latinLnBrk="0" hangingPunct="1"/>
                          <a:r>
                            <a:rPr lang="en-US" altLang="zh-CN" sz="1600" b="0" kern="1200" dirty="0">
                              <a:solidFill>
                                <a:schemeClr val="tx1"/>
                              </a:solidFill>
                              <a:latin typeface="+mn-lt"/>
                              <a:ea typeface="+mn-ea"/>
                              <a:cs typeface="+mn-cs"/>
                            </a:rPr>
                            <a:t>183</a:t>
                          </a:r>
                          <a:endParaRPr lang="en-CN" sz="1600" b="0" kern="1200" dirty="0">
                            <a:solidFill>
                              <a:schemeClr val="tx1"/>
                            </a:solidFill>
                            <a:latin typeface="+mn-lt"/>
                            <a:ea typeface="+mn-ea"/>
                            <a:cs typeface="+mn-cs"/>
                          </a:endParaRPr>
                        </a:p>
                      </a:txBody>
                      <a:tcPr marL="9525" marR="9525" marT="9525" marB="0" anchor="ctr">
                        <a:lnT w="12700" cap="flat" cmpd="sng" algn="ctr">
                          <a:solidFill>
                            <a:schemeClr val="tx1"/>
                          </a:solidFill>
                          <a:prstDash val="solid"/>
                          <a:round/>
                          <a:headEnd type="none" w="med" len="med"/>
                          <a:tailEnd type="none" w="med" len="med"/>
                        </a:lnT>
                        <a:solidFill>
                          <a:schemeClr val="bg1"/>
                        </a:solidFill>
                      </a:tcPr>
                    </a:tc>
                    <a:tc rowSpan="8">
                      <a:txBody>
                        <a:bodyPr/>
                        <a:lstStyle/>
                        <a:p>
                          <a:pPr algn="ctr"/>
                          <a:r>
                            <a:rPr lang="en-US" altLang="zh-CN" sz="1600" b="0" dirty="0">
                              <a:solidFill>
                                <a:schemeClr val="tx1"/>
                              </a:solidFill>
                            </a:rPr>
                            <a:t>Posselt</a:t>
                          </a:r>
                          <a:r>
                            <a:rPr lang="zh-CN" altLang="en-US" sz="1600" b="0" dirty="0">
                              <a:solidFill>
                                <a:schemeClr val="tx1"/>
                              </a:solidFill>
                            </a:rPr>
                            <a:t> </a:t>
                          </a:r>
                          <a:r>
                            <a:rPr lang="en-US" altLang="zh-CN" sz="1600" b="0" dirty="0">
                              <a:solidFill>
                                <a:schemeClr val="tx1"/>
                              </a:solidFill>
                            </a:rPr>
                            <a:t>et</a:t>
                          </a:r>
                          <a:r>
                            <a:rPr lang="zh-CN" altLang="en-US" sz="1600" b="0" dirty="0">
                              <a:solidFill>
                                <a:schemeClr val="tx1"/>
                              </a:solidFill>
                            </a:rPr>
                            <a:t> </a:t>
                          </a:r>
                          <a:r>
                            <a:rPr lang="en-US" altLang="zh-CN" sz="1600" b="0" dirty="0">
                              <a:solidFill>
                                <a:schemeClr val="tx1"/>
                              </a:solidFill>
                            </a:rPr>
                            <a:t>al.,</a:t>
                          </a:r>
                          <a:r>
                            <a:rPr lang="zh-CN" altLang="en-US" sz="1600" b="0" dirty="0">
                              <a:solidFill>
                                <a:schemeClr val="tx1"/>
                              </a:solidFill>
                            </a:rPr>
                            <a:t> </a:t>
                          </a:r>
                          <a:r>
                            <a:rPr lang="en-US" altLang="zh-CN" sz="1600" b="0" dirty="0">
                              <a:solidFill>
                                <a:schemeClr val="tx1"/>
                              </a:solidFill>
                            </a:rPr>
                            <a:t>2023,</a:t>
                          </a:r>
                          <a:r>
                            <a:rPr lang="zh-CN" altLang="en-US" sz="1600" b="0" dirty="0">
                              <a:solidFill>
                                <a:schemeClr val="tx1"/>
                              </a:solidFill>
                            </a:rPr>
                            <a:t> </a:t>
                          </a:r>
                          <a:r>
                            <a:rPr lang="en-US" altLang="zh-CN" sz="1600" b="0" dirty="0">
                              <a:solidFill>
                                <a:schemeClr val="tx1"/>
                              </a:solidFill>
                            </a:rPr>
                            <a:t>MNRAS</a:t>
                          </a:r>
                        </a:p>
                        <a:p>
                          <a:pPr algn="ctr"/>
                          <a:r>
                            <a:rPr lang="en-US" altLang="zh-CN" sz="1600" b="0" dirty="0">
                              <a:solidFill>
                                <a:schemeClr val="tx1"/>
                              </a:solidFill>
                            </a:rPr>
                            <a:t>(TPA)</a:t>
                          </a:r>
                          <a:endParaRPr lang="en-GB" sz="1600" b="0" dirty="0">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040505"/>
                      </a:ext>
                    </a:extLst>
                  </a:tr>
                  <a:tr h="350608">
                    <a:tc vMerge="1">
                      <a:txBody>
                        <a:bodyPr/>
                        <a:lstStyle/>
                        <a:p>
                          <a:pPr marL="0" algn="ctr" defTabSz="914400" rtl="0" eaLnBrk="1" fontAlgn="b" latinLnBrk="0" hangingPunct="1"/>
                          <a:endParaRPr lang="en-US" sz="1800" kern="1200" dirty="0">
                            <a:solidFill>
                              <a:schemeClr val="dk1"/>
                            </a:solidFill>
                            <a:latin typeface="+mn-lt"/>
                            <a:ea typeface="+mn-ea"/>
                            <a:cs typeface="+mn-cs"/>
                          </a:endParaRPr>
                        </a:p>
                      </a:txBody>
                      <a:tcPr marL="9525" marR="9525" marT="9525" marB="0" anchor="b">
                        <a:noFill/>
                      </a:tcPr>
                    </a:tc>
                    <a:tc>
                      <a:txBody>
                        <a:bodyPr/>
                        <a:lstStyle/>
                        <a:p>
                          <a:pPr marL="0" algn="ctr" defTabSz="914400" rtl="0" eaLnBrk="1" fontAlgn="b" latinLnBrk="0" hangingPunct="1"/>
                          <a:r>
                            <a:rPr lang="en-US" sz="1600" b="0" kern="1200" dirty="0">
                              <a:solidFill>
                                <a:schemeClr val="tx1"/>
                              </a:solidFill>
                              <a:latin typeface="+mn-lt"/>
                              <a:ea typeface="+mn-ea"/>
                              <a:cs typeface="+mn-cs"/>
                            </a:rPr>
                            <a:t>J1126-6054</a:t>
                          </a:r>
                        </a:p>
                      </a:txBody>
                      <a:tcPr marL="9525" marR="9525" marT="9525" marB="0" anchor="ctr">
                        <a:solidFill>
                          <a:schemeClr val="bg1"/>
                        </a:solidFill>
                      </a:tcPr>
                    </a:tc>
                    <a:tc>
                      <a:txBody>
                        <a:bodyPr/>
                        <a:lstStyle/>
                        <a:p>
                          <a:pPr marL="0" algn="ctr" defTabSz="914400" rtl="0" eaLnBrk="1" fontAlgn="b" latinLnBrk="0" hangingPunct="1"/>
                          <a:r>
                            <a:rPr lang="en-CN" sz="1600" b="0" kern="1200" dirty="0">
                              <a:solidFill>
                                <a:schemeClr val="tx1"/>
                              </a:solidFill>
                              <a:latin typeface="+mn-lt"/>
                              <a:ea typeface="+mn-ea"/>
                              <a:cs typeface="+mn-cs"/>
                            </a:rPr>
                            <a:t>202.7</a:t>
                          </a:r>
                        </a:p>
                      </a:txBody>
                      <a:tcPr marL="9525" marR="9525" marT="9525" marB="0" anchor="ctr">
                        <a:solidFill>
                          <a:schemeClr val="bg1"/>
                        </a:solidFill>
                      </a:tcPr>
                    </a:tc>
                    <a:tc>
                      <a:txBody>
                        <a:bodyPr/>
                        <a:lstStyle/>
                        <a:p>
                          <a:pPr marL="0" algn="ctr" defTabSz="914400" rtl="0" eaLnBrk="1" fontAlgn="b" latinLnBrk="0" hangingPunct="1"/>
                          <a:r>
                            <a:rPr lang="en-US" altLang="zh-CN" sz="1600" b="0" kern="1200" dirty="0">
                              <a:solidFill>
                                <a:schemeClr val="tx1"/>
                              </a:solidFill>
                              <a:latin typeface="+mn-lt"/>
                              <a:ea typeface="+mn-ea"/>
                              <a:cs typeface="+mn-cs"/>
                            </a:rPr>
                            <a:t>186</a:t>
                          </a:r>
                          <a:endParaRPr lang="en-CN" sz="1600" b="0" kern="1200" dirty="0">
                            <a:solidFill>
                              <a:schemeClr val="tx1"/>
                            </a:solidFill>
                            <a:latin typeface="+mn-lt"/>
                            <a:ea typeface="+mn-ea"/>
                            <a:cs typeface="+mn-cs"/>
                          </a:endParaRPr>
                        </a:p>
                      </a:txBody>
                      <a:tcPr marL="9525" marR="9525" marT="9525" marB="0" anchor="ctr">
                        <a:solidFill>
                          <a:schemeClr val="bg1"/>
                        </a:solidFill>
                      </a:tcPr>
                    </a:tc>
                    <a:tc vMerge="1">
                      <a:txBody>
                        <a:bodyPr/>
                        <a:lstStyle/>
                        <a:p>
                          <a:pPr algn="ctr"/>
                          <a:endParaRPr lang="en-GB" b="0" dirty="0">
                            <a:solidFill>
                              <a:schemeClr val="tx1"/>
                            </a:solidFill>
                          </a:endParaRPr>
                        </a:p>
                      </a:txBody>
                      <a:tcPr>
                        <a:noFill/>
                      </a:tcPr>
                    </a:tc>
                    <a:extLst>
                      <a:ext uri="{0D108BD9-81ED-4DB2-BD59-A6C34878D82A}">
                        <a16:rowId xmlns:a16="http://schemas.microsoft.com/office/drawing/2014/main" val="3453174998"/>
                      </a:ext>
                    </a:extLst>
                  </a:tr>
                  <a:tr h="350608">
                    <a:tc vMerge="1">
                      <a:txBody>
                        <a:bodyPr/>
                        <a:lstStyle/>
                        <a:p>
                          <a:pPr marL="0" algn="ctr" defTabSz="914400" rtl="0" eaLnBrk="1" fontAlgn="b" latinLnBrk="0" hangingPunct="1"/>
                          <a:endParaRPr lang="en-US" sz="1800" kern="1200" dirty="0">
                            <a:solidFill>
                              <a:schemeClr val="dk1"/>
                            </a:solidFill>
                            <a:latin typeface="+mn-lt"/>
                            <a:ea typeface="+mn-ea"/>
                            <a:cs typeface="+mn-cs"/>
                          </a:endParaRPr>
                        </a:p>
                      </a:txBody>
                      <a:tcPr marL="9525" marR="9525" marT="9525" marB="0" anchor="b">
                        <a:noFill/>
                      </a:tcPr>
                    </a:tc>
                    <a:tc>
                      <a:txBody>
                        <a:bodyPr/>
                        <a:lstStyle/>
                        <a:p>
                          <a:pPr marL="0" algn="ctr" defTabSz="914400" rtl="0" eaLnBrk="1" fontAlgn="b" latinLnBrk="0" hangingPunct="1"/>
                          <a:r>
                            <a:rPr lang="en-US" sz="1600" b="0" kern="1200" dirty="0">
                              <a:solidFill>
                                <a:schemeClr val="tx1"/>
                              </a:solidFill>
                              <a:latin typeface="+mn-lt"/>
                              <a:ea typeface="+mn-ea"/>
                              <a:cs typeface="+mn-cs"/>
                            </a:rPr>
                            <a:t>J1413-6307</a:t>
                          </a:r>
                        </a:p>
                      </a:txBody>
                      <a:tcPr marL="9525" marR="9525" marT="9525" marB="0" anchor="ctr">
                        <a:solidFill>
                          <a:schemeClr val="bg1"/>
                        </a:solidFill>
                      </a:tcPr>
                    </a:tc>
                    <a:tc>
                      <a:txBody>
                        <a:bodyPr/>
                        <a:lstStyle/>
                        <a:p>
                          <a:pPr marL="0" algn="ctr" defTabSz="914400" rtl="0" eaLnBrk="1" fontAlgn="b" latinLnBrk="0" hangingPunct="1"/>
                          <a:r>
                            <a:rPr lang="en-CN" sz="1600" b="0" kern="1200" dirty="0">
                              <a:solidFill>
                                <a:schemeClr val="tx1"/>
                              </a:solidFill>
                              <a:latin typeface="+mn-lt"/>
                              <a:ea typeface="+mn-ea"/>
                              <a:cs typeface="+mn-cs"/>
                            </a:rPr>
                            <a:t>394.9</a:t>
                          </a:r>
                        </a:p>
                      </a:txBody>
                      <a:tcPr marL="9525" marR="9525" marT="9525" marB="0" anchor="ctr">
                        <a:solidFill>
                          <a:schemeClr val="bg1"/>
                        </a:solidFill>
                      </a:tcPr>
                    </a:tc>
                    <a:tc>
                      <a:txBody>
                        <a:bodyPr/>
                        <a:lstStyle/>
                        <a:p>
                          <a:pPr marL="0" algn="ctr" defTabSz="914400" rtl="0" eaLnBrk="1" fontAlgn="b" latinLnBrk="0" hangingPunct="1"/>
                          <a:r>
                            <a:rPr lang="en-US" altLang="zh-CN" sz="1600" b="0" kern="1200" dirty="0">
                              <a:solidFill>
                                <a:schemeClr val="tx1"/>
                              </a:solidFill>
                              <a:latin typeface="+mn-lt"/>
                              <a:ea typeface="+mn-ea"/>
                              <a:cs typeface="+mn-cs"/>
                            </a:rPr>
                            <a:t>173</a:t>
                          </a:r>
                          <a:endParaRPr lang="en-CN" sz="1600" b="0" kern="1200" dirty="0">
                            <a:solidFill>
                              <a:schemeClr val="tx1"/>
                            </a:solidFill>
                            <a:latin typeface="+mn-lt"/>
                            <a:ea typeface="+mn-ea"/>
                            <a:cs typeface="+mn-cs"/>
                          </a:endParaRPr>
                        </a:p>
                      </a:txBody>
                      <a:tcPr marL="9525" marR="9525" marT="9525" marB="0" anchor="ctr">
                        <a:solidFill>
                          <a:schemeClr val="bg1"/>
                        </a:solidFill>
                      </a:tcPr>
                    </a:tc>
                    <a:tc vMerge="1">
                      <a:txBody>
                        <a:bodyPr/>
                        <a:lstStyle/>
                        <a:p>
                          <a:pPr algn="ctr"/>
                          <a:endParaRPr lang="en-GB" b="0" dirty="0">
                            <a:solidFill>
                              <a:schemeClr val="tx1"/>
                            </a:solidFill>
                          </a:endParaRPr>
                        </a:p>
                      </a:txBody>
                      <a:tcPr>
                        <a:noFill/>
                      </a:tcPr>
                    </a:tc>
                    <a:extLst>
                      <a:ext uri="{0D108BD9-81ED-4DB2-BD59-A6C34878D82A}">
                        <a16:rowId xmlns:a16="http://schemas.microsoft.com/office/drawing/2014/main" val="235580556"/>
                      </a:ext>
                    </a:extLst>
                  </a:tr>
                  <a:tr h="350608">
                    <a:tc vMerge="1">
                      <a:txBody>
                        <a:bodyPr/>
                        <a:lstStyle/>
                        <a:p>
                          <a:pPr marL="0" algn="ctr" defTabSz="914400" rtl="0" eaLnBrk="1" fontAlgn="b" latinLnBrk="0" hangingPunct="1"/>
                          <a:endParaRPr lang="en-US" sz="1800" kern="1200" dirty="0">
                            <a:solidFill>
                              <a:schemeClr val="dk1"/>
                            </a:solidFill>
                            <a:latin typeface="+mn-lt"/>
                            <a:ea typeface="+mn-ea"/>
                            <a:cs typeface="+mn-cs"/>
                          </a:endParaRPr>
                        </a:p>
                      </a:txBody>
                      <a:tcPr marL="9525" marR="9525" marT="9525" marB="0" anchor="b">
                        <a:noFill/>
                      </a:tcPr>
                    </a:tc>
                    <a:tc>
                      <a:txBody>
                        <a:bodyPr/>
                        <a:lstStyle/>
                        <a:p>
                          <a:pPr marL="0" algn="ctr" defTabSz="914400" rtl="0" eaLnBrk="1" fontAlgn="b" latinLnBrk="0" hangingPunct="1"/>
                          <a:r>
                            <a:rPr lang="en-US" sz="1600" b="0" kern="1200" dirty="0">
                              <a:solidFill>
                                <a:schemeClr val="tx1"/>
                              </a:solidFill>
                              <a:latin typeface="+mn-lt"/>
                              <a:ea typeface="+mn-ea"/>
                              <a:cs typeface="+mn-cs"/>
                            </a:rPr>
                            <a:t>J1611-5209</a:t>
                          </a:r>
                        </a:p>
                      </a:txBody>
                      <a:tcPr marL="9525" marR="9525" marT="9525" marB="0" anchor="ctr">
                        <a:solidFill>
                          <a:schemeClr val="bg1"/>
                        </a:solidFill>
                      </a:tcPr>
                    </a:tc>
                    <a:tc>
                      <a:txBody>
                        <a:bodyPr/>
                        <a:lstStyle/>
                        <a:p>
                          <a:pPr marL="0" algn="ctr" defTabSz="914400" rtl="0" eaLnBrk="1" fontAlgn="b" latinLnBrk="0" hangingPunct="1"/>
                          <a:r>
                            <a:rPr lang="en-CN" sz="1600" b="0" kern="1200" dirty="0">
                              <a:solidFill>
                                <a:schemeClr val="tx1"/>
                              </a:solidFill>
                              <a:latin typeface="+mn-lt"/>
                              <a:ea typeface="+mn-ea"/>
                              <a:cs typeface="+mn-cs"/>
                            </a:rPr>
                            <a:t>182.5</a:t>
                          </a:r>
                        </a:p>
                      </a:txBody>
                      <a:tcPr marL="9525" marR="9525" marT="9525" marB="0" anchor="ctr">
                        <a:solidFill>
                          <a:schemeClr val="bg1"/>
                        </a:solidFill>
                      </a:tcPr>
                    </a:tc>
                    <a:tc>
                      <a:txBody>
                        <a:bodyPr/>
                        <a:lstStyle/>
                        <a:p>
                          <a:pPr marL="0" algn="ctr" defTabSz="914400" rtl="0" eaLnBrk="1" fontAlgn="b" latinLnBrk="0" hangingPunct="1"/>
                          <a:r>
                            <a:rPr lang="en-US" altLang="zh-CN" sz="1600" b="0" kern="1200" dirty="0">
                              <a:solidFill>
                                <a:schemeClr val="tx1"/>
                              </a:solidFill>
                              <a:latin typeface="+mn-lt"/>
                              <a:ea typeface="+mn-ea"/>
                              <a:cs typeface="+mn-cs"/>
                            </a:rPr>
                            <a:t>176</a:t>
                          </a:r>
                          <a:endParaRPr lang="en-CN" sz="1600" b="0" kern="1200" dirty="0">
                            <a:solidFill>
                              <a:schemeClr val="tx1"/>
                            </a:solidFill>
                            <a:latin typeface="+mn-lt"/>
                            <a:ea typeface="+mn-ea"/>
                            <a:cs typeface="+mn-cs"/>
                          </a:endParaRPr>
                        </a:p>
                      </a:txBody>
                      <a:tcPr marL="9525" marR="9525" marT="9525" marB="0" anchor="ctr">
                        <a:solidFill>
                          <a:schemeClr val="bg1"/>
                        </a:solidFill>
                      </a:tcPr>
                    </a:tc>
                    <a:tc vMerge="1">
                      <a:txBody>
                        <a:bodyPr/>
                        <a:lstStyle/>
                        <a:p>
                          <a:pPr algn="ctr"/>
                          <a:endParaRPr lang="en-GB" b="0" dirty="0">
                            <a:solidFill>
                              <a:schemeClr val="tx1"/>
                            </a:solidFill>
                          </a:endParaRPr>
                        </a:p>
                      </a:txBody>
                      <a:tcPr>
                        <a:noFill/>
                      </a:tcPr>
                    </a:tc>
                    <a:extLst>
                      <a:ext uri="{0D108BD9-81ED-4DB2-BD59-A6C34878D82A}">
                        <a16:rowId xmlns:a16="http://schemas.microsoft.com/office/drawing/2014/main" val="647579663"/>
                      </a:ext>
                    </a:extLst>
                  </a:tr>
                  <a:tr h="350608">
                    <a:tc vMerge="1">
                      <a:txBody>
                        <a:bodyPr/>
                        <a:lstStyle/>
                        <a:p>
                          <a:pPr marL="0" algn="ctr" defTabSz="914400" rtl="0" eaLnBrk="1" fontAlgn="b" latinLnBrk="0" hangingPunct="1"/>
                          <a:endParaRPr lang="en-US" sz="1800" kern="1200" dirty="0">
                            <a:solidFill>
                              <a:schemeClr val="dk1"/>
                            </a:solidFill>
                            <a:latin typeface="+mn-lt"/>
                            <a:ea typeface="+mn-ea"/>
                            <a:cs typeface="+mn-cs"/>
                          </a:endParaRPr>
                        </a:p>
                      </a:txBody>
                      <a:tcPr marL="9525" marR="9525" marT="9525" marB="0" anchor="b">
                        <a:noFill/>
                      </a:tcPr>
                    </a:tc>
                    <a:tc>
                      <a:txBody>
                        <a:bodyPr/>
                        <a:lstStyle/>
                        <a:p>
                          <a:pPr marL="0" algn="ctr" defTabSz="914400" rtl="0" eaLnBrk="1" fontAlgn="b" latinLnBrk="0" hangingPunct="1"/>
                          <a:r>
                            <a:rPr lang="en-US" sz="1600" b="0" kern="1200" dirty="0">
                              <a:solidFill>
                                <a:schemeClr val="tx1"/>
                              </a:solidFill>
                              <a:latin typeface="+mn-lt"/>
                              <a:ea typeface="+mn-ea"/>
                              <a:cs typeface="+mn-cs"/>
                            </a:rPr>
                            <a:t>J1755-0903</a:t>
                          </a:r>
                        </a:p>
                      </a:txBody>
                      <a:tcPr marL="9525" marR="9525" marT="9525" marB="0" anchor="ctr">
                        <a:solidFill>
                          <a:schemeClr val="bg1"/>
                        </a:solidFill>
                      </a:tcPr>
                    </a:tc>
                    <a:tc>
                      <a:txBody>
                        <a:bodyPr/>
                        <a:lstStyle/>
                        <a:p>
                          <a:pPr marL="0" algn="ctr" defTabSz="914400" rtl="0" eaLnBrk="1" fontAlgn="b" latinLnBrk="0" hangingPunct="1"/>
                          <a:r>
                            <a:rPr lang="en-CN" sz="1600" b="0" kern="1200" dirty="0">
                              <a:solidFill>
                                <a:schemeClr val="tx1"/>
                              </a:solidFill>
                              <a:latin typeface="+mn-lt"/>
                              <a:ea typeface="+mn-ea"/>
                              <a:cs typeface="+mn-cs"/>
                            </a:rPr>
                            <a:t>190.7</a:t>
                          </a:r>
                        </a:p>
                      </a:txBody>
                      <a:tcPr marL="9525" marR="9525" marT="9525" marB="0" anchor="ctr">
                        <a:solidFill>
                          <a:schemeClr val="bg1"/>
                        </a:solidFill>
                      </a:tcPr>
                    </a:tc>
                    <a:tc>
                      <a:txBody>
                        <a:bodyPr/>
                        <a:lstStyle/>
                        <a:p>
                          <a:pPr marL="0" algn="ctr" defTabSz="914400" rtl="0" eaLnBrk="1" fontAlgn="b" latinLnBrk="0" hangingPunct="1"/>
                          <a:r>
                            <a:rPr lang="en-US" altLang="zh-CN" sz="1600" b="0" kern="1200" dirty="0">
                              <a:solidFill>
                                <a:schemeClr val="tx1"/>
                              </a:solidFill>
                              <a:latin typeface="+mn-lt"/>
                              <a:ea typeface="+mn-ea"/>
                              <a:cs typeface="+mn-cs"/>
                            </a:rPr>
                            <a:t>167</a:t>
                          </a:r>
                          <a:endParaRPr lang="en-CN" sz="1600" b="0" kern="1200" dirty="0">
                            <a:solidFill>
                              <a:schemeClr val="tx1"/>
                            </a:solidFill>
                            <a:latin typeface="+mn-lt"/>
                            <a:ea typeface="+mn-ea"/>
                            <a:cs typeface="+mn-cs"/>
                          </a:endParaRPr>
                        </a:p>
                      </a:txBody>
                      <a:tcPr marL="9525" marR="9525" marT="9525" marB="0" anchor="ctr">
                        <a:solidFill>
                          <a:schemeClr val="bg1"/>
                        </a:solidFill>
                      </a:tcPr>
                    </a:tc>
                    <a:tc vMerge="1">
                      <a:txBody>
                        <a:bodyPr/>
                        <a:lstStyle/>
                        <a:p>
                          <a:pPr algn="ctr"/>
                          <a:endParaRPr lang="en-GB" b="0" dirty="0">
                            <a:solidFill>
                              <a:schemeClr val="tx1"/>
                            </a:solidFill>
                          </a:endParaRPr>
                        </a:p>
                      </a:txBody>
                      <a:tcPr>
                        <a:noFill/>
                      </a:tcPr>
                    </a:tc>
                    <a:extLst>
                      <a:ext uri="{0D108BD9-81ED-4DB2-BD59-A6C34878D82A}">
                        <a16:rowId xmlns:a16="http://schemas.microsoft.com/office/drawing/2014/main" val="967866647"/>
                      </a:ext>
                    </a:extLst>
                  </a:tr>
                  <a:tr h="350608">
                    <a:tc vMerge="1">
                      <a:txBody>
                        <a:bodyPr/>
                        <a:lstStyle/>
                        <a:p>
                          <a:pPr marL="0" algn="ctr" defTabSz="914400" rtl="0" eaLnBrk="1" fontAlgn="b" latinLnBrk="0" hangingPunct="1"/>
                          <a:endParaRPr lang="en-US" sz="1800" kern="1200" dirty="0">
                            <a:solidFill>
                              <a:schemeClr val="dk1"/>
                            </a:solidFill>
                            <a:latin typeface="+mn-lt"/>
                            <a:ea typeface="+mn-ea"/>
                            <a:cs typeface="+mn-cs"/>
                          </a:endParaRPr>
                        </a:p>
                      </a:txBody>
                      <a:tcPr marL="9525" marR="9525" marT="9525" marB="0" anchor="b">
                        <a:noFill/>
                      </a:tcPr>
                    </a:tc>
                    <a:tc>
                      <a:txBody>
                        <a:bodyPr/>
                        <a:lstStyle/>
                        <a:p>
                          <a:pPr marL="0" algn="ctr" defTabSz="914400" rtl="0" eaLnBrk="1" fontAlgn="b" latinLnBrk="0" hangingPunct="1"/>
                          <a:r>
                            <a:rPr lang="en-US" sz="1600" b="0" kern="1200" dirty="0">
                              <a:solidFill>
                                <a:schemeClr val="tx1"/>
                              </a:solidFill>
                              <a:latin typeface="+mn-lt"/>
                              <a:ea typeface="+mn-ea"/>
                              <a:cs typeface="+mn-cs"/>
                            </a:rPr>
                            <a:t>J1843-0702</a:t>
                          </a:r>
                        </a:p>
                      </a:txBody>
                      <a:tcPr marL="9525" marR="9525" marT="9525" marB="0" anchor="ctr">
                        <a:solidFill>
                          <a:schemeClr val="bg1"/>
                        </a:solidFill>
                      </a:tcPr>
                    </a:tc>
                    <a:tc>
                      <a:txBody>
                        <a:bodyPr/>
                        <a:lstStyle/>
                        <a:p>
                          <a:pPr marL="0" algn="ctr" defTabSz="914400" rtl="0" eaLnBrk="1" fontAlgn="b" latinLnBrk="0" hangingPunct="1"/>
                          <a:r>
                            <a:rPr lang="en-CN" sz="1600" b="0" kern="1200" dirty="0">
                              <a:solidFill>
                                <a:schemeClr val="tx1"/>
                              </a:solidFill>
                              <a:latin typeface="+mn-lt"/>
                              <a:ea typeface="+mn-ea"/>
                              <a:cs typeface="+mn-cs"/>
                            </a:rPr>
                            <a:t>191.6</a:t>
                          </a:r>
                        </a:p>
                      </a:txBody>
                      <a:tcPr marL="9525" marR="9525" marT="9525" marB="0" anchor="ctr">
                        <a:solidFill>
                          <a:schemeClr val="bg1"/>
                        </a:solidFill>
                      </a:tcPr>
                    </a:tc>
                    <a:tc>
                      <a:txBody>
                        <a:bodyPr/>
                        <a:lstStyle/>
                        <a:p>
                          <a:pPr marL="0" algn="ctr" defTabSz="914400" rtl="0" eaLnBrk="1" fontAlgn="b" latinLnBrk="0" hangingPunct="1"/>
                          <a:r>
                            <a:rPr lang="en-US" altLang="zh-CN" sz="1600" b="0" kern="1200" dirty="0">
                              <a:solidFill>
                                <a:schemeClr val="tx1"/>
                              </a:solidFill>
                              <a:latin typeface="+mn-lt"/>
                              <a:ea typeface="+mn-ea"/>
                              <a:cs typeface="+mn-cs"/>
                            </a:rPr>
                            <a:t>172</a:t>
                          </a:r>
                          <a:endParaRPr lang="en-CN" sz="1600" b="0" kern="1200" dirty="0">
                            <a:solidFill>
                              <a:schemeClr val="tx1"/>
                            </a:solidFill>
                            <a:latin typeface="+mn-lt"/>
                            <a:ea typeface="+mn-ea"/>
                            <a:cs typeface="+mn-cs"/>
                          </a:endParaRPr>
                        </a:p>
                      </a:txBody>
                      <a:tcPr marL="9525" marR="9525" marT="9525" marB="0" anchor="ctr">
                        <a:solidFill>
                          <a:schemeClr val="bg1"/>
                        </a:solidFill>
                      </a:tcPr>
                    </a:tc>
                    <a:tc vMerge="1">
                      <a:txBody>
                        <a:bodyPr/>
                        <a:lstStyle/>
                        <a:p>
                          <a:pPr algn="ctr"/>
                          <a:endParaRPr lang="en-GB" b="0" dirty="0">
                            <a:solidFill>
                              <a:schemeClr val="tx1"/>
                            </a:solidFill>
                          </a:endParaRPr>
                        </a:p>
                      </a:txBody>
                      <a:tcPr>
                        <a:noFill/>
                      </a:tcPr>
                    </a:tc>
                    <a:extLst>
                      <a:ext uri="{0D108BD9-81ED-4DB2-BD59-A6C34878D82A}">
                        <a16:rowId xmlns:a16="http://schemas.microsoft.com/office/drawing/2014/main" val="2352728571"/>
                      </a:ext>
                    </a:extLst>
                  </a:tr>
                  <a:tr h="350608">
                    <a:tc vMerge="1">
                      <a:txBody>
                        <a:bodyPr/>
                        <a:lstStyle/>
                        <a:p>
                          <a:pPr marL="0" algn="ctr" defTabSz="914400" rtl="0" eaLnBrk="1" fontAlgn="b" latinLnBrk="0" hangingPunct="1"/>
                          <a:endParaRPr lang="en-US" sz="1800" kern="1200" dirty="0">
                            <a:solidFill>
                              <a:schemeClr val="dk1"/>
                            </a:solidFill>
                            <a:latin typeface="+mn-lt"/>
                            <a:ea typeface="+mn-ea"/>
                            <a:cs typeface="+mn-cs"/>
                          </a:endParaRPr>
                        </a:p>
                      </a:txBody>
                      <a:tcPr marL="9525" marR="9525" marT="9525" marB="0" anchor="b">
                        <a:noFill/>
                      </a:tcPr>
                    </a:tc>
                    <a:tc>
                      <a:txBody>
                        <a:bodyPr/>
                        <a:lstStyle/>
                        <a:p>
                          <a:pPr marL="0" algn="ctr" defTabSz="914400" rtl="0" eaLnBrk="1" fontAlgn="b" latinLnBrk="0" hangingPunct="1"/>
                          <a:r>
                            <a:rPr lang="en-US" sz="1600" b="0" kern="1200" dirty="0">
                              <a:solidFill>
                                <a:schemeClr val="tx1"/>
                              </a:solidFill>
                              <a:latin typeface="+mn-lt"/>
                              <a:ea typeface="+mn-ea"/>
                              <a:cs typeface="+mn-cs"/>
                            </a:rPr>
                            <a:t>J1849+0409</a:t>
                          </a:r>
                        </a:p>
                      </a:txBody>
                      <a:tcPr marL="9525" marR="9525" marT="9525" marB="0" anchor="ctr">
                        <a:solidFill>
                          <a:schemeClr val="bg1"/>
                        </a:solidFill>
                      </a:tcPr>
                    </a:tc>
                    <a:tc>
                      <a:txBody>
                        <a:bodyPr/>
                        <a:lstStyle/>
                        <a:p>
                          <a:pPr marL="0" algn="ctr" defTabSz="914400" rtl="0" eaLnBrk="1" fontAlgn="b" latinLnBrk="0" hangingPunct="1"/>
                          <a:r>
                            <a:rPr lang="en-CN" sz="1600" b="0" kern="1200" dirty="0">
                              <a:solidFill>
                                <a:schemeClr val="tx1"/>
                              </a:solidFill>
                              <a:latin typeface="+mn-lt"/>
                              <a:ea typeface="+mn-ea"/>
                              <a:cs typeface="+mn-cs"/>
                            </a:rPr>
                            <a:t>761.1</a:t>
                          </a:r>
                        </a:p>
                      </a:txBody>
                      <a:tcPr marL="9525" marR="9525" marT="9525" marB="0" anchor="ctr">
                        <a:solidFill>
                          <a:schemeClr val="bg1"/>
                        </a:solidFill>
                      </a:tcPr>
                    </a:tc>
                    <a:tc>
                      <a:txBody>
                        <a:bodyPr/>
                        <a:lstStyle/>
                        <a:p>
                          <a:pPr marL="0" algn="ctr" defTabSz="914400" rtl="0" eaLnBrk="1" fontAlgn="b" latinLnBrk="0" hangingPunct="1"/>
                          <a:r>
                            <a:rPr lang="en-US" altLang="zh-CN" sz="1600" b="0" kern="1200" dirty="0">
                              <a:solidFill>
                                <a:schemeClr val="tx1"/>
                              </a:solidFill>
                              <a:latin typeface="+mn-lt"/>
                              <a:ea typeface="+mn-ea"/>
                              <a:cs typeface="+mn-cs"/>
                            </a:rPr>
                            <a:t>185</a:t>
                          </a:r>
                          <a:endParaRPr lang="en-CN" sz="1600" b="0" kern="1200" dirty="0">
                            <a:solidFill>
                              <a:schemeClr val="tx1"/>
                            </a:solidFill>
                            <a:latin typeface="+mn-lt"/>
                            <a:ea typeface="+mn-ea"/>
                            <a:cs typeface="+mn-cs"/>
                          </a:endParaRPr>
                        </a:p>
                      </a:txBody>
                      <a:tcPr marL="9525" marR="9525" marT="9525" marB="0" anchor="ctr">
                        <a:solidFill>
                          <a:schemeClr val="bg1"/>
                        </a:solidFill>
                      </a:tcPr>
                    </a:tc>
                    <a:tc vMerge="1">
                      <a:txBody>
                        <a:bodyPr/>
                        <a:lstStyle/>
                        <a:p>
                          <a:pPr algn="ctr"/>
                          <a:endParaRPr lang="en-GB" b="0" dirty="0">
                            <a:solidFill>
                              <a:schemeClr val="tx1"/>
                            </a:solidFill>
                          </a:endParaRPr>
                        </a:p>
                      </a:txBody>
                      <a:tcPr>
                        <a:noFill/>
                      </a:tcPr>
                    </a:tc>
                    <a:extLst>
                      <a:ext uri="{0D108BD9-81ED-4DB2-BD59-A6C34878D82A}">
                        <a16:rowId xmlns:a16="http://schemas.microsoft.com/office/drawing/2014/main" val="3586589970"/>
                      </a:ext>
                    </a:extLst>
                  </a:tr>
                  <a:tr h="350608">
                    <a:tc vMerge="1">
                      <a:txBody>
                        <a:bodyPr/>
                        <a:lstStyle/>
                        <a:p>
                          <a:pPr marL="0" algn="ctr" defTabSz="914400" rtl="0" eaLnBrk="1" fontAlgn="b" latinLnBrk="0" hangingPunct="1"/>
                          <a:endParaRPr lang="en-US" sz="1800" kern="1200" dirty="0">
                            <a:solidFill>
                              <a:schemeClr val="dk1"/>
                            </a:solidFill>
                            <a:latin typeface="+mn-lt"/>
                            <a:ea typeface="+mn-ea"/>
                            <a:cs typeface="+mn-cs"/>
                          </a:endParaRPr>
                        </a:p>
                      </a:txBody>
                      <a:tcPr marL="9525" marR="9525" marT="9525" marB="0" anchor="b">
                        <a:noFill/>
                      </a:tcPr>
                    </a:tc>
                    <a:tc>
                      <a:txBody>
                        <a:bodyPr/>
                        <a:lstStyle/>
                        <a:p>
                          <a:pPr marL="0" algn="ctr" defTabSz="914400" rtl="0" eaLnBrk="1" fontAlgn="b" latinLnBrk="0" hangingPunct="1"/>
                          <a:r>
                            <a:rPr lang="en-US" sz="1600" b="0" kern="1200" dirty="0">
                              <a:solidFill>
                                <a:schemeClr val="tx1"/>
                              </a:solidFill>
                              <a:latin typeface="+mn-lt"/>
                              <a:ea typeface="+mn-ea"/>
                              <a:cs typeface="+mn-cs"/>
                            </a:rPr>
                            <a:t>J1909+0749</a:t>
                          </a: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CN" sz="1600" b="0" kern="1200" dirty="0">
                              <a:solidFill>
                                <a:schemeClr val="tx1"/>
                              </a:solidFill>
                              <a:latin typeface="+mn-lt"/>
                              <a:ea typeface="+mn-ea"/>
                              <a:cs typeface="+mn-cs"/>
                            </a:rPr>
                            <a:t>237.2</a:t>
                          </a: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CN" sz="1600" b="0" kern="1200" dirty="0">
                              <a:solidFill>
                                <a:schemeClr val="tx1"/>
                              </a:solidFill>
                              <a:latin typeface="+mn-lt"/>
                              <a:ea typeface="+mn-ea"/>
                              <a:cs typeface="+mn-cs"/>
                            </a:rPr>
                            <a:t>187</a:t>
                          </a:r>
                          <a:endParaRPr lang="en-CN" sz="1600" b="0" kern="1200" dirty="0">
                            <a:solidFill>
                              <a:schemeClr val="tx1"/>
                            </a:solidFill>
                            <a:latin typeface="+mn-lt"/>
                            <a:ea typeface="+mn-ea"/>
                            <a:cs typeface="+mn-cs"/>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lang="en-GB" b="0" dirty="0">
                            <a:solidFill>
                              <a:schemeClr val="tx1"/>
                            </a:solidFill>
                          </a:endParaRPr>
                        </a:p>
                      </a:txBody>
                      <a:tcPr>
                        <a:noFill/>
                      </a:tcPr>
                    </a:tc>
                    <a:extLst>
                      <a:ext uri="{0D108BD9-81ED-4DB2-BD59-A6C34878D82A}">
                        <a16:rowId xmlns:a16="http://schemas.microsoft.com/office/drawing/2014/main" val="2504581962"/>
                      </a:ext>
                    </a:extLst>
                  </a:tr>
                  <a:tr h="350608">
                    <a:tc rowSpan="5">
                      <a:txBody>
                        <a:bodyPr/>
                        <a:lstStyle/>
                        <a:p>
                          <a:pPr marL="0" algn="ctr" defTabSz="914400" rtl="0" eaLnBrk="1" fontAlgn="b" latinLnBrk="0" hangingPunct="1"/>
                          <a:r>
                            <a:rPr lang="en-US" altLang="zh-CN" sz="1600" b="0" kern="1200" dirty="0">
                              <a:solidFill>
                                <a:schemeClr val="tx1"/>
                              </a:solidFill>
                              <a:latin typeface="+mn-lt"/>
                              <a:ea typeface="+mn-ea"/>
                              <a:cs typeface="+mn-cs"/>
                            </a:rPr>
                            <a:t>Parkes</a:t>
                          </a:r>
                          <a:endParaRPr lang="en-US" sz="1600" b="0" kern="1200" dirty="0">
                            <a:solidFill>
                              <a:schemeClr val="tx1"/>
                            </a:solidFill>
                            <a:latin typeface="+mn-lt"/>
                            <a:ea typeface="+mn-ea"/>
                            <a:cs typeface="+mn-cs"/>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600" b="0" kern="1200" dirty="0">
                              <a:solidFill>
                                <a:schemeClr val="tx1"/>
                              </a:solidFill>
                              <a:latin typeface="+mn-lt"/>
                              <a:ea typeface="+mn-ea"/>
                              <a:cs typeface="+mn-cs"/>
                            </a:rPr>
                            <a:t>J0905-5127</a:t>
                          </a:r>
                        </a:p>
                      </a:txBody>
                      <a:tcPr marL="9525" marR="9525" marT="9525" marB="0" anchor="ctr">
                        <a:lnT w="12700" cap="flat" cmpd="sng" algn="ctr">
                          <a:solidFill>
                            <a:schemeClr val="tx1"/>
                          </a:solidFill>
                          <a:prstDash val="solid"/>
                          <a:round/>
                          <a:headEnd type="none" w="med" len="med"/>
                          <a:tailEnd type="none" w="med" len="med"/>
                        </a:lnT>
                        <a:solidFill>
                          <a:schemeClr val="bg1"/>
                        </a:solidFill>
                      </a:tcPr>
                    </a:tc>
                    <a:tc>
                      <a:txBody>
                        <a:bodyPr/>
                        <a:lstStyle/>
                        <a:p>
                          <a:pPr marL="0" algn="ctr" defTabSz="914400" rtl="0" eaLnBrk="1" fontAlgn="b" latinLnBrk="0" hangingPunct="1"/>
                          <a:r>
                            <a:rPr lang="en-CN" sz="1600" b="0" kern="1200" dirty="0">
                              <a:solidFill>
                                <a:schemeClr val="tx1"/>
                              </a:solidFill>
                              <a:latin typeface="+mn-lt"/>
                              <a:ea typeface="+mn-ea"/>
                              <a:cs typeface="+mn-cs"/>
                            </a:rPr>
                            <a:t>346.3</a:t>
                          </a:r>
                        </a:p>
                      </a:txBody>
                      <a:tcPr marL="9525" marR="9525" marT="9525" marB="0" anchor="ctr">
                        <a:lnT w="12700" cap="flat" cmpd="sng" algn="ctr">
                          <a:solidFill>
                            <a:schemeClr val="tx1"/>
                          </a:solidFill>
                          <a:prstDash val="solid"/>
                          <a:round/>
                          <a:headEnd type="none" w="med" len="med"/>
                          <a:tailEnd type="none" w="med" len="med"/>
                        </a:lnT>
                        <a:solidFill>
                          <a:schemeClr val="bg1"/>
                        </a:solidFill>
                      </a:tcPr>
                    </a:tc>
                    <a:tc>
                      <a:txBody>
                        <a:bodyPr/>
                        <a:lstStyle/>
                        <a:p>
                          <a:pPr marL="0" algn="ctr" defTabSz="914400" rtl="0" eaLnBrk="1" fontAlgn="b" latinLnBrk="0" hangingPunct="1"/>
                          <a:r>
                            <a:rPr lang="en-US" altLang="zh-CN" sz="1600" b="0" kern="1200" dirty="0">
                              <a:solidFill>
                                <a:schemeClr val="tx1"/>
                              </a:solidFill>
                              <a:latin typeface="+mn-lt"/>
                              <a:ea typeface="+mn-ea"/>
                              <a:cs typeface="+mn-cs"/>
                            </a:rPr>
                            <a:t>181</a:t>
                          </a:r>
                          <a:endParaRPr lang="en-CN" sz="1600" b="0" kern="1200" dirty="0">
                            <a:solidFill>
                              <a:schemeClr val="tx1"/>
                            </a:solidFill>
                            <a:latin typeface="+mn-lt"/>
                            <a:ea typeface="+mn-ea"/>
                            <a:cs typeface="+mn-cs"/>
                          </a:endParaRPr>
                        </a:p>
                      </a:txBody>
                      <a:tcPr marL="9525" marR="9525" marT="9525" marB="0" anchor="ctr">
                        <a:lnT w="12700" cap="flat" cmpd="sng" algn="ctr">
                          <a:solidFill>
                            <a:schemeClr val="tx1"/>
                          </a:solidFill>
                          <a:prstDash val="solid"/>
                          <a:round/>
                          <a:headEnd type="none" w="med" len="med"/>
                          <a:tailEnd type="none" w="med" len="med"/>
                        </a:lnT>
                        <a:solidFill>
                          <a:schemeClr val="bg1"/>
                        </a:solidFill>
                      </a:tcPr>
                    </a:tc>
                    <a:tc rowSpan="5">
                      <a:txBody>
                        <a:bodyPr/>
                        <a:lstStyle/>
                        <a:p>
                          <a:pPr algn="ctr"/>
                          <a:r>
                            <a:rPr lang="en-US" altLang="zh-CN" sz="1600" b="0" dirty="0">
                              <a:solidFill>
                                <a:schemeClr val="tx1"/>
                              </a:solidFill>
                            </a:rPr>
                            <a:t>Johnston</a:t>
                          </a:r>
                          <a:r>
                            <a:rPr lang="zh-CN" altLang="en-US" sz="1600" b="0" dirty="0">
                              <a:solidFill>
                                <a:schemeClr val="tx1"/>
                              </a:solidFill>
                            </a:rPr>
                            <a:t> </a:t>
                          </a:r>
                          <a:r>
                            <a:rPr lang="en-US" altLang="zh-CN" sz="1600" b="0" dirty="0">
                              <a:solidFill>
                                <a:schemeClr val="tx1"/>
                              </a:solidFill>
                            </a:rPr>
                            <a:t>&amp;</a:t>
                          </a:r>
                          <a:r>
                            <a:rPr lang="zh-CN" altLang="en-US" sz="1600" b="0" dirty="0">
                              <a:solidFill>
                                <a:schemeClr val="tx1"/>
                              </a:solidFill>
                            </a:rPr>
                            <a:t> </a:t>
                          </a:r>
                          <a:r>
                            <a:rPr lang="en-US" altLang="zh-CN" sz="1600" b="0" dirty="0">
                              <a:solidFill>
                                <a:schemeClr val="tx1"/>
                              </a:solidFill>
                            </a:rPr>
                            <a:t>Kerr,</a:t>
                          </a:r>
                          <a:r>
                            <a:rPr lang="zh-CN" altLang="en-US" sz="1600" b="0" dirty="0">
                              <a:solidFill>
                                <a:schemeClr val="tx1"/>
                              </a:solidFill>
                            </a:rPr>
                            <a:t> </a:t>
                          </a:r>
                          <a:r>
                            <a:rPr lang="en-US" altLang="zh-CN" sz="1600" b="0" dirty="0">
                              <a:solidFill>
                                <a:schemeClr val="tx1"/>
                              </a:solidFill>
                            </a:rPr>
                            <a:t>2018,</a:t>
                          </a:r>
                          <a:r>
                            <a:rPr lang="zh-CN" altLang="en-US" sz="1600" b="0" dirty="0">
                              <a:solidFill>
                                <a:schemeClr val="tx1"/>
                              </a:solidFill>
                            </a:rPr>
                            <a:t> </a:t>
                          </a:r>
                          <a:r>
                            <a:rPr lang="en-US" altLang="zh-CN" sz="1600" b="0" dirty="0">
                              <a:solidFill>
                                <a:schemeClr val="tx1"/>
                              </a:solidFill>
                            </a:rPr>
                            <a:t>MNRAS</a:t>
                          </a:r>
                          <a:endParaRPr lang="en-GB" sz="1600" b="0" dirty="0">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2432977"/>
                      </a:ext>
                    </a:extLst>
                  </a:tr>
                  <a:tr h="350608">
                    <a:tc vMerge="1">
                      <a:txBody>
                        <a:bodyPr/>
                        <a:lstStyle/>
                        <a:p>
                          <a:pPr marL="0" algn="ctr" defTabSz="914400" rtl="0" eaLnBrk="1" fontAlgn="b" latinLnBrk="0" hangingPunct="1"/>
                          <a:endParaRPr lang="en-US" sz="1800" kern="1200" dirty="0">
                            <a:solidFill>
                              <a:schemeClr val="dk1"/>
                            </a:solidFill>
                            <a:latin typeface="+mn-lt"/>
                            <a:ea typeface="+mn-ea"/>
                            <a:cs typeface="+mn-cs"/>
                          </a:endParaRPr>
                        </a:p>
                      </a:txBody>
                      <a:tcPr marL="9525" marR="9525" marT="9525" marB="0" anchor="b">
                        <a:noFill/>
                      </a:tcPr>
                    </a:tc>
                    <a:tc>
                      <a:txBody>
                        <a:bodyPr/>
                        <a:lstStyle/>
                        <a:p>
                          <a:pPr marL="0" algn="ctr" defTabSz="914400" rtl="0" eaLnBrk="1" fontAlgn="b" latinLnBrk="0" hangingPunct="1"/>
                          <a:r>
                            <a:rPr lang="en-US" sz="1600" b="0" kern="1200" dirty="0">
                              <a:solidFill>
                                <a:schemeClr val="tx1"/>
                              </a:solidFill>
                              <a:latin typeface="+mn-lt"/>
                              <a:ea typeface="+mn-ea"/>
                              <a:cs typeface="+mn-cs"/>
                            </a:rPr>
                            <a:t>J0908-4913</a:t>
                          </a:r>
                        </a:p>
                      </a:txBody>
                      <a:tcPr marL="9525" marR="9525" marT="9525" marB="0" anchor="ctr">
                        <a:solidFill>
                          <a:schemeClr val="bg1"/>
                        </a:solidFill>
                      </a:tcPr>
                    </a:tc>
                    <a:tc>
                      <a:txBody>
                        <a:bodyPr/>
                        <a:lstStyle/>
                        <a:p>
                          <a:pPr marL="0" algn="ctr" defTabSz="914400" rtl="0" eaLnBrk="1" fontAlgn="b" latinLnBrk="0" hangingPunct="1"/>
                          <a:r>
                            <a:rPr lang="en-CN" sz="1600" b="0" kern="1200" dirty="0">
                              <a:solidFill>
                                <a:schemeClr val="tx1"/>
                              </a:solidFill>
                              <a:latin typeface="+mn-lt"/>
                              <a:ea typeface="+mn-ea"/>
                              <a:cs typeface="+mn-cs"/>
                            </a:rPr>
                            <a:t>106.8</a:t>
                          </a:r>
                        </a:p>
                      </a:txBody>
                      <a:tcPr marL="9525" marR="9525" marT="9525" marB="0" anchor="ctr">
                        <a:solidFill>
                          <a:schemeClr val="bg1"/>
                        </a:solidFill>
                      </a:tcPr>
                    </a:tc>
                    <a:tc>
                      <a:txBody>
                        <a:bodyPr/>
                        <a:lstStyle/>
                        <a:p>
                          <a:pPr marL="0" algn="ctr" defTabSz="914400" rtl="0" eaLnBrk="1" fontAlgn="b" latinLnBrk="0" hangingPunct="1"/>
                          <a:r>
                            <a:rPr lang="en-US" altLang="zh-CN" sz="1600" b="0" kern="1200" dirty="0">
                              <a:solidFill>
                                <a:schemeClr val="tx1"/>
                              </a:solidFill>
                              <a:latin typeface="+mn-lt"/>
                              <a:ea typeface="+mn-ea"/>
                              <a:cs typeface="+mn-cs"/>
                            </a:rPr>
                            <a:t>178</a:t>
                          </a:r>
                          <a:endParaRPr lang="en-CN" sz="1600" b="0" kern="1200" dirty="0">
                            <a:solidFill>
                              <a:schemeClr val="tx1"/>
                            </a:solidFill>
                            <a:latin typeface="+mn-lt"/>
                            <a:ea typeface="+mn-ea"/>
                            <a:cs typeface="+mn-cs"/>
                          </a:endParaRPr>
                        </a:p>
                      </a:txBody>
                      <a:tcPr marL="9525" marR="9525" marT="9525" marB="0" anchor="ctr">
                        <a:solidFill>
                          <a:schemeClr val="bg1"/>
                        </a:solidFill>
                      </a:tcPr>
                    </a:tc>
                    <a:tc vMerge="1">
                      <a:txBody>
                        <a:bodyPr/>
                        <a:lstStyle/>
                        <a:p>
                          <a:pPr algn="ctr"/>
                          <a:endParaRPr lang="en-GB" b="0" dirty="0">
                            <a:solidFill>
                              <a:schemeClr val="tx1"/>
                            </a:solidFill>
                          </a:endParaRPr>
                        </a:p>
                      </a:txBody>
                      <a:tcPr>
                        <a:noFill/>
                      </a:tcPr>
                    </a:tc>
                    <a:extLst>
                      <a:ext uri="{0D108BD9-81ED-4DB2-BD59-A6C34878D82A}">
                        <a16:rowId xmlns:a16="http://schemas.microsoft.com/office/drawing/2014/main" val="793034693"/>
                      </a:ext>
                    </a:extLst>
                  </a:tr>
                  <a:tr h="350608">
                    <a:tc vMerge="1">
                      <a:txBody>
                        <a:bodyPr/>
                        <a:lstStyle/>
                        <a:p>
                          <a:pPr marL="0" algn="ctr" defTabSz="914400" rtl="0" eaLnBrk="1" fontAlgn="b" latinLnBrk="0" hangingPunct="1"/>
                          <a:endParaRPr lang="en-US" sz="1800" kern="1200" dirty="0">
                            <a:solidFill>
                              <a:schemeClr val="dk1"/>
                            </a:solidFill>
                            <a:latin typeface="+mn-lt"/>
                            <a:ea typeface="+mn-ea"/>
                            <a:cs typeface="+mn-cs"/>
                          </a:endParaRPr>
                        </a:p>
                      </a:txBody>
                      <a:tcPr marL="9525" marR="9525" marT="9525" marB="0" anchor="b">
                        <a:noFill/>
                      </a:tcPr>
                    </a:tc>
                    <a:tc>
                      <a:txBody>
                        <a:bodyPr/>
                        <a:lstStyle/>
                        <a:p>
                          <a:pPr marL="0" algn="ctr" defTabSz="914400" rtl="0" eaLnBrk="1" fontAlgn="b" latinLnBrk="0" hangingPunct="1"/>
                          <a:r>
                            <a:rPr lang="en-US" sz="1600" b="0" kern="1200" dirty="0">
                              <a:solidFill>
                                <a:schemeClr val="tx1"/>
                              </a:solidFill>
                              <a:latin typeface="+mn-lt"/>
                              <a:ea typeface="+mn-ea"/>
                              <a:cs typeface="+mn-cs"/>
                            </a:rPr>
                            <a:t>J1549-4848</a:t>
                          </a:r>
                        </a:p>
                      </a:txBody>
                      <a:tcPr marL="9525" marR="9525" marT="9525" marB="0" anchor="ctr">
                        <a:solidFill>
                          <a:schemeClr val="bg1"/>
                        </a:solidFill>
                      </a:tcPr>
                    </a:tc>
                    <a:tc>
                      <a:txBody>
                        <a:bodyPr/>
                        <a:lstStyle/>
                        <a:p>
                          <a:pPr marL="0" algn="ctr" defTabSz="914400" rtl="0" eaLnBrk="1" fontAlgn="b" latinLnBrk="0" hangingPunct="1"/>
                          <a:r>
                            <a:rPr lang="en-CN" sz="1600" b="0" kern="1200" dirty="0">
                              <a:solidFill>
                                <a:schemeClr val="tx1"/>
                              </a:solidFill>
                              <a:latin typeface="+mn-lt"/>
                              <a:ea typeface="+mn-ea"/>
                              <a:cs typeface="+mn-cs"/>
                            </a:rPr>
                            <a:t>288.4</a:t>
                          </a:r>
                        </a:p>
                      </a:txBody>
                      <a:tcPr marL="9525" marR="9525" marT="9525" marB="0" anchor="ctr">
                        <a:solidFill>
                          <a:schemeClr val="bg1"/>
                        </a:solidFill>
                      </a:tcPr>
                    </a:tc>
                    <a:tc>
                      <a:txBody>
                        <a:bodyPr/>
                        <a:lstStyle/>
                        <a:p>
                          <a:pPr marL="0" algn="ctr" defTabSz="914400" rtl="0" eaLnBrk="1" fontAlgn="b" latinLnBrk="0" hangingPunct="1"/>
                          <a:r>
                            <a:rPr lang="en-US" altLang="zh-CN" sz="1600" b="0" kern="1200" dirty="0">
                              <a:solidFill>
                                <a:schemeClr val="tx1"/>
                              </a:solidFill>
                              <a:latin typeface="+mn-lt"/>
                              <a:ea typeface="+mn-ea"/>
                              <a:cs typeface="+mn-cs"/>
                            </a:rPr>
                            <a:t>176</a:t>
                          </a:r>
                          <a:endParaRPr lang="en-CN" sz="1600" b="0" kern="1200" dirty="0">
                            <a:solidFill>
                              <a:schemeClr val="tx1"/>
                            </a:solidFill>
                            <a:latin typeface="+mn-lt"/>
                            <a:ea typeface="+mn-ea"/>
                            <a:cs typeface="+mn-cs"/>
                          </a:endParaRPr>
                        </a:p>
                      </a:txBody>
                      <a:tcPr marL="9525" marR="9525" marT="9525" marB="0" anchor="ctr">
                        <a:solidFill>
                          <a:schemeClr val="bg1"/>
                        </a:solidFill>
                      </a:tcPr>
                    </a:tc>
                    <a:tc vMerge="1">
                      <a:txBody>
                        <a:bodyPr/>
                        <a:lstStyle/>
                        <a:p>
                          <a:pPr algn="ctr"/>
                          <a:endParaRPr lang="en-GB" b="0" dirty="0">
                            <a:solidFill>
                              <a:schemeClr val="tx1"/>
                            </a:solidFill>
                          </a:endParaRPr>
                        </a:p>
                      </a:txBody>
                      <a:tcPr>
                        <a:noFill/>
                      </a:tcPr>
                    </a:tc>
                    <a:extLst>
                      <a:ext uri="{0D108BD9-81ED-4DB2-BD59-A6C34878D82A}">
                        <a16:rowId xmlns:a16="http://schemas.microsoft.com/office/drawing/2014/main" val="2230275502"/>
                      </a:ext>
                    </a:extLst>
                  </a:tr>
                  <a:tr h="350608">
                    <a:tc vMerge="1">
                      <a:txBody>
                        <a:bodyPr/>
                        <a:lstStyle/>
                        <a:p>
                          <a:pPr marL="0" algn="ctr" defTabSz="914400" rtl="0" eaLnBrk="1" fontAlgn="b" latinLnBrk="0" hangingPunct="1"/>
                          <a:endParaRPr lang="en-US" sz="1800" kern="1200" dirty="0">
                            <a:solidFill>
                              <a:schemeClr val="dk1"/>
                            </a:solidFill>
                            <a:latin typeface="+mn-lt"/>
                            <a:ea typeface="+mn-ea"/>
                            <a:cs typeface="+mn-cs"/>
                          </a:endParaRPr>
                        </a:p>
                      </a:txBody>
                      <a:tcPr marL="9525" marR="9525" marT="9525" marB="0" anchor="b">
                        <a:noFill/>
                      </a:tcPr>
                    </a:tc>
                    <a:tc>
                      <a:txBody>
                        <a:bodyPr/>
                        <a:lstStyle/>
                        <a:p>
                          <a:pPr marL="0" algn="ctr" defTabSz="914400" rtl="0" eaLnBrk="1" fontAlgn="b" latinLnBrk="0" hangingPunct="1"/>
                          <a:r>
                            <a:rPr lang="en-US" sz="1600" b="0" kern="1200" dirty="0">
                              <a:solidFill>
                                <a:schemeClr val="tx1"/>
                              </a:solidFill>
                              <a:latin typeface="+mn-lt"/>
                              <a:ea typeface="+mn-ea"/>
                              <a:cs typeface="+mn-cs"/>
                            </a:rPr>
                            <a:t>J1722-3712</a:t>
                          </a:r>
                        </a:p>
                      </a:txBody>
                      <a:tcPr marL="9525" marR="9525" marT="9525" marB="0" anchor="ctr">
                        <a:solidFill>
                          <a:schemeClr val="bg1"/>
                        </a:solidFill>
                      </a:tcPr>
                    </a:tc>
                    <a:tc>
                      <a:txBody>
                        <a:bodyPr/>
                        <a:lstStyle/>
                        <a:p>
                          <a:pPr marL="0" algn="ctr" defTabSz="914400" rtl="0" eaLnBrk="1" fontAlgn="b" latinLnBrk="0" hangingPunct="1"/>
                          <a:r>
                            <a:rPr lang="en-CN" sz="1600" b="0" kern="1200" dirty="0">
                              <a:solidFill>
                                <a:schemeClr val="tx1"/>
                              </a:solidFill>
                              <a:latin typeface="+mn-lt"/>
                              <a:ea typeface="+mn-ea"/>
                              <a:cs typeface="+mn-cs"/>
                            </a:rPr>
                            <a:t>236.2</a:t>
                          </a:r>
                        </a:p>
                      </a:txBody>
                      <a:tcPr marL="9525" marR="9525" marT="9525" marB="0" anchor="ctr">
                        <a:solidFill>
                          <a:schemeClr val="bg1"/>
                        </a:solidFill>
                      </a:tcPr>
                    </a:tc>
                    <a:tc>
                      <a:txBody>
                        <a:bodyPr/>
                        <a:lstStyle/>
                        <a:p>
                          <a:pPr marL="0" algn="ctr" defTabSz="914400" rtl="0" eaLnBrk="1" fontAlgn="b" latinLnBrk="0" hangingPunct="1"/>
                          <a:r>
                            <a:rPr lang="en-US" altLang="zh-CN" sz="1600" b="0" kern="1200" dirty="0">
                              <a:solidFill>
                                <a:schemeClr val="tx1"/>
                              </a:solidFill>
                              <a:latin typeface="+mn-lt"/>
                              <a:ea typeface="+mn-ea"/>
                              <a:cs typeface="+mn-cs"/>
                            </a:rPr>
                            <a:t>179</a:t>
                          </a:r>
                          <a:endParaRPr lang="en-CN" sz="1600" b="0" kern="1200" dirty="0">
                            <a:solidFill>
                              <a:schemeClr val="tx1"/>
                            </a:solidFill>
                            <a:latin typeface="+mn-lt"/>
                            <a:ea typeface="+mn-ea"/>
                            <a:cs typeface="+mn-cs"/>
                          </a:endParaRPr>
                        </a:p>
                      </a:txBody>
                      <a:tcPr marL="9525" marR="9525" marT="9525" marB="0" anchor="ctr">
                        <a:solidFill>
                          <a:schemeClr val="bg1"/>
                        </a:solidFill>
                      </a:tcPr>
                    </a:tc>
                    <a:tc vMerge="1">
                      <a:txBody>
                        <a:bodyPr/>
                        <a:lstStyle/>
                        <a:p>
                          <a:pPr algn="ctr"/>
                          <a:endParaRPr lang="en-GB" b="0" dirty="0">
                            <a:solidFill>
                              <a:schemeClr val="tx1"/>
                            </a:solidFill>
                          </a:endParaRPr>
                        </a:p>
                      </a:txBody>
                      <a:tcPr>
                        <a:noFill/>
                      </a:tcPr>
                    </a:tc>
                    <a:extLst>
                      <a:ext uri="{0D108BD9-81ED-4DB2-BD59-A6C34878D82A}">
                        <a16:rowId xmlns:a16="http://schemas.microsoft.com/office/drawing/2014/main" val="250252830"/>
                      </a:ext>
                    </a:extLst>
                  </a:tr>
                  <a:tr h="350608">
                    <a:tc vMerge="1">
                      <a:txBody>
                        <a:bodyPr/>
                        <a:lstStyle/>
                        <a:p>
                          <a:pPr marL="0" algn="ctr" defTabSz="914400" rtl="0" eaLnBrk="1" fontAlgn="b" latinLnBrk="0" hangingPunct="1"/>
                          <a:endParaRPr lang="en-US" sz="1800" kern="1200" dirty="0">
                            <a:solidFill>
                              <a:schemeClr val="dk1"/>
                            </a:solidFill>
                            <a:latin typeface="+mn-lt"/>
                            <a:ea typeface="+mn-ea"/>
                            <a:cs typeface="+mn-cs"/>
                          </a:endParaRPr>
                        </a:p>
                      </a:txBody>
                      <a:tcPr marL="9525" marR="9525" marT="9525" marB="0" anchor="b">
                        <a:noFill/>
                      </a:tcPr>
                    </a:tc>
                    <a:tc>
                      <a:txBody>
                        <a:bodyPr/>
                        <a:lstStyle/>
                        <a:p>
                          <a:pPr marL="0" algn="ctr" defTabSz="914400" rtl="0" eaLnBrk="1" fontAlgn="b" latinLnBrk="0" hangingPunct="1"/>
                          <a:r>
                            <a:rPr lang="en-US" sz="1600" b="0" kern="1200" dirty="0">
                              <a:solidFill>
                                <a:schemeClr val="tx1"/>
                              </a:solidFill>
                              <a:latin typeface="+mn-lt"/>
                              <a:ea typeface="+mn-ea"/>
                              <a:cs typeface="+mn-cs"/>
                            </a:rPr>
                            <a:t>J1739-2903</a:t>
                          </a: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CN" sz="1600" b="0" kern="1200" dirty="0">
                              <a:solidFill>
                                <a:schemeClr val="tx1"/>
                              </a:solidFill>
                              <a:latin typeface="+mn-lt"/>
                              <a:ea typeface="+mn-ea"/>
                              <a:cs typeface="+mn-cs"/>
                            </a:rPr>
                            <a:t>322.9</a:t>
                          </a: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CN" sz="1600" b="0" kern="1200" dirty="0">
                              <a:solidFill>
                                <a:schemeClr val="tx1"/>
                              </a:solidFill>
                              <a:latin typeface="+mn-lt"/>
                              <a:ea typeface="+mn-ea"/>
                              <a:cs typeface="+mn-cs"/>
                            </a:rPr>
                            <a:t>177</a:t>
                          </a:r>
                          <a:endParaRPr lang="en-CN" sz="1600" b="0" kern="1200" dirty="0">
                            <a:solidFill>
                              <a:schemeClr val="tx1"/>
                            </a:solidFill>
                            <a:latin typeface="+mn-lt"/>
                            <a:ea typeface="+mn-ea"/>
                            <a:cs typeface="+mn-cs"/>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lang="en-GB" b="0" dirty="0">
                            <a:solidFill>
                              <a:schemeClr val="tx1"/>
                            </a:solidFill>
                          </a:endParaRPr>
                        </a:p>
                      </a:txBody>
                      <a:tcPr>
                        <a:noFill/>
                      </a:tcPr>
                    </a:tc>
                    <a:extLst>
                      <a:ext uri="{0D108BD9-81ED-4DB2-BD59-A6C34878D82A}">
                        <a16:rowId xmlns:a16="http://schemas.microsoft.com/office/drawing/2014/main" val="477292692"/>
                      </a:ext>
                    </a:extLst>
                  </a:tr>
                </a:tbl>
              </a:graphicData>
            </a:graphic>
          </p:graphicFrame>
        </mc:Choice>
        <mc:Fallback>
          <p:graphicFrame>
            <p:nvGraphicFramePr>
              <p:cNvPr id="10" name="Content Placeholder 3">
                <a:extLst>
                  <a:ext uri="{FF2B5EF4-FFF2-40B4-BE49-F238E27FC236}">
                    <a16:creationId xmlns:a16="http://schemas.microsoft.com/office/drawing/2014/main" id="{52ADE971-AEAA-D7FF-44A4-DF8C8B01DE2F}"/>
                  </a:ext>
                </a:extLst>
              </p:cNvPr>
              <p:cNvGraphicFramePr>
                <a:graphicFrameLocks noGrp="1"/>
              </p:cNvGraphicFramePr>
              <p:nvPr>
                <p:ph idx="1"/>
                <p:extLst>
                  <p:ext uri="{D42A27DB-BD31-4B8C-83A1-F6EECF244321}">
                    <p14:modId xmlns:p14="http://schemas.microsoft.com/office/powerpoint/2010/main" val="3728060115"/>
                  </p:ext>
                </p:extLst>
              </p:nvPr>
            </p:nvGraphicFramePr>
            <p:xfrm>
              <a:off x="1889516" y="546607"/>
              <a:ext cx="8412968" cy="6300719"/>
            </p:xfrm>
            <a:graphic>
              <a:graphicData uri="http://schemas.openxmlformats.org/drawingml/2006/table">
                <a:tbl>
                  <a:tblPr firstRow="1" bandRow="1">
                    <a:tableStyleId>{5C22544A-7EE6-4342-B048-85BDC9FD1C3A}</a:tableStyleId>
                  </a:tblPr>
                  <a:tblGrid>
                    <a:gridCol w="1480888">
                      <a:extLst>
                        <a:ext uri="{9D8B030D-6E8A-4147-A177-3AD203B41FA5}">
                          <a16:colId xmlns:a16="http://schemas.microsoft.com/office/drawing/2014/main" val="646255894"/>
                        </a:ext>
                      </a:extLst>
                    </a:gridCol>
                    <a:gridCol w="1256878">
                      <a:extLst>
                        <a:ext uri="{9D8B030D-6E8A-4147-A177-3AD203B41FA5}">
                          <a16:colId xmlns:a16="http://schemas.microsoft.com/office/drawing/2014/main" val="1014284720"/>
                        </a:ext>
                      </a:extLst>
                    </a:gridCol>
                    <a:gridCol w="937146">
                      <a:extLst>
                        <a:ext uri="{9D8B030D-6E8A-4147-A177-3AD203B41FA5}">
                          <a16:colId xmlns:a16="http://schemas.microsoft.com/office/drawing/2014/main" val="1413775062"/>
                        </a:ext>
                      </a:extLst>
                    </a:gridCol>
                    <a:gridCol w="1567344">
                      <a:extLst>
                        <a:ext uri="{9D8B030D-6E8A-4147-A177-3AD203B41FA5}">
                          <a16:colId xmlns:a16="http://schemas.microsoft.com/office/drawing/2014/main" val="726685455"/>
                        </a:ext>
                      </a:extLst>
                    </a:gridCol>
                    <a:gridCol w="3170712">
                      <a:extLst>
                        <a:ext uri="{9D8B030D-6E8A-4147-A177-3AD203B41FA5}">
                          <a16:colId xmlns:a16="http://schemas.microsoft.com/office/drawing/2014/main" val="3257807293"/>
                        </a:ext>
                      </a:extLst>
                    </a:gridCol>
                  </a:tblGrid>
                  <a:tr h="340383">
                    <a:tc>
                      <a:txBody>
                        <a:bodyPr/>
                        <a:lstStyle/>
                        <a:p>
                          <a:pPr algn="ctr"/>
                          <a:r>
                            <a:rPr lang="en-US" altLang="zh-CN" sz="1600" b="1" dirty="0">
                              <a:solidFill>
                                <a:schemeClr val="tx1"/>
                              </a:solidFill>
                            </a:rPr>
                            <a:t>Telescopes</a:t>
                          </a:r>
                          <a:endParaRPr lang="en-GB" sz="1600" b="1" dirty="0">
                            <a:solidFill>
                              <a:schemeClr val="tx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600" b="1" dirty="0" err="1">
                              <a:solidFill>
                                <a:schemeClr val="tx1"/>
                              </a:solidFill>
                            </a:rPr>
                            <a:t>Jname</a:t>
                          </a:r>
                          <a:endParaRPr lang="en-GB" sz="1600" b="1" dirty="0">
                            <a:solidFill>
                              <a:schemeClr val="tx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600" b="1" dirty="0">
                              <a:solidFill>
                                <a:schemeClr val="tx1"/>
                              </a:solidFill>
                            </a:rPr>
                            <a:t>P</a:t>
                          </a:r>
                          <a:r>
                            <a:rPr lang="zh-CN" altLang="en-US" sz="1600" b="1" dirty="0">
                              <a:solidFill>
                                <a:schemeClr val="tx1"/>
                              </a:solidFill>
                            </a:rPr>
                            <a:t> </a:t>
                          </a:r>
                          <a:r>
                            <a:rPr lang="en-US" altLang="zh-CN" sz="1600" b="1" dirty="0">
                              <a:solidFill>
                                <a:schemeClr val="tx1"/>
                              </a:solidFill>
                            </a:rPr>
                            <a:t>(</a:t>
                          </a:r>
                          <a:r>
                            <a:rPr lang="en-US" altLang="zh-CN" sz="1600" b="1" dirty="0" err="1">
                              <a:solidFill>
                                <a:schemeClr val="tx1"/>
                              </a:solidFill>
                            </a:rPr>
                            <a:t>ms</a:t>
                          </a:r>
                          <a:r>
                            <a:rPr lang="en-US" altLang="zh-CN" sz="1600" b="1" dirty="0">
                              <a:solidFill>
                                <a:schemeClr val="tx1"/>
                              </a:solidFill>
                            </a:rPr>
                            <a:t>)</a:t>
                          </a:r>
                          <a:endParaRPr lang="en-GB" sz="1600" b="1" dirty="0">
                            <a:solidFill>
                              <a:schemeClr val="tx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CN"/>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34677" t="-7407" r="-202419" b="-1759259"/>
                          </a:stretch>
                        </a:blipFill>
                      </a:tcPr>
                    </a:tc>
                    <a:tc>
                      <a:txBody>
                        <a:bodyPr/>
                        <a:lstStyle/>
                        <a:p>
                          <a:pPr algn="ctr"/>
                          <a:r>
                            <a:rPr lang="en-US" altLang="zh-CN" sz="1600" b="1" dirty="0">
                              <a:solidFill>
                                <a:schemeClr val="tx1"/>
                              </a:solidFill>
                            </a:rPr>
                            <a:t>Ref.</a:t>
                          </a:r>
                          <a:endParaRPr lang="en-GB" sz="1600" b="1" dirty="0">
                            <a:solidFill>
                              <a:schemeClr val="tx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17681038"/>
                      </a:ext>
                    </a:extLst>
                  </a:tr>
                  <a:tr h="350608">
                    <a:tc rowSpan="4">
                      <a:txBody>
                        <a:bodyPr/>
                        <a:lstStyle/>
                        <a:p>
                          <a:pPr marL="0" algn="ctr" defTabSz="914400" rtl="0" eaLnBrk="1" fontAlgn="b" latinLnBrk="0" hangingPunct="1"/>
                          <a:r>
                            <a:rPr lang="en-US" altLang="zh-CN" sz="1600" b="0" kern="1200" dirty="0">
                              <a:solidFill>
                                <a:schemeClr val="tx1"/>
                              </a:solidFill>
                              <a:latin typeface="+mn-lt"/>
                              <a:ea typeface="+mn-ea"/>
                              <a:cs typeface="+mn-cs"/>
                            </a:rPr>
                            <a:t>FAST</a:t>
                          </a:r>
                          <a:endParaRPr lang="en-US" sz="1600" b="0" kern="1200" dirty="0">
                            <a:solidFill>
                              <a:schemeClr val="tx1"/>
                            </a:solidFill>
                            <a:latin typeface="+mn-lt"/>
                            <a:ea typeface="+mn-ea"/>
                            <a:cs typeface="+mn-cs"/>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US" sz="1600" b="0" kern="1200" dirty="0">
                              <a:solidFill>
                                <a:schemeClr val="tx1"/>
                              </a:solidFill>
                              <a:latin typeface="+mn-lt"/>
                              <a:ea typeface="+mn-ea"/>
                              <a:cs typeface="+mn-cs"/>
                            </a:rPr>
                            <a:t>J1913+0832</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CN" sz="1600" b="0" kern="1200" dirty="0">
                              <a:solidFill>
                                <a:schemeClr val="tx1"/>
                              </a:solidFill>
                              <a:latin typeface="+mn-lt"/>
                              <a:ea typeface="+mn-ea"/>
                              <a:cs typeface="+mn-cs"/>
                            </a:rPr>
                            <a:t>134</a:t>
                          </a:r>
                          <a:r>
                            <a:rPr lang="en-US" altLang="zh-CN" sz="1600" b="0" kern="1200" dirty="0">
                              <a:solidFill>
                                <a:schemeClr val="tx1"/>
                              </a:solidFill>
                              <a:latin typeface="+mn-lt"/>
                              <a:ea typeface="+mn-ea"/>
                              <a:cs typeface="+mn-cs"/>
                            </a:rPr>
                            <a:t>.0</a:t>
                          </a:r>
                          <a:endParaRPr lang="en-CN" sz="1600" b="0" kern="1200" dirty="0">
                            <a:solidFill>
                              <a:schemeClr val="tx1"/>
                            </a:solidFill>
                            <a:latin typeface="+mn-lt"/>
                            <a:ea typeface="+mn-ea"/>
                            <a:cs typeface="+mn-cs"/>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US" altLang="zh-CN" sz="1600" b="0" kern="1200" dirty="0">
                              <a:solidFill>
                                <a:schemeClr val="tx1"/>
                              </a:solidFill>
                              <a:latin typeface="+mn-lt"/>
                              <a:ea typeface="+mn-ea"/>
                              <a:cs typeface="+mn-cs"/>
                            </a:rPr>
                            <a:t>192</a:t>
                          </a:r>
                          <a:endParaRPr lang="en-CN" sz="1600" b="0" kern="1200" dirty="0">
                            <a:solidFill>
                              <a:schemeClr val="tx1"/>
                            </a:solidFill>
                            <a:latin typeface="+mn-lt"/>
                            <a:ea typeface="+mn-ea"/>
                            <a:cs typeface="+mn-cs"/>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4">
                      <a:txBody>
                        <a:bodyPr/>
                        <a:lstStyle/>
                        <a:p>
                          <a:pPr algn="ctr"/>
                          <a:r>
                            <a:rPr lang="en-US" altLang="zh-CN" sz="1600" b="0" dirty="0">
                              <a:solidFill>
                                <a:schemeClr val="tx1"/>
                              </a:solidFill>
                            </a:rPr>
                            <a:t>Wang</a:t>
                          </a:r>
                          <a:r>
                            <a:rPr lang="zh-CN" altLang="en-US" sz="1600" b="0" dirty="0">
                              <a:solidFill>
                                <a:schemeClr val="tx1"/>
                              </a:solidFill>
                            </a:rPr>
                            <a:t> </a:t>
                          </a:r>
                          <a:r>
                            <a:rPr lang="en-US" altLang="zh-CN" sz="1600" b="0" dirty="0">
                              <a:solidFill>
                                <a:schemeClr val="tx1"/>
                              </a:solidFill>
                            </a:rPr>
                            <a:t>et</a:t>
                          </a:r>
                          <a:r>
                            <a:rPr lang="zh-CN" altLang="en-US" sz="1600" b="0" dirty="0">
                              <a:solidFill>
                                <a:schemeClr val="tx1"/>
                              </a:solidFill>
                            </a:rPr>
                            <a:t> </a:t>
                          </a:r>
                          <a:r>
                            <a:rPr lang="en-US" altLang="zh-CN" sz="1600" b="0" dirty="0">
                              <a:solidFill>
                                <a:schemeClr val="tx1"/>
                              </a:solidFill>
                            </a:rPr>
                            <a:t>al.,</a:t>
                          </a:r>
                          <a:r>
                            <a:rPr lang="zh-CN" altLang="en-US" sz="1600" b="0" dirty="0">
                              <a:solidFill>
                                <a:schemeClr val="tx1"/>
                              </a:solidFill>
                            </a:rPr>
                            <a:t> </a:t>
                          </a:r>
                          <a:r>
                            <a:rPr lang="en-US" altLang="zh-CN" sz="1600" b="0" dirty="0">
                              <a:solidFill>
                                <a:schemeClr val="tx1"/>
                              </a:solidFill>
                            </a:rPr>
                            <a:t>2023,</a:t>
                          </a:r>
                          <a:r>
                            <a:rPr lang="zh-CN" altLang="en-US" sz="1600" b="0" dirty="0">
                              <a:solidFill>
                                <a:schemeClr val="tx1"/>
                              </a:solidFill>
                            </a:rPr>
                            <a:t> </a:t>
                          </a:r>
                          <a:r>
                            <a:rPr lang="en-US" altLang="zh-CN" sz="1600" b="0" dirty="0">
                              <a:solidFill>
                                <a:schemeClr val="tx1"/>
                              </a:solidFill>
                            </a:rPr>
                            <a:t>RAA</a:t>
                          </a:r>
                        </a:p>
                        <a:p>
                          <a:pPr algn="ctr"/>
                          <a:r>
                            <a:rPr lang="en-US" altLang="zh-CN" sz="1600" b="0" dirty="0">
                              <a:solidFill>
                                <a:schemeClr val="tx1"/>
                              </a:solidFill>
                            </a:rPr>
                            <a:t>(GPPS)</a:t>
                          </a:r>
                          <a:endParaRPr lang="en-GB" sz="1600" b="0" dirty="0">
                            <a:solidFill>
                              <a:schemeClr val="tx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2577114"/>
                      </a:ext>
                    </a:extLst>
                  </a:tr>
                  <a:tr h="350608">
                    <a:tc vMerge="1">
                      <a:txBody>
                        <a:bodyPr/>
                        <a:lstStyle/>
                        <a:p>
                          <a:pPr marL="0" algn="ctr" defTabSz="914400" rtl="0" eaLnBrk="1" fontAlgn="b" latinLnBrk="0" hangingPunct="1"/>
                          <a:endParaRPr lang="en-US" sz="1800" kern="1200" dirty="0">
                            <a:solidFill>
                              <a:schemeClr val="dk1"/>
                            </a:solidFill>
                            <a:latin typeface="+mn-lt"/>
                            <a:ea typeface="+mn-ea"/>
                            <a:cs typeface="+mn-cs"/>
                          </a:endParaRPr>
                        </a:p>
                      </a:txBody>
                      <a:tcPr marL="9525" marR="9525" marT="9525"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0" kern="1200" dirty="0">
                              <a:solidFill>
                                <a:schemeClr val="tx1"/>
                              </a:solidFill>
                              <a:latin typeface="+mn-lt"/>
                              <a:ea typeface="+mn-ea"/>
                              <a:cs typeface="+mn-cs"/>
                            </a:rPr>
                            <a:t>J1935+2025</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CN" sz="1600" b="0" kern="1200" dirty="0">
                              <a:solidFill>
                                <a:schemeClr val="tx1"/>
                              </a:solidFill>
                              <a:latin typeface="+mn-lt"/>
                              <a:ea typeface="+mn-ea"/>
                              <a:cs typeface="+mn-cs"/>
                            </a:rPr>
                            <a:t>80.1</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US" altLang="zh-CN" sz="1600" b="0" kern="1200" dirty="0">
                              <a:solidFill>
                                <a:schemeClr val="tx1"/>
                              </a:solidFill>
                              <a:latin typeface="+mn-lt"/>
                              <a:ea typeface="+mn-ea"/>
                              <a:cs typeface="+mn-cs"/>
                            </a:rPr>
                            <a:t>189</a:t>
                          </a:r>
                          <a:endParaRPr lang="en-CN" sz="1600" b="0" kern="1200" dirty="0">
                            <a:solidFill>
                              <a:schemeClr val="tx1"/>
                            </a:solidFill>
                            <a:latin typeface="+mn-lt"/>
                            <a:ea typeface="+mn-ea"/>
                            <a:cs typeface="+mn-cs"/>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GB" b="0" dirty="0">
                            <a:solidFill>
                              <a:schemeClr val="tx1"/>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5045813"/>
                      </a:ext>
                    </a:extLst>
                  </a:tr>
                  <a:tr h="350608">
                    <a:tc vMerge="1">
                      <a:txBody>
                        <a:bodyPr/>
                        <a:lstStyle/>
                        <a:p>
                          <a:pPr marL="0" algn="ctr" defTabSz="914400" rtl="0" eaLnBrk="1" fontAlgn="b" latinLnBrk="0" hangingPunct="1"/>
                          <a:endParaRPr lang="en-US" sz="1800" kern="1200" dirty="0">
                            <a:solidFill>
                              <a:schemeClr val="dk1"/>
                            </a:solidFill>
                            <a:latin typeface="+mn-lt"/>
                            <a:ea typeface="+mn-ea"/>
                            <a:cs typeface="+mn-cs"/>
                          </a:endParaRPr>
                        </a:p>
                      </a:txBody>
                      <a:tcPr marL="9525" marR="9525" marT="9525"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0" kern="1200" dirty="0">
                              <a:solidFill>
                                <a:schemeClr val="tx1"/>
                              </a:solidFill>
                              <a:latin typeface="+mn-lt"/>
                              <a:ea typeface="+mn-ea"/>
                              <a:cs typeface="+mn-cs"/>
                            </a:rPr>
                            <a:t>J2047+5029</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CN" sz="1600" b="0" kern="1200" dirty="0">
                              <a:solidFill>
                                <a:schemeClr val="tx1"/>
                              </a:solidFill>
                              <a:latin typeface="+mn-lt"/>
                              <a:ea typeface="+mn-ea"/>
                              <a:cs typeface="+mn-cs"/>
                            </a:rPr>
                            <a:t>445.9</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US" altLang="zh-CN" sz="1600" b="0" kern="1200" dirty="0">
                              <a:solidFill>
                                <a:schemeClr val="tx1"/>
                              </a:solidFill>
                              <a:latin typeface="+mn-lt"/>
                              <a:ea typeface="+mn-ea"/>
                              <a:cs typeface="+mn-cs"/>
                            </a:rPr>
                            <a:t>181</a:t>
                          </a:r>
                          <a:endParaRPr lang="en-CN" sz="1600" b="0" kern="1200" dirty="0">
                            <a:solidFill>
                              <a:schemeClr val="tx1"/>
                            </a:solidFill>
                            <a:latin typeface="+mn-lt"/>
                            <a:ea typeface="+mn-ea"/>
                            <a:cs typeface="+mn-cs"/>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GB" b="1" dirty="0">
                            <a:solidFill>
                              <a:srgbClr val="FF0000"/>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9948125"/>
                      </a:ext>
                    </a:extLst>
                  </a:tr>
                  <a:tr h="350608">
                    <a:tc vMerge="1">
                      <a:txBody>
                        <a:bodyPr/>
                        <a:lstStyle/>
                        <a:p>
                          <a:pPr marL="0" algn="ctr" defTabSz="914400" rtl="0" eaLnBrk="1" fontAlgn="b" latinLnBrk="0" hangingPunct="1"/>
                          <a:endParaRPr lang="en-US" sz="1800" kern="1200" dirty="0">
                            <a:solidFill>
                              <a:schemeClr val="dk1"/>
                            </a:solidFill>
                            <a:latin typeface="+mn-lt"/>
                            <a:ea typeface="+mn-ea"/>
                            <a:cs typeface="+mn-cs"/>
                          </a:endParaRPr>
                        </a:p>
                      </a:txBody>
                      <a:tcPr marL="9525" marR="9525" marT="9525"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0" kern="1200" dirty="0">
                              <a:solidFill>
                                <a:schemeClr val="tx1"/>
                              </a:solidFill>
                              <a:latin typeface="+mn-lt"/>
                              <a:ea typeface="+mn-ea"/>
                              <a:cs typeface="+mn-cs"/>
                            </a:rPr>
                            <a:t>J2208+4056</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CN" sz="1600" b="0" kern="1200" dirty="0">
                              <a:solidFill>
                                <a:schemeClr val="tx1"/>
                              </a:solidFill>
                              <a:latin typeface="+mn-lt"/>
                              <a:ea typeface="+mn-ea"/>
                              <a:cs typeface="+mn-cs"/>
                            </a:rPr>
                            <a:t>636</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US" altLang="zh-CN" sz="1600" b="0" kern="1200" dirty="0">
                              <a:solidFill>
                                <a:schemeClr val="tx1"/>
                              </a:solidFill>
                              <a:latin typeface="+mn-lt"/>
                              <a:ea typeface="+mn-ea"/>
                              <a:cs typeface="+mn-cs"/>
                            </a:rPr>
                            <a:t>182</a:t>
                          </a:r>
                          <a:endParaRPr lang="en-CN" sz="1600" b="0" kern="1200" dirty="0">
                            <a:solidFill>
                              <a:schemeClr val="tx1"/>
                            </a:solidFill>
                            <a:latin typeface="+mn-lt"/>
                            <a:ea typeface="+mn-ea"/>
                            <a:cs typeface="+mn-cs"/>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GB" b="1" dirty="0">
                            <a:solidFill>
                              <a:srgbClr val="FF0000"/>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992348"/>
                      </a:ext>
                    </a:extLst>
                  </a:tr>
                  <a:tr h="350608">
                    <a:tc rowSpan="8">
                      <a:txBody>
                        <a:bodyPr/>
                        <a:lstStyle/>
                        <a:p>
                          <a:pPr marL="0" algn="ctr" defTabSz="914400" rtl="0" eaLnBrk="1" fontAlgn="b" latinLnBrk="0" hangingPunct="1"/>
                          <a:r>
                            <a:rPr lang="en-US" altLang="zh-CN" sz="1600" b="0" kern="1200" dirty="0" err="1">
                              <a:solidFill>
                                <a:schemeClr val="tx1"/>
                              </a:solidFill>
                              <a:latin typeface="+mn-lt"/>
                              <a:ea typeface="+mn-ea"/>
                              <a:cs typeface="+mn-cs"/>
                            </a:rPr>
                            <a:t>MeerKAT</a:t>
                          </a:r>
                          <a:endParaRPr lang="en-US" sz="1600" b="0" kern="1200" dirty="0">
                            <a:solidFill>
                              <a:schemeClr val="tx1"/>
                            </a:solidFill>
                            <a:latin typeface="+mn-lt"/>
                            <a:ea typeface="+mn-ea"/>
                            <a:cs typeface="+mn-cs"/>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600" b="0" kern="1200" dirty="0">
                              <a:solidFill>
                                <a:schemeClr val="tx1"/>
                              </a:solidFill>
                              <a:latin typeface="+mn-lt"/>
                              <a:ea typeface="+mn-ea"/>
                              <a:cs typeface="+mn-cs"/>
                            </a:rPr>
                            <a:t>J0627+0706</a:t>
                          </a:r>
                        </a:p>
                      </a:txBody>
                      <a:tcPr marL="9525" marR="9525" marT="9525" marB="0" anchor="ctr">
                        <a:lnT w="12700" cap="flat" cmpd="sng" algn="ctr">
                          <a:solidFill>
                            <a:schemeClr val="tx1"/>
                          </a:solidFill>
                          <a:prstDash val="solid"/>
                          <a:round/>
                          <a:headEnd type="none" w="med" len="med"/>
                          <a:tailEnd type="none" w="med" len="med"/>
                        </a:lnT>
                        <a:solidFill>
                          <a:schemeClr val="bg1"/>
                        </a:solidFill>
                      </a:tcPr>
                    </a:tc>
                    <a:tc>
                      <a:txBody>
                        <a:bodyPr/>
                        <a:lstStyle/>
                        <a:p>
                          <a:pPr marL="0" algn="ctr" defTabSz="914400" rtl="0" eaLnBrk="1" fontAlgn="b" latinLnBrk="0" hangingPunct="1"/>
                          <a:r>
                            <a:rPr lang="en-CN" sz="1600" b="0" kern="1200" dirty="0">
                              <a:solidFill>
                                <a:schemeClr val="tx1"/>
                              </a:solidFill>
                              <a:latin typeface="+mn-lt"/>
                              <a:ea typeface="+mn-ea"/>
                              <a:cs typeface="+mn-cs"/>
                            </a:rPr>
                            <a:t>475.9</a:t>
                          </a:r>
                        </a:p>
                      </a:txBody>
                      <a:tcPr marL="9525" marR="9525" marT="9525" marB="0" anchor="ctr">
                        <a:lnT w="12700" cap="flat" cmpd="sng" algn="ctr">
                          <a:solidFill>
                            <a:schemeClr val="tx1"/>
                          </a:solidFill>
                          <a:prstDash val="solid"/>
                          <a:round/>
                          <a:headEnd type="none" w="med" len="med"/>
                          <a:tailEnd type="none" w="med" len="med"/>
                        </a:lnT>
                        <a:solidFill>
                          <a:schemeClr val="bg1"/>
                        </a:solidFill>
                      </a:tcPr>
                    </a:tc>
                    <a:tc>
                      <a:txBody>
                        <a:bodyPr/>
                        <a:lstStyle/>
                        <a:p>
                          <a:pPr marL="0" algn="ctr" defTabSz="914400" rtl="0" eaLnBrk="1" fontAlgn="b" latinLnBrk="0" hangingPunct="1"/>
                          <a:r>
                            <a:rPr lang="en-US" altLang="zh-CN" sz="1600" b="0" kern="1200" dirty="0">
                              <a:solidFill>
                                <a:schemeClr val="tx1"/>
                              </a:solidFill>
                              <a:latin typeface="+mn-lt"/>
                              <a:ea typeface="+mn-ea"/>
                              <a:cs typeface="+mn-cs"/>
                            </a:rPr>
                            <a:t>183</a:t>
                          </a:r>
                          <a:endParaRPr lang="en-CN" sz="1600" b="0" kern="1200" dirty="0">
                            <a:solidFill>
                              <a:schemeClr val="tx1"/>
                            </a:solidFill>
                            <a:latin typeface="+mn-lt"/>
                            <a:ea typeface="+mn-ea"/>
                            <a:cs typeface="+mn-cs"/>
                          </a:endParaRPr>
                        </a:p>
                      </a:txBody>
                      <a:tcPr marL="9525" marR="9525" marT="9525" marB="0" anchor="ctr">
                        <a:lnT w="12700" cap="flat" cmpd="sng" algn="ctr">
                          <a:solidFill>
                            <a:schemeClr val="tx1"/>
                          </a:solidFill>
                          <a:prstDash val="solid"/>
                          <a:round/>
                          <a:headEnd type="none" w="med" len="med"/>
                          <a:tailEnd type="none" w="med" len="med"/>
                        </a:lnT>
                        <a:solidFill>
                          <a:schemeClr val="bg1"/>
                        </a:solidFill>
                      </a:tcPr>
                    </a:tc>
                    <a:tc rowSpan="8">
                      <a:txBody>
                        <a:bodyPr/>
                        <a:lstStyle/>
                        <a:p>
                          <a:pPr algn="ctr"/>
                          <a:r>
                            <a:rPr lang="en-US" altLang="zh-CN" sz="1600" b="0" dirty="0">
                              <a:solidFill>
                                <a:schemeClr val="tx1"/>
                              </a:solidFill>
                            </a:rPr>
                            <a:t>Posselt</a:t>
                          </a:r>
                          <a:r>
                            <a:rPr lang="zh-CN" altLang="en-US" sz="1600" b="0" dirty="0">
                              <a:solidFill>
                                <a:schemeClr val="tx1"/>
                              </a:solidFill>
                            </a:rPr>
                            <a:t> </a:t>
                          </a:r>
                          <a:r>
                            <a:rPr lang="en-US" altLang="zh-CN" sz="1600" b="0" dirty="0">
                              <a:solidFill>
                                <a:schemeClr val="tx1"/>
                              </a:solidFill>
                            </a:rPr>
                            <a:t>et</a:t>
                          </a:r>
                          <a:r>
                            <a:rPr lang="zh-CN" altLang="en-US" sz="1600" b="0" dirty="0">
                              <a:solidFill>
                                <a:schemeClr val="tx1"/>
                              </a:solidFill>
                            </a:rPr>
                            <a:t> </a:t>
                          </a:r>
                          <a:r>
                            <a:rPr lang="en-US" altLang="zh-CN" sz="1600" b="0" dirty="0">
                              <a:solidFill>
                                <a:schemeClr val="tx1"/>
                              </a:solidFill>
                            </a:rPr>
                            <a:t>al.,</a:t>
                          </a:r>
                          <a:r>
                            <a:rPr lang="zh-CN" altLang="en-US" sz="1600" b="0" dirty="0">
                              <a:solidFill>
                                <a:schemeClr val="tx1"/>
                              </a:solidFill>
                            </a:rPr>
                            <a:t> </a:t>
                          </a:r>
                          <a:r>
                            <a:rPr lang="en-US" altLang="zh-CN" sz="1600" b="0" dirty="0">
                              <a:solidFill>
                                <a:schemeClr val="tx1"/>
                              </a:solidFill>
                            </a:rPr>
                            <a:t>2023,</a:t>
                          </a:r>
                          <a:r>
                            <a:rPr lang="zh-CN" altLang="en-US" sz="1600" b="0" dirty="0">
                              <a:solidFill>
                                <a:schemeClr val="tx1"/>
                              </a:solidFill>
                            </a:rPr>
                            <a:t> </a:t>
                          </a:r>
                          <a:r>
                            <a:rPr lang="en-US" altLang="zh-CN" sz="1600" b="0" dirty="0">
                              <a:solidFill>
                                <a:schemeClr val="tx1"/>
                              </a:solidFill>
                            </a:rPr>
                            <a:t>MNRAS</a:t>
                          </a:r>
                        </a:p>
                        <a:p>
                          <a:pPr algn="ctr"/>
                          <a:r>
                            <a:rPr lang="en-US" altLang="zh-CN" sz="1600" b="0" dirty="0">
                              <a:solidFill>
                                <a:schemeClr val="tx1"/>
                              </a:solidFill>
                            </a:rPr>
                            <a:t>(TPA)</a:t>
                          </a:r>
                          <a:endParaRPr lang="en-GB" sz="1600" b="0" dirty="0">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040505"/>
                      </a:ext>
                    </a:extLst>
                  </a:tr>
                  <a:tr h="350608">
                    <a:tc vMerge="1">
                      <a:txBody>
                        <a:bodyPr/>
                        <a:lstStyle/>
                        <a:p>
                          <a:pPr marL="0" algn="ctr" defTabSz="914400" rtl="0" eaLnBrk="1" fontAlgn="b" latinLnBrk="0" hangingPunct="1"/>
                          <a:endParaRPr lang="en-US" sz="1800" kern="1200" dirty="0">
                            <a:solidFill>
                              <a:schemeClr val="dk1"/>
                            </a:solidFill>
                            <a:latin typeface="+mn-lt"/>
                            <a:ea typeface="+mn-ea"/>
                            <a:cs typeface="+mn-cs"/>
                          </a:endParaRPr>
                        </a:p>
                      </a:txBody>
                      <a:tcPr marL="9525" marR="9525" marT="9525" marB="0" anchor="b">
                        <a:noFill/>
                      </a:tcPr>
                    </a:tc>
                    <a:tc>
                      <a:txBody>
                        <a:bodyPr/>
                        <a:lstStyle/>
                        <a:p>
                          <a:pPr marL="0" algn="ctr" defTabSz="914400" rtl="0" eaLnBrk="1" fontAlgn="b" latinLnBrk="0" hangingPunct="1"/>
                          <a:r>
                            <a:rPr lang="en-US" sz="1600" b="0" kern="1200" dirty="0">
                              <a:solidFill>
                                <a:schemeClr val="tx1"/>
                              </a:solidFill>
                              <a:latin typeface="+mn-lt"/>
                              <a:ea typeface="+mn-ea"/>
                              <a:cs typeface="+mn-cs"/>
                            </a:rPr>
                            <a:t>J1126-6054</a:t>
                          </a:r>
                        </a:p>
                      </a:txBody>
                      <a:tcPr marL="9525" marR="9525" marT="9525" marB="0" anchor="ctr">
                        <a:solidFill>
                          <a:schemeClr val="bg1"/>
                        </a:solidFill>
                      </a:tcPr>
                    </a:tc>
                    <a:tc>
                      <a:txBody>
                        <a:bodyPr/>
                        <a:lstStyle/>
                        <a:p>
                          <a:pPr marL="0" algn="ctr" defTabSz="914400" rtl="0" eaLnBrk="1" fontAlgn="b" latinLnBrk="0" hangingPunct="1"/>
                          <a:r>
                            <a:rPr lang="en-CN" sz="1600" b="0" kern="1200" dirty="0">
                              <a:solidFill>
                                <a:schemeClr val="tx1"/>
                              </a:solidFill>
                              <a:latin typeface="+mn-lt"/>
                              <a:ea typeface="+mn-ea"/>
                              <a:cs typeface="+mn-cs"/>
                            </a:rPr>
                            <a:t>202.7</a:t>
                          </a:r>
                        </a:p>
                      </a:txBody>
                      <a:tcPr marL="9525" marR="9525" marT="9525" marB="0" anchor="ctr">
                        <a:solidFill>
                          <a:schemeClr val="bg1"/>
                        </a:solidFill>
                      </a:tcPr>
                    </a:tc>
                    <a:tc>
                      <a:txBody>
                        <a:bodyPr/>
                        <a:lstStyle/>
                        <a:p>
                          <a:pPr marL="0" algn="ctr" defTabSz="914400" rtl="0" eaLnBrk="1" fontAlgn="b" latinLnBrk="0" hangingPunct="1"/>
                          <a:r>
                            <a:rPr lang="en-US" altLang="zh-CN" sz="1600" b="0" kern="1200" dirty="0">
                              <a:solidFill>
                                <a:schemeClr val="tx1"/>
                              </a:solidFill>
                              <a:latin typeface="+mn-lt"/>
                              <a:ea typeface="+mn-ea"/>
                              <a:cs typeface="+mn-cs"/>
                            </a:rPr>
                            <a:t>186</a:t>
                          </a:r>
                          <a:endParaRPr lang="en-CN" sz="1600" b="0" kern="1200" dirty="0">
                            <a:solidFill>
                              <a:schemeClr val="tx1"/>
                            </a:solidFill>
                            <a:latin typeface="+mn-lt"/>
                            <a:ea typeface="+mn-ea"/>
                            <a:cs typeface="+mn-cs"/>
                          </a:endParaRPr>
                        </a:p>
                      </a:txBody>
                      <a:tcPr marL="9525" marR="9525" marT="9525" marB="0" anchor="ctr">
                        <a:solidFill>
                          <a:schemeClr val="bg1"/>
                        </a:solidFill>
                      </a:tcPr>
                    </a:tc>
                    <a:tc vMerge="1">
                      <a:txBody>
                        <a:bodyPr/>
                        <a:lstStyle/>
                        <a:p>
                          <a:pPr algn="ctr"/>
                          <a:endParaRPr lang="en-GB" b="0" dirty="0">
                            <a:solidFill>
                              <a:schemeClr val="tx1"/>
                            </a:solidFill>
                          </a:endParaRPr>
                        </a:p>
                      </a:txBody>
                      <a:tcPr>
                        <a:noFill/>
                      </a:tcPr>
                    </a:tc>
                    <a:extLst>
                      <a:ext uri="{0D108BD9-81ED-4DB2-BD59-A6C34878D82A}">
                        <a16:rowId xmlns:a16="http://schemas.microsoft.com/office/drawing/2014/main" val="3453174998"/>
                      </a:ext>
                    </a:extLst>
                  </a:tr>
                  <a:tr h="350608">
                    <a:tc vMerge="1">
                      <a:txBody>
                        <a:bodyPr/>
                        <a:lstStyle/>
                        <a:p>
                          <a:pPr marL="0" algn="ctr" defTabSz="914400" rtl="0" eaLnBrk="1" fontAlgn="b" latinLnBrk="0" hangingPunct="1"/>
                          <a:endParaRPr lang="en-US" sz="1800" kern="1200" dirty="0">
                            <a:solidFill>
                              <a:schemeClr val="dk1"/>
                            </a:solidFill>
                            <a:latin typeface="+mn-lt"/>
                            <a:ea typeface="+mn-ea"/>
                            <a:cs typeface="+mn-cs"/>
                          </a:endParaRPr>
                        </a:p>
                      </a:txBody>
                      <a:tcPr marL="9525" marR="9525" marT="9525" marB="0" anchor="b">
                        <a:noFill/>
                      </a:tcPr>
                    </a:tc>
                    <a:tc>
                      <a:txBody>
                        <a:bodyPr/>
                        <a:lstStyle/>
                        <a:p>
                          <a:pPr marL="0" algn="ctr" defTabSz="914400" rtl="0" eaLnBrk="1" fontAlgn="b" latinLnBrk="0" hangingPunct="1"/>
                          <a:r>
                            <a:rPr lang="en-US" sz="1600" b="0" kern="1200" dirty="0">
                              <a:solidFill>
                                <a:schemeClr val="tx1"/>
                              </a:solidFill>
                              <a:latin typeface="+mn-lt"/>
                              <a:ea typeface="+mn-ea"/>
                              <a:cs typeface="+mn-cs"/>
                            </a:rPr>
                            <a:t>J1413-6307</a:t>
                          </a:r>
                        </a:p>
                      </a:txBody>
                      <a:tcPr marL="9525" marR="9525" marT="9525" marB="0" anchor="ctr">
                        <a:solidFill>
                          <a:schemeClr val="bg1"/>
                        </a:solidFill>
                      </a:tcPr>
                    </a:tc>
                    <a:tc>
                      <a:txBody>
                        <a:bodyPr/>
                        <a:lstStyle/>
                        <a:p>
                          <a:pPr marL="0" algn="ctr" defTabSz="914400" rtl="0" eaLnBrk="1" fontAlgn="b" latinLnBrk="0" hangingPunct="1"/>
                          <a:r>
                            <a:rPr lang="en-CN" sz="1600" b="0" kern="1200" dirty="0">
                              <a:solidFill>
                                <a:schemeClr val="tx1"/>
                              </a:solidFill>
                              <a:latin typeface="+mn-lt"/>
                              <a:ea typeface="+mn-ea"/>
                              <a:cs typeface="+mn-cs"/>
                            </a:rPr>
                            <a:t>394.9</a:t>
                          </a:r>
                        </a:p>
                      </a:txBody>
                      <a:tcPr marL="9525" marR="9525" marT="9525" marB="0" anchor="ctr">
                        <a:solidFill>
                          <a:schemeClr val="bg1"/>
                        </a:solidFill>
                      </a:tcPr>
                    </a:tc>
                    <a:tc>
                      <a:txBody>
                        <a:bodyPr/>
                        <a:lstStyle/>
                        <a:p>
                          <a:pPr marL="0" algn="ctr" defTabSz="914400" rtl="0" eaLnBrk="1" fontAlgn="b" latinLnBrk="0" hangingPunct="1"/>
                          <a:r>
                            <a:rPr lang="en-US" altLang="zh-CN" sz="1600" b="0" kern="1200" dirty="0">
                              <a:solidFill>
                                <a:schemeClr val="tx1"/>
                              </a:solidFill>
                              <a:latin typeface="+mn-lt"/>
                              <a:ea typeface="+mn-ea"/>
                              <a:cs typeface="+mn-cs"/>
                            </a:rPr>
                            <a:t>173</a:t>
                          </a:r>
                          <a:endParaRPr lang="en-CN" sz="1600" b="0" kern="1200" dirty="0">
                            <a:solidFill>
                              <a:schemeClr val="tx1"/>
                            </a:solidFill>
                            <a:latin typeface="+mn-lt"/>
                            <a:ea typeface="+mn-ea"/>
                            <a:cs typeface="+mn-cs"/>
                          </a:endParaRPr>
                        </a:p>
                      </a:txBody>
                      <a:tcPr marL="9525" marR="9525" marT="9525" marB="0" anchor="ctr">
                        <a:solidFill>
                          <a:schemeClr val="bg1"/>
                        </a:solidFill>
                      </a:tcPr>
                    </a:tc>
                    <a:tc vMerge="1">
                      <a:txBody>
                        <a:bodyPr/>
                        <a:lstStyle/>
                        <a:p>
                          <a:pPr algn="ctr"/>
                          <a:endParaRPr lang="en-GB" b="0" dirty="0">
                            <a:solidFill>
                              <a:schemeClr val="tx1"/>
                            </a:solidFill>
                          </a:endParaRPr>
                        </a:p>
                      </a:txBody>
                      <a:tcPr>
                        <a:noFill/>
                      </a:tcPr>
                    </a:tc>
                    <a:extLst>
                      <a:ext uri="{0D108BD9-81ED-4DB2-BD59-A6C34878D82A}">
                        <a16:rowId xmlns:a16="http://schemas.microsoft.com/office/drawing/2014/main" val="235580556"/>
                      </a:ext>
                    </a:extLst>
                  </a:tr>
                  <a:tr h="350608">
                    <a:tc vMerge="1">
                      <a:txBody>
                        <a:bodyPr/>
                        <a:lstStyle/>
                        <a:p>
                          <a:pPr marL="0" algn="ctr" defTabSz="914400" rtl="0" eaLnBrk="1" fontAlgn="b" latinLnBrk="0" hangingPunct="1"/>
                          <a:endParaRPr lang="en-US" sz="1800" kern="1200" dirty="0">
                            <a:solidFill>
                              <a:schemeClr val="dk1"/>
                            </a:solidFill>
                            <a:latin typeface="+mn-lt"/>
                            <a:ea typeface="+mn-ea"/>
                            <a:cs typeface="+mn-cs"/>
                          </a:endParaRPr>
                        </a:p>
                      </a:txBody>
                      <a:tcPr marL="9525" marR="9525" marT="9525" marB="0" anchor="b">
                        <a:noFill/>
                      </a:tcPr>
                    </a:tc>
                    <a:tc>
                      <a:txBody>
                        <a:bodyPr/>
                        <a:lstStyle/>
                        <a:p>
                          <a:pPr marL="0" algn="ctr" defTabSz="914400" rtl="0" eaLnBrk="1" fontAlgn="b" latinLnBrk="0" hangingPunct="1"/>
                          <a:r>
                            <a:rPr lang="en-US" sz="1600" b="0" kern="1200" dirty="0">
                              <a:solidFill>
                                <a:schemeClr val="tx1"/>
                              </a:solidFill>
                              <a:latin typeface="+mn-lt"/>
                              <a:ea typeface="+mn-ea"/>
                              <a:cs typeface="+mn-cs"/>
                            </a:rPr>
                            <a:t>J1611-5209</a:t>
                          </a:r>
                        </a:p>
                      </a:txBody>
                      <a:tcPr marL="9525" marR="9525" marT="9525" marB="0" anchor="ctr">
                        <a:solidFill>
                          <a:schemeClr val="bg1"/>
                        </a:solidFill>
                      </a:tcPr>
                    </a:tc>
                    <a:tc>
                      <a:txBody>
                        <a:bodyPr/>
                        <a:lstStyle/>
                        <a:p>
                          <a:pPr marL="0" algn="ctr" defTabSz="914400" rtl="0" eaLnBrk="1" fontAlgn="b" latinLnBrk="0" hangingPunct="1"/>
                          <a:r>
                            <a:rPr lang="en-CN" sz="1600" b="0" kern="1200" dirty="0">
                              <a:solidFill>
                                <a:schemeClr val="tx1"/>
                              </a:solidFill>
                              <a:latin typeface="+mn-lt"/>
                              <a:ea typeface="+mn-ea"/>
                              <a:cs typeface="+mn-cs"/>
                            </a:rPr>
                            <a:t>182.5</a:t>
                          </a:r>
                        </a:p>
                      </a:txBody>
                      <a:tcPr marL="9525" marR="9525" marT="9525" marB="0" anchor="ctr">
                        <a:solidFill>
                          <a:schemeClr val="bg1"/>
                        </a:solidFill>
                      </a:tcPr>
                    </a:tc>
                    <a:tc>
                      <a:txBody>
                        <a:bodyPr/>
                        <a:lstStyle/>
                        <a:p>
                          <a:pPr marL="0" algn="ctr" defTabSz="914400" rtl="0" eaLnBrk="1" fontAlgn="b" latinLnBrk="0" hangingPunct="1"/>
                          <a:r>
                            <a:rPr lang="en-US" altLang="zh-CN" sz="1600" b="0" kern="1200" dirty="0">
                              <a:solidFill>
                                <a:schemeClr val="tx1"/>
                              </a:solidFill>
                              <a:latin typeface="+mn-lt"/>
                              <a:ea typeface="+mn-ea"/>
                              <a:cs typeface="+mn-cs"/>
                            </a:rPr>
                            <a:t>176</a:t>
                          </a:r>
                          <a:endParaRPr lang="en-CN" sz="1600" b="0" kern="1200" dirty="0">
                            <a:solidFill>
                              <a:schemeClr val="tx1"/>
                            </a:solidFill>
                            <a:latin typeface="+mn-lt"/>
                            <a:ea typeface="+mn-ea"/>
                            <a:cs typeface="+mn-cs"/>
                          </a:endParaRPr>
                        </a:p>
                      </a:txBody>
                      <a:tcPr marL="9525" marR="9525" marT="9525" marB="0" anchor="ctr">
                        <a:solidFill>
                          <a:schemeClr val="bg1"/>
                        </a:solidFill>
                      </a:tcPr>
                    </a:tc>
                    <a:tc vMerge="1">
                      <a:txBody>
                        <a:bodyPr/>
                        <a:lstStyle/>
                        <a:p>
                          <a:pPr algn="ctr"/>
                          <a:endParaRPr lang="en-GB" b="0" dirty="0">
                            <a:solidFill>
                              <a:schemeClr val="tx1"/>
                            </a:solidFill>
                          </a:endParaRPr>
                        </a:p>
                      </a:txBody>
                      <a:tcPr>
                        <a:noFill/>
                      </a:tcPr>
                    </a:tc>
                    <a:extLst>
                      <a:ext uri="{0D108BD9-81ED-4DB2-BD59-A6C34878D82A}">
                        <a16:rowId xmlns:a16="http://schemas.microsoft.com/office/drawing/2014/main" val="647579663"/>
                      </a:ext>
                    </a:extLst>
                  </a:tr>
                  <a:tr h="350608">
                    <a:tc vMerge="1">
                      <a:txBody>
                        <a:bodyPr/>
                        <a:lstStyle/>
                        <a:p>
                          <a:pPr marL="0" algn="ctr" defTabSz="914400" rtl="0" eaLnBrk="1" fontAlgn="b" latinLnBrk="0" hangingPunct="1"/>
                          <a:endParaRPr lang="en-US" sz="1800" kern="1200" dirty="0">
                            <a:solidFill>
                              <a:schemeClr val="dk1"/>
                            </a:solidFill>
                            <a:latin typeface="+mn-lt"/>
                            <a:ea typeface="+mn-ea"/>
                            <a:cs typeface="+mn-cs"/>
                          </a:endParaRPr>
                        </a:p>
                      </a:txBody>
                      <a:tcPr marL="9525" marR="9525" marT="9525" marB="0" anchor="b">
                        <a:noFill/>
                      </a:tcPr>
                    </a:tc>
                    <a:tc>
                      <a:txBody>
                        <a:bodyPr/>
                        <a:lstStyle/>
                        <a:p>
                          <a:pPr marL="0" algn="ctr" defTabSz="914400" rtl="0" eaLnBrk="1" fontAlgn="b" latinLnBrk="0" hangingPunct="1"/>
                          <a:r>
                            <a:rPr lang="en-US" sz="1600" b="0" kern="1200" dirty="0">
                              <a:solidFill>
                                <a:schemeClr val="tx1"/>
                              </a:solidFill>
                              <a:latin typeface="+mn-lt"/>
                              <a:ea typeface="+mn-ea"/>
                              <a:cs typeface="+mn-cs"/>
                            </a:rPr>
                            <a:t>J1755-0903</a:t>
                          </a:r>
                        </a:p>
                      </a:txBody>
                      <a:tcPr marL="9525" marR="9525" marT="9525" marB="0" anchor="ctr">
                        <a:solidFill>
                          <a:schemeClr val="bg1"/>
                        </a:solidFill>
                      </a:tcPr>
                    </a:tc>
                    <a:tc>
                      <a:txBody>
                        <a:bodyPr/>
                        <a:lstStyle/>
                        <a:p>
                          <a:pPr marL="0" algn="ctr" defTabSz="914400" rtl="0" eaLnBrk="1" fontAlgn="b" latinLnBrk="0" hangingPunct="1"/>
                          <a:r>
                            <a:rPr lang="en-CN" sz="1600" b="0" kern="1200" dirty="0">
                              <a:solidFill>
                                <a:schemeClr val="tx1"/>
                              </a:solidFill>
                              <a:latin typeface="+mn-lt"/>
                              <a:ea typeface="+mn-ea"/>
                              <a:cs typeface="+mn-cs"/>
                            </a:rPr>
                            <a:t>190.7</a:t>
                          </a:r>
                        </a:p>
                      </a:txBody>
                      <a:tcPr marL="9525" marR="9525" marT="9525" marB="0" anchor="ctr">
                        <a:solidFill>
                          <a:schemeClr val="bg1"/>
                        </a:solidFill>
                      </a:tcPr>
                    </a:tc>
                    <a:tc>
                      <a:txBody>
                        <a:bodyPr/>
                        <a:lstStyle/>
                        <a:p>
                          <a:pPr marL="0" algn="ctr" defTabSz="914400" rtl="0" eaLnBrk="1" fontAlgn="b" latinLnBrk="0" hangingPunct="1"/>
                          <a:r>
                            <a:rPr lang="en-US" altLang="zh-CN" sz="1600" b="0" kern="1200" dirty="0">
                              <a:solidFill>
                                <a:schemeClr val="tx1"/>
                              </a:solidFill>
                              <a:latin typeface="+mn-lt"/>
                              <a:ea typeface="+mn-ea"/>
                              <a:cs typeface="+mn-cs"/>
                            </a:rPr>
                            <a:t>167</a:t>
                          </a:r>
                          <a:endParaRPr lang="en-CN" sz="1600" b="0" kern="1200" dirty="0">
                            <a:solidFill>
                              <a:schemeClr val="tx1"/>
                            </a:solidFill>
                            <a:latin typeface="+mn-lt"/>
                            <a:ea typeface="+mn-ea"/>
                            <a:cs typeface="+mn-cs"/>
                          </a:endParaRPr>
                        </a:p>
                      </a:txBody>
                      <a:tcPr marL="9525" marR="9525" marT="9525" marB="0" anchor="ctr">
                        <a:solidFill>
                          <a:schemeClr val="bg1"/>
                        </a:solidFill>
                      </a:tcPr>
                    </a:tc>
                    <a:tc vMerge="1">
                      <a:txBody>
                        <a:bodyPr/>
                        <a:lstStyle/>
                        <a:p>
                          <a:pPr algn="ctr"/>
                          <a:endParaRPr lang="en-GB" b="0" dirty="0">
                            <a:solidFill>
                              <a:schemeClr val="tx1"/>
                            </a:solidFill>
                          </a:endParaRPr>
                        </a:p>
                      </a:txBody>
                      <a:tcPr>
                        <a:noFill/>
                      </a:tcPr>
                    </a:tc>
                    <a:extLst>
                      <a:ext uri="{0D108BD9-81ED-4DB2-BD59-A6C34878D82A}">
                        <a16:rowId xmlns:a16="http://schemas.microsoft.com/office/drawing/2014/main" val="967866647"/>
                      </a:ext>
                    </a:extLst>
                  </a:tr>
                  <a:tr h="350608">
                    <a:tc vMerge="1">
                      <a:txBody>
                        <a:bodyPr/>
                        <a:lstStyle/>
                        <a:p>
                          <a:pPr marL="0" algn="ctr" defTabSz="914400" rtl="0" eaLnBrk="1" fontAlgn="b" latinLnBrk="0" hangingPunct="1"/>
                          <a:endParaRPr lang="en-US" sz="1800" kern="1200" dirty="0">
                            <a:solidFill>
                              <a:schemeClr val="dk1"/>
                            </a:solidFill>
                            <a:latin typeface="+mn-lt"/>
                            <a:ea typeface="+mn-ea"/>
                            <a:cs typeface="+mn-cs"/>
                          </a:endParaRPr>
                        </a:p>
                      </a:txBody>
                      <a:tcPr marL="9525" marR="9525" marT="9525" marB="0" anchor="b">
                        <a:noFill/>
                      </a:tcPr>
                    </a:tc>
                    <a:tc>
                      <a:txBody>
                        <a:bodyPr/>
                        <a:lstStyle/>
                        <a:p>
                          <a:pPr marL="0" algn="ctr" defTabSz="914400" rtl="0" eaLnBrk="1" fontAlgn="b" latinLnBrk="0" hangingPunct="1"/>
                          <a:r>
                            <a:rPr lang="en-US" sz="1600" b="0" kern="1200" dirty="0">
                              <a:solidFill>
                                <a:schemeClr val="tx1"/>
                              </a:solidFill>
                              <a:latin typeface="+mn-lt"/>
                              <a:ea typeface="+mn-ea"/>
                              <a:cs typeface="+mn-cs"/>
                            </a:rPr>
                            <a:t>J1843-0702</a:t>
                          </a:r>
                        </a:p>
                      </a:txBody>
                      <a:tcPr marL="9525" marR="9525" marT="9525" marB="0" anchor="ctr">
                        <a:solidFill>
                          <a:schemeClr val="bg1"/>
                        </a:solidFill>
                      </a:tcPr>
                    </a:tc>
                    <a:tc>
                      <a:txBody>
                        <a:bodyPr/>
                        <a:lstStyle/>
                        <a:p>
                          <a:pPr marL="0" algn="ctr" defTabSz="914400" rtl="0" eaLnBrk="1" fontAlgn="b" latinLnBrk="0" hangingPunct="1"/>
                          <a:r>
                            <a:rPr lang="en-CN" sz="1600" b="0" kern="1200" dirty="0">
                              <a:solidFill>
                                <a:schemeClr val="tx1"/>
                              </a:solidFill>
                              <a:latin typeface="+mn-lt"/>
                              <a:ea typeface="+mn-ea"/>
                              <a:cs typeface="+mn-cs"/>
                            </a:rPr>
                            <a:t>191.6</a:t>
                          </a:r>
                        </a:p>
                      </a:txBody>
                      <a:tcPr marL="9525" marR="9525" marT="9525" marB="0" anchor="ctr">
                        <a:solidFill>
                          <a:schemeClr val="bg1"/>
                        </a:solidFill>
                      </a:tcPr>
                    </a:tc>
                    <a:tc>
                      <a:txBody>
                        <a:bodyPr/>
                        <a:lstStyle/>
                        <a:p>
                          <a:pPr marL="0" algn="ctr" defTabSz="914400" rtl="0" eaLnBrk="1" fontAlgn="b" latinLnBrk="0" hangingPunct="1"/>
                          <a:r>
                            <a:rPr lang="en-US" altLang="zh-CN" sz="1600" b="0" kern="1200" dirty="0">
                              <a:solidFill>
                                <a:schemeClr val="tx1"/>
                              </a:solidFill>
                              <a:latin typeface="+mn-lt"/>
                              <a:ea typeface="+mn-ea"/>
                              <a:cs typeface="+mn-cs"/>
                            </a:rPr>
                            <a:t>172</a:t>
                          </a:r>
                          <a:endParaRPr lang="en-CN" sz="1600" b="0" kern="1200" dirty="0">
                            <a:solidFill>
                              <a:schemeClr val="tx1"/>
                            </a:solidFill>
                            <a:latin typeface="+mn-lt"/>
                            <a:ea typeface="+mn-ea"/>
                            <a:cs typeface="+mn-cs"/>
                          </a:endParaRPr>
                        </a:p>
                      </a:txBody>
                      <a:tcPr marL="9525" marR="9525" marT="9525" marB="0" anchor="ctr">
                        <a:solidFill>
                          <a:schemeClr val="bg1"/>
                        </a:solidFill>
                      </a:tcPr>
                    </a:tc>
                    <a:tc vMerge="1">
                      <a:txBody>
                        <a:bodyPr/>
                        <a:lstStyle/>
                        <a:p>
                          <a:pPr algn="ctr"/>
                          <a:endParaRPr lang="en-GB" b="0" dirty="0">
                            <a:solidFill>
                              <a:schemeClr val="tx1"/>
                            </a:solidFill>
                          </a:endParaRPr>
                        </a:p>
                      </a:txBody>
                      <a:tcPr>
                        <a:noFill/>
                      </a:tcPr>
                    </a:tc>
                    <a:extLst>
                      <a:ext uri="{0D108BD9-81ED-4DB2-BD59-A6C34878D82A}">
                        <a16:rowId xmlns:a16="http://schemas.microsoft.com/office/drawing/2014/main" val="2352728571"/>
                      </a:ext>
                    </a:extLst>
                  </a:tr>
                  <a:tr h="350608">
                    <a:tc vMerge="1">
                      <a:txBody>
                        <a:bodyPr/>
                        <a:lstStyle/>
                        <a:p>
                          <a:pPr marL="0" algn="ctr" defTabSz="914400" rtl="0" eaLnBrk="1" fontAlgn="b" latinLnBrk="0" hangingPunct="1"/>
                          <a:endParaRPr lang="en-US" sz="1800" kern="1200" dirty="0">
                            <a:solidFill>
                              <a:schemeClr val="dk1"/>
                            </a:solidFill>
                            <a:latin typeface="+mn-lt"/>
                            <a:ea typeface="+mn-ea"/>
                            <a:cs typeface="+mn-cs"/>
                          </a:endParaRPr>
                        </a:p>
                      </a:txBody>
                      <a:tcPr marL="9525" marR="9525" marT="9525" marB="0" anchor="b">
                        <a:noFill/>
                      </a:tcPr>
                    </a:tc>
                    <a:tc>
                      <a:txBody>
                        <a:bodyPr/>
                        <a:lstStyle/>
                        <a:p>
                          <a:pPr marL="0" algn="ctr" defTabSz="914400" rtl="0" eaLnBrk="1" fontAlgn="b" latinLnBrk="0" hangingPunct="1"/>
                          <a:r>
                            <a:rPr lang="en-US" sz="1600" b="0" kern="1200" dirty="0">
                              <a:solidFill>
                                <a:schemeClr val="tx1"/>
                              </a:solidFill>
                              <a:latin typeface="+mn-lt"/>
                              <a:ea typeface="+mn-ea"/>
                              <a:cs typeface="+mn-cs"/>
                            </a:rPr>
                            <a:t>J1849+0409</a:t>
                          </a:r>
                        </a:p>
                      </a:txBody>
                      <a:tcPr marL="9525" marR="9525" marT="9525" marB="0" anchor="ctr">
                        <a:solidFill>
                          <a:schemeClr val="bg1"/>
                        </a:solidFill>
                      </a:tcPr>
                    </a:tc>
                    <a:tc>
                      <a:txBody>
                        <a:bodyPr/>
                        <a:lstStyle/>
                        <a:p>
                          <a:pPr marL="0" algn="ctr" defTabSz="914400" rtl="0" eaLnBrk="1" fontAlgn="b" latinLnBrk="0" hangingPunct="1"/>
                          <a:r>
                            <a:rPr lang="en-CN" sz="1600" b="0" kern="1200" dirty="0">
                              <a:solidFill>
                                <a:schemeClr val="tx1"/>
                              </a:solidFill>
                              <a:latin typeface="+mn-lt"/>
                              <a:ea typeface="+mn-ea"/>
                              <a:cs typeface="+mn-cs"/>
                            </a:rPr>
                            <a:t>761.1</a:t>
                          </a:r>
                        </a:p>
                      </a:txBody>
                      <a:tcPr marL="9525" marR="9525" marT="9525" marB="0" anchor="ctr">
                        <a:solidFill>
                          <a:schemeClr val="bg1"/>
                        </a:solidFill>
                      </a:tcPr>
                    </a:tc>
                    <a:tc>
                      <a:txBody>
                        <a:bodyPr/>
                        <a:lstStyle/>
                        <a:p>
                          <a:pPr marL="0" algn="ctr" defTabSz="914400" rtl="0" eaLnBrk="1" fontAlgn="b" latinLnBrk="0" hangingPunct="1"/>
                          <a:r>
                            <a:rPr lang="en-US" altLang="zh-CN" sz="1600" b="0" kern="1200" dirty="0">
                              <a:solidFill>
                                <a:schemeClr val="tx1"/>
                              </a:solidFill>
                              <a:latin typeface="+mn-lt"/>
                              <a:ea typeface="+mn-ea"/>
                              <a:cs typeface="+mn-cs"/>
                            </a:rPr>
                            <a:t>185</a:t>
                          </a:r>
                          <a:endParaRPr lang="en-CN" sz="1600" b="0" kern="1200" dirty="0">
                            <a:solidFill>
                              <a:schemeClr val="tx1"/>
                            </a:solidFill>
                            <a:latin typeface="+mn-lt"/>
                            <a:ea typeface="+mn-ea"/>
                            <a:cs typeface="+mn-cs"/>
                          </a:endParaRPr>
                        </a:p>
                      </a:txBody>
                      <a:tcPr marL="9525" marR="9525" marT="9525" marB="0" anchor="ctr">
                        <a:solidFill>
                          <a:schemeClr val="bg1"/>
                        </a:solidFill>
                      </a:tcPr>
                    </a:tc>
                    <a:tc vMerge="1">
                      <a:txBody>
                        <a:bodyPr/>
                        <a:lstStyle/>
                        <a:p>
                          <a:pPr algn="ctr"/>
                          <a:endParaRPr lang="en-GB" b="0" dirty="0">
                            <a:solidFill>
                              <a:schemeClr val="tx1"/>
                            </a:solidFill>
                          </a:endParaRPr>
                        </a:p>
                      </a:txBody>
                      <a:tcPr>
                        <a:noFill/>
                      </a:tcPr>
                    </a:tc>
                    <a:extLst>
                      <a:ext uri="{0D108BD9-81ED-4DB2-BD59-A6C34878D82A}">
                        <a16:rowId xmlns:a16="http://schemas.microsoft.com/office/drawing/2014/main" val="3586589970"/>
                      </a:ext>
                    </a:extLst>
                  </a:tr>
                  <a:tr h="350608">
                    <a:tc vMerge="1">
                      <a:txBody>
                        <a:bodyPr/>
                        <a:lstStyle/>
                        <a:p>
                          <a:pPr marL="0" algn="ctr" defTabSz="914400" rtl="0" eaLnBrk="1" fontAlgn="b" latinLnBrk="0" hangingPunct="1"/>
                          <a:endParaRPr lang="en-US" sz="1800" kern="1200" dirty="0">
                            <a:solidFill>
                              <a:schemeClr val="dk1"/>
                            </a:solidFill>
                            <a:latin typeface="+mn-lt"/>
                            <a:ea typeface="+mn-ea"/>
                            <a:cs typeface="+mn-cs"/>
                          </a:endParaRPr>
                        </a:p>
                      </a:txBody>
                      <a:tcPr marL="9525" marR="9525" marT="9525" marB="0" anchor="b">
                        <a:noFill/>
                      </a:tcPr>
                    </a:tc>
                    <a:tc>
                      <a:txBody>
                        <a:bodyPr/>
                        <a:lstStyle/>
                        <a:p>
                          <a:pPr marL="0" algn="ctr" defTabSz="914400" rtl="0" eaLnBrk="1" fontAlgn="b" latinLnBrk="0" hangingPunct="1"/>
                          <a:r>
                            <a:rPr lang="en-US" sz="1600" b="0" kern="1200" dirty="0">
                              <a:solidFill>
                                <a:schemeClr val="tx1"/>
                              </a:solidFill>
                              <a:latin typeface="+mn-lt"/>
                              <a:ea typeface="+mn-ea"/>
                              <a:cs typeface="+mn-cs"/>
                            </a:rPr>
                            <a:t>J1909+0749</a:t>
                          </a: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CN" sz="1600" b="0" kern="1200" dirty="0">
                              <a:solidFill>
                                <a:schemeClr val="tx1"/>
                              </a:solidFill>
                              <a:latin typeface="+mn-lt"/>
                              <a:ea typeface="+mn-ea"/>
                              <a:cs typeface="+mn-cs"/>
                            </a:rPr>
                            <a:t>237.2</a:t>
                          </a: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CN" sz="1600" b="0" kern="1200" dirty="0">
                              <a:solidFill>
                                <a:schemeClr val="tx1"/>
                              </a:solidFill>
                              <a:latin typeface="+mn-lt"/>
                              <a:ea typeface="+mn-ea"/>
                              <a:cs typeface="+mn-cs"/>
                            </a:rPr>
                            <a:t>187</a:t>
                          </a:r>
                          <a:endParaRPr lang="en-CN" sz="1600" b="0" kern="1200" dirty="0">
                            <a:solidFill>
                              <a:schemeClr val="tx1"/>
                            </a:solidFill>
                            <a:latin typeface="+mn-lt"/>
                            <a:ea typeface="+mn-ea"/>
                            <a:cs typeface="+mn-cs"/>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lang="en-GB" b="0" dirty="0">
                            <a:solidFill>
                              <a:schemeClr val="tx1"/>
                            </a:solidFill>
                          </a:endParaRPr>
                        </a:p>
                      </a:txBody>
                      <a:tcPr>
                        <a:noFill/>
                      </a:tcPr>
                    </a:tc>
                    <a:extLst>
                      <a:ext uri="{0D108BD9-81ED-4DB2-BD59-A6C34878D82A}">
                        <a16:rowId xmlns:a16="http://schemas.microsoft.com/office/drawing/2014/main" val="2504581962"/>
                      </a:ext>
                    </a:extLst>
                  </a:tr>
                  <a:tr h="350608">
                    <a:tc rowSpan="5">
                      <a:txBody>
                        <a:bodyPr/>
                        <a:lstStyle/>
                        <a:p>
                          <a:pPr marL="0" algn="ctr" defTabSz="914400" rtl="0" eaLnBrk="1" fontAlgn="b" latinLnBrk="0" hangingPunct="1"/>
                          <a:r>
                            <a:rPr lang="en-US" altLang="zh-CN" sz="1600" b="0" kern="1200" dirty="0">
                              <a:solidFill>
                                <a:schemeClr val="tx1"/>
                              </a:solidFill>
                              <a:latin typeface="+mn-lt"/>
                              <a:ea typeface="+mn-ea"/>
                              <a:cs typeface="+mn-cs"/>
                            </a:rPr>
                            <a:t>Parkes</a:t>
                          </a:r>
                          <a:endParaRPr lang="en-US" sz="1600" b="0" kern="1200" dirty="0">
                            <a:solidFill>
                              <a:schemeClr val="tx1"/>
                            </a:solidFill>
                            <a:latin typeface="+mn-lt"/>
                            <a:ea typeface="+mn-ea"/>
                            <a:cs typeface="+mn-cs"/>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600" b="0" kern="1200" dirty="0">
                              <a:solidFill>
                                <a:schemeClr val="tx1"/>
                              </a:solidFill>
                              <a:latin typeface="+mn-lt"/>
                              <a:ea typeface="+mn-ea"/>
                              <a:cs typeface="+mn-cs"/>
                            </a:rPr>
                            <a:t>J0905-5127</a:t>
                          </a:r>
                        </a:p>
                      </a:txBody>
                      <a:tcPr marL="9525" marR="9525" marT="9525" marB="0" anchor="ctr">
                        <a:lnT w="12700" cap="flat" cmpd="sng" algn="ctr">
                          <a:solidFill>
                            <a:schemeClr val="tx1"/>
                          </a:solidFill>
                          <a:prstDash val="solid"/>
                          <a:round/>
                          <a:headEnd type="none" w="med" len="med"/>
                          <a:tailEnd type="none" w="med" len="med"/>
                        </a:lnT>
                        <a:solidFill>
                          <a:schemeClr val="bg1"/>
                        </a:solidFill>
                      </a:tcPr>
                    </a:tc>
                    <a:tc>
                      <a:txBody>
                        <a:bodyPr/>
                        <a:lstStyle/>
                        <a:p>
                          <a:pPr marL="0" algn="ctr" defTabSz="914400" rtl="0" eaLnBrk="1" fontAlgn="b" latinLnBrk="0" hangingPunct="1"/>
                          <a:r>
                            <a:rPr lang="en-CN" sz="1600" b="0" kern="1200" dirty="0">
                              <a:solidFill>
                                <a:schemeClr val="tx1"/>
                              </a:solidFill>
                              <a:latin typeface="+mn-lt"/>
                              <a:ea typeface="+mn-ea"/>
                              <a:cs typeface="+mn-cs"/>
                            </a:rPr>
                            <a:t>346.3</a:t>
                          </a:r>
                        </a:p>
                      </a:txBody>
                      <a:tcPr marL="9525" marR="9525" marT="9525" marB="0" anchor="ctr">
                        <a:lnT w="12700" cap="flat" cmpd="sng" algn="ctr">
                          <a:solidFill>
                            <a:schemeClr val="tx1"/>
                          </a:solidFill>
                          <a:prstDash val="solid"/>
                          <a:round/>
                          <a:headEnd type="none" w="med" len="med"/>
                          <a:tailEnd type="none" w="med" len="med"/>
                        </a:lnT>
                        <a:solidFill>
                          <a:schemeClr val="bg1"/>
                        </a:solidFill>
                      </a:tcPr>
                    </a:tc>
                    <a:tc>
                      <a:txBody>
                        <a:bodyPr/>
                        <a:lstStyle/>
                        <a:p>
                          <a:pPr marL="0" algn="ctr" defTabSz="914400" rtl="0" eaLnBrk="1" fontAlgn="b" latinLnBrk="0" hangingPunct="1"/>
                          <a:r>
                            <a:rPr lang="en-US" altLang="zh-CN" sz="1600" b="0" kern="1200" dirty="0">
                              <a:solidFill>
                                <a:schemeClr val="tx1"/>
                              </a:solidFill>
                              <a:latin typeface="+mn-lt"/>
                              <a:ea typeface="+mn-ea"/>
                              <a:cs typeface="+mn-cs"/>
                            </a:rPr>
                            <a:t>181</a:t>
                          </a:r>
                          <a:endParaRPr lang="en-CN" sz="1600" b="0" kern="1200" dirty="0">
                            <a:solidFill>
                              <a:schemeClr val="tx1"/>
                            </a:solidFill>
                            <a:latin typeface="+mn-lt"/>
                            <a:ea typeface="+mn-ea"/>
                            <a:cs typeface="+mn-cs"/>
                          </a:endParaRPr>
                        </a:p>
                      </a:txBody>
                      <a:tcPr marL="9525" marR="9525" marT="9525" marB="0" anchor="ctr">
                        <a:lnT w="12700" cap="flat" cmpd="sng" algn="ctr">
                          <a:solidFill>
                            <a:schemeClr val="tx1"/>
                          </a:solidFill>
                          <a:prstDash val="solid"/>
                          <a:round/>
                          <a:headEnd type="none" w="med" len="med"/>
                          <a:tailEnd type="none" w="med" len="med"/>
                        </a:lnT>
                        <a:solidFill>
                          <a:schemeClr val="bg1"/>
                        </a:solidFill>
                      </a:tcPr>
                    </a:tc>
                    <a:tc rowSpan="5">
                      <a:txBody>
                        <a:bodyPr/>
                        <a:lstStyle/>
                        <a:p>
                          <a:pPr algn="ctr"/>
                          <a:r>
                            <a:rPr lang="en-US" altLang="zh-CN" sz="1600" b="0" dirty="0">
                              <a:solidFill>
                                <a:schemeClr val="tx1"/>
                              </a:solidFill>
                            </a:rPr>
                            <a:t>Johnston</a:t>
                          </a:r>
                          <a:r>
                            <a:rPr lang="zh-CN" altLang="en-US" sz="1600" b="0" dirty="0">
                              <a:solidFill>
                                <a:schemeClr val="tx1"/>
                              </a:solidFill>
                            </a:rPr>
                            <a:t> </a:t>
                          </a:r>
                          <a:r>
                            <a:rPr lang="en-US" altLang="zh-CN" sz="1600" b="0" dirty="0">
                              <a:solidFill>
                                <a:schemeClr val="tx1"/>
                              </a:solidFill>
                            </a:rPr>
                            <a:t>&amp;</a:t>
                          </a:r>
                          <a:r>
                            <a:rPr lang="zh-CN" altLang="en-US" sz="1600" b="0" dirty="0">
                              <a:solidFill>
                                <a:schemeClr val="tx1"/>
                              </a:solidFill>
                            </a:rPr>
                            <a:t> </a:t>
                          </a:r>
                          <a:r>
                            <a:rPr lang="en-US" altLang="zh-CN" sz="1600" b="0" dirty="0">
                              <a:solidFill>
                                <a:schemeClr val="tx1"/>
                              </a:solidFill>
                            </a:rPr>
                            <a:t>Kerr,</a:t>
                          </a:r>
                          <a:r>
                            <a:rPr lang="zh-CN" altLang="en-US" sz="1600" b="0" dirty="0">
                              <a:solidFill>
                                <a:schemeClr val="tx1"/>
                              </a:solidFill>
                            </a:rPr>
                            <a:t> </a:t>
                          </a:r>
                          <a:r>
                            <a:rPr lang="en-US" altLang="zh-CN" sz="1600" b="0" dirty="0">
                              <a:solidFill>
                                <a:schemeClr val="tx1"/>
                              </a:solidFill>
                            </a:rPr>
                            <a:t>2018,</a:t>
                          </a:r>
                          <a:r>
                            <a:rPr lang="zh-CN" altLang="en-US" sz="1600" b="0" dirty="0">
                              <a:solidFill>
                                <a:schemeClr val="tx1"/>
                              </a:solidFill>
                            </a:rPr>
                            <a:t> </a:t>
                          </a:r>
                          <a:r>
                            <a:rPr lang="en-US" altLang="zh-CN" sz="1600" b="0" dirty="0">
                              <a:solidFill>
                                <a:schemeClr val="tx1"/>
                              </a:solidFill>
                            </a:rPr>
                            <a:t>MNRAS</a:t>
                          </a:r>
                          <a:endParaRPr lang="en-GB" sz="1600" b="0" dirty="0">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2432977"/>
                      </a:ext>
                    </a:extLst>
                  </a:tr>
                  <a:tr h="350608">
                    <a:tc vMerge="1">
                      <a:txBody>
                        <a:bodyPr/>
                        <a:lstStyle/>
                        <a:p>
                          <a:pPr marL="0" algn="ctr" defTabSz="914400" rtl="0" eaLnBrk="1" fontAlgn="b" latinLnBrk="0" hangingPunct="1"/>
                          <a:endParaRPr lang="en-US" sz="1800" kern="1200" dirty="0">
                            <a:solidFill>
                              <a:schemeClr val="dk1"/>
                            </a:solidFill>
                            <a:latin typeface="+mn-lt"/>
                            <a:ea typeface="+mn-ea"/>
                            <a:cs typeface="+mn-cs"/>
                          </a:endParaRPr>
                        </a:p>
                      </a:txBody>
                      <a:tcPr marL="9525" marR="9525" marT="9525" marB="0" anchor="b">
                        <a:noFill/>
                      </a:tcPr>
                    </a:tc>
                    <a:tc>
                      <a:txBody>
                        <a:bodyPr/>
                        <a:lstStyle/>
                        <a:p>
                          <a:pPr marL="0" algn="ctr" defTabSz="914400" rtl="0" eaLnBrk="1" fontAlgn="b" latinLnBrk="0" hangingPunct="1"/>
                          <a:r>
                            <a:rPr lang="en-US" sz="1600" b="0" kern="1200" dirty="0">
                              <a:solidFill>
                                <a:schemeClr val="tx1"/>
                              </a:solidFill>
                              <a:latin typeface="+mn-lt"/>
                              <a:ea typeface="+mn-ea"/>
                              <a:cs typeface="+mn-cs"/>
                            </a:rPr>
                            <a:t>J0908-4913</a:t>
                          </a:r>
                        </a:p>
                      </a:txBody>
                      <a:tcPr marL="9525" marR="9525" marT="9525" marB="0" anchor="ctr">
                        <a:solidFill>
                          <a:schemeClr val="bg1"/>
                        </a:solidFill>
                      </a:tcPr>
                    </a:tc>
                    <a:tc>
                      <a:txBody>
                        <a:bodyPr/>
                        <a:lstStyle/>
                        <a:p>
                          <a:pPr marL="0" algn="ctr" defTabSz="914400" rtl="0" eaLnBrk="1" fontAlgn="b" latinLnBrk="0" hangingPunct="1"/>
                          <a:r>
                            <a:rPr lang="en-CN" sz="1600" b="0" kern="1200" dirty="0">
                              <a:solidFill>
                                <a:schemeClr val="tx1"/>
                              </a:solidFill>
                              <a:latin typeface="+mn-lt"/>
                              <a:ea typeface="+mn-ea"/>
                              <a:cs typeface="+mn-cs"/>
                            </a:rPr>
                            <a:t>106.8</a:t>
                          </a:r>
                        </a:p>
                      </a:txBody>
                      <a:tcPr marL="9525" marR="9525" marT="9525" marB="0" anchor="ctr">
                        <a:solidFill>
                          <a:schemeClr val="bg1"/>
                        </a:solidFill>
                      </a:tcPr>
                    </a:tc>
                    <a:tc>
                      <a:txBody>
                        <a:bodyPr/>
                        <a:lstStyle/>
                        <a:p>
                          <a:pPr marL="0" algn="ctr" defTabSz="914400" rtl="0" eaLnBrk="1" fontAlgn="b" latinLnBrk="0" hangingPunct="1"/>
                          <a:r>
                            <a:rPr lang="en-US" altLang="zh-CN" sz="1600" b="0" kern="1200" dirty="0">
                              <a:solidFill>
                                <a:schemeClr val="tx1"/>
                              </a:solidFill>
                              <a:latin typeface="+mn-lt"/>
                              <a:ea typeface="+mn-ea"/>
                              <a:cs typeface="+mn-cs"/>
                            </a:rPr>
                            <a:t>178</a:t>
                          </a:r>
                          <a:endParaRPr lang="en-CN" sz="1600" b="0" kern="1200" dirty="0">
                            <a:solidFill>
                              <a:schemeClr val="tx1"/>
                            </a:solidFill>
                            <a:latin typeface="+mn-lt"/>
                            <a:ea typeface="+mn-ea"/>
                            <a:cs typeface="+mn-cs"/>
                          </a:endParaRPr>
                        </a:p>
                      </a:txBody>
                      <a:tcPr marL="9525" marR="9525" marT="9525" marB="0" anchor="ctr">
                        <a:solidFill>
                          <a:schemeClr val="bg1"/>
                        </a:solidFill>
                      </a:tcPr>
                    </a:tc>
                    <a:tc vMerge="1">
                      <a:txBody>
                        <a:bodyPr/>
                        <a:lstStyle/>
                        <a:p>
                          <a:pPr algn="ctr"/>
                          <a:endParaRPr lang="en-GB" b="0" dirty="0">
                            <a:solidFill>
                              <a:schemeClr val="tx1"/>
                            </a:solidFill>
                          </a:endParaRPr>
                        </a:p>
                      </a:txBody>
                      <a:tcPr>
                        <a:noFill/>
                      </a:tcPr>
                    </a:tc>
                    <a:extLst>
                      <a:ext uri="{0D108BD9-81ED-4DB2-BD59-A6C34878D82A}">
                        <a16:rowId xmlns:a16="http://schemas.microsoft.com/office/drawing/2014/main" val="793034693"/>
                      </a:ext>
                    </a:extLst>
                  </a:tr>
                  <a:tr h="350608">
                    <a:tc vMerge="1">
                      <a:txBody>
                        <a:bodyPr/>
                        <a:lstStyle/>
                        <a:p>
                          <a:pPr marL="0" algn="ctr" defTabSz="914400" rtl="0" eaLnBrk="1" fontAlgn="b" latinLnBrk="0" hangingPunct="1"/>
                          <a:endParaRPr lang="en-US" sz="1800" kern="1200" dirty="0">
                            <a:solidFill>
                              <a:schemeClr val="dk1"/>
                            </a:solidFill>
                            <a:latin typeface="+mn-lt"/>
                            <a:ea typeface="+mn-ea"/>
                            <a:cs typeface="+mn-cs"/>
                          </a:endParaRPr>
                        </a:p>
                      </a:txBody>
                      <a:tcPr marL="9525" marR="9525" marT="9525" marB="0" anchor="b">
                        <a:noFill/>
                      </a:tcPr>
                    </a:tc>
                    <a:tc>
                      <a:txBody>
                        <a:bodyPr/>
                        <a:lstStyle/>
                        <a:p>
                          <a:pPr marL="0" algn="ctr" defTabSz="914400" rtl="0" eaLnBrk="1" fontAlgn="b" latinLnBrk="0" hangingPunct="1"/>
                          <a:r>
                            <a:rPr lang="en-US" sz="1600" b="0" kern="1200" dirty="0">
                              <a:solidFill>
                                <a:schemeClr val="tx1"/>
                              </a:solidFill>
                              <a:latin typeface="+mn-lt"/>
                              <a:ea typeface="+mn-ea"/>
                              <a:cs typeface="+mn-cs"/>
                            </a:rPr>
                            <a:t>J1549-4848</a:t>
                          </a:r>
                        </a:p>
                      </a:txBody>
                      <a:tcPr marL="9525" marR="9525" marT="9525" marB="0" anchor="ctr">
                        <a:solidFill>
                          <a:schemeClr val="bg1"/>
                        </a:solidFill>
                      </a:tcPr>
                    </a:tc>
                    <a:tc>
                      <a:txBody>
                        <a:bodyPr/>
                        <a:lstStyle/>
                        <a:p>
                          <a:pPr marL="0" algn="ctr" defTabSz="914400" rtl="0" eaLnBrk="1" fontAlgn="b" latinLnBrk="0" hangingPunct="1"/>
                          <a:r>
                            <a:rPr lang="en-CN" sz="1600" b="0" kern="1200" dirty="0">
                              <a:solidFill>
                                <a:schemeClr val="tx1"/>
                              </a:solidFill>
                              <a:latin typeface="+mn-lt"/>
                              <a:ea typeface="+mn-ea"/>
                              <a:cs typeface="+mn-cs"/>
                            </a:rPr>
                            <a:t>288.4</a:t>
                          </a:r>
                        </a:p>
                      </a:txBody>
                      <a:tcPr marL="9525" marR="9525" marT="9525" marB="0" anchor="ctr">
                        <a:solidFill>
                          <a:schemeClr val="bg1"/>
                        </a:solidFill>
                      </a:tcPr>
                    </a:tc>
                    <a:tc>
                      <a:txBody>
                        <a:bodyPr/>
                        <a:lstStyle/>
                        <a:p>
                          <a:pPr marL="0" algn="ctr" defTabSz="914400" rtl="0" eaLnBrk="1" fontAlgn="b" latinLnBrk="0" hangingPunct="1"/>
                          <a:r>
                            <a:rPr lang="en-US" altLang="zh-CN" sz="1600" b="0" kern="1200" dirty="0">
                              <a:solidFill>
                                <a:schemeClr val="tx1"/>
                              </a:solidFill>
                              <a:latin typeface="+mn-lt"/>
                              <a:ea typeface="+mn-ea"/>
                              <a:cs typeface="+mn-cs"/>
                            </a:rPr>
                            <a:t>176</a:t>
                          </a:r>
                          <a:endParaRPr lang="en-CN" sz="1600" b="0" kern="1200" dirty="0">
                            <a:solidFill>
                              <a:schemeClr val="tx1"/>
                            </a:solidFill>
                            <a:latin typeface="+mn-lt"/>
                            <a:ea typeface="+mn-ea"/>
                            <a:cs typeface="+mn-cs"/>
                          </a:endParaRPr>
                        </a:p>
                      </a:txBody>
                      <a:tcPr marL="9525" marR="9525" marT="9525" marB="0" anchor="ctr">
                        <a:solidFill>
                          <a:schemeClr val="bg1"/>
                        </a:solidFill>
                      </a:tcPr>
                    </a:tc>
                    <a:tc vMerge="1">
                      <a:txBody>
                        <a:bodyPr/>
                        <a:lstStyle/>
                        <a:p>
                          <a:pPr algn="ctr"/>
                          <a:endParaRPr lang="en-GB" b="0" dirty="0">
                            <a:solidFill>
                              <a:schemeClr val="tx1"/>
                            </a:solidFill>
                          </a:endParaRPr>
                        </a:p>
                      </a:txBody>
                      <a:tcPr>
                        <a:noFill/>
                      </a:tcPr>
                    </a:tc>
                    <a:extLst>
                      <a:ext uri="{0D108BD9-81ED-4DB2-BD59-A6C34878D82A}">
                        <a16:rowId xmlns:a16="http://schemas.microsoft.com/office/drawing/2014/main" val="2230275502"/>
                      </a:ext>
                    </a:extLst>
                  </a:tr>
                  <a:tr h="350608">
                    <a:tc vMerge="1">
                      <a:txBody>
                        <a:bodyPr/>
                        <a:lstStyle/>
                        <a:p>
                          <a:pPr marL="0" algn="ctr" defTabSz="914400" rtl="0" eaLnBrk="1" fontAlgn="b" latinLnBrk="0" hangingPunct="1"/>
                          <a:endParaRPr lang="en-US" sz="1800" kern="1200" dirty="0">
                            <a:solidFill>
                              <a:schemeClr val="dk1"/>
                            </a:solidFill>
                            <a:latin typeface="+mn-lt"/>
                            <a:ea typeface="+mn-ea"/>
                            <a:cs typeface="+mn-cs"/>
                          </a:endParaRPr>
                        </a:p>
                      </a:txBody>
                      <a:tcPr marL="9525" marR="9525" marT="9525" marB="0" anchor="b">
                        <a:noFill/>
                      </a:tcPr>
                    </a:tc>
                    <a:tc>
                      <a:txBody>
                        <a:bodyPr/>
                        <a:lstStyle/>
                        <a:p>
                          <a:pPr marL="0" algn="ctr" defTabSz="914400" rtl="0" eaLnBrk="1" fontAlgn="b" latinLnBrk="0" hangingPunct="1"/>
                          <a:r>
                            <a:rPr lang="en-US" sz="1600" b="0" kern="1200" dirty="0">
                              <a:solidFill>
                                <a:schemeClr val="tx1"/>
                              </a:solidFill>
                              <a:latin typeface="+mn-lt"/>
                              <a:ea typeface="+mn-ea"/>
                              <a:cs typeface="+mn-cs"/>
                            </a:rPr>
                            <a:t>J1722-3712</a:t>
                          </a:r>
                        </a:p>
                      </a:txBody>
                      <a:tcPr marL="9525" marR="9525" marT="9525" marB="0" anchor="ctr">
                        <a:solidFill>
                          <a:schemeClr val="bg1"/>
                        </a:solidFill>
                      </a:tcPr>
                    </a:tc>
                    <a:tc>
                      <a:txBody>
                        <a:bodyPr/>
                        <a:lstStyle/>
                        <a:p>
                          <a:pPr marL="0" algn="ctr" defTabSz="914400" rtl="0" eaLnBrk="1" fontAlgn="b" latinLnBrk="0" hangingPunct="1"/>
                          <a:r>
                            <a:rPr lang="en-CN" sz="1600" b="0" kern="1200" dirty="0">
                              <a:solidFill>
                                <a:schemeClr val="tx1"/>
                              </a:solidFill>
                              <a:latin typeface="+mn-lt"/>
                              <a:ea typeface="+mn-ea"/>
                              <a:cs typeface="+mn-cs"/>
                            </a:rPr>
                            <a:t>236.2</a:t>
                          </a:r>
                        </a:p>
                      </a:txBody>
                      <a:tcPr marL="9525" marR="9525" marT="9525" marB="0" anchor="ctr">
                        <a:solidFill>
                          <a:schemeClr val="bg1"/>
                        </a:solidFill>
                      </a:tcPr>
                    </a:tc>
                    <a:tc>
                      <a:txBody>
                        <a:bodyPr/>
                        <a:lstStyle/>
                        <a:p>
                          <a:pPr marL="0" algn="ctr" defTabSz="914400" rtl="0" eaLnBrk="1" fontAlgn="b" latinLnBrk="0" hangingPunct="1"/>
                          <a:r>
                            <a:rPr lang="en-US" altLang="zh-CN" sz="1600" b="0" kern="1200" dirty="0">
                              <a:solidFill>
                                <a:schemeClr val="tx1"/>
                              </a:solidFill>
                              <a:latin typeface="+mn-lt"/>
                              <a:ea typeface="+mn-ea"/>
                              <a:cs typeface="+mn-cs"/>
                            </a:rPr>
                            <a:t>179</a:t>
                          </a:r>
                          <a:endParaRPr lang="en-CN" sz="1600" b="0" kern="1200" dirty="0">
                            <a:solidFill>
                              <a:schemeClr val="tx1"/>
                            </a:solidFill>
                            <a:latin typeface="+mn-lt"/>
                            <a:ea typeface="+mn-ea"/>
                            <a:cs typeface="+mn-cs"/>
                          </a:endParaRPr>
                        </a:p>
                      </a:txBody>
                      <a:tcPr marL="9525" marR="9525" marT="9525" marB="0" anchor="ctr">
                        <a:solidFill>
                          <a:schemeClr val="bg1"/>
                        </a:solidFill>
                      </a:tcPr>
                    </a:tc>
                    <a:tc vMerge="1">
                      <a:txBody>
                        <a:bodyPr/>
                        <a:lstStyle/>
                        <a:p>
                          <a:pPr algn="ctr"/>
                          <a:endParaRPr lang="en-GB" b="0" dirty="0">
                            <a:solidFill>
                              <a:schemeClr val="tx1"/>
                            </a:solidFill>
                          </a:endParaRPr>
                        </a:p>
                      </a:txBody>
                      <a:tcPr>
                        <a:noFill/>
                      </a:tcPr>
                    </a:tc>
                    <a:extLst>
                      <a:ext uri="{0D108BD9-81ED-4DB2-BD59-A6C34878D82A}">
                        <a16:rowId xmlns:a16="http://schemas.microsoft.com/office/drawing/2014/main" val="250252830"/>
                      </a:ext>
                    </a:extLst>
                  </a:tr>
                  <a:tr h="350608">
                    <a:tc vMerge="1">
                      <a:txBody>
                        <a:bodyPr/>
                        <a:lstStyle/>
                        <a:p>
                          <a:pPr marL="0" algn="ctr" defTabSz="914400" rtl="0" eaLnBrk="1" fontAlgn="b" latinLnBrk="0" hangingPunct="1"/>
                          <a:endParaRPr lang="en-US" sz="1800" kern="1200" dirty="0">
                            <a:solidFill>
                              <a:schemeClr val="dk1"/>
                            </a:solidFill>
                            <a:latin typeface="+mn-lt"/>
                            <a:ea typeface="+mn-ea"/>
                            <a:cs typeface="+mn-cs"/>
                          </a:endParaRPr>
                        </a:p>
                      </a:txBody>
                      <a:tcPr marL="9525" marR="9525" marT="9525" marB="0" anchor="b">
                        <a:noFill/>
                      </a:tcPr>
                    </a:tc>
                    <a:tc>
                      <a:txBody>
                        <a:bodyPr/>
                        <a:lstStyle/>
                        <a:p>
                          <a:pPr marL="0" algn="ctr" defTabSz="914400" rtl="0" eaLnBrk="1" fontAlgn="b" latinLnBrk="0" hangingPunct="1"/>
                          <a:r>
                            <a:rPr lang="en-US" sz="1600" b="0" kern="1200" dirty="0">
                              <a:solidFill>
                                <a:schemeClr val="tx1"/>
                              </a:solidFill>
                              <a:latin typeface="+mn-lt"/>
                              <a:ea typeface="+mn-ea"/>
                              <a:cs typeface="+mn-cs"/>
                            </a:rPr>
                            <a:t>J1739-2903</a:t>
                          </a: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CN" sz="1600" b="0" kern="1200" dirty="0">
                              <a:solidFill>
                                <a:schemeClr val="tx1"/>
                              </a:solidFill>
                              <a:latin typeface="+mn-lt"/>
                              <a:ea typeface="+mn-ea"/>
                              <a:cs typeface="+mn-cs"/>
                            </a:rPr>
                            <a:t>322.9</a:t>
                          </a: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CN" sz="1600" b="0" kern="1200" dirty="0">
                              <a:solidFill>
                                <a:schemeClr val="tx1"/>
                              </a:solidFill>
                              <a:latin typeface="+mn-lt"/>
                              <a:ea typeface="+mn-ea"/>
                              <a:cs typeface="+mn-cs"/>
                            </a:rPr>
                            <a:t>177</a:t>
                          </a:r>
                          <a:endParaRPr lang="en-CN" sz="1600" b="0" kern="1200" dirty="0">
                            <a:solidFill>
                              <a:schemeClr val="tx1"/>
                            </a:solidFill>
                            <a:latin typeface="+mn-lt"/>
                            <a:ea typeface="+mn-ea"/>
                            <a:cs typeface="+mn-cs"/>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lang="en-GB" b="0" dirty="0">
                            <a:solidFill>
                              <a:schemeClr val="tx1"/>
                            </a:solidFill>
                          </a:endParaRPr>
                        </a:p>
                      </a:txBody>
                      <a:tcPr>
                        <a:noFill/>
                      </a:tcPr>
                    </a:tc>
                    <a:extLst>
                      <a:ext uri="{0D108BD9-81ED-4DB2-BD59-A6C34878D82A}">
                        <a16:rowId xmlns:a16="http://schemas.microsoft.com/office/drawing/2014/main" val="477292692"/>
                      </a:ext>
                    </a:extLst>
                  </a:tr>
                </a:tbl>
              </a:graphicData>
            </a:graphic>
          </p:graphicFrame>
        </mc:Fallback>
      </mc:AlternateContent>
      <p:sp>
        <p:nvSpPr>
          <p:cNvPr id="2" name="Slide Number Placeholder 1">
            <a:extLst>
              <a:ext uri="{FF2B5EF4-FFF2-40B4-BE49-F238E27FC236}">
                <a16:creationId xmlns:a16="http://schemas.microsoft.com/office/drawing/2014/main" id="{467DF358-B9D8-16CC-D074-7F46C95BCAF2}"/>
              </a:ext>
            </a:extLst>
          </p:cNvPr>
          <p:cNvSpPr>
            <a:spLocks noGrp="1"/>
          </p:cNvSpPr>
          <p:nvPr>
            <p:ph type="sldNum" sz="quarter" idx="12"/>
          </p:nvPr>
        </p:nvSpPr>
        <p:spPr/>
        <p:txBody>
          <a:bodyPr/>
          <a:lstStyle/>
          <a:p>
            <a:fld id="{BAF41441-E911-0445-B9B7-4068A2F4611F}" type="slidenum">
              <a:rPr lang="en-GB" smtClean="0"/>
              <a:t>10</a:t>
            </a:fld>
            <a:endParaRPr lang="en-GB"/>
          </a:p>
        </p:txBody>
      </p:sp>
    </p:spTree>
    <p:extLst>
      <p:ext uri="{BB962C8B-B14F-4D97-AF65-F5344CB8AC3E}">
        <p14:creationId xmlns:p14="http://schemas.microsoft.com/office/powerpoint/2010/main" val="1655586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C709F-6FBF-5E1F-3870-85E276083DC5}"/>
              </a:ext>
            </a:extLst>
          </p:cNvPr>
          <p:cNvSpPr>
            <a:spLocks noGrp="1"/>
          </p:cNvSpPr>
          <p:nvPr>
            <p:ph type="title"/>
          </p:nvPr>
        </p:nvSpPr>
        <p:spPr>
          <a:xfrm>
            <a:off x="838200" y="2766218"/>
            <a:ext cx="10515600" cy="1325563"/>
          </a:xfrm>
        </p:spPr>
        <p:txBody>
          <a:bodyPr/>
          <a:lstStyle/>
          <a:p>
            <a:r>
              <a:rPr lang="en-US" altLang="zh-CN" dirty="0"/>
              <a:t>Methods</a:t>
            </a:r>
            <a:endParaRPr lang="en-GB" dirty="0"/>
          </a:p>
        </p:txBody>
      </p:sp>
      <p:sp>
        <p:nvSpPr>
          <p:cNvPr id="3" name="Slide Number Placeholder 2">
            <a:extLst>
              <a:ext uri="{FF2B5EF4-FFF2-40B4-BE49-F238E27FC236}">
                <a16:creationId xmlns:a16="http://schemas.microsoft.com/office/drawing/2014/main" id="{91ECA293-7765-FF28-A1EF-6B6905AF1300}"/>
              </a:ext>
            </a:extLst>
          </p:cNvPr>
          <p:cNvSpPr>
            <a:spLocks noGrp="1"/>
          </p:cNvSpPr>
          <p:nvPr>
            <p:ph type="sldNum" sz="quarter" idx="12"/>
          </p:nvPr>
        </p:nvSpPr>
        <p:spPr/>
        <p:txBody>
          <a:bodyPr/>
          <a:lstStyle/>
          <a:p>
            <a:fld id="{BAF41441-E911-0445-B9B7-4068A2F4611F}" type="slidenum">
              <a:rPr lang="en-GB" smtClean="0"/>
              <a:t>11</a:t>
            </a:fld>
            <a:endParaRPr lang="en-GB"/>
          </a:p>
        </p:txBody>
      </p:sp>
    </p:spTree>
    <p:extLst>
      <p:ext uri="{BB962C8B-B14F-4D97-AF65-F5344CB8AC3E}">
        <p14:creationId xmlns:p14="http://schemas.microsoft.com/office/powerpoint/2010/main" val="2862010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AF802E9-7648-7F5E-D009-5AC783D0541C}"/>
              </a:ext>
            </a:extLst>
          </p:cNvPr>
          <p:cNvPicPr>
            <a:picLocks noGrp="1" noChangeAspect="1"/>
          </p:cNvPicPr>
          <p:nvPr>
            <p:ph idx="1"/>
          </p:nvPr>
        </p:nvPicPr>
        <p:blipFill>
          <a:blip r:embed="rId3"/>
          <a:stretch>
            <a:fillRect/>
          </a:stretch>
        </p:blipFill>
        <p:spPr>
          <a:xfrm>
            <a:off x="8369192" y="2651126"/>
            <a:ext cx="3822807" cy="4206874"/>
          </a:xfrm>
          <a:prstGeom prst="rect">
            <a:avLst/>
          </a:prstGeom>
        </p:spPr>
      </p:pic>
      <p:sp>
        <p:nvSpPr>
          <p:cNvPr id="5" name="TextBox 4">
            <a:extLst>
              <a:ext uri="{FF2B5EF4-FFF2-40B4-BE49-F238E27FC236}">
                <a16:creationId xmlns:a16="http://schemas.microsoft.com/office/drawing/2014/main" id="{6EE51235-8666-785F-74D9-3A8DC413028B}"/>
              </a:ext>
            </a:extLst>
          </p:cNvPr>
          <p:cNvSpPr txBox="1"/>
          <p:nvPr/>
        </p:nvSpPr>
        <p:spPr>
          <a:xfrm>
            <a:off x="4314492" y="6457890"/>
            <a:ext cx="4054700" cy="400110"/>
          </a:xfrm>
          <a:prstGeom prst="rect">
            <a:avLst/>
          </a:prstGeom>
          <a:noFill/>
        </p:spPr>
        <p:txBody>
          <a:bodyPr wrap="none" rtlCol="0">
            <a:spAutoFit/>
          </a:bodyPr>
          <a:lstStyle/>
          <a:p>
            <a:r>
              <a:rPr lang="en-US" altLang="zh-CN" sz="2000" dirty="0"/>
              <a:t>Radhakrishnan</a:t>
            </a:r>
            <a:r>
              <a:rPr lang="zh-CN" altLang="en-US" sz="2000" dirty="0"/>
              <a:t> </a:t>
            </a:r>
            <a:r>
              <a:rPr lang="en-US" altLang="zh-CN" sz="2000" dirty="0"/>
              <a:t>&amp;</a:t>
            </a:r>
            <a:r>
              <a:rPr lang="zh-CN" altLang="en-US" sz="2000" dirty="0"/>
              <a:t> </a:t>
            </a:r>
            <a:r>
              <a:rPr lang="en-US" altLang="zh-CN" sz="2000" dirty="0"/>
              <a:t>Cooke,</a:t>
            </a:r>
            <a:r>
              <a:rPr lang="zh-CN" altLang="en-US" sz="2000" dirty="0"/>
              <a:t> </a:t>
            </a:r>
            <a:r>
              <a:rPr lang="en-US" altLang="zh-CN" sz="2000" dirty="0"/>
              <a:t>1969,</a:t>
            </a:r>
            <a:r>
              <a:rPr lang="zh-CN" altLang="en-US" sz="2000" dirty="0"/>
              <a:t> </a:t>
            </a:r>
            <a:r>
              <a:rPr lang="en-US" altLang="zh-CN" sz="2000" dirty="0" err="1"/>
              <a:t>ApL</a:t>
            </a:r>
            <a:endParaRPr lang="en-GB" sz="2000" dirty="0"/>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C17C67EC-9792-6D23-4907-B0D3A4955DDF}"/>
                  </a:ext>
                </a:extLst>
              </p:cNvPr>
              <p:cNvSpPr txBox="1"/>
              <p:nvPr/>
            </p:nvSpPr>
            <p:spPr>
              <a:xfrm>
                <a:off x="0" y="957376"/>
                <a:ext cx="8840111" cy="128298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altLang="zh-CN" sz="2400" b="0" i="0" smtClean="0">
                          <a:latin typeface="Cambria Math" panose="02040503050406030204" pitchFamily="18" charset="0"/>
                        </a:rPr>
                        <m:t>PA</m:t>
                      </m: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m:rPr>
                              <m:sty m:val="p"/>
                            </m:rPr>
                            <a:rPr lang="en-US" altLang="zh-CN" sz="2400" b="0" i="0" smtClean="0">
                              <a:latin typeface="Cambria Math" panose="02040503050406030204" pitchFamily="18" charset="0"/>
                            </a:rPr>
                            <m:t>PA</m:t>
                          </m:r>
                        </m:e>
                        <m:sub>
                          <m:r>
                            <a:rPr lang="en-US" altLang="zh-CN" sz="2400" b="0" i="1" smtClean="0">
                              <a:latin typeface="Cambria Math" panose="02040503050406030204" pitchFamily="18" charset="0"/>
                            </a:rPr>
                            <m:t>0</m:t>
                          </m:r>
                        </m:sub>
                      </m:sSub>
                      <m:r>
                        <a:rPr lang="en-US" altLang="zh-CN" sz="2400" b="0" i="1" smtClean="0">
                          <a:latin typeface="Cambria Math" panose="02040503050406030204" pitchFamily="18" charset="0"/>
                        </a:rPr>
                        <m:t>+</m:t>
                      </m:r>
                      <m:func>
                        <m:funcPr>
                          <m:ctrlPr>
                            <a:rPr lang="en-US" altLang="zh-CN" sz="2400" b="0" i="1" smtClean="0">
                              <a:latin typeface="Cambria Math" panose="02040503050406030204" pitchFamily="18" charset="0"/>
                            </a:rPr>
                          </m:ctrlPr>
                        </m:funcPr>
                        <m:fName>
                          <m:sSup>
                            <m:sSupPr>
                              <m:ctrlPr>
                                <a:rPr lang="en-US" altLang="zh-CN" sz="2400" b="0" i="1" smtClean="0">
                                  <a:latin typeface="Cambria Math" panose="02040503050406030204" pitchFamily="18" charset="0"/>
                                </a:rPr>
                              </m:ctrlPr>
                            </m:sSupPr>
                            <m:e>
                              <m:r>
                                <m:rPr>
                                  <m:sty m:val="p"/>
                                </m:rPr>
                                <a:rPr lang="en-US" altLang="zh-CN" sz="2400" b="0" i="0" smtClean="0">
                                  <a:latin typeface="Cambria Math" panose="02040503050406030204" pitchFamily="18" charset="0"/>
                                </a:rPr>
                                <m:t>tan</m:t>
                              </m:r>
                            </m:e>
                            <m:sup>
                              <m:r>
                                <a:rPr lang="en-US" altLang="zh-CN" sz="2400" b="0" i="1" smtClean="0">
                                  <a:latin typeface="Cambria Math" panose="02040503050406030204" pitchFamily="18" charset="0"/>
                                </a:rPr>
                                <m:t>−1</m:t>
                              </m:r>
                            </m:sup>
                          </m:sSup>
                        </m:fName>
                        <m:e>
                          <m:d>
                            <m:dPr>
                              <m:ctrlPr>
                                <a:rPr lang="en-US" altLang="zh-CN" sz="2400" b="0" i="1" smtClean="0">
                                  <a:latin typeface="Cambria Math" panose="02040503050406030204" pitchFamily="18" charset="0"/>
                                </a:rPr>
                              </m:ctrlPr>
                            </m:dPr>
                            <m:e>
                              <m:f>
                                <m:fPr>
                                  <m:ctrlPr>
                                    <a:rPr lang="en-US" altLang="zh-CN" sz="2400" b="0" i="1" smtClean="0">
                                      <a:latin typeface="Cambria Math" panose="02040503050406030204" pitchFamily="18" charset="0"/>
                                    </a:rPr>
                                  </m:ctrlPr>
                                </m:fPr>
                                <m:num>
                                  <m:func>
                                    <m:funcPr>
                                      <m:ctrlPr>
                                        <a:rPr lang="en-US" altLang="zh-CN" sz="2400" b="0" i="1" smtClean="0">
                                          <a:latin typeface="Cambria Math" panose="02040503050406030204" pitchFamily="18" charset="0"/>
                                        </a:rPr>
                                      </m:ctrlPr>
                                    </m:funcPr>
                                    <m:fName>
                                      <m:r>
                                        <m:rPr>
                                          <m:sty m:val="p"/>
                                        </m:rPr>
                                        <a:rPr lang="en-US" altLang="zh-CN" sz="2400" b="0" i="0" smtClean="0">
                                          <a:latin typeface="Cambria Math" panose="02040503050406030204" pitchFamily="18" charset="0"/>
                                        </a:rPr>
                                        <m:t>sin</m:t>
                                      </m:r>
                                    </m:fName>
                                    <m:e>
                                      <m:r>
                                        <a:rPr lang="en-US" altLang="zh-CN" sz="2400" b="0" i="1" smtClean="0">
                                          <a:latin typeface="Cambria Math" panose="02040503050406030204" pitchFamily="18" charset="0"/>
                                          <a:ea typeface="Cambria Math" panose="02040503050406030204" pitchFamily="18" charset="0"/>
                                        </a:rPr>
                                        <m:t>𝛼</m:t>
                                      </m:r>
                                    </m:e>
                                  </m:func>
                                  <m:func>
                                    <m:funcPr>
                                      <m:ctrlPr>
                                        <a:rPr lang="en-US" altLang="zh-CN" sz="2400" b="0" i="1" smtClean="0">
                                          <a:latin typeface="Cambria Math" panose="02040503050406030204" pitchFamily="18" charset="0"/>
                                        </a:rPr>
                                      </m:ctrlPr>
                                    </m:funcPr>
                                    <m:fName>
                                      <m:r>
                                        <m:rPr>
                                          <m:sty m:val="p"/>
                                        </m:rPr>
                                        <a:rPr lang="en-US" altLang="zh-CN" sz="2400" b="0" i="0" smtClean="0">
                                          <a:latin typeface="Cambria Math" panose="02040503050406030204" pitchFamily="18" charset="0"/>
                                        </a:rPr>
                                        <m:t>sin</m:t>
                                      </m:r>
                                    </m:fName>
                                    <m:e>
                                      <m:d>
                                        <m:dPr>
                                          <m:ctrlPr>
                                            <a:rPr lang="en-US" altLang="zh-CN" sz="2400" b="0" i="1" smtClean="0">
                                              <a:latin typeface="Cambria Math" panose="02040503050406030204" pitchFamily="18" charset="0"/>
                                            </a:rPr>
                                          </m:ctrlPr>
                                        </m:dPr>
                                        <m:e>
                                          <m:r>
                                            <a:rPr lang="el-GR" altLang="zh-CN" sz="2400" b="0" i="1" smtClean="0">
                                              <a:latin typeface="Cambria Math" panose="02040503050406030204" pitchFamily="18" charset="0"/>
                                              <a:ea typeface="Cambria Math" panose="02040503050406030204" pitchFamily="18" charset="0"/>
                                            </a:rPr>
                                            <m:t>𝜑</m:t>
                                          </m:r>
                                          <m:r>
                                            <a:rPr lang="en-US" altLang="zh-CN" sz="2400" b="0" i="1" smtClean="0">
                                              <a:latin typeface="Cambria Math" panose="02040503050406030204" pitchFamily="18" charset="0"/>
                                              <a:ea typeface="Cambria Math" panose="02040503050406030204" pitchFamily="18" charset="0"/>
                                            </a:rPr>
                                            <m:t>−</m:t>
                                          </m:r>
                                          <m:sSub>
                                            <m:sSubPr>
                                              <m:ctrlPr>
                                                <a:rPr lang="en-US" altLang="zh-CN" sz="2400" b="0" i="1" smtClean="0">
                                                  <a:latin typeface="Cambria Math" panose="02040503050406030204" pitchFamily="18" charset="0"/>
                                                  <a:ea typeface="Cambria Math" panose="02040503050406030204" pitchFamily="18" charset="0"/>
                                                </a:rPr>
                                              </m:ctrlPr>
                                            </m:sSubPr>
                                            <m:e>
                                              <m:r>
                                                <a:rPr lang="el-GR" altLang="zh-CN" sz="2400" i="1">
                                                  <a:latin typeface="Cambria Math" panose="02040503050406030204" pitchFamily="18" charset="0"/>
                                                  <a:ea typeface="Cambria Math" panose="02040503050406030204" pitchFamily="18" charset="0"/>
                                                </a:rPr>
                                                <m:t>𝜑</m:t>
                                              </m:r>
                                            </m:e>
                                            <m:sub>
                                              <m:r>
                                                <a:rPr lang="en-US" altLang="zh-CN" sz="2400" b="0" i="1" smtClean="0">
                                                  <a:latin typeface="Cambria Math" panose="02040503050406030204" pitchFamily="18" charset="0"/>
                                                  <a:ea typeface="Cambria Math" panose="02040503050406030204" pitchFamily="18" charset="0"/>
                                                </a:rPr>
                                                <m:t>0</m:t>
                                              </m:r>
                                            </m:sub>
                                          </m:sSub>
                                        </m:e>
                                      </m:d>
                                    </m:e>
                                  </m:func>
                                </m:num>
                                <m:den>
                                  <m:func>
                                    <m:funcPr>
                                      <m:ctrlPr>
                                        <a:rPr lang="en-US" altLang="zh-CN" sz="2400" b="0" i="1" smtClean="0">
                                          <a:latin typeface="Cambria Math" panose="02040503050406030204" pitchFamily="18" charset="0"/>
                                        </a:rPr>
                                      </m:ctrlPr>
                                    </m:funcPr>
                                    <m:fName>
                                      <m:r>
                                        <m:rPr>
                                          <m:sty m:val="p"/>
                                        </m:rPr>
                                        <a:rPr lang="en-US" altLang="zh-CN" sz="2400" b="0" i="0" smtClean="0">
                                          <a:latin typeface="Cambria Math" panose="02040503050406030204" pitchFamily="18" charset="0"/>
                                        </a:rPr>
                                        <m:t>sin</m:t>
                                      </m:r>
                                    </m:fName>
                                    <m:e>
                                      <m:r>
                                        <a:rPr lang="en-US" altLang="zh-CN" sz="2400" i="1">
                                          <a:latin typeface="Cambria Math" panose="02040503050406030204" pitchFamily="18" charset="0"/>
                                          <a:ea typeface="Cambria Math" panose="02040503050406030204" pitchFamily="18" charset="0"/>
                                        </a:rPr>
                                        <m:t>(</m:t>
                                      </m:r>
                                      <m:r>
                                        <a:rPr lang="en-US" altLang="zh-CN" sz="2400" i="1" smtClean="0">
                                          <a:latin typeface="Cambria Math" panose="02040503050406030204" pitchFamily="18" charset="0"/>
                                          <a:ea typeface="Cambria Math" panose="02040503050406030204" pitchFamily="18" charset="0"/>
                                        </a:rPr>
                                        <m:t>𝛼</m:t>
                                      </m:r>
                                      <m:r>
                                        <a:rPr lang="en-US" altLang="zh-CN" sz="2400" b="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𝛽</m:t>
                                      </m:r>
                                      <m:r>
                                        <a:rPr lang="en-US" altLang="zh-CN" sz="2400" i="1">
                                          <a:latin typeface="Cambria Math" panose="02040503050406030204" pitchFamily="18" charset="0"/>
                                          <a:ea typeface="Cambria Math" panose="02040503050406030204" pitchFamily="18" charset="0"/>
                                        </a:rPr>
                                        <m:t>)</m:t>
                                      </m:r>
                                    </m:e>
                                  </m:func>
                                  <m:func>
                                    <m:funcPr>
                                      <m:ctrlPr>
                                        <a:rPr lang="en-US" altLang="zh-CN" sz="2400" b="0" i="1" smtClean="0">
                                          <a:latin typeface="Cambria Math" panose="02040503050406030204" pitchFamily="18" charset="0"/>
                                        </a:rPr>
                                      </m:ctrlPr>
                                    </m:funcPr>
                                    <m:fName>
                                      <m:r>
                                        <m:rPr>
                                          <m:sty m:val="p"/>
                                        </m:rPr>
                                        <a:rPr lang="en-US" altLang="zh-CN" sz="2400" b="0" i="0" smtClean="0">
                                          <a:latin typeface="Cambria Math" panose="02040503050406030204" pitchFamily="18" charset="0"/>
                                        </a:rPr>
                                        <m:t>cos</m:t>
                                      </m:r>
                                    </m:fName>
                                    <m:e>
                                      <m:r>
                                        <a:rPr lang="en-US" altLang="zh-CN" sz="2400" b="0" i="1" smtClean="0">
                                          <a:latin typeface="Cambria Math" panose="02040503050406030204" pitchFamily="18" charset="0"/>
                                          <a:ea typeface="Cambria Math" panose="02040503050406030204" pitchFamily="18" charset="0"/>
                                        </a:rPr>
                                        <m:t>𝛼</m:t>
                                      </m:r>
                                    </m:e>
                                  </m:func>
                                  <m:r>
                                    <a:rPr lang="en-US" altLang="zh-CN" sz="2400" b="0" i="1" smtClean="0">
                                      <a:latin typeface="Cambria Math" panose="02040503050406030204" pitchFamily="18" charset="0"/>
                                    </a:rPr>
                                    <m:t>−</m:t>
                                  </m:r>
                                  <m:func>
                                    <m:funcPr>
                                      <m:ctrlPr>
                                        <a:rPr lang="en-US" altLang="zh-CN" sz="2400" b="0" i="1" smtClean="0">
                                          <a:latin typeface="Cambria Math" panose="02040503050406030204" pitchFamily="18" charset="0"/>
                                        </a:rPr>
                                      </m:ctrlPr>
                                    </m:funcPr>
                                    <m:fName>
                                      <m:r>
                                        <m:rPr>
                                          <m:sty m:val="p"/>
                                        </m:rPr>
                                        <a:rPr lang="en-US" altLang="zh-CN" sz="2400" b="0" i="0" smtClean="0">
                                          <a:latin typeface="Cambria Math" panose="02040503050406030204" pitchFamily="18" charset="0"/>
                                        </a:rPr>
                                        <m:t>cos</m:t>
                                      </m:r>
                                    </m:fName>
                                    <m:e>
                                      <m:r>
                                        <a:rPr lang="en-US" altLang="zh-CN" sz="2400" i="1">
                                          <a:latin typeface="Cambria Math" panose="02040503050406030204" pitchFamily="18" charset="0"/>
                                          <a:ea typeface="Cambria Math" panose="02040503050406030204" pitchFamily="18" charset="0"/>
                                        </a:rPr>
                                        <m:t>(</m:t>
                                      </m:r>
                                      <m:r>
                                        <a:rPr lang="en-US" altLang="zh-CN" sz="2400" i="1">
                                          <a:latin typeface="Cambria Math" panose="02040503050406030204" pitchFamily="18" charset="0"/>
                                          <a:ea typeface="Cambria Math" panose="02040503050406030204" pitchFamily="18" charset="0"/>
                                        </a:rPr>
                                        <m:t>𝛼</m:t>
                                      </m:r>
                                      <m:r>
                                        <a:rPr lang="en-US" altLang="zh-CN" sz="2400" i="1">
                                          <a:latin typeface="Cambria Math" panose="02040503050406030204" pitchFamily="18" charset="0"/>
                                          <a:ea typeface="Cambria Math" panose="02040503050406030204" pitchFamily="18" charset="0"/>
                                        </a:rPr>
                                        <m:t>+</m:t>
                                      </m:r>
                                      <m:r>
                                        <a:rPr lang="en-US" altLang="zh-CN" sz="2400" i="1">
                                          <a:latin typeface="Cambria Math" panose="02040503050406030204" pitchFamily="18" charset="0"/>
                                          <a:ea typeface="Cambria Math" panose="02040503050406030204" pitchFamily="18" charset="0"/>
                                        </a:rPr>
                                        <m:t>𝛽</m:t>
                                      </m:r>
                                      <m:r>
                                        <a:rPr lang="en-US" altLang="zh-CN" sz="2400" i="1">
                                          <a:latin typeface="Cambria Math" panose="02040503050406030204" pitchFamily="18" charset="0"/>
                                          <a:ea typeface="Cambria Math" panose="02040503050406030204" pitchFamily="18" charset="0"/>
                                        </a:rPr>
                                        <m:t>)</m:t>
                                      </m:r>
                                    </m:e>
                                  </m:func>
                                  <m:func>
                                    <m:funcPr>
                                      <m:ctrlPr>
                                        <a:rPr lang="en-US" altLang="zh-CN" sz="2400" b="0" i="1" smtClean="0">
                                          <a:latin typeface="Cambria Math" panose="02040503050406030204" pitchFamily="18" charset="0"/>
                                        </a:rPr>
                                      </m:ctrlPr>
                                    </m:funcPr>
                                    <m:fName>
                                      <m:r>
                                        <m:rPr>
                                          <m:sty m:val="p"/>
                                        </m:rPr>
                                        <a:rPr lang="en-US" altLang="zh-CN" sz="2400" b="0" i="0" smtClean="0">
                                          <a:latin typeface="Cambria Math" panose="02040503050406030204" pitchFamily="18" charset="0"/>
                                        </a:rPr>
                                        <m:t>sin</m:t>
                                      </m:r>
                                    </m:fName>
                                    <m:e>
                                      <m:r>
                                        <a:rPr lang="en-US" altLang="zh-CN" sz="2400" b="0" i="1" smtClean="0">
                                          <a:latin typeface="Cambria Math" panose="02040503050406030204" pitchFamily="18" charset="0"/>
                                          <a:ea typeface="Cambria Math" panose="02040503050406030204" pitchFamily="18" charset="0"/>
                                        </a:rPr>
                                        <m:t>𝛼</m:t>
                                      </m:r>
                                    </m:e>
                                  </m:func>
                                  <m:func>
                                    <m:funcPr>
                                      <m:ctrlPr>
                                        <a:rPr lang="en-US" altLang="zh-CN" sz="2400" b="0" i="1" smtClean="0">
                                          <a:latin typeface="Cambria Math" panose="02040503050406030204" pitchFamily="18" charset="0"/>
                                        </a:rPr>
                                      </m:ctrlPr>
                                    </m:funcPr>
                                    <m:fName>
                                      <m:r>
                                        <m:rPr>
                                          <m:sty m:val="p"/>
                                        </m:rPr>
                                        <a:rPr lang="en-US" altLang="zh-CN" sz="2400" b="0" i="0" smtClean="0">
                                          <a:latin typeface="Cambria Math" panose="02040503050406030204" pitchFamily="18" charset="0"/>
                                        </a:rPr>
                                        <m:t>cos</m:t>
                                      </m:r>
                                    </m:fName>
                                    <m:e>
                                      <m:d>
                                        <m:dPr>
                                          <m:ctrlPr>
                                            <a:rPr lang="en-US" altLang="zh-CN" sz="2400" b="0" i="1" smtClean="0">
                                              <a:latin typeface="Cambria Math" panose="02040503050406030204" pitchFamily="18" charset="0"/>
                                            </a:rPr>
                                          </m:ctrlPr>
                                        </m:dPr>
                                        <m:e>
                                          <m:r>
                                            <a:rPr lang="el-GR" altLang="zh-CN" sz="2400" i="1">
                                              <a:latin typeface="Cambria Math" panose="02040503050406030204" pitchFamily="18" charset="0"/>
                                              <a:ea typeface="Cambria Math" panose="02040503050406030204" pitchFamily="18" charset="0"/>
                                            </a:rPr>
                                            <m:t>𝜑</m:t>
                                          </m:r>
                                          <m:r>
                                            <a:rPr lang="en-US" altLang="zh-CN" sz="2400" b="0" i="1" smtClean="0">
                                              <a:latin typeface="Cambria Math" panose="02040503050406030204" pitchFamily="18" charset="0"/>
                                              <a:ea typeface="Cambria Math" panose="02040503050406030204" pitchFamily="18" charset="0"/>
                                            </a:rPr>
                                            <m:t>−</m:t>
                                          </m:r>
                                          <m:sSub>
                                            <m:sSubPr>
                                              <m:ctrlPr>
                                                <a:rPr lang="en-US" altLang="zh-CN" sz="2400" b="0" i="1" smtClean="0">
                                                  <a:latin typeface="Cambria Math" panose="02040503050406030204" pitchFamily="18" charset="0"/>
                                                  <a:ea typeface="Cambria Math" panose="02040503050406030204" pitchFamily="18" charset="0"/>
                                                </a:rPr>
                                              </m:ctrlPr>
                                            </m:sSubPr>
                                            <m:e>
                                              <m:r>
                                                <a:rPr lang="el-GR" altLang="zh-CN" sz="2400" i="1">
                                                  <a:latin typeface="Cambria Math" panose="02040503050406030204" pitchFamily="18" charset="0"/>
                                                  <a:ea typeface="Cambria Math" panose="02040503050406030204" pitchFamily="18" charset="0"/>
                                                </a:rPr>
                                                <m:t>𝜑</m:t>
                                              </m:r>
                                            </m:e>
                                            <m:sub>
                                              <m:r>
                                                <a:rPr lang="en-US" altLang="zh-CN" sz="2400" b="0" i="1" smtClean="0">
                                                  <a:latin typeface="Cambria Math" panose="02040503050406030204" pitchFamily="18" charset="0"/>
                                                  <a:ea typeface="Cambria Math" panose="02040503050406030204" pitchFamily="18" charset="0"/>
                                                </a:rPr>
                                                <m:t>0</m:t>
                                              </m:r>
                                            </m:sub>
                                          </m:sSub>
                                        </m:e>
                                      </m:d>
                                    </m:e>
                                  </m:func>
                                </m:den>
                              </m:f>
                            </m:e>
                          </m:d>
                        </m:e>
                      </m:func>
                    </m:oMath>
                  </m:oMathPara>
                </a14:m>
                <a:endParaRPr lang="en-GB" sz="2400" dirty="0"/>
              </a:p>
            </p:txBody>
          </p:sp>
        </mc:Choice>
        <mc:Fallback>
          <p:sp>
            <p:nvSpPr>
              <p:cNvPr id="6" name="TextBox 5">
                <a:extLst>
                  <a:ext uri="{FF2B5EF4-FFF2-40B4-BE49-F238E27FC236}">
                    <a16:creationId xmlns:a16="http://schemas.microsoft.com/office/drawing/2014/main" id="{C17C67EC-9792-6D23-4907-B0D3A4955DDF}"/>
                  </a:ext>
                </a:extLst>
              </p:cNvPr>
              <p:cNvSpPr txBox="1">
                <a:spLocks noRot="1" noChangeAspect="1" noMove="1" noResize="1" noEditPoints="1" noAdjustHandles="1" noChangeArrowheads="1" noChangeShapeType="1" noTextEdit="1"/>
              </p:cNvSpPr>
              <p:nvPr/>
            </p:nvSpPr>
            <p:spPr>
              <a:xfrm>
                <a:off x="0" y="957376"/>
                <a:ext cx="8840111" cy="1282980"/>
              </a:xfrm>
              <a:prstGeom prst="rect">
                <a:avLst/>
              </a:prstGeom>
              <a:blipFill>
                <a:blip r:embed="rId4"/>
                <a:stretch>
                  <a:fillRect b="-3922"/>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8DA6AE69-6608-A45E-204C-B15668073D88}"/>
                  </a:ext>
                </a:extLst>
              </p:cNvPr>
              <p:cNvSpPr txBox="1"/>
              <p:nvPr/>
            </p:nvSpPr>
            <p:spPr>
              <a:xfrm>
                <a:off x="0" y="2651126"/>
                <a:ext cx="8308836" cy="2807179"/>
              </a:xfrm>
              <a:prstGeom prst="rect">
                <a:avLst/>
              </a:prstGeom>
              <a:noFill/>
            </p:spPr>
            <p:txBody>
              <a:bodyPr wrap="square" rtlCol="0">
                <a:spAutoFit/>
              </a:bodyPr>
              <a:lstStyle/>
              <a:p>
                <a:pPr>
                  <a:lnSpc>
                    <a:spcPct val="150000"/>
                  </a:lnSpc>
                </a:pPr>
                <a:r>
                  <a:rPr lang="en-US" altLang="zh-CN" sz="2400" dirty="0"/>
                  <a:t>Where:</a:t>
                </a:r>
                <a:r>
                  <a:rPr lang="zh-CN" altLang="en-US" sz="2400" dirty="0"/>
                  <a:t> </a:t>
                </a:r>
                <a:endParaRPr lang="en-US" altLang="zh-CN" sz="2400" dirty="0"/>
              </a:p>
              <a:p>
                <a:pPr marL="342900" indent="-342900">
                  <a:lnSpc>
                    <a:spcPct val="150000"/>
                  </a:lnSpc>
                  <a:buFont typeface="Arial" panose="020B0604020202020204" pitchFamily="34" charset="0"/>
                  <a:buChar char="•"/>
                </a:pPr>
                <a:r>
                  <a:rPr lang="en-US" altLang="zh-CN" sz="2400" dirty="0"/>
                  <a:t>PA:</a:t>
                </a:r>
                <a:r>
                  <a:rPr lang="zh-CN" altLang="en-US" sz="2400" dirty="0"/>
                  <a:t> </a:t>
                </a:r>
                <a:r>
                  <a:rPr lang="en-US" altLang="zh-CN" sz="2400" dirty="0"/>
                  <a:t>polarization</a:t>
                </a:r>
                <a:r>
                  <a:rPr lang="zh-CN" altLang="en-US" sz="2400" dirty="0"/>
                  <a:t> </a:t>
                </a:r>
                <a:r>
                  <a:rPr lang="en-US" altLang="zh-CN" sz="2400" dirty="0"/>
                  <a:t>position</a:t>
                </a:r>
                <a:r>
                  <a:rPr lang="zh-CN" altLang="en-US" sz="2400" dirty="0"/>
                  <a:t> </a:t>
                </a:r>
                <a:r>
                  <a:rPr lang="en-US" altLang="zh-CN" sz="2400" dirty="0"/>
                  <a:t>angle</a:t>
                </a:r>
              </a:p>
              <a:p>
                <a:pPr marL="342900" indent="-342900">
                  <a:lnSpc>
                    <a:spcPct val="150000"/>
                  </a:lnSpc>
                  <a:buFont typeface="Arial" panose="020B0604020202020204" pitchFamily="34" charset="0"/>
                  <a:buChar char="•"/>
                </a:pPr>
                <a14:m>
                  <m:oMath xmlns:m="http://schemas.openxmlformats.org/officeDocument/2006/math">
                    <m:r>
                      <a:rPr lang="en-US" altLang="zh-CN" sz="2400" b="0" i="1" smtClean="0">
                        <a:latin typeface="Cambria Math" panose="02040503050406030204" pitchFamily="18" charset="0"/>
                        <a:ea typeface="Cambria Math" panose="02040503050406030204" pitchFamily="18" charset="0"/>
                      </a:rPr>
                      <m:t>𝛼</m:t>
                    </m:r>
                  </m:oMath>
                </a14:m>
                <a:r>
                  <a:rPr lang="en-US" altLang="zh-CN" sz="2400" dirty="0"/>
                  <a:t>:</a:t>
                </a:r>
                <a:r>
                  <a:rPr lang="zh-CN" altLang="en-US" sz="2400" dirty="0"/>
                  <a:t> </a:t>
                </a:r>
                <a:r>
                  <a:rPr lang="en-US" altLang="zh-CN" sz="2400" dirty="0"/>
                  <a:t>inclination</a:t>
                </a:r>
                <a:r>
                  <a:rPr lang="zh-CN" altLang="en-US" sz="2400" dirty="0"/>
                  <a:t> </a:t>
                </a:r>
                <a:r>
                  <a:rPr lang="en-US" altLang="zh-CN" sz="2400" dirty="0"/>
                  <a:t>angle</a:t>
                </a:r>
                <a:r>
                  <a:rPr lang="zh-CN" altLang="en-US" sz="2400" dirty="0"/>
                  <a:t> </a:t>
                </a:r>
                <a:r>
                  <a:rPr lang="en-US" altLang="zh-CN" sz="2400" dirty="0"/>
                  <a:t>(magnetic</a:t>
                </a:r>
                <a:r>
                  <a:rPr lang="zh-CN" altLang="en-US" sz="2400" dirty="0"/>
                  <a:t> </a:t>
                </a:r>
                <a:r>
                  <a:rPr lang="en-US" altLang="zh-CN" sz="2400" dirty="0"/>
                  <a:t>axis</a:t>
                </a:r>
                <a:r>
                  <a:rPr lang="zh-CN" altLang="en-US" sz="2400" dirty="0"/>
                  <a:t> </a:t>
                </a:r>
                <a:r>
                  <a:rPr lang="en-US" altLang="zh-CN" sz="2400" dirty="0"/>
                  <a:t>with</a:t>
                </a:r>
                <a:r>
                  <a:rPr lang="zh-CN" altLang="en-US" sz="2400" dirty="0"/>
                  <a:t> </a:t>
                </a:r>
                <a:r>
                  <a:rPr lang="en-US" altLang="zh-CN" sz="2400" dirty="0"/>
                  <a:t>respect</a:t>
                </a:r>
                <a:r>
                  <a:rPr lang="zh-CN" altLang="en-US" sz="2400" dirty="0"/>
                  <a:t> </a:t>
                </a:r>
                <a:r>
                  <a:rPr lang="en-US" altLang="zh-CN" sz="2400" dirty="0"/>
                  <a:t>to</a:t>
                </a:r>
                <a:r>
                  <a:rPr lang="zh-CN" altLang="en-US" sz="2400" dirty="0"/>
                  <a:t> </a:t>
                </a:r>
                <a:r>
                  <a:rPr lang="en-US" altLang="zh-CN" sz="2400" dirty="0"/>
                  <a:t>spin</a:t>
                </a:r>
                <a:r>
                  <a:rPr lang="zh-CN" altLang="en-US" sz="2400" dirty="0"/>
                  <a:t> </a:t>
                </a:r>
                <a:r>
                  <a:rPr lang="en-US" altLang="zh-CN" sz="2400" dirty="0"/>
                  <a:t>axis)</a:t>
                </a:r>
              </a:p>
              <a:p>
                <a:pPr marL="342900" indent="-342900">
                  <a:lnSpc>
                    <a:spcPct val="150000"/>
                  </a:lnSpc>
                  <a:buFont typeface="Arial" panose="020B0604020202020204" pitchFamily="34" charset="0"/>
                  <a:buChar char="•"/>
                </a:pPr>
                <a14:m>
                  <m:oMath xmlns:m="http://schemas.openxmlformats.org/officeDocument/2006/math">
                    <m:r>
                      <a:rPr lang="en-US" altLang="zh-CN" sz="2400" i="1">
                        <a:latin typeface="Cambria Math" panose="02040503050406030204" pitchFamily="18" charset="0"/>
                        <a:ea typeface="Cambria Math" panose="02040503050406030204" pitchFamily="18" charset="0"/>
                      </a:rPr>
                      <m:t>𝛽</m:t>
                    </m:r>
                  </m:oMath>
                </a14:m>
                <a:r>
                  <a:rPr lang="en-US" altLang="zh-CN" sz="2400" dirty="0"/>
                  <a:t>:</a:t>
                </a:r>
                <a:r>
                  <a:rPr lang="zh-CN" altLang="en-US" sz="2400" dirty="0"/>
                  <a:t> </a:t>
                </a:r>
                <a:r>
                  <a:rPr lang="en-US" altLang="zh-CN" sz="2400" dirty="0"/>
                  <a:t>impact</a:t>
                </a:r>
                <a:r>
                  <a:rPr lang="zh-CN" altLang="en-US" sz="2400" dirty="0"/>
                  <a:t> </a:t>
                </a:r>
                <a:r>
                  <a:rPr lang="en-US" altLang="zh-CN" sz="2400" dirty="0"/>
                  <a:t>angle</a:t>
                </a:r>
                <a:r>
                  <a:rPr lang="zh-CN" altLang="en-US" sz="2400" dirty="0"/>
                  <a:t> </a:t>
                </a:r>
                <a:r>
                  <a:rPr lang="en-US" altLang="zh-CN" sz="2400" dirty="0"/>
                  <a:t>(line</a:t>
                </a:r>
                <a:r>
                  <a:rPr lang="zh-CN" altLang="en-US" sz="2400" dirty="0"/>
                  <a:t> </a:t>
                </a:r>
                <a:r>
                  <a:rPr lang="en-US" altLang="zh-CN" sz="2400" dirty="0"/>
                  <a:t>of</a:t>
                </a:r>
                <a:r>
                  <a:rPr lang="zh-CN" altLang="en-US" sz="2400" dirty="0"/>
                  <a:t> </a:t>
                </a:r>
                <a:r>
                  <a:rPr lang="en-US" altLang="zh-CN" sz="2400" dirty="0"/>
                  <a:t>sight</a:t>
                </a:r>
                <a:r>
                  <a:rPr lang="zh-CN" altLang="en-US" sz="2400" dirty="0"/>
                  <a:t> </a:t>
                </a:r>
                <a:r>
                  <a:rPr lang="en-US" altLang="zh-CN" sz="2400" dirty="0"/>
                  <a:t>with</a:t>
                </a:r>
                <a:r>
                  <a:rPr lang="zh-CN" altLang="en-US" sz="2400" dirty="0"/>
                  <a:t> </a:t>
                </a:r>
                <a:r>
                  <a:rPr lang="en-US" altLang="zh-CN" sz="2400" dirty="0"/>
                  <a:t>respect</a:t>
                </a:r>
                <a:r>
                  <a:rPr lang="zh-CN" altLang="en-US" sz="2400" dirty="0"/>
                  <a:t> </a:t>
                </a:r>
                <a:r>
                  <a:rPr lang="en-US" altLang="zh-CN" sz="2400" dirty="0"/>
                  <a:t>to</a:t>
                </a:r>
                <a:r>
                  <a:rPr lang="zh-CN" altLang="en-US" sz="2400" dirty="0"/>
                  <a:t> </a:t>
                </a:r>
                <a:r>
                  <a:rPr lang="en-US" altLang="zh-CN" sz="2400" dirty="0"/>
                  <a:t>magnetic</a:t>
                </a:r>
                <a:r>
                  <a:rPr lang="zh-CN" altLang="en-US" sz="2400" dirty="0"/>
                  <a:t> </a:t>
                </a:r>
                <a:r>
                  <a:rPr lang="en-US" altLang="zh-CN" sz="2400" dirty="0"/>
                  <a:t>axis)</a:t>
                </a:r>
              </a:p>
              <a:p>
                <a:pPr marL="342900" indent="-342900">
                  <a:lnSpc>
                    <a:spcPct val="150000"/>
                  </a:lnSpc>
                  <a:buFont typeface="Arial" panose="020B0604020202020204" pitchFamily="34" charset="0"/>
                  <a:buChar char="•"/>
                </a:pPr>
                <a14:m>
                  <m:oMath xmlns:m="http://schemas.openxmlformats.org/officeDocument/2006/math">
                    <m:sSub>
                      <m:sSubPr>
                        <m:ctrlPr>
                          <a:rPr lang="en-US" altLang="zh-CN" sz="2400" b="0" i="1" smtClean="0">
                            <a:latin typeface="Cambria Math" panose="02040503050406030204" pitchFamily="18" charset="0"/>
                            <a:ea typeface="Cambria Math" panose="02040503050406030204" pitchFamily="18" charset="0"/>
                          </a:rPr>
                        </m:ctrlPr>
                      </m:sSubPr>
                      <m:e>
                        <m:r>
                          <a:rPr lang="el-GR" altLang="zh-CN" sz="2400" i="1">
                            <a:latin typeface="Cambria Math" panose="02040503050406030204" pitchFamily="18" charset="0"/>
                            <a:ea typeface="Cambria Math" panose="02040503050406030204" pitchFamily="18" charset="0"/>
                          </a:rPr>
                          <m:t>𝜑</m:t>
                        </m:r>
                      </m:e>
                      <m:sub>
                        <m:r>
                          <a:rPr lang="en-US" altLang="zh-CN" sz="2400" b="0" i="1" smtClean="0">
                            <a:latin typeface="Cambria Math" panose="02040503050406030204" pitchFamily="18" charset="0"/>
                            <a:ea typeface="Cambria Math" panose="02040503050406030204" pitchFamily="18" charset="0"/>
                          </a:rPr>
                          <m:t>0</m:t>
                        </m:r>
                      </m:sub>
                    </m:sSub>
                  </m:oMath>
                </a14:m>
                <a:r>
                  <a:rPr lang="en-US" altLang="zh-CN" sz="2400" dirty="0"/>
                  <a:t>:</a:t>
                </a:r>
                <a:r>
                  <a:rPr lang="zh-CN" altLang="en-US" sz="2400" dirty="0"/>
                  <a:t> </a:t>
                </a:r>
                <a:r>
                  <a:rPr lang="en-US" altLang="zh-CN" sz="2400" dirty="0"/>
                  <a:t>phase</a:t>
                </a:r>
                <a:r>
                  <a:rPr lang="zh-CN" altLang="en-US" sz="2400" dirty="0"/>
                  <a:t> </a:t>
                </a:r>
                <a:r>
                  <a:rPr lang="en-US" altLang="zh-CN" sz="2400" dirty="0"/>
                  <a:t>of</a:t>
                </a:r>
                <a:r>
                  <a:rPr lang="zh-CN" altLang="en-US" sz="2400" dirty="0"/>
                  <a:t> </a:t>
                </a:r>
                <a:r>
                  <a:rPr lang="en-US" altLang="zh-CN" sz="2400" dirty="0"/>
                  <a:t>meridian</a:t>
                </a:r>
                <a:r>
                  <a:rPr lang="zh-CN" altLang="en-US" sz="2400" dirty="0"/>
                  <a:t> </a:t>
                </a:r>
                <a:r>
                  <a:rPr lang="en-US" altLang="zh-CN" sz="2400" dirty="0"/>
                  <a:t>plane</a:t>
                </a:r>
                <a:endParaRPr lang="en-GB" sz="2400" dirty="0"/>
              </a:p>
            </p:txBody>
          </p:sp>
        </mc:Choice>
        <mc:Fallback>
          <p:sp>
            <p:nvSpPr>
              <p:cNvPr id="3" name="TextBox 2">
                <a:extLst>
                  <a:ext uri="{FF2B5EF4-FFF2-40B4-BE49-F238E27FC236}">
                    <a16:creationId xmlns:a16="http://schemas.microsoft.com/office/drawing/2014/main" id="{8DA6AE69-6608-A45E-204C-B15668073D88}"/>
                  </a:ext>
                </a:extLst>
              </p:cNvPr>
              <p:cNvSpPr txBox="1">
                <a:spLocks noRot="1" noChangeAspect="1" noMove="1" noResize="1" noEditPoints="1" noAdjustHandles="1" noChangeArrowheads="1" noChangeShapeType="1" noTextEdit="1"/>
              </p:cNvSpPr>
              <p:nvPr/>
            </p:nvSpPr>
            <p:spPr>
              <a:xfrm>
                <a:off x="0" y="2651126"/>
                <a:ext cx="8308836" cy="2807179"/>
              </a:xfrm>
              <a:prstGeom prst="rect">
                <a:avLst/>
              </a:prstGeom>
              <a:blipFill>
                <a:blip r:embed="rId5"/>
                <a:stretch>
                  <a:fillRect l="-1221" r="-916" b="-4505"/>
                </a:stretch>
              </a:blipFill>
            </p:spPr>
            <p:txBody>
              <a:bodyPr/>
              <a:lstStyle/>
              <a:p>
                <a:r>
                  <a:rPr lang="en-GB">
                    <a:noFill/>
                  </a:rPr>
                  <a:t> </a:t>
                </a:r>
              </a:p>
            </p:txBody>
          </p:sp>
        </mc:Fallback>
      </mc:AlternateContent>
      <p:sp>
        <p:nvSpPr>
          <p:cNvPr id="7" name="Title 1">
            <a:extLst>
              <a:ext uri="{FF2B5EF4-FFF2-40B4-BE49-F238E27FC236}">
                <a16:creationId xmlns:a16="http://schemas.microsoft.com/office/drawing/2014/main" id="{80FD6558-45AC-F2C8-7E1A-D506E951DA5D}"/>
              </a:ext>
            </a:extLst>
          </p:cNvPr>
          <p:cNvSpPr txBox="1">
            <a:spLocks/>
          </p:cNvSpPr>
          <p:nvPr/>
        </p:nvSpPr>
        <p:spPr>
          <a:xfrm>
            <a:off x="0" y="0"/>
            <a:ext cx="12192000" cy="546607"/>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600" dirty="0"/>
              <a:t>Methods</a:t>
            </a:r>
            <a:r>
              <a:rPr lang="zh-CN" altLang="en-US" sz="3600" dirty="0"/>
              <a:t> </a:t>
            </a:r>
            <a:r>
              <a:rPr lang="en-US" altLang="zh-CN" sz="3600" dirty="0"/>
              <a:t>–</a:t>
            </a:r>
            <a:r>
              <a:rPr lang="zh-CN" altLang="en-US" sz="3600" dirty="0"/>
              <a:t> </a:t>
            </a:r>
            <a:r>
              <a:rPr lang="en-US" altLang="zh-CN" sz="3600" dirty="0"/>
              <a:t>Rotating</a:t>
            </a:r>
            <a:r>
              <a:rPr lang="zh-CN" altLang="en-US" sz="3600" dirty="0"/>
              <a:t> </a:t>
            </a:r>
            <a:r>
              <a:rPr lang="en-US" altLang="zh-CN" sz="3600" dirty="0"/>
              <a:t>Vector</a:t>
            </a:r>
            <a:r>
              <a:rPr lang="zh-CN" altLang="en-US" sz="3600" dirty="0"/>
              <a:t> </a:t>
            </a:r>
            <a:r>
              <a:rPr lang="en-US" altLang="zh-CN" sz="3600" dirty="0"/>
              <a:t>Model</a:t>
            </a:r>
            <a:endParaRPr lang="en-GB" sz="3600" dirty="0"/>
          </a:p>
        </p:txBody>
      </p:sp>
      <p:sp>
        <p:nvSpPr>
          <p:cNvPr id="2" name="Slide Number Placeholder 1">
            <a:extLst>
              <a:ext uri="{FF2B5EF4-FFF2-40B4-BE49-F238E27FC236}">
                <a16:creationId xmlns:a16="http://schemas.microsoft.com/office/drawing/2014/main" id="{DB2607F2-E9C9-6606-6EBE-5D7D1B108679}"/>
              </a:ext>
            </a:extLst>
          </p:cNvPr>
          <p:cNvSpPr>
            <a:spLocks noGrp="1"/>
          </p:cNvSpPr>
          <p:nvPr>
            <p:ph type="sldNum" sz="quarter" idx="12"/>
          </p:nvPr>
        </p:nvSpPr>
        <p:spPr/>
        <p:txBody>
          <a:bodyPr/>
          <a:lstStyle/>
          <a:p>
            <a:fld id="{BAF41441-E911-0445-B9B7-4068A2F4611F}" type="slidenum">
              <a:rPr lang="en-GB" smtClean="0"/>
              <a:t>12</a:t>
            </a:fld>
            <a:endParaRPr lang="en-GB"/>
          </a:p>
        </p:txBody>
      </p:sp>
    </p:spTree>
    <p:extLst>
      <p:ext uri="{BB962C8B-B14F-4D97-AF65-F5344CB8AC3E}">
        <p14:creationId xmlns:p14="http://schemas.microsoft.com/office/powerpoint/2010/main" val="3439931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17C67EC-9792-6D23-4907-B0D3A4955DDF}"/>
                  </a:ext>
                </a:extLst>
              </p:cNvPr>
              <p:cNvSpPr txBox="1"/>
              <p:nvPr/>
            </p:nvSpPr>
            <p:spPr>
              <a:xfrm>
                <a:off x="1147221" y="1249799"/>
                <a:ext cx="9897556" cy="92217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altLang="zh-CN" sz="2400" b="0" i="0" smtClean="0">
                          <a:latin typeface="Cambria Math" panose="02040503050406030204" pitchFamily="18" charset="0"/>
                        </a:rPr>
                        <m:t>PA</m:t>
                      </m: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m:rPr>
                              <m:sty m:val="p"/>
                            </m:rPr>
                            <a:rPr lang="en-US" altLang="zh-CN" sz="2400" b="0" i="0" smtClean="0">
                              <a:latin typeface="Cambria Math" panose="02040503050406030204" pitchFamily="18" charset="0"/>
                            </a:rPr>
                            <m:t>PA</m:t>
                          </m:r>
                        </m:e>
                        <m:sub>
                          <m:r>
                            <a:rPr lang="en-US" altLang="zh-CN" sz="2400" b="0" i="1" smtClean="0">
                              <a:latin typeface="Cambria Math" panose="02040503050406030204" pitchFamily="18" charset="0"/>
                            </a:rPr>
                            <m:t>0</m:t>
                          </m:r>
                        </m:sub>
                      </m:sSub>
                      <m:r>
                        <a:rPr lang="en-US" altLang="zh-CN" sz="2400" b="0" i="1" smtClean="0">
                          <a:latin typeface="Cambria Math" panose="02040503050406030204" pitchFamily="18" charset="0"/>
                        </a:rPr>
                        <m:t>+</m:t>
                      </m:r>
                      <m:func>
                        <m:funcPr>
                          <m:ctrlPr>
                            <a:rPr lang="en-US" altLang="zh-CN" sz="2400" b="0" i="1" smtClean="0">
                              <a:latin typeface="Cambria Math" panose="02040503050406030204" pitchFamily="18" charset="0"/>
                            </a:rPr>
                          </m:ctrlPr>
                        </m:funcPr>
                        <m:fName>
                          <m:sSup>
                            <m:sSupPr>
                              <m:ctrlPr>
                                <a:rPr lang="en-US" altLang="zh-CN" sz="2400" b="0" i="1" smtClean="0">
                                  <a:latin typeface="Cambria Math" panose="02040503050406030204" pitchFamily="18" charset="0"/>
                                </a:rPr>
                              </m:ctrlPr>
                            </m:sSupPr>
                            <m:e>
                              <m:r>
                                <m:rPr>
                                  <m:sty m:val="p"/>
                                </m:rPr>
                                <a:rPr lang="en-US" altLang="zh-CN" sz="2400" b="0" i="0" smtClean="0">
                                  <a:latin typeface="Cambria Math" panose="02040503050406030204" pitchFamily="18" charset="0"/>
                                </a:rPr>
                                <m:t>tan</m:t>
                              </m:r>
                            </m:e>
                            <m:sup>
                              <m:r>
                                <a:rPr lang="en-US" altLang="zh-CN" sz="2400" b="0" i="1" smtClean="0">
                                  <a:latin typeface="Cambria Math" panose="02040503050406030204" pitchFamily="18" charset="0"/>
                                </a:rPr>
                                <m:t>−1</m:t>
                              </m:r>
                            </m:sup>
                          </m:sSup>
                        </m:fName>
                        <m:e>
                          <m:d>
                            <m:dPr>
                              <m:ctrlPr>
                                <a:rPr lang="en-US" altLang="zh-CN" sz="2400" b="0" i="1" smtClean="0">
                                  <a:latin typeface="Cambria Math" panose="02040503050406030204" pitchFamily="18" charset="0"/>
                                </a:rPr>
                              </m:ctrlPr>
                            </m:dPr>
                            <m:e>
                              <m:f>
                                <m:fPr>
                                  <m:ctrlPr>
                                    <a:rPr lang="en-US" altLang="zh-CN" sz="2400" b="0" i="1" smtClean="0">
                                      <a:latin typeface="Cambria Math" panose="02040503050406030204" pitchFamily="18" charset="0"/>
                                    </a:rPr>
                                  </m:ctrlPr>
                                </m:fPr>
                                <m:num>
                                  <m:func>
                                    <m:funcPr>
                                      <m:ctrlPr>
                                        <a:rPr lang="en-US" altLang="zh-CN" sz="2400" b="0" i="1" smtClean="0">
                                          <a:latin typeface="Cambria Math" panose="02040503050406030204" pitchFamily="18" charset="0"/>
                                        </a:rPr>
                                      </m:ctrlPr>
                                    </m:funcPr>
                                    <m:fName>
                                      <m:r>
                                        <m:rPr>
                                          <m:sty m:val="p"/>
                                        </m:rPr>
                                        <a:rPr lang="en-US" altLang="zh-CN" sz="2400" b="0" i="0" smtClean="0">
                                          <a:latin typeface="Cambria Math" panose="02040503050406030204" pitchFamily="18" charset="0"/>
                                        </a:rPr>
                                        <m:t>sin</m:t>
                                      </m:r>
                                    </m:fName>
                                    <m:e>
                                      <m:r>
                                        <a:rPr lang="en-US" altLang="zh-CN" sz="2400" b="0" i="1" smtClean="0">
                                          <a:latin typeface="Cambria Math" panose="02040503050406030204" pitchFamily="18" charset="0"/>
                                          <a:ea typeface="Cambria Math" panose="02040503050406030204" pitchFamily="18" charset="0"/>
                                        </a:rPr>
                                        <m:t>𝛼</m:t>
                                      </m:r>
                                    </m:e>
                                  </m:func>
                                  <m:func>
                                    <m:funcPr>
                                      <m:ctrlPr>
                                        <a:rPr lang="en-US" altLang="zh-CN" sz="2400" b="0" i="1" smtClean="0">
                                          <a:latin typeface="Cambria Math" panose="02040503050406030204" pitchFamily="18" charset="0"/>
                                        </a:rPr>
                                      </m:ctrlPr>
                                    </m:funcPr>
                                    <m:fName>
                                      <m:r>
                                        <m:rPr>
                                          <m:sty m:val="p"/>
                                        </m:rPr>
                                        <a:rPr lang="en-US" altLang="zh-CN" sz="2400" b="0" i="0" smtClean="0">
                                          <a:latin typeface="Cambria Math" panose="02040503050406030204" pitchFamily="18" charset="0"/>
                                        </a:rPr>
                                        <m:t>sin</m:t>
                                      </m:r>
                                    </m:fName>
                                    <m:e>
                                      <m:d>
                                        <m:dPr>
                                          <m:ctrlPr>
                                            <a:rPr lang="en-US" altLang="zh-CN" sz="2400" b="0" i="1" smtClean="0">
                                              <a:latin typeface="Cambria Math" panose="02040503050406030204" pitchFamily="18" charset="0"/>
                                            </a:rPr>
                                          </m:ctrlPr>
                                        </m:dPr>
                                        <m:e>
                                          <m:r>
                                            <a:rPr lang="el-GR" altLang="zh-CN" sz="2400" i="1">
                                              <a:latin typeface="Cambria Math" panose="02040503050406030204" pitchFamily="18" charset="0"/>
                                              <a:ea typeface="Cambria Math" panose="02040503050406030204" pitchFamily="18" charset="0"/>
                                            </a:rPr>
                                            <m:t>𝜑</m:t>
                                          </m:r>
                                          <m:r>
                                            <a:rPr lang="en-US" altLang="zh-CN" sz="2400" b="0" i="1" smtClean="0">
                                              <a:latin typeface="Cambria Math" panose="02040503050406030204" pitchFamily="18" charset="0"/>
                                              <a:ea typeface="Cambria Math" panose="02040503050406030204" pitchFamily="18" charset="0"/>
                                            </a:rPr>
                                            <m:t>−</m:t>
                                          </m:r>
                                          <m:sSub>
                                            <m:sSubPr>
                                              <m:ctrlPr>
                                                <a:rPr lang="en-US" altLang="zh-CN" sz="2400" b="0" i="1" smtClean="0">
                                                  <a:latin typeface="Cambria Math" panose="02040503050406030204" pitchFamily="18" charset="0"/>
                                                  <a:ea typeface="Cambria Math" panose="02040503050406030204" pitchFamily="18" charset="0"/>
                                                </a:rPr>
                                              </m:ctrlPr>
                                            </m:sSubPr>
                                            <m:e>
                                              <m:r>
                                                <a:rPr lang="el-GR" altLang="zh-CN" sz="2400" i="1">
                                                  <a:latin typeface="Cambria Math" panose="02040503050406030204" pitchFamily="18" charset="0"/>
                                                  <a:ea typeface="Cambria Math" panose="02040503050406030204" pitchFamily="18" charset="0"/>
                                                </a:rPr>
                                                <m:t>𝜑</m:t>
                                              </m:r>
                                            </m:e>
                                            <m:sub>
                                              <m:r>
                                                <a:rPr lang="en-US" altLang="zh-CN" sz="2400" b="0" i="1" smtClean="0">
                                                  <a:latin typeface="Cambria Math" panose="02040503050406030204" pitchFamily="18" charset="0"/>
                                                  <a:ea typeface="Cambria Math" panose="02040503050406030204" pitchFamily="18" charset="0"/>
                                                </a:rPr>
                                                <m:t>0</m:t>
                                              </m:r>
                                            </m:sub>
                                          </m:sSub>
                                          <m:r>
                                            <a:rPr lang="en-US" altLang="zh-CN" sz="2400" b="0" i="1" smtClean="0">
                                              <a:solidFill>
                                                <a:schemeClr val="tx1"/>
                                              </a:solidFill>
                                              <a:latin typeface="Cambria Math" panose="02040503050406030204" pitchFamily="18" charset="0"/>
                                              <a:ea typeface="Cambria Math" panose="02040503050406030204" pitchFamily="18" charset="0"/>
                                            </a:rPr>
                                            <m:t>−</m:t>
                                          </m:r>
                                          <m:r>
                                            <m:rPr>
                                              <m:sty m:val="p"/>
                                            </m:rPr>
                                            <a:rPr lang="el-GR" altLang="zh-CN" sz="2400" b="0" i="1" smtClean="0">
                                              <a:solidFill>
                                                <a:srgbClr val="FF0000"/>
                                              </a:solidFill>
                                              <a:latin typeface="Cambria Math" panose="02040503050406030204" pitchFamily="18" charset="0"/>
                                              <a:ea typeface="Cambria Math" panose="02040503050406030204" pitchFamily="18" charset="0"/>
                                            </a:rPr>
                                            <m:t>Δ</m:t>
                                          </m:r>
                                        </m:e>
                                      </m:d>
                                    </m:e>
                                  </m:func>
                                </m:num>
                                <m:den>
                                  <m:func>
                                    <m:funcPr>
                                      <m:ctrlPr>
                                        <a:rPr lang="en-US" altLang="zh-CN" sz="2400" b="0" i="1" smtClean="0">
                                          <a:latin typeface="Cambria Math" panose="02040503050406030204" pitchFamily="18" charset="0"/>
                                        </a:rPr>
                                      </m:ctrlPr>
                                    </m:funcPr>
                                    <m:fName>
                                      <m:r>
                                        <m:rPr>
                                          <m:sty m:val="p"/>
                                        </m:rPr>
                                        <a:rPr lang="en-US" altLang="zh-CN" sz="2400" b="0" i="0" smtClean="0">
                                          <a:latin typeface="Cambria Math" panose="02040503050406030204" pitchFamily="18" charset="0"/>
                                        </a:rPr>
                                        <m:t>sin</m:t>
                                      </m:r>
                                    </m:fName>
                                    <m:e>
                                      <m:r>
                                        <a:rPr lang="en-US" altLang="zh-CN" sz="2400" i="1">
                                          <a:latin typeface="Cambria Math" panose="02040503050406030204" pitchFamily="18" charset="0"/>
                                          <a:ea typeface="Cambria Math" panose="02040503050406030204" pitchFamily="18" charset="0"/>
                                        </a:rPr>
                                        <m:t>(</m:t>
                                      </m:r>
                                      <m:r>
                                        <a:rPr lang="en-US" altLang="zh-CN" sz="2400" i="1">
                                          <a:latin typeface="Cambria Math" panose="02040503050406030204" pitchFamily="18" charset="0"/>
                                          <a:ea typeface="Cambria Math" panose="02040503050406030204" pitchFamily="18" charset="0"/>
                                        </a:rPr>
                                        <m:t>𝛼</m:t>
                                      </m:r>
                                      <m:r>
                                        <a:rPr lang="en-US" altLang="zh-CN" sz="2400" i="1">
                                          <a:latin typeface="Cambria Math" panose="02040503050406030204" pitchFamily="18" charset="0"/>
                                          <a:ea typeface="Cambria Math" panose="02040503050406030204" pitchFamily="18" charset="0"/>
                                        </a:rPr>
                                        <m:t>+</m:t>
                                      </m:r>
                                      <m:r>
                                        <a:rPr lang="en-US" altLang="zh-CN" sz="2400" i="1">
                                          <a:latin typeface="Cambria Math" panose="02040503050406030204" pitchFamily="18" charset="0"/>
                                          <a:ea typeface="Cambria Math" panose="02040503050406030204" pitchFamily="18" charset="0"/>
                                        </a:rPr>
                                        <m:t>𝛽</m:t>
                                      </m:r>
                                      <m:r>
                                        <a:rPr lang="en-US" altLang="zh-CN" sz="2400" i="1">
                                          <a:latin typeface="Cambria Math" panose="02040503050406030204" pitchFamily="18" charset="0"/>
                                          <a:ea typeface="Cambria Math" panose="02040503050406030204" pitchFamily="18" charset="0"/>
                                        </a:rPr>
                                        <m:t>)</m:t>
                                      </m:r>
                                    </m:e>
                                  </m:func>
                                  <m:func>
                                    <m:funcPr>
                                      <m:ctrlPr>
                                        <a:rPr lang="en-US" altLang="zh-CN" sz="2400" b="0" i="1" smtClean="0">
                                          <a:latin typeface="Cambria Math" panose="02040503050406030204" pitchFamily="18" charset="0"/>
                                        </a:rPr>
                                      </m:ctrlPr>
                                    </m:funcPr>
                                    <m:fName>
                                      <m:r>
                                        <m:rPr>
                                          <m:sty m:val="p"/>
                                        </m:rPr>
                                        <a:rPr lang="en-US" altLang="zh-CN" sz="2400" b="0" i="0" smtClean="0">
                                          <a:latin typeface="Cambria Math" panose="02040503050406030204" pitchFamily="18" charset="0"/>
                                        </a:rPr>
                                        <m:t>cos</m:t>
                                      </m:r>
                                    </m:fName>
                                    <m:e>
                                      <m:r>
                                        <a:rPr lang="en-US" altLang="zh-CN" sz="2400" b="0" i="1" smtClean="0">
                                          <a:latin typeface="Cambria Math" panose="02040503050406030204" pitchFamily="18" charset="0"/>
                                          <a:ea typeface="Cambria Math" panose="02040503050406030204" pitchFamily="18" charset="0"/>
                                        </a:rPr>
                                        <m:t>𝛼</m:t>
                                      </m:r>
                                    </m:e>
                                  </m:func>
                                  <m:r>
                                    <a:rPr lang="en-US" altLang="zh-CN" sz="2400" b="0" i="1" smtClean="0">
                                      <a:latin typeface="Cambria Math" panose="02040503050406030204" pitchFamily="18" charset="0"/>
                                    </a:rPr>
                                    <m:t>−</m:t>
                                  </m:r>
                                  <m:func>
                                    <m:funcPr>
                                      <m:ctrlPr>
                                        <a:rPr lang="en-US" altLang="zh-CN" sz="2400" b="0" i="1" smtClean="0">
                                          <a:latin typeface="Cambria Math" panose="02040503050406030204" pitchFamily="18" charset="0"/>
                                        </a:rPr>
                                      </m:ctrlPr>
                                    </m:funcPr>
                                    <m:fName>
                                      <m:r>
                                        <m:rPr>
                                          <m:sty m:val="p"/>
                                        </m:rPr>
                                        <a:rPr lang="en-US" altLang="zh-CN" sz="2400" b="0" i="0" smtClean="0">
                                          <a:latin typeface="Cambria Math" panose="02040503050406030204" pitchFamily="18" charset="0"/>
                                        </a:rPr>
                                        <m:t>cos</m:t>
                                      </m:r>
                                    </m:fName>
                                    <m:e>
                                      <m:r>
                                        <a:rPr lang="en-US" altLang="zh-CN" sz="2400" i="1">
                                          <a:latin typeface="Cambria Math" panose="02040503050406030204" pitchFamily="18" charset="0"/>
                                          <a:ea typeface="Cambria Math" panose="02040503050406030204" pitchFamily="18" charset="0"/>
                                        </a:rPr>
                                        <m:t>(</m:t>
                                      </m:r>
                                      <m:r>
                                        <a:rPr lang="en-US" altLang="zh-CN" sz="2400" i="1">
                                          <a:latin typeface="Cambria Math" panose="02040503050406030204" pitchFamily="18" charset="0"/>
                                          <a:ea typeface="Cambria Math" panose="02040503050406030204" pitchFamily="18" charset="0"/>
                                        </a:rPr>
                                        <m:t>𝛼</m:t>
                                      </m:r>
                                      <m:r>
                                        <a:rPr lang="en-US" altLang="zh-CN" sz="2400" i="1">
                                          <a:latin typeface="Cambria Math" panose="02040503050406030204" pitchFamily="18" charset="0"/>
                                          <a:ea typeface="Cambria Math" panose="02040503050406030204" pitchFamily="18" charset="0"/>
                                        </a:rPr>
                                        <m:t>+</m:t>
                                      </m:r>
                                      <m:r>
                                        <a:rPr lang="en-US" altLang="zh-CN" sz="2400" i="1">
                                          <a:latin typeface="Cambria Math" panose="02040503050406030204" pitchFamily="18" charset="0"/>
                                          <a:ea typeface="Cambria Math" panose="02040503050406030204" pitchFamily="18" charset="0"/>
                                        </a:rPr>
                                        <m:t>𝛽</m:t>
                                      </m:r>
                                      <m:r>
                                        <a:rPr lang="en-US" altLang="zh-CN" sz="2400" i="1">
                                          <a:latin typeface="Cambria Math" panose="02040503050406030204" pitchFamily="18" charset="0"/>
                                          <a:ea typeface="Cambria Math" panose="02040503050406030204" pitchFamily="18" charset="0"/>
                                        </a:rPr>
                                        <m:t>)</m:t>
                                      </m:r>
                                    </m:e>
                                  </m:func>
                                  <m:func>
                                    <m:funcPr>
                                      <m:ctrlPr>
                                        <a:rPr lang="en-US" altLang="zh-CN" sz="2400" b="0" i="1" smtClean="0">
                                          <a:latin typeface="Cambria Math" panose="02040503050406030204" pitchFamily="18" charset="0"/>
                                        </a:rPr>
                                      </m:ctrlPr>
                                    </m:funcPr>
                                    <m:fName>
                                      <m:r>
                                        <m:rPr>
                                          <m:sty m:val="p"/>
                                        </m:rPr>
                                        <a:rPr lang="en-US" altLang="zh-CN" sz="2400" b="0" i="0" smtClean="0">
                                          <a:latin typeface="Cambria Math" panose="02040503050406030204" pitchFamily="18" charset="0"/>
                                        </a:rPr>
                                        <m:t>sin</m:t>
                                      </m:r>
                                    </m:fName>
                                    <m:e>
                                      <m:r>
                                        <a:rPr lang="en-US" altLang="zh-CN" sz="2400" b="0" i="1" smtClean="0">
                                          <a:latin typeface="Cambria Math" panose="02040503050406030204" pitchFamily="18" charset="0"/>
                                          <a:ea typeface="Cambria Math" panose="02040503050406030204" pitchFamily="18" charset="0"/>
                                        </a:rPr>
                                        <m:t>𝛼</m:t>
                                      </m:r>
                                    </m:e>
                                  </m:func>
                                  <m:func>
                                    <m:funcPr>
                                      <m:ctrlPr>
                                        <a:rPr lang="en-US" altLang="zh-CN" sz="2400" b="0" i="1" smtClean="0">
                                          <a:latin typeface="Cambria Math" panose="02040503050406030204" pitchFamily="18" charset="0"/>
                                        </a:rPr>
                                      </m:ctrlPr>
                                    </m:funcPr>
                                    <m:fName>
                                      <m:r>
                                        <m:rPr>
                                          <m:sty m:val="p"/>
                                        </m:rPr>
                                        <a:rPr lang="en-US" altLang="zh-CN" sz="2400" b="0" i="0" smtClean="0">
                                          <a:latin typeface="Cambria Math" panose="02040503050406030204" pitchFamily="18" charset="0"/>
                                        </a:rPr>
                                        <m:t>cos</m:t>
                                      </m:r>
                                    </m:fName>
                                    <m:e>
                                      <m:d>
                                        <m:dPr>
                                          <m:ctrlPr>
                                            <a:rPr lang="en-US" altLang="zh-CN" sz="2400" b="0" i="1" smtClean="0">
                                              <a:latin typeface="Cambria Math" panose="02040503050406030204" pitchFamily="18" charset="0"/>
                                            </a:rPr>
                                          </m:ctrlPr>
                                        </m:dPr>
                                        <m:e>
                                          <m:r>
                                            <a:rPr lang="el-GR" altLang="zh-CN" sz="2400" i="1">
                                              <a:latin typeface="Cambria Math" panose="02040503050406030204" pitchFamily="18" charset="0"/>
                                              <a:ea typeface="Cambria Math" panose="02040503050406030204" pitchFamily="18" charset="0"/>
                                            </a:rPr>
                                            <m:t>𝜑</m:t>
                                          </m:r>
                                          <m:r>
                                            <a:rPr lang="en-US" altLang="zh-CN" sz="2400" b="0" i="1" smtClean="0">
                                              <a:latin typeface="Cambria Math" panose="02040503050406030204" pitchFamily="18" charset="0"/>
                                              <a:ea typeface="Cambria Math" panose="02040503050406030204" pitchFamily="18" charset="0"/>
                                            </a:rPr>
                                            <m:t>−</m:t>
                                          </m:r>
                                          <m:sSub>
                                            <m:sSubPr>
                                              <m:ctrlPr>
                                                <a:rPr lang="en-US" altLang="zh-CN" sz="2400" b="0" i="1" smtClean="0">
                                                  <a:latin typeface="Cambria Math" panose="02040503050406030204" pitchFamily="18" charset="0"/>
                                                  <a:ea typeface="Cambria Math" panose="02040503050406030204" pitchFamily="18" charset="0"/>
                                                </a:rPr>
                                              </m:ctrlPr>
                                            </m:sSubPr>
                                            <m:e>
                                              <m:r>
                                                <a:rPr lang="el-GR" altLang="zh-CN" sz="2400" i="1">
                                                  <a:latin typeface="Cambria Math" panose="02040503050406030204" pitchFamily="18" charset="0"/>
                                                  <a:ea typeface="Cambria Math" panose="02040503050406030204" pitchFamily="18" charset="0"/>
                                                </a:rPr>
                                                <m:t>𝜑</m:t>
                                              </m:r>
                                            </m:e>
                                            <m:sub>
                                              <m:r>
                                                <a:rPr lang="en-US" altLang="zh-CN" sz="2400" b="0" i="1" smtClean="0">
                                                  <a:latin typeface="Cambria Math" panose="02040503050406030204" pitchFamily="18" charset="0"/>
                                                  <a:ea typeface="Cambria Math" panose="02040503050406030204" pitchFamily="18" charset="0"/>
                                                </a:rPr>
                                                <m:t>0</m:t>
                                              </m:r>
                                            </m:sub>
                                          </m:sSub>
                                          <m:r>
                                            <a:rPr lang="en-US" altLang="zh-CN" sz="2400" i="1" smtClean="0">
                                              <a:solidFill>
                                                <a:schemeClr val="tx1"/>
                                              </a:solidFill>
                                              <a:latin typeface="Cambria Math" panose="02040503050406030204" pitchFamily="18" charset="0"/>
                                              <a:ea typeface="Cambria Math" panose="02040503050406030204" pitchFamily="18" charset="0"/>
                                            </a:rPr>
                                            <m:t>−</m:t>
                                          </m:r>
                                          <m:r>
                                            <m:rPr>
                                              <m:sty m:val="p"/>
                                            </m:rPr>
                                            <a:rPr lang="el-GR" altLang="zh-CN" sz="2400" i="1">
                                              <a:solidFill>
                                                <a:srgbClr val="FF0000"/>
                                              </a:solidFill>
                                              <a:latin typeface="Cambria Math" panose="02040503050406030204" pitchFamily="18" charset="0"/>
                                              <a:ea typeface="Cambria Math" panose="02040503050406030204" pitchFamily="18" charset="0"/>
                                            </a:rPr>
                                            <m:t>Δ</m:t>
                                          </m:r>
                                        </m:e>
                                      </m:d>
                                    </m:e>
                                  </m:func>
                                </m:den>
                              </m:f>
                            </m:e>
                          </m:d>
                        </m:e>
                      </m:func>
                    </m:oMath>
                  </m:oMathPara>
                </a14:m>
                <a:endParaRPr lang="en-GB" sz="2400" dirty="0"/>
              </a:p>
            </p:txBody>
          </p:sp>
        </mc:Choice>
        <mc:Fallback xmlns="">
          <p:sp>
            <p:nvSpPr>
              <p:cNvPr id="6" name="TextBox 5">
                <a:extLst>
                  <a:ext uri="{FF2B5EF4-FFF2-40B4-BE49-F238E27FC236}">
                    <a16:creationId xmlns:a16="http://schemas.microsoft.com/office/drawing/2014/main" id="{C17C67EC-9792-6D23-4907-B0D3A4955DDF}"/>
                  </a:ext>
                </a:extLst>
              </p:cNvPr>
              <p:cNvSpPr txBox="1">
                <a:spLocks noRot="1" noChangeAspect="1" noMove="1" noResize="1" noEditPoints="1" noAdjustHandles="1" noChangeArrowheads="1" noChangeShapeType="1" noTextEdit="1"/>
              </p:cNvSpPr>
              <p:nvPr/>
            </p:nvSpPr>
            <p:spPr>
              <a:xfrm>
                <a:off x="1147221" y="1249799"/>
                <a:ext cx="9897556" cy="922176"/>
              </a:xfrm>
              <a:prstGeom prst="rect">
                <a:avLst/>
              </a:prstGeom>
              <a:blipFill>
                <a:blip r:embed="rId3"/>
                <a:stretch>
                  <a:fillRect b="-6849"/>
                </a:stretch>
              </a:blipFill>
            </p:spPr>
            <p:txBody>
              <a:bodyPr/>
              <a:lstStyle/>
              <a:p>
                <a:r>
                  <a:rPr lang="en-GB">
                    <a:noFill/>
                  </a:rPr>
                  <a:t> </a:t>
                </a:r>
              </a:p>
            </p:txBody>
          </p:sp>
        </mc:Fallback>
      </mc:AlternateContent>
      <p:pic>
        <p:nvPicPr>
          <p:cNvPr id="7" name="Picture 6">
            <a:extLst>
              <a:ext uri="{FF2B5EF4-FFF2-40B4-BE49-F238E27FC236}">
                <a16:creationId xmlns:a16="http://schemas.microsoft.com/office/drawing/2014/main" id="{CCB92BE6-5C7A-C26D-D6AE-1C7BCC25DE7A}"/>
              </a:ext>
            </a:extLst>
          </p:cNvPr>
          <p:cNvPicPr>
            <a:picLocks noChangeAspect="1"/>
          </p:cNvPicPr>
          <p:nvPr/>
        </p:nvPicPr>
        <p:blipFill>
          <a:blip r:embed="rId4"/>
          <a:stretch>
            <a:fillRect/>
          </a:stretch>
        </p:blipFill>
        <p:spPr>
          <a:xfrm>
            <a:off x="1147221" y="2463800"/>
            <a:ext cx="5236746" cy="4394200"/>
          </a:xfrm>
          <a:prstGeom prst="rect">
            <a:avLst/>
          </a:prstGeom>
        </p:spPr>
      </p:pic>
      <p:sp>
        <p:nvSpPr>
          <p:cNvPr id="9" name="TextBox 8">
            <a:extLst>
              <a:ext uri="{FF2B5EF4-FFF2-40B4-BE49-F238E27FC236}">
                <a16:creationId xmlns:a16="http://schemas.microsoft.com/office/drawing/2014/main" id="{389FABA5-AC9A-A30C-6CC8-C238B929A08A}"/>
              </a:ext>
            </a:extLst>
          </p:cNvPr>
          <p:cNvSpPr txBox="1"/>
          <p:nvPr/>
        </p:nvSpPr>
        <p:spPr>
          <a:xfrm>
            <a:off x="6383967" y="6457890"/>
            <a:ext cx="3512052" cy="400110"/>
          </a:xfrm>
          <a:prstGeom prst="rect">
            <a:avLst/>
          </a:prstGeom>
          <a:noFill/>
        </p:spPr>
        <p:txBody>
          <a:bodyPr wrap="none" rtlCol="0">
            <a:spAutoFit/>
          </a:bodyPr>
          <a:lstStyle/>
          <a:p>
            <a:r>
              <a:rPr lang="en-US" sz="2000" dirty="0"/>
              <a:t>Jo</a:t>
            </a:r>
            <a:r>
              <a:rPr lang="en-US" altLang="zh-CN" sz="2000" dirty="0"/>
              <a:t>hnston</a:t>
            </a:r>
            <a:r>
              <a:rPr lang="zh-CN" altLang="en-US" sz="2000" dirty="0"/>
              <a:t> </a:t>
            </a:r>
            <a:r>
              <a:rPr lang="en-US" altLang="zh-CN" sz="2000" dirty="0"/>
              <a:t>&amp;</a:t>
            </a:r>
            <a:r>
              <a:rPr lang="zh-CN" altLang="en-US" sz="2000" dirty="0"/>
              <a:t> </a:t>
            </a:r>
            <a:r>
              <a:rPr lang="en-US" altLang="zh-CN" sz="2000" dirty="0"/>
              <a:t>Kerr,</a:t>
            </a:r>
            <a:r>
              <a:rPr lang="zh-CN" altLang="en-US" sz="2000" dirty="0"/>
              <a:t> </a:t>
            </a:r>
            <a:r>
              <a:rPr lang="en-US" altLang="zh-CN" sz="2000" dirty="0"/>
              <a:t>2019,</a:t>
            </a:r>
            <a:r>
              <a:rPr lang="zh-CN" altLang="en-US" sz="2000" dirty="0"/>
              <a:t> </a:t>
            </a:r>
            <a:r>
              <a:rPr lang="en-US" altLang="zh-CN" sz="2000" dirty="0"/>
              <a:t>MNRAS</a:t>
            </a:r>
            <a:endParaRPr lang="en-GB" sz="2000" dirty="0"/>
          </a:p>
        </p:txBody>
      </p:sp>
      <p:sp>
        <p:nvSpPr>
          <p:cNvPr id="3" name="Title 1">
            <a:extLst>
              <a:ext uri="{FF2B5EF4-FFF2-40B4-BE49-F238E27FC236}">
                <a16:creationId xmlns:a16="http://schemas.microsoft.com/office/drawing/2014/main" id="{441CC055-3E17-43DB-24DE-C417DC5CDB9C}"/>
              </a:ext>
            </a:extLst>
          </p:cNvPr>
          <p:cNvSpPr txBox="1">
            <a:spLocks/>
          </p:cNvSpPr>
          <p:nvPr/>
        </p:nvSpPr>
        <p:spPr>
          <a:xfrm>
            <a:off x="0" y="0"/>
            <a:ext cx="12192000" cy="546607"/>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600" dirty="0"/>
              <a:t>Methods</a:t>
            </a:r>
            <a:r>
              <a:rPr lang="zh-CN" altLang="en-US" sz="3600" dirty="0"/>
              <a:t> </a:t>
            </a:r>
            <a:r>
              <a:rPr lang="en-US" altLang="zh-CN" sz="3600" dirty="0"/>
              <a:t>–</a:t>
            </a:r>
            <a:r>
              <a:rPr lang="zh-CN" altLang="en-US" sz="3600" dirty="0"/>
              <a:t> </a:t>
            </a:r>
            <a:r>
              <a:rPr lang="en-US" altLang="zh-CN" sz="3600" dirty="0"/>
              <a:t>Emission</a:t>
            </a:r>
            <a:r>
              <a:rPr lang="zh-CN" altLang="en-US" sz="3600" dirty="0"/>
              <a:t> </a:t>
            </a:r>
            <a:r>
              <a:rPr lang="en-US" altLang="zh-CN" sz="3600" dirty="0"/>
              <a:t>Height</a:t>
            </a:r>
            <a:r>
              <a:rPr lang="zh-CN" altLang="en-US" sz="3600" dirty="0"/>
              <a:t> </a:t>
            </a:r>
            <a:r>
              <a:rPr lang="en-US" altLang="zh-CN" sz="3600" dirty="0"/>
              <a:t>in</a:t>
            </a:r>
            <a:r>
              <a:rPr lang="zh-CN" altLang="en-US" sz="3600" dirty="0"/>
              <a:t> </a:t>
            </a:r>
            <a:r>
              <a:rPr lang="en-US" altLang="zh-CN" sz="3600" dirty="0"/>
              <a:t>RVM</a:t>
            </a:r>
            <a:endParaRPr lang="en-GB" sz="3600" dirty="0"/>
          </a:p>
        </p:txBody>
      </p:sp>
      <p:cxnSp>
        <p:nvCxnSpPr>
          <p:cNvPr id="10" name="Straight Connector 9">
            <a:extLst>
              <a:ext uri="{FF2B5EF4-FFF2-40B4-BE49-F238E27FC236}">
                <a16:creationId xmlns:a16="http://schemas.microsoft.com/office/drawing/2014/main" id="{1B5B18FB-46E1-1279-CCB8-52CCF24C1B3A}"/>
              </a:ext>
            </a:extLst>
          </p:cNvPr>
          <p:cNvCxnSpPr/>
          <p:nvPr/>
        </p:nvCxnSpPr>
        <p:spPr>
          <a:xfrm flipV="1">
            <a:off x="3917995" y="2616200"/>
            <a:ext cx="0" cy="3841690"/>
          </a:xfrm>
          <a:prstGeom prst="line">
            <a:avLst/>
          </a:prstGeom>
          <a:ln>
            <a:solidFill>
              <a:srgbClr val="FF0000"/>
            </a:solidFill>
            <a:prstDash val="dash"/>
          </a:ln>
        </p:spPr>
        <p:style>
          <a:lnRef idx="2">
            <a:schemeClr val="accent2"/>
          </a:lnRef>
          <a:fillRef idx="0">
            <a:schemeClr val="accent2"/>
          </a:fillRef>
          <a:effectRef idx="1">
            <a:schemeClr val="accent2"/>
          </a:effectRef>
          <a:fontRef idx="minor">
            <a:schemeClr val="tx1"/>
          </a:fontRef>
        </p:style>
      </p:cxnSp>
      <p:cxnSp>
        <p:nvCxnSpPr>
          <p:cNvPr id="14" name="Straight Arrow Connector 13">
            <a:extLst>
              <a:ext uri="{FF2B5EF4-FFF2-40B4-BE49-F238E27FC236}">
                <a16:creationId xmlns:a16="http://schemas.microsoft.com/office/drawing/2014/main" id="{05B7B067-0A26-21CF-6DD9-2A2633DFD176}"/>
              </a:ext>
            </a:extLst>
          </p:cNvPr>
          <p:cNvCxnSpPr/>
          <p:nvPr/>
        </p:nvCxnSpPr>
        <p:spPr>
          <a:xfrm flipH="1">
            <a:off x="3917995" y="5473700"/>
            <a:ext cx="1308100" cy="330200"/>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36A498F9-8FDE-3F1D-8448-C23929E76BFA}"/>
                  </a:ext>
                </a:extLst>
              </p:cNvPr>
              <p:cNvSpPr txBox="1"/>
              <p:nvPr/>
            </p:nvSpPr>
            <p:spPr>
              <a:xfrm>
                <a:off x="5226095" y="5266944"/>
                <a:ext cx="997966" cy="4135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2000" i="1" smtClean="0">
                              <a:solidFill>
                                <a:srgbClr val="FF0000"/>
                              </a:solidFill>
                              <a:latin typeface="Cambria Math" panose="02040503050406030204" pitchFamily="18" charset="0"/>
                            </a:rPr>
                          </m:ctrlPr>
                        </m:sSubPr>
                        <m:e>
                          <m:r>
                            <a:rPr lang="en-US" altLang="zh-CN" sz="2000" b="0" i="1" smtClean="0">
                              <a:solidFill>
                                <a:srgbClr val="FF0000"/>
                              </a:solidFill>
                              <a:latin typeface="Cambria Math" panose="02040503050406030204" pitchFamily="18" charset="0"/>
                            </a:rPr>
                            <m:t>h</m:t>
                          </m:r>
                        </m:e>
                        <m:sub>
                          <m:r>
                            <m:rPr>
                              <m:sty m:val="p"/>
                            </m:rPr>
                            <a:rPr lang="en-US" altLang="zh-CN" sz="2000" b="0" i="0" smtClean="0">
                              <a:solidFill>
                                <a:srgbClr val="FF0000"/>
                              </a:solidFill>
                              <a:latin typeface="Cambria Math" panose="02040503050406030204" pitchFamily="18" charset="0"/>
                            </a:rPr>
                            <m:t>em</m:t>
                          </m:r>
                          <m:r>
                            <a:rPr lang="en-US" altLang="zh-CN" sz="2000" b="0" i="1" smtClean="0">
                              <a:solidFill>
                                <a:srgbClr val="FF0000"/>
                              </a:solidFill>
                              <a:latin typeface="Cambria Math" panose="02040503050406030204" pitchFamily="18" charset="0"/>
                            </a:rPr>
                            <m:t>,</m:t>
                          </m:r>
                          <m:r>
                            <a:rPr lang="zh-CN" altLang="en-US" sz="2000" b="0" i="0" smtClean="0">
                              <a:solidFill>
                                <a:srgbClr val="FF0000"/>
                              </a:solidFill>
                              <a:latin typeface="Cambria Math" panose="02040503050406030204" pitchFamily="18" charset="0"/>
                            </a:rPr>
                            <m:t>  </m:t>
                          </m:r>
                          <m:r>
                            <m:rPr>
                              <m:sty m:val="p"/>
                            </m:rPr>
                            <a:rPr lang="en-US" altLang="zh-CN" sz="2000" b="0" i="0" smtClean="0">
                              <a:solidFill>
                                <a:srgbClr val="FF0000"/>
                              </a:solidFill>
                              <a:latin typeface="Cambria Math" panose="02040503050406030204" pitchFamily="18" charset="0"/>
                            </a:rPr>
                            <m:t>MP</m:t>
                          </m:r>
                        </m:sub>
                      </m:sSub>
                    </m:oMath>
                  </m:oMathPara>
                </a14:m>
                <a:endParaRPr lang="en-GB" sz="2000" dirty="0"/>
              </a:p>
            </p:txBody>
          </p:sp>
        </mc:Choice>
        <mc:Fallback xmlns="">
          <p:sp>
            <p:nvSpPr>
              <p:cNvPr id="15" name="TextBox 14">
                <a:extLst>
                  <a:ext uri="{FF2B5EF4-FFF2-40B4-BE49-F238E27FC236}">
                    <a16:creationId xmlns:a16="http://schemas.microsoft.com/office/drawing/2014/main" id="{36A498F9-8FDE-3F1D-8448-C23929E76BFA}"/>
                  </a:ext>
                </a:extLst>
              </p:cNvPr>
              <p:cNvSpPr txBox="1">
                <a:spLocks noRot="1" noChangeAspect="1" noMove="1" noResize="1" noEditPoints="1" noAdjustHandles="1" noChangeArrowheads="1" noChangeShapeType="1" noTextEdit="1"/>
              </p:cNvSpPr>
              <p:nvPr/>
            </p:nvSpPr>
            <p:spPr>
              <a:xfrm>
                <a:off x="5226095" y="5266944"/>
                <a:ext cx="997966" cy="413511"/>
              </a:xfrm>
              <a:prstGeom prst="rect">
                <a:avLst/>
              </a:prstGeom>
              <a:blipFill>
                <a:blip r:embed="rId5"/>
                <a:stretch>
                  <a:fillRect/>
                </a:stretch>
              </a:blipFill>
            </p:spPr>
            <p:txBody>
              <a:bodyPr/>
              <a:lstStyle/>
              <a:p>
                <a:r>
                  <a:rPr lang="en-GB">
                    <a:noFill/>
                  </a:rPr>
                  <a:t> </a:t>
                </a:r>
              </a:p>
            </p:txBody>
          </p:sp>
        </mc:Fallback>
      </mc:AlternateContent>
      <p:cxnSp>
        <p:nvCxnSpPr>
          <p:cNvPr id="16" name="Straight Arrow Connector 15">
            <a:extLst>
              <a:ext uri="{FF2B5EF4-FFF2-40B4-BE49-F238E27FC236}">
                <a16:creationId xmlns:a16="http://schemas.microsoft.com/office/drawing/2014/main" id="{E9E428B5-A602-B58B-7F71-2FA429D6DB3C}"/>
              </a:ext>
            </a:extLst>
          </p:cNvPr>
          <p:cNvCxnSpPr>
            <a:cxnSpLocks/>
          </p:cNvCxnSpPr>
          <p:nvPr/>
        </p:nvCxnSpPr>
        <p:spPr>
          <a:xfrm>
            <a:off x="2553915" y="5595501"/>
            <a:ext cx="1363078" cy="495300"/>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213F19D8-1B52-EB95-E349-5E73CA764C96}"/>
                  </a:ext>
                </a:extLst>
              </p:cNvPr>
              <p:cNvSpPr txBox="1"/>
              <p:nvPr/>
            </p:nvSpPr>
            <p:spPr>
              <a:xfrm>
                <a:off x="1555949" y="5382395"/>
                <a:ext cx="894219" cy="4135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2000" i="1" smtClean="0">
                              <a:solidFill>
                                <a:srgbClr val="FF0000"/>
                              </a:solidFill>
                              <a:latin typeface="Cambria Math" panose="02040503050406030204" pitchFamily="18" charset="0"/>
                            </a:rPr>
                          </m:ctrlPr>
                        </m:sSubPr>
                        <m:e>
                          <m:r>
                            <a:rPr lang="en-US" altLang="zh-CN" sz="2000" b="0" i="1" smtClean="0">
                              <a:solidFill>
                                <a:srgbClr val="FF0000"/>
                              </a:solidFill>
                              <a:latin typeface="Cambria Math" panose="02040503050406030204" pitchFamily="18" charset="0"/>
                            </a:rPr>
                            <m:t>h</m:t>
                          </m:r>
                        </m:e>
                        <m:sub>
                          <m:r>
                            <m:rPr>
                              <m:sty m:val="p"/>
                            </m:rPr>
                            <a:rPr lang="en-US" altLang="zh-CN" sz="2000" b="0" i="0" smtClean="0">
                              <a:solidFill>
                                <a:srgbClr val="FF0000"/>
                              </a:solidFill>
                              <a:latin typeface="Cambria Math" panose="02040503050406030204" pitchFamily="18" charset="0"/>
                            </a:rPr>
                            <m:t>em</m:t>
                          </m:r>
                          <m:r>
                            <a:rPr lang="en-US" altLang="zh-CN" sz="2000" b="0" i="1" smtClean="0">
                              <a:solidFill>
                                <a:srgbClr val="FF0000"/>
                              </a:solidFill>
                              <a:latin typeface="Cambria Math" panose="02040503050406030204" pitchFamily="18" charset="0"/>
                            </a:rPr>
                            <m:t>,</m:t>
                          </m:r>
                          <m:r>
                            <a:rPr lang="zh-CN" altLang="en-US" sz="2000" b="0" i="0" smtClean="0">
                              <a:solidFill>
                                <a:srgbClr val="FF0000"/>
                              </a:solidFill>
                              <a:latin typeface="Cambria Math" panose="02040503050406030204" pitchFamily="18" charset="0"/>
                            </a:rPr>
                            <m:t>  </m:t>
                          </m:r>
                          <m:r>
                            <m:rPr>
                              <m:sty m:val="p"/>
                            </m:rPr>
                            <a:rPr lang="en-US" altLang="zh-CN" sz="2000" b="0" i="0" smtClean="0">
                              <a:solidFill>
                                <a:srgbClr val="FF0000"/>
                              </a:solidFill>
                              <a:latin typeface="Cambria Math" panose="02040503050406030204" pitchFamily="18" charset="0"/>
                            </a:rPr>
                            <m:t>IP</m:t>
                          </m:r>
                        </m:sub>
                      </m:sSub>
                    </m:oMath>
                  </m:oMathPara>
                </a14:m>
                <a:endParaRPr lang="en-GB" sz="2000" dirty="0"/>
              </a:p>
            </p:txBody>
          </p:sp>
        </mc:Choice>
        <mc:Fallback xmlns="">
          <p:sp>
            <p:nvSpPr>
              <p:cNvPr id="18" name="TextBox 17">
                <a:extLst>
                  <a:ext uri="{FF2B5EF4-FFF2-40B4-BE49-F238E27FC236}">
                    <a16:creationId xmlns:a16="http://schemas.microsoft.com/office/drawing/2014/main" id="{213F19D8-1B52-EB95-E349-5E73CA764C96}"/>
                  </a:ext>
                </a:extLst>
              </p:cNvPr>
              <p:cNvSpPr txBox="1">
                <a:spLocks noRot="1" noChangeAspect="1" noMove="1" noResize="1" noEditPoints="1" noAdjustHandles="1" noChangeArrowheads="1" noChangeShapeType="1" noTextEdit="1"/>
              </p:cNvSpPr>
              <p:nvPr/>
            </p:nvSpPr>
            <p:spPr>
              <a:xfrm>
                <a:off x="1555949" y="5382395"/>
                <a:ext cx="894219" cy="413511"/>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C63AB2B7-F9B5-80E2-4A64-03222A518AD0}"/>
                  </a:ext>
                </a:extLst>
              </p:cNvPr>
              <p:cNvSpPr txBox="1"/>
              <p:nvPr/>
            </p:nvSpPr>
            <p:spPr>
              <a:xfrm>
                <a:off x="6688770" y="4151722"/>
                <a:ext cx="3960123" cy="50917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2400" i="1" smtClean="0">
                          <a:solidFill>
                            <a:schemeClr val="tx1"/>
                          </a:solidFill>
                          <a:latin typeface="Cambria Math" panose="02040503050406030204" pitchFamily="18" charset="0"/>
                          <a:ea typeface="Cambria Math" panose="02040503050406030204" pitchFamily="18" charset="0"/>
                        </a:rPr>
                        <m:t>Δ</m:t>
                      </m:r>
                      <m:r>
                        <a:rPr lang="en-US" altLang="zh-CN" sz="2400" b="0" i="1" smtClean="0">
                          <a:solidFill>
                            <a:schemeClr val="tx1"/>
                          </a:solidFill>
                          <a:latin typeface="Cambria Math" panose="02040503050406030204" pitchFamily="18" charset="0"/>
                          <a:ea typeface="Cambria Math" panose="02040503050406030204" pitchFamily="18" charset="0"/>
                        </a:rPr>
                        <m:t>=2</m:t>
                      </m:r>
                      <m:d>
                        <m:dPr>
                          <m:ctrlPr>
                            <a:rPr lang="en-US" altLang="zh-CN" sz="2400" b="0" i="1" smtClean="0">
                              <a:solidFill>
                                <a:srgbClr val="FF0000"/>
                              </a:solidFill>
                              <a:latin typeface="Cambria Math" panose="02040503050406030204" pitchFamily="18" charset="0"/>
                              <a:ea typeface="Cambria Math" panose="02040503050406030204" pitchFamily="18" charset="0"/>
                            </a:rPr>
                          </m:ctrlPr>
                        </m:dPr>
                        <m:e>
                          <m:sSub>
                            <m:sSubPr>
                              <m:ctrlPr>
                                <a:rPr lang="en-GB" sz="2400" i="1" smtClean="0">
                                  <a:solidFill>
                                    <a:srgbClr val="FF0000"/>
                                  </a:solidFill>
                                  <a:latin typeface="Cambria Math" panose="02040503050406030204" pitchFamily="18" charset="0"/>
                                </a:rPr>
                              </m:ctrlPr>
                            </m:sSubPr>
                            <m:e>
                              <m:r>
                                <a:rPr lang="en-US" altLang="zh-CN" sz="2400" i="1">
                                  <a:solidFill>
                                    <a:srgbClr val="FF0000"/>
                                  </a:solidFill>
                                  <a:latin typeface="Cambria Math" panose="02040503050406030204" pitchFamily="18" charset="0"/>
                                </a:rPr>
                                <m:t>h</m:t>
                              </m:r>
                            </m:e>
                            <m:sub>
                              <m:r>
                                <m:rPr>
                                  <m:sty m:val="p"/>
                                </m:rPr>
                                <a:rPr lang="en-US" altLang="zh-CN" sz="2400">
                                  <a:solidFill>
                                    <a:srgbClr val="FF0000"/>
                                  </a:solidFill>
                                  <a:latin typeface="Cambria Math" panose="02040503050406030204" pitchFamily="18" charset="0"/>
                                </a:rPr>
                                <m:t>em</m:t>
                              </m:r>
                              <m:r>
                                <a:rPr lang="en-US" altLang="zh-CN" sz="2400" i="1">
                                  <a:solidFill>
                                    <a:srgbClr val="FF0000"/>
                                  </a:solidFill>
                                  <a:latin typeface="Cambria Math" panose="02040503050406030204" pitchFamily="18" charset="0"/>
                                </a:rPr>
                                <m:t>,</m:t>
                              </m:r>
                              <m:r>
                                <a:rPr lang="zh-CN" altLang="en-US" sz="2400">
                                  <a:solidFill>
                                    <a:srgbClr val="FF0000"/>
                                  </a:solidFill>
                                  <a:latin typeface="Cambria Math" panose="02040503050406030204" pitchFamily="18" charset="0"/>
                                </a:rPr>
                                <m:t>  </m:t>
                              </m:r>
                              <m:r>
                                <m:rPr>
                                  <m:sty m:val="p"/>
                                </m:rPr>
                                <a:rPr lang="en-US" altLang="zh-CN" sz="2400">
                                  <a:solidFill>
                                    <a:srgbClr val="FF0000"/>
                                  </a:solidFill>
                                  <a:latin typeface="Cambria Math" panose="02040503050406030204" pitchFamily="18" charset="0"/>
                                </a:rPr>
                                <m:t>IP</m:t>
                              </m:r>
                            </m:sub>
                          </m:sSub>
                          <m:r>
                            <a:rPr lang="en-US" altLang="zh-CN" sz="2400" b="0" i="0" smtClean="0">
                              <a:solidFill>
                                <a:srgbClr val="FF0000"/>
                              </a:solidFill>
                              <a:latin typeface="Cambria Math" panose="02040503050406030204" pitchFamily="18" charset="0"/>
                            </a:rPr>
                            <m:t>−</m:t>
                          </m:r>
                          <m:sSub>
                            <m:sSubPr>
                              <m:ctrlPr>
                                <a:rPr lang="en-GB" sz="2400" i="1">
                                  <a:solidFill>
                                    <a:srgbClr val="FF0000"/>
                                  </a:solidFill>
                                  <a:latin typeface="Cambria Math" panose="02040503050406030204" pitchFamily="18" charset="0"/>
                                </a:rPr>
                              </m:ctrlPr>
                            </m:sSubPr>
                            <m:e>
                              <m:r>
                                <a:rPr lang="en-US" altLang="zh-CN" sz="2400" i="1">
                                  <a:solidFill>
                                    <a:srgbClr val="FF0000"/>
                                  </a:solidFill>
                                  <a:latin typeface="Cambria Math" panose="02040503050406030204" pitchFamily="18" charset="0"/>
                                </a:rPr>
                                <m:t>h</m:t>
                              </m:r>
                            </m:e>
                            <m:sub>
                              <m:r>
                                <m:rPr>
                                  <m:sty m:val="p"/>
                                </m:rPr>
                                <a:rPr lang="en-US" altLang="zh-CN" sz="2400">
                                  <a:solidFill>
                                    <a:srgbClr val="FF0000"/>
                                  </a:solidFill>
                                  <a:latin typeface="Cambria Math" panose="02040503050406030204" pitchFamily="18" charset="0"/>
                                </a:rPr>
                                <m:t>em</m:t>
                              </m:r>
                              <m:r>
                                <a:rPr lang="en-US" altLang="zh-CN" sz="2400" i="1">
                                  <a:solidFill>
                                    <a:srgbClr val="FF0000"/>
                                  </a:solidFill>
                                  <a:latin typeface="Cambria Math" panose="02040503050406030204" pitchFamily="18" charset="0"/>
                                </a:rPr>
                                <m:t>,</m:t>
                              </m:r>
                              <m:r>
                                <a:rPr lang="zh-CN" altLang="en-US" sz="2400">
                                  <a:solidFill>
                                    <a:srgbClr val="FF0000"/>
                                  </a:solidFill>
                                  <a:latin typeface="Cambria Math" panose="02040503050406030204" pitchFamily="18" charset="0"/>
                                </a:rPr>
                                <m:t>  </m:t>
                              </m:r>
                              <m:r>
                                <m:rPr>
                                  <m:sty m:val="p"/>
                                </m:rPr>
                                <a:rPr lang="en-US" altLang="zh-CN" sz="2400">
                                  <a:solidFill>
                                    <a:srgbClr val="FF0000"/>
                                  </a:solidFill>
                                  <a:latin typeface="Cambria Math" panose="02040503050406030204" pitchFamily="18" charset="0"/>
                                </a:rPr>
                                <m:t>MP</m:t>
                              </m:r>
                            </m:sub>
                          </m:sSub>
                        </m:e>
                      </m:d>
                      <m:r>
                        <a:rPr lang="en-US" altLang="zh-CN" sz="2400" b="0" i="1" smtClean="0">
                          <a:solidFill>
                            <a:schemeClr val="tx1"/>
                          </a:solidFill>
                          <a:latin typeface="Cambria Math" panose="02040503050406030204" pitchFamily="18" charset="0"/>
                        </a:rPr>
                        <m:t>/</m:t>
                      </m:r>
                      <m:sSub>
                        <m:sSubPr>
                          <m:ctrlPr>
                            <a:rPr lang="en-US" altLang="zh-CN" sz="2400" b="0" i="1" smtClean="0">
                              <a:solidFill>
                                <a:schemeClr val="tx1"/>
                              </a:solidFill>
                              <a:latin typeface="Cambria Math" panose="02040503050406030204" pitchFamily="18" charset="0"/>
                            </a:rPr>
                          </m:ctrlPr>
                        </m:sSubPr>
                        <m:e>
                          <m:r>
                            <a:rPr lang="en-US" altLang="zh-CN" sz="2400" b="0" i="1" smtClean="0">
                              <a:solidFill>
                                <a:schemeClr val="tx1"/>
                              </a:solidFill>
                              <a:latin typeface="Cambria Math" panose="02040503050406030204" pitchFamily="18" charset="0"/>
                            </a:rPr>
                            <m:t>𝑅</m:t>
                          </m:r>
                        </m:e>
                        <m:sub>
                          <m:r>
                            <m:rPr>
                              <m:sty m:val="p"/>
                            </m:rPr>
                            <a:rPr lang="en-US" altLang="zh-CN" sz="2400" b="0" i="0" smtClean="0">
                              <a:solidFill>
                                <a:schemeClr val="tx1"/>
                              </a:solidFill>
                              <a:latin typeface="Cambria Math" panose="02040503050406030204" pitchFamily="18" charset="0"/>
                            </a:rPr>
                            <m:t>LC</m:t>
                          </m:r>
                        </m:sub>
                      </m:sSub>
                    </m:oMath>
                  </m:oMathPara>
                </a14:m>
                <a:endParaRPr lang="en-GB" sz="2400" dirty="0">
                  <a:solidFill>
                    <a:schemeClr val="tx1"/>
                  </a:solidFill>
                </a:endParaRPr>
              </a:p>
            </p:txBody>
          </p:sp>
        </mc:Choice>
        <mc:Fallback xmlns="">
          <p:sp>
            <p:nvSpPr>
              <p:cNvPr id="19" name="TextBox 18">
                <a:extLst>
                  <a:ext uri="{FF2B5EF4-FFF2-40B4-BE49-F238E27FC236}">
                    <a16:creationId xmlns:a16="http://schemas.microsoft.com/office/drawing/2014/main" id="{C63AB2B7-F9B5-80E2-4A64-03222A518AD0}"/>
                  </a:ext>
                </a:extLst>
              </p:cNvPr>
              <p:cNvSpPr txBox="1">
                <a:spLocks noRot="1" noChangeAspect="1" noMove="1" noResize="1" noEditPoints="1" noAdjustHandles="1" noChangeArrowheads="1" noChangeShapeType="1" noTextEdit="1"/>
              </p:cNvSpPr>
              <p:nvPr/>
            </p:nvSpPr>
            <p:spPr>
              <a:xfrm>
                <a:off x="6688770" y="4151722"/>
                <a:ext cx="3960123" cy="509178"/>
              </a:xfrm>
              <a:prstGeom prst="rect">
                <a:avLst/>
              </a:prstGeom>
              <a:blipFill>
                <a:blip r:embed="rId7"/>
                <a:stretch>
                  <a:fillRect b="-9524"/>
                </a:stretch>
              </a:blipFill>
            </p:spPr>
            <p:txBody>
              <a:bodyPr/>
              <a:lstStyle/>
              <a:p>
                <a:r>
                  <a:rPr lang="en-GB">
                    <a:noFill/>
                  </a:rPr>
                  <a:t> </a:t>
                </a:r>
              </a:p>
            </p:txBody>
          </p:sp>
        </mc:Fallback>
      </mc:AlternateContent>
      <p:sp>
        <p:nvSpPr>
          <p:cNvPr id="2" name="Slide Number Placeholder 1">
            <a:extLst>
              <a:ext uri="{FF2B5EF4-FFF2-40B4-BE49-F238E27FC236}">
                <a16:creationId xmlns:a16="http://schemas.microsoft.com/office/drawing/2014/main" id="{885D18B5-1592-8C1A-F79B-058A590CE6DE}"/>
              </a:ext>
            </a:extLst>
          </p:cNvPr>
          <p:cNvSpPr>
            <a:spLocks noGrp="1"/>
          </p:cNvSpPr>
          <p:nvPr>
            <p:ph type="sldNum" sz="quarter" idx="12"/>
          </p:nvPr>
        </p:nvSpPr>
        <p:spPr/>
        <p:txBody>
          <a:bodyPr/>
          <a:lstStyle/>
          <a:p>
            <a:fld id="{BAF41441-E911-0445-B9B7-4068A2F4611F}" type="slidenum">
              <a:rPr lang="en-GB" smtClean="0"/>
              <a:t>13</a:t>
            </a:fld>
            <a:endParaRPr lang="en-GB"/>
          </a:p>
        </p:txBody>
      </p:sp>
    </p:spTree>
    <p:extLst>
      <p:ext uri="{BB962C8B-B14F-4D97-AF65-F5344CB8AC3E}">
        <p14:creationId xmlns:p14="http://schemas.microsoft.com/office/powerpoint/2010/main" val="1356994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EB16D5B-73AF-99B6-6406-4B50B4D15392}"/>
              </a:ext>
            </a:extLst>
          </p:cNvPr>
          <p:cNvPicPr>
            <a:picLocks noChangeAspect="1"/>
          </p:cNvPicPr>
          <p:nvPr/>
        </p:nvPicPr>
        <p:blipFill rotWithShape="1">
          <a:blip r:embed="rId3"/>
          <a:srcRect r="1933"/>
          <a:stretch/>
        </p:blipFill>
        <p:spPr>
          <a:xfrm>
            <a:off x="-1" y="2033449"/>
            <a:ext cx="4738256" cy="4824551"/>
          </a:xfrm>
          <a:prstGeom prst="rect">
            <a:avLst/>
          </a:prstGeom>
        </p:spPr>
      </p:pic>
      <p:sp>
        <p:nvSpPr>
          <p:cNvPr id="2" name="Title 1">
            <a:extLst>
              <a:ext uri="{FF2B5EF4-FFF2-40B4-BE49-F238E27FC236}">
                <a16:creationId xmlns:a16="http://schemas.microsoft.com/office/drawing/2014/main" id="{05B0591B-1002-32A1-852F-A4E31B1C21FA}"/>
              </a:ext>
            </a:extLst>
          </p:cNvPr>
          <p:cNvSpPr txBox="1">
            <a:spLocks/>
          </p:cNvSpPr>
          <p:nvPr/>
        </p:nvSpPr>
        <p:spPr>
          <a:xfrm>
            <a:off x="0" y="0"/>
            <a:ext cx="12192000" cy="546607"/>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600" dirty="0"/>
              <a:t>Methods</a:t>
            </a:r>
            <a:r>
              <a:rPr lang="zh-CN" altLang="en-US" sz="3600" dirty="0"/>
              <a:t> </a:t>
            </a:r>
            <a:r>
              <a:rPr lang="en-US" altLang="zh-CN" sz="3600" dirty="0"/>
              <a:t>–</a:t>
            </a:r>
            <a:r>
              <a:rPr lang="zh-CN" altLang="en-US" sz="3600" dirty="0"/>
              <a:t> </a:t>
            </a:r>
            <a:r>
              <a:rPr lang="en-US" altLang="zh-CN" sz="3600" dirty="0"/>
              <a:t>Fitting</a:t>
            </a:r>
            <a:endParaRPr lang="en-GB" sz="3600" dirty="0"/>
          </a:p>
        </p:txBody>
      </p:sp>
      <p:pic>
        <p:nvPicPr>
          <p:cNvPr id="4" name="Picture 3">
            <a:extLst>
              <a:ext uri="{FF2B5EF4-FFF2-40B4-BE49-F238E27FC236}">
                <a16:creationId xmlns:a16="http://schemas.microsoft.com/office/drawing/2014/main" id="{F5E9CF48-E897-644E-0A36-B218CDA28FE0}"/>
              </a:ext>
            </a:extLst>
          </p:cNvPr>
          <p:cNvPicPr>
            <a:picLocks noChangeAspect="1"/>
          </p:cNvPicPr>
          <p:nvPr/>
        </p:nvPicPr>
        <p:blipFill>
          <a:blip r:embed="rId4"/>
          <a:stretch>
            <a:fillRect/>
          </a:stretch>
        </p:blipFill>
        <p:spPr>
          <a:xfrm>
            <a:off x="8071743" y="0"/>
            <a:ext cx="4120257" cy="6858000"/>
          </a:xfrm>
          <a:prstGeom prst="rect">
            <a:avLst/>
          </a:prstGeom>
        </p:spPr>
      </p:pic>
      <p:sp>
        <p:nvSpPr>
          <p:cNvPr id="6" name="TextBox 5">
            <a:extLst>
              <a:ext uri="{FF2B5EF4-FFF2-40B4-BE49-F238E27FC236}">
                <a16:creationId xmlns:a16="http://schemas.microsoft.com/office/drawing/2014/main" id="{83167803-8402-55DE-1E48-B29855DA4148}"/>
              </a:ext>
            </a:extLst>
          </p:cNvPr>
          <p:cNvSpPr txBox="1"/>
          <p:nvPr/>
        </p:nvSpPr>
        <p:spPr>
          <a:xfrm>
            <a:off x="-1" y="828362"/>
            <a:ext cx="7350827" cy="830997"/>
          </a:xfrm>
          <a:prstGeom prst="rect">
            <a:avLst/>
          </a:prstGeom>
          <a:noFill/>
        </p:spPr>
        <p:txBody>
          <a:bodyPr wrap="square" rtlCol="0">
            <a:spAutoFit/>
          </a:bodyPr>
          <a:lstStyle/>
          <a:p>
            <a:r>
              <a:rPr lang="en-US" altLang="zh-CN" sz="2400" dirty="0"/>
              <a:t>By</a:t>
            </a:r>
            <a:r>
              <a:rPr lang="zh-CN" altLang="en-US" sz="2400" dirty="0"/>
              <a:t> </a:t>
            </a:r>
            <a:r>
              <a:rPr lang="en-US" altLang="zh-CN" sz="2400" dirty="0"/>
              <a:t>fitting</a:t>
            </a:r>
            <a:r>
              <a:rPr lang="zh-CN" altLang="en-US" sz="2400" dirty="0"/>
              <a:t> </a:t>
            </a:r>
            <a:r>
              <a:rPr lang="en-US" altLang="zh-CN" sz="2400" dirty="0"/>
              <a:t>RVM</a:t>
            </a:r>
            <a:r>
              <a:rPr lang="zh-CN" altLang="en-US" sz="2400" dirty="0"/>
              <a:t> </a:t>
            </a:r>
            <a:r>
              <a:rPr lang="en-US" altLang="zh-CN" sz="2400" dirty="0"/>
              <a:t>with</a:t>
            </a:r>
            <a:r>
              <a:rPr lang="zh-CN" altLang="en-US" sz="2400" dirty="0"/>
              <a:t> </a:t>
            </a:r>
            <a:r>
              <a:rPr lang="en-US" altLang="zh-CN" sz="2400" dirty="0"/>
              <a:t>the</a:t>
            </a:r>
            <a:r>
              <a:rPr lang="zh-CN" altLang="en-US" sz="2400" dirty="0"/>
              <a:t> </a:t>
            </a:r>
            <a:r>
              <a:rPr lang="en-US" altLang="zh-CN" sz="2400" dirty="0"/>
              <a:t>PA</a:t>
            </a:r>
            <a:r>
              <a:rPr lang="zh-CN" altLang="en-US" sz="2400" dirty="0"/>
              <a:t> </a:t>
            </a:r>
            <a:r>
              <a:rPr lang="en-US" altLang="zh-CN" sz="2400" dirty="0"/>
              <a:t>data</a:t>
            </a:r>
            <a:r>
              <a:rPr lang="zh-CN" altLang="en-US" sz="2400" dirty="0"/>
              <a:t> </a:t>
            </a:r>
            <a:r>
              <a:rPr lang="en-US" altLang="zh-CN" sz="2400" dirty="0"/>
              <a:t>of</a:t>
            </a:r>
            <a:r>
              <a:rPr lang="zh-CN" altLang="en-US" sz="2400" dirty="0"/>
              <a:t> </a:t>
            </a:r>
            <a:r>
              <a:rPr lang="en-US" altLang="zh-CN" sz="2400" dirty="0"/>
              <a:t>each</a:t>
            </a:r>
            <a:r>
              <a:rPr lang="zh-CN" altLang="en-US" sz="2400" dirty="0"/>
              <a:t> </a:t>
            </a:r>
            <a:r>
              <a:rPr lang="en-US" altLang="zh-CN" sz="2400" dirty="0"/>
              <a:t>sample,</a:t>
            </a:r>
            <a:r>
              <a:rPr lang="zh-CN" altLang="en-US" sz="2400" dirty="0"/>
              <a:t> </a:t>
            </a:r>
            <a:r>
              <a:rPr lang="en-US" altLang="zh-CN" sz="2400" dirty="0"/>
              <a:t>we</a:t>
            </a:r>
            <a:r>
              <a:rPr lang="zh-CN" altLang="en-US" sz="2400" dirty="0"/>
              <a:t> </a:t>
            </a:r>
            <a:r>
              <a:rPr lang="en-US" altLang="zh-CN" sz="2400" dirty="0"/>
              <a:t>can</a:t>
            </a:r>
            <a:r>
              <a:rPr lang="zh-CN" altLang="en-US" sz="2400" dirty="0"/>
              <a:t> </a:t>
            </a:r>
            <a:r>
              <a:rPr lang="en-US" altLang="zh-CN" sz="2400" dirty="0"/>
              <a:t>derive</a:t>
            </a:r>
            <a:r>
              <a:rPr lang="zh-CN" altLang="en-US" sz="2400" dirty="0"/>
              <a:t> </a:t>
            </a:r>
            <a:r>
              <a:rPr lang="en-US" altLang="zh-CN" sz="2400" dirty="0"/>
              <a:t>the</a:t>
            </a:r>
            <a:r>
              <a:rPr lang="zh-CN" altLang="en-US" sz="2400" dirty="0"/>
              <a:t> </a:t>
            </a:r>
            <a:r>
              <a:rPr lang="en-US" altLang="zh-CN" sz="2400" b="1" dirty="0"/>
              <a:t>geometry</a:t>
            </a:r>
            <a:r>
              <a:rPr lang="zh-CN" altLang="en-US" sz="2400" b="1" dirty="0"/>
              <a:t> </a:t>
            </a:r>
            <a:r>
              <a:rPr lang="en-US" altLang="zh-CN" sz="2400" dirty="0"/>
              <a:t>of</a:t>
            </a:r>
            <a:r>
              <a:rPr lang="zh-CN" altLang="en-US" sz="2400" dirty="0"/>
              <a:t> </a:t>
            </a:r>
            <a:r>
              <a:rPr lang="en-US" altLang="zh-CN" sz="2400" dirty="0"/>
              <a:t>each</a:t>
            </a:r>
            <a:r>
              <a:rPr lang="zh-CN" altLang="en-US" sz="2400" dirty="0"/>
              <a:t> </a:t>
            </a:r>
            <a:r>
              <a:rPr lang="en-US" altLang="zh-CN" sz="2400" dirty="0"/>
              <a:t>selected</a:t>
            </a:r>
            <a:r>
              <a:rPr lang="zh-CN" altLang="en-US" sz="2400" dirty="0"/>
              <a:t> </a:t>
            </a:r>
            <a:r>
              <a:rPr lang="en-US" altLang="zh-CN" sz="2400" dirty="0"/>
              <a:t>pulsar.</a:t>
            </a:r>
            <a:endParaRPr lang="en-GB" sz="2400" dirty="0"/>
          </a:p>
        </p:txBody>
      </p:sp>
      <p:pic>
        <p:nvPicPr>
          <p:cNvPr id="3" name="Picture 2">
            <a:extLst>
              <a:ext uri="{FF2B5EF4-FFF2-40B4-BE49-F238E27FC236}">
                <a16:creationId xmlns:a16="http://schemas.microsoft.com/office/drawing/2014/main" id="{54BCF219-380E-B9C2-AEA3-89B95552B2E3}"/>
              </a:ext>
            </a:extLst>
          </p:cNvPr>
          <p:cNvPicPr>
            <a:picLocks noChangeAspect="1"/>
          </p:cNvPicPr>
          <p:nvPr/>
        </p:nvPicPr>
        <p:blipFill>
          <a:blip r:embed="rId5"/>
          <a:stretch>
            <a:fillRect/>
          </a:stretch>
        </p:blipFill>
        <p:spPr>
          <a:xfrm>
            <a:off x="4737100" y="2730500"/>
            <a:ext cx="3873500" cy="4127500"/>
          </a:xfrm>
          <a:prstGeom prst="rect">
            <a:avLst/>
          </a:prstGeom>
        </p:spPr>
      </p:pic>
      <p:sp>
        <p:nvSpPr>
          <p:cNvPr id="5" name="Slide Number Placeholder 4">
            <a:extLst>
              <a:ext uri="{FF2B5EF4-FFF2-40B4-BE49-F238E27FC236}">
                <a16:creationId xmlns:a16="http://schemas.microsoft.com/office/drawing/2014/main" id="{47B52F02-BFBD-BEF4-A9A2-DC0C56E472F1}"/>
              </a:ext>
            </a:extLst>
          </p:cNvPr>
          <p:cNvSpPr>
            <a:spLocks noGrp="1"/>
          </p:cNvSpPr>
          <p:nvPr>
            <p:ph type="sldNum" sz="quarter" idx="12"/>
          </p:nvPr>
        </p:nvSpPr>
        <p:spPr/>
        <p:txBody>
          <a:bodyPr/>
          <a:lstStyle/>
          <a:p>
            <a:fld id="{BAF41441-E911-0445-B9B7-4068A2F4611F}" type="slidenum">
              <a:rPr lang="en-GB" smtClean="0"/>
              <a:t>14</a:t>
            </a:fld>
            <a:endParaRPr lang="en-GB"/>
          </a:p>
        </p:txBody>
      </p:sp>
    </p:spTree>
    <p:extLst>
      <p:ext uri="{BB962C8B-B14F-4D97-AF65-F5344CB8AC3E}">
        <p14:creationId xmlns:p14="http://schemas.microsoft.com/office/powerpoint/2010/main" val="650666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graphicFrame>
            <p:nvGraphicFramePr>
              <p:cNvPr id="4" name="Content Placeholder 3">
                <a:extLst>
                  <a:ext uri="{FF2B5EF4-FFF2-40B4-BE49-F238E27FC236}">
                    <a16:creationId xmlns:a16="http://schemas.microsoft.com/office/drawing/2014/main" id="{25767A3F-77A5-68D3-2198-E8D005901F1E}"/>
                  </a:ext>
                </a:extLst>
              </p:cNvPr>
              <p:cNvGraphicFramePr>
                <a:graphicFrameLocks noGrp="1"/>
              </p:cNvGraphicFramePr>
              <p:nvPr>
                <p:ph idx="1"/>
                <p:extLst>
                  <p:ext uri="{D42A27DB-BD31-4B8C-83A1-F6EECF244321}">
                    <p14:modId xmlns:p14="http://schemas.microsoft.com/office/powerpoint/2010/main" val="196782292"/>
                  </p:ext>
                </p:extLst>
              </p:nvPr>
            </p:nvGraphicFramePr>
            <p:xfrm>
              <a:off x="633024" y="30480"/>
              <a:ext cx="10933545" cy="6797040"/>
            </p:xfrm>
            <a:graphic>
              <a:graphicData uri="http://schemas.openxmlformats.org/drawingml/2006/table">
                <a:tbl>
                  <a:tblPr firstRow="1" bandRow="1">
                    <a:tableStyleId>{5C22544A-7EE6-4342-B048-85BDC9FD1C3A}</a:tableStyleId>
                  </a:tblPr>
                  <a:tblGrid>
                    <a:gridCol w="1282700">
                      <a:extLst>
                        <a:ext uri="{9D8B030D-6E8A-4147-A177-3AD203B41FA5}">
                          <a16:colId xmlns:a16="http://schemas.microsoft.com/office/drawing/2014/main" val="1014284720"/>
                        </a:ext>
                      </a:extLst>
                    </a:gridCol>
                    <a:gridCol w="952500">
                      <a:extLst>
                        <a:ext uri="{9D8B030D-6E8A-4147-A177-3AD203B41FA5}">
                          <a16:colId xmlns:a16="http://schemas.microsoft.com/office/drawing/2014/main" val="1413775062"/>
                        </a:ext>
                      </a:extLst>
                    </a:gridCol>
                    <a:gridCol w="1596901">
                      <a:extLst>
                        <a:ext uri="{9D8B030D-6E8A-4147-A177-3AD203B41FA5}">
                          <a16:colId xmlns:a16="http://schemas.microsoft.com/office/drawing/2014/main" val="3257807293"/>
                        </a:ext>
                      </a:extLst>
                    </a:gridCol>
                    <a:gridCol w="1781299">
                      <a:extLst>
                        <a:ext uri="{9D8B030D-6E8A-4147-A177-3AD203B41FA5}">
                          <a16:colId xmlns:a16="http://schemas.microsoft.com/office/drawing/2014/main" val="2772208727"/>
                        </a:ext>
                      </a:extLst>
                    </a:gridCol>
                    <a:gridCol w="1508166">
                      <a:extLst>
                        <a:ext uri="{9D8B030D-6E8A-4147-A177-3AD203B41FA5}">
                          <a16:colId xmlns:a16="http://schemas.microsoft.com/office/drawing/2014/main" val="558511013"/>
                        </a:ext>
                      </a:extLst>
                    </a:gridCol>
                    <a:gridCol w="1330037">
                      <a:extLst>
                        <a:ext uri="{9D8B030D-6E8A-4147-A177-3AD203B41FA5}">
                          <a16:colId xmlns:a16="http://schemas.microsoft.com/office/drawing/2014/main" val="2211783932"/>
                        </a:ext>
                      </a:extLst>
                    </a:gridCol>
                    <a:gridCol w="2481942">
                      <a:extLst>
                        <a:ext uri="{9D8B030D-6E8A-4147-A177-3AD203B41FA5}">
                          <a16:colId xmlns:a16="http://schemas.microsoft.com/office/drawing/2014/main" val="4253468959"/>
                        </a:ext>
                      </a:extLst>
                    </a:gridCol>
                  </a:tblGrid>
                  <a:tr h="558140">
                    <a:tc>
                      <a:txBody>
                        <a:bodyPr/>
                        <a:lstStyle/>
                        <a:p>
                          <a:pPr algn="ctr"/>
                          <a:r>
                            <a:rPr lang="en-US" altLang="zh-CN" sz="1600" dirty="0" err="1">
                              <a:solidFill>
                                <a:schemeClr val="tx1"/>
                              </a:solidFill>
                            </a:rPr>
                            <a:t>Jname</a:t>
                          </a:r>
                          <a:endParaRPr lang="en-GB" sz="1600" dirty="0">
                            <a:solidFill>
                              <a:schemeClr val="tx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600" dirty="0">
                              <a:solidFill>
                                <a:schemeClr val="tx1"/>
                              </a:solidFill>
                            </a:rPr>
                            <a:t>P</a:t>
                          </a:r>
                        </a:p>
                        <a:p>
                          <a:pPr algn="ctr"/>
                          <a:r>
                            <a:rPr lang="en-US" altLang="zh-CN" sz="1600" dirty="0">
                              <a:solidFill>
                                <a:schemeClr val="tx1"/>
                              </a:solidFill>
                            </a:rPr>
                            <a:t>(</a:t>
                          </a:r>
                          <a:r>
                            <a:rPr lang="en-US" altLang="zh-CN" sz="1600" dirty="0" err="1">
                              <a:solidFill>
                                <a:schemeClr val="tx1"/>
                              </a:solidFill>
                            </a:rPr>
                            <a:t>ms</a:t>
                          </a:r>
                          <a:r>
                            <a:rPr lang="en-US" altLang="zh-CN" sz="1600" dirty="0">
                              <a:solidFill>
                                <a:schemeClr val="tx1"/>
                              </a:solidFill>
                            </a:rPr>
                            <a:t>)</a:t>
                          </a:r>
                          <a:endParaRPr lang="en-GB" sz="1600" dirty="0">
                            <a:solidFill>
                              <a:schemeClr val="tx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GB" sz="1600" b="1" i="1" smtClean="0">
                                        <a:solidFill>
                                          <a:schemeClr val="tx1"/>
                                        </a:solidFill>
                                        <a:latin typeface="Cambria Math" panose="02040503050406030204" pitchFamily="18" charset="0"/>
                                      </a:rPr>
                                    </m:ctrlPr>
                                  </m:sSubPr>
                                  <m:e>
                                    <m:r>
                                      <a:rPr lang="en-GB" sz="1600" b="1" i="1" smtClean="0">
                                        <a:solidFill>
                                          <a:schemeClr val="tx1"/>
                                        </a:solidFill>
                                        <a:latin typeface="Cambria Math" panose="02040503050406030204" pitchFamily="18" charset="0"/>
                                        <a:ea typeface="Cambria Math" panose="02040503050406030204" pitchFamily="18" charset="0"/>
                                      </a:rPr>
                                      <m:t>𝜶</m:t>
                                    </m:r>
                                  </m:e>
                                  <m:sub>
                                    <m:r>
                                      <a:rPr lang="en-US" altLang="zh-CN" sz="1600" b="1" i="0" smtClean="0">
                                        <a:solidFill>
                                          <a:schemeClr val="tx1"/>
                                        </a:solidFill>
                                        <a:latin typeface="Cambria Math" panose="02040503050406030204" pitchFamily="18" charset="0"/>
                                      </a:rPr>
                                      <m:t>𝐌</m:t>
                                    </m:r>
                                  </m:sub>
                                </m:sSub>
                              </m:oMath>
                            </m:oMathPara>
                          </a14:m>
                          <a:endParaRPr lang="en-GB" sz="1600" b="1" dirty="0">
                            <a:solidFill>
                              <a:schemeClr val="tx1"/>
                            </a:solidFill>
                          </a:endParaRPr>
                        </a:p>
                        <a:p>
                          <a:pPr algn="ctr"/>
                          <a:r>
                            <a:rPr lang="en-US" altLang="zh-CN" sz="1600" b="1" dirty="0">
                              <a:solidFill>
                                <a:schemeClr val="tx1"/>
                              </a:solidFill>
                            </a:rPr>
                            <a:t>(Deg)</a:t>
                          </a:r>
                          <a:endParaRPr lang="en-GB" sz="1600" b="1" dirty="0">
                            <a:solidFill>
                              <a:schemeClr val="tx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600" b="1" i="1" dirty="0" smtClean="0">
                                        <a:solidFill>
                                          <a:schemeClr val="tx1"/>
                                        </a:solidFill>
                                        <a:latin typeface="Cambria Math" panose="02040503050406030204" pitchFamily="18" charset="0"/>
                                        <a:ea typeface="Cambria Math" panose="02040503050406030204" pitchFamily="18" charset="0"/>
                                      </a:rPr>
                                    </m:ctrlPr>
                                  </m:sSubPr>
                                  <m:e>
                                    <m:r>
                                      <a:rPr lang="en-US" altLang="zh-CN" sz="1600" b="1" i="1" dirty="0" smtClean="0">
                                        <a:solidFill>
                                          <a:schemeClr val="tx1"/>
                                        </a:solidFill>
                                        <a:latin typeface="Cambria Math" panose="02040503050406030204" pitchFamily="18" charset="0"/>
                                        <a:ea typeface="Cambria Math" panose="02040503050406030204" pitchFamily="18" charset="0"/>
                                      </a:rPr>
                                      <m:t>𝜷</m:t>
                                    </m:r>
                                  </m:e>
                                  <m:sub>
                                    <m:r>
                                      <a:rPr lang="en-US" altLang="zh-CN" sz="1600" b="1" i="0" dirty="0" smtClean="0">
                                        <a:solidFill>
                                          <a:schemeClr val="tx1"/>
                                        </a:solidFill>
                                        <a:latin typeface="Cambria Math" panose="02040503050406030204" pitchFamily="18" charset="0"/>
                                        <a:ea typeface="Cambria Math" panose="02040503050406030204" pitchFamily="18" charset="0"/>
                                      </a:rPr>
                                      <m:t>𝐌</m:t>
                                    </m:r>
                                  </m:sub>
                                </m:sSub>
                              </m:oMath>
                            </m:oMathPara>
                          </a14:m>
                          <a:endParaRPr lang="en-US" altLang="zh-CN" sz="1600" b="1" dirty="0">
                            <a:solidFill>
                              <a:schemeClr val="tx1"/>
                            </a:solidFill>
                          </a:endParaRPr>
                        </a:p>
                        <a:p>
                          <a:pPr algn="ctr"/>
                          <a:r>
                            <a:rPr lang="en-US" altLang="zh-CN" sz="1600" b="1" dirty="0">
                              <a:solidFill>
                                <a:schemeClr val="tx1"/>
                              </a:solidFill>
                            </a:rPr>
                            <a:t>(Deg)</a:t>
                          </a:r>
                          <a:endParaRPr lang="en-GB" sz="1600" b="1" dirty="0">
                            <a:solidFill>
                              <a:schemeClr val="tx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600" i="1" dirty="0" smtClean="0">
                                        <a:solidFill>
                                          <a:schemeClr val="tx1"/>
                                        </a:solidFill>
                                        <a:latin typeface="Cambria Math" panose="02040503050406030204" pitchFamily="18" charset="0"/>
                                      </a:rPr>
                                    </m:ctrlPr>
                                  </m:sSubPr>
                                  <m:e>
                                    <m:r>
                                      <a:rPr lang="en-US" altLang="zh-CN" sz="1600" i="1" dirty="0" smtClean="0">
                                        <a:solidFill>
                                          <a:schemeClr val="tx1"/>
                                        </a:solidFill>
                                        <a:latin typeface="Cambria Math" panose="02040503050406030204" pitchFamily="18" charset="0"/>
                                        <a:ea typeface="Cambria Math" panose="02040503050406030204" pitchFamily="18" charset="0"/>
                                      </a:rPr>
                                      <m:t>𝜶</m:t>
                                    </m:r>
                                  </m:e>
                                  <m:sub>
                                    <m:r>
                                      <a:rPr lang="en-US" altLang="zh-CN" sz="1600" b="1" i="0" dirty="0" smtClean="0">
                                        <a:solidFill>
                                          <a:schemeClr val="tx1"/>
                                        </a:solidFill>
                                        <a:latin typeface="Cambria Math" panose="02040503050406030204" pitchFamily="18" charset="0"/>
                                      </a:rPr>
                                      <m:t>𝐈</m:t>
                                    </m:r>
                                  </m:sub>
                                </m:sSub>
                              </m:oMath>
                            </m:oMathPara>
                          </a14:m>
                          <a:endParaRPr lang="en-US" altLang="zh-CN" sz="1600" dirty="0">
                            <a:solidFill>
                              <a:schemeClr val="tx1"/>
                            </a:solidFill>
                          </a:endParaRPr>
                        </a:p>
                        <a:p>
                          <a:pPr algn="ctr"/>
                          <a:r>
                            <a:rPr lang="en-US" altLang="zh-CN" sz="1600" dirty="0">
                              <a:solidFill>
                                <a:schemeClr val="tx1"/>
                              </a:solidFill>
                            </a:rPr>
                            <a:t>(Deg)</a:t>
                          </a:r>
                          <a:endParaRPr lang="en-GB" sz="1600" dirty="0">
                            <a:solidFill>
                              <a:schemeClr val="tx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600" i="1" smtClean="0">
                                        <a:solidFill>
                                          <a:schemeClr val="tx1"/>
                                        </a:solidFill>
                                        <a:latin typeface="Cambria Math" panose="02040503050406030204" pitchFamily="18" charset="0"/>
                                      </a:rPr>
                                    </m:ctrlPr>
                                  </m:sSubPr>
                                  <m:e>
                                    <m:r>
                                      <a:rPr lang="en-US" altLang="zh-CN" sz="1600" i="1" smtClean="0">
                                        <a:solidFill>
                                          <a:schemeClr val="tx1"/>
                                        </a:solidFill>
                                        <a:latin typeface="Cambria Math" panose="02040503050406030204" pitchFamily="18" charset="0"/>
                                        <a:ea typeface="Cambria Math" panose="02040503050406030204" pitchFamily="18" charset="0"/>
                                      </a:rPr>
                                      <m:t>𝜷</m:t>
                                    </m:r>
                                  </m:e>
                                  <m:sub>
                                    <m:r>
                                      <a:rPr lang="en-US" altLang="zh-CN" sz="1600" b="1" i="0" smtClean="0">
                                        <a:solidFill>
                                          <a:schemeClr val="tx1"/>
                                        </a:solidFill>
                                        <a:latin typeface="Cambria Math" panose="02040503050406030204" pitchFamily="18" charset="0"/>
                                        <a:ea typeface="Cambria Math" panose="02040503050406030204" pitchFamily="18" charset="0"/>
                                      </a:rPr>
                                      <m:t>𝐈</m:t>
                                    </m:r>
                                  </m:sub>
                                </m:sSub>
                              </m:oMath>
                            </m:oMathPara>
                          </a14:m>
                          <a:endParaRPr lang="en-US" altLang="zh-CN" sz="1600"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solidFill>
                                <a:schemeClr val="tx1"/>
                              </a:solidFill>
                            </a:rPr>
                            <a:t>(Deg)</a:t>
                          </a:r>
                          <a:endParaRPr lang="en-GB" sz="1600" dirty="0">
                            <a:solidFill>
                              <a:schemeClr val="tx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600" dirty="0">
                              <a:solidFill>
                                <a:schemeClr val="tx1"/>
                              </a:solidFill>
                            </a:rPr>
                            <a:t>The</a:t>
                          </a:r>
                          <a:r>
                            <a:rPr lang="zh-CN" altLang="en-US" sz="1600" dirty="0">
                              <a:solidFill>
                                <a:schemeClr val="tx1"/>
                              </a:solidFill>
                            </a:rPr>
                            <a:t> </a:t>
                          </a:r>
                          <a:r>
                            <a:rPr lang="en-US" altLang="zh-CN" sz="1600" dirty="0">
                              <a:solidFill>
                                <a:schemeClr val="tx1"/>
                              </a:solidFill>
                            </a:rPr>
                            <a:t>same</a:t>
                          </a:r>
                          <a:r>
                            <a:rPr lang="zh-CN" altLang="en-US" sz="1600" dirty="0">
                              <a:solidFill>
                                <a:schemeClr val="tx1"/>
                              </a:solidFill>
                            </a:rPr>
                            <a:t> </a:t>
                          </a:r>
                          <a:r>
                            <a:rPr lang="en-US" altLang="zh-CN" sz="1600" dirty="0">
                              <a:solidFill>
                                <a:schemeClr val="tx1"/>
                              </a:solidFill>
                            </a:rPr>
                            <a:t>side?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solidFill>
                                <a:schemeClr val="tx1"/>
                              </a:solidFill>
                            </a:rPr>
                            <a:t>(</a:t>
                          </a:r>
                          <a:r>
                            <a:rPr lang="zh-CN" altLang="en-US" sz="1600" b="0" dirty="0">
                              <a:solidFill>
                                <a:srgbClr val="FF0000"/>
                              </a:solidFill>
                            </a:rPr>
                            <a:t>✓</a:t>
                          </a:r>
                          <a:r>
                            <a:rPr lang="en-US" altLang="zh-CN" sz="1600" dirty="0">
                              <a:solidFill>
                                <a:schemeClr val="tx1"/>
                              </a:solidFill>
                            </a:rPr>
                            <a:t>/</a:t>
                          </a:r>
                          <a:r>
                            <a:rPr lang="zh-CN" altLang="en-US" sz="1600" dirty="0">
                              <a:solidFill>
                                <a:schemeClr val="tx1"/>
                              </a:solidFill>
                            </a:rPr>
                            <a:t>✘</a:t>
                          </a:r>
                          <a:r>
                            <a:rPr lang="en-US" altLang="zh-CN" sz="1600" dirty="0">
                              <a:solidFill>
                                <a:schemeClr val="tx1"/>
                              </a:solidFill>
                            </a:rPr>
                            <a:t>)</a:t>
                          </a:r>
                          <a:endParaRPr lang="en-GB" sz="1600" dirty="0">
                            <a:solidFill>
                              <a:schemeClr val="tx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17681038"/>
                      </a:ext>
                    </a:extLst>
                  </a:tr>
                  <a:tr h="365760">
                    <a:tc>
                      <a:txBody>
                        <a:bodyPr/>
                        <a:lstStyle/>
                        <a:p>
                          <a:pPr marL="0" algn="ctr" defTabSz="914400" rtl="0" eaLnBrk="1" fontAlgn="b" latinLnBrk="0" hangingPunct="1"/>
                          <a:r>
                            <a:rPr lang="en-US" sz="1600" kern="1200" dirty="0">
                              <a:solidFill>
                                <a:schemeClr val="dk1"/>
                              </a:solidFill>
                              <a:latin typeface="+mn-lt"/>
                              <a:ea typeface="+mn-ea"/>
                              <a:cs typeface="+mn-cs"/>
                            </a:rPr>
                            <a:t>J0627+0706</a:t>
                          </a:r>
                        </a:p>
                      </a:txBody>
                      <a:tcPr marL="9525" marR="9525" marT="9525" marB="0" anchor="ctr">
                        <a:lnT w="12700" cap="flat" cmpd="sng" algn="ctr">
                          <a:solidFill>
                            <a:schemeClr val="tx1"/>
                          </a:solidFill>
                          <a:prstDash val="solid"/>
                          <a:round/>
                          <a:headEnd type="none" w="med" len="med"/>
                          <a:tailEnd type="none" w="med" len="med"/>
                        </a:lnT>
                        <a:solidFill>
                          <a:schemeClr val="bg1"/>
                        </a:solidFill>
                      </a:tcPr>
                    </a:tc>
                    <a:tc>
                      <a:txBody>
                        <a:bodyPr/>
                        <a:lstStyle/>
                        <a:p>
                          <a:pPr marL="0" algn="ctr" defTabSz="914400" rtl="0" eaLnBrk="1" fontAlgn="b" latinLnBrk="0" hangingPunct="1"/>
                          <a:r>
                            <a:rPr lang="en-CN" sz="1600" kern="1200" dirty="0">
                              <a:solidFill>
                                <a:schemeClr val="dk1"/>
                              </a:solidFill>
                              <a:latin typeface="+mn-lt"/>
                              <a:ea typeface="+mn-ea"/>
                              <a:cs typeface="+mn-cs"/>
                            </a:rPr>
                            <a:t>475.9</a:t>
                          </a:r>
                        </a:p>
                      </a:txBody>
                      <a:tcPr marL="9525" marR="9525" marT="9525"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Sup>
                                  <m:sSubSupPr>
                                    <m:ctrlPr>
                                      <a:rPr lang="en-GB" sz="1600" b="0" i="1" smtClean="0">
                                        <a:solidFill>
                                          <a:schemeClr val="tx1"/>
                                        </a:solidFill>
                                        <a:latin typeface="Cambria Math" panose="02040503050406030204" pitchFamily="18" charset="0"/>
                                      </a:rPr>
                                    </m:ctrlPr>
                                  </m:sSubSupPr>
                                  <m:e>
                                    <m:r>
                                      <a:rPr lang="en-US" altLang="zh-CN" sz="1600" b="0" i="1" smtClean="0">
                                        <a:solidFill>
                                          <a:schemeClr val="tx1"/>
                                        </a:solidFill>
                                        <a:latin typeface="Cambria Math" panose="02040503050406030204" pitchFamily="18" charset="0"/>
                                      </a:rPr>
                                      <m:t>93.6</m:t>
                                    </m:r>
                                  </m:e>
                                  <m:sub>
                                    <m:r>
                                      <a:rPr lang="en-US" altLang="zh-CN" sz="1600" b="0" i="1" smtClean="0">
                                        <a:solidFill>
                                          <a:schemeClr val="tx1"/>
                                        </a:solidFill>
                                        <a:latin typeface="Cambria Math" panose="02040503050406030204" pitchFamily="18" charset="0"/>
                                      </a:rPr>
                                      <m:t>−0.2</m:t>
                                    </m:r>
                                  </m:sub>
                                  <m:sup>
                                    <m:r>
                                      <a:rPr lang="en-US" altLang="zh-CN" sz="1600" b="0" i="1" smtClean="0">
                                        <a:solidFill>
                                          <a:schemeClr val="tx1"/>
                                        </a:solidFill>
                                        <a:latin typeface="Cambria Math" panose="02040503050406030204" pitchFamily="18" charset="0"/>
                                      </a:rPr>
                                      <m:t>+0.2</m:t>
                                    </m:r>
                                  </m:sup>
                                </m:sSubSup>
                              </m:oMath>
                            </m:oMathPara>
                          </a14:m>
                          <a:endParaRPr lang="en-GB" sz="1600" b="0" dirty="0">
                            <a:solidFill>
                              <a:schemeClr val="tx1"/>
                            </a:solidFill>
                          </a:endParaRPr>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GB" sz="1600" b="0" i="1" smtClean="0">
                                        <a:solidFill>
                                          <a:schemeClr val="tx1"/>
                                        </a:solidFill>
                                        <a:latin typeface="Cambria Math" panose="02040503050406030204" pitchFamily="18" charset="0"/>
                                      </a:rPr>
                                    </m:ctrlPr>
                                  </m:sSubSupPr>
                                  <m:e>
                                    <m:r>
                                      <a:rPr lang="en-US" altLang="zh-CN" sz="1600" b="0" i="1" smtClean="0">
                                        <a:solidFill>
                                          <a:schemeClr val="tx1"/>
                                        </a:solidFill>
                                        <a:latin typeface="Cambria Math" panose="02040503050406030204" pitchFamily="18" charset="0"/>
                                      </a:rPr>
                                      <m:t>−8.1</m:t>
                                    </m:r>
                                  </m:e>
                                  <m:sub>
                                    <m:r>
                                      <a:rPr lang="en-US" altLang="zh-CN" sz="1600" b="0" i="1" smtClean="0">
                                        <a:solidFill>
                                          <a:schemeClr val="tx1"/>
                                        </a:solidFill>
                                        <a:latin typeface="Cambria Math" panose="02040503050406030204" pitchFamily="18" charset="0"/>
                                      </a:rPr>
                                      <m:t>−0.</m:t>
                                    </m:r>
                                    <m:r>
                                      <a:rPr lang="en-US" altLang="zh-CN" sz="1600" b="0" i="1" smtClean="0">
                                        <a:solidFill>
                                          <a:schemeClr val="tx1"/>
                                        </a:solidFill>
                                        <a:latin typeface="Cambria Math" panose="02040503050406030204" pitchFamily="18" charset="0"/>
                                      </a:rPr>
                                      <m:t>4</m:t>
                                    </m:r>
                                  </m:sub>
                                  <m:sup>
                                    <m:r>
                                      <a:rPr lang="en-US" altLang="zh-CN" sz="1600" b="0" i="1" smtClean="0">
                                        <a:solidFill>
                                          <a:schemeClr val="tx1"/>
                                        </a:solidFill>
                                        <a:latin typeface="Cambria Math" panose="02040503050406030204" pitchFamily="18" charset="0"/>
                                      </a:rPr>
                                      <m:t>+0.</m:t>
                                    </m:r>
                                    <m:r>
                                      <a:rPr lang="en-US" altLang="zh-CN" sz="1600" b="0" i="1" smtClean="0">
                                        <a:solidFill>
                                          <a:schemeClr val="tx1"/>
                                        </a:solidFill>
                                        <a:latin typeface="Cambria Math" panose="02040503050406030204" pitchFamily="18" charset="0"/>
                                      </a:rPr>
                                      <m:t>4</m:t>
                                    </m:r>
                                  </m:sup>
                                </m:sSubSup>
                              </m:oMath>
                            </m:oMathPara>
                          </a14:m>
                          <a:endParaRPr lang="en-GB" sz="1600" b="0" dirty="0">
                            <a:solidFill>
                              <a:schemeClr val="tx1"/>
                            </a:solidFill>
                          </a:endParaRPr>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GB" sz="1600" b="0" i="1" smtClean="0">
                                        <a:solidFill>
                                          <a:schemeClr val="tx1"/>
                                        </a:solidFill>
                                        <a:latin typeface="Cambria Math" panose="02040503050406030204" pitchFamily="18" charset="0"/>
                                      </a:rPr>
                                    </m:ctrlPr>
                                  </m:sSubSupPr>
                                  <m:e>
                                    <m:r>
                                      <a:rPr lang="en-US" altLang="zh-CN" sz="1600" b="0" i="1" smtClean="0">
                                        <a:solidFill>
                                          <a:schemeClr val="tx1"/>
                                        </a:solidFill>
                                        <a:latin typeface="Cambria Math" panose="02040503050406030204" pitchFamily="18" charset="0"/>
                                      </a:rPr>
                                      <m:t>86.4</m:t>
                                    </m:r>
                                  </m:e>
                                  <m:sub>
                                    <m:r>
                                      <a:rPr lang="en-US" altLang="zh-CN" sz="1600" b="0" i="1" smtClean="0">
                                        <a:solidFill>
                                          <a:schemeClr val="tx1"/>
                                        </a:solidFill>
                                        <a:latin typeface="Cambria Math" panose="02040503050406030204" pitchFamily="18" charset="0"/>
                                      </a:rPr>
                                      <m:t>−0.2</m:t>
                                    </m:r>
                                  </m:sub>
                                  <m:sup>
                                    <m:r>
                                      <a:rPr lang="en-US" altLang="zh-CN" sz="1600" b="0" i="1" smtClean="0">
                                        <a:solidFill>
                                          <a:schemeClr val="tx1"/>
                                        </a:solidFill>
                                        <a:latin typeface="Cambria Math" panose="02040503050406030204" pitchFamily="18" charset="0"/>
                                      </a:rPr>
                                      <m:t>+0.2</m:t>
                                    </m:r>
                                  </m:sup>
                                </m:sSubSup>
                              </m:oMath>
                            </m:oMathPara>
                          </a14:m>
                          <a:endParaRPr lang="en-GB" sz="1600" b="0" dirty="0">
                            <a:solidFill>
                              <a:schemeClr val="tx1"/>
                            </a:solidFill>
                          </a:endParaRPr>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GB" sz="1600" b="0" i="1" smtClean="0">
                                        <a:solidFill>
                                          <a:schemeClr val="tx1"/>
                                        </a:solidFill>
                                        <a:latin typeface="Cambria Math" panose="02040503050406030204" pitchFamily="18" charset="0"/>
                                      </a:rPr>
                                    </m:ctrlPr>
                                  </m:sSubSupPr>
                                  <m:e>
                                    <m:r>
                                      <a:rPr lang="en-US" altLang="zh-CN" sz="1600" b="0" i="1" smtClean="0">
                                        <a:solidFill>
                                          <a:schemeClr val="tx1"/>
                                        </a:solidFill>
                                        <a:latin typeface="Cambria Math" panose="02040503050406030204" pitchFamily="18" charset="0"/>
                                      </a:rPr>
                                      <m:t>−0.82</m:t>
                                    </m:r>
                                  </m:e>
                                  <m:sub>
                                    <m:r>
                                      <a:rPr lang="en-US" altLang="zh-CN" sz="1600" b="0" i="1" smtClean="0">
                                        <a:solidFill>
                                          <a:schemeClr val="tx1"/>
                                        </a:solidFill>
                                        <a:latin typeface="Cambria Math" panose="02040503050406030204" pitchFamily="18" charset="0"/>
                                      </a:rPr>
                                      <m:t>−0.</m:t>
                                    </m:r>
                                    <m:r>
                                      <a:rPr lang="en-US" altLang="zh-CN" sz="1600" b="0" i="1" smtClean="0">
                                        <a:solidFill>
                                          <a:schemeClr val="tx1"/>
                                        </a:solidFill>
                                        <a:latin typeface="Cambria Math" panose="02040503050406030204" pitchFamily="18" charset="0"/>
                                      </a:rPr>
                                      <m:t>05</m:t>
                                    </m:r>
                                  </m:sub>
                                  <m:sup>
                                    <m:r>
                                      <a:rPr lang="en-US" altLang="zh-CN" sz="1600" b="0" i="1" smtClean="0">
                                        <a:solidFill>
                                          <a:schemeClr val="tx1"/>
                                        </a:solidFill>
                                        <a:latin typeface="Cambria Math" panose="02040503050406030204" pitchFamily="18" charset="0"/>
                                      </a:rPr>
                                      <m:t>+0.</m:t>
                                    </m:r>
                                    <m:r>
                                      <a:rPr lang="en-US" altLang="zh-CN" sz="1600" b="0" i="1" smtClean="0">
                                        <a:solidFill>
                                          <a:schemeClr val="tx1"/>
                                        </a:solidFill>
                                        <a:latin typeface="Cambria Math" panose="02040503050406030204" pitchFamily="18" charset="0"/>
                                      </a:rPr>
                                      <m:t>05</m:t>
                                    </m:r>
                                  </m:sup>
                                </m:sSubSup>
                              </m:oMath>
                            </m:oMathPara>
                          </a14:m>
                          <a:endParaRPr lang="en-GB" sz="1600" b="0" dirty="0">
                            <a:solidFill>
                              <a:schemeClr val="tx1"/>
                            </a:solidFill>
                          </a:endParaRPr>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algn="ctr"/>
                          <a:r>
                            <a:rPr lang="zh-CN" altLang="en-US" sz="1600" dirty="0">
                              <a:solidFill>
                                <a:schemeClr val="tx1"/>
                              </a:solidFill>
                            </a:rPr>
                            <a:t>✘</a:t>
                          </a:r>
                          <a:endParaRPr lang="en-GB" sz="1600" dirty="0"/>
                        </a:p>
                      </a:txBody>
                      <a:tcPr anchor="ct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411040505"/>
                      </a:ext>
                    </a:extLst>
                  </a:tr>
                  <a:tr h="365760">
                    <a:tc>
                      <a:txBody>
                        <a:bodyPr/>
                        <a:lstStyle/>
                        <a:p>
                          <a:pPr marL="0" algn="ctr" defTabSz="914400" rtl="0" eaLnBrk="1" fontAlgn="b" latinLnBrk="0" hangingPunct="1"/>
                          <a:r>
                            <a:rPr lang="en-US" sz="1600" kern="1200" dirty="0">
                              <a:solidFill>
                                <a:schemeClr val="dk1"/>
                              </a:solidFill>
                              <a:latin typeface="+mn-lt"/>
                              <a:ea typeface="+mn-ea"/>
                              <a:cs typeface="+mn-cs"/>
                            </a:rPr>
                            <a:t>J0905-5127</a:t>
                          </a:r>
                        </a:p>
                      </a:txBody>
                      <a:tcPr marL="9525" marR="9525" marT="9525" marB="0" anchor="ctr">
                        <a:solidFill>
                          <a:schemeClr val="bg1"/>
                        </a:solidFill>
                      </a:tcPr>
                    </a:tc>
                    <a:tc>
                      <a:txBody>
                        <a:bodyPr/>
                        <a:lstStyle/>
                        <a:p>
                          <a:pPr marL="0" algn="ctr" defTabSz="914400" rtl="0" eaLnBrk="1" fontAlgn="b" latinLnBrk="0" hangingPunct="1"/>
                          <a:r>
                            <a:rPr lang="en-CN" sz="1600" kern="1200" dirty="0">
                              <a:solidFill>
                                <a:schemeClr val="dk1"/>
                              </a:solidFill>
                              <a:latin typeface="+mn-lt"/>
                              <a:ea typeface="+mn-ea"/>
                              <a:cs typeface="+mn-cs"/>
                            </a:rPr>
                            <a:t>346.3</a:t>
                          </a:r>
                        </a:p>
                      </a:txBody>
                      <a:tcPr marL="9525" marR="9525" marT="9525" marB="0"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GB" sz="1600" b="0" i="1" smtClean="0">
                                        <a:solidFill>
                                          <a:schemeClr val="tx1"/>
                                        </a:solidFill>
                                        <a:latin typeface="Cambria Math" panose="02040503050406030204" pitchFamily="18" charset="0"/>
                                      </a:rPr>
                                    </m:ctrlPr>
                                  </m:sSubSupPr>
                                  <m:e>
                                    <m:r>
                                      <a:rPr lang="en-US" altLang="zh-CN" sz="1600" b="0" i="1" smtClean="0">
                                        <a:solidFill>
                                          <a:schemeClr val="tx1"/>
                                        </a:solidFill>
                                        <a:latin typeface="Cambria Math" panose="02040503050406030204" pitchFamily="18" charset="0"/>
                                      </a:rPr>
                                      <m:t>89.9</m:t>
                                    </m:r>
                                  </m:e>
                                  <m:sub>
                                    <m:r>
                                      <a:rPr lang="en-US" altLang="zh-CN" sz="1600" b="0" i="1" smtClean="0">
                                        <a:solidFill>
                                          <a:schemeClr val="tx1"/>
                                        </a:solidFill>
                                        <a:latin typeface="Cambria Math" panose="02040503050406030204" pitchFamily="18" charset="0"/>
                                      </a:rPr>
                                      <m:t>−0.</m:t>
                                    </m:r>
                                    <m:r>
                                      <a:rPr lang="en-US" altLang="zh-CN" sz="1600" b="0" i="1" smtClean="0">
                                        <a:solidFill>
                                          <a:schemeClr val="tx1"/>
                                        </a:solidFill>
                                        <a:latin typeface="Cambria Math" panose="02040503050406030204" pitchFamily="18" charset="0"/>
                                      </a:rPr>
                                      <m:t>8</m:t>
                                    </m:r>
                                  </m:sub>
                                  <m:sup>
                                    <m:r>
                                      <a:rPr lang="en-US" altLang="zh-CN" sz="1600" b="0" i="1" smtClean="0">
                                        <a:solidFill>
                                          <a:schemeClr val="tx1"/>
                                        </a:solidFill>
                                        <a:latin typeface="Cambria Math" panose="02040503050406030204" pitchFamily="18" charset="0"/>
                                      </a:rPr>
                                      <m:t>+0.</m:t>
                                    </m:r>
                                    <m:r>
                                      <a:rPr lang="en-US" altLang="zh-CN" sz="1600" b="0" i="1" smtClean="0">
                                        <a:solidFill>
                                          <a:schemeClr val="tx1"/>
                                        </a:solidFill>
                                        <a:latin typeface="Cambria Math" panose="02040503050406030204" pitchFamily="18" charset="0"/>
                                      </a:rPr>
                                      <m:t>7</m:t>
                                    </m:r>
                                  </m:sup>
                                </m:sSubSup>
                              </m:oMath>
                            </m:oMathPara>
                          </a14:m>
                          <a:endParaRPr lang="en-GB" sz="1600" b="0" dirty="0">
                            <a:solidFill>
                              <a:schemeClr val="tx1"/>
                            </a:solidFill>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GB" sz="1600" b="0" i="1" smtClean="0">
                                        <a:solidFill>
                                          <a:schemeClr val="tx1"/>
                                        </a:solidFill>
                                        <a:latin typeface="Cambria Math" panose="02040503050406030204" pitchFamily="18" charset="0"/>
                                      </a:rPr>
                                    </m:ctrlPr>
                                  </m:sSubSupPr>
                                  <m:e>
                                    <m:r>
                                      <a:rPr lang="en-US" altLang="zh-CN" sz="1600" b="0" i="1" smtClean="0">
                                        <a:solidFill>
                                          <a:schemeClr val="tx1"/>
                                        </a:solidFill>
                                        <a:latin typeface="Cambria Math" panose="02040503050406030204" pitchFamily="18" charset="0"/>
                                      </a:rPr>
                                      <m:t>−3</m:t>
                                    </m:r>
                                  </m:e>
                                  <m:sub>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1</m:t>
                                    </m:r>
                                  </m:sub>
                                  <m:sup>
                                    <m:r>
                                      <a:rPr lang="en-US" altLang="zh-CN" sz="1600" b="0" i="1" smtClean="0">
                                        <a:solidFill>
                                          <a:schemeClr val="tx1"/>
                                        </a:solidFill>
                                        <a:latin typeface="Cambria Math" panose="02040503050406030204" pitchFamily="18" charset="0"/>
                                      </a:rPr>
                                      <m:t>+0</m:t>
                                    </m:r>
                                  </m:sup>
                                </m:sSubSup>
                              </m:oMath>
                            </m:oMathPara>
                          </a14:m>
                          <a:endParaRPr lang="en-GB" sz="1600" b="0" dirty="0">
                            <a:solidFill>
                              <a:schemeClr val="tx1"/>
                            </a:solidFill>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GB" sz="1600" b="0" i="1" smtClean="0">
                                        <a:solidFill>
                                          <a:schemeClr val="tx1"/>
                                        </a:solidFill>
                                        <a:latin typeface="Cambria Math" panose="02040503050406030204" pitchFamily="18" charset="0"/>
                                      </a:rPr>
                                    </m:ctrlPr>
                                  </m:sSubSupPr>
                                  <m:e>
                                    <m:r>
                                      <a:rPr lang="en-US" altLang="zh-CN" sz="1600" b="0" i="1" smtClean="0">
                                        <a:solidFill>
                                          <a:schemeClr val="tx1"/>
                                        </a:solidFill>
                                        <a:latin typeface="Cambria Math" panose="02040503050406030204" pitchFamily="18" charset="0"/>
                                      </a:rPr>
                                      <m:t>90.1</m:t>
                                    </m:r>
                                  </m:e>
                                  <m:sub>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0.7</m:t>
                                    </m:r>
                                  </m:sub>
                                  <m:sup>
                                    <m:r>
                                      <a:rPr lang="en-US" altLang="zh-CN" sz="1600" b="0" i="1" smtClean="0">
                                        <a:solidFill>
                                          <a:schemeClr val="tx1"/>
                                        </a:solidFill>
                                        <a:latin typeface="Cambria Math" panose="02040503050406030204" pitchFamily="18" charset="0"/>
                                      </a:rPr>
                                      <m:t>+0.</m:t>
                                    </m:r>
                                    <m:r>
                                      <a:rPr lang="en-US" altLang="zh-CN" sz="1600" b="0" i="1" smtClean="0">
                                        <a:solidFill>
                                          <a:schemeClr val="tx1"/>
                                        </a:solidFill>
                                        <a:latin typeface="Cambria Math" panose="02040503050406030204" pitchFamily="18" charset="0"/>
                                      </a:rPr>
                                      <m:t>8</m:t>
                                    </m:r>
                                  </m:sup>
                                </m:sSubSup>
                              </m:oMath>
                            </m:oMathPara>
                          </a14:m>
                          <a:endParaRPr lang="en-GB" sz="1600" b="0" dirty="0">
                            <a:solidFill>
                              <a:schemeClr val="tx1"/>
                            </a:solidFill>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GB" sz="1600" b="0" i="1" smtClean="0">
                                        <a:solidFill>
                                          <a:schemeClr val="tx1"/>
                                        </a:solidFill>
                                        <a:latin typeface="Cambria Math" panose="02040503050406030204" pitchFamily="18" charset="0"/>
                                      </a:rPr>
                                    </m:ctrlPr>
                                  </m:sSubSupPr>
                                  <m:e>
                                    <m:r>
                                      <a:rPr lang="en-US" altLang="zh-CN" sz="1600" b="0" i="1" smtClean="0">
                                        <a:solidFill>
                                          <a:schemeClr val="tx1"/>
                                        </a:solidFill>
                                        <a:latin typeface="Cambria Math" panose="02040503050406030204" pitchFamily="18" charset="0"/>
                                      </a:rPr>
                                      <m:t>−3.9</m:t>
                                    </m:r>
                                  </m:e>
                                  <m:sub>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1.5</m:t>
                                    </m:r>
                                  </m:sub>
                                  <m:sup>
                                    <m:r>
                                      <a:rPr lang="en-US" altLang="zh-CN" sz="1600" b="0" i="1" smtClean="0">
                                        <a:solidFill>
                                          <a:schemeClr val="tx1"/>
                                        </a:solidFill>
                                        <a:latin typeface="Cambria Math" panose="02040503050406030204" pitchFamily="18" charset="0"/>
                                      </a:rPr>
                                      <m:t>+0.</m:t>
                                    </m:r>
                                    <m:r>
                                      <a:rPr lang="en-US" altLang="zh-CN" sz="1600" b="0" i="1" smtClean="0">
                                        <a:solidFill>
                                          <a:schemeClr val="tx1"/>
                                        </a:solidFill>
                                        <a:latin typeface="Cambria Math" panose="02040503050406030204" pitchFamily="18" charset="0"/>
                                      </a:rPr>
                                      <m:t>9</m:t>
                                    </m:r>
                                  </m:sup>
                                </m:sSubSup>
                              </m:oMath>
                            </m:oMathPara>
                          </a14:m>
                          <a:endParaRPr lang="en-GB" sz="1600" b="0" dirty="0">
                            <a:solidFill>
                              <a:schemeClr val="tx1"/>
                            </a:solidFill>
                          </a:endParaRPr>
                        </a:p>
                      </a:txBody>
                      <a:tcPr anchor="ctr">
                        <a:solidFill>
                          <a:schemeClr val="bg1"/>
                        </a:solidFill>
                      </a:tcPr>
                    </a:tc>
                    <a:tc>
                      <a:txBody>
                        <a:bodyPr/>
                        <a:lstStyle/>
                        <a:p>
                          <a:pPr algn="ctr"/>
                          <a:r>
                            <a:rPr lang="zh-CN" altLang="en-US" sz="1600" dirty="0">
                              <a:solidFill>
                                <a:schemeClr val="tx1"/>
                              </a:solidFill>
                            </a:rPr>
                            <a:t>✘</a:t>
                          </a:r>
                          <a:endParaRPr lang="en-GB" sz="1600" b="1" dirty="0">
                            <a:solidFill>
                              <a:srgbClr val="FF0000"/>
                            </a:solidFill>
                          </a:endParaRPr>
                        </a:p>
                      </a:txBody>
                      <a:tcPr anchor="ctr">
                        <a:solidFill>
                          <a:schemeClr val="bg1"/>
                        </a:solidFill>
                      </a:tcPr>
                    </a:tc>
                    <a:extLst>
                      <a:ext uri="{0D108BD9-81ED-4DB2-BD59-A6C34878D82A}">
                        <a16:rowId xmlns:a16="http://schemas.microsoft.com/office/drawing/2014/main" val="3542432977"/>
                      </a:ext>
                    </a:extLst>
                  </a:tr>
                  <a:tr h="365760">
                    <a:tc>
                      <a:txBody>
                        <a:bodyPr/>
                        <a:lstStyle/>
                        <a:p>
                          <a:pPr marL="0" algn="ctr" defTabSz="914400" rtl="0" eaLnBrk="1" fontAlgn="b" latinLnBrk="0" hangingPunct="1"/>
                          <a:r>
                            <a:rPr lang="en-US" sz="1600" kern="1200" dirty="0">
                              <a:solidFill>
                                <a:srgbClr val="FF0000"/>
                              </a:solidFill>
                              <a:latin typeface="+mn-lt"/>
                              <a:ea typeface="+mn-ea"/>
                              <a:cs typeface="+mn-cs"/>
                            </a:rPr>
                            <a:t>J0908-4913</a:t>
                          </a:r>
                        </a:p>
                      </a:txBody>
                      <a:tcPr marL="9525" marR="9525" marT="9525" marB="0" anchor="ctr">
                        <a:solidFill>
                          <a:schemeClr val="bg1"/>
                        </a:solidFill>
                      </a:tcPr>
                    </a:tc>
                    <a:tc>
                      <a:txBody>
                        <a:bodyPr/>
                        <a:lstStyle/>
                        <a:p>
                          <a:pPr marL="0" algn="ctr" defTabSz="914400" rtl="0" eaLnBrk="1" fontAlgn="b" latinLnBrk="0" hangingPunct="1"/>
                          <a:r>
                            <a:rPr lang="en-CN" sz="1600" kern="1200" dirty="0">
                              <a:solidFill>
                                <a:schemeClr val="dk1"/>
                              </a:solidFill>
                              <a:latin typeface="+mn-lt"/>
                              <a:ea typeface="+mn-ea"/>
                              <a:cs typeface="+mn-cs"/>
                            </a:rPr>
                            <a:t>106.8</a:t>
                          </a:r>
                        </a:p>
                      </a:txBody>
                      <a:tcPr marL="9525" marR="9525" marT="9525" marB="0"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GB" sz="1600" b="0" i="1" smtClean="0">
                                        <a:solidFill>
                                          <a:schemeClr val="tx1"/>
                                        </a:solidFill>
                                        <a:latin typeface="Cambria Math" panose="02040503050406030204" pitchFamily="18" charset="0"/>
                                      </a:rPr>
                                    </m:ctrlPr>
                                  </m:sSubSupPr>
                                  <m:e>
                                    <m:r>
                                      <a:rPr lang="en-US" altLang="zh-CN" sz="1600" b="0" i="1" smtClean="0">
                                        <a:solidFill>
                                          <a:schemeClr val="tx1"/>
                                        </a:solidFill>
                                        <a:latin typeface="Cambria Math" panose="02040503050406030204" pitchFamily="18" charset="0"/>
                                      </a:rPr>
                                      <m:t>8</m:t>
                                    </m:r>
                                    <m:r>
                                      <a:rPr lang="en-US" altLang="zh-CN" sz="1600" b="0" i="1" smtClean="0">
                                        <a:solidFill>
                                          <a:schemeClr val="tx1"/>
                                        </a:solidFill>
                                        <a:latin typeface="Cambria Math" panose="02040503050406030204" pitchFamily="18" charset="0"/>
                                      </a:rPr>
                                      <m:t>3.</m:t>
                                    </m:r>
                                    <m:r>
                                      <a:rPr lang="en-US" altLang="zh-CN" sz="1600" b="0" i="1" smtClean="0">
                                        <a:solidFill>
                                          <a:schemeClr val="tx1"/>
                                        </a:solidFill>
                                        <a:latin typeface="Cambria Math" panose="02040503050406030204" pitchFamily="18" charset="0"/>
                                      </a:rPr>
                                      <m:t>5</m:t>
                                    </m:r>
                                    <m:r>
                                      <a:rPr lang="en-US" altLang="zh-CN" sz="1600" b="0" i="1" smtClean="0">
                                        <a:solidFill>
                                          <a:schemeClr val="tx1"/>
                                        </a:solidFill>
                                        <a:latin typeface="Cambria Math" panose="02040503050406030204" pitchFamily="18" charset="0"/>
                                      </a:rPr>
                                      <m:t>6</m:t>
                                    </m:r>
                                  </m:e>
                                  <m:sub>
                                    <m:r>
                                      <a:rPr lang="en-US" altLang="zh-CN" sz="1600" b="0" i="1" smtClean="0">
                                        <a:solidFill>
                                          <a:schemeClr val="tx1"/>
                                        </a:solidFill>
                                        <a:latin typeface="Cambria Math" panose="02040503050406030204" pitchFamily="18" charset="0"/>
                                      </a:rPr>
                                      <m:t>−0.</m:t>
                                    </m:r>
                                    <m:r>
                                      <a:rPr lang="en-US" altLang="zh-CN" sz="1600" b="0" i="1" smtClean="0">
                                        <a:solidFill>
                                          <a:schemeClr val="tx1"/>
                                        </a:solidFill>
                                        <a:latin typeface="Cambria Math" panose="02040503050406030204" pitchFamily="18" charset="0"/>
                                      </a:rPr>
                                      <m:t>01</m:t>
                                    </m:r>
                                  </m:sub>
                                  <m:sup>
                                    <m:r>
                                      <a:rPr lang="en-US" altLang="zh-CN" sz="1600" b="0" i="1" smtClean="0">
                                        <a:solidFill>
                                          <a:schemeClr val="tx1"/>
                                        </a:solidFill>
                                        <a:latin typeface="Cambria Math" panose="02040503050406030204" pitchFamily="18" charset="0"/>
                                      </a:rPr>
                                      <m:t>+0.</m:t>
                                    </m:r>
                                    <m:r>
                                      <a:rPr lang="en-US" altLang="zh-CN" sz="1600" b="0" i="1" smtClean="0">
                                        <a:solidFill>
                                          <a:schemeClr val="tx1"/>
                                        </a:solidFill>
                                        <a:latin typeface="Cambria Math" panose="02040503050406030204" pitchFamily="18" charset="0"/>
                                      </a:rPr>
                                      <m:t>01</m:t>
                                    </m:r>
                                  </m:sup>
                                </m:sSubSup>
                              </m:oMath>
                            </m:oMathPara>
                          </a14:m>
                          <a:endParaRPr lang="en-GB" sz="1600" b="0" dirty="0">
                            <a:solidFill>
                              <a:schemeClr val="tx1"/>
                            </a:solidFill>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GB" sz="1600" b="0" i="1" smtClean="0">
                                        <a:solidFill>
                                          <a:schemeClr val="tx1"/>
                                        </a:solidFill>
                                        <a:latin typeface="Cambria Math" panose="02040503050406030204" pitchFamily="18" charset="0"/>
                                      </a:rPr>
                                    </m:ctrlPr>
                                  </m:sSubSupPr>
                                  <m:e>
                                    <m:r>
                                      <a:rPr lang="en-US" altLang="zh-CN" sz="1600" b="0" i="1" smtClean="0">
                                        <a:solidFill>
                                          <a:schemeClr val="tx1"/>
                                        </a:solidFill>
                                        <a:latin typeface="Cambria Math" panose="02040503050406030204" pitchFamily="18" charset="0"/>
                                      </a:rPr>
                                      <m:t>7.49</m:t>
                                    </m:r>
                                  </m:e>
                                  <m:sub>
                                    <m:r>
                                      <a:rPr lang="en-US" altLang="zh-CN" sz="1600" b="0" i="1" smtClean="0">
                                        <a:solidFill>
                                          <a:schemeClr val="tx1"/>
                                        </a:solidFill>
                                        <a:latin typeface="Cambria Math" panose="02040503050406030204" pitchFamily="18" charset="0"/>
                                      </a:rPr>
                                      <m:t>−0.</m:t>
                                    </m:r>
                                    <m:r>
                                      <a:rPr lang="en-US" altLang="zh-CN" sz="1600" b="0" i="1" smtClean="0">
                                        <a:solidFill>
                                          <a:schemeClr val="tx1"/>
                                        </a:solidFill>
                                        <a:latin typeface="Cambria Math" panose="02040503050406030204" pitchFamily="18" charset="0"/>
                                      </a:rPr>
                                      <m:t>0</m:t>
                                    </m:r>
                                    <m:r>
                                      <a:rPr lang="en-US" altLang="zh-CN" sz="1600" b="0" i="1" smtClean="0">
                                        <a:solidFill>
                                          <a:schemeClr val="tx1"/>
                                        </a:solidFill>
                                        <a:latin typeface="Cambria Math" panose="02040503050406030204" pitchFamily="18" charset="0"/>
                                      </a:rPr>
                                      <m:t>2</m:t>
                                    </m:r>
                                  </m:sub>
                                  <m:sup>
                                    <m:r>
                                      <a:rPr lang="en-US" altLang="zh-CN" sz="1600" b="0" i="1" smtClean="0">
                                        <a:solidFill>
                                          <a:schemeClr val="tx1"/>
                                        </a:solidFill>
                                        <a:latin typeface="Cambria Math" panose="02040503050406030204" pitchFamily="18" charset="0"/>
                                      </a:rPr>
                                      <m:t>+0.</m:t>
                                    </m:r>
                                    <m:r>
                                      <a:rPr lang="en-US" altLang="zh-CN" sz="1600" b="0" i="1" smtClean="0">
                                        <a:solidFill>
                                          <a:schemeClr val="tx1"/>
                                        </a:solidFill>
                                        <a:latin typeface="Cambria Math" panose="02040503050406030204" pitchFamily="18" charset="0"/>
                                      </a:rPr>
                                      <m:t>0</m:t>
                                    </m:r>
                                    <m:r>
                                      <a:rPr lang="en-US" altLang="zh-CN" sz="1600" b="0" i="1" smtClean="0">
                                        <a:solidFill>
                                          <a:schemeClr val="tx1"/>
                                        </a:solidFill>
                                        <a:latin typeface="Cambria Math" panose="02040503050406030204" pitchFamily="18" charset="0"/>
                                      </a:rPr>
                                      <m:t>2</m:t>
                                    </m:r>
                                  </m:sup>
                                </m:sSubSup>
                              </m:oMath>
                            </m:oMathPara>
                          </a14:m>
                          <a:endParaRPr lang="en-GB" sz="1600" b="0" dirty="0">
                            <a:solidFill>
                              <a:schemeClr val="tx1"/>
                            </a:solidFill>
                          </a:endParaRPr>
                        </a:p>
                      </a:txBody>
                      <a:tcPr anchor="c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GB" sz="1600" b="0" i="1" smtClean="0">
                                        <a:solidFill>
                                          <a:schemeClr val="tx1"/>
                                        </a:solidFill>
                                        <a:latin typeface="Cambria Math" panose="02040503050406030204" pitchFamily="18" charset="0"/>
                                      </a:rPr>
                                    </m:ctrlPr>
                                  </m:sSubSupPr>
                                  <m:e>
                                    <m:r>
                                      <a:rPr lang="en-US" altLang="zh-CN" sz="1600" b="0" i="1" smtClean="0">
                                        <a:solidFill>
                                          <a:schemeClr val="tx1"/>
                                        </a:solidFill>
                                        <a:latin typeface="Cambria Math" panose="02040503050406030204" pitchFamily="18" charset="0"/>
                                      </a:rPr>
                                      <m:t>9</m:t>
                                    </m:r>
                                    <m:r>
                                      <a:rPr lang="en-US" altLang="zh-CN" sz="1600" b="0" i="1" smtClean="0">
                                        <a:solidFill>
                                          <a:schemeClr val="tx1"/>
                                        </a:solidFill>
                                        <a:latin typeface="Cambria Math" panose="02040503050406030204" pitchFamily="18" charset="0"/>
                                      </a:rPr>
                                      <m:t>6</m:t>
                                    </m:r>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44</m:t>
                                    </m:r>
                                  </m:e>
                                  <m:sub>
                                    <m:r>
                                      <a:rPr lang="en-US" altLang="zh-CN" sz="1600" b="0" i="1" smtClean="0">
                                        <a:solidFill>
                                          <a:schemeClr val="tx1"/>
                                        </a:solidFill>
                                        <a:latin typeface="Cambria Math" panose="02040503050406030204" pitchFamily="18" charset="0"/>
                                      </a:rPr>
                                      <m:t>−0.</m:t>
                                    </m:r>
                                    <m:r>
                                      <a:rPr lang="en-US" altLang="zh-CN" sz="1600" b="0" i="1" smtClean="0">
                                        <a:solidFill>
                                          <a:schemeClr val="tx1"/>
                                        </a:solidFill>
                                        <a:latin typeface="Cambria Math" panose="02040503050406030204" pitchFamily="18" charset="0"/>
                                      </a:rPr>
                                      <m:t>01</m:t>
                                    </m:r>
                                  </m:sub>
                                  <m:sup>
                                    <m:r>
                                      <a:rPr lang="en-US" altLang="zh-CN" sz="1600" b="0" i="1" smtClean="0">
                                        <a:solidFill>
                                          <a:schemeClr val="tx1"/>
                                        </a:solidFill>
                                        <a:latin typeface="Cambria Math" panose="02040503050406030204" pitchFamily="18" charset="0"/>
                                      </a:rPr>
                                      <m:t>+0.</m:t>
                                    </m:r>
                                    <m:r>
                                      <a:rPr lang="en-US" altLang="zh-CN" sz="1600" b="0" i="1" smtClean="0">
                                        <a:solidFill>
                                          <a:schemeClr val="tx1"/>
                                        </a:solidFill>
                                        <a:latin typeface="Cambria Math" panose="02040503050406030204" pitchFamily="18" charset="0"/>
                                      </a:rPr>
                                      <m:t>01</m:t>
                                    </m:r>
                                  </m:sup>
                                </m:sSubSup>
                              </m:oMath>
                            </m:oMathPara>
                          </a14:m>
                          <a:endParaRPr lang="en-GB" sz="1600" b="0" dirty="0">
                            <a:solidFill>
                              <a:schemeClr val="tx1"/>
                            </a:solidFill>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GB" sz="1600" b="0" i="1" smtClean="0">
                                        <a:solidFill>
                                          <a:schemeClr val="tx1"/>
                                        </a:solidFill>
                                        <a:latin typeface="Cambria Math" panose="02040503050406030204" pitchFamily="18" charset="0"/>
                                      </a:rPr>
                                    </m:ctrlPr>
                                  </m:sSubSupPr>
                                  <m:e>
                                    <m:r>
                                      <a:rPr lang="en-US" altLang="zh-CN" sz="1600" b="0" i="1" smtClean="0">
                                        <a:solidFill>
                                          <a:schemeClr val="tx1"/>
                                        </a:solidFill>
                                        <a:latin typeface="Cambria Math" panose="02040503050406030204" pitchFamily="18" charset="0"/>
                                      </a:rPr>
                                      <m:t>−5.40</m:t>
                                    </m:r>
                                  </m:e>
                                  <m:sub>
                                    <m:r>
                                      <a:rPr lang="en-US" altLang="zh-CN" sz="1600" b="0" i="1" smtClean="0">
                                        <a:solidFill>
                                          <a:schemeClr val="tx1"/>
                                        </a:solidFill>
                                        <a:latin typeface="Cambria Math" panose="02040503050406030204" pitchFamily="18" charset="0"/>
                                      </a:rPr>
                                      <m:t>−0.</m:t>
                                    </m:r>
                                    <m:r>
                                      <a:rPr lang="en-US" altLang="zh-CN" sz="1600" b="0" i="1" smtClean="0">
                                        <a:solidFill>
                                          <a:schemeClr val="tx1"/>
                                        </a:solidFill>
                                        <a:latin typeface="Cambria Math" panose="02040503050406030204" pitchFamily="18" charset="0"/>
                                      </a:rPr>
                                      <m:t>03</m:t>
                                    </m:r>
                                  </m:sub>
                                  <m:sup>
                                    <m:r>
                                      <a:rPr lang="en-US" altLang="zh-CN" sz="1600" b="0" i="1" smtClean="0">
                                        <a:solidFill>
                                          <a:schemeClr val="tx1"/>
                                        </a:solidFill>
                                        <a:latin typeface="Cambria Math" panose="02040503050406030204" pitchFamily="18" charset="0"/>
                                      </a:rPr>
                                      <m:t>+0.</m:t>
                                    </m:r>
                                    <m:r>
                                      <a:rPr lang="en-US" altLang="zh-CN" sz="1600" b="0" i="1" smtClean="0">
                                        <a:solidFill>
                                          <a:schemeClr val="tx1"/>
                                        </a:solidFill>
                                        <a:latin typeface="Cambria Math" panose="02040503050406030204" pitchFamily="18" charset="0"/>
                                      </a:rPr>
                                      <m:t>03</m:t>
                                    </m:r>
                                  </m:sup>
                                </m:sSubSup>
                              </m:oMath>
                            </m:oMathPara>
                          </a14:m>
                          <a:endParaRPr lang="en-GB" sz="1600" b="0" dirty="0">
                            <a:solidFill>
                              <a:schemeClr val="tx1"/>
                            </a:solidFill>
                          </a:endParaRPr>
                        </a:p>
                      </a:txBody>
                      <a:tcPr anchor="ctr">
                        <a:solidFill>
                          <a:schemeClr val="bg1"/>
                        </a:solidFill>
                      </a:tcPr>
                    </a:tc>
                    <a:tc>
                      <a:txBody>
                        <a:bodyPr/>
                        <a:lstStyle/>
                        <a:p>
                          <a:pPr algn="ctr"/>
                          <a:r>
                            <a:rPr lang="zh-CN" altLang="en-US" sz="1600" b="1" dirty="0">
                              <a:solidFill>
                                <a:srgbClr val="FF0000"/>
                              </a:solidFill>
                            </a:rPr>
                            <a:t>✓</a:t>
                          </a:r>
                          <a:endParaRPr lang="en-GB" sz="1600" b="1" dirty="0">
                            <a:solidFill>
                              <a:srgbClr val="FF0000"/>
                            </a:solidFill>
                          </a:endParaRPr>
                        </a:p>
                      </a:txBody>
                      <a:tcPr anchor="ctr">
                        <a:solidFill>
                          <a:schemeClr val="bg1"/>
                        </a:solidFill>
                      </a:tcPr>
                    </a:tc>
                    <a:extLst>
                      <a:ext uri="{0D108BD9-81ED-4DB2-BD59-A6C34878D82A}">
                        <a16:rowId xmlns:a16="http://schemas.microsoft.com/office/drawing/2014/main" val="793034693"/>
                      </a:ext>
                    </a:extLst>
                  </a:tr>
                  <a:tr h="365760">
                    <a:tc>
                      <a:txBody>
                        <a:bodyPr/>
                        <a:lstStyle/>
                        <a:p>
                          <a:pPr marL="0" algn="ctr" defTabSz="914400" rtl="0" eaLnBrk="1" fontAlgn="b" latinLnBrk="0" hangingPunct="1"/>
                          <a:r>
                            <a:rPr lang="en-US" sz="1600" kern="1200" dirty="0">
                              <a:solidFill>
                                <a:schemeClr val="dk1"/>
                              </a:solidFill>
                              <a:latin typeface="+mn-lt"/>
                              <a:ea typeface="+mn-ea"/>
                              <a:cs typeface="+mn-cs"/>
                            </a:rPr>
                            <a:t>J1126-6054</a:t>
                          </a:r>
                          <a:r>
                            <a:rPr lang="zh-CN" altLang="en-US" sz="1600" kern="1200" dirty="0">
                              <a:solidFill>
                                <a:schemeClr val="dk1"/>
                              </a:solidFill>
                              <a:latin typeface="+mn-lt"/>
                              <a:ea typeface="+mn-ea"/>
                              <a:cs typeface="+mn-cs"/>
                            </a:rPr>
                            <a:t>*</a:t>
                          </a:r>
                          <a:endParaRPr lang="en-US" sz="1600" kern="1200" dirty="0">
                            <a:solidFill>
                              <a:schemeClr val="dk1"/>
                            </a:solidFill>
                            <a:latin typeface="+mn-lt"/>
                            <a:ea typeface="+mn-ea"/>
                            <a:cs typeface="+mn-cs"/>
                          </a:endParaRPr>
                        </a:p>
                      </a:txBody>
                      <a:tcPr marL="9525" marR="9525" marT="9525" marB="0" anchor="ctr">
                        <a:solidFill>
                          <a:schemeClr val="bg1"/>
                        </a:solidFill>
                      </a:tcPr>
                    </a:tc>
                    <a:tc>
                      <a:txBody>
                        <a:bodyPr/>
                        <a:lstStyle/>
                        <a:p>
                          <a:pPr marL="0" algn="ctr" defTabSz="914400" rtl="0" eaLnBrk="1" fontAlgn="b" latinLnBrk="0" hangingPunct="1"/>
                          <a:r>
                            <a:rPr lang="en-CN" sz="1600" kern="1200" dirty="0">
                              <a:solidFill>
                                <a:schemeClr val="dk1"/>
                              </a:solidFill>
                              <a:latin typeface="+mn-lt"/>
                              <a:ea typeface="+mn-ea"/>
                              <a:cs typeface="+mn-cs"/>
                            </a:rPr>
                            <a:t>202.7</a:t>
                          </a:r>
                        </a:p>
                      </a:txBody>
                      <a:tcPr marL="9525" marR="9525" marT="9525" marB="0"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GB" sz="1600" b="0" i="1" smtClean="0">
                                        <a:solidFill>
                                          <a:schemeClr val="tx1"/>
                                        </a:solidFill>
                                        <a:latin typeface="Cambria Math" panose="02040503050406030204" pitchFamily="18" charset="0"/>
                                      </a:rPr>
                                    </m:ctrlPr>
                                  </m:sSubSupPr>
                                  <m:e>
                                    <m:r>
                                      <a:rPr lang="en-US" altLang="zh-CN" sz="1600" b="0" i="1" smtClean="0">
                                        <a:solidFill>
                                          <a:schemeClr val="tx1"/>
                                        </a:solidFill>
                                        <a:latin typeface="Cambria Math" panose="02040503050406030204" pitchFamily="18" charset="0"/>
                                      </a:rPr>
                                      <m:t>127</m:t>
                                    </m:r>
                                  </m:e>
                                  <m:sub>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17</m:t>
                                    </m:r>
                                  </m:sub>
                                  <m:sup>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21</m:t>
                                    </m:r>
                                  </m:sup>
                                </m:sSubSup>
                              </m:oMath>
                            </m:oMathPara>
                          </a14:m>
                          <a:endParaRPr lang="en-GB" sz="1600" b="0" dirty="0">
                            <a:solidFill>
                              <a:schemeClr val="tx1"/>
                            </a:solidFill>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GB" sz="1600" b="0" i="1" smtClean="0">
                                        <a:solidFill>
                                          <a:schemeClr val="tx1"/>
                                        </a:solidFill>
                                        <a:latin typeface="Cambria Math" panose="02040503050406030204" pitchFamily="18" charset="0"/>
                                      </a:rPr>
                                    </m:ctrlPr>
                                  </m:sSubSupPr>
                                  <m:e>
                                    <m:r>
                                      <a:rPr lang="en-US" altLang="zh-CN" sz="1600" b="0" i="1" smtClean="0">
                                        <a:solidFill>
                                          <a:schemeClr val="tx1"/>
                                        </a:solidFill>
                                        <a:latin typeface="Cambria Math" panose="02040503050406030204" pitchFamily="18" charset="0"/>
                                      </a:rPr>
                                      <m:t>−3</m:t>
                                    </m:r>
                                  </m:e>
                                  <m:sub>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0</m:t>
                                    </m:r>
                                  </m:sub>
                                  <m:sup>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1</m:t>
                                    </m:r>
                                  </m:sup>
                                </m:sSubSup>
                              </m:oMath>
                            </m:oMathPara>
                          </a14:m>
                          <a:endParaRPr lang="en-GB" sz="1600" b="0" dirty="0">
                            <a:solidFill>
                              <a:schemeClr val="tx1"/>
                            </a:solidFill>
                          </a:endParaRPr>
                        </a:p>
                      </a:txBody>
                      <a:tcPr anchor="ctr">
                        <a:solidFill>
                          <a:schemeClr val="bg1"/>
                        </a:solidFill>
                      </a:tcPr>
                    </a:tc>
                    <a:tc>
                      <a:txBody>
                        <a:bodyPr/>
                        <a:lstStyle/>
                        <a:p>
                          <a:pPr marL="0" algn="ctr" defTabSz="914400" rtl="0" eaLnBrk="1" fontAlgn="b" latinLnBrk="0" hangingPunct="1"/>
                          <a14:m>
                            <m:oMathPara xmlns:m="http://schemas.openxmlformats.org/officeDocument/2006/math">
                              <m:oMathParaPr>
                                <m:jc m:val="centerGroup"/>
                              </m:oMathParaPr>
                              <m:oMath xmlns:m="http://schemas.openxmlformats.org/officeDocument/2006/math">
                                <m:sSubSup>
                                  <m:sSubSupPr>
                                    <m:ctrlPr>
                                      <a:rPr lang="en-GB" sz="1600" b="0" i="1" smtClean="0">
                                        <a:solidFill>
                                          <a:schemeClr val="tx1"/>
                                        </a:solidFill>
                                        <a:latin typeface="Cambria Math" panose="02040503050406030204" pitchFamily="18" charset="0"/>
                                      </a:rPr>
                                    </m:ctrlPr>
                                  </m:sSubSupPr>
                                  <m:e>
                                    <m:r>
                                      <a:rPr lang="en-US" altLang="zh-CN" sz="1600" b="0" i="1" smtClean="0">
                                        <a:solidFill>
                                          <a:schemeClr val="tx1"/>
                                        </a:solidFill>
                                        <a:latin typeface="Cambria Math" panose="02040503050406030204" pitchFamily="18" charset="0"/>
                                      </a:rPr>
                                      <m:t>52</m:t>
                                    </m:r>
                                  </m:e>
                                  <m:sub>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21</m:t>
                                    </m:r>
                                  </m:sub>
                                  <m:sup>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17</m:t>
                                    </m:r>
                                  </m:sup>
                                </m:sSubSup>
                              </m:oMath>
                            </m:oMathPara>
                          </a14:m>
                          <a:endParaRPr lang="en-GB" sz="1600" b="1" kern="1200" dirty="0">
                            <a:solidFill>
                              <a:srgbClr val="FF0000"/>
                            </a:solidFill>
                            <a:latin typeface="+mn-lt"/>
                            <a:ea typeface="+mn-ea"/>
                            <a:cs typeface="+mn-cs"/>
                          </a:endParaRPr>
                        </a:p>
                      </a:txBody>
                      <a:tcPr anchor="ct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Sup>
                                  <m:sSubSupPr>
                                    <m:ctrlPr>
                                      <a:rPr lang="en-GB" sz="1600" b="0" i="1" smtClean="0">
                                        <a:solidFill>
                                          <a:schemeClr val="tx1"/>
                                        </a:solidFill>
                                        <a:latin typeface="Cambria Math" panose="02040503050406030204" pitchFamily="18" charset="0"/>
                                      </a:rPr>
                                    </m:ctrlPr>
                                  </m:sSubSupPr>
                                  <m:e>
                                    <m:r>
                                      <a:rPr lang="en-US" altLang="zh-CN" sz="1600" b="0" i="1" smtClean="0">
                                        <a:solidFill>
                                          <a:schemeClr val="tx1"/>
                                        </a:solidFill>
                                        <a:latin typeface="Cambria Math" panose="02040503050406030204" pitchFamily="18" charset="0"/>
                                      </a:rPr>
                                      <m:t>71</m:t>
                                    </m:r>
                                  </m:e>
                                  <m:sub>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34</m:t>
                                    </m:r>
                                  </m:sub>
                                  <m:sup>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44</m:t>
                                    </m:r>
                                  </m:sup>
                                </m:sSubSup>
                              </m:oMath>
                            </m:oMathPara>
                          </a14:m>
                          <a:endParaRPr lang="en-GB" sz="1600" dirty="0"/>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600" dirty="0">
                              <a:solidFill>
                                <a:schemeClr val="tx1"/>
                              </a:solidFill>
                            </a:rPr>
                            <a:t>✘*</a:t>
                          </a:r>
                          <a:endParaRPr lang="en-GB" sz="1600" b="1" dirty="0">
                            <a:solidFill>
                              <a:srgbClr val="FF0000"/>
                            </a:solidFill>
                          </a:endParaRPr>
                        </a:p>
                      </a:txBody>
                      <a:tcPr anchor="ctr">
                        <a:solidFill>
                          <a:schemeClr val="bg1"/>
                        </a:solidFill>
                      </a:tcPr>
                    </a:tc>
                    <a:extLst>
                      <a:ext uri="{0D108BD9-81ED-4DB2-BD59-A6C34878D82A}">
                        <a16:rowId xmlns:a16="http://schemas.microsoft.com/office/drawing/2014/main" val="4180377345"/>
                      </a:ext>
                    </a:extLst>
                  </a:tr>
                  <a:tr h="365760">
                    <a:tc>
                      <a:txBody>
                        <a:bodyPr/>
                        <a:lstStyle/>
                        <a:p>
                          <a:pPr marL="0" algn="ctr" defTabSz="914400" rtl="0" eaLnBrk="1" fontAlgn="b" latinLnBrk="0" hangingPunct="1"/>
                          <a:r>
                            <a:rPr lang="en-US" sz="1600" kern="1200" dirty="0">
                              <a:solidFill>
                                <a:srgbClr val="FF0000"/>
                              </a:solidFill>
                              <a:latin typeface="+mn-lt"/>
                              <a:ea typeface="+mn-ea"/>
                              <a:cs typeface="+mn-cs"/>
                            </a:rPr>
                            <a:t>J1413-6307</a:t>
                          </a:r>
                        </a:p>
                      </a:txBody>
                      <a:tcPr marL="9525" marR="9525" marT="9525" marB="0" anchor="ctr">
                        <a:solidFill>
                          <a:schemeClr val="bg1"/>
                        </a:solidFill>
                      </a:tcPr>
                    </a:tc>
                    <a:tc>
                      <a:txBody>
                        <a:bodyPr/>
                        <a:lstStyle/>
                        <a:p>
                          <a:pPr marL="0" algn="ctr" defTabSz="914400" rtl="0" eaLnBrk="1" fontAlgn="b" latinLnBrk="0" hangingPunct="1"/>
                          <a:r>
                            <a:rPr lang="en-CN" sz="1600" kern="1200" dirty="0">
                              <a:solidFill>
                                <a:schemeClr val="dk1"/>
                              </a:solidFill>
                              <a:latin typeface="+mn-lt"/>
                              <a:ea typeface="+mn-ea"/>
                              <a:cs typeface="+mn-cs"/>
                            </a:rPr>
                            <a:t>394.9</a:t>
                          </a:r>
                        </a:p>
                      </a:txBody>
                      <a:tcPr marL="9525" marR="9525" marT="9525" marB="0" anchor="ct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Sup>
                                  <m:sSubSupPr>
                                    <m:ctrlPr>
                                      <a:rPr lang="en-GB" sz="1600" b="0" i="1" smtClean="0">
                                        <a:solidFill>
                                          <a:schemeClr val="tx1"/>
                                        </a:solidFill>
                                        <a:latin typeface="Cambria Math" panose="02040503050406030204" pitchFamily="18" charset="0"/>
                                      </a:rPr>
                                    </m:ctrlPr>
                                  </m:sSubSupPr>
                                  <m:e>
                                    <m:r>
                                      <a:rPr lang="en-US" altLang="zh-CN" sz="1600" b="0" i="1" smtClean="0">
                                        <a:solidFill>
                                          <a:schemeClr val="tx1"/>
                                        </a:solidFill>
                                        <a:latin typeface="Cambria Math" panose="02040503050406030204" pitchFamily="18" charset="0"/>
                                      </a:rPr>
                                      <m:t>1</m:t>
                                    </m:r>
                                    <m:r>
                                      <a:rPr lang="en-US" altLang="zh-CN" sz="1600" b="0" i="1" smtClean="0">
                                        <a:solidFill>
                                          <a:schemeClr val="tx1"/>
                                        </a:solidFill>
                                        <a:latin typeface="Cambria Math" panose="02040503050406030204" pitchFamily="18" charset="0"/>
                                      </a:rPr>
                                      <m:t>02</m:t>
                                    </m:r>
                                  </m:e>
                                  <m:sub>
                                    <m:r>
                                      <a:rPr lang="en-US" altLang="zh-CN" sz="1600" b="0" i="1" smtClean="0">
                                        <a:solidFill>
                                          <a:schemeClr val="tx1"/>
                                        </a:solidFill>
                                        <a:latin typeface="Cambria Math" panose="02040503050406030204" pitchFamily="18" charset="0"/>
                                      </a:rPr>
                                      <m:t>−1</m:t>
                                    </m:r>
                                  </m:sub>
                                  <m:sup>
                                    <m:r>
                                      <a:rPr lang="en-US" altLang="zh-CN" sz="1600" b="0" i="1" smtClean="0">
                                        <a:solidFill>
                                          <a:schemeClr val="tx1"/>
                                        </a:solidFill>
                                        <a:latin typeface="Cambria Math" panose="02040503050406030204" pitchFamily="18" charset="0"/>
                                      </a:rPr>
                                      <m:t>+1</m:t>
                                    </m:r>
                                  </m:sup>
                                </m:sSubSup>
                              </m:oMath>
                            </m:oMathPara>
                          </a14:m>
                          <a:endParaRPr lang="en-GB" sz="1600" b="1" dirty="0">
                            <a:solidFill>
                              <a:srgbClr val="FF0000"/>
                            </a:solidFill>
                          </a:endParaRPr>
                        </a:p>
                      </a:txBody>
                      <a:tcPr anchor="ct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Sup>
                                  <m:sSubSupPr>
                                    <m:ctrlPr>
                                      <a:rPr lang="en-GB" sz="1600" b="0" i="1" smtClean="0">
                                        <a:solidFill>
                                          <a:schemeClr val="tx1"/>
                                        </a:solidFill>
                                        <a:latin typeface="Cambria Math" panose="02040503050406030204" pitchFamily="18" charset="0"/>
                                      </a:rPr>
                                    </m:ctrlPr>
                                  </m:sSubSupPr>
                                  <m:e>
                                    <m:r>
                                      <a:rPr lang="en-US" altLang="zh-CN" sz="1600" b="0" i="1" smtClean="0">
                                        <a:solidFill>
                                          <a:schemeClr val="tx1"/>
                                        </a:solidFill>
                                        <a:latin typeface="Cambria Math" panose="02040503050406030204" pitchFamily="18" charset="0"/>
                                      </a:rPr>
                                      <m:t>−2.46</m:t>
                                    </m:r>
                                  </m:e>
                                  <m:sub>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0.05</m:t>
                                    </m:r>
                                  </m:sub>
                                  <m:sup>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0.05</m:t>
                                    </m:r>
                                  </m:sup>
                                </m:sSubSup>
                              </m:oMath>
                            </m:oMathPara>
                          </a14:m>
                          <a:endParaRPr lang="en-GB" sz="1600" b="0" dirty="0">
                            <a:solidFill>
                              <a:schemeClr val="tx1"/>
                            </a:solidFill>
                          </a:endParaRPr>
                        </a:p>
                      </a:txBody>
                      <a:tcPr anchor="ctr">
                        <a:solidFill>
                          <a:schemeClr val="bg1"/>
                        </a:solidFill>
                      </a:tcPr>
                    </a:tc>
                    <a:tc>
                      <a:txBody>
                        <a:bodyPr/>
                        <a:lstStyle/>
                        <a:p>
                          <a:pPr marL="0" algn="ctr" defTabSz="914400" rtl="0" eaLnBrk="1" fontAlgn="b" latinLnBrk="0" hangingPunct="1"/>
                          <a14:m>
                            <m:oMathPara xmlns:m="http://schemas.openxmlformats.org/officeDocument/2006/math">
                              <m:oMathParaPr>
                                <m:jc m:val="centerGroup"/>
                              </m:oMathParaPr>
                              <m:oMath xmlns:m="http://schemas.openxmlformats.org/officeDocument/2006/math">
                                <m:sSubSup>
                                  <m:sSubSupPr>
                                    <m:ctrlPr>
                                      <a:rPr lang="en-GB" sz="1600" b="0" i="1" smtClean="0">
                                        <a:solidFill>
                                          <a:schemeClr val="tx1"/>
                                        </a:solidFill>
                                        <a:latin typeface="Cambria Math" panose="02040503050406030204" pitchFamily="18" charset="0"/>
                                      </a:rPr>
                                    </m:ctrlPr>
                                  </m:sSubSupPr>
                                  <m:e>
                                    <m:r>
                                      <a:rPr lang="en-US" altLang="zh-CN" sz="1600" b="0" i="1" smtClean="0">
                                        <a:solidFill>
                                          <a:schemeClr val="tx1"/>
                                        </a:solidFill>
                                        <a:latin typeface="Cambria Math" panose="02040503050406030204" pitchFamily="18" charset="0"/>
                                      </a:rPr>
                                      <m:t>77</m:t>
                                    </m:r>
                                  </m:e>
                                  <m:sub>
                                    <m:r>
                                      <a:rPr lang="en-US" altLang="zh-CN" sz="1600" b="0" i="1" smtClean="0">
                                        <a:solidFill>
                                          <a:schemeClr val="tx1"/>
                                        </a:solidFill>
                                        <a:latin typeface="Cambria Math" panose="02040503050406030204" pitchFamily="18" charset="0"/>
                                      </a:rPr>
                                      <m:t>−1</m:t>
                                    </m:r>
                                  </m:sub>
                                  <m:sup>
                                    <m:r>
                                      <a:rPr lang="en-US" altLang="zh-CN" sz="1600" b="0" i="1" smtClean="0">
                                        <a:solidFill>
                                          <a:schemeClr val="tx1"/>
                                        </a:solidFill>
                                        <a:latin typeface="Cambria Math" panose="02040503050406030204" pitchFamily="18" charset="0"/>
                                      </a:rPr>
                                      <m:t>+1</m:t>
                                    </m:r>
                                  </m:sup>
                                </m:sSubSup>
                              </m:oMath>
                            </m:oMathPara>
                          </a14:m>
                          <a:endParaRPr lang="en-GB" sz="1600" b="1" kern="1200" dirty="0">
                            <a:solidFill>
                              <a:srgbClr val="FF0000"/>
                            </a:solidFill>
                            <a:latin typeface="+mn-lt"/>
                            <a:ea typeface="+mn-ea"/>
                            <a:cs typeface="+mn-cs"/>
                          </a:endParaRPr>
                        </a:p>
                      </a:txBody>
                      <a:tcPr anchor="ct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Sup>
                                  <m:sSubSupPr>
                                    <m:ctrlPr>
                                      <a:rPr lang="en-GB" sz="1600" b="0" i="1" smtClean="0">
                                        <a:solidFill>
                                          <a:schemeClr val="tx1"/>
                                        </a:solidFill>
                                        <a:latin typeface="Cambria Math" panose="02040503050406030204" pitchFamily="18" charset="0"/>
                                      </a:rPr>
                                    </m:ctrlPr>
                                  </m:sSubSupPr>
                                  <m:e>
                                    <m:r>
                                      <a:rPr lang="en-US" altLang="zh-CN" sz="1600" b="0" i="1" smtClean="0">
                                        <a:solidFill>
                                          <a:schemeClr val="tx1"/>
                                        </a:solidFill>
                                        <a:latin typeface="Cambria Math" panose="02040503050406030204" pitchFamily="18" charset="0"/>
                                      </a:rPr>
                                      <m:t>21</m:t>
                                    </m:r>
                                  </m:e>
                                  <m:sub>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2</m:t>
                                    </m:r>
                                  </m:sub>
                                  <m:sup>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3</m:t>
                                    </m:r>
                                  </m:sup>
                                </m:sSubSup>
                              </m:oMath>
                            </m:oMathPara>
                          </a14:m>
                          <a:endParaRPr lang="en-GB" sz="1600" dirty="0"/>
                        </a:p>
                      </a:txBody>
                      <a:tcPr anchor="ctr">
                        <a:solidFill>
                          <a:schemeClr val="bg1"/>
                        </a:solidFill>
                      </a:tcPr>
                    </a:tc>
                    <a:tc>
                      <a:txBody>
                        <a:bodyPr/>
                        <a:lstStyle/>
                        <a:p>
                          <a:pPr algn="ctr"/>
                          <a:r>
                            <a:rPr lang="zh-CN" altLang="en-US" sz="1600" b="1" dirty="0">
                              <a:solidFill>
                                <a:srgbClr val="FF0000"/>
                              </a:solidFill>
                            </a:rPr>
                            <a:t>✓</a:t>
                          </a:r>
                          <a:endParaRPr lang="en-GB" sz="1600" b="1" dirty="0">
                            <a:solidFill>
                              <a:srgbClr val="FF0000"/>
                            </a:solidFill>
                          </a:endParaRPr>
                        </a:p>
                      </a:txBody>
                      <a:tcPr anchor="ctr">
                        <a:solidFill>
                          <a:schemeClr val="bg1"/>
                        </a:solidFill>
                      </a:tcPr>
                    </a:tc>
                    <a:extLst>
                      <a:ext uri="{0D108BD9-81ED-4DB2-BD59-A6C34878D82A}">
                        <a16:rowId xmlns:a16="http://schemas.microsoft.com/office/drawing/2014/main" val="593970625"/>
                      </a:ext>
                    </a:extLst>
                  </a:tr>
                  <a:tr h="365760">
                    <a:tc>
                      <a:txBody>
                        <a:bodyPr/>
                        <a:lstStyle/>
                        <a:p>
                          <a:pPr marL="0" algn="ctr" defTabSz="914400" rtl="0" eaLnBrk="1" fontAlgn="b" latinLnBrk="0" hangingPunct="1"/>
                          <a:r>
                            <a:rPr lang="en-US" sz="1600" kern="1200" dirty="0">
                              <a:solidFill>
                                <a:srgbClr val="FF0000"/>
                              </a:solidFill>
                              <a:latin typeface="+mn-lt"/>
                              <a:ea typeface="+mn-ea"/>
                              <a:cs typeface="+mn-cs"/>
                            </a:rPr>
                            <a:t>J1549-4848</a:t>
                          </a:r>
                        </a:p>
                      </a:txBody>
                      <a:tcPr marL="9525" marR="9525" marT="9525" marB="0" anchor="ctr">
                        <a:solidFill>
                          <a:schemeClr val="bg1"/>
                        </a:solidFill>
                      </a:tcPr>
                    </a:tc>
                    <a:tc>
                      <a:txBody>
                        <a:bodyPr/>
                        <a:lstStyle/>
                        <a:p>
                          <a:pPr marL="0" algn="ctr" defTabSz="914400" rtl="0" eaLnBrk="1" fontAlgn="b" latinLnBrk="0" hangingPunct="1"/>
                          <a:r>
                            <a:rPr lang="en-CN" sz="1600" kern="1200" dirty="0">
                              <a:solidFill>
                                <a:schemeClr val="dk1"/>
                              </a:solidFill>
                              <a:latin typeface="+mn-lt"/>
                              <a:ea typeface="+mn-ea"/>
                              <a:cs typeface="+mn-cs"/>
                            </a:rPr>
                            <a:t>288.4</a:t>
                          </a:r>
                        </a:p>
                      </a:txBody>
                      <a:tcPr marL="9525" marR="9525" marT="9525" marB="0" anchor="ct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Sup>
                                  <m:sSubSupPr>
                                    <m:ctrlPr>
                                      <a:rPr lang="en-GB" sz="1600" b="0" i="1" smtClean="0">
                                        <a:solidFill>
                                          <a:schemeClr val="tx1"/>
                                        </a:solidFill>
                                        <a:latin typeface="Cambria Math" panose="02040503050406030204" pitchFamily="18" charset="0"/>
                                      </a:rPr>
                                    </m:ctrlPr>
                                  </m:sSubSupPr>
                                  <m:e>
                                    <m:r>
                                      <a:rPr lang="en-US" altLang="zh-CN" sz="1600" b="0" i="1" smtClean="0">
                                        <a:solidFill>
                                          <a:schemeClr val="tx1"/>
                                        </a:solidFill>
                                        <a:latin typeface="Cambria Math" panose="02040503050406030204" pitchFamily="18" charset="0"/>
                                      </a:rPr>
                                      <m:t>87.7</m:t>
                                    </m:r>
                                  </m:e>
                                  <m:sub>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0.1</m:t>
                                    </m:r>
                                  </m:sub>
                                  <m:sup>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0.1</m:t>
                                    </m:r>
                                  </m:sup>
                                </m:sSubSup>
                              </m:oMath>
                            </m:oMathPara>
                          </a14:m>
                          <a:endParaRPr lang="en-GB" sz="1600" b="1" dirty="0">
                            <a:solidFill>
                              <a:srgbClr val="FF0000"/>
                            </a:solidFill>
                          </a:endParaRPr>
                        </a:p>
                      </a:txBody>
                      <a:tcPr anchor="ct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Sup>
                                  <m:sSubSupPr>
                                    <m:ctrlPr>
                                      <a:rPr lang="en-GB" sz="1600" b="0" i="1" smtClean="0">
                                        <a:solidFill>
                                          <a:schemeClr val="tx1"/>
                                        </a:solidFill>
                                        <a:latin typeface="Cambria Math" panose="02040503050406030204" pitchFamily="18" charset="0"/>
                                      </a:rPr>
                                    </m:ctrlPr>
                                  </m:sSubSupPr>
                                  <m:e>
                                    <m:r>
                                      <a:rPr lang="en-US" altLang="zh-CN" sz="1600" b="0" i="1" smtClean="0">
                                        <a:solidFill>
                                          <a:schemeClr val="tx1"/>
                                        </a:solidFill>
                                        <a:latin typeface="Cambria Math" panose="02040503050406030204" pitchFamily="18" charset="0"/>
                                      </a:rPr>
                                      <m:t>3.2</m:t>
                                    </m:r>
                                  </m:e>
                                  <m:sub>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0.1</m:t>
                                    </m:r>
                                  </m:sub>
                                  <m:sup>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0.1</m:t>
                                    </m:r>
                                  </m:sup>
                                </m:sSubSup>
                              </m:oMath>
                            </m:oMathPara>
                          </a14:m>
                          <a:endParaRPr lang="en-GB" sz="1600" b="0" dirty="0">
                            <a:solidFill>
                              <a:schemeClr val="tx1"/>
                            </a:solidFill>
                          </a:endParaRPr>
                        </a:p>
                      </a:txBody>
                      <a:tcPr anchor="ctr">
                        <a:solidFill>
                          <a:schemeClr val="bg1"/>
                        </a:solidFill>
                      </a:tcPr>
                    </a:tc>
                    <a:tc>
                      <a:txBody>
                        <a:bodyPr/>
                        <a:lstStyle/>
                        <a:p>
                          <a:pPr marL="0" algn="ctr" defTabSz="914400" rtl="0" eaLnBrk="1" fontAlgn="b" latinLnBrk="0" hangingPunct="1"/>
                          <a14:m>
                            <m:oMathPara xmlns:m="http://schemas.openxmlformats.org/officeDocument/2006/math">
                              <m:oMathParaPr>
                                <m:jc m:val="centerGroup"/>
                              </m:oMathParaPr>
                              <m:oMath xmlns:m="http://schemas.openxmlformats.org/officeDocument/2006/math">
                                <m:sSubSup>
                                  <m:sSubSupPr>
                                    <m:ctrlPr>
                                      <a:rPr lang="en-GB" sz="1600" b="0" i="1" smtClean="0">
                                        <a:solidFill>
                                          <a:schemeClr val="tx1"/>
                                        </a:solidFill>
                                        <a:latin typeface="Cambria Math" panose="02040503050406030204" pitchFamily="18" charset="0"/>
                                      </a:rPr>
                                    </m:ctrlPr>
                                  </m:sSubSupPr>
                                  <m:e>
                                    <m:r>
                                      <a:rPr lang="en-US" altLang="zh-CN" sz="1600" b="0" i="1" smtClean="0">
                                        <a:solidFill>
                                          <a:schemeClr val="tx1"/>
                                        </a:solidFill>
                                        <a:latin typeface="Cambria Math" panose="02040503050406030204" pitchFamily="18" charset="0"/>
                                      </a:rPr>
                                      <m:t>92.34</m:t>
                                    </m:r>
                                  </m:e>
                                  <m:sub>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0.09</m:t>
                                    </m:r>
                                  </m:sub>
                                  <m:sup>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0.10</m:t>
                                    </m:r>
                                  </m:sup>
                                </m:sSubSup>
                              </m:oMath>
                            </m:oMathPara>
                          </a14:m>
                          <a:endParaRPr lang="en-GB" sz="1600" kern="1200" dirty="0">
                            <a:solidFill>
                              <a:schemeClr val="dk1"/>
                            </a:solidFill>
                            <a:latin typeface="+mn-lt"/>
                            <a:ea typeface="+mn-ea"/>
                            <a:cs typeface="+mn-cs"/>
                          </a:endParaRPr>
                        </a:p>
                      </a:txBody>
                      <a:tcPr anchor="ct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Sup>
                                  <m:sSubSupPr>
                                    <m:ctrlPr>
                                      <a:rPr lang="en-GB" sz="1600" b="0" i="1" smtClean="0">
                                        <a:solidFill>
                                          <a:schemeClr val="tx1"/>
                                        </a:solidFill>
                                        <a:latin typeface="Cambria Math" panose="02040503050406030204" pitchFamily="18" charset="0"/>
                                      </a:rPr>
                                    </m:ctrlPr>
                                  </m:sSubSupPr>
                                  <m:e>
                                    <m:r>
                                      <a:rPr lang="en-US" altLang="zh-CN" sz="1600" b="0" i="1" smtClean="0">
                                        <a:solidFill>
                                          <a:schemeClr val="tx1"/>
                                        </a:solidFill>
                                        <a:latin typeface="Cambria Math" panose="02040503050406030204" pitchFamily="18" charset="0"/>
                                      </a:rPr>
                                      <m:t>−1.52</m:t>
                                    </m:r>
                                  </m:e>
                                  <m:sub>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0.1</m:t>
                                    </m:r>
                                  </m:sub>
                                  <m:sup>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0.1</m:t>
                                    </m:r>
                                  </m:sup>
                                </m:sSubSup>
                              </m:oMath>
                            </m:oMathPara>
                          </a14:m>
                          <a:endParaRPr lang="en-GB" sz="1600" dirty="0"/>
                        </a:p>
                      </a:txBody>
                      <a:tcPr anchor="ctr">
                        <a:solidFill>
                          <a:schemeClr val="bg1"/>
                        </a:solidFill>
                      </a:tcPr>
                    </a:tc>
                    <a:tc>
                      <a:txBody>
                        <a:bodyPr/>
                        <a:lstStyle/>
                        <a:p>
                          <a:pPr algn="ctr"/>
                          <a:r>
                            <a:rPr lang="zh-CN" altLang="en-US" sz="1600" b="1" dirty="0">
                              <a:solidFill>
                                <a:srgbClr val="FF0000"/>
                              </a:solidFill>
                            </a:rPr>
                            <a:t>✓</a:t>
                          </a:r>
                          <a:endParaRPr lang="en-GB" sz="1600" b="1" dirty="0">
                            <a:solidFill>
                              <a:srgbClr val="FF0000"/>
                            </a:solidFill>
                          </a:endParaRPr>
                        </a:p>
                      </a:txBody>
                      <a:tcPr anchor="ctr">
                        <a:solidFill>
                          <a:schemeClr val="bg1"/>
                        </a:solidFill>
                      </a:tcPr>
                    </a:tc>
                    <a:extLst>
                      <a:ext uri="{0D108BD9-81ED-4DB2-BD59-A6C34878D82A}">
                        <a16:rowId xmlns:a16="http://schemas.microsoft.com/office/drawing/2014/main" val="2230275502"/>
                      </a:ext>
                    </a:extLst>
                  </a:tr>
                  <a:tr h="365760">
                    <a:tc>
                      <a:txBody>
                        <a:bodyPr/>
                        <a:lstStyle/>
                        <a:p>
                          <a:pPr marL="0" algn="ctr" defTabSz="914400" rtl="0" eaLnBrk="1" fontAlgn="b" latinLnBrk="0" hangingPunct="1"/>
                          <a:r>
                            <a:rPr lang="en-US" sz="1600" kern="1200" dirty="0">
                              <a:solidFill>
                                <a:srgbClr val="FF0000"/>
                              </a:solidFill>
                              <a:latin typeface="+mn-lt"/>
                              <a:ea typeface="+mn-ea"/>
                              <a:cs typeface="+mn-cs"/>
                            </a:rPr>
                            <a:t>J1611-5209</a:t>
                          </a:r>
                        </a:p>
                      </a:txBody>
                      <a:tcPr marL="9525" marR="9525" marT="9525" marB="0" anchor="ctr">
                        <a:solidFill>
                          <a:schemeClr val="bg1"/>
                        </a:solidFill>
                      </a:tcPr>
                    </a:tc>
                    <a:tc>
                      <a:txBody>
                        <a:bodyPr/>
                        <a:lstStyle/>
                        <a:p>
                          <a:pPr marL="0" algn="ctr" defTabSz="914400" rtl="0" eaLnBrk="1" fontAlgn="b" latinLnBrk="0" hangingPunct="1"/>
                          <a:r>
                            <a:rPr lang="en-CN" sz="1600" kern="1200" dirty="0">
                              <a:solidFill>
                                <a:schemeClr val="dk1"/>
                              </a:solidFill>
                              <a:latin typeface="+mn-lt"/>
                              <a:ea typeface="+mn-ea"/>
                              <a:cs typeface="+mn-cs"/>
                            </a:rPr>
                            <a:t>182.5</a:t>
                          </a:r>
                        </a:p>
                      </a:txBody>
                      <a:tcPr marL="9525" marR="9525" marT="9525" marB="0" anchor="ct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Sup>
                                  <m:sSubSupPr>
                                    <m:ctrlPr>
                                      <a:rPr lang="en-GB" sz="1600" b="0" i="1" smtClean="0">
                                        <a:solidFill>
                                          <a:schemeClr val="tx1"/>
                                        </a:solidFill>
                                        <a:latin typeface="Cambria Math" panose="02040503050406030204" pitchFamily="18" charset="0"/>
                                      </a:rPr>
                                    </m:ctrlPr>
                                  </m:sSubSupPr>
                                  <m:e>
                                    <m:r>
                                      <a:rPr lang="en-US" altLang="zh-CN" sz="1600" b="0" i="1" smtClean="0">
                                        <a:solidFill>
                                          <a:schemeClr val="tx1"/>
                                        </a:solidFill>
                                        <a:latin typeface="Cambria Math" panose="02040503050406030204" pitchFamily="18" charset="0"/>
                                      </a:rPr>
                                      <m:t>95</m:t>
                                    </m:r>
                                  </m:e>
                                  <m:sub>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1</m:t>
                                    </m:r>
                                  </m:sub>
                                  <m:sup>
                                    <m:r>
                                      <a:rPr lang="en-US" altLang="zh-CN" sz="1600" b="0" i="1" smtClean="0">
                                        <a:solidFill>
                                          <a:schemeClr val="tx1"/>
                                        </a:solidFill>
                                        <a:latin typeface="Cambria Math" panose="02040503050406030204" pitchFamily="18" charset="0"/>
                                      </a:rPr>
                                      <m:t>+2</m:t>
                                    </m:r>
                                  </m:sup>
                                </m:sSubSup>
                              </m:oMath>
                            </m:oMathPara>
                          </a14:m>
                          <a:endParaRPr lang="en-GB" sz="1600" b="1" dirty="0">
                            <a:solidFill>
                              <a:srgbClr val="FF0000"/>
                            </a:solidFill>
                          </a:endParaRPr>
                        </a:p>
                      </a:txBody>
                      <a:tcPr anchor="ct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Sup>
                                  <m:sSubSupPr>
                                    <m:ctrlPr>
                                      <a:rPr lang="en-GB" sz="1600" b="0" i="1" smtClean="0">
                                        <a:solidFill>
                                          <a:schemeClr val="tx1"/>
                                        </a:solidFill>
                                        <a:latin typeface="Cambria Math" panose="02040503050406030204" pitchFamily="18" charset="0"/>
                                      </a:rPr>
                                    </m:ctrlPr>
                                  </m:sSubSupPr>
                                  <m:e>
                                    <m:r>
                                      <a:rPr lang="en-US" altLang="zh-CN" sz="1600" b="0" i="1" smtClean="0">
                                        <a:solidFill>
                                          <a:schemeClr val="tx1"/>
                                        </a:solidFill>
                                        <a:latin typeface="Cambria Math" panose="02040503050406030204" pitchFamily="18" charset="0"/>
                                      </a:rPr>
                                      <m:t>−4</m:t>
                                    </m:r>
                                  </m:e>
                                  <m:sub>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0</m:t>
                                    </m:r>
                                  </m:sub>
                                  <m:sup>
                                    <m:r>
                                      <a:rPr lang="en-US" altLang="zh-CN" sz="1600" b="0" i="1" smtClean="0">
                                        <a:solidFill>
                                          <a:schemeClr val="tx1"/>
                                        </a:solidFill>
                                        <a:latin typeface="Cambria Math" panose="02040503050406030204" pitchFamily="18" charset="0"/>
                                      </a:rPr>
                                      <m:t>+1</m:t>
                                    </m:r>
                                  </m:sup>
                                </m:sSubSup>
                              </m:oMath>
                            </m:oMathPara>
                          </a14:m>
                          <a:endParaRPr lang="en-GB" sz="1600" b="0" dirty="0">
                            <a:solidFill>
                              <a:schemeClr val="tx1"/>
                            </a:solidFill>
                          </a:endParaRPr>
                        </a:p>
                      </a:txBody>
                      <a:tcPr anchor="ctr">
                        <a:solidFill>
                          <a:schemeClr val="bg1"/>
                        </a:solidFill>
                      </a:tcPr>
                    </a:tc>
                    <a:tc>
                      <a:txBody>
                        <a:bodyPr/>
                        <a:lstStyle/>
                        <a:p>
                          <a:pPr marL="0" algn="ctr" defTabSz="914400" rtl="0" eaLnBrk="1" fontAlgn="b" latinLnBrk="0" hangingPunct="1"/>
                          <a14:m>
                            <m:oMathPara xmlns:m="http://schemas.openxmlformats.org/officeDocument/2006/math">
                              <m:oMathParaPr>
                                <m:jc m:val="centerGroup"/>
                              </m:oMathParaPr>
                              <m:oMath xmlns:m="http://schemas.openxmlformats.org/officeDocument/2006/math">
                                <m:sSubSup>
                                  <m:sSubSupPr>
                                    <m:ctrlPr>
                                      <a:rPr lang="en-GB" sz="1600" b="0" i="1" smtClean="0">
                                        <a:solidFill>
                                          <a:schemeClr val="tx1"/>
                                        </a:solidFill>
                                        <a:latin typeface="Cambria Math" panose="02040503050406030204" pitchFamily="18" charset="0"/>
                                      </a:rPr>
                                    </m:ctrlPr>
                                  </m:sSubSupPr>
                                  <m:e>
                                    <m:r>
                                      <a:rPr lang="en-US" altLang="zh-CN" sz="1600" b="0" i="1" smtClean="0">
                                        <a:solidFill>
                                          <a:schemeClr val="tx1"/>
                                        </a:solidFill>
                                        <a:latin typeface="Cambria Math" panose="02040503050406030204" pitchFamily="18" charset="0"/>
                                      </a:rPr>
                                      <m:t>84</m:t>
                                    </m:r>
                                  </m:e>
                                  <m:sub>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2</m:t>
                                    </m:r>
                                  </m:sub>
                                  <m:sup>
                                    <m:r>
                                      <a:rPr lang="en-US" altLang="zh-CN" sz="1600" b="0" i="1" smtClean="0">
                                        <a:solidFill>
                                          <a:schemeClr val="tx1"/>
                                        </a:solidFill>
                                        <a:latin typeface="Cambria Math" panose="02040503050406030204" pitchFamily="18" charset="0"/>
                                      </a:rPr>
                                      <m:t>+1</m:t>
                                    </m:r>
                                  </m:sup>
                                </m:sSubSup>
                              </m:oMath>
                            </m:oMathPara>
                          </a14:m>
                          <a:endParaRPr lang="en-GB" sz="1600" kern="1200" dirty="0">
                            <a:solidFill>
                              <a:schemeClr val="dk1"/>
                            </a:solidFill>
                            <a:latin typeface="+mn-lt"/>
                            <a:ea typeface="+mn-ea"/>
                            <a:cs typeface="+mn-cs"/>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GB" sz="1600" b="0" i="1" smtClean="0">
                                        <a:solidFill>
                                          <a:schemeClr val="tx1"/>
                                        </a:solidFill>
                                        <a:latin typeface="Cambria Math" panose="02040503050406030204" pitchFamily="18" charset="0"/>
                                      </a:rPr>
                                    </m:ctrlPr>
                                  </m:sSubSupPr>
                                  <m:e>
                                    <m:r>
                                      <a:rPr lang="en-US" altLang="zh-CN" sz="1600" b="0" i="1" smtClean="0">
                                        <a:solidFill>
                                          <a:schemeClr val="tx1"/>
                                        </a:solidFill>
                                        <a:latin typeface="Cambria Math" panose="02040503050406030204" pitchFamily="18" charset="0"/>
                                      </a:rPr>
                                      <m:t>6</m:t>
                                    </m:r>
                                  </m:e>
                                  <m:sub>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2</m:t>
                                    </m:r>
                                  </m:sub>
                                  <m:sup>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3</m:t>
                                    </m:r>
                                  </m:sup>
                                </m:sSubSup>
                              </m:oMath>
                            </m:oMathPara>
                          </a14:m>
                          <a:endParaRPr lang="en-GB" sz="1600" dirty="0"/>
                        </a:p>
                      </a:txBody>
                      <a:tcPr anchor="ctr">
                        <a:solidFill>
                          <a:schemeClr val="bg1"/>
                        </a:solidFill>
                      </a:tcPr>
                    </a:tc>
                    <a:tc>
                      <a:txBody>
                        <a:bodyPr/>
                        <a:lstStyle/>
                        <a:p>
                          <a:pPr algn="ctr"/>
                          <a:r>
                            <a:rPr lang="zh-CN" altLang="en-US" sz="1600" b="1" dirty="0">
                              <a:solidFill>
                                <a:srgbClr val="FF0000"/>
                              </a:solidFill>
                            </a:rPr>
                            <a:t>✓</a:t>
                          </a:r>
                          <a:endParaRPr lang="en-GB" sz="1600" b="1" dirty="0">
                            <a:solidFill>
                              <a:srgbClr val="FF0000"/>
                            </a:solidFill>
                          </a:endParaRPr>
                        </a:p>
                      </a:txBody>
                      <a:tcPr anchor="ctr">
                        <a:solidFill>
                          <a:schemeClr val="bg1"/>
                        </a:solidFill>
                      </a:tcPr>
                    </a:tc>
                    <a:extLst>
                      <a:ext uri="{0D108BD9-81ED-4DB2-BD59-A6C34878D82A}">
                        <a16:rowId xmlns:a16="http://schemas.microsoft.com/office/drawing/2014/main" val="2009397599"/>
                      </a:ext>
                    </a:extLst>
                  </a:tr>
                  <a:tr h="365760">
                    <a:tc>
                      <a:txBody>
                        <a:bodyPr/>
                        <a:lstStyle/>
                        <a:p>
                          <a:pPr marL="0" algn="ctr" defTabSz="914400" rtl="0" eaLnBrk="1" fontAlgn="b" latinLnBrk="0" hangingPunct="1"/>
                          <a:r>
                            <a:rPr lang="en-US" sz="1600" kern="1200" dirty="0">
                              <a:solidFill>
                                <a:schemeClr val="dk1"/>
                              </a:solidFill>
                              <a:latin typeface="+mn-lt"/>
                              <a:ea typeface="+mn-ea"/>
                              <a:cs typeface="+mn-cs"/>
                            </a:rPr>
                            <a:t>J1722-3712</a:t>
                          </a:r>
                        </a:p>
                      </a:txBody>
                      <a:tcPr marL="9525" marR="9525" marT="9525" marB="0" anchor="ctr">
                        <a:solidFill>
                          <a:schemeClr val="bg1"/>
                        </a:solidFill>
                      </a:tcPr>
                    </a:tc>
                    <a:tc>
                      <a:txBody>
                        <a:bodyPr/>
                        <a:lstStyle/>
                        <a:p>
                          <a:pPr marL="0" algn="ctr" defTabSz="914400" rtl="0" eaLnBrk="1" fontAlgn="b" latinLnBrk="0" hangingPunct="1"/>
                          <a:r>
                            <a:rPr lang="en-CN" sz="1600" kern="1200" dirty="0">
                              <a:solidFill>
                                <a:schemeClr val="dk1"/>
                              </a:solidFill>
                              <a:latin typeface="+mn-lt"/>
                              <a:ea typeface="+mn-ea"/>
                              <a:cs typeface="+mn-cs"/>
                            </a:rPr>
                            <a:t>236.2</a:t>
                          </a:r>
                        </a:p>
                      </a:txBody>
                      <a:tcPr marL="9525" marR="9525" marT="9525" marB="0" anchor="ct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Sup>
                                  <m:sSubSupPr>
                                    <m:ctrlPr>
                                      <a:rPr lang="en-GB" sz="1600" b="0" i="1" smtClean="0">
                                        <a:solidFill>
                                          <a:schemeClr val="tx1"/>
                                        </a:solidFill>
                                        <a:latin typeface="Cambria Math" panose="02040503050406030204" pitchFamily="18" charset="0"/>
                                      </a:rPr>
                                    </m:ctrlPr>
                                  </m:sSubSupPr>
                                  <m:e>
                                    <m:r>
                                      <a:rPr lang="en-US" altLang="zh-CN" sz="1600" b="0" i="1" smtClean="0">
                                        <a:solidFill>
                                          <a:schemeClr val="tx1"/>
                                        </a:solidFill>
                                        <a:latin typeface="Cambria Math" panose="02040503050406030204" pitchFamily="18" charset="0"/>
                                      </a:rPr>
                                      <m:t>86</m:t>
                                    </m:r>
                                  </m:e>
                                  <m:sub>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1</m:t>
                                    </m:r>
                                  </m:sub>
                                  <m:sup>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1</m:t>
                                    </m:r>
                                  </m:sup>
                                </m:sSubSup>
                              </m:oMath>
                            </m:oMathPara>
                          </a14:m>
                          <a:endParaRPr lang="en-GB" sz="1600" b="0" dirty="0">
                            <a:solidFill>
                              <a:schemeClr val="tx1"/>
                            </a:solidFill>
                          </a:endParaRPr>
                        </a:p>
                      </a:txBody>
                      <a:tcPr anchor="ct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Sup>
                                  <m:sSubSupPr>
                                    <m:ctrlPr>
                                      <a:rPr lang="en-GB" sz="1600" b="0" i="1" smtClean="0">
                                        <a:solidFill>
                                          <a:schemeClr val="tx1"/>
                                        </a:solidFill>
                                        <a:latin typeface="Cambria Math" panose="02040503050406030204" pitchFamily="18" charset="0"/>
                                      </a:rPr>
                                    </m:ctrlPr>
                                  </m:sSubSupPr>
                                  <m:e>
                                    <m:r>
                                      <a:rPr lang="en-US" altLang="zh-CN" sz="1600" b="0" i="1" smtClean="0">
                                        <a:solidFill>
                                          <a:schemeClr val="tx1"/>
                                        </a:solidFill>
                                        <a:latin typeface="Cambria Math" panose="02040503050406030204" pitchFamily="18" charset="0"/>
                                      </a:rPr>
                                      <m:t>−5.5</m:t>
                                    </m:r>
                                  </m:e>
                                  <m:sub>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0.3</m:t>
                                    </m:r>
                                  </m:sub>
                                  <m:sup>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0.3</m:t>
                                    </m:r>
                                  </m:sup>
                                </m:sSubSup>
                              </m:oMath>
                            </m:oMathPara>
                          </a14:m>
                          <a:endParaRPr lang="en-GB" sz="1600" b="0" dirty="0">
                            <a:solidFill>
                              <a:schemeClr val="tx1"/>
                            </a:solidFill>
                          </a:endParaRPr>
                        </a:p>
                      </a:txBody>
                      <a:tcPr anchor="ctr">
                        <a:solidFill>
                          <a:schemeClr val="bg1"/>
                        </a:solidFill>
                      </a:tcPr>
                    </a:tc>
                    <a:tc>
                      <a:txBody>
                        <a:bodyPr/>
                        <a:lstStyle/>
                        <a:p>
                          <a:pPr marL="0" algn="ctr" defTabSz="914400" rtl="0" eaLnBrk="1" fontAlgn="b" latinLnBrk="0" hangingPunct="1"/>
                          <a14:m>
                            <m:oMathPara xmlns:m="http://schemas.openxmlformats.org/officeDocument/2006/math">
                              <m:oMathParaPr>
                                <m:jc m:val="centerGroup"/>
                              </m:oMathParaPr>
                              <m:oMath xmlns:m="http://schemas.openxmlformats.org/officeDocument/2006/math">
                                <m:sSubSup>
                                  <m:sSubSupPr>
                                    <m:ctrlPr>
                                      <a:rPr lang="en-GB" sz="1600" b="0" i="1" smtClean="0">
                                        <a:solidFill>
                                          <a:schemeClr val="tx1"/>
                                        </a:solidFill>
                                        <a:latin typeface="Cambria Math" panose="02040503050406030204" pitchFamily="18" charset="0"/>
                                      </a:rPr>
                                    </m:ctrlPr>
                                  </m:sSubSupPr>
                                  <m:e>
                                    <m:r>
                                      <a:rPr lang="en-US" altLang="zh-CN" sz="1600" b="0" i="1" smtClean="0">
                                        <a:solidFill>
                                          <a:schemeClr val="tx1"/>
                                        </a:solidFill>
                                        <a:latin typeface="Cambria Math" panose="02040503050406030204" pitchFamily="18" charset="0"/>
                                      </a:rPr>
                                      <m:t>93</m:t>
                                    </m:r>
                                  </m:e>
                                  <m:sub>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1</m:t>
                                    </m:r>
                                  </m:sub>
                                  <m:sup>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1</m:t>
                                    </m:r>
                                  </m:sup>
                                </m:sSubSup>
                              </m:oMath>
                            </m:oMathPara>
                          </a14:m>
                          <a:endParaRPr lang="en-GB" sz="1600" b="1" kern="1200" dirty="0">
                            <a:solidFill>
                              <a:srgbClr val="FF0000"/>
                            </a:solidFill>
                            <a:latin typeface="+mn-lt"/>
                            <a:ea typeface="+mn-ea"/>
                            <a:cs typeface="+mn-cs"/>
                          </a:endParaRPr>
                        </a:p>
                      </a:txBody>
                      <a:tcPr anchor="ct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Sup>
                                  <m:sSubSupPr>
                                    <m:ctrlPr>
                                      <a:rPr lang="en-GB" sz="1600" b="0" i="1" smtClean="0">
                                        <a:solidFill>
                                          <a:schemeClr val="tx1"/>
                                        </a:solidFill>
                                        <a:latin typeface="Cambria Math" panose="02040503050406030204" pitchFamily="18" charset="0"/>
                                      </a:rPr>
                                    </m:ctrlPr>
                                  </m:sSubSupPr>
                                  <m:e>
                                    <m:r>
                                      <a:rPr lang="en-US" altLang="zh-CN" sz="1600" b="0" i="1" smtClean="0">
                                        <a:solidFill>
                                          <a:schemeClr val="tx1"/>
                                        </a:solidFill>
                                        <a:latin typeface="Cambria Math" panose="02040503050406030204" pitchFamily="18" charset="0"/>
                                      </a:rPr>
                                      <m:t>−12</m:t>
                                    </m:r>
                                  </m:e>
                                  <m:sub>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3</m:t>
                                    </m:r>
                                  </m:sub>
                                  <m:sup>
                                    <m:r>
                                      <a:rPr lang="en-US" altLang="zh-CN" sz="1600" b="0" i="1" smtClean="0">
                                        <a:solidFill>
                                          <a:schemeClr val="tx1"/>
                                        </a:solidFill>
                                        <a:latin typeface="Cambria Math" panose="02040503050406030204" pitchFamily="18" charset="0"/>
                                      </a:rPr>
                                      <m:t>+2</m:t>
                                    </m:r>
                                  </m:sup>
                                </m:sSubSup>
                              </m:oMath>
                            </m:oMathPara>
                          </a14:m>
                          <a:endParaRPr lang="en-GB" sz="1600" b="1" dirty="0">
                            <a:solidFill>
                              <a:srgbClr val="FF0000"/>
                            </a:solidFill>
                          </a:endParaRPr>
                        </a:p>
                      </a:txBody>
                      <a:tcPr anchor="ctr">
                        <a:solidFill>
                          <a:schemeClr val="bg1"/>
                        </a:solidFill>
                      </a:tcPr>
                    </a:tc>
                    <a:tc>
                      <a:txBody>
                        <a:bodyPr/>
                        <a:lstStyle/>
                        <a:p>
                          <a:pPr algn="ctr"/>
                          <a:r>
                            <a:rPr lang="zh-CN" altLang="en-US" sz="1600" dirty="0">
                              <a:solidFill>
                                <a:schemeClr val="tx1"/>
                              </a:solidFill>
                            </a:rPr>
                            <a:t>✘</a:t>
                          </a:r>
                          <a:endParaRPr lang="en-GB" sz="1600" dirty="0"/>
                        </a:p>
                      </a:txBody>
                      <a:tcPr anchor="ctr">
                        <a:solidFill>
                          <a:schemeClr val="bg1"/>
                        </a:solidFill>
                      </a:tcPr>
                    </a:tc>
                    <a:extLst>
                      <a:ext uri="{0D108BD9-81ED-4DB2-BD59-A6C34878D82A}">
                        <a16:rowId xmlns:a16="http://schemas.microsoft.com/office/drawing/2014/main" val="250252830"/>
                      </a:ext>
                    </a:extLst>
                  </a:tr>
                  <a:tr h="365760">
                    <a:tc>
                      <a:txBody>
                        <a:bodyPr/>
                        <a:lstStyle/>
                        <a:p>
                          <a:pPr marL="0" algn="ctr" defTabSz="914400" rtl="0" eaLnBrk="1" fontAlgn="b" latinLnBrk="0" hangingPunct="1"/>
                          <a:r>
                            <a:rPr lang="en-US" sz="1600" kern="1200" dirty="0">
                              <a:solidFill>
                                <a:srgbClr val="FF0000"/>
                              </a:solidFill>
                              <a:latin typeface="+mn-lt"/>
                              <a:ea typeface="+mn-ea"/>
                              <a:cs typeface="+mn-cs"/>
                            </a:rPr>
                            <a:t>J1739-2903</a:t>
                          </a:r>
                        </a:p>
                      </a:txBody>
                      <a:tcPr marL="9525" marR="9525" marT="9525" marB="0" anchor="ctr">
                        <a:solidFill>
                          <a:schemeClr val="bg1"/>
                        </a:solidFill>
                      </a:tcPr>
                    </a:tc>
                    <a:tc>
                      <a:txBody>
                        <a:bodyPr/>
                        <a:lstStyle/>
                        <a:p>
                          <a:pPr marL="0" algn="ctr" defTabSz="914400" rtl="0" eaLnBrk="1" fontAlgn="b" latinLnBrk="0" hangingPunct="1"/>
                          <a:r>
                            <a:rPr lang="en-CN" sz="1600" kern="1200" dirty="0">
                              <a:solidFill>
                                <a:schemeClr val="dk1"/>
                              </a:solidFill>
                              <a:latin typeface="+mn-lt"/>
                              <a:ea typeface="+mn-ea"/>
                              <a:cs typeface="+mn-cs"/>
                            </a:rPr>
                            <a:t>322.9</a:t>
                          </a:r>
                        </a:p>
                      </a:txBody>
                      <a:tcPr marL="9525" marR="9525" marT="9525" marB="0" anchor="ct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Sup>
                                  <m:sSubSupPr>
                                    <m:ctrlPr>
                                      <a:rPr lang="en-GB" sz="1600" b="0" i="1" smtClean="0">
                                        <a:solidFill>
                                          <a:schemeClr val="tx1"/>
                                        </a:solidFill>
                                        <a:latin typeface="Cambria Math" panose="02040503050406030204" pitchFamily="18" charset="0"/>
                                      </a:rPr>
                                    </m:ctrlPr>
                                  </m:sSubSupPr>
                                  <m:e>
                                    <m:r>
                                      <a:rPr lang="en-US" altLang="zh-CN" sz="1600" b="0" i="1" smtClean="0">
                                        <a:solidFill>
                                          <a:schemeClr val="tx1"/>
                                        </a:solidFill>
                                        <a:latin typeface="Cambria Math" panose="02040503050406030204" pitchFamily="18" charset="0"/>
                                      </a:rPr>
                                      <m:t>95.1</m:t>
                                    </m:r>
                                  </m:e>
                                  <m:sub>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0.2</m:t>
                                    </m:r>
                                  </m:sub>
                                  <m:sup>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0.3</m:t>
                                    </m:r>
                                  </m:sup>
                                </m:sSubSup>
                              </m:oMath>
                            </m:oMathPara>
                          </a14:m>
                          <a:endParaRPr lang="en-GB" sz="1600" b="1" dirty="0">
                            <a:solidFill>
                              <a:srgbClr val="FF0000"/>
                            </a:solidFill>
                          </a:endParaRPr>
                        </a:p>
                      </a:txBody>
                      <a:tcPr anchor="ct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Sup>
                                  <m:sSubSupPr>
                                    <m:ctrlPr>
                                      <a:rPr lang="en-GB" sz="1600" b="0" i="1" smtClean="0">
                                        <a:solidFill>
                                          <a:schemeClr val="tx1"/>
                                        </a:solidFill>
                                        <a:latin typeface="Cambria Math" panose="02040503050406030204" pitchFamily="18" charset="0"/>
                                      </a:rPr>
                                    </m:ctrlPr>
                                  </m:sSubSupPr>
                                  <m:e>
                                    <m:r>
                                      <a:rPr lang="en-US" altLang="zh-CN" sz="1600" b="0" i="1" smtClean="0">
                                        <a:solidFill>
                                          <a:schemeClr val="tx1"/>
                                        </a:solidFill>
                                        <a:latin typeface="Cambria Math" panose="02040503050406030204" pitchFamily="18" charset="0"/>
                                      </a:rPr>
                                      <m:t>−2.1</m:t>
                                    </m:r>
                                  </m:e>
                                  <m:sub>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0.2</m:t>
                                    </m:r>
                                  </m:sub>
                                  <m:sup>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0.1</m:t>
                                    </m:r>
                                  </m:sup>
                                </m:sSubSup>
                              </m:oMath>
                            </m:oMathPara>
                          </a14:m>
                          <a:endParaRPr lang="en-GB" sz="1600" b="0" dirty="0">
                            <a:solidFill>
                              <a:schemeClr val="tx1"/>
                            </a:solidFill>
                          </a:endParaRPr>
                        </a:p>
                      </a:txBody>
                      <a:tcPr anchor="ct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Sup>
                                  <m:sSubSupPr>
                                    <m:ctrlPr>
                                      <a:rPr lang="en-GB" sz="1600" b="0" i="1" smtClean="0">
                                        <a:solidFill>
                                          <a:schemeClr val="tx1"/>
                                        </a:solidFill>
                                        <a:latin typeface="Cambria Math" panose="02040503050406030204" pitchFamily="18" charset="0"/>
                                      </a:rPr>
                                    </m:ctrlPr>
                                  </m:sSubSupPr>
                                  <m:e>
                                    <m:r>
                                      <a:rPr lang="en-US" altLang="zh-CN" sz="1600" b="0" i="1" smtClean="0">
                                        <a:solidFill>
                                          <a:schemeClr val="tx1"/>
                                        </a:solidFill>
                                        <a:latin typeface="Cambria Math" panose="02040503050406030204" pitchFamily="18" charset="0"/>
                                      </a:rPr>
                                      <m:t>84.9</m:t>
                                    </m:r>
                                  </m:e>
                                  <m:sub>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0.3</m:t>
                                    </m:r>
                                  </m:sub>
                                  <m:sup>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0.2</m:t>
                                    </m:r>
                                  </m:sup>
                                </m:sSubSup>
                              </m:oMath>
                            </m:oMathPara>
                          </a14:m>
                          <a:endParaRPr lang="en-GB" sz="1600" b="1" dirty="0">
                            <a:solidFill>
                              <a:srgbClr val="FF0000"/>
                            </a:solidFill>
                          </a:endParaRPr>
                        </a:p>
                      </a:txBody>
                      <a:tcPr anchor="ct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Sup>
                                  <m:sSubSupPr>
                                    <m:ctrlPr>
                                      <a:rPr lang="en-GB" sz="1600" b="0" i="1" smtClean="0">
                                        <a:solidFill>
                                          <a:schemeClr val="tx1"/>
                                        </a:solidFill>
                                        <a:latin typeface="Cambria Math" panose="02040503050406030204" pitchFamily="18" charset="0"/>
                                      </a:rPr>
                                    </m:ctrlPr>
                                  </m:sSubSupPr>
                                  <m:e>
                                    <m:r>
                                      <a:rPr lang="en-US" altLang="zh-CN" sz="1600" b="0" i="1" smtClean="0">
                                        <a:solidFill>
                                          <a:schemeClr val="tx1"/>
                                        </a:solidFill>
                                        <a:latin typeface="Cambria Math" panose="02040503050406030204" pitchFamily="18" charset="0"/>
                                      </a:rPr>
                                      <m:t>8.1</m:t>
                                    </m:r>
                                  </m:e>
                                  <m:sub>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0.4</m:t>
                                    </m:r>
                                  </m:sub>
                                  <m:sup>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0.4</m:t>
                                    </m:r>
                                  </m:sup>
                                </m:sSubSup>
                              </m:oMath>
                            </m:oMathPara>
                          </a14:m>
                          <a:endParaRPr lang="en-GB" sz="1600" dirty="0"/>
                        </a:p>
                      </a:txBody>
                      <a:tcPr anchor="ctr">
                        <a:solidFill>
                          <a:schemeClr val="bg1"/>
                        </a:solidFill>
                      </a:tcPr>
                    </a:tc>
                    <a:tc>
                      <a:txBody>
                        <a:bodyPr/>
                        <a:lstStyle/>
                        <a:p>
                          <a:pPr algn="ctr"/>
                          <a:r>
                            <a:rPr lang="zh-CN" altLang="en-US" sz="1600" b="1" dirty="0">
                              <a:solidFill>
                                <a:srgbClr val="FF0000"/>
                              </a:solidFill>
                            </a:rPr>
                            <a:t>✓</a:t>
                          </a:r>
                          <a:endParaRPr lang="en-GB" sz="1600" b="1" dirty="0">
                            <a:solidFill>
                              <a:srgbClr val="FF0000"/>
                            </a:solidFill>
                          </a:endParaRPr>
                        </a:p>
                      </a:txBody>
                      <a:tcPr anchor="ctr">
                        <a:solidFill>
                          <a:schemeClr val="bg1"/>
                        </a:solidFill>
                      </a:tcPr>
                    </a:tc>
                    <a:extLst>
                      <a:ext uri="{0D108BD9-81ED-4DB2-BD59-A6C34878D82A}">
                        <a16:rowId xmlns:a16="http://schemas.microsoft.com/office/drawing/2014/main" val="477292692"/>
                      </a:ext>
                    </a:extLst>
                  </a:tr>
                  <a:tr h="365760">
                    <a:tc>
                      <a:txBody>
                        <a:bodyPr/>
                        <a:lstStyle/>
                        <a:p>
                          <a:pPr marL="0" algn="ctr" defTabSz="914400" rtl="0" eaLnBrk="1" fontAlgn="b" latinLnBrk="0" hangingPunct="1"/>
                          <a:r>
                            <a:rPr lang="en-US" sz="1600" kern="1200" dirty="0">
                              <a:solidFill>
                                <a:srgbClr val="FF0000"/>
                              </a:solidFill>
                              <a:latin typeface="+mn-lt"/>
                              <a:ea typeface="+mn-ea"/>
                              <a:cs typeface="+mn-cs"/>
                            </a:rPr>
                            <a:t>J1755-0903</a:t>
                          </a:r>
                        </a:p>
                      </a:txBody>
                      <a:tcPr marL="9525" marR="9525" marT="9525" marB="0" anchor="ctr">
                        <a:solidFill>
                          <a:schemeClr val="bg1"/>
                        </a:solidFill>
                      </a:tcPr>
                    </a:tc>
                    <a:tc>
                      <a:txBody>
                        <a:bodyPr/>
                        <a:lstStyle/>
                        <a:p>
                          <a:pPr marL="0" algn="ctr" defTabSz="914400" rtl="0" eaLnBrk="1" fontAlgn="b" latinLnBrk="0" hangingPunct="1"/>
                          <a:r>
                            <a:rPr lang="en-CN" sz="1600" kern="1200" dirty="0">
                              <a:solidFill>
                                <a:schemeClr val="dk1"/>
                              </a:solidFill>
                              <a:latin typeface="+mn-lt"/>
                              <a:ea typeface="+mn-ea"/>
                              <a:cs typeface="+mn-cs"/>
                            </a:rPr>
                            <a:t>190.7</a:t>
                          </a:r>
                        </a:p>
                      </a:txBody>
                      <a:tcPr marL="9525" marR="9525" marT="9525" marB="0" anchor="ct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Sup>
                                  <m:sSubSupPr>
                                    <m:ctrlPr>
                                      <a:rPr lang="en-GB" sz="1600" b="0" i="1" smtClean="0">
                                        <a:solidFill>
                                          <a:schemeClr val="tx1"/>
                                        </a:solidFill>
                                        <a:latin typeface="Cambria Math" panose="02040503050406030204" pitchFamily="18" charset="0"/>
                                      </a:rPr>
                                    </m:ctrlPr>
                                  </m:sSubSupPr>
                                  <m:e>
                                    <m:r>
                                      <a:rPr lang="en-US" altLang="zh-CN" sz="1600" b="0" i="1" smtClean="0">
                                        <a:solidFill>
                                          <a:schemeClr val="tx1"/>
                                        </a:solidFill>
                                        <a:latin typeface="Cambria Math" panose="02040503050406030204" pitchFamily="18" charset="0"/>
                                      </a:rPr>
                                      <m:t>79</m:t>
                                    </m:r>
                                  </m:e>
                                  <m:sub>
                                    <m:r>
                                      <a:rPr lang="en-US" altLang="zh-CN" sz="1600" b="0" i="1" smtClean="0">
                                        <a:solidFill>
                                          <a:schemeClr val="tx1"/>
                                        </a:solidFill>
                                        <a:latin typeface="Cambria Math" panose="02040503050406030204" pitchFamily="18" charset="0"/>
                                      </a:rPr>
                                      <m:t>−1</m:t>
                                    </m:r>
                                  </m:sub>
                                  <m:sup>
                                    <m:r>
                                      <a:rPr lang="en-US" altLang="zh-CN" sz="1600" b="0" i="1" smtClean="0">
                                        <a:solidFill>
                                          <a:schemeClr val="tx1"/>
                                        </a:solidFill>
                                        <a:latin typeface="Cambria Math" panose="02040503050406030204" pitchFamily="18" charset="0"/>
                                      </a:rPr>
                                      <m:t>+1</m:t>
                                    </m:r>
                                  </m:sup>
                                </m:sSubSup>
                              </m:oMath>
                            </m:oMathPara>
                          </a14:m>
                          <a:endParaRPr lang="en-GB" sz="1600" b="1" dirty="0">
                            <a:solidFill>
                              <a:srgbClr val="FF0000"/>
                            </a:solidFill>
                          </a:endParaRPr>
                        </a:p>
                      </a:txBody>
                      <a:tcPr anchor="ct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Sup>
                                  <m:sSubSupPr>
                                    <m:ctrlPr>
                                      <a:rPr lang="en-GB" sz="1600" b="0" i="1" smtClean="0">
                                        <a:solidFill>
                                          <a:schemeClr val="tx1"/>
                                        </a:solidFill>
                                        <a:latin typeface="Cambria Math" panose="02040503050406030204" pitchFamily="18" charset="0"/>
                                      </a:rPr>
                                    </m:ctrlPr>
                                  </m:sSubSupPr>
                                  <m:e>
                                    <m:r>
                                      <a:rPr lang="en-US" altLang="zh-CN" sz="1600" b="0" i="1" smtClean="0">
                                        <a:solidFill>
                                          <a:schemeClr val="tx1"/>
                                        </a:solidFill>
                                        <a:latin typeface="Cambria Math" panose="02040503050406030204" pitchFamily="18" charset="0"/>
                                      </a:rPr>
                                      <m:t>5.9</m:t>
                                    </m:r>
                                  </m:e>
                                  <m:sub>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0.4</m:t>
                                    </m:r>
                                  </m:sub>
                                  <m:sup>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0.3</m:t>
                                    </m:r>
                                  </m:sup>
                                </m:sSubSup>
                              </m:oMath>
                            </m:oMathPara>
                          </a14:m>
                          <a:endParaRPr lang="en-GB" sz="1600" b="0" dirty="0">
                            <a:solidFill>
                              <a:schemeClr val="tx1"/>
                            </a:solidFill>
                          </a:endParaRPr>
                        </a:p>
                      </a:txBody>
                      <a:tcPr anchor="ctr">
                        <a:solidFill>
                          <a:schemeClr val="bg1"/>
                        </a:solidFill>
                      </a:tcPr>
                    </a:tc>
                    <a:tc>
                      <a:txBody>
                        <a:bodyPr/>
                        <a:lstStyle/>
                        <a:p>
                          <a:pPr marL="0" algn="ctr" defTabSz="914400" rtl="0" eaLnBrk="1" fontAlgn="b" latinLnBrk="0" hangingPunct="1"/>
                          <a14:m>
                            <m:oMathPara xmlns:m="http://schemas.openxmlformats.org/officeDocument/2006/math">
                              <m:oMathParaPr>
                                <m:jc m:val="centerGroup"/>
                              </m:oMathParaPr>
                              <m:oMath xmlns:m="http://schemas.openxmlformats.org/officeDocument/2006/math">
                                <m:sSubSup>
                                  <m:sSubSupPr>
                                    <m:ctrlPr>
                                      <a:rPr lang="en-GB" sz="1600" b="0" i="1" smtClean="0">
                                        <a:solidFill>
                                          <a:schemeClr val="tx1"/>
                                        </a:solidFill>
                                        <a:latin typeface="Cambria Math" panose="02040503050406030204" pitchFamily="18" charset="0"/>
                                      </a:rPr>
                                    </m:ctrlPr>
                                  </m:sSubSupPr>
                                  <m:e>
                                    <m:r>
                                      <a:rPr lang="en-US" altLang="zh-CN" sz="1600" b="0" i="1" smtClean="0">
                                        <a:solidFill>
                                          <a:schemeClr val="tx1"/>
                                        </a:solidFill>
                                        <a:latin typeface="Cambria Math" panose="02040503050406030204" pitchFamily="18" charset="0"/>
                                      </a:rPr>
                                      <m:t>100</m:t>
                                    </m:r>
                                  </m:e>
                                  <m:sub>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1</m:t>
                                    </m:r>
                                  </m:sub>
                                  <m:sup>
                                    <m:r>
                                      <a:rPr lang="en-US" altLang="zh-CN" sz="1600" b="0" i="1" smtClean="0">
                                        <a:solidFill>
                                          <a:schemeClr val="tx1"/>
                                        </a:solidFill>
                                        <a:latin typeface="Cambria Math" panose="02040503050406030204" pitchFamily="18" charset="0"/>
                                      </a:rPr>
                                      <m:t>+1</m:t>
                                    </m:r>
                                  </m:sup>
                                </m:sSubSup>
                              </m:oMath>
                            </m:oMathPara>
                          </a14:m>
                          <a:endParaRPr lang="en-GB" sz="1600" b="1" kern="1200" dirty="0">
                            <a:solidFill>
                              <a:srgbClr val="FF0000"/>
                            </a:solidFill>
                            <a:latin typeface="+mn-lt"/>
                            <a:ea typeface="+mn-ea"/>
                            <a:cs typeface="+mn-cs"/>
                          </a:endParaRPr>
                        </a:p>
                      </a:txBody>
                      <a:tcPr anchor="ct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Sup>
                                  <m:sSubSupPr>
                                    <m:ctrlPr>
                                      <a:rPr lang="en-GB" sz="1600" b="0" i="1" smtClean="0">
                                        <a:solidFill>
                                          <a:schemeClr val="tx1"/>
                                        </a:solidFill>
                                        <a:latin typeface="Cambria Math" panose="02040503050406030204" pitchFamily="18" charset="0"/>
                                      </a:rPr>
                                    </m:ctrlPr>
                                  </m:sSubSupPr>
                                  <m:e>
                                    <m:r>
                                      <a:rPr lang="en-US" altLang="zh-CN" sz="1600" b="0" i="1" smtClean="0">
                                        <a:solidFill>
                                          <a:schemeClr val="tx1"/>
                                        </a:solidFill>
                                        <a:latin typeface="Cambria Math" panose="02040503050406030204" pitchFamily="18" charset="0"/>
                                      </a:rPr>
                                      <m:t>−15</m:t>
                                    </m:r>
                                  </m:e>
                                  <m:sub>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2</m:t>
                                    </m:r>
                                  </m:sub>
                                  <m:sup>
                                    <m:r>
                                      <a:rPr lang="en-US" altLang="zh-CN" sz="1600" b="0" i="1" smtClean="0">
                                        <a:solidFill>
                                          <a:schemeClr val="tx1"/>
                                        </a:solidFill>
                                        <a:latin typeface="Cambria Math" panose="02040503050406030204" pitchFamily="18" charset="0"/>
                                      </a:rPr>
                                      <m:t>+2</m:t>
                                    </m:r>
                                  </m:sup>
                                </m:sSubSup>
                              </m:oMath>
                            </m:oMathPara>
                          </a14:m>
                          <a:endParaRPr lang="en-GB" sz="1600" dirty="0"/>
                        </a:p>
                      </a:txBody>
                      <a:tcPr anchor="ctr">
                        <a:solidFill>
                          <a:schemeClr val="bg1"/>
                        </a:solidFill>
                      </a:tcPr>
                    </a:tc>
                    <a:tc>
                      <a:txBody>
                        <a:bodyPr/>
                        <a:lstStyle/>
                        <a:p>
                          <a:pPr algn="ctr"/>
                          <a:r>
                            <a:rPr lang="zh-CN" altLang="en-US" sz="1600" b="1" dirty="0">
                              <a:solidFill>
                                <a:srgbClr val="FF0000"/>
                              </a:solidFill>
                            </a:rPr>
                            <a:t>✓</a:t>
                          </a:r>
                          <a:endParaRPr lang="en-GB" sz="1600" b="1" dirty="0">
                            <a:solidFill>
                              <a:srgbClr val="FF0000"/>
                            </a:solidFill>
                          </a:endParaRPr>
                        </a:p>
                      </a:txBody>
                      <a:tcPr anchor="ctr">
                        <a:solidFill>
                          <a:schemeClr val="bg1"/>
                        </a:solidFill>
                      </a:tcPr>
                    </a:tc>
                    <a:extLst>
                      <a:ext uri="{0D108BD9-81ED-4DB2-BD59-A6C34878D82A}">
                        <a16:rowId xmlns:a16="http://schemas.microsoft.com/office/drawing/2014/main" val="809899189"/>
                      </a:ext>
                    </a:extLst>
                  </a:tr>
                  <a:tr h="365760">
                    <a:tc>
                      <a:txBody>
                        <a:bodyPr/>
                        <a:lstStyle/>
                        <a:p>
                          <a:pPr marL="0" algn="ctr" defTabSz="914400" rtl="0" eaLnBrk="1" fontAlgn="b" latinLnBrk="0" hangingPunct="1"/>
                          <a:r>
                            <a:rPr lang="en-US" sz="1600" kern="1200" dirty="0">
                              <a:solidFill>
                                <a:schemeClr val="dk1"/>
                              </a:solidFill>
                              <a:latin typeface="+mn-lt"/>
                              <a:ea typeface="+mn-ea"/>
                              <a:cs typeface="+mn-cs"/>
                            </a:rPr>
                            <a:t>J1843-0702</a:t>
                          </a:r>
                        </a:p>
                      </a:txBody>
                      <a:tcPr marL="9525" marR="9525" marT="9525" marB="0" anchor="ctr">
                        <a:solidFill>
                          <a:schemeClr val="bg1"/>
                        </a:solidFill>
                      </a:tcPr>
                    </a:tc>
                    <a:tc>
                      <a:txBody>
                        <a:bodyPr/>
                        <a:lstStyle/>
                        <a:p>
                          <a:pPr marL="0" algn="ctr" defTabSz="914400" rtl="0" eaLnBrk="1" fontAlgn="b" latinLnBrk="0" hangingPunct="1"/>
                          <a:r>
                            <a:rPr lang="en-CN" sz="1600" kern="1200" dirty="0">
                              <a:solidFill>
                                <a:schemeClr val="dk1"/>
                              </a:solidFill>
                              <a:latin typeface="+mn-lt"/>
                              <a:ea typeface="+mn-ea"/>
                              <a:cs typeface="+mn-cs"/>
                            </a:rPr>
                            <a:t>191.6</a:t>
                          </a:r>
                        </a:p>
                      </a:txBody>
                      <a:tcPr marL="9525" marR="9525" marT="9525" marB="0" anchor="ct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Sup>
                                  <m:sSubSupPr>
                                    <m:ctrlPr>
                                      <a:rPr lang="en-GB" sz="1600" b="0" i="1" smtClean="0">
                                        <a:solidFill>
                                          <a:schemeClr val="tx1"/>
                                        </a:solidFill>
                                        <a:latin typeface="Cambria Math" panose="02040503050406030204" pitchFamily="18" charset="0"/>
                                      </a:rPr>
                                    </m:ctrlPr>
                                  </m:sSubSupPr>
                                  <m:e>
                                    <m:r>
                                      <a:rPr lang="en-US" altLang="zh-CN" sz="1600" b="0" i="1" smtClean="0">
                                        <a:solidFill>
                                          <a:schemeClr val="tx1"/>
                                        </a:solidFill>
                                        <a:latin typeface="Cambria Math" panose="02040503050406030204" pitchFamily="18" charset="0"/>
                                      </a:rPr>
                                      <m:t>92</m:t>
                                    </m:r>
                                  </m:e>
                                  <m:sub>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1</m:t>
                                    </m:r>
                                  </m:sub>
                                  <m:sup>
                                    <m:r>
                                      <a:rPr lang="en-US" altLang="zh-CN" sz="1600" b="0" i="1" smtClean="0">
                                        <a:solidFill>
                                          <a:schemeClr val="tx1"/>
                                        </a:solidFill>
                                        <a:latin typeface="Cambria Math" panose="02040503050406030204" pitchFamily="18" charset="0"/>
                                      </a:rPr>
                                      <m:t>+1</m:t>
                                    </m:r>
                                  </m:sup>
                                </m:sSubSup>
                              </m:oMath>
                            </m:oMathPara>
                          </a14:m>
                          <a:endParaRPr lang="en-GB" sz="1600" b="0" dirty="0">
                            <a:solidFill>
                              <a:schemeClr val="tx1"/>
                            </a:solidFill>
                          </a:endParaRPr>
                        </a:p>
                      </a:txBody>
                      <a:tcPr anchor="ct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Sup>
                                  <m:sSubSupPr>
                                    <m:ctrlPr>
                                      <a:rPr lang="en-GB" sz="1600" b="0" i="1" smtClean="0">
                                        <a:solidFill>
                                          <a:schemeClr val="tx1"/>
                                        </a:solidFill>
                                        <a:latin typeface="Cambria Math" panose="02040503050406030204" pitchFamily="18" charset="0"/>
                                      </a:rPr>
                                    </m:ctrlPr>
                                  </m:sSubSupPr>
                                  <m:e>
                                    <m:r>
                                      <a:rPr lang="en-US" altLang="zh-CN" sz="1600" b="0" i="1" smtClean="0">
                                        <a:solidFill>
                                          <a:schemeClr val="tx1"/>
                                        </a:solidFill>
                                        <a:latin typeface="Cambria Math" panose="02040503050406030204" pitchFamily="18" charset="0"/>
                                      </a:rPr>
                                      <m:t>4.4</m:t>
                                    </m:r>
                                  </m:e>
                                  <m:sub>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0.6</m:t>
                                    </m:r>
                                  </m:sub>
                                  <m:sup>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0.6</m:t>
                                    </m:r>
                                  </m:sup>
                                </m:sSubSup>
                              </m:oMath>
                            </m:oMathPara>
                          </a14:m>
                          <a:endParaRPr lang="en-GB" sz="1600" b="0" dirty="0">
                            <a:solidFill>
                              <a:schemeClr val="tx1"/>
                            </a:solidFill>
                          </a:endParaRPr>
                        </a:p>
                      </a:txBody>
                      <a:tcPr anchor="ctr">
                        <a:solidFill>
                          <a:schemeClr val="bg1"/>
                        </a:solidFill>
                      </a:tcPr>
                    </a:tc>
                    <a:tc>
                      <a:txBody>
                        <a:bodyPr/>
                        <a:lstStyle/>
                        <a:p>
                          <a:pPr marL="0" algn="ctr" defTabSz="914400" rtl="0" eaLnBrk="1" fontAlgn="b" latinLnBrk="0" hangingPunct="1"/>
                          <a14:m>
                            <m:oMathPara xmlns:m="http://schemas.openxmlformats.org/officeDocument/2006/math">
                              <m:oMathParaPr>
                                <m:jc m:val="centerGroup"/>
                              </m:oMathParaPr>
                              <m:oMath xmlns:m="http://schemas.openxmlformats.org/officeDocument/2006/math">
                                <m:sSubSup>
                                  <m:sSubSupPr>
                                    <m:ctrlPr>
                                      <a:rPr lang="en-GB" sz="1600" b="0" i="1" smtClean="0">
                                        <a:solidFill>
                                          <a:schemeClr val="tx1"/>
                                        </a:solidFill>
                                        <a:latin typeface="Cambria Math" panose="02040503050406030204" pitchFamily="18" charset="0"/>
                                      </a:rPr>
                                    </m:ctrlPr>
                                  </m:sSubSupPr>
                                  <m:e>
                                    <m:r>
                                      <a:rPr lang="en-US" altLang="zh-CN" sz="1600" b="0" i="1" smtClean="0">
                                        <a:solidFill>
                                          <a:schemeClr val="tx1"/>
                                        </a:solidFill>
                                        <a:latin typeface="Cambria Math" panose="02040503050406030204" pitchFamily="18" charset="0"/>
                                      </a:rPr>
                                      <m:t>87</m:t>
                                    </m:r>
                                  </m:e>
                                  <m:sub>
                                    <m:r>
                                      <a:rPr lang="en-US" altLang="zh-CN" sz="1600" b="0" i="1" smtClean="0">
                                        <a:solidFill>
                                          <a:schemeClr val="tx1"/>
                                        </a:solidFill>
                                        <a:latin typeface="Cambria Math" panose="02040503050406030204" pitchFamily="18" charset="0"/>
                                      </a:rPr>
                                      <m:t>−1</m:t>
                                    </m:r>
                                  </m:sub>
                                  <m:sup>
                                    <m:r>
                                      <a:rPr lang="en-US" altLang="zh-CN" sz="1600" b="0" i="1" smtClean="0">
                                        <a:solidFill>
                                          <a:schemeClr val="tx1"/>
                                        </a:solidFill>
                                        <a:latin typeface="Cambria Math" panose="02040503050406030204" pitchFamily="18" charset="0"/>
                                      </a:rPr>
                                      <m:t>+1</m:t>
                                    </m:r>
                                  </m:sup>
                                </m:sSubSup>
                              </m:oMath>
                            </m:oMathPara>
                          </a14:m>
                          <a:endParaRPr lang="en-GB" sz="1600" b="1" kern="1200" dirty="0">
                            <a:solidFill>
                              <a:srgbClr val="FF0000"/>
                            </a:solidFill>
                            <a:latin typeface="+mn-lt"/>
                            <a:ea typeface="+mn-ea"/>
                            <a:cs typeface="+mn-cs"/>
                          </a:endParaRPr>
                        </a:p>
                      </a:txBody>
                      <a:tcPr anchor="ct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Sup>
                                  <m:sSubSupPr>
                                    <m:ctrlPr>
                                      <a:rPr lang="en-GB" sz="1600" b="0" i="1" smtClean="0">
                                        <a:solidFill>
                                          <a:schemeClr val="tx1"/>
                                        </a:solidFill>
                                        <a:latin typeface="Cambria Math" panose="02040503050406030204" pitchFamily="18" charset="0"/>
                                      </a:rPr>
                                    </m:ctrlPr>
                                  </m:sSubSupPr>
                                  <m:e>
                                    <m:r>
                                      <a:rPr lang="en-US" altLang="zh-CN" sz="1600" b="0" i="1" smtClean="0">
                                        <a:solidFill>
                                          <a:schemeClr val="tx1"/>
                                        </a:solidFill>
                                        <a:latin typeface="Cambria Math" panose="02040503050406030204" pitchFamily="18" charset="0"/>
                                      </a:rPr>
                                      <m:t>9</m:t>
                                    </m:r>
                                  </m:e>
                                  <m:sub>
                                    <m:r>
                                      <a:rPr lang="en-US" altLang="zh-CN" sz="1600" b="0" i="1" smtClean="0">
                                        <a:solidFill>
                                          <a:schemeClr val="tx1"/>
                                        </a:solidFill>
                                        <a:latin typeface="Cambria Math" panose="02040503050406030204" pitchFamily="18" charset="0"/>
                                      </a:rPr>
                                      <m:t>−1</m:t>
                                    </m:r>
                                  </m:sub>
                                  <m:sup>
                                    <m:r>
                                      <a:rPr lang="en-US" altLang="zh-CN" sz="1600" b="0" i="1" smtClean="0">
                                        <a:solidFill>
                                          <a:schemeClr val="tx1"/>
                                        </a:solidFill>
                                        <a:latin typeface="Cambria Math" panose="02040503050406030204" pitchFamily="18" charset="0"/>
                                      </a:rPr>
                                      <m:t>+1</m:t>
                                    </m:r>
                                  </m:sup>
                                </m:sSubSup>
                              </m:oMath>
                            </m:oMathPara>
                          </a14:m>
                          <a:endParaRPr lang="en-GB" sz="1600" dirty="0"/>
                        </a:p>
                      </a:txBody>
                      <a:tcPr anchor="ctr">
                        <a:solidFill>
                          <a:schemeClr val="bg1"/>
                        </a:solidFill>
                      </a:tcPr>
                    </a:tc>
                    <a:tc>
                      <a:txBody>
                        <a:bodyPr/>
                        <a:lstStyle/>
                        <a:p>
                          <a:pPr algn="ctr"/>
                          <a:r>
                            <a:rPr lang="zh-CN" altLang="en-US" sz="1600" dirty="0">
                              <a:solidFill>
                                <a:schemeClr val="tx1"/>
                              </a:solidFill>
                            </a:rPr>
                            <a:t>✘</a:t>
                          </a:r>
                          <a:endParaRPr lang="en-GB" sz="1600" dirty="0"/>
                        </a:p>
                      </a:txBody>
                      <a:tcPr anchor="ctr">
                        <a:solidFill>
                          <a:schemeClr val="bg1"/>
                        </a:solidFill>
                      </a:tcPr>
                    </a:tc>
                    <a:extLst>
                      <a:ext uri="{0D108BD9-81ED-4DB2-BD59-A6C34878D82A}">
                        <a16:rowId xmlns:a16="http://schemas.microsoft.com/office/drawing/2014/main" val="2236919207"/>
                      </a:ext>
                    </a:extLst>
                  </a:tr>
                  <a:tr h="365760">
                    <a:tc>
                      <a:txBody>
                        <a:bodyPr/>
                        <a:lstStyle/>
                        <a:p>
                          <a:pPr marL="0" algn="ctr" defTabSz="914400" rtl="0" eaLnBrk="1" fontAlgn="b" latinLnBrk="0" hangingPunct="1"/>
                          <a:r>
                            <a:rPr lang="en-US" sz="1600" kern="1200" dirty="0">
                              <a:solidFill>
                                <a:schemeClr val="dk1"/>
                              </a:solidFill>
                              <a:latin typeface="+mn-lt"/>
                              <a:ea typeface="+mn-ea"/>
                              <a:cs typeface="+mn-cs"/>
                            </a:rPr>
                            <a:t>J1849+0409</a:t>
                          </a:r>
                        </a:p>
                      </a:txBody>
                      <a:tcPr marL="9525" marR="9525" marT="9525" marB="0" anchor="ctr">
                        <a:solidFill>
                          <a:schemeClr val="bg1"/>
                        </a:solidFill>
                      </a:tcPr>
                    </a:tc>
                    <a:tc>
                      <a:txBody>
                        <a:bodyPr/>
                        <a:lstStyle/>
                        <a:p>
                          <a:pPr marL="0" algn="ctr" defTabSz="914400" rtl="0" eaLnBrk="1" fontAlgn="b" latinLnBrk="0" hangingPunct="1"/>
                          <a:r>
                            <a:rPr lang="en-CN" sz="1600" kern="1200" dirty="0">
                              <a:solidFill>
                                <a:schemeClr val="dk1"/>
                              </a:solidFill>
                              <a:latin typeface="+mn-lt"/>
                              <a:ea typeface="+mn-ea"/>
                              <a:cs typeface="+mn-cs"/>
                            </a:rPr>
                            <a:t>761.1</a:t>
                          </a:r>
                        </a:p>
                      </a:txBody>
                      <a:tcPr marL="9525" marR="9525" marT="9525" marB="0" anchor="ct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Sup>
                                  <m:sSubSupPr>
                                    <m:ctrlPr>
                                      <a:rPr lang="en-GB" sz="1600" b="0" i="1" smtClean="0">
                                        <a:solidFill>
                                          <a:schemeClr val="tx1"/>
                                        </a:solidFill>
                                        <a:latin typeface="Cambria Math" panose="02040503050406030204" pitchFamily="18" charset="0"/>
                                      </a:rPr>
                                    </m:ctrlPr>
                                  </m:sSubSupPr>
                                  <m:e>
                                    <m:r>
                                      <a:rPr lang="en-US" altLang="zh-CN" sz="1600" b="0" i="1" smtClean="0">
                                        <a:solidFill>
                                          <a:schemeClr val="tx1"/>
                                        </a:solidFill>
                                        <a:latin typeface="Cambria Math" panose="02040503050406030204" pitchFamily="18" charset="0"/>
                                      </a:rPr>
                                      <m:t>92</m:t>
                                    </m:r>
                                    <m:r>
                                      <a:rPr lang="en-US" altLang="zh-CN" sz="1600" b="0" i="1" smtClean="0">
                                        <a:solidFill>
                                          <a:schemeClr val="tx1"/>
                                        </a:solidFill>
                                        <a:latin typeface="Cambria Math" panose="02040503050406030204" pitchFamily="18" charset="0"/>
                                      </a:rPr>
                                      <m:t>.0</m:t>
                                    </m:r>
                                  </m:e>
                                  <m:sub>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0.3</m:t>
                                    </m:r>
                                  </m:sub>
                                  <m:sup>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0.3</m:t>
                                    </m:r>
                                  </m:sup>
                                </m:sSubSup>
                              </m:oMath>
                            </m:oMathPara>
                          </a14:m>
                          <a:endParaRPr lang="en-GB" sz="1600" b="0" dirty="0">
                            <a:solidFill>
                              <a:schemeClr val="tx1"/>
                            </a:solidFill>
                          </a:endParaRPr>
                        </a:p>
                      </a:txBody>
                      <a:tcPr anchor="ct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Sup>
                                  <m:sSubSupPr>
                                    <m:ctrlPr>
                                      <a:rPr lang="en-GB" sz="1600" b="0" i="1" smtClean="0">
                                        <a:solidFill>
                                          <a:schemeClr val="tx1"/>
                                        </a:solidFill>
                                        <a:latin typeface="Cambria Math" panose="02040503050406030204" pitchFamily="18" charset="0"/>
                                      </a:rPr>
                                    </m:ctrlPr>
                                  </m:sSubSupPr>
                                  <m:e>
                                    <m:r>
                                      <a:rPr lang="en-US" altLang="zh-CN" sz="1600" b="0" i="1" smtClean="0">
                                        <a:solidFill>
                                          <a:schemeClr val="tx1"/>
                                        </a:solidFill>
                                        <a:latin typeface="Cambria Math" panose="02040503050406030204" pitchFamily="18" charset="0"/>
                                      </a:rPr>
                                      <m:t>−7.3</m:t>
                                    </m:r>
                                  </m:e>
                                  <m:sub>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0.4</m:t>
                                    </m:r>
                                  </m:sub>
                                  <m:sup>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0.4</m:t>
                                    </m:r>
                                  </m:sup>
                                </m:sSubSup>
                              </m:oMath>
                            </m:oMathPara>
                          </a14:m>
                          <a:endParaRPr lang="en-GB" sz="1600" b="0" dirty="0">
                            <a:solidFill>
                              <a:schemeClr val="tx1"/>
                            </a:solidFill>
                          </a:endParaRPr>
                        </a:p>
                      </a:txBody>
                      <a:tcPr anchor="ctr">
                        <a:solidFill>
                          <a:schemeClr val="bg1"/>
                        </a:solidFill>
                      </a:tcPr>
                    </a:tc>
                    <a:tc>
                      <a:txBody>
                        <a:bodyPr/>
                        <a:lstStyle/>
                        <a:p>
                          <a:pPr marL="0" algn="ctr" defTabSz="914400" rtl="0" eaLnBrk="1" fontAlgn="b" latinLnBrk="0" hangingPunct="1"/>
                          <a14:m>
                            <m:oMathPara xmlns:m="http://schemas.openxmlformats.org/officeDocument/2006/math">
                              <m:oMathParaPr>
                                <m:jc m:val="centerGroup"/>
                              </m:oMathParaPr>
                              <m:oMath xmlns:m="http://schemas.openxmlformats.org/officeDocument/2006/math">
                                <m:sSubSup>
                                  <m:sSubSupPr>
                                    <m:ctrlPr>
                                      <a:rPr lang="en-GB" sz="1600" b="0" i="1" smtClean="0">
                                        <a:solidFill>
                                          <a:schemeClr val="tx1"/>
                                        </a:solidFill>
                                        <a:latin typeface="Cambria Math" panose="02040503050406030204" pitchFamily="18" charset="0"/>
                                      </a:rPr>
                                    </m:ctrlPr>
                                  </m:sSubSupPr>
                                  <m:e>
                                    <m:r>
                                      <a:rPr lang="en-US" altLang="zh-CN" sz="1600" b="0" i="1" smtClean="0">
                                        <a:solidFill>
                                          <a:schemeClr val="tx1"/>
                                        </a:solidFill>
                                        <a:latin typeface="Cambria Math" panose="02040503050406030204" pitchFamily="18" charset="0"/>
                                      </a:rPr>
                                      <m:t>88.0</m:t>
                                    </m:r>
                                  </m:e>
                                  <m:sub>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0.3</m:t>
                                    </m:r>
                                  </m:sub>
                                  <m:sup>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0.3</m:t>
                                    </m:r>
                                  </m:sup>
                                </m:sSubSup>
                              </m:oMath>
                            </m:oMathPara>
                          </a14:m>
                          <a:endParaRPr lang="en-GB" sz="1600" kern="1200" dirty="0">
                            <a:solidFill>
                              <a:schemeClr val="dk1"/>
                            </a:solidFill>
                            <a:latin typeface="+mn-lt"/>
                            <a:ea typeface="+mn-ea"/>
                            <a:cs typeface="+mn-cs"/>
                          </a:endParaRPr>
                        </a:p>
                      </a:txBody>
                      <a:tcPr anchor="ct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Sup>
                                  <m:sSubSupPr>
                                    <m:ctrlPr>
                                      <a:rPr lang="en-GB" sz="1600" b="0" i="1" smtClean="0">
                                        <a:solidFill>
                                          <a:schemeClr val="tx1"/>
                                        </a:solidFill>
                                        <a:latin typeface="Cambria Math" panose="02040503050406030204" pitchFamily="18" charset="0"/>
                                      </a:rPr>
                                    </m:ctrlPr>
                                  </m:sSubSupPr>
                                  <m:e>
                                    <m:r>
                                      <a:rPr lang="en-US" altLang="zh-CN" sz="1600" b="0" i="1" smtClean="0">
                                        <a:solidFill>
                                          <a:schemeClr val="tx1"/>
                                        </a:solidFill>
                                        <a:latin typeface="Cambria Math" panose="02040503050406030204" pitchFamily="18" charset="0"/>
                                      </a:rPr>
                                      <m:t>−3.4</m:t>
                                    </m:r>
                                  </m:e>
                                  <m:sub>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0.4</m:t>
                                    </m:r>
                                  </m:sub>
                                  <m:sup>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0.4</m:t>
                                    </m:r>
                                  </m:sup>
                                </m:sSubSup>
                              </m:oMath>
                            </m:oMathPara>
                          </a14:m>
                          <a:endParaRPr lang="en-GB" sz="1600" dirty="0"/>
                        </a:p>
                      </a:txBody>
                      <a:tcPr anchor="ctr">
                        <a:solidFill>
                          <a:schemeClr val="bg1"/>
                        </a:solidFill>
                      </a:tcPr>
                    </a:tc>
                    <a:tc>
                      <a:txBody>
                        <a:bodyPr/>
                        <a:lstStyle/>
                        <a:p>
                          <a:pPr algn="ctr"/>
                          <a:r>
                            <a:rPr lang="zh-CN" altLang="en-US" sz="1600" dirty="0">
                              <a:solidFill>
                                <a:schemeClr val="tx1"/>
                              </a:solidFill>
                            </a:rPr>
                            <a:t>✘</a:t>
                          </a:r>
                          <a:endParaRPr lang="en-GB" sz="1600" b="1" dirty="0">
                            <a:solidFill>
                              <a:srgbClr val="FF0000"/>
                            </a:solidFill>
                          </a:endParaRPr>
                        </a:p>
                      </a:txBody>
                      <a:tcPr anchor="ctr">
                        <a:solidFill>
                          <a:schemeClr val="bg1"/>
                        </a:solidFill>
                      </a:tcPr>
                    </a:tc>
                    <a:extLst>
                      <a:ext uri="{0D108BD9-81ED-4DB2-BD59-A6C34878D82A}">
                        <a16:rowId xmlns:a16="http://schemas.microsoft.com/office/drawing/2014/main" val="2985136351"/>
                      </a:ext>
                    </a:extLst>
                  </a:tr>
                  <a:tr h="365760">
                    <a:tc>
                      <a:txBody>
                        <a:bodyPr/>
                        <a:lstStyle/>
                        <a:p>
                          <a:pPr marL="0" algn="ctr" defTabSz="914400" rtl="0" eaLnBrk="1" fontAlgn="b" latinLnBrk="0" hangingPunct="1"/>
                          <a:r>
                            <a:rPr lang="en-US" sz="1600" kern="1200" dirty="0">
                              <a:solidFill>
                                <a:srgbClr val="FF0000"/>
                              </a:solidFill>
                              <a:latin typeface="+mn-lt"/>
                              <a:ea typeface="+mn-ea"/>
                              <a:cs typeface="+mn-cs"/>
                            </a:rPr>
                            <a:t>J1909+0749</a:t>
                          </a:r>
                        </a:p>
                      </a:txBody>
                      <a:tcPr marL="9525" marR="9525" marT="9525" marB="0" anchor="ctr">
                        <a:solidFill>
                          <a:schemeClr val="bg1"/>
                        </a:solidFill>
                      </a:tcPr>
                    </a:tc>
                    <a:tc>
                      <a:txBody>
                        <a:bodyPr/>
                        <a:lstStyle/>
                        <a:p>
                          <a:pPr marL="0" algn="ctr" defTabSz="914400" rtl="0" eaLnBrk="1" fontAlgn="b" latinLnBrk="0" hangingPunct="1"/>
                          <a:r>
                            <a:rPr lang="en-CN" sz="1600" kern="1200" dirty="0">
                              <a:solidFill>
                                <a:schemeClr val="dk1"/>
                              </a:solidFill>
                              <a:latin typeface="+mn-lt"/>
                              <a:ea typeface="+mn-ea"/>
                              <a:cs typeface="+mn-cs"/>
                            </a:rPr>
                            <a:t>237.2</a:t>
                          </a:r>
                        </a:p>
                      </a:txBody>
                      <a:tcPr marL="9525" marR="9525" marT="9525" marB="0" anchor="ct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Sup>
                                  <m:sSubSupPr>
                                    <m:ctrlPr>
                                      <a:rPr lang="en-GB" sz="1600" b="0" i="1" smtClean="0">
                                        <a:solidFill>
                                          <a:schemeClr val="tx1"/>
                                        </a:solidFill>
                                        <a:latin typeface="Cambria Math" panose="02040503050406030204" pitchFamily="18" charset="0"/>
                                      </a:rPr>
                                    </m:ctrlPr>
                                  </m:sSubSupPr>
                                  <m:e>
                                    <m:r>
                                      <a:rPr lang="en-US" altLang="zh-CN" sz="1600" b="0" i="1" smtClean="0">
                                        <a:solidFill>
                                          <a:schemeClr val="tx1"/>
                                        </a:solidFill>
                                        <a:latin typeface="Cambria Math" panose="02040503050406030204" pitchFamily="18" charset="0"/>
                                      </a:rPr>
                                      <m:t>9</m:t>
                                    </m:r>
                                    <m:r>
                                      <a:rPr lang="en-US" altLang="zh-CN" sz="1600" b="0" i="1" smtClean="0">
                                        <a:solidFill>
                                          <a:schemeClr val="tx1"/>
                                        </a:solidFill>
                                        <a:latin typeface="Cambria Math" panose="02040503050406030204" pitchFamily="18" charset="0"/>
                                      </a:rPr>
                                      <m:t>8</m:t>
                                    </m:r>
                                  </m:e>
                                  <m:sub>
                                    <m:r>
                                      <a:rPr lang="en-US" altLang="zh-CN" sz="1600" b="0" i="1" smtClean="0">
                                        <a:solidFill>
                                          <a:schemeClr val="tx1"/>
                                        </a:solidFill>
                                        <a:latin typeface="Cambria Math" panose="02040503050406030204" pitchFamily="18" charset="0"/>
                                      </a:rPr>
                                      <m:t>−1</m:t>
                                    </m:r>
                                  </m:sub>
                                  <m:sup>
                                    <m:r>
                                      <a:rPr lang="en-US" altLang="zh-CN" sz="1600" b="0" i="1" smtClean="0">
                                        <a:solidFill>
                                          <a:schemeClr val="tx1"/>
                                        </a:solidFill>
                                        <a:latin typeface="Cambria Math" panose="02040503050406030204" pitchFamily="18" charset="0"/>
                                      </a:rPr>
                                      <m:t>+1</m:t>
                                    </m:r>
                                  </m:sup>
                                </m:sSubSup>
                              </m:oMath>
                            </m:oMathPara>
                          </a14:m>
                          <a:endParaRPr lang="en-GB" sz="1600" b="1" dirty="0">
                            <a:solidFill>
                              <a:srgbClr val="FF0000"/>
                            </a:solidFill>
                          </a:endParaRPr>
                        </a:p>
                      </a:txBody>
                      <a:tcPr anchor="ct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Sup>
                                  <m:sSubSupPr>
                                    <m:ctrlPr>
                                      <a:rPr lang="en-GB" sz="1600" b="0" i="1" smtClean="0">
                                        <a:solidFill>
                                          <a:schemeClr val="tx1"/>
                                        </a:solidFill>
                                        <a:latin typeface="Cambria Math" panose="02040503050406030204" pitchFamily="18" charset="0"/>
                                      </a:rPr>
                                    </m:ctrlPr>
                                  </m:sSubSupPr>
                                  <m:e>
                                    <m:r>
                                      <a:rPr lang="en-US" altLang="zh-CN" sz="1600" b="0" i="1" smtClean="0">
                                        <a:solidFill>
                                          <a:schemeClr val="tx1"/>
                                        </a:solidFill>
                                        <a:latin typeface="Cambria Math" panose="02040503050406030204" pitchFamily="18" charset="0"/>
                                      </a:rPr>
                                      <m:t>−3</m:t>
                                    </m:r>
                                  </m:e>
                                  <m:sub>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3</m:t>
                                    </m:r>
                                  </m:sub>
                                  <m:sup>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2</m:t>
                                    </m:r>
                                  </m:sup>
                                </m:sSubSup>
                              </m:oMath>
                            </m:oMathPara>
                          </a14:m>
                          <a:endParaRPr lang="en-GB" sz="1600" b="0" dirty="0">
                            <a:solidFill>
                              <a:schemeClr val="tx1"/>
                            </a:solidFill>
                          </a:endParaRPr>
                        </a:p>
                      </a:txBody>
                      <a:tcPr anchor="ctr">
                        <a:solidFill>
                          <a:schemeClr val="bg1"/>
                        </a:solidFill>
                      </a:tcPr>
                    </a:tc>
                    <a:tc>
                      <a:txBody>
                        <a:bodyPr/>
                        <a:lstStyle/>
                        <a:p>
                          <a:pPr marL="0" algn="ctr" defTabSz="914400" rtl="0" eaLnBrk="1" fontAlgn="b" latinLnBrk="0" hangingPunct="1"/>
                          <a14:m>
                            <m:oMathPara xmlns:m="http://schemas.openxmlformats.org/officeDocument/2006/math">
                              <m:oMathParaPr>
                                <m:jc m:val="centerGroup"/>
                              </m:oMathParaPr>
                              <m:oMath xmlns:m="http://schemas.openxmlformats.org/officeDocument/2006/math">
                                <m:sSubSup>
                                  <m:sSubSupPr>
                                    <m:ctrlPr>
                                      <a:rPr lang="en-GB" sz="1600" b="0" i="1" smtClean="0">
                                        <a:solidFill>
                                          <a:schemeClr val="tx1"/>
                                        </a:solidFill>
                                        <a:latin typeface="Cambria Math" panose="02040503050406030204" pitchFamily="18" charset="0"/>
                                      </a:rPr>
                                    </m:ctrlPr>
                                  </m:sSubSupPr>
                                  <m:e>
                                    <m:r>
                                      <a:rPr lang="en-US" altLang="zh-CN" sz="1600" b="0" i="1" smtClean="0">
                                        <a:solidFill>
                                          <a:schemeClr val="tx1"/>
                                        </a:solidFill>
                                        <a:latin typeface="Cambria Math" panose="02040503050406030204" pitchFamily="18" charset="0"/>
                                      </a:rPr>
                                      <m:t>81</m:t>
                                    </m:r>
                                  </m:e>
                                  <m:sub>
                                    <m:r>
                                      <a:rPr lang="en-US" altLang="zh-CN" sz="1600" b="0" i="1" smtClean="0">
                                        <a:solidFill>
                                          <a:schemeClr val="tx1"/>
                                        </a:solidFill>
                                        <a:latin typeface="Cambria Math" panose="02040503050406030204" pitchFamily="18" charset="0"/>
                                      </a:rPr>
                                      <m:t>−1</m:t>
                                    </m:r>
                                  </m:sub>
                                  <m:sup>
                                    <m:r>
                                      <a:rPr lang="en-US" altLang="zh-CN" sz="1600" b="0" i="1" smtClean="0">
                                        <a:solidFill>
                                          <a:schemeClr val="tx1"/>
                                        </a:solidFill>
                                        <a:latin typeface="Cambria Math" panose="02040503050406030204" pitchFamily="18" charset="0"/>
                                      </a:rPr>
                                      <m:t>+1</m:t>
                                    </m:r>
                                  </m:sup>
                                </m:sSubSup>
                              </m:oMath>
                            </m:oMathPara>
                          </a14:m>
                          <a:endParaRPr lang="en-GB" sz="1600" b="1" kern="1200" dirty="0">
                            <a:solidFill>
                              <a:srgbClr val="FF0000"/>
                            </a:solidFill>
                            <a:latin typeface="+mn-lt"/>
                            <a:ea typeface="+mn-ea"/>
                            <a:cs typeface="+mn-cs"/>
                          </a:endParaRPr>
                        </a:p>
                      </a:txBody>
                      <a:tcPr anchor="ct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Sup>
                                  <m:sSubSupPr>
                                    <m:ctrlPr>
                                      <a:rPr lang="en-GB" sz="1600" b="0" i="1" smtClean="0">
                                        <a:solidFill>
                                          <a:schemeClr val="tx1"/>
                                        </a:solidFill>
                                        <a:latin typeface="Cambria Math" panose="02040503050406030204" pitchFamily="18" charset="0"/>
                                      </a:rPr>
                                    </m:ctrlPr>
                                  </m:sSubSupPr>
                                  <m:e>
                                    <m:r>
                                      <a:rPr lang="en-US" altLang="zh-CN" sz="1600" b="0" i="1" smtClean="0">
                                        <a:solidFill>
                                          <a:schemeClr val="tx1"/>
                                        </a:solidFill>
                                        <a:latin typeface="Cambria Math" panose="02040503050406030204" pitchFamily="18" charset="0"/>
                                      </a:rPr>
                                      <m:t>13.1</m:t>
                                    </m:r>
                                  </m:e>
                                  <m:sub>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0.8</m:t>
                                    </m:r>
                                  </m:sub>
                                  <m:sup>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0.7</m:t>
                                    </m:r>
                                  </m:sup>
                                </m:sSubSup>
                              </m:oMath>
                            </m:oMathPara>
                          </a14:m>
                          <a:endParaRPr lang="en-GB" sz="1600" b="1" dirty="0">
                            <a:solidFill>
                              <a:srgbClr val="FF0000"/>
                            </a:solidFill>
                          </a:endParaRPr>
                        </a:p>
                      </a:txBody>
                      <a:tcPr anchor="ctr">
                        <a:solidFill>
                          <a:schemeClr val="bg1"/>
                        </a:solidFill>
                      </a:tcPr>
                    </a:tc>
                    <a:tc>
                      <a:txBody>
                        <a:bodyPr/>
                        <a:lstStyle/>
                        <a:p>
                          <a:pPr algn="ctr"/>
                          <a:r>
                            <a:rPr lang="zh-CN" altLang="en-US" sz="1600" b="1" dirty="0">
                              <a:solidFill>
                                <a:srgbClr val="FF0000"/>
                              </a:solidFill>
                            </a:rPr>
                            <a:t>✓</a:t>
                          </a:r>
                          <a:endParaRPr lang="en-GB" sz="1600" b="1" dirty="0">
                            <a:solidFill>
                              <a:srgbClr val="FF0000"/>
                            </a:solidFill>
                          </a:endParaRPr>
                        </a:p>
                      </a:txBody>
                      <a:tcPr anchor="ctr">
                        <a:solidFill>
                          <a:schemeClr val="bg1"/>
                        </a:solidFill>
                      </a:tcPr>
                    </a:tc>
                    <a:extLst>
                      <a:ext uri="{0D108BD9-81ED-4DB2-BD59-A6C34878D82A}">
                        <a16:rowId xmlns:a16="http://schemas.microsoft.com/office/drawing/2014/main" val="993220726"/>
                      </a:ext>
                    </a:extLst>
                  </a:tr>
                  <a:tr h="365760">
                    <a:tc>
                      <a:txBody>
                        <a:bodyPr/>
                        <a:lstStyle/>
                        <a:p>
                          <a:pPr marL="0" algn="ctr" defTabSz="914400" rtl="0" eaLnBrk="1" fontAlgn="b" latinLnBrk="0" hangingPunct="1"/>
                          <a:r>
                            <a:rPr lang="en-US" sz="1600" kern="1200" dirty="0">
                              <a:solidFill>
                                <a:srgbClr val="FF0000"/>
                              </a:solidFill>
                              <a:latin typeface="+mn-lt"/>
                              <a:ea typeface="+mn-ea"/>
                              <a:cs typeface="+mn-cs"/>
                            </a:rPr>
                            <a:t>J1913+0832</a:t>
                          </a:r>
                        </a:p>
                      </a:txBody>
                      <a:tcPr marL="9525" marR="9525" marT="9525" marB="0" anchor="ctr">
                        <a:solidFill>
                          <a:schemeClr val="bg1"/>
                        </a:solidFill>
                      </a:tcPr>
                    </a:tc>
                    <a:tc>
                      <a:txBody>
                        <a:bodyPr/>
                        <a:lstStyle/>
                        <a:p>
                          <a:pPr marL="0" algn="ctr" defTabSz="914400" rtl="0" eaLnBrk="1" fontAlgn="b" latinLnBrk="0" hangingPunct="1"/>
                          <a:r>
                            <a:rPr lang="en-CN" sz="1600" kern="1200" dirty="0">
                              <a:solidFill>
                                <a:schemeClr val="dk1"/>
                              </a:solidFill>
                              <a:latin typeface="+mn-lt"/>
                              <a:ea typeface="+mn-ea"/>
                              <a:cs typeface="+mn-cs"/>
                            </a:rPr>
                            <a:t>134</a:t>
                          </a:r>
                          <a:r>
                            <a:rPr lang="en-US" altLang="zh-CN" sz="1600" kern="1200" dirty="0">
                              <a:solidFill>
                                <a:schemeClr val="dk1"/>
                              </a:solidFill>
                              <a:latin typeface="+mn-lt"/>
                              <a:ea typeface="+mn-ea"/>
                              <a:cs typeface="+mn-cs"/>
                            </a:rPr>
                            <a:t>.0</a:t>
                          </a:r>
                          <a:endParaRPr lang="en-CN" sz="1600" kern="1200" dirty="0">
                            <a:solidFill>
                              <a:schemeClr val="dk1"/>
                            </a:solidFill>
                            <a:latin typeface="+mn-lt"/>
                            <a:ea typeface="+mn-ea"/>
                            <a:cs typeface="+mn-cs"/>
                          </a:endParaRPr>
                        </a:p>
                      </a:txBody>
                      <a:tcPr marL="9525" marR="9525" marT="9525" marB="0" anchor="ct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Sup>
                                  <m:sSubSupPr>
                                    <m:ctrlPr>
                                      <a:rPr lang="en-GB" sz="1600" b="0" i="1" smtClean="0">
                                        <a:solidFill>
                                          <a:schemeClr val="tx1"/>
                                        </a:solidFill>
                                        <a:latin typeface="Cambria Math" panose="02040503050406030204" pitchFamily="18" charset="0"/>
                                      </a:rPr>
                                    </m:ctrlPr>
                                  </m:sSubSupPr>
                                  <m:e>
                                    <m:r>
                                      <a:rPr lang="en-US" altLang="zh-CN" sz="1600" b="0" i="1" smtClean="0">
                                        <a:solidFill>
                                          <a:schemeClr val="tx1"/>
                                        </a:solidFill>
                                        <a:latin typeface="Cambria Math" panose="02040503050406030204" pitchFamily="18" charset="0"/>
                                      </a:rPr>
                                      <m:t>9</m:t>
                                    </m:r>
                                    <m:r>
                                      <a:rPr lang="en-US" altLang="zh-CN" sz="1600" b="0" i="1" smtClean="0">
                                        <a:solidFill>
                                          <a:schemeClr val="tx1"/>
                                        </a:solidFill>
                                        <a:latin typeface="Cambria Math" panose="02040503050406030204" pitchFamily="18" charset="0"/>
                                      </a:rPr>
                                      <m:t>5.0</m:t>
                                    </m:r>
                                  </m:e>
                                  <m:sub>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0.2</m:t>
                                    </m:r>
                                  </m:sub>
                                  <m:sup>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0.2</m:t>
                                    </m:r>
                                  </m:sup>
                                </m:sSubSup>
                              </m:oMath>
                            </m:oMathPara>
                          </a14:m>
                          <a:endParaRPr lang="en-GB" sz="1600" b="1" dirty="0">
                            <a:solidFill>
                              <a:srgbClr val="FF0000"/>
                            </a:solidFill>
                          </a:endParaRPr>
                        </a:p>
                      </a:txBody>
                      <a:tcPr anchor="ct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Sup>
                                  <m:sSubSupPr>
                                    <m:ctrlPr>
                                      <a:rPr lang="en-GB" sz="1600" b="0" i="1" smtClean="0">
                                        <a:solidFill>
                                          <a:schemeClr val="tx1"/>
                                        </a:solidFill>
                                        <a:latin typeface="Cambria Math" panose="02040503050406030204" pitchFamily="18" charset="0"/>
                                      </a:rPr>
                                    </m:ctrlPr>
                                  </m:sSubSupPr>
                                  <m:e>
                                    <m:r>
                                      <a:rPr lang="en-US" altLang="zh-CN" sz="1600" b="0" i="1" smtClean="0">
                                        <a:solidFill>
                                          <a:schemeClr val="tx1"/>
                                        </a:solidFill>
                                        <a:latin typeface="Cambria Math" panose="02040503050406030204" pitchFamily="18" charset="0"/>
                                      </a:rPr>
                                      <m:t>−0.3</m:t>
                                    </m:r>
                                  </m:e>
                                  <m:sub>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0.4</m:t>
                                    </m:r>
                                  </m:sub>
                                  <m:sup>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0.3</m:t>
                                    </m:r>
                                  </m:sup>
                                </m:sSubSup>
                              </m:oMath>
                            </m:oMathPara>
                          </a14:m>
                          <a:endParaRPr lang="en-GB" sz="1600" b="0" dirty="0">
                            <a:solidFill>
                              <a:schemeClr val="tx1"/>
                            </a:solidFill>
                          </a:endParaRPr>
                        </a:p>
                      </a:txBody>
                      <a:tcPr anchor="ctr">
                        <a:solidFill>
                          <a:schemeClr val="bg1"/>
                        </a:solidFill>
                      </a:tcPr>
                    </a:tc>
                    <a:tc>
                      <a:txBody>
                        <a:bodyPr/>
                        <a:lstStyle/>
                        <a:p>
                          <a:pPr marL="0" algn="ctr" defTabSz="914400" rtl="0" eaLnBrk="1" fontAlgn="b" latinLnBrk="0" hangingPunct="1"/>
                          <a14:m>
                            <m:oMathPara xmlns:m="http://schemas.openxmlformats.org/officeDocument/2006/math">
                              <m:oMathParaPr>
                                <m:jc m:val="centerGroup"/>
                              </m:oMathParaPr>
                              <m:oMath xmlns:m="http://schemas.openxmlformats.org/officeDocument/2006/math">
                                <m:sSubSup>
                                  <m:sSubSupPr>
                                    <m:ctrlPr>
                                      <a:rPr lang="en-GB" sz="1600" b="0" i="1" smtClean="0">
                                        <a:solidFill>
                                          <a:schemeClr val="tx1"/>
                                        </a:solidFill>
                                        <a:latin typeface="Cambria Math" panose="02040503050406030204" pitchFamily="18" charset="0"/>
                                      </a:rPr>
                                    </m:ctrlPr>
                                  </m:sSubSupPr>
                                  <m:e>
                                    <m:r>
                                      <a:rPr lang="en-US" altLang="zh-CN" sz="1600" b="0" i="1" smtClean="0">
                                        <a:solidFill>
                                          <a:schemeClr val="tx1"/>
                                        </a:solidFill>
                                        <a:latin typeface="Cambria Math" panose="02040503050406030204" pitchFamily="18" charset="0"/>
                                      </a:rPr>
                                      <m:t>85.0</m:t>
                                    </m:r>
                                  </m:e>
                                  <m:sub>
                                    <m:r>
                                      <a:rPr lang="en-US" altLang="zh-CN" sz="1600" b="0" i="1" smtClean="0">
                                        <a:solidFill>
                                          <a:schemeClr val="tx1"/>
                                        </a:solidFill>
                                        <a:latin typeface="Cambria Math" panose="02040503050406030204" pitchFamily="18" charset="0"/>
                                      </a:rPr>
                                      <m:t>−0.2</m:t>
                                    </m:r>
                                  </m:sub>
                                  <m:sup>
                                    <m:r>
                                      <a:rPr lang="en-US" altLang="zh-CN" sz="1600" b="0" i="1" smtClean="0">
                                        <a:solidFill>
                                          <a:schemeClr val="tx1"/>
                                        </a:solidFill>
                                        <a:latin typeface="Cambria Math" panose="02040503050406030204" pitchFamily="18" charset="0"/>
                                      </a:rPr>
                                      <m:t>+0.2</m:t>
                                    </m:r>
                                  </m:sup>
                                </m:sSubSup>
                              </m:oMath>
                            </m:oMathPara>
                          </a14:m>
                          <a:endParaRPr lang="en-GB" sz="1600" kern="1200" dirty="0">
                            <a:solidFill>
                              <a:schemeClr val="dk1"/>
                            </a:solidFill>
                            <a:latin typeface="+mn-lt"/>
                            <a:ea typeface="+mn-ea"/>
                            <a:cs typeface="+mn-cs"/>
                          </a:endParaRPr>
                        </a:p>
                      </a:txBody>
                      <a:tcPr anchor="ct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Sup>
                                  <m:sSubSupPr>
                                    <m:ctrlPr>
                                      <a:rPr lang="en-GB" sz="1600" b="0" i="1" smtClean="0">
                                        <a:solidFill>
                                          <a:schemeClr val="tx1"/>
                                        </a:solidFill>
                                        <a:latin typeface="Cambria Math" panose="02040503050406030204" pitchFamily="18" charset="0"/>
                                      </a:rPr>
                                    </m:ctrlPr>
                                  </m:sSubSupPr>
                                  <m:e>
                                    <m:r>
                                      <a:rPr lang="en-US" altLang="zh-CN" sz="1600" b="0" i="1" smtClean="0">
                                        <a:solidFill>
                                          <a:schemeClr val="tx1"/>
                                        </a:solidFill>
                                        <a:latin typeface="Cambria Math" panose="02040503050406030204" pitchFamily="18" charset="0"/>
                                      </a:rPr>
                                      <m:t>9.6</m:t>
                                    </m:r>
                                  </m:e>
                                  <m:sub>
                                    <m:r>
                                      <a:rPr lang="en-US" altLang="zh-CN" sz="1600" b="0" i="1" smtClean="0">
                                        <a:solidFill>
                                          <a:schemeClr val="tx1"/>
                                        </a:solidFill>
                                        <a:latin typeface="Cambria Math" panose="02040503050406030204" pitchFamily="18" charset="0"/>
                                      </a:rPr>
                                      <m:t>−0.</m:t>
                                    </m:r>
                                    <m:r>
                                      <a:rPr lang="en-US" altLang="zh-CN" sz="1600" b="0" i="1" smtClean="0">
                                        <a:solidFill>
                                          <a:schemeClr val="tx1"/>
                                        </a:solidFill>
                                        <a:latin typeface="Cambria Math" panose="02040503050406030204" pitchFamily="18" charset="0"/>
                                      </a:rPr>
                                      <m:t>3</m:t>
                                    </m:r>
                                  </m:sub>
                                  <m:sup>
                                    <m:r>
                                      <a:rPr lang="en-US" altLang="zh-CN" sz="1600" b="0" i="1" smtClean="0">
                                        <a:solidFill>
                                          <a:schemeClr val="tx1"/>
                                        </a:solidFill>
                                        <a:latin typeface="Cambria Math" panose="02040503050406030204" pitchFamily="18" charset="0"/>
                                      </a:rPr>
                                      <m:t>+0.</m:t>
                                    </m:r>
                                    <m:r>
                                      <a:rPr lang="en-US" altLang="zh-CN" sz="1600" b="0" i="1" smtClean="0">
                                        <a:solidFill>
                                          <a:schemeClr val="tx1"/>
                                        </a:solidFill>
                                        <a:latin typeface="Cambria Math" panose="02040503050406030204" pitchFamily="18" charset="0"/>
                                      </a:rPr>
                                      <m:t>3</m:t>
                                    </m:r>
                                  </m:sup>
                                </m:sSubSup>
                              </m:oMath>
                            </m:oMathPara>
                          </a14:m>
                          <a:endParaRPr lang="en-GB" sz="1600" dirty="0"/>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600" b="1" dirty="0">
                              <a:solidFill>
                                <a:srgbClr val="FF0000"/>
                              </a:solidFill>
                            </a:rPr>
                            <a:t>✓</a:t>
                          </a:r>
                          <a:endParaRPr lang="en-GB" sz="1600" b="1" dirty="0">
                            <a:solidFill>
                              <a:srgbClr val="FF0000"/>
                            </a:solidFill>
                          </a:endParaRPr>
                        </a:p>
                      </a:txBody>
                      <a:tcPr anchor="ctr">
                        <a:solidFill>
                          <a:schemeClr val="bg1"/>
                        </a:solidFill>
                      </a:tcPr>
                    </a:tc>
                    <a:extLst>
                      <a:ext uri="{0D108BD9-81ED-4DB2-BD59-A6C34878D82A}">
                        <a16:rowId xmlns:a16="http://schemas.microsoft.com/office/drawing/2014/main" val="1096346606"/>
                      </a:ext>
                    </a:extLst>
                  </a:tr>
                  <a:tr h="365760">
                    <a:tc>
                      <a:txBody>
                        <a:bodyPr/>
                        <a:lstStyle/>
                        <a:p>
                          <a:pPr marL="0" algn="ctr" defTabSz="914400" rtl="0" eaLnBrk="1" fontAlgn="b" latinLnBrk="0" hangingPunct="1"/>
                          <a:r>
                            <a:rPr lang="en-US" sz="1600" kern="1200" dirty="0">
                              <a:solidFill>
                                <a:schemeClr val="dk1"/>
                              </a:solidFill>
                              <a:latin typeface="+mn-lt"/>
                              <a:ea typeface="+mn-ea"/>
                              <a:cs typeface="+mn-cs"/>
                            </a:rPr>
                            <a:t>J1935+2025</a:t>
                          </a:r>
                        </a:p>
                      </a:txBody>
                      <a:tcPr marL="9525" marR="9525" marT="9525" marB="0" anchor="ctr">
                        <a:solidFill>
                          <a:schemeClr val="bg1"/>
                        </a:solidFill>
                      </a:tcPr>
                    </a:tc>
                    <a:tc>
                      <a:txBody>
                        <a:bodyPr/>
                        <a:lstStyle/>
                        <a:p>
                          <a:pPr marL="0" algn="ctr" defTabSz="914400" rtl="0" eaLnBrk="1" fontAlgn="b" latinLnBrk="0" hangingPunct="1"/>
                          <a:r>
                            <a:rPr lang="en-CN" sz="1600" kern="1200" dirty="0">
                              <a:solidFill>
                                <a:schemeClr val="dk1"/>
                              </a:solidFill>
                              <a:latin typeface="+mn-lt"/>
                              <a:ea typeface="+mn-ea"/>
                              <a:cs typeface="+mn-cs"/>
                            </a:rPr>
                            <a:t>80.1</a:t>
                          </a:r>
                        </a:p>
                      </a:txBody>
                      <a:tcPr marL="9525" marR="9525" marT="9525" marB="0" anchor="ct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Sup>
                                  <m:sSubSupPr>
                                    <m:ctrlPr>
                                      <a:rPr lang="en-GB" sz="1600" b="0" i="1" smtClean="0">
                                        <a:solidFill>
                                          <a:schemeClr val="tx1"/>
                                        </a:solidFill>
                                        <a:latin typeface="Cambria Math" panose="02040503050406030204" pitchFamily="18" charset="0"/>
                                      </a:rPr>
                                    </m:ctrlPr>
                                  </m:sSubSupPr>
                                  <m:e>
                                    <m:r>
                                      <a:rPr lang="en-US" altLang="zh-CN" sz="1600" b="0" i="1" smtClean="0">
                                        <a:solidFill>
                                          <a:schemeClr val="tx1"/>
                                        </a:solidFill>
                                        <a:latin typeface="Cambria Math" panose="02040503050406030204" pitchFamily="18" charset="0"/>
                                      </a:rPr>
                                      <m:t>94.6</m:t>
                                    </m:r>
                                  </m:e>
                                  <m:sub>
                                    <m:r>
                                      <a:rPr lang="en-US" altLang="zh-CN" sz="1600" b="0" i="1" smtClean="0">
                                        <a:solidFill>
                                          <a:schemeClr val="tx1"/>
                                        </a:solidFill>
                                        <a:latin typeface="Cambria Math" panose="02040503050406030204" pitchFamily="18" charset="0"/>
                                      </a:rPr>
                                      <m:t>−0.2</m:t>
                                    </m:r>
                                  </m:sub>
                                  <m:sup>
                                    <m:r>
                                      <a:rPr lang="en-US" altLang="zh-CN" sz="1600" b="0" i="1" smtClean="0">
                                        <a:solidFill>
                                          <a:schemeClr val="tx1"/>
                                        </a:solidFill>
                                        <a:latin typeface="Cambria Math" panose="02040503050406030204" pitchFamily="18" charset="0"/>
                                      </a:rPr>
                                      <m:t>+0.2</m:t>
                                    </m:r>
                                  </m:sup>
                                </m:sSubSup>
                              </m:oMath>
                            </m:oMathPara>
                          </a14:m>
                          <a:endParaRPr lang="en-GB" sz="1600" b="0" dirty="0">
                            <a:solidFill>
                              <a:schemeClr val="tx1"/>
                            </a:solidFill>
                          </a:endParaRPr>
                        </a:p>
                      </a:txBody>
                      <a:tcPr anchor="ct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Sup>
                                  <m:sSubSupPr>
                                    <m:ctrlPr>
                                      <a:rPr lang="en-GB" sz="1600" b="0" i="1" smtClean="0">
                                        <a:solidFill>
                                          <a:schemeClr val="tx1"/>
                                        </a:solidFill>
                                        <a:latin typeface="Cambria Math" panose="02040503050406030204" pitchFamily="18" charset="0"/>
                                      </a:rPr>
                                    </m:ctrlPr>
                                  </m:sSubSupPr>
                                  <m:e>
                                    <m:r>
                                      <a:rPr lang="en-US" altLang="zh-CN" sz="1600" b="0" i="1" smtClean="0">
                                        <a:solidFill>
                                          <a:schemeClr val="tx1"/>
                                        </a:solidFill>
                                        <a:latin typeface="Cambria Math" panose="02040503050406030204" pitchFamily="18" charset="0"/>
                                      </a:rPr>
                                      <m:t>−13.7</m:t>
                                    </m:r>
                                  </m:e>
                                  <m:sub>
                                    <m:r>
                                      <a:rPr lang="en-US" altLang="zh-CN" sz="1600" b="0" i="1" smtClean="0">
                                        <a:solidFill>
                                          <a:schemeClr val="tx1"/>
                                        </a:solidFill>
                                        <a:latin typeface="Cambria Math" panose="02040503050406030204" pitchFamily="18" charset="0"/>
                                      </a:rPr>
                                      <m:t>−0.2</m:t>
                                    </m:r>
                                  </m:sub>
                                  <m:sup>
                                    <m:r>
                                      <a:rPr lang="en-US" altLang="zh-CN" sz="1600" b="0" i="1" smtClean="0">
                                        <a:solidFill>
                                          <a:schemeClr val="tx1"/>
                                        </a:solidFill>
                                        <a:latin typeface="Cambria Math" panose="02040503050406030204" pitchFamily="18" charset="0"/>
                                      </a:rPr>
                                      <m:t>+0.2</m:t>
                                    </m:r>
                                  </m:sup>
                                </m:sSubSup>
                              </m:oMath>
                            </m:oMathPara>
                          </a14:m>
                          <a:endParaRPr lang="en-GB" sz="1600" b="0" dirty="0">
                            <a:solidFill>
                              <a:schemeClr val="tx1"/>
                            </a:solidFill>
                          </a:endParaRPr>
                        </a:p>
                      </a:txBody>
                      <a:tcPr anchor="ctr">
                        <a:solidFill>
                          <a:schemeClr val="bg1"/>
                        </a:solidFill>
                      </a:tcPr>
                    </a:tc>
                    <a:tc>
                      <a:txBody>
                        <a:bodyPr/>
                        <a:lstStyle/>
                        <a:p>
                          <a:pPr marL="0" algn="ctr" defTabSz="914400" rtl="0" eaLnBrk="1" fontAlgn="b" latinLnBrk="0" hangingPunct="1"/>
                          <a14:m>
                            <m:oMathPara xmlns:m="http://schemas.openxmlformats.org/officeDocument/2006/math">
                              <m:oMathParaPr>
                                <m:jc m:val="centerGroup"/>
                              </m:oMathParaPr>
                              <m:oMath xmlns:m="http://schemas.openxmlformats.org/officeDocument/2006/math">
                                <m:sSubSup>
                                  <m:sSubSupPr>
                                    <m:ctrlPr>
                                      <a:rPr lang="en-GB" sz="1600" b="0" i="1" smtClean="0">
                                        <a:solidFill>
                                          <a:schemeClr val="tx1"/>
                                        </a:solidFill>
                                        <a:latin typeface="Cambria Math" panose="02040503050406030204" pitchFamily="18" charset="0"/>
                                      </a:rPr>
                                    </m:ctrlPr>
                                  </m:sSubSupPr>
                                  <m:e>
                                    <m:r>
                                      <a:rPr lang="en-US" altLang="zh-CN" sz="1600" b="0" i="1" smtClean="0">
                                        <a:solidFill>
                                          <a:schemeClr val="tx1"/>
                                        </a:solidFill>
                                        <a:latin typeface="Cambria Math" panose="02040503050406030204" pitchFamily="18" charset="0"/>
                                      </a:rPr>
                                      <m:t>8</m:t>
                                    </m:r>
                                    <m:r>
                                      <a:rPr lang="en-US" altLang="zh-CN" sz="1600" b="0" i="1" smtClean="0">
                                        <a:solidFill>
                                          <a:schemeClr val="tx1"/>
                                        </a:solidFill>
                                        <a:latin typeface="Cambria Math" panose="02040503050406030204" pitchFamily="18" charset="0"/>
                                      </a:rPr>
                                      <m:t>5</m:t>
                                    </m:r>
                                    <m:r>
                                      <a:rPr lang="en-US" altLang="zh-CN" sz="1600" b="0" i="1" smtClean="0">
                                        <a:solidFill>
                                          <a:schemeClr val="tx1"/>
                                        </a:solidFill>
                                        <a:latin typeface="Cambria Math" panose="02040503050406030204" pitchFamily="18" charset="0"/>
                                      </a:rPr>
                                      <m:t>.4</m:t>
                                    </m:r>
                                  </m:e>
                                  <m:sub>
                                    <m:r>
                                      <a:rPr lang="en-US" altLang="zh-CN" sz="1600" b="0" i="1" smtClean="0">
                                        <a:solidFill>
                                          <a:schemeClr val="tx1"/>
                                        </a:solidFill>
                                        <a:latin typeface="Cambria Math" panose="02040503050406030204" pitchFamily="18" charset="0"/>
                                      </a:rPr>
                                      <m:t>−0.2</m:t>
                                    </m:r>
                                  </m:sub>
                                  <m:sup>
                                    <m:r>
                                      <a:rPr lang="en-US" altLang="zh-CN" sz="1600" b="0" i="1" smtClean="0">
                                        <a:solidFill>
                                          <a:schemeClr val="tx1"/>
                                        </a:solidFill>
                                        <a:latin typeface="Cambria Math" panose="02040503050406030204" pitchFamily="18" charset="0"/>
                                      </a:rPr>
                                      <m:t>+0.2</m:t>
                                    </m:r>
                                  </m:sup>
                                </m:sSubSup>
                              </m:oMath>
                            </m:oMathPara>
                          </a14:m>
                          <a:endParaRPr lang="en-GB" sz="1600" kern="1200" dirty="0">
                            <a:solidFill>
                              <a:schemeClr val="dk1"/>
                            </a:solidFill>
                            <a:latin typeface="+mn-lt"/>
                            <a:ea typeface="+mn-ea"/>
                            <a:cs typeface="+mn-cs"/>
                          </a:endParaRPr>
                        </a:p>
                      </a:txBody>
                      <a:tcPr anchor="ct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Sup>
                                  <m:sSubSupPr>
                                    <m:ctrlPr>
                                      <a:rPr lang="en-GB" sz="1600" b="0" i="1" smtClean="0">
                                        <a:solidFill>
                                          <a:schemeClr val="tx1"/>
                                        </a:solidFill>
                                        <a:latin typeface="Cambria Math" panose="02040503050406030204" pitchFamily="18" charset="0"/>
                                      </a:rPr>
                                    </m:ctrlPr>
                                  </m:sSubSupPr>
                                  <m:e>
                                    <m:r>
                                      <a:rPr lang="en-US" altLang="zh-CN" sz="1600" b="0" i="1" smtClean="0">
                                        <a:solidFill>
                                          <a:schemeClr val="tx1"/>
                                        </a:solidFill>
                                        <a:latin typeface="Cambria Math" panose="02040503050406030204" pitchFamily="18" charset="0"/>
                                      </a:rPr>
                                      <m:t>−4.5</m:t>
                                    </m:r>
                                  </m:e>
                                  <m:sub>
                                    <m:r>
                                      <a:rPr lang="en-US" altLang="zh-CN" sz="1600" b="0" i="1" smtClean="0">
                                        <a:solidFill>
                                          <a:schemeClr val="tx1"/>
                                        </a:solidFill>
                                        <a:latin typeface="Cambria Math" panose="02040503050406030204" pitchFamily="18" charset="0"/>
                                      </a:rPr>
                                      <m:t>−0.</m:t>
                                    </m:r>
                                    <m:r>
                                      <a:rPr lang="en-US" altLang="zh-CN" sz="1600" b="0" i="1" smtClean="0">
                                        <a:solidFill>
                                          <a:schemeClr val="tx1"/>
                                        </a:solidFill>
                                        <a:latin typeface="Cambria Math" panose="02040503050406030204" pitchFamily="18" charset="0"/>
                                      </a:rPr>
                                      <m:t>1</m:t>
                                    </m:r>
                                  </m:sub>
                                  <m:sup>
                                    <m:r>
                                      <a:rPr lang="en-US" altLang="zh-CN" sz="1600" b="0" i="1" smtClean="0">
                                        <a:solidFill>
                                          <a:schemeClr val="tx1"/>
                                        </a:solidFill>
                                        <a:latin typeface="Cambria Math" panose="02040503050406030204" pitchFamily="18" charset="0"/>
                                      </a:rPr>
                                      <m:t>+0.</m:t>
                                    </m:r>
                                    <m:r>
                                      <a:rPr lang="en-US" altLang="zh-CN" sz="1600" b="0" i="1" smtClean="0">
                                        <a:solidFill>
                                          <a:schemeClr val="tx1"/>
                                        </a:solidFill>
                                        <a:latin typeface="Cambria Math" panose="02040503050406030204" pitchFamily="18" charset="0"/>
                                      </a:rPr>
                                      <m:t>1</m:t>
                                    </m:r>
                                  </m:sup>
                                </m:sSubSup>
                              </m:oMath>
                            </m:oMathPara>
                          </a14:m>
                          <a:endParaRPr lang="en-GB" sz="1600" dirty="0"/>
                        </a:p>
                      </a:txBody>
                      <a:tcPr anchor="ctr">
                        <a:solidFill>
                          <a:schemeClr val="bg1"/>
                        </a:solidFill>
                      </a:tcPr>
                    </a:tc>
                    <a:tc>
                      <a:txBody>
                        <a:bodyPr/>
                        <a:lstStyle/>
                        <a:p>
                          <a:pPr algn="ctr"/>
                          <a:r>
                            <a:rPr lang="zh-CN" altLang="en-US" sz="1600" dirty="0">
                              <a:solidFill>
                                <a:schemeClr val="tx1"/>
                              </a:solidFill>
                            </a:rPr>
                            <a:t>✘</a:t>
                          </a:r>
                          <a:endParaRPr lang="en-GB" sz="1600" dirty="0"/>
                        </a:p>
                      </a:txBody>
                      <a:tcPr anchor="ctr">
                        <a:solidFill>
                          <a:schemeClr val="bg1"/>
                        </a:solidFill>
                      </a:tcPr>
                    </a:tc>
                    <a:extLst>
                      <a:ext uri="{0D108BD9-81ED-4DB2-BD59-A6C34878D82A}">
                        <a16:rowId xmlns:a16="http://schemas.microsoft.com/office/drawing/2014/main" val="3656307928"/>
                      </a:ext>
                    </a:extLst>
                  </a:tr>
                  <a:tr h="365760">
                    <a:tc>
                      <a:txBody>
                        <a:bodyPr/>
                        <a:lstStyle/>
                        <a:p>
                          <a:pPr marL="0" algn="ctr" defTabSz="914400" rtl="0" eaLnBrk="1" fontAlgn="b" latinLnBrk="0" hangingPunct="1"/>
                          <a:r>
                            <a:rPr lang="en-US" sz="1600" kern="1200" dirty="0">
                              <a:solidFill>
                                <a:schemeClr val="dk1"/>
                              </a:solidFill>
                              <a:latin typeface="+mn-lt"/>
                              <a:ea typeface="+mn-ea"/>
                              <a:cs typeface="+mn-cs"/>
                            </a:rPr>
                            <a:t>J2047+5029</a:t>
                          </a:r>
                          <a:r>
                            <a:rPr lang="zh-CN" altLang="en-US" sz="1600" kern="1200" dirty="0">
                              <a:solidFill>
                                <a:schemeClr val="dk1"/>
                              </a:solidFill>
                              <a:latin typeface="+mn-lt"/>
                              <a:ea typeface="+mn-ea"/>
                              <a:cs typeface="+mn-cs"/>
                            </a:rPr>
                            <a:t>*</a:t>
                          </a:r>
                          <a:endParaRPr lang="en-US" sz="1600" kern="1200" dirty="0">
                            <a:solidFill>
                              <a:schemeClr val="dk1"/>
                            </a:solidFill>
                            <a:latin typeface="+mn-lt"/>
                            <a:ea typeface="+mn-ea"/>
                            <a:cs typeface="+mn-cs"/>
                          </a:endParaRPr>
                        </a:p>
                      </a:txBody>
                      <a:tcPr marL="9525" marR="9525" marT="9525" marB="0" anchor="ctr">
                        <a:solidFill>
                          <a:schemeClr val="bg1"/>
                        </a:solidFill>
                      </a:tcPr>
                    </a:tc>
                    <a:tc>
                      <a:txBody>
                        <a:bodyPr/>
                        <a:lstStyle/>
                        <a:p>
                          <a:pPr marL="0" algn="ctr" defTabSz="914400" rtl="0" eaLnBrk="1" fontAlgn="b" latinLnBrk="0" hangingPunct="1"/>
                          <a:r>
                            <a:rPr lang="en-CN" sz="1600" kern="1200" dirty="0">
                              <a:solidFill>
                                <a:schemeClr val="dk1"/>
                              </a:solidFill>
                              <a:latin typeface="+mn-lt"/>
                              <a:ea typeface="+mn-ea"/>
                              <a:cs typeface="+mn-cs"/>
                            </a:rPr>
                            <a:t>445.9</a:t>
                          </a:r>
                        </a:p>
                      </a:txBody>
                      <a:tcPr marL="9525" marR="9525" marT="9525" marB="0" anchor="ct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Sup>
                                  <m:sSubSupPr>
                                    <m:ctrlPr>
                                      <a:rPr lang="en-GB" sz="1600" b="0" i="1" smtClean="0">
                                        <a:solidFill>
                                          <a:schemeClr val="tx1"/>
                                        </a:solidFill>
                                        <a:latin typeface="Cambria Math" panose="02040503050406030204" pitchFamily="18" charset="0"/>
                                      </a:rPr>
                                    </m:ctrlPr>
                                  </m:sSubSupPr>
                                  <m:e>
                                    <m:r>
                                      <a:rPr lang="en-US" altLang="zh-CN" sz="1600" b="0" i="1" smtClean="0">
                                        <a:solidFill>
                                          <a:schemeClr val="tx1"/>
                                        </a:solidFill>
                                        <a:latin typeface="Cambria Math" panose="02040503050406030204" pitchFamily="18" charset="0"/>
                                      </a:rPr>
                                      <m:t>121</m:t>
                                    </m:r>
                                  </m:e>
                                  <m:sub>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17</m:t>
                                    </m:r>
                                  </m:sub>
                                  <m:sup>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24</m:t>
                                    </m:r>
                                  </m:sup>
                                </m:sSubSup>
                              </m:oMath>
                            </m:oMathPara>
                          </a14:m>
                          <a:endParaRPr lang="en-GB" sz="1600" b="1" dirty="0">
                            <a:solidFill>
                              <a:srgbClr val="FF0000"/>
                            </a:solidFill>
                          </a:endParaRPr>
                        </a:p>
                      </a:txBody>
                      <a:tcPr anchor="ct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Sup>
                                  <m:sSubSupPr>
                                    <m:ctrlPr>
                                      <a:rPr lang="en-GB" sz="1600" b="0" i="1" smtClean="0">
                                        <a:solidFill>
                                          <a:schemeClr val="tx1"/>
                                        </a:solidFill>
                                        <a:latin typeface="Cambria Math" panose="02040503050406030204" pitchFamily="18" charset="0"/>
                                      </a:rPr>
                                    </m:ctrlPr>
                                  </m:sSubSupPr>
                                  <m:e>
                                    <m:r>
                                      <a:rPr lang="en-US" altLang="zh-CN" sz="1600" b="0" i="1" smtClean="0">
                                        <a:solidFill>
                                          <a:schemeClr val="tx1"/>
                                        </a:solidFill>
                                        <a:latin typeface="Cambria Math" panose="02040503050406030204" pitchFamily="18" charset="0"/>
                                      </a:rPr>
                                      <m:t>−2.1</m:t>
                                    </m:r>
                                  </m:e>
                                  <m:sub>
                                    <m:r>
                                      <a:rPr lang="en-US" altLang="zh-CN" sz="1600" b="0" i="1" smtClean="0">
                                        <a:solidFill>
                                          <a:schemeClr val="tx1"/>
                                        </a:solidFill>
                                        <a:latin typeface="Cambria Math" panose="02040503050406030204" pitchFamily="18" charset="0"/>
                                      </a:rPr>
                                      <m:t>−0.</m:t>
                                    </m:r>
                                    <m:r>
                                      <a:rPr lang="en-US" altLang="zh-CN" sz="1600" b="0" i="1" smtClean="0">
                                        <a:solidFill>
                                          <a:schemeClr val="tx1"/>
                                        </a:solidFill>
                                        <a:latin typeface="Cambria Math" panose="02040503050406030204" pitchFamily="18" charset="0"/>
                                      </a:rPr>
                                      <m:t>3</m:t>
                                    </m:r>
                                  </m:sub>
                                  <m:sup>
                                    <m:r>
                                      <a:rPr lang="en-US" altLang="zh-CN" sz="1600" b="0" i="1" smtClean="0">
                                        <a:solidFill>
                                          <a:schemeClr val="tx1"/>
                                        </a:solidFill>
                                        <a:latin typeface="Cambria Math" panose="02040503050406030204" pitchFamily="18" charset="0"/>
                                      </a:rPr>
                                      <m:t>+0.</m:t>
                                    </m:r>
                                    <m:r>
                                      <a:rPr lang="en-US" altLang="zh-CN" sz="1600" b="0" i="1" smtClean="0">
                                        <a:solidFill>
                                          <a:schemeClr val="tx1"/>
                                        </a:solidFill>
                                        <a:latin typeface="Cambria Math" panose="02040503050406030204" pitchFamily="18" charset="0"/>
                                      </a:rPr>
                                      <m:t>7</m:t>
                                    </m:r>
                                  </m:sup>
                                </m:sSubSup>
                              </m:oMath>
                            </m:oMathPara>
                          </a14:m>
                          <a:endParaRPr lang="en-GB" sz="1600" b="0" dirty="0">
                            <a:solidFill>
                              <a:schemeClr val="tx1"/>
                            </a:solidFill>
                          </a:endParaRPr>
                        </a:p>
                      </a:txBody>
                      <a:tcPr anchor="ctr">
                        <a:solidFill>
                          <a:schemeClr val="bg1"/>
                        </a:solidFill>
                      </a:tcPr>
                    </a:tc>
                    <a:tc>
                      <a:txBody>
                        <a:bodyPr/>
                        <a:lstStyle/>
                        <a:p>
                          <a:pPr marL="0" algn="ctr" defTabSz="914400" rtl="0" eaLnBrk="1" fontAlgn="b" latinLnBrk="0" hangingPunct="1"/>
                          <a14:m>
                            <m:oMathPara xmlns:m="http://schemas.openxmlformats.org/officeDocument/2006/math">
                              <m:oMathParaPr>
                                <m:jc m:val="centerGroup"/>
                              </m:oMathParaPr>
                              <m:oMath xmlns:m="http://schemas.openxmlformats.org/officeDocument/2006/math">
                                <m:sSubSup>
                                  <m:sSubSupPr>
                                    <m:ctrlPr>
                                      <a:rPr lang="en-GB" sz="1600" b="0" i="1" smtClean="0">
                                        <a:solidFill>
                                          <a:schemeClr val="tx1"/>
                                        </a:solidFill>
                                        <a:latin typeface="Cambria Math" panose="02040503050406030204" pitchFamily="18" charset="0"/>
                                      </a:rPr>
                                    </m:ctrlPr>
                                  </m:sSubSupPr>
                                  <m:e>
                                    <m:r>
                                      <a:rPr lang="en-US" altLang="zh-CN" sz="1600" b="0" i="1" smtClean="0">
                                        <a:solidFill>
                                          <a:schemeClr val="tx1"/>
                                        </a:solidFill>
                                        <a:latin typeface="Cambria Math" panose="02040503050406030204" pitchFamily="18" charset="0"/>
                                      </a:rPr>
                                      <m:t>58</m:t>
                                    </m:r>
                                  </m:e>
                                  <m:sub>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24</m:t>
                                    </m:r>
                                  </m:sub>
                                  <m:sup>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17</m:t>
                                    </m:r>
                                  </m:sup>
                                </m:sSubSup>
                              </m:oMath>
                            </m:oMathPara>
                          </a14:m>
                          <a:endParaRPr lang="en-GB" sz="1600" kern="1200" dirty="0">
                            <a:solidFill>
                              <a:schemeClr val="dk1"/>
                            </a:solidFill>
                            <a:latin typeface="+mn-lt"/>
                            <a:ea typeface="+mn-ea"/>
                            <a:cs typeface="+mn-cs"/>
                          </a:endParaRPr>
                        </a:p>
                      </a:txBody>
                      <a:tcPr anchor="ct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Sup>
                                  <m:sSubSupPr>
                                    <m:ctrlPr>
                                      <a:rPr lang="en-GB" sz="1600" b="0" i="1" smtClean="0">
                                        <a:solidFill>
                                          <a:schemeClr val="tx1"/>
                                        </a:solidFill>
                                        <a:latin typeface="Cambria Math" panose="02040503050406030204" pitchFamily="18" charset="0"/>
                                      </a:rPr>
                                    </m:ctrlPr>
                                  </m:sSubSupPr>
                                  <m:e>
                                    <m:r>
                                      <a:rPr lang="en-US" altLang="zh-CN" sz="1600" b="0" i="1" smtClean="0">
                                        <a:solidFill>
                                          <a:schemeClr val="tx1"/>
                                        </a:solidFill>
                                        <a:latin typeface="Cambria Math" panose="02040503050406030204" pitchFamily="18" charset="0"/>
                                      </a:rPr>
                                      <m:t>59</m:t>
                                    </m:r>
                                  </m:e>
                                  <m:sub>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36</m:t>
                                    </m:r>
                                  </m:sub>
                                  <m:sup>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49</m:t>
                                    </m:r>
                                  </m:sup>
                                </m:sSubSup>
                              </m:oMath>
                            </m:oMathPara>
                          </a14:m>
                          <a:endParaRPr lang="en-GB" sz="1600" dirty="0"/>
                        </a:p>
                      </a:txBody>
                      <a:tcPr anchor="ctr">
                        <a:solidFill>
                          <a:schemeClr val="bg1"/>
                        </a:solidFill>
                      </a:tcPr>
                    </a:tc>
                    <a:tc>
                      <a:txBody>
                        <a:bodyPr/>
                        <a:lstStyle/>
                        <a:p>
                          <a:pPr algn="ctr"/>
                          <a:r>
                            <a:rPr lang="zh-CN" altLang="en-US" sz="1600" dirty="0">
                              <a:solidFill>
                                <a:schemeClr val="tx1"/>
                              </a:solidFill>
                            </a:rPr>
                            <a:t>✘*</a:t>
                          </a:r>
                          <a:endParaRPr lang="en-GB" sz="1600" b="1" dirty="0">
                            <a:solidFill>
                              <a:srgbClr val="FF0000"/>
                            </a:solidFill>
                          </a:endParaRPr>
                        </a:p>
                      </a:txBody>
                      <a:tcPr anchor="ctr">
                        <a:solidFill>
                          <a:schemeClr val="bg1"/>
                        </a:solidFill>
                      </a:tcPr>
                    </a:tc>
                    <a:extLst>
                      <a:ext uri="{0D108BD9-81ED-4DB2-BD59-A6C34878D82A}">
                        <a16:rowId xmlns:a16="http://schemas.microsoft.com/office/drawing/2014/main" val="409531864"/>
                      </a:ext>
                    </a:extLst>
                  </a:tr>
                  <a:tr h="365760">
                    <a:tc>
                      <a:txBody>
                        <a:bodyPr/>
                        <a:lstStyle/>
                        <a:p>
                          <a:pPr marL="0" algn="ctr" defTabSz="914400" rtl="0" eaLnBrk="1" fontAlgn="b" latinLnBrk="0" hangingPunct="1"/>
                          <a:r>
                            <a:rPr lang="en-US" sz="1600" kern="1200" dirty="0">
                              <a:solidFill>
                                <a:schemeClr val="dk1"/>
                              </a:solidFill>
                              <a:latin typeface="+mn-lt"/>
                              <a:ea typeface="+mn-ea"/>
                              <a:cs typeface="+mn-cs"/>
                            </a:rPr>
                            <a:t>J2208+4056</a:t>
                          </a:r>
                          <a:r>
                            <a:rPr lang="zh-CN" altLang="en-US" sz="1600" kern="1200" dirty="0">
                              <a:solidFill>
                                <a:schemeClr val="dk1"/>
                              </a:solidFill>
                              <a:latin typeface="+mn-lt"/>
                              <a:ea typeface="+mn-ea"/>
                              <a:cs typeface="+mn-cs"/>
                            </a:rPr>
                            <a:t>*</a:t>
                          </a:r>
                          <a:endParaRPr lang="en-US" sz="1600" kern="1200" dirty="0">
                            <a:solidFill>
                              <a:schemeClr val="dk1"/>
                            </a:solidFill>
                            <a:latin typeface="+mn-lt"/>
                            <a:ea typeface="+mn-ea"/>
                            <a:cs typeface="+mn-cs"/>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CN" sz="1600" kern="1200" dirty="0">
                              <a:solidFill>
                                <a:schemeClr val="dk1"/>
                              </a:solidFill>
                              <a:latin typeface="+mn-lt"/>
                              <a:ea typeface="+mn-ea"/>
                              <a:cs typeface="+mn-cs"/>
                            </a:rPr>
                            <a:t>636</a:t>
                          </a: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Sup>
                                  <m:sSubSupPr>
                                    <m:ctrlPr>
                                      <a:rPr lang="en-GB" sz="1600" b="0" i="1" smtClean="0">
                                        <a:solidFill>
                                          <a:schemeClr val="tx1"/>
                                        </a:solidFill>
                                        <a:latin typeface="Cambria Math" panose="02040503050406030204" pitchFamily="18" charset="0"/>
                                      </a:rPr>
                                    </m:ctrlPr>
                                  </m:sSubSupPr>
                                  <m:e>
                                    <m:r>
                                      <a:rPr lang="en-US" altLang="zh-CN" sz="1600" b="0" i="1" smtClean="0">
                                        <a:solidFill>
                                          <a:schemeClr val="tx1"/>
                                        </a:solidFill>
                                        <a:latin typeface="Cambria Math" panose="02040503050406030204" pitchFamily="18" charset="0"/>
                                      </a:rPr>
                                      <m:t>140</m:t>
                                    </m:r>
                                  </m:e>
                                  <m:sub>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11</m:t>
                                    </m:r>
                                  </m:sub>
                                  <m:sup>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13</m:t>
                                    </m:r>
                                  </m:sup>
                                </m:sSubSup>
                              </m:oMath>
                            </m:oMathPara>
                          </a14:m>
                          <a:endParaRPr lang="en-GB" sz="1600" b="1" dirty="0">
                            <a:solidFill>
                              <a:srgbClr val="FF0000"/>
                            </a:solidFill>
                          </a:endParaRPr>
                        </a:p>
                      </a:txBody>
                      <a:tcPr anchor="ctr">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Sup>
                                  <m:sSubSupPr>
                                    <m:ctrlPr>
                                      <a:rPr lang="en-GB" sz="1600" b="0" i="1" smtClean="0">
                                        <a:solidFill>
                                          <a:schemeClr val="tx1"/>
                                        </a:solidFill>
                                        <a:latin typeface="Cambria Math" panose="02040503050406030204" pitchFamily="18" charset="0"/>
                                      </a:rPr>
                                    </m:ctrlPr>
                                  </m:sSubSupPr>
                                  <m:e>
                                    <m:r>
                                      <a:rPr lang="en-US" altLang="zh-CN" sz="1600" b="0" i="1" smtClean="0">
                                        <a:solidFill>
                                          <a:schemeClr val="tx1"/>
                                        </a:solidFill>
                                        <a:latin typeface="Cambria Math" panose="02040503050406030204" pitchFamily="18" charset="0"/>
                                      </a:rPr>
                                      <m:t>−9</m:t>
                                    </m:r>
                                  </m:e>
                                  <m:sub>
                                    <m:r>
                                      <a:rPr lang="en-US" altLang="zh-CN" sz="1600" b="0" i="1" smtClean="0">
                                        <a:solidFill>
                                          <a:schemeClr val="tx1"/>
                                        </a:solidFill>
                                        <a:latin typeface="Cambria Math" panose="02040503050406030204" pitchFamily="18" charset="0"/>
                                      </a:rPr>
                                      <m:t>−2</m:t>
                                    </m:r>
                                  </m:sub>
                                  <m:sup>
                                    <m:r>
                                      <a:rPr lang="en-US" altLang="zh-CN" sz="1600" b="0" i="1" smtClean="0">
                                        <a:solidFill>
                                          <a:schemeClr val="tx1"/>
                                        </a:solidFill>
                                        <a:latin typeface="Cambria Math" panose="02040503050406030204" pitchFamily="18" charset="0"/>
                                      </a:rPr>
                                      <m:t>+2</m:t>
                                    </m:r>
                                  </m:sup>
                                </m:sSubSup>
                              </m:oMath>
                            </m:oMathPara>
                          </a14:m>
                          <a:endParaRPr lang="en-GB" sz="1600" b="0" dirty="0">
                            <a:solidFill>
                              <a:schemeClr val="tx1"/>
                            </a:solidFill>
                          </a:endParaRPr>
                        </a:p>
                      </a:txBody>
                      <a:tcPr anchor="ctr">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14:m>
                            <m:oMathPara xmlns:m="http://schemas.openxmlformats.org/officeDocument/2006/math">
                              <m:oMathParaPr>
                                <m:jc m:val="centerGroup"/>
                              </m:oMathParaPr>
                              <m:oMath xmlns:m="http://schemas.openxmlformats.org/officeDocument/2006/math">
                                <m:sSubSup>
                                  <m:sSubSupPr>
                                    <m:ctrlPr>
                                      <a:rPr lang="en-GB" sz="1600" b="0" i="1" smtClean="0">
                                        <a:solidFill>
                                          <a:schemeClr val="tx1"/>
                                        </a:solidFill>
                                        <a:latin typeface="Cambria Math" panose="02040503050406030204" pitchFamily="18" charset="0"/>
                                      </a:rPr>
                                    </m:ctrlPr>
                                  </m:sSubSupPr>
                                  <m:e>
                                    <m:r>
                                      <a:rPr lang="en-US" altLang="zh-CN" sz="1600" b="0" i="1" smtClean="0">
                                        <a:solidFill>
                                          <a:schemeClr val="tx1"/>
                                        </a:solidFill>
                                        <a:latin typeface="Cambria Math" panose="02040503050406030204" pitchFamily="18" charset="0"/>
                                      </a:rPr>
                                      <m:t>39</m:t>
                                    </m:r>
                                  </m:e>
                                  <m:sub>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13</m:t>
                                    </m:r>
                                  </m:sub>
                                  <m:sup>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11</m:t>
                                    </m:r>
                                  </m:sup>
                                </m:sSubSup>
                              </m:oMath>
                            </m:oMathPara>
                          </a14:m>
                          <a:endParaRPr lang="en-GB" sz="1600" kern="1200" dirty="0">
                            <a:solidFill>
                              <a:schemeClr val="dk1"/>
                            </a:solidFill>
                            <a:latin typeface="+mn-lt"/>
                            <a:ea typeface="+mn-ea"/>
                            <a:cs typeface="+mn-cs"/>
                          </a:endParaRPr>
                        </a:p>
                      </a:txBody>
                      <a:tcPr anchor="ctr">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Sup>
                                  <m:sSubSupPr>
                                    <m:ctrlPr>
                                      <a:rPr lang="en-GB" sz="1600" b="0" i="1" smtClean="0">
                                        <a:solidFill>
                                          <a:schemeClr val="tx1"/>
                                        </a:solidFill>
                                        <a:latin typeface="Cambria Math" panose="02040503050406030204" pitchFamily="18" charset="0"/>
                                      </a:rPr>
                                    </m:ctrlPr>
                                  </m:sSubSupPr>
                                  <m:e>
                                    <m:r>
                                      <a:rPr lang="en-US" altLang="zh-CN" sz="1600" b="0" i="1" smtClean="0">
                                        <a:solidFill>
                                          <a:schemeClr val="tx1"/>
                                        </a:solidFill>
                                        <a:latin typeface="Cambria Math" panose="02040503050406030204" pitchFamily="18" charset="0"/>
                                      </a:rPr>
                                      <m:t>92</m:t>
                                    </m:r>
                                  </m:e>
                                  <m:sub>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25</m:t>
                                    </m:r>
                                  </m:sub>
                                  <m:sup>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30</m:t>
                                    </m:r>
                                  </m:sup>
                                </m:sSubSup>
                              </m:oMath>
                            </m:oMathPara>
                          </a14:m>
                          <a:endParaRPr lang="en-GB" sz="1600" dirty="0"/>
                        </a:p>
                      </a:txBody>
                      <a:tcPr anchor="ctr">
                        <a:lnB w="12700" cap="flat" cmpd="sng" algn="ctr">
                          <a:solidFill>
                            <a:schemeClr val="tx1"/>
                          </a:solidFill>
                          <a:prstDash val="solid"/>
                          <a:round/>
                          <a:headEnd type="none" w="med" len="med"/>
                          <a:tailEnd type="none" w="med" len="med"/>
                        </a:lnB>
                        <a:solidFill>
                          <a:schemeClr val="bg1"/>
                        </a:solidFill>
                      </a:tcPr>
                    </a:tc>
                    <a:tc>
                      <a:txBody>
                        <a:bodyPr/>
                        <a:lstStyle/>
                        <a:p>
                          <a:pPr algn="ctr"/>
                          <a:r>
                            <a:rPr lang="zh-CN" altLang="en-US" sz="1600" dirty="0">
                              <a:solidFill>
                                <a:schemeClr val="tx1"/>
                              </a:solidFill>
                            </a:rPr>
                            <a:t>✘*</a:t>
                          </a:r>
                          <a:endParaRPr lang="en-GB" sz="1600" b="1" dirty="0">
                            <a:solidFill>
                              <a:srgbClr val="FF0000"/>
                            </a:solidFill>
                          </a:endParaRPr>
                        </a:p>
                      </a:txBody>
                      <a:tcPr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6226163"/>
                      </a:ext>
                    </a:extLst>
                  </a:tr>
                </a:tbl>
              </a:graphicData>
            </a:graphic>
          </p:graphicFrame>
        </mc:Choice>
        <mc:Fallback>
          <p:graphicFrame>
            <p:nvGraphicFramePr>
              <p:cNvPr id="4" name="Content Placeholder 3">
                <a:extLst>
                  <a:ext uri="{FF2B5EF4-FFF2-40B4-BE49-F238E27FC236}">
                    <a16:creationId xmlns:a16="http://schemas.microsoft.com/office/drawing/2014/main" id="{25767A3F-77A5-68D3-2198-E8D005901F1E}"/>
                  </a:ext>
                </a:extLst>
              </p:cNvPr>
              <p:cNvGraphicFramePr>
                <a:graphicFrameLocks noGrp="1"/>
              </p:cNvGraphicFramePr>
              <p:nvPr>
                <p:ph idx="1"/>
                <p:extLst>
                  <p:ext uri="{D42A27DB-BD31-4B8C-83A1-F6EECF244321}">
                    <p14:modId xmlns:p14="http://schemas.microsoft.com/office/powerpoint/2010/main" val="196782292"/>
                  </p:ext>
                </p:extLst>
              </p:nvPr>
            </p:nvGraphicFramePr>
            <p:xfrm>
              <a:off x="633024" y="30480"/>
              <a:ext cx="10933545" cy="6797040"/>
            </p:xfrm>
            <a:graphic>
              <a:graphicData uri="http://schemas.openxmlformats.org/drawingml/2006/table">
                <a:tbl>
                  <a:tblPr firstRow="1" bandRow="1">
                    <a:tableStyleId>{5C22544A-7EE6-4342-B048-85BDC9FD1C3A}</a:tableStyleId>
                  </a:tblPr>
                  <a:tblGrid>
                    <a:gridCol w="1282700">
                      <a:extLst>
                        <a:ext uri="{9D8B030D-6E8A-4147-A177-3AD203B41FA5}">
                          <a16:colId xmlns:a16="http://schemas.microsoft.com/office/drawing/2014/main" val="1014284720"/>
                        </a:ext>
                      </a:extLst>
                    </a:gridCol>
                    <a:gridCol w="952500">
                      <a:extLst>
                        <a:ext uri="{9D8B030D-6E8A-4147-A177-3AD203B41FA5}">
                          <a16:colId xmlns:a16="http://schemas.microsoft.com/office/drawing/2014/main" val="1413775062"/>
                        </a:ext>
                      </a:extLst>
                    </a:gridCol>
                    <a:gridCol w="1596901">
                      <a:extLst>
                        <a:ext uri="{9D8B030D-6E8A-4147-A177-3AD203B41FA5}">
                          <a16:colId xmlns:a16="http://schemas.microsoft.com/office/drawing/2014/main" val="3257807293"/>
                        </a:ext>
                      </a:extLst>
                    </a:gridCol>
                    <a:gridCol w="1781299">
                      <a:extLst>
                        <a:ext uri="{9D8B030D-6E8A-4147-A177-3AD203B41FA5}">
                          <a16:colId xmlns:a16="http://schemas.microsoft.com/office/drawing/2014/main" val="2772208727"/>
                        </a:ext>
                      </a:extLst>
                    </a:gridCol>
                    <a:gridCol w="1508166">
                      <a:extLst>
                        <a:ext uri="{9D8B030D-6E8A-4147-A177-3AD203B41FA5}">
                          <a16:colId xmlns:a16="http://schemas.microsoft.com/office/drawing/2014/main" val="558511013"/>
                        </a:ext>
                      </a:extLst>
                    </a:gridCol>
                    <a:gridCol w="1330037">
                      <a:extLst>
                        <a:ext uri="{9D8B030D-6E8A-4147-A177-3AD203B41FA5}">
                          <a16:colId xmlns:a16="http://schemas.microsoft.com/office/drawing/2014/main" val="2211783932"/>
                        </a:ext>
                      </a:extLst>
                    </a:gridCol>
                    <a:gridCol w="2481942">
                      <a:extLst>
                        <a:ext uri="{9D8B030D-6E8A-4147-A177-3AD203B41FA5}">
                          <a16:colId xmlns:a16="http://schemas.microsoft.com/office/drawing/2014/main" val="4253468959"/>
                        </a:ext>
                      </a:extLst>
                    </a:gridCol>
                  </a:tblGrid>
                  <a:tr h="579120">
                    <a:tc>
                      <a:txBody>
                        <a:bodyPr/>
                        <a:lstStyle/>
                        <a:p>
                          <a:pPr algn="ctr"/>
                          <a:r>
                            <a:rPr lang="en-US" altLang="zh-CN" sz="1600" dirty="0" err="1">
                              <a:solidFill>
                                <a:schemeClr val="tx1"/>
                              </a:solidFill>
                            </a:rPr>
                            <a:t>Jname</a:t>
                          </a:r>
                          <a:endParaRPr lang="en-GB" sz="1600" dirty="0">
                            <a:solidFill>
                              <a:schemeClr val="tx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600" dirty="0">
                              <a:solidFill>
                                <a:schemeClr val="tx1"/>
                              </a:solidFill>
                            </a:rPr>
                            <a:t>P</a:t>
                          </a:r>
                        </a:p>
                        <a:p>
                          <a:pPr algn="ctr"/>
                          <a:r>
                            <a:rPr lang="en-US" altLang="zh-CN" sz="1600" dirty="0">
                              <a:solidFill>
                                <a:schemeClr val="tx1"/>
                              </a:solidFill>
                            </a:rPr>
                            <a:t>(</a:t>
                          </a:r>
                          <a:r>
                            <a:rPr lang="en-US" altLang="zh-CN" sz="1600" dirty="0" err="1">
                              <a:solidFill>
                                <a:schemeClr val="tx1"/>
                              </a:solidFill>
                            </a:rPr>
                            <a:t>ms</a:t>
                          </a:r>
                          <a:r>
                            <a:rPr lang="en-US" altLang="zh-CN" sz="1600" dirty="0">
                              <a:solidFill>
                                <a:schemeClr val="tx1"/>
                              </a:solidFill>
                            </a:rPr>
                            <a:t>)</a:t>
                          </a:r>
                          <a:endParaRPr lang="en-GB" sz="1600" dirty="0">
                            <a:solidFill>
                              <a:schemeClr val="tx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CN"/>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40476" t="-4348" r="-446032" b="-1076087"/>
                          </a:stretch>
                        </a:blipFill>
                      </a:tcPr>
                    </a:tc>
                    <a:tc>
                      <a:txBody>
                        <a:bodyPr/>
                        <a:lstStyle/>
                        <a:p>
                          <a:endParaRPr lang="en-CN"/>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14894" t="-4348" r="-298582" b="-1076087"/>
                          </a:stretch>
                        </a:blipFill>
                      </a:tcPr>
                    </a:tc>
                    <a:tc>
                      <a:txBody>
                        <a:bodyPr/>
                        <a:lstStyle/>
                        <a:p>
                          <a:endParaRPr lang="en-CN"/>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376271" t="-4348" r="-256780" b="-1076087"/>
                          </a:stretch>
                        </a:blipFill>
                      </a:tcPr>
                    </a:tc>
                    <a:tc>
                      <a:txBody>
                        <a:bodyPr/>
                        <a:lstStyle/>
                        <a:p>
                          <a:endParaRPr lang="en-CN"/>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535238" t="-4348" r="-188571" b="-1076087"/>
                          </a:stretch>
                        </a:blipFill>
                      </a:tcPr>
                    </a:tc>
                    <a:tc>
                      <a:txBody>
                        <a:bodyPr/>
                        <a:lstStyle/>
                        <a:p>
                          <a:pPr algn="ctr"/>
                          <a:r>
                            <a:rPr lang="en-US" altLang="zh-CN" sz="1600" dirty="0">
                              <a:solidFill>
                                <a:schemeClr val="tx1"/>
                              </a:solidFill>
                            </a:rPr>
                            <a:t>The</a:t>
                          </a:r>
                          <a:r>
                            <a:rPr lang="zh-CN" altLang="en-US" sz="1600" dirty="0">
                              <a:solidFill>
                                <a:schemeClr val="tx1"/>
                              </a:solidFill>
                            </a:rPr>
                            <a:t> </a:t>
                          </a:r>
                          <a:r>
                            <a:rPr lang="en-US" altLang="zh-CN" sz="1600" dirty="0">
                              <a:solidFill>
                                <a:schemeClr val="tx1"/>
                              </a:solidFill>
                            </a:rPr>
                            <a:t>same</a:t>
                          </a:r>
                          <a:r>
                            <a:rPr lang="zh-CN" altLang="en-US" sz="1600" dirty="0">
                              <a:solidFill>
                                <a:schemeClr val="tx1"/>
                              </a:solidFill>
                            </a:rPr>
                            <a:t> </a:t>
                          </a:r>
                          <a:r>
                            <a:rPr lang="en-US" altLang="zh-CN" sz="1600" dirty="0">
                              <a:solidFill>
                                <a:schemeClr val="tx1"/>
                              </a:solidFill>
                            </a:rPr>
                            <a:t>side?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solidFill>
                                <a:schemeClr val="tx1"/>
                              </a:solidFill>
                            </a:rPr>
                            <a:t>(</a:t>
                          </a:r>
                          <a:r>
                            <a:rPr lang="zh-CN" altLang="en-US" sz="1600" b="0" dirty="0">
                              <a:solidFill>
                                <a:srgbClr val="FF0000"/>
                              </a:solidFill>
                            </a:rPr>
                            <a:t>✓</a:t>
                          </a:r>
                          <a:r>
                            <a:rPr lang="en-US" altLang="zh-CN" sz="1600" dirty="0">
                              <a:solidFill>
                                <a:schemeClr val="tx1"/>
                              </a:solidFill>
                            </a:rPr>
                            <a:t>/</a:t>
                          </a:r>
                          <a:r>
                            <a:rPr lang="zh-CN" altLang="en-US" sz="1600" dirty="0">
                              <a:solidFill>
                                <a:schemeClr val="tx1"/>
                              </a:solidFill>
                            </a:rPr>
                            <a:t>✘</a:t>
                          </a:r>
                          <a:r>
                            <a:rPr lang="en-US" altLang="zh-CN" sz="1600" dirty="0">
                              <a:solidFill>
                                <a:schemeClr val="tx1"/>
                              </a:solidFill>
                            </a:rPr>
                            <a:t>)</a:t>
                          </a:r>
                          <a:endParaRPr lang="en-GB" sz="1600" dirty="0">
                            <a:solidFill>
                              <a:schemeClr val="tx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17681038"/>
                      </a:ext>
                    </a:extLst>
                  </a:tr>
                  <a:tr h="365760">
                    <a:tc>
                      <a:txBody>
                        <a:bodyPr/>
                        <a:lstStyle/>
                        <a:p>
                          <a:pPr marL="0" algn="ctr" defTabSz="914400" rtl="0" eaLnBrk="1" fontAlgn="b" latinLnBrk="0" hangingPunct="1"/>
                          <a:r>
                            <a:rPr lang="en-US" sz="1600" kern="1200" dirty="0">
                              <a:solidFill>
                                <a:schemeClr val="dk1"/>
                              </a:solidFill>
                              <a:latin typeface="+mn-lt"/>
                              <a:ea typeface="+mn-ea"/>
                              <a:cs typeface="+mn-cs"/>
                            </a:rPr>
                            <a:t>J0627+0706</a:t>
                          </a:r>
                        </a:p>
                      </a:txBody>
                      <a:tcPr marL="9525" marR="9525" marT="9525" marB="0" anchor="ctr">
                        <a:lnT w="12700" cap="flat" cmpd="sng" algn="ctr">
                          <a:solidFill>
                            <a:schemeClr val="tx1"/>
                          </a:solidFill>
                          <a:prstDash val="solid"/>
                          <a:round/>
                          <a:headEnd type="none" w="med" len="med"/>
                          <a:tailEnd type="none" w="med" len="med"/>
                        </a:lnT>
                        <a:solidFill>
                          <a:schemeClr val="bg1"/>
                        </a:solidFill>
                      </a:tcPr>
                    </a:tc>
                    <a:tc>
                      <a:txBody>
                        <a:bodyPr/>
                        <a:lstStyle/>
                        <a:p>
                          <a:pPr marL="0" algn="ctr" defTabSz="914400" rtl="0" eaLnBrk="1" fontAlgn="b" latinLnBrk="0" hangingPunct="1"/>
                          <a:r>
                            <a:rPr lang="en-CN" sz="1600" kern="1200" dirty="0">
                              <a:solidFill>
                                <a:schemeClr val="dk1"/>
                              </a:solidFill>
                              <a:latin typeface="+mn-lt"/>
                              <a:ea typeface="+mn-ea"/>
                              <a:cs typeface="+mn-cs"/>
                            </a:rPr>
                            <a:t>475.9</a:t>
                          </a:r>
                        </a:p>
                      </a:txBody>
                      <a:tcPr marL="9525" marR="9525" marT="9525" marB="0" anchor="ctr">
                        <a:lnT w="12700" cap="flat" cmpd="sng" algn="ctr">
                          <a:solidFill>
                            <a:schemeClr val="tx1"/>
                          </a:solidFill>
                          <a:prstDash val="solid"/>
                          <a:round/>
                          <a:headEnd type="none" w="med" len="med"/>
                          <a:tailEnd type="none" w="med" len="med"/>
                        </a:lnT>
                        <a:solidFill>
                          <a:schemeClr val="bg1"/>
                        </a:solidFill>
                      </a:tcPr>
                    </a:tc>
                    <a:tc>
                      <a:txBody>
                        <a:bodyPr/>
                        <a:lstStyle/>
                        <a:p>
                          <a:endParaRPr lang="en-CN"/>
                        </a:p>
                      </a:txBody>
                      <a:tcPr anchor="ctr">
                        <a:lnT w="12700" cap="flat" cmpd="sng" algn="ctr">
                          <a:solidFill>
                            <a:schemeClr val="tx1"/>
                          </a:solidFill>
                          <a:prstDash val="solid"/>
                          <a:round/>
                          <a:headEnd type="none" w="med" len="med"/>
                          <a:tailEnd type="none" w="med" len="med"/>
                        </a:lnT>
                        <a:blipFill>
                          <a:blip r:embed="rId3"/>
                          <a:stretch>
                            <a:fillRect l="-140476" t="-165517" r="-446032" b="-1606897"/>
                          </a:stretch>
                        </a:blipFill>
                      </a:tcPr>
                    </a:tc>
                    <a:tc>
                      <a:txBody>
                        <a:bodyPr/>
                        <a:lstStyle/>
                        <a:p>
                          <a:endParaRPr lang="en-CN"/>
                        </a:p>
                      </a:txBody>
                      <a:tcPr anchor="ctr">
                        <a:lnT w="12700" cap="flat" cmpd="sng" algn="ctr">
                          <a:solidFill>
                            <a:schemeClr val="tx1"/>
                          </a:solidFill>
                          <a:prstDash val="solid"/>
                          <a:round/>
                          <a:headEnd type="none" w="med" len="med"/>
                          <a:tailEnd type="none" w="med" len="med"/>
                        </a:lnT>
                        <a:blipFill>
                          <a:blip r:embed="rId3"/>
                          <a:stretch>
                            <a:fillRect l="-214894" t="-165517" r="-298582" b="-1606897"/>
                          </a:stretch>
                        </a:blipFill>
                      </a:tcPr>
                    </a:tc>
                    <a:tc>
                      <a:txBody>
                        <a:bodyPr/>
                        <a:lstStyle/>
                        <a:p>
                          <a:endParaRPr lang="en-CN"/>
                        </a:p>
                      </a:txBody>
                      <a:tcPr anchor="ctr">
                        <a:lnT w="12700" cap="flat" cmpd="sng" algn="ctr">
                          <a:solidFill>
                            <a:schemeClr val="tx1"/>
                          </a:solidFill>
                          <a:prstDash val="solid"/>
                          <a:round/>
                          <a:headEnd type="none" w="med" len="med"/>
                          <a:tailEnd type="none" w="med" len="med"/>
                        </a:lnT>
                        <a:blipFill>
                          <a:blip r:embed="rId3"/>
                          <a:stretch>
                            <a:fillRect l="-376271" t="-165517" r="-256780" b="-1606897"/>
                          </a:stretch>
                        </a:blipFill>
                      </a:tcPr>
                    </a:tc>
                    <a:tc>
                      <a:txBody>
                        <a:bodyPr/>
                        <a:lstStyle/>
                        <a:p>
                          <a:endParaRPr lang="en-CN"/>
                        </a:p>
                      </a:txBody>
                      <a:tcPr anchor="ctr">
                        <a:lnT w="12700" cap="flat" cmpd="sng" algn="ctr">
                          <a:solidFill>
                            <a:schemeClr val="tx1"/>
                          </a:solidFill>
                          <a:prstDash val="solid"/>
                          <a:round/>
                          <a:headEnd type="none" w="med" len="med"/>
                          <a:tailEnd type="none" w="med" len="med"/>
                        </a:lnT>
                        <a:blipFill>
                          <a:blip r:embed="rId3"/>
                          <a:stretch>
                            <a:fillRect l="-535238" t="-165517" r="-188571" b="-1606897"/>
                          </a:stretch>
                        </a:blipFill>
                      </a:tcPr>
                    </a:tc>
                    <a:tc>
                      <a:txBody>
                        <a:bodyPr/>
                        <a:lstStyle/>
                        <a:p>
                          <a:pPr algn="ctr"/>
                          <a:r>
                            <a:rPr lang="zh-CN" altLang="en-US" sz="1600" dirty="0">
                              <a:solidFill>
                                <a:schemeClr val="tx1"/>
                              </a:solidFill>
                            </a:rPr>
                            <a:t>✘</a:t>
                          </a:r>
                          <a:endParaRPr lang="en-GB" sz="1600" dirty="0"/>
                        </a:p>
                      </a:txBody>
                      <a:tcPr anchor="ct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411040505"/>
                      </a:ext>
                    </a:extLst>
                  </a:tr>
                  <a:tr h="365760">
                    <a:tc>
                      <a:txBody>
                        <a:bodyPr/>
                        <a:lstStyle/>
                        <a:p>
                          <a:pPr marL="0" algn="ctr" defTabSz="914400" rtl="0" eaLnBrk="1" fontAlgn="b" latinLnBrk="0" hangingPunct="1"/>
                          <a:r>
                            <a:rPr lang="en-US" sz="1600" kern="1200" dirty="0">
                              <a:solidFill>
                                <a:schemeClr val="dk1"/>
                              </a:solidFill>
                              <a:latin typeface="+mn-lt"/>
                              <a:ea typeface="+mn-ea"/>
                              <a:cs typeface="+mn-cs"/>
                            </a:rPr>
                            <a:t>J0905-5127</a:t>
                          </a:r>
                        </a:p>
                      </a:txBody>
                      <a:tcPr marL="9525" marR="9525" marT="9525" marB="0" anchor="ctr">
                        <a:solidFill>
                          <a:schemeClr val="bg1"/>
                        </a:solidFill>
                      </a:tcPr>
                    </a:tc>
                    <a:tc>
                      <a:txBody>
                        <a:bodyPr/>
                        <a:lstStyle/>
                        <a:p>
                          <a:pPr marL="0" algn="ctr" defTabSz="914400" rtl="0" eaLnBrk="1" fontAlgn="b" latinLnBrk="0" hangingPunct="1"/>
                          <a:r>
                            <a:rPr lang="en-CN" sz="1600" kern="1200" dirty="0">
                              <a:solidFill>
                                <a:schemeClr val="dk1"/>
                              </a:solidFill>
                              <a:latin typeface="+mn-lt"/>
                              <a:ea typeface="+mn-ea"/>
                              <a:cs typeface="+mn-cs"/>
                            </a:rPr>
                            <a:t>346.3</a:t>
                          </a:r>
                        </a:p>
                      </a:txBody>
                      <a:tcPr marL="9525" marR="9525" marT="9525" marB="0" anchor="ctr">
                        <a:solidFill>
                          <a:schemeClr val="bg1"/>
                        </a:solidFill>
                      </a:tcPr>
                    </a:tc>
                    <a:tc>
                      <a:txBody>
                        <a:bodyPr/>
                        <a:lstStyle/>
                        <a:p>
                          <a:endParaRPr lang="en-CN"/>
                        </a:p>
                      </a:txBody>
                      <a:tcPr anchor="ctr">
                        <a:blipFill>
                          <a:blip r:embed="rId3"/>
                          <a:stretch>
                            <a:fillRect l="-140476" t="-275000" r="-446032" b="-1564286"/>
                          </a:stretch>
                        </a:blipFill>
                      </a:tcPr>
                    </a:tc>
                    <a:tc>
                      <a:txBody>
                        <a:bodyPr/>
                        <a:lstStyle/>
                        <a:p>
                          <a:endParaRPr lang="en-CN"/>
                        </a:p>
                      </a:txBody>
                      <a:tcPr anchor="ctr">
                        <a:blipFill>
                          <a:blip r:embed="rId3"/>
                          <a:stretch>
                            <a:fillRect l="-214894" t="-275000" r="-298582" b="-1564286"/>
                          </a:stretch>
                        </a:blipFill>
                      </a:tcPr>
                    </a:tc>
                    <a:tc>
                      <a:txBody>
                        <a:bodyPr/>
                        <a:lstStyle/>
                        <a:p>
                          <a:endParaRPr lang="en-CN"/>
                        </a:p>
                      </a:txBody>
                      <a:tcPr anchor="ctr">
                        <a:blipFill>
                          <a:blip r:embed="rId3"/>
                          <a:stretch>
                            <a:fillRect l="-376271" t="-275000" r="-256780" b="-1564286"/>
                          </a:stretch>
                        </a:blipFill>
                      </a:tcPr>
                    </a:tc>
                    <a:tc>
                      <a:txBody>
                        <a:bodyPr/>
                        <a:lstStyle/>
                        <a:p>
                          <a:endParaRPr lang="en-CN"/>
                        </a:p>
                      </a:txBody>
                      <a:tcPr anchor="ctr">
                        <a:blipFill>
                          <a:blip r:embed="rId3"/>
                          <a:stretch>
                            <a:fillRect l="-535238" t="-275000" r="-188571" b="-1564286"/>
                          </a:stretch>
                        </a:blipFill>
                      </a:tcPr>
                    </a:tc>
                    <a:tc>
                      <a:txBody>
                        <a:bodyPr/>
                        <a:lstStyle/>
                        <a:p>
                          <a:pPr algn="ctr"/>
                          <a:r>
                            <a:rPr lang="zh-CN" altLang="en-US" sz="1600" dirty="0">
                              <a:solidFill>
                                <a:schemeClr val="tx1"/>
                              </a:solidFill>
                            </a:rPr>
                            <a:t>✘</a:t>
                          </a:r>
                          <a:endParaRPr lang="en-GB" sz="1600" b="1" dirty="0">
                            <a:solidFill>
                              <a:srgbClr val="FF0000"/>
                            </a:solidFill>
                          </a:endParaRPr>
                        </a:p>
                      </a:txBody>
                      <a:tcPr anchor="ctr">
                        <a:solidFill>
                          <a:schemeClr val="bg1"/>
                        </a:solidFill>
                      </a:tcPr>
                    </a:tc>
                    <a:extLst>
                      <a:ext uri="{0D108BD9-81ED-4DB2-BD59-A6C34878D82A}">
                        <a16:rowId xmlns:a16="http://schemas.microsoft.com/office/drawing/2014/main" val="3542432977"/>
                      </a:ext>
                    </a:extLst>
                  </a:tr>
                  <a:tr h="365760">
                    <a:tc>
                      <a:txBody>
                        <a:bodyPr/>
                        <a:lstStyle/>
                        <a:p>
                          <a:pPr marL="0" algn="ctr" defTabSz="914400" rtl="0" eaLnBrk="1" fontAlgn="b" latinLnBrk="0" hangingPunct="1"/>
                          <a:r>
                            <a:rPr lang="en-US" sz="1600" kern="1200" dirty="0">
                              <a:solidFill>
                                <a:srgbClr val="FF0000"/>
                              </a:solidFill>
                              <a:latin typeface="+mn-lt"/>
                              <a:ea typeface="+mn-ea"/>
                              <a:cs typeface="+mn-cs"/>
                            </a:rPr>
                            <a:t>J0908-4913</a:t>
                          </a:r>
                        </a:p>
                      </a:txBody>
                      <a:tcPr marL="9525" marR="9525" marT="9525" marB="0" anchor="ctr">
                        <a:solidFill>
                          <a:schemeClr val="bg1"/>
                        </a:solidFill>
                      </a:tcPr>
                    </a:tc>
                    <a:tc>
                      <a:txBody>
                        <a:bodyPr/>
                        <a:lstStyle/>
                        <a:p>
                          <a:pPr marL="0" algn="ctr" defTabSz="914400" rtl="0" eaLnBrk="1" fontAlgn="b" latinLnBrk="0" hangingPunct="1"/>
                          <a:r>
                            <a:rPr lang="en-CN" sz="1600" kern="1200" dirty="0">
                              <a:solidFill>
                                <a:schemeClr val="dk1"/>
                              </a:solidFill>
                              <a:latin typeface="+mn-lt"/>
                              <a:ea typeface="+mn-ea"/>
                              <a:cs typeface="+mn-cs"/>
                            </a:rPr>
                            <a:t>106.8</a:t>
                          </a:r>
                        </a:p>
                      </a:txBody>
                      <a:tcPr marL="9525" marR="9525" marT="9525" marB="0" anchor="ctr">
                        <a:solidFill>
                          <a:schemeClr val="bg1"/>
                        </a:solidFill>
                      </a:tcPr>
                    </a:tc>
                    <a:tc>
                      <a:txBody>
                        <a:bodyPr/>
                        <a:lstStyle/>
                        <a:p>
                          <a:endParaRPr lang="en-CN"/>
                        </a:p>
                      </a:txBody>
                      <a:tcPr anchor="ctr">
                        <a:blipFill>
                          <a:blip r:embed="rId3"/>
                          <a:stretch>
                            <a:fillRect l="-140476" t="-362069" r="-446032" b="-1410345"/>
                          </a:stretch>
                        </a:blipFill>
                      </a:tcPr>
                    </a:tc>
                    <a:tc>
                      <a:txBody>
                        <a:bodyPr/>
                        <a:lstStyle/>
                        <a:p>
                          <a:endParaRPr lang="en-CN"/>
                        </a:p>
                      </a:txBody>
                      <a:tcPr anchor="ctr">
                        <a:blipFill>
                          <a:blip r:embed="rId3"/>
                          <a:stretch>
                            <a:fillRect l="-214894" t="-362069" r="-298582" b="-1410345"/>
                          </a:stretch>
                        </a:blipFill>
                      </a:tcPr>
                    </a:tc>
                    <a:tc>
                      <a:txBody>
                        <a:bodyPr/>
                        <a:lstStyle/>
                        <a:p>
                          <a:endParaRPr lang="en-CN"/>
                        </a:p>
                      </a:txBody>
                      <a:tcPr anchor="ctr">
                        <a:blipFill>
                          <a:blip r:embed="rId3"/>
                          <a:stretch>
                            <a:fillRect l="-376271" t="-362069" r="-256780" b="-1410345"/>
                          </a:stretch>
                        </a:blipFill>
                      </a:tcPr>
                    </a:tc>
                    <a:tc>
                      <a:txBody>
                        <a:bodyPr/>
                        <a:lstStyle/>
                        <a:p>
                          <a:endParaRPr lang="en-CN"/>
                        </a:p>
                      </a:txBody>
                      <a:tcPr anchor="ctr">
                        <a:blipFill>
                          <a:blip r:embed="rId3"/>
                          <a:stretch>
                            <a:fillRect l="-535238" t="-362069" r="-188571" b="-1410345"/>
                          </a:stretch>
                        </a:blipFill>
                      </a:tcPr>
                    </a:tc>
                    <a:tc>
                      <a:txBody>
                        <a:bodyPr/>
                        <a:lstStyle/>
                        <a:p>
                          <a:pPr algn="ctr"/>
                          <a:r>
                            <a:rPr lang="zh-CN" altLang="en-US" sz="1600" b="1" dirty="0">
                              <a:solidFill>
                                <a:srgbClr val="FF0000"/>
                              </a:solidFill>
                            </a:rPr>
                            <a:t>✓</a:t>
                          </a:r>
                          <a:endParaRPr lang="en-GB" sz="1600" b="1" dirty="0">
                            <a:solidFill>
                              <a:srgbClr val="FF0000"/>
                            </a:solidFill>
                          </a:endParaRPr>
                        </a:p>
                      </a:txBody>
                      <a:tcPr anchor="ctr">
                        <a:solidFill>
                          <a:schemeClr val="bg1"/>
                        </a:solidFill>
                      </a:tcPr>
                    </a:tc>
                    <a:extLst>
                      <a:ext uri="{0D108BD9-81ED-4DB2-BD59-A6C34878D82A}">
                        <a16:rowId xmlns:a16="http://schemas.microsoft.com/office/drawing/2014/main" val="793034693"/>
                      </a:ext>
                    </a:extLst>
                  </a:tr>
                  <a:tr h="365760">
                    <a:tc>
                      <a:txBody>
                        <a:bodyPr/>
                        <a:lstStyle/>
                        <a:p>
                          <a:pPr marL="0" algn="ctr" defTabSz="914400" rtl="0" eaLnBrk="1" fontAlgn="b" latinLnBrk="0" hangingPunct="1"/>
                          <a:r>
                            <a:rPr lang="en-US" sz="1600" kern="1200" dirty="0">
                              <a:solidFill>
                                <a:schemeClr val="dk1"/>
                              </a:solidFill>
                              <a:latin typeface="+mn-lt"/>
                              <a:ea typeface="+mn-ea"/>
                              <a:cs typeface="+mn-cs"/>
                            </a:rPr>
                            <a:t>J1126-6054</a:t>
                          </a:r>
                          <a:r>
                            <a:rPr lang="zh-CN" altLang="en-US" sz="1600" kern="1200" dirty="0">
                              <a:solidFill>
                                <a:schemeClr val="dk1"/>
                              </a:solidFill>
                              <a:latin typeface="+mn-lt"/>
                              <a:ea typeface="+mn-ea"/>
                              <a:cs typeface="+mn-cs"/>
                            </a:rPr>
                            <a:t>*</a:t>
                          </a:r>
                          <a:endParaRPr lang="en-US" sz="1600" kern="1200" dirty="0">
                            <a:solidFill>
                              <a:schemeClr val="dk1"/>
                            </a:solidFill>
                            <a:latin typeface="+mn-lt"/>
                            <a:ea typeface="+mn-ea"/>
                            <a:cs typeface="+mn-cs"/>
                          </a:endParaRPr>
                        </a:p>
                      </a:txBody>
                      <a:tcPr marL="9525" marR="9525" marT="9525" marB="0" anchor="ctr">
                        <a:solidFill>
                          <a:schemeClr val="bg1"/>
                        </a:solidFill>
                      </a:tcPr>
                    </a:tc>
                    <a:tc>
                      <a:txBody>
                        <a:bodyPr/>
                        <a:lstStyle/>
                        <a:p>
                          <a:pPr marL="0" algn="ctr" defTabSz="914400" rtl="0" eaLnBrk="1" fontAlgn="b" latinLnBrk="0" hangingPunct="1"/>
                          <a:r>
                            <a:rPr lang="en-CN" sz="1600" kern="1200" dirty="0">
                              <a:solidFill>
                                <a:schemeClr val="dk1"/>
                              </a:solidFill>
                              <a:latin typeface="+mn-lt"/>
                              <a:ea typeface="+mn-ea"/>
                              <a:cs typeface="+mn-cs"/>
                            </a:rPr>
                            <a:t>202.7</a:t>
                          </a:r>
                        </a:p>
                      </a:txBody>
                      <a:tcPr marL="9525" marR="9525" marT="9525" marB="0" anchor="ctr">
                        <a:solidFill>
                          <a:schemeClr val="bg1"/>
                        </a:solidFill>
                      </a:tcPr>
                    </a:tc>
                    <a:tc>
                      <a:txBody>
                        <a:bodyPr/>
                        <a:lstStyle/>
                        <a:p>
                          <a:endParaRPr lang="en-CN"/>
                        </a:p>
                      </a:txBody>
                      <a:tcPr anchor="ctr">
                        <a:blipFill>
                          <a:blip r:embed="rId3"/>
                          <a:stretch>
                            <a:fillRect l="-140476" t="-462069" r="-446032" b="-1310345"/>
                          </a:stretch>
                        </a:blipFill>
                      </a:tcPr>
                    </a:tc>
                    <a:tc>
                      <a:txBody>
                        <a:bodyPr/>
                        <a:lstStyle/>
                        <a:p>
                          <a:endParaRPr lang="en-CN"/>
                        </a:p>
                      </a:txBody>
                      <a:tcPr anchor="ctr">
                        <a:blipFill>
                          <a:blip r:embed="rId3"/>
                          <a:stretch>
                            <a:fillRect l="-214894" t="-462069" r="-298582" b="-1310345"/>
                          </a:stretch>
                        </a:blipFill>
                      </a:tcPr>
                    </a:tc>
                    <a:tc>
                      <a:txBody>
                        <a:bodyPr/>
                        <a:lstStyle/>
                        <a:p>
                          <a:endParaRPr lang="en-CN"/>
                        </a:p>
                      </a:txBody>
                      <a:tcPr anchor="ctr">
                        <a:blipFill>
                          <a:blip r:embed="rId3"/>
                          <a:stretch>
                            <a:fillRect l="-376271" t="-462069" r="-256780" b="-1310345"/>
                          </a:stretch>
                        </a:blipFill>
                      </a:tcPr>
                    </a:tc>
                    <a:tc>
                      <a:txBody>
                        <a:bodyPr/>
                        <a:lstStyle/>
                        <a:p>
                          <a:endParaRPr lang="en-CN"/>
                        </a:p>
                      </a:txBody>
                      <a:tcPr anchor="ctr">
                        <a:blipFill>
                          <a:blip r:embed="rId3"/>
                          <a:stretch>
                            <a:fillRect l="-535238" t="-462069" r="-188571" b="-1310345"/>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600" dirty="0">
                              <a:solidFill>
                                <a:schemeClr val="tx1"/>
                              </a:solidFill>
                            </a:rPr>
                            <a:t>✘*</a:t>
                          </a:r>
                          <a:endParaRPr lang="en-GB" sz="1600" b="1" dirty="0">
                            <a:solidFill>
                              <a:srgbClr val="FF0000"/>
                            </a:solidFill>
                          </a:endParaRPr>
                        </a:p>
                      </a:txBody>
                      <a:tcPr anchor="ctr">
                        <a:solidFill>
                          <a:schemeClr val="bg1"/>
                        </a:solidFill>
                      </a:tcPr>
                    </a:tc>
                    <a:extLst>
                      <a:ext uri="{0D108BD9-81ED-4DB2-BD59-A6C34878D82A}">
                        <a16:rowId xmlns:a16="http://schemas.microsoft.com/office/drawing/2014/main" val="4180377345"/>
                      </a:ext>
                    </a:extLst>
                  </a:tr>
                  <a:tr h="365760">
                    <a:tc>
                      <a:txBody>
                        <a:bodyPr/>
                        <a:lstStyle/>
                        <a:p>
                          <a:pPr marL="0" algn="ctr" defTabSz="914400" rtl="0" eaLnBrk="1" fontAlgn="b" latinLnBrk="0" hangingPunct="1"/>
                          <a:r>
                            <a:rPr lang="en-US" sz="1600" kern="1200" dirty="0">
                              <a:solidFill>
                                <a:srgbClr val="FF0000"/>
                              </a:solidFill>
                              <a:latin typeface="+mn-lt"/>
                              <a:ea typeface="+mn-ea"/>
                              <a:cs typeface="+mn-cs"/>
                            </a:rPr>
                            <a:t>J1413-6307</a:t>
                          </a:r>
                        </a:p>
                      </a:txBody>
                      <a:tcPr marL="9525" marR="9525" marT="9525" marB="0" anchor="ctr">
                        <a:solidFill>
                          <a:schemeClr val="bg1"/>
                        </a:solidFill>
                      </a:tcPr>
                    </a:tc>
                    <a:tc>
                      <a:txBody>
                        <a:bodyPr/>
                        <a:lstStyle/>
                        <a:p>
                          <a:pPr marL="0" algn="ctr" defTabSz="914400" rtl="0" eaLnBrk="1" fontAlgn="b" latinLnBrk="0" hangingPunct="1"/>
                          <a:r>
                            <a:rPr lang="en-CN" sz="1600" kern="1200" dirty="0">
                              <a:solidFill>
                                <a:schemeClr val="dk1"/>
                              </a:solidFill>
                              <a:latin typeface="+mn-lt"/>
                              <a:ea typeface="+mn-ea"/>
                              <a:cs typeface="+mn-cs"/>
                            </a:rPr>
                            <a:t>394.9</a:t>
                          </a:r>
                        </a:p>
                      </a:txBody>
                      <a:tcPr marL="9525" marR="9525" marT="9525" marB="0" anchor="ctr">
                        <a:solidFill>
                          <a:schemeClr val="bg1"/>
                        </a:solidFill>
                      </a:tcPr>
                    </a:tc>
                    <a:tc>
                      <a:txBody>
                        <a:bodyPr/>
                        <a:lstStyle/>
                        <a:p>
                          <a:endParaRPr lang="en-CN"/>
                        </a:p>
                      </a:txBody>
                      <a:tcPr anchor="ctr">
                        <a:blipFill>
                          <a:blip r:embed="rId3"/>
                          <a:stretch>
                            <a:fillRect l="-140476" t="-562069" r="-446032" b="-1210345"/>
                          </a:stretch>
                        </a:blipFill>
                      </a:tcPr>
                    </a:tc>
                    <a:tc>
                      <a:txBody>
                        <a:bodyPr/>
                        <a:lstStyle/>
                        <a:p>
                          <a:endParaRPr lang="en-CN"/>
                        </a:p>
                      </a:txBody>
                      <a:tcPr anchor="ctr">
                        <a:blipFill>
                          <a:blip r:embed="rId3"/>
                          <a:stretch>
                            <a:fillRect l="-214894" t="-562069" r="-298582" b="-1210345"/>
                          </a:stretch>
                        </a:blipFill>
                      </a:tcPr>
                    </a:tc>
                    <a:tc>
                      <a:txBody>
                        <a:bodyPr/>
                        <a:lstStyle/>
                        <a:p>
                          <a:endParaRPr lang="en-CN"/>
                        </a:p>
                      </a:txBody>
                      <a:tcPr anchor="ctr">
                        <a:blipFill>
                          <a:blip r:embed="rId3"/>
                          <a:stretch>
                            <a:fillRect l="-376271" t="-562069" r="-256780" b="-1210345"/>
                          </a:stretch>
                        </a:blipFill>
                      </a:tcPr>
                    </a:tc>
                    <a:tc>
                      <a:txBody>
                        <a:bodyPr/>
                        <a:lstStyle/>
                        <a:p>
                          <a:endParaRPr lang="en-CN"/>
                        </a:p>
                      </a:txBody>
                      <a:tcPr anchor="ctr">
                        <a:blipFill>
                          <a:blip r:embed="rId3"/>
                          <a:stretch>
                            <a:fillRect l="-535238" t="-562069" r="-188571" b="-1210345"/>
                          </a:stretch>
                        </a:blipFill>
                      </a:tcPr>
                    </a:tc>
                    <a:tc>
                      <a:txBody>
                        <a:bodyPr/>
                        <a:lstStyle/>
                        <a:p>
                          <a:pPr algn="ctr"/>
                          <a:r>
                            <a:rPr lang="zh-CN" altLang="en-US" sz="1600" b="1" dirty="0">
                              <a:solidFill>
                                <a:srgbClr val="FF0000"/>
                              </a:solidFill>
                            </a:rPr>
                            <a:t>✓</a:t>
                          </a:r>
                          <a:endParaRPr lang="en-GB" sz="1600" b="1" dirty="0">
                            <a:solidFill>
                              <a:srgbClr val="FF0000"/>
                            </a:solidFill>
                          </a:endParaRPr>
                        </a:p>
                      </a:txBody>
                      <a:tcPr anchor="ctr">
                        <a:solidFill>
                          <a:schemeClr val="bg1"/>
                        </a:solidFill>
                      </a:tcPr>
                    </a:tc>
                    <a:extLst>
                      <a:ext uri="{0D108BD9-81ED-4DB2-BD59-A6C34878D82A}">
                        <a16:rowId xmlns:a16="http://schemas.microsoft.com/office/drawing/2014/main" val="593970625"/>
                      </a:ext>
                    </a:extLst>
                  </a:tr>
                  <a:tr h="365760">
                    <a:tc>
                      <a:txBody>
                        <a:bodyPr/>
                        <a:lstStyle/>
                        <a:p>
                          <a:pPr marL="0" algn="ctr" defTabSz="914400" rtl="0" eaLnBrk="1" fontAlgn="b" latinLnBrk="0" hangingPunct="1"/>
                          <a:r>
                            <a:rPr lang="en-US" sz="1600" kern="1200" dirty="0">
                              <a:solidFill>
                                <a:srgbClr val="FF0000"/>
                              </a:solidFill>
                              <a:latin typeface="+mn-lt"/>
                              <a:ea typeface="+mn-ea"/>
                              <a:cs typeface="+mn-cs"/>
                            </a:rPr>
                            <a:t>J1549-4848</a:t>
                          </a:r>
                        </a:p>
                      </a:txBody>
                      <a:tcPr marL="9525" marR="9525" marT="9525" marB="0" anchor="ctr">
                        <a:solidFill>
                          <a:schemeClr val="bg1"/>
                        </a:solidFill>
                      </a:tcPr>
                    </a:tc>
                    <a:tc>
                      <a:txBody>
                        <a:bodyPr/>
                        <a:lstStyle/>
                        <a:p>
                          <a:pPr marL="0" algn="ctr" defTabSz="914400" rtl="0" eaLnBrk="1" fontAlgn="b" latinLnBrk="0" hangingPunct="1"/>
                          <a:r>
                            <a:rPr lang="en-CN" sz="1600" kern="1200" dirty="0">
                              <a:solidFill>
                                <a:schemeClr val="dk1"/>
                              </a:solidFill>
                              <a:latin typeface="+mn-lt"/>
                              <a:ea typeface="+mn-ea"/>
                              <a:cs typeface="+mn-cs"/>
                            </a:rPr>
                            <a:t>288.4</a:t>
                          </a:r>
                        </a:p>
                      </a:txBody>
                      <a:tcPr marL="9525" marR="9525" marT="9525" marB="0" anchor="ctr">
                        <a:solidFill>
                          <a:schemeClr val="bg1"/>
                        </a:solidFill>
                      </a:tcPr>
                    </a:tc>
                    <a:tc>
                      <a:txBody>
                        <a:bodyPr/>
                        <a:lstStyle/>
                        <a:p>
                          <a:endParaRPr lang="en-CN"/>
                        </a:p>
                      </a:txBody>
                      <a:tcPr anchor="ctr">
                        <a:blipFill>
                          <a:blip r:embed="rId3"/>
                          <a:stretch>
                            <a:fillRect l="-140476" t="-662069" r="-446032" b="-1110345"/>
                          </a:stretch>
                        </a:blipFill>
                      </a:tcPr>
                    </a:tc>
                    <a:tc>
                      <a:txBody>
                        <a:bodyPr/>
                        <a:lstStyle/>
                        <a:p>
                          <a:endParaRPr lang="en-CN"/>
                        </a:p>
                      </a:txBody>
                      <a:tcPr anchor="ctr">
                        <a:blipFill>
                          <a:blip r:embed="rId3"/>
                          <a:stretch>
                            <a:fillRect l="-214894" t="-662069" r="-298582" b="-1110345"/>
                          </a:stretch>
                        </a:blipFill>
                      </a:tcPr>
                    </a:tc>
                    <a:tc>
                      <a:txBody>
                        <a:bodyPr/>
                        <a:lstStyle/>
                        <a:p>
                          <a:endParaRPr lang="en-CN"/>
                        </a:p>
                      </a:txBody>
                      <a:tcPr anchor="ctr">
                        <a:blipFill>
                          <a:blip r:embed="rId3"/>
                          <a:stretch>
                            <a:fillRect l="-376271" t="-662069" r="-256780" b="-1110345"/>
                          </a:stretch>
                        </a:blipFill>
                      </a:tcPr>
                    </a:tc>
                    <a:tc>
                      <a:txBody>
                        <a:bodyPr/>
                        <a:lstStyle/>
                        <a:p>
                          <a:endParaRPr lang="en-CN"/>
                        </a:p>
                      </a:txBody>
                      <a:tcPr anchor="ctr">
                        <a:blipFill>
                          <a:blip r:embed="rId3"/>
                          <a:stretch>
                            <a:fillRect l="-535238" t="-662069" r="-188571" b="-1110345"/>
                          </a:stretch>
                        </a:blipFill>
                      </a:tcPr>
                    </a:tc>
                    <a:tc>
                      <a:txBody>
                        <a:bodyPr/>
                        <a:lstStyle/>
                        <a:p>
                          <a:pPr algn="ctr"/>
                          <a:r>
                            <a:rPr lang="zh-CN" altLang="en-US" sz="1600" b="1" dirty="0">
                              <a:solidFill>
                                <a:srgbClr val="FF0000"/>
                              </a:solidFill>
                            </a:rPr>
                            <a:t>✓</a:t>
                          </a:r>
                          <a:endParaRPr lang="en-GB" sz="1600" b="1" dirty="0">
                            <a:solidFill>
                              <a:srgbClr val="FF0000"/>
                            </a:solidFill>
                          </a:endParaRPr>
                        </a:p>
                      </a:txBody>
                      <a:tcPr anchor="ctr">
                        <a:solidFill>
                          <a:schemeClr val="bg1"/>
                        </a:solidFill>
                      </a:tcPr>
                    </a:tc>
                    <a:extLst>
                      <a:ext uri="{0D108BD9-81ED-4DB2-BD59-A6C34878D82A}">
                        <a16:rowId xmlns:a16="http://schemas.microsoft.com/office/drawing/2014/main" val="2230275502"/>
                      </a:ext>
                    </a:extLst>
                  </a:tr>
                  <a:tr h="365760">
                    <a:tc>
                      <a:txBody>
                        <a:bodyPr/>
                        <a:lstStyle/>
                        <a:p>
                          <a:pPr marL="0" algn="ctr" defTabSz="914400" rtl="0" eaLnBrk="1" fontAlgn="b" latinLnBrk="0" hangingPunct="1"/>
                          <a:r>
                            <a:rPr lang="en-US" sz="1600" kern="1200" dirty="0">
                              <a:solidFill>
                                <a:srgbClr val="FF0000"/>
                              </a:solidFill>
                              <a:latin typeface="+mn-lt"/>
                              <a:ea typeface="+mn-ea"/>
                              <a:cs typeface="+mn-cs"/>
                            </a:rPr>
                            <a:t>J1611-5209</a:t>
                          </a:r>
                        </a:p>
                      </a:txBody>
                      <a:tcPr marL="9525" marR="9525" marT="9525" marB="0" anchor="ctr">
                        <a:solidFill>
                          <a:schemeClr val="bg1"/>
                        </a:solidFill>
                      </a:tcPr>
                    </a:tc>
                    <a:tc>
                      <a:txBody>
                        <a:bodyPr/>
                        <a:lstStyle/>
                        <a:p>
                          <a:pPr marL="0" algn="ctr" defTabSz="914400" rtl="0" eaLnBrk="1" fontAlgn="b" latinLnBrk="0" hangingPunct="1"/>
                          <a:r>
                            <a:rPr lang="en-CN" sz="1600" kern="1200" dirty="0">
                              <a:solidFill>
                                <a:schemeClr val="dk1"/>
                              </a:solidFill>
                              <a:latin typeface="+mn-lt"/>
                              <a:ea typeface="+mn-ea"/>
                              <a:cs typeface="+mn-cs"/>
                            </a:rPr>
                            <a:t>182.5</a:t>
                          </a:r>
                        </a:p>
                      </a:txBody>
                      <a:tcPr marL="9525" marR="9525" marT="9525" marB="0" anchor="ctr">
                        <a:solidFill>
                          <a:schemeClr val="bg1"/>
                        </a:solidFill>
                      </a:tcPr>
                    </a:tc>
                    <a:tc>
                      <a:txBody>
                        <a:bodyPr/>
                        <a:lstStyle/>
                        <a:p>
                          <a:endParaRPr lang="en-CN"/>
                        </a:p>
                      </a:txBody>
                      <a:tcPr anchor="ctr">
                        <a:blipFill>
                          <a:blip r:embed="rId3"/>
                          <a:stretch>
                            <a:fillRect l="-140476" t="-762069" r="-446032" b="-1010345"/>
                          </a:stretch>
                        </a:blipFill>
                      </a:tcPr>
                    </a:tc>
                    <a:tc>
                      <a:txBody>
                        <a:bodyPr/>
                        <a:lstStyle/>
                        <a:p>
                          <a:endParaRPr lang="en-CN"/>
                        </a:p>
                      </a:txBody>
                      <a:tcPr anchor="ctr">
                        <a:blipFill>
                          <a:blip r:embed="rId3"/>
                          <a:stretch>
                            <a:fillRect l="-214894" t="-762069" r="-298582" b="-1010345"/>
                          </a:stretch>
                        </a:blipFill>
                      </a:tcPr>
                    </a:tc>
                    <a:tc>
                      <a:txBody>
                        <a:bodyPr/>
                        <a:lstStyle/>
                        <a:p>
                          <a:endParaRPr lang="en-CN"/>
                        </a:p>
                      </a:txBody>
                      <a:tcPr anchor="ctr">
                        <a:blipFill>
                          <a:blip r:embed="rId3"/>
                          <a:stretch>
                            <a:fillRect l="-376271" t="-762069" r="-256780" b="-1010345"/>
                          </a:stretch>
                        </a:blipFill>
                      </a:tcPr>
                    </a:tc>
                    <a:tc>
                      <a:txBody>
                        <a:bodyPr/>
                        <a:lstStyle/>
                        <a:p>
                          <a:endParaRPr lang="en-CN"/>
                        </a:p>
                      </a:txBody>
                      <a:tcPr anchor="ctr">
                        <a:blipFill>
                          <a:blip r:embed="rId3"/>
                          <a:stretch>
                            <a:fillRect l="-535238" t="-762069" r="-188571" b="-1010345"/>
                          </a:stretch>
                        </a:blipFill>
                      </a:tcPr>
                    </a:tc>
                    <a:tc>
                      <a:txBody>
                        <a:bodyPr/>
                        <a:lstStyle/>
                        <a:p>
                          <a:pPr algn="ctr"/>
                          <a:r>
                            <a:rPr lang="zh-CN" altLang="en-US" sz="1600" b="1" dirty="0">
                              <a:solidFill>
                                <a:srgbClr val="FF0000"/>
                              </a:solidFill>
                            </a:rPr>
                            <a:t>✓</a:t>
                          </a:r>
                          <a:endParaRPr lang="en-GB" sz="1600" b="1" dirty="0">
                            <a:solidFill>
                              <a:srgbClr val="FF0000"/>
                            </a:solidFill>
                          </a:endParaRPr>
                        </a:p>
                      </a:txBody>
                      <a:tcPr anchor="ctr">
                        <a:solidFill>
                          <a:schemeClr val="bg1"/>
                        </a:solidFill>
                      </a:tcPr>
                    </a:tc>
                    <a:extLst>
                      <a:ext uri="{0D108BD9-81ED-4DB2-BD59-A6C34878D82A}">
                        <a16:rowId xmlns:a16="http://schemas.microsoft.com/office/drawing/2014/main" val="2009397599"/>
                      </a:ext>
                    </a:extLst>
                  </a:tr>
                  <a:tr h="365760">
                    <a:tc>
                      <a:txBody>
                        <a:bodyPr/>
                        <a:lstStyle/>
                        <a:p>
                          <a:pPr marL="0" algn="ctr" defTabSz="914400" rtl="0" eaLnBrk="1" fontAlgn="b" latinLnBrk="0" hangingPunct="1"/>
                          <a:r>
                            <a:rPr lang="en-US" sz="1600" kern="1200" dirty="0">
                              <a:solidFill>
                                <a:schemeClr val="dk1"/>
                              </a:solidFill>
                              <a:latin typeface="+mn-lt"/>
                              <a:ea typeface="+mn-ea"/>
                              <a:cs typeface="+mn-cs"/>
                            </a:rPr>
                            <a:t>J1722-3712</a:t>
                          </a:r>
                        </a:p>
                      </a:txBody>
                      <a:tcPr marL="9525" marR="9525" marT="9525" marB="0" anchor="ctr">
                        <a:solidFill>
                          <a:schemeClr val="bg1"/>
                        </a:solidFill>
                      </a:tcPr>
                    </a:tc>
                    <a:tc>
                      <a:txBody>
                        <a:bodyPr/>
                        <a:lstStyle/>
                        <a:p>
                          <a:pPr marL="0" algn="ctr" defTabSz="914400" rtl="0" eaLnBrk="1" fontAlgn="b" latinLnBrk="0" hangingPunct="1"/>
                          <a:r>
                            <a:rPr lang="en-CN" sz="1600" kern="1200" dirty="0">
                              <a:solidFill>
                                <a:schemeClr val="dk1"/>
                              </a:solidFill>
                              <a:latin typeface="+mn-lt"/>
                              <a:ea typeface="+mn-ea"/>
                              <a:cs typeface="+mn-cs"/>
                            </a:rPr>
                            <a:t>236.2</a:t>
                          </a:r>
                        </a:p>
                      </a:txBody>
                      <a:tcPr marL="9525" marR="9525" marT="9525" marB="0" anchor="ctr">
                        <a:solidFill>
                          <a:schemeClr val="bg1"/>
                        </a:solidFill>
                      </a:tcPr>
                    </a:tc>
                    <a:tc>
                      <a:txBody>
                        <a:bodyPr/>
                        <a:lstStyle/>
                        <a:p>
                          <a:endParaRPr lang="en-CN"/>
                        </a:p>
                      </a:txBody>
                      <a:tcPr anchor="ctr">
                        <a:blipFill>
                          <a:blip r:embed="rId3"/>
                          <a:stretch>
                            <a:fillRect l="-140476" t="-892857" r="-446032" b="-946429"/>
                          </a:stretch>
                        </a:blipFill>
                      </a:tcPr>
                    </a:tc>
                    <a:tc>
                      <a:txBody>
                        <a:bodyPr/>
                        <a:lstStyle/>
                        <a:p>
                          <a:endParaRPr lang="en-CN"/>
                        </a:p>
                      </a:txBody>
                      <a:tcPr anchor="ctr">
                        <a:blipFill>
                          <a:blip r:embed="rId3"/>
                          <a:stretch>
                            <a:fillRect l="-214894" t="-892857" r="-298582" b="-946429"/>
                          </a:stretch>
                        </a:blipFill>
                      </a:tcPr>
                    </a:tc>
                    <a:tc>
                      <a:txBody>
                        <a:bodyPr/>
                        <a:lstStyle/>
                        <a:p>
                          <a:endParaRPr lang="en-CN"/>
                        </a:p>
                      </a:txBody>
                      <a:tcPr anchor="ctr">
                        <a:blipFill>
                          <a:blip r:embed="rId3"/>
                          <a:stretch>
                            <a:fillRect l="-376271" t="-892857" r="-256780" b="-946429"/>
                          </a:stretch>
                        </a:blipFill>
                      </a:tcPr>
                    </a:tc>
                    <a:tc>
                      <a:txBody>
                        <a:bodyPr/>
                        <a:lstStyle/>
                        <a:p>
                          <a:endParaRPr lang="en-CN"/>
                        </a:p>
                      </a:txBody>
                      <a:tcPr anchor="ctr">
                        <a:blipFill>
                          <a:blip r:embed="rId3"/>
                          <a:stretch>
                            <a:fillRect l="-535238" t="-892857" r="-188571" b="-946429"/>
                          </a:stretch>
                        </a:blipFill>
                      </a:tcPr>
                    </a:tc>
                    <a:tc>
                      <a:txBody>
                        <a:bodyPr/>
                        <a:lstStyle/>
                        <a:p>
                          <a:pPr algn="ctr"/>
                          <a:r>
                            <a:rPr lang="zh-CN" altLang="en-US" sz="1600" dirty="0">
                              <a:solidFill>
                                <a:schemeClr val="tx1"/>
                              </a:solidFill>
                            </a:rPr>
                            <a:t>✘</a:t>
                          </a:r>
                          <a:endParaRPr lang="en-GB" sz="1600" dirty="0"/>
                        </a:p>
                      </a:txBody>
                      <a:tcPr anchor="ctr">
                        <a:solidFill>
                          <a:schemeClr val="bg1"/>
                        </a:solidFill>
                      </a:tcPr>
                    </a:tc>
                    <a:extLst>
                      <a:ext uri="{0D108BD9-81ED-4DB2-BD59-A6C34878D82A}">
                        <a16:rowId xmlns:a16="http://schemas.microsoft.com/office/drawing/2014/main" val="250252830"/>
                      </a:ext>
                    </a:extLst>
                  </a:tr>
                  <a:tr h="365760">
                    <a:tc>
                      <a:txBody>
                        <a:bodyPr/>
                        <a:lstStyle/>
                        <a:p>
                          <a:pPr marL="0" algn="ctr" defTabSz="914400" rtl="0" eaLnBrk="1" fontAlgn="b" latinLnBrk="0" hangingPunct="1"/>
                          <a:r>
                            <a:rPr lang="en-US" sz="1600" kern="1200" dirty="0">
                              <a:solidFill>
                                <a:srgbClr val="FF0000"/>
                              </a:solidFill>
                              <a:latin typeface="+mn-lt"/>
                              <a:ea typeface="+mn-ea"/>
                              <a:cs typeface="+mn-cs"/>
                            </a:rPr>
                            <a:t>J1739-2903</a:t>
                          </a:r>
                        </a:p>
                      </a:txBody>
                      <a:tcPr marL="9525" marR="9525" marT="9525" marB="0" anchor="ctr">
                        <a:solidFill>
                          <a:schemeClr val="bg1"/>
                        </a:solidFill>
                      </a:tcPr>
                    </a:tc>
                    <a:tc>
                      <a:txBody>
                        <a:bodyPr/>
                        <a:lstStyle/>
                        <a:p>
                          <a:pPr marL="0" algn="ctr" defTabSz="914400" rtl="0" eaLnBrk="1" fontAlgn="b" latinLnBrk="0" hangingPunct="1"/>
                          <a:r>
                            <a:rPr lang="en-CN" sz="1600" kern="1200" dirty="0">
                              <a:solidFill>
                                <a:schemeClr val="dk1"/>
                              </a:solidFill>
                              <a:latin typeface="+mn-lt"/>
                              <a:ea typeface="+mn-ea"/>
                              <a:cs typeface="+mn-cs"/>
                            </a:rPr>
                            <a:t>322.9</a:t>
                          </a:r>
                        </a:p>
                      </a:txBody>
                      <a:tcPr marL="9525" marR="9525" marT="9525" marB="0" anchor="ctr">
                        <a:solidFill>
                          <a:schemeClr val="bg1"/>
                        </a:solidFill>
                      </a:tcPr>
                    </a:tc>
                    <a:tc>
                      <a:txBody>
                        <a:bodyPr/>
                        <a:lstStyle/>
                        <a:p>
                          <a:endParaRPr lang="en-CN"/>
                        </a:p>
                      </a:txBody>
                      <a:tcPr anchor="ctr">
                        <a:blipFill>
                          <a:blip r:embed="rId3"/>
                          <a:stretch>
                            <a:fillRect l="-140476" t="-958621" r="-446032" b="-813793"/>
                          </a:stretch>
                        </a:blipFill>
                      </a:tcPr>
                    </a:tc>
                    <a:tc>
                      <a:txBody>
                        <a:bodyPr/>
                        <a:lstStyle/>
                        <a:p>
                          <a:endParaRPr lang="en-CN"/>
                        </a:p>
                      </a:txBody>
                      <a:tcPr anchor="ctr">
                        <a:blipFill>
                          <a:blip r:embed="rId3"/>
                          <a:stretch>
                            <a:fillRect l="-214894" t="-958621" r="-298582" b="-813793"/>
                          </a:stretch>
                        </a:blipFill>
                      </a:tcPr>
                    </a:tc>
                    <a:tc>
                      <a:txBody>
                        <a:bodyPr/>
                        <a:lstStyle/>
                        <a:p>
                          <a:endParaRPr lang="en-CN"/>
                        </a:p>
                      </a:txBody>
                      <a:tcPr anchor="ctr">
                        <a:blipFill>
                          <a:blip r:embed="rId3"/>
                          <a:stretch>
                            <a:fillRect l="-376271" t="-958621" r="-256780" b="-813793"/>
                          </a:stretch>
                        </a:blipFill>
                      </a:tcPr>
                    </a:tc>
                    <a:tc>
                      <a:txBody>
                        <a:bodyPr/>
                        <a:lstStyle/>
                        <a:p>
                          <a:endParaRPr lang="en-CN"/>
                        </a:p>
                      </a:txBody>
                      <a:tcPr anchor="ctr">
                        <a:blipFill>
                          <a:blip r:embed="rId3"/>
                          <a:stretch>
                            <a:fillRect l="-535238" t="-958621" r="-188571" b="-813793"/>
                          </a:stretch>
                        </a:blipFill>
                      </a:tcPr>
                    </a:tc>
                    <a:tc>
                      <a:txBody>
                        <a:bodyPr/>
                        <a:lstStyle/>
                        <a:p>
                          <a:pPr algn="ctr"/>
                          <a:r>
                            <a:rPr lang="zh-CN" altLang="en-US" sz="1600" b="1" dirty="0">
                              <a:solidFill>
                                <a:srgbClr val="FF0000"/>
                              </a:solidFill>
                            </a:rPr>
                            <a:t>✓</a:t>
                          </a:r>
                          <a:endParaRPr lang="en-GB" sz="1600" b="1" dirty="0">
                            <a:solidFill>
                              <a:srgbClr val="FF0000"/>
                            </a:solidFill>
                          </a:endParaRPr>
                        </a:p>
                      </a:txBody>
                      <a:tcPr anchor="ctr">
                        <a:solidFill>
                          <a:schemeClr val="bg1"/>
                        </a:solidFill>
                      </a:tcPr>
                    </a:tc>
                    <a:extLst>
                      <a:ext uri="{0D108BD9-81ED-4DB2-BD59-A6C34878D82A}">
                        <a16:rowId xmlns:a16="http://schemas.microsoft.com/office/drawing/2014/main" val="477292692"/>
                      </a:ext>
                    </a:extLst>
                  </a:tr>
                  <a:tr h="365760">
                    <a:tc>
                      <a:txBody>
                        <a:bodyPr/>
                        <a:lstStyle/>
                        <a:p>
                          <a:pPr marL="0" algn="ctr" defTabSz="914400" rtl="0" eaLnBrk="1" fontAlgn="b" latinLnBrk="0" hangingPunct="1"/>
                          <a:r>
                            <a:rPr lang="en-US" sz="1600" kern="1200" dirty="0">
                              <a:solidFill>
                                <a:srgbClr val="FF0000"/>
                              </a:solidFill>
                              <a:latin typeface="+mn-lt"/>
                              <a:ea typeface="+mn-ea"/>
                              <a:cs typeface="+mn-cs"/>
                            </a:rPr>
                            <a:t>J1755-0903</a:t>
                          </a:r>
                        </a:p>
                      </a:txBody>
                      <a:tcPr marL="9525" marR="9525" marT="9525" marB="0" anchor="ctr">
                        <a:solidFill>
                          <a:schemeClr val="bg1"/>
                        </a:solidFill>
                      </a:tcPr>
                    </a:tc>
                    <a:tc>
                      <a:txBody>
                        <a:bodyPr/>
                        <a:lstStyle/>
                        <a:p>
                          <a:pPr marL="0" algn="ctr" defTabSz="914400" rtl="0" eaLnBrk="1" fontAlgn="b" latinLnBrk="0" hangingPunct="1"/>
                          <a:r>
                            <a:rPr lang="en-CN" sz="1600" kern="1200" dirty="0">
                              <a:solidFill>
                                <a:schemeClr val="dk1"/>
                              </a:solidFill>
                              <a:latin typeface="+mn-lt"/>
                              <a:ea typeface="+mn-ea"/>
                              <a:cs typeface="+mn-cs"/>
                            </a:rPr>
                            <a:t>190.7</a:t>
                          </a:r>
                        </a:p>
                      </a:txBody>
                      <a:tcPr marL="9525" marR="9525" marT="9525" marB="0" anchor="ctr">
                        <a:solidFill>
                          <a:schemeClr val="bg1"/>
                        </a:solidFill>
                      </a:tcPr>
                    </a:tc>
                    <a:tc>
                      <a:txBody>
                        <a:bodyPr/>
                        <a:lstStyle/>
                        <a:p>
                          <a:endParaRPr lang="en-CN"/>
                        </a:p>
                      </a:txBody>
                      <a:tcPr anchor="ctr">
                        <a:blipFill>
                          <a:blip r:embed="rId3"/>
                          <a:stretch>
                            <a:fillRect l="-140476" t="-1058621" r="-446032" b="-713793"/>
                          </a:stretch>
                        </a:blipFill>
                      </a:tcPr>
                    </a:tc>
                    <a:tc>
                      <a:txBody>
                        <a:bodyPr/>
                        <a:lstStyle/>
                        <a:p>
                          <a:endParaRPr lang="en-CN"/>
                        </a:p>
                      </a:txBody>
                      <a:tcPr anchor="ctr">
                        <a:blipFill>
                          <a:blip r:embed="rId3"/>
                          <a:stretch>
                            <a:fillRect l="-214894" t="-1058621" r="-298582" b="-713793"/>
                          </a:stretch>
                        </a:blipFill>
                      </a:tcPr>
                    </a:tc>
                    <a:tc>
                      <a:txBody>
                        <a:bodyPr/>
                        <a:lstStyle/>
                        <a:p>
                          <a:endParaRPr lang="en-CN"/>
                        </a:p>
                      </a:txBody>
                      <a:tcPr anchor="ctr">
                        <a:blipFill>
                          <a:blip r:embed="rId3"/>
                          <a:stretch>
                            <a:fillRect l="-376271" t="-1058621" r="-256780" b="-713793"/>
                          </a:stretch>
                        </a:blipFill>
                      </a:tcPr>
                    </a:tc>
                    <a:tc>
                      <a:txBody>
                        <a:bodyPr/>
                        <a:lstStyle/>
                        <a:p>
                          <a:endParaRPr lang="en-CN"/>
                        </a:p>
                      </a:txBody>
                      <a:tcPr anchor="ctr">
                        <a:blipFill>
                          <a:blip r:embed="rId3"/>
                          <a:stretch>
                            <a:fillRect l="-535238" t="-1058621" r="-188571" b="-713793"/>
                          </a:stretch>
                        </a:blipFill>
                      </a:tcPr>
                    </a:tc>
                    <a:tc>
                      <a:txBody>
                        <a:bodyPr/>
                        <a:lstStyle/>
                        <a:p>
                          <a:pPr algn="ctr"/>
                          <a:r>
                            <a:rPr lang="zh-CN" altLang="en-US" sz="1600" b="1" dirty="0">
                              <a:solidFill>
                                <a:srgbClr val="FF0000"/>
                              </a:solidFill>
                            </a:rPr>
                            <a:t>✓</a:t>
                          </a:r>
                          <a:endParaRPr lang="en-GB" sz="1600" b="1" dirty="0">
                            <a:solidFill>
                              <a:srgbClr val="FF0000"/>
                            </a:solidFill>
                          </a:endParaRPr>
                        </a:p>
                      </a:txBody>
                      <a:tcPr anchor="ctr">
                        <a:solidFill>
                          <a:schemeClr val="bg1"/>
                        </a:solidFill>
                      </a:tcPr>
                    </a:tc>
                    <a:extLst>
                      <a:ext uri="{0D108BD9-81ED-4DB2-BD59-A6C34878D82A}">
                        <a16:rowId xmlns:a16="http://schemas.microsoft.com/office/drawing/2014/main" val="809899189"/>
                      </a:ext>
                    </a:extLst>
                  </a:tr>
                  <a:tr h="365760">
                    <a:tc>
                      <a:txBody>
                        <a:bodyPr/>
                        <a:lstStyle/>
                        <a:p>
                          <a:pPr marL="0" algn="ctr" defTabSz="914400" rtl="0" eaLnBrk="1" fontAlgn="b" latinLnBrk="0" hangingPunct="1"/>
                          <a:r>
                            <a:rPr lang="en-US" sz="1600" kern="1200" dirty="0">
                              <a:solidFill>
                                <a:schemeClr val="dk1"/>
                              </a:solidFill>
                              <a:latin typeface="+mn-lt"/>
                              <a:ea typeface="+mn-ea"/>
                              <a:cs typeface="+mn-cs"/>
                            </a:rPr>
                            <a:t>J1843-0702</a:t>
                          </a:r>
                        </a:p>
                      </a:txBody>
                      <a:tcPr marL="9525" marR="9525" marT="9525" marB="0" anchor="ctr">
                        <a:solidFill>
                          <a:schemeClr val="bg1"/>
                        </a:solidFill>
                      </a:tcPr>
                    </a:tc>
                    <a:tc>
                      <a:txBody>
                        <a:bodyPr/>
                        <a:lstStyle/>
                        <a:p>
                          <a:pPr marL="0" algn="ctr" defTabSz="914400" rtl="0" eaLnBrk="1" fontAlgn="b" latinLnBrk="0" hangingPunct="1"/>
                          <a:r>
                            <a:rPr lang="en-CN" sz="1600" kern="1200" dirty="0">
                              <a:solidFill>
                                <a:schemeClr val="dk1"/>
                              </a:solidFill>
                              <a:latin typeface="+mn-lt"/>
                              <a:ea typeface="+mn-ea"/>
                              <a:cs typeface="+mn-cs"/>
                            </a:rPr>
                            <a:t>191.6</a:t>
                          </a:r>
                        </a:p>
                      </a:txBody>
                      <a:tcPr marL="9525" marR="9525" marT="9525" marB="0" anchor="ctr">
                        <a:solidFill>
                          <a:schemeClr val="bg1"/>
                        </a:solidFill>
                      </a:tcPr>
                    </a:tc>
                    <a:tc>
                      <a:txBody>
                        <a:bodyPr/>
                        <a:lstStyle/>
                        <a:p>
                          <a:endParaRPr lang="en-CN"/>
                        </a:p>
                      </a:txBody>
                      <a:tcPr anchor="ctr">
                        <a:blipFill>
                          <a:blip r:embed="rId3"/>
                          <a:stretch>
                            <a:fillRect l="-140476" t="-1158621" r="-446032" b="-613793"/>
                          </a:stretch>
                        </a:blipFill>
                      </a:tcPr>
                    </a:tc>
                    <a:tc>
                      <a:txBody>
                        <a:bodyPr/>
                        <a:lstStyle/>
                        <a:p>
                          <a:endParaRPr lang="en-CN"/>
                        </a:p>
                      </a:txBody>
                      <a:tcPr anchor="ctr">
                        <a:blipFill>
                          <a:blip r:embed="rId3"/>
                          <a:stretch>
                            <a:fillRect l="-214894" t="-1158621" r="-298582" b="-613793"/>
                          </a:stretch>
                        </a:blipFill>
                      </a:tcPr>
                    </a:tc>
                    <a:tc>
                      <a:txBody>
                        <a:bodyPr/>
                        <a:lstStyle/>
                        <a:p>
                          <a:endParaRPr lang="en-CN"/>
                        </a:p>
                      </a:txBody>
                      <a:tcPr anchor="ctr">
                        <a:blipFill>
                          <a:blip r:embed="rId3"/>
                          <a:stretch>
                            <a:fillRect l="-376271" t="-1158621" r="-256780" b="-613793"/>
                          </a:stretch>
                        </a:blipFill>
                      </a:tcPr>
                    </a:tc>
                    <a:tc>
                      <a:txBody>
                        <a:bodyPr/>
                        <a:lstStyle/>
                        <a:p>
                          <a:endParaRPr lang="en-CN"/>
                        </a:p>
                      </a:txBody>
                      <a:tcPr anchor="ctr">
                        <a:blipFill>
                          <a:blip r:embed="rId3"/>
                          <a:stretch>
                            <a:fillRect l="-535238" t="-1158621" r="-188571" b="-613793"/>
                          </a:stretch>
                        </a:blipFill>
                      </a:tcPr>
                    </a:tc>
                    <a:tc>
                      <a:txBody>
                        <a:bodyPr/>
                        <a:lstStyle/>
                        <a:p>
                          <a:pPr algn="ctr"/>
                          <a:r>
                            <a:rPr lang="zh-CN" altLang="en-US" sz="1600" dirty="0">
                              <a:solidFill>
                                <a:schemeClr val="tx1"/>
                              </a:solidFill>
                            </a:rPr>
                            <a:t>✘</a:t>
                          </a:r>
                          <a:endParaRPr lang="en-GB" sz="1600" dirty="0"/>
                        </a:p>
                      </a:txBody>
                      <a:tcPr anchor="ctr">
                        <a:solidFill>
                          <a:schemeClr val="bg1"/>
                        </a:solidFill>
                      </a:tcPr>
                    </a:tc>
                    <a:extLst>
                      <a:ext uri="{0D108BD9-81ED-4DB2-BD59-A6C34878D82A}">
                        <a16:rowId xmlns:a16="http://schemas.microsoft.com/office/drawing/2014/main" val="2236919207"/>
                      </a:ext>
                    </a:extLst>
                  </a:tr>
                  <a:tr h="365760">
                    <a:tc>
                      <a:txBody>
                        <a:bodyPr/>
                        <a:lstStyle/>
                        <a:p>
                          <a:pPr marL="0" algn="ctr" defTabSz="914400" rtl="0" eaLnBrk="1" fontAlgn="b" latinLnBrk="0" hangingPunct="1"/>
                          <a:r>
                            <a:rPr lang="en-US" sz="1600" kern="1200" dirty="0">
                              <a:solidFill>
                                <a:schemeClr val="dk1"/>
                              </a:solidFill>
                              <a:latin typeface="+mn-lt"/>
                              <a:ea typeface="+mn-ea"/>
                              <a:cs typeface="+mn-cs"/>
                            </a:rPr>
                            <a:t>J1849+0409</a:t>
                          </a:r>
                        </a:p>
                      </a:txBody>
                      <a:tcPr marL="9525" marR="9525" marT="9525" marB="0" anchor="ctr">
                        <a:solidFill>
                          <a:schemeClr val="bg1"/>
                        </a:solidFill>
                      </a:tcPr>
                    </a:tc>
                    <a:tc>
                      <a:txBody>
                        <a:bodyPr/>
                        <a:lstStyle/>
                        <a:p>
                          <a:pPr marL="0" algn="ctr" defTabSz="914400" rtl="0" eaLnBrk="1" fontAlgn="b" latinLnBrk="0" hangingPunct="1"/>
                          <a:r>
                            <a:rPr lang="en-CN" sz="1600" kern="1200" dirty="0">
                              <a:solidFill>
                                <a:schemeClr val="dk1"/>
                              </a:solidFill>
                              <a:latin typeface="+mn-lt"/>
                              <a:ea typeface="+mn-ea"/>
                              <a:cs typeface="+mn-cs"/>
                            </a:rPr>
                            <a:t>761.1</a:t>
                          </a:r>
                        </a:p>
                      </a:txBody>
                      <a:tcPr marL="9525" marR="9525" marT="9525" marB="0" anchor="ctr">
                        <a:solidFill>
                          <a:schemeClr val="bg1"/>
                        </a:solidFill>
                      </a:tcPr>
                    </a:tc>
                    <a:tc>
                      <a:txBody>
                        <a:bodyPr/>
                        <a:lstStyle/>
                        <a:p>
                          <a:endParaRPr lang="en-CN"/>
                        </a:p>
                      </a:txBody>
                      <a:tcPr anchor="ctr">
                        <a:blipFill>
                          <a:blip r:embed="rId3"/>
                          <a:stretch>
                            <a:fillRect l="-140476" t="-1258621" r="-446032" b="-513793"/>
                          </a:stretch>
                        </a:blipFill>
                      </a:tcPr>
                    </a:tc>
                    <a:tc>
                      <a:txBody>
                        <a:bodyPr/>
                        <a:lstStyle/>
                        <a:p>
                          <a:endParaRPr lang="en-CN"/>
                        </a:p>
                      </a:txBody>
                      <a:tcPr anchor="ctr">
                        <a:blipFill>
                          <a:blip r:embed="rId3"/>
                          <a:stretch>
                            <a:fillRect l="-214894" t="-1258621" r="-298582" b="-513793"/>
                          </a:stretch>
                        </a:blipFill>
                      </a:tcPr>
                    </a:tc>
                    <a:tc>
                      <a:txBody>
                        <a:bodyPr/>
                        <a:lstStyle/>
                        <a:p>
                          <a:endParaRPr lang="en-CN"/>
                        </a:p>
                      </a:txBody>
                      <a:tcPr anchor="ctr">
                        <a:blipFill>
                          <a:blip r:embed="rId3"/>
                          <a:stretch>
                            <a:fillRect l="-376271" t="-1258621" r="-256780" b="-513793"/>
                          </a:stretch>
                        </a:blipFill>
                      </a:tcPr>
                    </a:tc>
                    <a:tc>
                      <a:txBody>
                        <a:bodyPr/>
                        <a:lstStyle/>
                        <a:p>
                          <a:endParaRPr lang="en-CN"/>
                        </a:p>
                      </a:txBody>
                      <a:tcPr anchor="ctr">
                        <a:blipFill>
                          <a:blip r:embed="rId3"/>
                          <a:stretch>
                            <a:fillRect l="-535238" t="-1258621" r="-188571" b="-513793"/>
                          </a:stretch>
                        </a:blipFill>
                      </a:tcPr>
                    </a:tc>
                    <a:tc>
                      <a:txBody>
                        <a:bodyPr/>
                        <a:lstStyle/>
                        <a:p>
                          <a:pPr algn="ctr"/>
                          <a:r>
                            <a:rPr lang="zh-CN" altLang="en-US" sz="1600" dirty="0">
                              <a:solidFill>
                                <a:schemeClr val="tx1"/>
                              </a:solidFill>
                            </a:rPr>
                            <a:t>✘</a:t>
                          </a:r>
                          <a:endParaRPr lang="en-GB" sz="1600" b="1" dirty="0">
                            <a:solidFill>
                              <a:srgbClr val="FF0000"/>
                            </a:solidFill>
                          </a:endParaRPr>
                        </a:p>
                      </a:txBody>
                      <a:tcPr anchor="ctr">
                        <a:solidFill>
                          <a:schemeClr val="bg1"/>
                        </a:solidFill>
                      </a:tcPr>
                    </a:tc>
                    <a:extLst>
                      <a:ext uri="{0D108BD9-81ED-4DB2-BD59-A6C34878D82A}">
                        <a16:rowId xmlns:a16="http://schemas.microsoft.com/office/drawing/2014/main" val="2985136351"/>
                      </a:ext>
                    </a:extLst>
                  </a:tr>
                  <a:tr h="365760">
                    <a:tc>
                      <a:txBody>
                        <a:bodyPr/>
                        <a:lstStyle/>
                        <a:p>
                          <a:pPr marL="0" algn="ctr" defTabSz="914400" rtl="0" eaLnBrk="1" fontAlgn="b" latinLnBrk="0" hangingPunct="1"/>
                          <a:r>
                            <a:rPr lang="en-US" sz="1600" kern="1200" dirty="0">
                              <a:solidFill>
                                <a:srgbClr val="FF0000"/>
                              </a:solidFill>
                              <a:latin typeface="+mn-lt"/>
                              <a:ea typeface="+mn-ea"/>
                              <a:cs typeface="+mn-cs"/>
                            </a:rPr>
                            <a:t>J1909+0749</a:t>
                          </a:r>
                        </a:p>
                      </a:txBody>
                      <a:tcPr marL="9525" marR="9525" marT="9525" marB="0" anchor="ctr">
                        <a:solidFill>
                          <a:schemeClr val="bg1"/>
                        </a:solidFill>
                      </a:tcPr>
                    </a:tc>
                    <a:tc>
                      <a:txBody>
                        <a:bodyPr/>
                        <a:lstStyle/>
                        <a:p>
                          <a:pPr marL="0" algn="ctr" defTabSz="914400" rtl="0" eaLnBrk="1" fontAlgn="b" latinLnBrk="0" hangingPunct="1"/>
                          <a:r>
                            <a:rPr lang="en-CN" sz="1600" kern="1200" dirty="0">
                              <a:solidFill>
                                <a:schemeClr val="dk1"/>
                              </a:solidFill>
                              <a:latin typeface="+mn-lt"/>
                              <a:ea typeface="+mn-ea"/>
                              <a:cs typeface="+mn-cs"/>
                            </a:rPr>
                            <a:t>237.2</a:t>
                          </a:r>
                        </a:p>
                      </a:txBody>
                      <a:tcPr marL="9525" marR="9525" marT="9525" marB="0" anchor="ctr">
                        <a:solidFill>
                          <a:schemeClr val="bg1"/>
                        </a:solidFill>
                      </a:tcPr>
                    </a:tc>
                    <a:tc>
                      <a:txBody>
                        <a:bodyPr/>
                        <a:lstStyle/>
                        <a:p>
                          <a:endParaRPr lang="en-CN"/>
                        </a:p>
                      </a:txBody>
                      <a:tcPr anchor="ctr">
                        <a:blipFill>
                          <a:blip r:embed="rId3"/>
                          <a:stretch>
                            <a:fillRect l="-140476" t="-1358621" r="-446032" b="-413793"/>
                          </a:stretch>
                        </a:blipFill>
                      </a:tcPr>
                    </a:tc>
                    <a:tc>
                      <a:txBody>
                        <a:bodyPr/>
                        <a:lstStyle/>
                        <a:p>
                          <a:endParaRPr lang="en-CN"/>
                        </a:p>
                      </a:txBody>
                      <a:tcPr anchor="ctr">
                        <a:blipFill>
                          <a:blip r:embed="rId3"/>
                          <a:stretch>
                            <a:fillRect l="-214894" t="-1358621" r="-298582" b="-413793"/>
                          </a:stretch>
                        </a:blipFill>
                      </a:tcPr>
                    </a:tc>
                    <a:tc>
                      <a:txBody>
                        <a:bodyPr/>
                        <a:lstStyle/>
                        <a:p>
                          <a:endParaRPr lang="en-CN"/>
                        </a:p>
                      </a:txBody>
                      <a:tcPr anchor="ctr">
                        <a:blipFill>
                          <a:blip r:embed="rId3"/>
                          <a:stretch>
                            <a:fillRect l="-376271" t="-1358621" r="-256780" b="-413793"/>
                          </a:stretch>
                        </a:blipFill>
                      </a:tcPr>
                    </a:tc>
                    <a:tc>
                      <a:txBody>
                        <a:bodyPr/>
                        <a:lstStyle/>
                        <a:p>
                          <a:endParaRPr lang="en-CN"/>
                        </a:p>
                      </a:txBody>
                      <a:tcPr anchor="ctr">
                        <a:blipFill>
                          <a:blip r:embed="rId3"/>
                          <a:stretch>
                            <a:fillRect l="-535238" t="-1358621" r="-188571" b="-413793"/>
                          </a:stretch>
                        </a:blipFill>
                      </a:tcPr>
                    </a:tc>
                    <a:tc>
                      <a:txBody>
                        <a:bodyPr/>
                        <a:lstStyle/>
                        <a:p>
                          <a:pPr algn="ctr"/>
                          <a:r>
                            <a:rPr lang="zh-CN" altLang="en-US" sz="1600" b="1" dirty="0">
                              <a:solidFill>
                                <a:srgbClr val="FF0000"/>
                              </a:solidFill>
                            </a:rPr>
                            <a:t>✓</a:t>
                          </a:r>
                          <a:endParaRPr lang="en-GB" sz="1600" b="1" dirty="0">
                            <a:solidFill>
                              <a:srgbClr val="FF0000"/>
                            </a:solidFill>
                          </a:endParaRPr>
                        </a:p>
                      </a:txBody>
                      <a:tcPr anchor="ctr">
                        <a:solidFill>
                          <a:schemeClr val="bg1"/>
                        </a:solidFill>
                      </a:tcPr>
                    </a:tc>
                    <a:extLst>
                      <a:ext uri="{0D108BD9-81ED-4DB2-BD59-A6C34878D82A}">
                        <a16:rowId xmlns:a16="http://schemas.microsoft.com/office/drawing/2014/main" val="993220726"/>
                      </a:ext>
                    </a:extLst>
                  </a:tr>
                  <a:tr h="365760">
                    <a:tc>
                      <a:txBody>
                        <a:bodyPr/>
                        <a:lstStyle/>
                        <a:p>
                          <a:pPr marL="0" algn="ctr" defTabSz="914400" rtl="0" eaLnBrk="1" fontAlgn="b" latinLnBrk="0" hangingPunct="1"/>
                          <a:r>
                            <a:rPr lang="en-US" sz="1600" kern="1200" dirty="0">
                              <a:solidFill>
                                <a:srgbClr val="FF0000"/>
                              </a:solidFill>
                              <a:latin typeface="+mn-lt"/>
                              <a:ea typeface="+mn-ea"/>
                              <a:cs typeface="+mn-cs"/>
                            </a:rPr>
                            <a:t>J1913+0832</a:t>
                          </a:r>
                        </a:p>
                      </a:txBody>
                      <a:tcPr marL="9525" marR="9525" marT="9525" marB="0" anchor="ctr">
                        <a:solidFill>
                          <a:schemeClr val="bg1"/>
                        </a:solidFill>
                      </a:tcPr>
                    </a:tc>
                    <a:tc>
                      <a:txBody>
                        <a:bodyPr/>
                        <a:lstStyle/>
                        <a:p>
                          <a:pPr marL="0" algn="ctr" defTabSz="914400" rtl="0" eaLnBrk="1" fontAlgn="b" latinLnBrk="0" hangingPunct="1"/>
                          <a:r>
                            <a:rPr lang="en-CN" sz="1600" kern="1200" dirty="0">
                              <a:solidFill>
                                <a:schemeClr val="dk1"/>
                              </a:solidFill>
                              <a:latin typeface="+mn-lt"/>
                              <a:ea typeface="+mn-ea"/>
                              <a:cs typeface="+mn-cs"/>
                            </a:rPr>
                            <a:t>134</a:t>
                          </a:r>
                          <a:r>
                            <a:rPr lang="en-US" altLang="zh-CN" sz="1600" kern="1200" dirty="0">
                              <a:solidFill>
                                <a:schemeClr val="dk1"/>
                              </a:solidFill>
                              <a:latin typeface="+mn-lt"/>
                              <a:ea typeface="+mn-ea"/>
                              <a:cs typeface="+mn-cs"/>
                            </a:rPr>
                            <a:t>.0</a:t>
                          </a:r>
                          <a:endParaRPr lang="en-CN" sz="1600" kern="1200" dirty="0">
                            <a:solidFill>
                              <a:schemeClr val="dk1"/>
                            </a:solidFill>
                            <a:latin typeface="+mn-lt"/>
                            <a:ea typeface="+mn-ea"/>
                            <a:cs typeface="+mn-cs"/>
                          </a:endParaRPr>
                        </a:p>
                      </a:txBody>
                      <a:tcPr marL="9525" marR="9525" marT="9525" marB="0" anchor="ctr">
                        <a:solidFill>
                          <a:schemeClr val="bg1"/>
                        </a:solidFill>
                      </a:tcPr>
                    </a:tc>
                    <a:tc>
                      <a:txBody>
                        <a:bodyPr/>
                        <a:lstStyle/>
                        <a:p>
                          <a:endParaRPr lang="en-CN"/>
                        </a:p>
                      </a:txBody>
                      <a:tcPr anchor="ctr">
                        <a:blipFill>
                          <a:blip r:embed="rId3"/>
                          <a:stretch>
                            <a:fillRect l="-140476" t="-1510714" r="-446032" b="-328571"/>
                          </a:stretch>
                        </a:blipFill>
                      </a:tcPr>
                    </a:tc>
                    <a:tc>
                      <a:txBody>
                        <a:bodyPr/>
                        <a:lstStyle/>
                        <a:p>
                          <a:endParaRPr lang="en-CN"/>
                        </a:p>
                      </a:txBody>
                      <a:tcPr anchor="ctr">
                        <a:blipFill>
                          <a:blip r:embed="rId3"/>
                          <a:stretch>
                            <a:fillRect l="-214894" t="-1510714" r="-298582" b="-328571"/>
                          </a:stretch>
                        </a:blipFill>
                      </a:tcPr>
                    </a:tc>
                    <a:tc>
                      <a:txBody>
                        <a:bodyPr/>
                        <a:lstStyle/>
                        <a:p>
                          <a:endParaRPr lang="en-CN"/>
                        </a:p>
                      </a:txBody>
                      <a:tcPr anchor="ctr">
                        <a:blipFill>
                          <a:blip r:embed="rId3"/>
                          <a:stretch>
                            <a:fillRect l="-376271" t="-1510714" r="-256780" b="-328571"/>
                          </a:stretch>
                        </a:blipFill>
                      </a:tcPr>
                    </a:tc>
                    <a:tc>
                      <a:txBody>
                        <a:bodyPr/>
                        <a:lstStyle/>
                        <a:p>
                          <a:endParaRPr lang="en-CN"/>
                        </a:p>
                      </a:txBody>
                      <a:tcPr anchor="ctr">
                        <a:blipFill>
                          <a:blip r:embed="rId3"/>
                          <a:stretch>
                            <a:fillRect l="-535238" t="-1510714" r="-188571" b="-328571"/>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600" b="1" dirty="0">
                              <a:solidFill>
                                <a:srgbClr val="FF0000"/>
                              </a:solidFill>
                            </a:rPr>
                            <a:t>✓</a:t>
                          </a:r>
                          <a:endParaRPr lang="en-GB" sz="1600" b="1" dirty="0">
                            <a:solidFill>
                              <a:srgbClr val="FF0000"/>
                            </a:solidFill>
                          </a:endParaRPr>
                        </a:p>
                      </a:txBody>
                      <a:tcPr anchor="ctr">
                        <a:solidFill>
                          <a:schemeClr val="bg1"/>
                        </a:solidFill>
                      </a:tcPr>
                    </a:tc>
                    <a:extLst>
                      <a:ext uri="{0D108BD9-81ED-4DB2-BD59-A6C34878D82A}">
                        <a16:rowId xmlns:a16="http://schemas.microsoft.com/office/drawing/2014/main" val="1096346606"/>
                      </a:ext>
                    </a:extLst>
                  </a:tr>
                  <a:tr h="365760">
                    <a:tc>
                      <a:txBody>
                        <a:bodyPr/>
                        <a:lstStyle/>
                        <a:p>
                          <a:pPr marL="0" algn="ctr" defTabSz="914400" rtl="0" eaLnBrk="1" fontAlgn="b" latinLnBrk="0" hangingPunct="1"/>
                          <a:r>
                            <a:rPr lang="en-US" sz="1600" kern="1200" dirty="0">
                              <a:solidFill>
                                <a:schemeClr val="dk1"/>
                              </a:solidFill>
                              <a:latin typeface="+mn-lt"/>
                              <a:ea typeface="+mn-ea"/>
                              <a:cs typeface="+mn-cs"/>
                            </a:rPr>
                            <a:t>J1935+2025</a:t>
                          </a:r>
                        </a:p>
                      </a:txBody>
                      <a:tcPr marL="9525" marR="9525" marT="9525" marB="0" anchor="ctr">
                        <a:solidFill>
                          <a:schemeClr val="bg1"/>
                        </a:solidFill>
                      </a:tcPr>
                    </a:tc>
                    <a:tc>
                      <a:txBody>
                        <a:bodyPr/>
                        <a:lstStyle/>
                        <a:p>
                          <a:pPr marL="0" algn="ctr" defTabSz="914400" rtl="0" eaLnBrk="1" fontAlgn="b" latinLnBrk="0" hangingPunct="1"/>
                          <a:r>
                            <a:rPr lang="en-CN" sz="1600" kern="1200" dirty="0">
                              <a:solidFill>
                                <a:schemeClr val="dk1"/>
                              </a:solidFill>
                              <a:latin typeface="+mn-lt"/>
                              <a:ea typeface="+mn-ea"/>
                              <a:cs typeface="+mn-cs"/>
                            </a:rPr>
                            <a:t>80.1</a:t>
                          </a:r>
                        </a:p>
                      </a:txBody>
                      <a:tcPr marL="9525" marR="9525" marT="9525" marB="0" anchor="ctr">
                        <a:solidFill>
                          <a:schemeClr val="bg1"/>
                        </a:solidFill>
                      </a:tcPr>
                    </a:tc>
                    <a:tc>
                      <a:txBody>
                        <a:bodyPr/>
                        <a:lstStyle/>
                        <a:p>
                          <a:endParaRPr lang="en-CN"/>
                        </a:p>
                      </a:txBody>
                      <a:tcPr anchor="ctr">
                        <a:blipFill>
                          <a:blip r:embed="rId3"/>
                          <a:stretch>
                            <a:fillRect l="-140476" t="-1555172" r="-446032" b="-217241"/>
                          </a:stretch>
                        </a:blipFill>
                      </a:tcPr>
                    </a:tc>
                    <a:tc>
                      <a:txBody>
                        <a:bodyPr/>
                        <a:lstStyle/>
                        <a:p>
                          <a:endParaRPr lang="en-CN"/>
                        </a:p>
                      </a:txBody>
                      <a:tcPr anchor="ctr">
                        <a:blipFill>
                          <a:blip r:embed="rId3"/>
                          <a:stretch>
                            <a:fillRect l="-214894" t="-1555172" r="-298582" b="-217241"/>
                          </a:stretch>
                        </a:blipFill>
                      </a:tcPr>
                    </a:tc>
                    <a:tc>
                      <a:txBody>
                        <a:bodyPr/>
                        <a:lstStyle/>
                        <a:p>
                          <a:endParaRPr lang="en-CN"/>
                        </a:p>
                      </a:txBody>
                      <a:tcPr anchor="ctr">
                        <a:blipFill>
                          <a:blip r:embed="rId3"/>
                          <a:stretch>
                            <a:fillRect l="-376271" t="-1555172" r="-256780" b="-217241"/>
                          </a:stretch>
                        </a:blipFill>
                      </a:tcPr>
                    </a:tc>
                    <a:tc>
                      <a:txBody>
                        <a:bodyPr/>
                        <a:lstStyle/>
                        <a:p>
                          <a:endParaRPr lang="en-CN"/>
                        </a:p>
                      </a:txBody>
                      <a:tcPr anchor="ctr">
                        <a:blipFill>
                          <a:blip r:embed="rId3"/>
                          <a:stretch>
                            <a:fillRect l="-535238" t="-1555172" r="-188571" b="-217241"/>
                          </a:stretch>
                        </a:blipFill>
                      </a:tcPr>
                    </a:tc>
                    <a:tc>
                      <a:txBody>
                        <a:bodyPr/>
                        <a:lstStyle/>
                        <a:p>
                          <a:pPr algn="ctr"/>
                          <a:r>
                            <a:rPr lang="zh-CN" altLang="en-US" sz="1600" dirty="0">
                              <a:solidFill>
                                <a:schemeClr val="tx1"/>
                              </a:solidFill>
                            </a:rPr>
                            <a:t>✘</a:t>
                          </a:r>
                          <a:endParaRPr lang="en-GB" sz="1600" dirty="0"/>
                        </a:p>
                      </a:txBody>
                      <a:tcPr anchor="ctr">
                        <a:solidFill>
                          <a:schemeClr val="bg1"/>
                        </a:solidFill>
                      </a:tcPr>
                    </a:tc>
                    <a:extLst>
                      <a:ext uri="{0D108BD9-81ED-4DB2-BD59-A6C34878D82A}">
                        <a16:rowId xmlns:a16="http://schemas.microsoft.com/office/drawing/2014/main" val="3656307928"/>
                      </a:ext>
                    </a:extLst>
                  </a:tr>
                  <a:tr h="365760">
                    <a:tc>
                      <a:txBody>
                        <a:bodyPr/>
                        <a:lstStyle/>
                        <a:p>
                          <a:pPr marL="0" algn="ctr" defTabSz="914400" rtl="0" eaLnBrk="1" fontAlgn="b" latinLnBrk="0" hangingPunct="1"/>
                          <a:r>
                            <a:rPr lang="en-US" sz="1600" kern="1200" dirty="0">
                              <a:solidFill>
                                <a:schemeClr val="dk1"/>
                              </a:solidFill>
                              <a:latin typeface="+mn-lt"/>
                              <a:ea typeface="+mn-ea"/>
                              <a:cs typeface="+mn-cs"/>
                            </a:rPr>
                            <a:t>J2047+5029</a:t>
                          </a:r>
                          <a:r>
                            <a:rPr lang="zh-CN" altLang="en-US" sz="1600" kern="1200" dirty="0">
                              <a:solidFill>
                                <a:schemeClr val="dk1"/>
                              </a:solidFill>
                              <a:latin typeface="+mn-lt"/>
                              <a:ea typeface="+mn-ea"/>
                              <a:cs typeface="+mn-cs"/>
                            </a:rPr>
                            <a:t>*</a:t>
                          </a:r>
                          <a:endParaRPr lang="en-US" sz="1600" kern="1200" dirty="0">
                            <a:solidFill>
                              <a:schemeClr val="dk1"/>
                            </a:solidFill>
                            <a:latin typeface="+mn-lt"/>
                            <a:ea typeface="+mn-ea"/>
                            <a:cs typeface="+mn-cs"/>
                          </a:endParaRPr>
                        </a:p>
                      </a:txBody>
                      <a:tcPr marL="9525" marR="9525" marT="9525" marB="0" anchor="ctr">
                        <a:solidFill>
                          <a:schemeClr val="bg1"/>
                        </a:solidFill>
                      </a:tcPr>
                    </a:tc>
                    <a:tc>
                      <a:txBody>
                        <a:bodyPr/>
                        <a:lstStyle/>
                        <a:p>
                          <a:pPr marL="0" algn="ctr" defTabSz="914400" rtl="0" eaLnBrk="1" fontAlgn="b" latinLnBrk="0" hangingPunct="1"/>
                          <a:r>
                            <a:rPr lang="en-CN" sz="1600" kern="1200" dirty="0">
                              <a:solidFill>
                                <a:schemeClr val="dk1"/>
                              </a:solidFill>
                              <a:latin typeface="+mn-lt"/>
                              <a:ea typeface="+mn-ea"/>
                              <a:cs typeface="+mn-cs"/>
                            </a:rPr>
                            <a:t>445.9</a:t>
                          </a:r>
                        </a:p>
                      </a:txBody>
                      <a:tcPr marL="9525" marR="9525" marT="9525" marB="0" anchor="ctr">
                        <a:solidFill>
                          <a:schemeClr val="bg1"/>
                        </a:solidFill>
                      </a:tcPr>
                    </a:tc>
                    <a:tc>
                      <a:txBody>
                        <a:bodyPr/>
                        <a:lstStyle/>
                        <a:p>
                          <a:endParaRPr lang="en-CN"/>
                        </a:p>
                      </a:txBody>
                      <a:tcPr anchor="ctr">
                        <a:blipFill>
                          <a:blip r:embed="rId3"/>
                          <a:stretch>
                            <a:fillRect l="-140476" t="-1655172" r="-446032" b="-117241"/>
                          </a:stretch>
                        </a:blipFill>
                      </a:tcPr>
                    </a:tc>
                    <a:tc>
                      <a:txBody>
                        <a:bodyPr/>
                        <a:lstStyle/>
                        <a:p>
                          <a:endParaRPr lang="en-CN"/>
                        </a:p>
                      </a:txBody>
                      <a:tcPr anchor="ctr">
                        <a:blipFill>
                          <a:blip r:embed="rId3"/>
                          <a:stretch>
                            <a:fillRect l="-214894" t="-1655172" r="-298582" b="-117241"/>
                          </a:stretch>
                        </a:blipFill>
                      </a:tcPr>
                    </a:tc>
                    <a:tc>
                      <a:txBody>
                        <a:bodyPr/>
                        <a:lstStyle/>
                        <a:p>
                          <a:endParaRPr lang="en-CN"/>
                        </a:p>
                      </a:txBody>
                      <a:tcPr anchor="ctr">
                        <a:blipFill>
                          <a:blip r:embed="rId3"/>
                          <a:stretch>
                            <a:fillRect l="-376271" t="-1655172" r="-256780" b="-117241"/>
                          </a:stretch>
                        </a:blipFill>
                      </a:tcPr>
                    </a:tc>
                    <a:tc>
                      <a:txBody>
                        <a:bodyPr/>
                        <a:lstStyle/>
                        <a:p>
                          <a:endParaRPr lang="en-CN"/>
                        </a:p>
                      </a:txBody>
                      <a:tcPr anchor="ctr">
                        <a:blipFill>
                          <a:blip r:embed="rId3"/>
                          <a:stretch>
                            <a:fillRect l="-535238" t="-1655172" r="-188571" b="-117241"/>
                          </a:stretch>
                        </a:blipFill>
                      </a:tcPr>
                    </a:tc>
                    <a:tc>
                      <a:txBody>
                        <a:bodyPr/>
                        <a:lstStyle/>
                        <a:p>
                          <a:pPr algn="ctr"/>
                          <a:r>
                            <a:rPr lang="zh-CN" altLang="en-US" sz="1600" dirty="0">
                              <a:solidFill>
                                <a:schemeClr val="tx1"/>
                              </a:solidFill>
                            </a:rPr>
                            <a:t>✘*</a:t>
                          </a:r>
                          <a:endParaRPr lang="en-GB" sz="1600" b="1" dirty="0">
                            <a:solidFill>
                              <a:srgbClr val="FF0000"/>
                            </a:solidFill>
                          </a:endParaRPr>
                        </a:p>
                      </a:txBody>
                      <a:tcPr anchor="ctr">
                        <a:solidFill>
                          <a:schemeClr val="bg1"/>
                        </a:solidFill>
                      </a:tcPr>
                    </a:tc>
                    <a:extLst>
                      <a:ext uri="{0D108BD9-81ED-4DB2-BD59-A6C34878D82A}">
                        <a16:rowId xmlns:a16="http://schemas.microsoft.com/office/drawing/2014/main" val="409531864"/>
                      </a:ext>
                    </a:extLst>
                  </a:tr>
                  <a:tr h="365760">
                    <a:tc>
                      <a:txBody>
                        <a:bodyPr/>
                        <a:lstStyle/>
                        <a:p>
                          <a:pPr marL="0" algn="ctr" defTabSz="914400" rtl="0" eaLnBrk="1" fontAlgn="b" latinLnBrk="0" hangingPunct="1"/>
                          <a:r>
                            <a:rPr lang="en-US" sz="1600" kern="1200" dirty="0">
                              <a:solidFill>
                                <a:schemeClr val="dk1"/>
                              </a:solidFill>
                              <a:latin typeface="+mn-lt"/>
                              <a:ea typeface="+mn-ea"/>
                              <a:cs typeface="+mn-cs"/>
                            </a:rPr>
                            <a:t>J2208+4056</a:t>
                          </a:r>
                          <a:r>
                            <a:rPr lang="zh-CN" altLang="en-US" sz="1600" kern="1200" dirty="0">
                              <a:solidFill>
                                <a:schemeClr val="dk1"/>
                              </a:solidFill>
                              <a:latin typeface="+mn-lt"/>
                              <a:ea typeface="+mn-ea"/>
                              <a:cs typeface="+mn-cs"/>
                            </a:rPr>
                            <a:t>*</a:t>
                          </a:r>
                          <a:endParaRPr lang="en-US" sz="1600" kern="1200" dirty="0">
                            <a:solidFill>
                              <a:schemeClr val="dk1"/>
                            </a:solidFill>
                            <a:latin typeface="+mn-lt"/>
                            <a:ea typeface="+mn-ea"/>
                            <a:cs typeface="+mn-cs"/>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CN" sz="1600" kern="1200" dirty="0">
                              <a:solidFill>
                                <a:schemeClr val="dk1"/>
                              </a:solidFill>
                              <a:latin typeface="+mn-lt"/>
                              <a:ea typeface="+mn-ea"/>
                              <a:cs typeface="+mn-cs"/>
                            </a:rPr>
                            <a:t>636</a:t>
                          </a: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endParaRPr lang="en-CN"/>
                        </a:p>
                      </a:txBody>
                      <a:tcPr anchor="ctr">
                        <a:lnB w="12700" cap="flat" cmpd="sng" algn="ctr">
                          <a:solidFill>
                            <a:schemeClr val="tx1"/>
                          </a:solidFill>
                          <a:prstDash val="solid"/>
                          <a:round/>
                          <a:headEnd type="none" w="med" len="med"/>
                          <a:tailEnd type="none" w="med" len="med"/>
                        </a:lnB>
                        <a:blipFill>
                          <a:blip r:embed="rId3"/>
                          <a:stretch>
                            <a:fillRect l="-140476" t="-1755172" r="-446032" b="-17241"/>
                          </a:stretch>
                        </a:blipFill>
                      </a:tcPr>
                    </a:tc>
                    <a:tc>
                      <a:txBody>
                        <a:bodyPr/>
                        <a:lstStyle/>
                        <a:p>
                          <a:endParaRPr lang="en-CN"/>
                        </a:p>
                      </a:txBody>
                      <a:tcPr anchor="ctr">
                        <a:lnB w="12700" cap="flat" cmpd="sng" algn="ctr">
                          <a:solidFill>
                            <a:schemeClr val="tx1"/>
                          </a:solidFill>
                          <a:prstDash val="solid"/>
                          <a:round/>
                          <a:headEnd type="none" w="med" len="med"/>
                          <a:tailEnd type="none" w="med" len="med"/>
                        </a:lnB>
                        <a:blipFill>
                          <a:blip r:embed="rId3"/>
                          <a:stretch>
                            <a:fillRect l="-214894" t="-1755172" r="-298582" b="-17241"/>
                          </a:stretch>
                        </a:blipFill>
                      </a:tcPr>
                    </a:tc>
                    <a:tc>
                      <a:txBody>
                        <a:bodyPr/>
                        <a:lstStyle/>
                        <a:p>
                          <a:endParaRPr lang="en-CN"/>
                        </a:p>
                      </a:txBody>
                      <a:tcPr anchor="ctr">
                        <a:lnB w="12700" cap="flat" cmpd="sng" algn="ctr">
                          <a:solidFill>
                            <a:schemeClr val="tx1"/>
                          </a:solidFill>
                          <a:prstDash val="solid"/>
                          <a:round/>
                          <a:headEnd type="none" w="med" len="med"/>
                          <a:tailEnd type="none" w="med" len="med"/>
                        </a:lnB>
                        <a:blipFill>
                          <a:blip r:embed="rId3"/>
                          <a:stretch>
                            <a:fillRect l="-376271" t="-1755172" r="-256780" b="-17241"/>
                          </a:stretch>
                        </a:blipFill>
                      </a:tcPr>
                    </a:tc>
                    <a:tc>
                      <a:txBody>
                        <a:bodyPr/>
                        <a:lstStyle/>
                        <a:p>
                          <a:endParaRPr lang="en-CN"/>
                        </a:p>
                      </a:txBody>
                      <a:tcPr anchor="ctr">
                        <a:lnB w="12700" cap="flat" cmpd="sng" algn="ctr">
                          <a:solidFill>
                            <a:schemeClr val="tx1"/>
                          </a:solidFill>
                          <a:prstDash val="solid"/>
                          <a:round/>
                          <a:headEnd type="none" w="med" len="med"/>
                          <a:tailEnd type="none" w="med" len="med"/>
                        </a:lnB>
                        <a:blipFill>
                          <a:blip r:embed="rId3"/>
                          <a:stretch>
                            <a:fillRect l="-535238" t="-1755172" r="-188571" b="-17241"/>
                          </a:stretch>
                        </a:blipFill>
                      </a:tcPr>
                    </a:tc>
                    <a:tc>
                      <a:txBody>
                        <a:bodyPr/>
                        <a:lstStyle/>
                        <a:p>
                          <a:pPr algn="ctr"/>
                          <a:r>
                            <a:rPr lang="zh-CN" altLang="en-US" sz="1600" dirty="0">
                              <a:solidFill>
                                <a:schemeClr val="tx1"/>
                              </a:solidFill>
                            </a:rPr>
                            <a:t>✘*</a:t>
                          </a:r>
                          <a:endParaRPr lang="en-GB" sz="1600" b="1" dirty="0">
                            <a:solidFill>
                              <a:srgbClr val="FF0000"/>
                            </a:solidFill>
                          </a:endParaRPr>
                        </a:p>
                      </a:txBody>
                      <a:tcPr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6226163"/>
                      </a:ext>
                    </a:extLst>
                  </a:tr>
                </a:tbl>
              </a:graphicData>
            </a:graphic>
          </p:graphicFrame>
        </mc:Fallback>
      </mc:AlternateContent>
      <p:sp>
        <p:nvSpPr>
          <p:cNvPr id="2" name="Slide Number Placeholder 1">
            <a:extLst>
              <a:ext uri="{FF2B5EF4-FFF2-40B4-BE49-F238E27FC236}">
                <a16:creationId xmlns:a16="http://schemas.microsoft.com/office/drawing/2014/main" id="{C51B6785-AA82-1FCB-0EF2-E126B487101E}"/>
              </a:ext>
            </a:extLst>
          </p:cNvPr>
          <p:cNvSpPr>
            <a:spLocks noGrp="1"/>
          </p:cNvSpPr>
          <p:nvPr>
            <p:ph type="sldNum" sz="quarter" idx="12"/>
          </p:nvPr>
        </p:nvSpPr>
        <p:spPr/>
        <p:txBody>
          <a:bodyPr/>
          <a:lstStyle/>
          <a:p>
            <a:fld id="{BAF41441-E911-0445-B9B7-4068A2F4611F}" type="slidenum">
              <a:rPr lang="en-GB" smtClean="0"/>
              <a:t>15</a:t>
            </a:fld>
            <a:endParaRPr lang="en-GB"/>
          </a:p>
        </p:txBody>
      </p:sp>
    </p:spTree>
    <p:extLst>
      <p:ext uri="{BB962C8B-B14F-4D97-AF65-F5344CB8AC3E}">
        <p14:creationId xmlns:p14="http://schemas.microsoft.com/office/powerpoint/2010/main" val="1471253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AC52CED-28D2-B370-6947-1669E3F17B2E}"/>
              </a:ext>
            </a:extLst>
          </p:cNvPr>
          <p:cNvPicPr>
            <a:picLocks noGrp="1" noChangeAspect="1"/>
          </p:cNvPicPr>
          <p:nvPr>
            <p:ph idx="1"/>
          </p:nvPr>
        </p:nvPicPr>
        <p:blipFill>
          <a:blip r:embed="rId3"/>
          <a:stretch>
            <a:fillRect/>
          </a:stretch>
        </p:blipFill>
        <p:spPr>
          <a:xfrm>
            <a:off x="7940381" y="2506662"/>
            <a:ext cx="4251619" cy="4351338"/>
          </a:xfrm>
          <a:prstGeom prst="rect">
            <a:avLst/>
          </a:prstGeom>
        </p:spPr>
      </p:pic>
      <p:sp>
        <p:nvSpPr>
          <p:cNvPr id="5" name="TextBox 4">
            <a:extLst>
              <a:ext uri="{FF2B5EF4-FFF2-40B4-BE49-F238E27FC236}">
                <a16:creationId xmlns:a16="http://schemas.microsoft.com/office/drawing/2014/main" id="{726820F2-301D-0AF8-DBF6-21E058412B9C}"/>
              </a:ext>
            </a:extLst>
          </p:cNvPr>
          <p:cNvSpPr txBox="1"/>
          <p:nvPr/>
        </p:nvSpPr>
        <p:spPr>
          <a:xfrm>
            <a:off x="10024547" y="2106552"/>
            <a:ext cx="2167453" cy="400110"/>
          </a:xfrm>
          <a:prstGeom prst="rect">
            <a:avLst/>
          </a:prstGeom>
          <a:noFill/>
        </p:spPr>
        <p:txBody>
          <a:bodyPr wrap="none" rtlCol="0">
            <a:spAutoFit/>
          </a:bodyPr>
          <a:lstStyle/>
          <a:p>
            <a:r>
              <a:rPr lang="en-US" altLang="zh-CN" sz="2000" dirty="0"/>
              <a:t>Rankin,</a:t>
            </a:r>
            <a:r>
              <a:rPr lang="zh-CN" altLang="en-US" sz="2000" dirty="0"/>
              <a:t> </a:t>
            </a:r>
            <a:r>
              <a:rPr lang="en-US" altLang="zh-CN" sz="2000" dirty="0"/>
              <a:t>1993,</a:t>
            </a:r>
            <a:r>
              <a:rPr lang="zh-CN" altLang="en-US" sz="2000" dirty="0"/>
              <a:t> </a:t>
            </a:r>
            <a:r>
              <a:rPr lang="en-US" altLang="zh-CN" sz="2000" dirty="0" err="1"/>
              <a:t>ApJ</a:t>
            </a:r>
            <a:endParaRPr lang="en-GB" sz="2000"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76EA613-0B26-4DC2-96E6-00CA17698F74}"/>
                  </a:ext>
                </a:extLst>
              </p:cNvPr>
              <p:cNvSpPr txBox="1"/>
              <p:nvPr/>
            </p:nvSpPr>
            <p:spPr>
              <a:xfrm>
                <a:off x="586671" y="2852872"/>
                <a:ext cx="711085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GB" sz="2400" i="1" smtClean="0">
                              <a:latin typeface="Cambria Math" panose="02040503050406030204" pitchFamily="18" charset="0"/>
                            </a:rPr>
                          </m:ctrlPr>
                        </m:funcPr>
                        <m:fName>
                          <m:r>
                            <m:rPr>
                              <m:sty m:val="p"/>
                            </m:rPr>
                            <a:rPr lang="en-GB" sz="2400" i="0" smtClean="0">
                              <a:latin typeface="Cambria Math" panose="02040503050406030204" pitchFamily="18" charset="0"/>
                            </a:rPr>
                            <m:t>cos</m:t>
                          </m:r>
                        </m:fName>
                        <m:e>
                          <m:r>
                            <a:rPr lang="en-GB" sz="2400" b="1" i="1" smtClean="0">
                              <a:solidFill>
                                <a:srgbClr val="FF0000"/>
                              </a:solidFill>
                              <a:latin typeface="Cambria Math" panose="02040503050406030204" pitchFamily="18" charset="0"/>
                              <a:ea typeface="Cambria Math" panose="02040503050406030204" pitchFamily="18" charset="0"/>
                            </a:rPr>
                            <m:t>𝝆</m:t>
                          </m:r>
                        </m:e>
                      </m:func>
                      <m:r>
                        <a:rPr lang="en-US" altLang="zh-CN" sz="2400" b="0" i="1" smtClean="0">
                          <a:latin typeface="Cambria Math" panose="02040503050406030204" pitchFamily="18" charset="0"/>
                        </a:rPr>
                        <m:t>=</m:t>
                      </m:r>
                      <m:func>
                        <m:funcPr>
                          <m:ctrlPr>
                            <a:rPr lang="en-US" altLang="zh-CN" sz="2400" b="0" i="1" smtClean="0">
                              <a:latin typeface="Cambria Math" panose="02040503050406030204" pitchFamily="18" charset="0"/>
                            </a:rPr>
                          </m:ctrlPr>
                        </m:funcPr>
                        <m:fName>
                          <m:r>
                            <m:rPr>
                              <m:sty m:val="p"/>
                            </m:rPr>
                            <a:rPr lang="en-US" altLang="zh-CN" sz="2400" b="0" i="0" smtClean="0">
                              <a:latin typeface="Cambria Math" panose="02040503050406030204" pitchFamily="18" charset="0"/>
                            </a:rPr>
                            <m:t>cos</m:t>
                          </m:r>
                        </m:fName>
                        <m:e>
                          <m:r>
                            <a:rPr lang="en-US" altLang="zh-CN" sz="2400" b="0" i="1" smtClean="0">
                              <a:latin typeface="Cambria Math" panose="02040503050406030204" pitchFamily="18" charset="0"/>
                              <a:ea typeface="Cambria Math" panose="02040503050406030204" pitchFamily="18" charset="0"/>
                            </a:rPr>
                            <m:t>𝛼</m:t>
                          </m:r>
                        </m:e>
                      </m:func>
                      <m:func>
                        <m:funcPr>
                          <m:ctrlPr>
                            <a:rPr lang="en-US" altLang="zh-CN" sz="2400" b="0" i="1" smtClean="0">
                              <a:latin typeface="Cambria Math" panose="02040503050406030204" pitchFamily="18" charset="0"/>
                            </a:rPr>
                          </m:ctrlPr>
                        </m:funcPr>
                        <m:fName>
                          <m:r>
                            <m:rPr>
                              <m:sty m:val="p"/>
                            </m:rPr>
                            <a:rPr lang="en-US" altLang="zh-CN" sz="2400" b="0" i="0" smtClean="0">
                              <a:latin typeface="Cambria Math" panose="02040503050406030204" pitchFamily="18" charset="0"/>
                            </a:rPr>
                            <m:t>cos</m:t>
                          </m:r>
                        </m:fName>
                        <m:e>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ea typeface="Cambria Math" panose="02040503050406030204" pitchFamily="18" charset="0"/>
                                </a:rPr>
                                <m:t>𝛼</m:t>
                              </m:r>
                              <m:r>
                                <a:rPr lang="en-US" altLang="zh-CN" sz="2400" b="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𝛽</m:t>
                              </m:r>
                            </m:e>
                          </m:d>
                        </m:e>
                      </m:func>
                      <m:r>
                        <a:rPr lang="en-US" altLang="zh-CN" sz="2400" b="0" i="1" smtClean="0">
                          <a:latin typeface="Cambria Math" panose="02040503050406030204" pitchFamily="18" charset="0"/>
                        </a:rPr>
                        <m:t>+</m:t>
                      </m:r>
                      <m:func>
                        <m:funcPr>
                          <m:ctrlPr>
                            <a:rPr lang="en-US" altLang="zh-CN" sz="2400" b="0" i="1" smtClean="0">
                              <a:latin typeface="Cambria Math" panose="02040503050406030204" pitchFamily="18" charset="0"/>
                            </a:rPr>
                          </m:ctrlPr>
                        </m:funcPr>
                        <m:fName>
                          <m:r>
                            <m:rPr>
                              <m:sty m:val="p"/>
                            </m:rPr>
                            <a:rPr lang="en-US" altLang="zh-CN" sz="2400" b="0" i="0" smtClean="0">
                              <a:latin typeface="Cambria Math" panose="02040503050406030204" pitchFamily="18" charset="0"/>
                            </a:rPr>
                            <m:t>sin</m:t>
                          </m:r>
                        </m:fName>
                        <m:e>
                          <m:r>
                            <a:rPr lang="en-US" altLang="zh-CN" sz="2400" b="0" i="1" smtClean="0">
                              <a:latin typeface="Cambria Math" panose="02040503050406030204" pitchFamily="18" charset="0"/>
                              <a:ea typeface="Cambria Math" panose="02040503050406030204" pitchFamily="18" charset="0"/>
                            </a:rPr>
                            <m:t>𝛼</m:t>
                          </m:r>
                        </m:e>
                      </m:func>
                      <m:func>
                        <m:funcPr>
                          <m:ctrlPr>
                            <a:rPr lang="en-US" altLang="zh-CN" sz="2400" b="0" i="1" smtClean="0">
                              <a:latin typeface="Cambria Math" panose="02040503050406030204" pitchFamily="18" charset="0"/>
                            </a:rPr>
                          </m:ctrlPr>
                        </m:funcPr>
                        <m:fName>
                          <m:r>
                            <m:rPr>
                              <m:sty m:val="p"/>
                            </m:rPr>
                            <a:rPr lang="en-US" altLang="zh-CN" sz="2400" b="0" i="0" smtClean="0">
                              <a:latin typeface="Cambria Math" panose="02040503050406030204" pitchFamily="18" charset="0"/>
                            </a:rPr>
                            <m:t>sin</m:t>
                          </m:r>
                        </m:fName>
                        <m:e>
                          <m:d>
                            <m:dPr>
                              <m:ctrlPr>
                                <a:rPr lang="en-US" altLang="zh-CN" sz="2400" i="1">
                                  <a:latin typeface="Cambria Math" panose="02040503050406030204" pitchFamily="18" charset="0"/>
                                </a:rPr>
                              </m:ctrlPr>
                            </m:dPr>
                            <m:e>
                              <m:r>
                                <a:rPr lang="en-US" altLang="zh-CN" sz="2400" i="1">
                                  <a:latin typeface="Cambria Math" panose="02040503050406030204" pitchFamily="18" charset="0"/>
                                  <a:ea typeface="Cambria Math" panose="02040503050406030204" pitchFamily="18" charset="0"/>
                                </a:rPr>
                                <m:t>𝛼</m:t>
                              </m:r>
                              <m:r>
                                <a:rPr lang="en-US" altLang="zh-CN" sz="2400" i="1">
                                  <a:latin typeface="Cambria Math" panose="02040503050406030204" pitchFamily="18" charset="0"/>
                                  <a:ea typeface="Cambria Math" panose="02040503050406030204" pitchFamily="18" charset="0"/>
                                </a:rPr>
                                <m:t>+</m:t>
                              </m:r>
                              <m:r>
                                <a:rPr lang="en-US" altLang="zh-CN" sz="2400" i="1">
                                  <a:latin typeface="Cambria Math" panose="02040503050406030204" pitchFamily="18" charset="0"/>
                                  <a:ea typeface="Cambria Math" panose="02040503050406030204" pitchFamily="18" charset="0"/>
                                </a:rPr>
                                <m:t>𝛽</m:t>
                              </m:r>
                            </m:e>
                          </m:d>
                        </m:e>
                      </m:func>
                      <m:func>
                        <m:funcPr>
                          <m:ctrlPr>
                            <a:rPr lang="en-US" altLang="zh-CN" sz="2400" b="0" i="1" smtClean="0">
                              <a:latin typeface="Cambria Math" panose="02040503050406030204" pitchFamily="18" charset="0"/>
                            </a:rPr>
                          </m:ctrlPr>
                        </m:funcPr>
                        <m:fName>
                          <m:r>
                            <m:rPr>
                              <m:sty m:val="p"/>
                            </m:rPr>
                            <a:rPr lang="en-US" altLang="zh-CN" sz="2400" b="0" i="0" smtClean="0">
                              <a:latin typeface="Cambria Math" panose="02040503050406030204" pitchFamily="18" charset="0"/>
                            </a:rPr>
                            <m:t>cos</m:t>
                          </m:r>
                        </m:fName>
                        <m:e>
                          <m:d>
                            <m:dPr>
                              <m:ctrlPr>
                                <a:rPr lang="en-US" altLang="zh-CN" sz="2400" b="0" i="1" smtClean="0">
                                  <a:latin typeface="Cambria Math" panose="02040503050406030204" pitchFamily="18" charset="0"/>
                                </a:rPr>
                              </m:ctrlPr>
                            </m:dPr>
                            <m:e>
                              <m:r>
                                <a:rPr lang="en-US" altLang="zh-CN" sz="2400" b="0" i="1" smtClean="0">
                                  <a:solidFill>
                                    <a:schemeClr val="tx1"/>
                                  </a:solidFill>
                                  <a:latin typeface="Cambria Math" panose="02040503050406030204" pitchFamily="18" charset="0"/>
                                </a:rPr>
                                <m:t>𝑊</m:t>
                              </m:r>
                              <m:r>
                                <a:rPr lang="en-US" altLang="zh-CN" sz="2400" b="0" i="1" smtClean="0">
                                  <a:latin typeface="Cambria Math" panose="02040503050406030204" pitchFamily="18" charset="0"/>
                                </a:rPr>
                                <m:t>/2</m:t>
                              </m:r>
                            </m:e>
                          </m:d>
                        </m:e>
                      </m:func>
                    </m:oMath>
                  </m:oMathPara>
                </a14:m>
                <a:endParaRPr lang="en-GB" sz="2400" dirty="0"/>
              </a:p>
            </p:txBody>
          </p:sp>
        </mc:Choice>
        <mc:Fallback xmlns="">
          <p:sp>
            <p:nvSpPr>
              <p:cNvPr id="8" name="TextBox 7">
                <a:extLst>
                  <a:ext uri="{FF2B5EF4-FFF2-40B4-BE49-F238E27FC236}">
                    <a16:creationId xmlns:a16="http://schemas.microsoft.com/office/drawing/2014/main" id="{176EA613-0B26-4DC2-96E6-00CA17698F74}"/>
                  </a:ext>
                </a:extLst>
              </p:cNvPr>
              <p:cNvSpPr txBox="1">
                <a:spLocks noRot="1" noChangeAspect="1" noMove="1" noResize="1" noEditPoints="1" noAdjustHandles="1" noChangeArrowheads="1" noChangeShapeType="1" noTextEdit="1"/>
              </p:cNvSpPr>
              <p:nvPr/>
            </p:nvSpPr>
            <p:spPr>
              <a:xfrm>
                <a:off x="586671" y="2852872"/>
                <a:ext cx="7110857" cy="369332"/>
              </a:xfrm>
              <a:prstGeom prst="rect">
                <a:avLst/>
              </a:prstGeom>
              <a:blipFill>
                <a:blip r:embed="rId4"/>
                <a:stretch>
                  <a:fillRect l="-178" t="-3333"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A5F497C-1276-26F9-910D-735A6269AE62}"/>
                  </a:ext>
                </a:extLst>
              </p:cNvPr>
              <p:cNvSpPr txBox="1"/>
              <p:nvPr/>
            </p:nvSpPr>
            <p:spPr>
              <a:xfrm>
                <a:off x="586671" y="3494274"/>
                <a:ext cx="3779624" cy="1701043"/>
              </a:xfrm>
              <a:prstGeom prst="rect">
                <a:avLst/>
              </a:prstGeom>
              <a:noFill/>
            </p:spPr>
            <p:txBody>
              <a:bodyPr wrap="none" rtlCol="0">
                <a:spAutoFit/>
              </a:bodyPr>
              <a:lstStyle/>
              <a:p>
                <a:pPr>
                  <a:lnSpc>
                    <a:spcPct val="150000"/>
                  </a:lnSpc>
                </a:pPr>
                <a:r>
                  <a:rPr lang="en-US" altLang="zh-CN" sz="2400" dirty="0"/>
                  <a:t>Where:</a:t>
                </a:r>
                <a:r>
                  <a:rPr lang="zh-CN" altLang="en-US" sz="2400" dirty="0"/>
                  <a:t> </a:t>
                </a:r>
                <a:endParaRPr lang="en-US" altLang="zh-CN" sz="2400" dirty="0"/>
              </a:p>
              <a:p>
                <a:pPr marL="342900" indent="-342900">
                  <a:lnSpc>
                    <a:spcPct val="150000"/>
                  </a:lnSpc>
                  <a:buFont typeface="Arial" panose="020B0604020202020204" pitchFamily="34" charset="0"/>
                  <a:buChar char="•"/>
                </a:pPr>
                <a14:m>
                  <m:oMath xmlns:m="http://schemas.openxmlformats.org/officeDocument/2006/math">
                    <m:r>
                      <a:rPr lang="en-GB" sz="2400" i="1" smtClean="0">
                        <a:latin typeface="Cambria Math" panose="02040503050406030204" pitchFamily="18" charset="0"/>
                        <a:ea typeface="Cambria Math" panose="02040503050406030204" pitchFamily="18" charset="0"/>
                      </a:rPr>
                      <m:t>𝜌</m:t>
                    </m:r>
                  </m:oMath>
                </a14:m>
                <a:r>
                  <a:rPr lang="en-US" altLang="zh-CN" sz="2400" dirty="0"/>
                  <a:t>:</a:t>
                </a:r>
                <a:r>
                  <a:rPr lang="zh-CN" altLang="en-US" sz="2400" dirty="0"/>
                  <a:t> </a:t>
                </a:r>
                <a:r>
                  <a:rPr lang="en-US" altLang="zh-CN" sz="2400" dirty="0"/>
                  <a:t>emission</a:t>
                </a:r>
                <a:r>
                  <a:rPr lang="zh-CN" altLang="en-US" sz="2400" dirty="0"/>
                  <a:t> </a:t>
                </a:r>
                <a:r>
                  <a:rPr lang="en-US" altLang="zh-CN" sz="2400" dirty="0"/>
                  <a:t>beam</a:t>
                </a:r>
                <a:r>
                  <a:rPr lang="zh-CN" altLang="en-US" sz="2400" dirty="0"/>
                  <a:t> </a:t>
                </a:r>
                <a:r>
                  <a:rPr lang="en-US" altLang="zh-CN" sz="2400" dirty="0"/>
                  <a:t>radius</a:t>
                </a:r>
              </a:p>
              <a:p>
                <a:pPr marL="342900" indent="-342900">
                  <a:lnSpc>
                    <a:spcPct val="150000"/>
                  </a:lnSpc>
                  <a:buFont typeface="Arial" panose="020B0604020202020204" pitchFamily="34" charset="0"/>
                  <a:buChar char="•"/>
                </a:pPr>
                <a14:m>
                  <m:oMath xmlns:m="http://schemas.openxmlformats.org/officeDocument/2006/math">
                    <m:r>
                      <a:rPr lang="en-US" altLang="zh-CN" sz="2400" b="0" i="1" smtClean="0">
                        <a:latin typeface="Cambria Math" panose="02040503050406030204" pitchFamily="18" charset="0"/>
                      </a:rPr>
                      <m:t>𝑊</m:t>
                    </m:r>
                  </m:oMath>
                </a14:m>
                <a:r>
                  <a:rPr lang="en-US" altLang="zh-CN" sz="2400" dirty="0"/>
                  <a:t>:</a:t>
                </a:r>
                <a:r>
                  <a:rPr lang="zh-CN" altLang="en-US" sz="2400" dirty="0"/>
                  <a:t> </a:t>
                </a:r>
                <a:r>
                  <a:rPr lang="en-US" altLang="zh-CN" sz="2400" dirty="0"/>
                  <a:t>profile</a:t>
                </a:r>
                <a:r>
                  <a:rPr lang="zh-CN" altLang="en-US" sz="2400" dirty="0"/>
                  <a:t> </a:t>
                </a:r>
                <a:r>
                  <a:rPr lang="en-US" altLang="zh-CN" sz="2400" dirty="0"/>
                  <a:t>width</a:t>
                </a:r>
                <a:endParaRPr lang="en-GB" sz="2400" dirty="0"/>
              </a:p>
            </p:txBody>
          </p:sp>
        </mc:Choice>
        <mc:Fallback xmlns="">
          <p:sp>
            <p:nvSpPr>
              <p:cNvPr id="3" name="TextBox 2">
                <a:extLst>
                  <a:ext uri="{FF2B5EF4-FFF2-40B4-BE49-F238E27FC236}">
                    <a16:creationId xmlns:a16="http://schemas.microsoft.com/office/drawing/2014/main" id="{EA5F497C-1276-26F9-910D-735A6269AE62}"/>
                  </a:ext>
                </a:extLst>
              </p:cNvPr>
              <p:cNvSpPr txBox="1">
                <a:spLocks noRot="1" noChangeAspect="1" noMove="1" noResize="1" noEditPoints="1" noAdjustHandles="1" noChangeArrowheads="1" noChangeShapeType="1" noTextEdit="1"/>
              </p:cNvSpPr>
              <p:nvPr/>
            </p:nvSpPr>
            <p:spPr>
              <a:xfrm>
                <a:off x="586671" y="3494274"/>
                <a:ext cx="3779624" cy="1701043"/>
              </a:xfrm>
              <a:prstGeom prst="rect">
                <a:avLst/>
              </a:prstGeom>
              <a:blipFill>
                <a:blip r:embed="rId5"/>
                <a:stretch>
                  <a:fillRect l="-2685" r="-1678" b="-8209"/>
                </a:stretch>
              </a:blipFill>
            </p:spPr>
            <p:txBody>
              <a:bodyPr/>
              <a:lstStyle/>
              <a:p>
                <a:r>
                  <a:rPr lang="en-GB">
                    <a:noFill/>
                  </a:rPr>
                  <a:t> </a:t>
                </a:r>
              </a:p>
            </p:txBody>
          </p:sp>
        </mc:Fallback>
      </mc:AlternateContent>
      <p:sp>
        <p:nvSpPr>
          <p:cNvPr id="9" name="TextBox 8">
            <a:extLst>
              <a:ext uri="{FF2B5EF4-FFF2-40B4-BE49-F238E27FC236}">
                <a16:creationId xmlns:a16="http://schemas.microsoft.com/office/drawing/2014/main" id="{BA1423B2-A439-0ECD-FD10-28E58BED9234}"/>
              </a:ext>
            </a:extLst>
          </p:cNvPr>
          <p:cNvSpPr txBox="1"/>
          <p:nvPr/>
        </p:nvSpPr>
        <p:spPr>
          <a:xfrm>
            <a:off x="586672" y="1468907"/>
            <a:ext cx="5992258" cy="461665"/>
          </a:xfrm>
          <a:prstGeom prst="rect">
            <a:avLst/>
          </a:prstGeom>
          <a:noFill/>
        </p:spPr>
        <p:txBody>
          <a:bodyPr wrap="square" rtlCol="0">
            <a:spAutoFit/>
          </a:bodyPr>
          <a:lstStyle/>
          <a:p>
            <a:r>
              <a:rPr lang="en-US" altLang="zh-CN" sz="2400" dirty="0"/>
              <a:t>Suppose:</a:t>
            </a:r>
            <a:r>
              <a:rPr lang="zh-CN" altLang="en-US" sz="2400" dirty="0"/>
              <a:t> </a:t>
            </a:r>
            <a:r>
              <a:rPr lang="en-US" altLang="zh-CN" sz="2400" dirty="0"/>
              <a:t>the</a:t>
            </a:r>
            <a:r>
              <a:rPr lang="zh-CN" altLang="en-US" sz="2400" dirty="0"/>
              <a:t> </a:t>
            </a:r>
            <a:r>
              <a:rPr lang="en-US" altLang="zh-CN" sz="2400" dirty="0"/>
              <a:t>emission</a:t>
            </a:r>
            <a:r>
              <a:rPr lang="zh-CN" altLang="en-US" sz="2400" dirty="0"/>
              <a:t> </a:t>
            </a:r>
            <a:r>
              <a:rPr lang="en-US" altLang="zh-CN" sz="2400" dirty="0"/>
              <a:t>beam</a:t>
            </a:r>
            <a:r>
              <a:rPr lang="zh-CN" altLang="en-US" sz="2400" dirty="0"/>
              <a:t> </a:t>
            </a:r>
            <a:r>
              <a:rPr lang="en-US" altLang="zh-CN" sz="2400" dirty="0"/>
              <a:t>is</a:t>
            </a:r>
            <a:r>
              <a:rPr lang="zh-CN" altLang="en-US" sz="2400" dirty="0"/>
              <a:t> </a:t>
            </a:r>
            <a:r>
              <a:rPr lang="en-US" altLang="zh-CN" sz="2400" dirty="0"/>
              <a:t>fully</a:t>
            </a:r>
            <a:r>
              <a:rPr lang="zh-CN" altLang="en-US" sz="2400" dirty="0"/>
              <a:t> </a:t>
            </a:r>
            <a:r>
              <a:rPr lang="en-US" altLang="zh-CN" sz="2400" dirty="0"/>
              <a:t>filled.</a:t>
            </a:r>
            <a:endParaRPr lang="en-GB" sz="2400" dirty="0"/>
          </a:p>
        </p:txBody>
      </p:sp>
      <p:sp>
        <p:nvSpPr>
          <p:cNvPr id="6" name="Title 1">
            <a:extLst>
              <a:ext uri="{FF2B5EF4-FFF2-40B4-BE49-F238E27FC236}">
                <a16:creationId xmlns:a16="http://schemas.microsoft.com/office/drawing/2014/main" id="{6D4F8AD0-6FC9-BA9C-0D2E-2FCD1E41B302}"/>
              </a:ext>
            </a:extLst>
          </p:cNvPr>
          <p:cNvSpPr txBox="1">
            <a:spLocks/>
          </p:cNvSpPr>
          <p:nvPr/>
        </p:nvSpPr>
        <p:spPr>
          <a:xfrm>
            <a:off x="0" y="0"/>
            <a:ext cx="12192000" cy="546607"/>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t>Methods</a:t>
            </a:r>
            <a:r>
              <a:rPr lang="zh-CN" altLang="en-US" sz="3600" dirty="0"/>
              <a:t> </a:t>
            </a:r>
            <a:r>
              <a:rPr lang="en-US" altLang="zh-CN" sz="3600" dirty="0"/>
              <a:t>–</a:t>
            </a:r>
            <a:r>
              <a:rPr lang="zh-CN" altLang="en-US" sz="3600" dirty="0"/>
              <a:t> </a:t>
            </a:r>
            <a:r>
              <a:rPr lang="en-US" altLang="zh-CN" sz="3600" dirty="0"/>
              <a:t>Conal</a:t>
            </a:r>
            <a:r>
              <a:rPr lang="zh-CN" altLang="en-US" sz="3600" dirty="0"/>
              <a:t> </a:t>
            </a:r>
            <a:r>
              <a:rPr lang="en-US" altLang="zh-CN" sz="3600" dirty="0"/>
              <a:t>Beam</a:t>
            </a:r>
            <a:r>
              <a:rPr lang="zh-CN" altLang="en-US" sz="3600" dirty="0"/>
              <a:t> </a:t>
            </a:r>
            <a:r>
              <a:rPr lang="en-US" altLang="zh-CN" sz="3600" dirty="0"/>
              <a:t>(Narrowband)</a:t>
            </a:r>
            <a:endParaRPr lang="en-GB" sz="3600" dirty="0"/>
          </a:p>
        </p:txBody>
      </p:sp>
      <p:sp>
        <p:nvSpPr>
          <p:cNvPr id="2" name="Slide Number Placeholder 1">
            <a:extLst>
              <a:ext uri="{FF2B5EF4-FFF2-40B4-BE49-F238E27FC236}">
                <a16:creationId xmlns:a16="http://schemas.microsoft.com/office/drawing/2014/main" id="{A7A64927-8794-CD3E-B96F-BE80C940F40D}"/>
              </a:ext>
            </a:extLst>
          </p:cNvPr>
          <p:cNvSpPr>
            <a:spLocks noGrp="1"/>
          </p:cNvSpPr>
          <p:nvPr>
            <p:ph type="sldNum" sz="quarter" idx="12"/>
          </p:nvPr>
        </p:nvSpPr>
        <p:spPr/>
        <p:txBody>
          <a:bodyPr/>
          <a:lstStyle/>
          <a:p>
            <a:fld id="{BAF41441-E911-0445-B9B7-4068A2F4611F}" type="slidenum">
              <a:rPr lang="en-GB" smtClean="0"/>
              <a:t>16</a:t>
            </a:fld>
            <a:endParaRPr lang="en-GB"/>
          </a:p>
        </p:txBody>
      </p:sp>
    </p:spTree>
    <p:extLst>
      <p:ext uri="{BB962C8B-B14F-4D97-AF65-F5344CB8AC3E}">
        <p14:creationId xmlns:p14="http://schemas.microsoft.com/office/powerpoint/2010/main" val="12865992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D4F8AD0-6FC9-BA9C-0D2E-2FCD1E41B302}"/>
              </a:ext>
            </a:extLst>
          </p:cNvPr>
          <p:cNvSpPr txBox="1">
            <a:spLocks/>
          </p:cNvSpPr>
          <p:nvPr/>
        </p:nvSpPr>
        <p:spPr>
          <a:xfrm>
            <a:off x="0" y="0"/>
            <a:ext cx="12192000" cy="546607"/>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t>Methods</a:t>
            </a:r>
            <a:r>
              <a:rPr lang="zh-CN" altLang="en-US" sz="3600" dirty="0"/>
              <a:t> </a:t>
            </a:r>
            <a:r>
              <a:rPr lang="en-US" altLang="zh-CN" sz="3600" dirty="0"/>
              <a:t>–</a:t>
            </a:r>
            <a:r>
              <a:rPr lang="zh-CN" altLang="en-US" sz="3600" dirty="0"/>
              <a:t> </a:t>
            </a:r>
            <a:r>
              <a:rPr lang="en-CN" altLang="zh-CN" sz="3600" dirty="0"/>
              <a:t>Beam</a:t>
            </a:r>
            <a:r>
              <a:rPr lang="zh-CN" altLang="en-US" sz="3600" dirty="0"/>
              <a:t> </a:t>
            </a:r>
            <a:r>
              <a:rPr lang="en-US" altLang="zh-CN" sz="3600" dirty="0"/>
              <a:t>Radius</a:t>
            </a:r>
            <a:r>
              <a:rPr lang="zh-CN" altLang="en-US" sz="3600" dirty="0"/>
              <a:t> </a:t>
            </a:r>
            <a:r>
              <a:rPr lang="en-US" altLang="zh-CN" sz="3600" dirty="0"/>
              <a:t>(Conal</a:t>
            </a:r>
            <a:r>
              <a:rPr lang="zh-CN" altLang="en-US" sz="3600" dirty="0"/>
              <a:t> </a:t>
            </a:r>
            <a:r>
              <a:rPr lang="en-US" altLang="zh-CN" sz="3600" dirty="0"/>
              <a:t>Beam)</a:t>
            </a:r>
            <a:endParaRPr lang="en-GB" sz="3600" dirty="0"/>
          </a:p>
        </p:txBody>
      </p:sp>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D3BE1E3B-7B00-13A7-238D-C249B3388B40}"/>
                  </a:ext>
                </a:extLst>
              </p:cNvPr>
              <p:cNvSpPr txBox="1"/>
              <p:nvPr/>
            </p:nvSpPr>
            <p:spPr>
              <a:xfrm>
                <a:off x="118753" y="1422628"/>
                <a:ext cx="6792686" cy="830997"/>
              </a:xfrm>
              <a:prstGeom prst="rect">
                <a:avLst/>
              </a:prstGeom>
              <a:noFill/>
            </p:spPr>
            <p:txBody>
              <a:bodyPr wrap="square" rtlCol="0">
                <a:spAutoFit/>
              </a:bodyPr>
              <a:lstStyle/>
              <a:p>
                <a:r>
                  <a:rPr lang="en-US" altLang="zh-CN" sz="2400" dirty="0"/>
                  <a:t>Where</a:t>
                </a:r>
                <a:r>
                  <a:rPr lang="zh-CN" altLang="en-US" sz="2400" dirty="0"/>
                  <a:t> </a:t>
                </a:r>
                <a:r>
                  <a:rPr lang="en-US" altLang="zh-CN" sz="2400" dirty="0"/>
                  <a:t>samples</a:t>
                </a:r>
                <a:r>
                  <a:rPr lang="zh-CN" altLang="en-US" sz="2400" dirty="0"/>
                  <a:t> </a:t>
                </a:r>
                <a:r>
                  <a:rPr lang="en-US" altLang="zh-CN" sz="2400" dirty="0"/>
                  <a:t>are</a:t>
                </a:r>
                <a:r>
                  <a:rPr lang="zh-CN" altLang="en-US" sz="2400" dirty="0"/>
                  <a:t> </a:t>
                </a:r>
                <a:r>
                  <a:rPr lang="en-US" altLang="zh-CN" sz="2400" dirty="0"/>
                  <a:t>derived</a:t>
                </a:r>
                <a:r>
                  <a:rPr lang="zh-CN" altLang="en-US" sz="2400" dirty="0"/>
                  <a:t> </a:t>
                </a:r>
                <a:r>
                  <a:rPr lang="en-US" altLang="zh-CN" sz="2400" dirty="0"/>
                  <a:t>from</a:t>
                </a:r>
                <a:r>
                  <a:rPr lang="zh-CN" altLang="en-US" sz="2400" dirty="0"/>
                  <a:t> </a:t>
                </a:r>
                <a14:m>
                  <m:oMath xmlns:m="http://schemas.openxmlformats.org/officeDocument/2006/math">
                    <m:r>
                      <a:rPr lang="en-US" altLang="zh-CN" sz="2400" b="0" i="1" smtClean="0">
                        <a:latin typeface="Cambria Math" panose="02040503050406030204" pitchFamily="18" charset="0"/>
                      </a:rPr>
                      <m:t>2</m:t>
                    </m:r>
                    <m:r>
                      <a:rPr lang="en-US" altLang="zh-CN" sz="2400" b="0" i="1" smtClean="0">
                        <a:latin typeface="Cambria Math" panose="02040503050406030204" pitchFamily="18" charset="0"/>
                        <a:ea typeface="Cambria Math" panose="02040503050406030204" pitchFamily="18" charset="0"/>
                      </a:rPr>
                      <m:t>𝜎</m:t>
                    </m:r>
                  </m:oMath>
                </a14:m>
                <a:r>
                  <a:rPr lang="zh-CN" altLang="en-US" sz="2400" dirty="0"/>
                  <a:t> </a:t>
                </a:r>
                <a:r>
                  <a:rPr lang="en-US" altLang="zh-CN" sz="2400" dirty="0"/>
                  <a:t>MC</a:t>
                </a:r>
                <a:r>
                  <a:rPr lang="zh-CN" altLang="en-US" sz="2400" dirty="0"/>
                  <a:t> </a:t>
                </a:r>
                <a:r>
                  <a:rPr lang="en-US" altLang="zh-CN" sz="2400" dirty="0"/>
                  <a:t>samples</a:t>
                </a:r>
                <a:r>
                  <a:rPr lang="zh-CN" altLang="en-US" sz="2400" dirty="0"/>
                  <a:t> </a:t>
                </a:r>
                <a:r>
                  <a:rPr lang="en-US" altLang="zh-CN" sz="2400" dirty="0"/>
                  <a:t>of</a:t>
                </a:r>
                <a:r>
                  <a:rPr lang="zh-CN" altLang="en-US" sz="2400" dirty="0"/>
                  <a:t> </a:t>
                </a:r>
                <a:r>
                  <a:rPr lang="en-US" altLang="zh-CN" sz="2400" dirty="0"/>
                  <a:t>geometric</a:t>
                </a:r>
                <a:r>
                  <a:rPr lang="zh-CN" altLang="en-US" sz="2400" dirty="0"/>
                  <a:t> </a:t>
                </a:r>
                <a:r>
                  <a:rPr lang="en-US" altLang="zh-CN" sz="2400" dirty="0"/>
                  <a:t>parameters.</a:t>
                </a:r>
                <a:endParaRPr lang="en-GB" sz="2400" dirty="0"/>
              </a:p>
            </p:txBody>
          </p:sp>
        </mc:Choice>
        <mc:Fallback>
          <p:sp>
            <p:nvSpPr>
              <p:cNvPr id="14" name="TextBox 13">
                <a:extLst>
                  <a:ext uri="{FF2B5EF4-FFF2-40B4-BE49-F238E27FC236}">
                    <a16:creationId xmlns:a16="http://schemas.microsoft.com/office/drawing/2014/main" id="{D3BE1E3B-7B00-13A7-238D-C249B3388B40}"/>
                  </a:ext>
                </a:extLst>
              </p:cNvPr>
              <p:cNvSpPr txBox="1">
                <a:spLocks noRot="1" noChangeAspect="1" noMove="1" noResize="1" noEditPoints="1" noAdjustHandles="1" noChangeArrowheads="1" noChangeShapeType="1" noTextEdit="1"/>
              </p:cNvSpPr>
              <p:nvPr/>
            </p:nvSpPr>
            <p:spPr>
              <a:xfrm>
                <a:off x="118753" y="1422628"/>
                <a:ext cx="6792686" cy="830997"/>
              </a:xfrm>
              <a:prstGeom prst="rect">
                <a:avLst/>
              </a:prstGeom>
              <a:blipFill>
                <a:blip r:embed="rId3"/>
                <a:stretch>
                  <a:fillRect l="-1493" t="-4478" b="-16418"/>
                </a:stretch>
              </a:blipFill>
            </p:spPr>
            <p:txBody>
              <a:bodyPr/>
              <a:lstStyle/>
              <a:p>
                <a:r>
                  <a:rPr lang="en-GB">
                    <a:noFill/>
                  </a:rPr>
                  <a:t> </a:t>
                </a:r>
              </a:p>
            </p:txBody>
          </p:sp>
        </mc:Fallback>
      </mc:AlternateContent>
      <p:pic>
        <p:nvPicPr>
          <p:cNvPr id="15" name="Picture 14">
            <a:extLst>
              <a:ext uri="{FF2B5EF4-FFF2-40B4-BE49-F238E27FC236}">
                <a16:creationId xmlns:a16="http://schemas.microsoft.com/office/drawing/2014/main" id="{757D99F0-3006-24FE-B621-08642523B49D}"/>
              </a:ext>
            </a:extLst>
          </p:cNvPr>
          <p:cNvPicPr>
            <a:picLocks noChangeAspect="1"/>
          </p:cNvPicPr>
          <p:nvPr/>
        </p:nvPicPr>
        <p:blipFill>
          <a:blip r:embed="rId4"/>
          <a:stretch>
            <a:fillRect/>
          </a:stretch>
        </p:blipFill>
        <p:spPr>
          <a:xfrm>
            <a:off x="0" y="2253625"/>
            <a:ext cx="6911439" cy="3757434"/>
          </a:xfrm>
          <a:prstGeom prst="rect">
            <a:avLst/>
          </a:prstGeom>
        </p:spPr>
      </p:pic>
      <p:pic>
        <p:nvPicPr>
          <p:cNvPr id="16" name="Picture 15">
            <a:extLst>
              <a:ext uri="{FF2B5EF4-FFF2-40B4-BE49-F238E27FC236}">
                <a16:creationId xmlns:a16="http://schemas.microsoft.com/office/drawing/2014/main" id="{3FBC302F-8015-5440-95F5-B3E91B150588}"/>
              </a:ext>
            </a:extLst>
          </p:cNvPr>
          <p:cNvPicPr>
            <a:picLocks noChangeAspect="1"/>
          </p:cNvPicPr>
          <p:nvPr/>
        </p:nvPicPr>
        <p:blipFill rotWithShape="1">
          <a:blip r:embed="rId5"/>
          <a:srcRect l="50547" t="3657"/>
          <a:stretch/>
        </p:blipFill>
        <p:spPr>
          <a:xfrm>
            <a:off x="6911439" y="892983"/>
            <a:ext cx="5280561" cy="5964350"/>
          </a:xfrm>
          <a:prstGeom prst="rect">
            <a:avLst/>
          </a:prstGeom>
        </p:spPr>
      </p:pic>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8B3885B1-A9B9-759F-C397-4EBEA90CC3F0}"/>
                  </a:ext>
                </a:extLst>
              </p:cNvPr>
              <p:cNvSpPr txBox="1"/>
              <p:nvPr/>
            </p:nvSpPr>
            <p:spPr>
              <a:xfrm>
                <a:off x="-40333" y="799951"/>
                <a:ext cx="711085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GB" sz="2400" i="1" smtClean="0">
                              <a:latin typeface="Cambria Math" panose="02040503050406030204" pitchFamily="18" charset="0"/>
                            </a:rPr>
                          </m:ctrlPr>
                        </m:funcPr>
                        <m:fName>
                          <m:r>
                            <m:rPr>
                              <m:sty m:val="p"/>
                            </m:rPr>
                            <a:rPr lang="en-GB" sz="2400" i="0" smtClean="0">
                              <a:latin typeface="Cambria Math" panose="02040503050406030204" pitchFamily="18" charset="0"/>
                            </a:rPr>
                            <m:t>cos</m:t>
                          </m:r>
                        </m:fName>
                        <m:e>
                          <m:r>
                            <a:rPr lang="en-GB" sz="2400" b="1" i="1" smtClean="0">
                              <a:solidFill>
                                <a:srgbClr val="FF0000"/>
                              </a:solidFill>
                              <a:latin typeface="Cambria Math" panose="02040503050406030204" pitchFamily="18" charset="0"/>
                              <a:ea typeface="Cambria Math" panose="02040503050406030204" pitchFamily="18" charset="0"/>
                            </a:rPr>
                            <m:t>𝝆</m:t>
                          </m:r>
                        </m:e>
                      </m:func>
                      <m:r>
                        <a:rPr lang="en-US" altLang="zh-CN" sz="2400" b="0" i="1" smtClean="0">
                          <a:latin typeface="Cambria Math" panose="02040503050406030204" pitchFamily="18" charset="0"/>
                        </a:rPr>
                        <m:t>=</m:t>
                      </m:r>
                      <m:func>
                        <m:funcPr>
                          <m:ctrlPr>
                            <a:rPr lang="en-US" altLang="zh-CN" sz="2400" b="0" i="1" smtClean="0">
                              <a:latin typeface="Cambria Math" panose="02040503050406030204" pitchFamily="18" charset="0"/>
                            </a:rPr>
                          </m:ctrlPr>
                        </m:funcPr>
                        <m:fName>
                          <m:r>
                            <m:rPr>
                              <m:sty m:val="p"/>
                            </m:rPr>
                            <a:rPr lang="en-US" altLang="zh-CN" sz="2400" b="0" i="0" smtClean="0">
                              <a:latin typeface="Cambria Math" panose="02040503050406030204" pitchFamily="18" charset="0"/>
                            </a:rPr>
                            <m:t>cos</m:t>
                          </m:r>
                        </m:fName>
                        <m:e>
                          <m:r>
                            <a:rPr lang="en-US" altLang="zh-CN" sz="2400" b="0" i="1" smtClean="0">
                              <a:latin typeface="Cambria Math" panose="02040503050406030204" pitchFamily="18" charset="0"/>
                              <a:ea typeface="Cambria Math" panose="02040503050406030204" pitchFamily="18" charset="0"/>
                            </a:rPr>
                            <m:t>𝛼</m:t>
                          </m:r>
                        </m:e>
                      </m:func>
                      <m:func>
                        <m:funcPr>
                          <m:ctrlPr>
                            <a:rPr lang="en-US" altLang="zh-CN" sz="2400" b="0" i="1" smtClean="0">
                              <a:latin typeface="Cambria Math" panose="02040503050406030204" pitchFamily="18" charset="0"/>
                            </a:rPr>
                          </m:ctrlPr>
                        </m:funcPr>
                        <m:fName>
                          <m:r>
                            <m:rPr>
                              <m:sty m:val="p"/>
                            </m:rPr>
                            <a:rPr lang="en-US" altLang="zh-CN" sz="2400" b="0" i="0" smtClean="0">
                              <a:latin typeface="Cambria Math" panose="02040503050406030204" pitchFamily="18" charset="0"/>
                            </a:rPr>
                            <m:t>cos</m:t>
                          </m:r>
                        </m:fName>
                        <m:e>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ea typeface="Cambria Math" panose="02040503050406030204" pitchFamily="18" charset="0"/>
                                </a:rPr>
                                <m:t>𝛼</m:t>
                              </m:r>
                              <m:r>
                                <a:rPr lang="en-US" altLang="zh-CN" sz="2400" b="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𝛽</m:t>
                              </m:r>
                            </m:e>
                          </m:d>
                        </m:e>
                      </m:func>
                      <m:r>
                        <a:rPr lang="en-US" altLang="zh-CN" sz="2400" b="0" i="1" smtClean="0">
                          <a:latin typeface="Cambria Math" panose="02040503050406030204" pitchFamily="18" charset="0"/>
                        </a:rPr>
                        <m:t>+</m:t>
                      </m:r>
                      <m:func>
                        <m:funcPr>
                          <m:ctrlPr>
                            <a:rPr lang="en-US" altLang="zh-CN" sz="2400" b="0" i="1" smtClean="0">
                              <a:latin typeface="Cambria Math" panose="02040503050406030204" pitchFamily="18" charset="0"/>
                            </a:rPr>
                          </m:ctrlPr>
                        </m:funcPr>
                        <m:fName>
                          <m:r>
                            <m:rPr>
                              <m:sty m:val="p"/>
                            </m:rPr>
                            <a:rPr lang="en-US" altLang="zh-CN" sz="2400" b="0" i="0" smtClean="0">
                              <a:latin typeface="Cambria Math" panose="02040503050406030204" pitchFamily="18" charset="0"/>
                            </a:rPr>
                            <m:t>sin</m:t>
                          </m:r>
                        </m:fName>
                        <m:e>
                          <m:r>
                            <a:rPr lang="en-US" altLang="zh-CN" sz="2400" b="0" i="1" smtClean="0">
                              <a:latin typeface="Cambria Math" panose="02040503050406030204" pitchFamily="18" charset="0"/>
                              <a:ea typeface="Cambria Math" panose="02040503050406030204" pitchFamily="18" charset="0"/>
                            </a:rPr>
                            <m:t>𝛼</m:t>
                          </m:r>
                        </m:e>
                      </m:func>
                      <m:func>
                        <m:funcPr>
                          <m:ctrlPr>
                            <a:rPr lang="en-US" altLang="zh-CN" sz="2400" b="0" i="1" smtClean="0">
                              <a:latin typeface="Cambria Math" panose="02040503050406030204" pitchFamily="18" charset="0"/>
                            </a:rPr>
                          </m:ctrlPr>
                        </m:funcPr>
                        <m:fName>
                          <m:r>
                            <m:rPr>
                              <m:sty m:val="p"/>
                            </m:rPr>
                            <a:rPr lang="en-US" altLang="zh-CN" sz="2400" b="0" i="0" smtClean="0">
                              <a:latin typeface="Cambria Math" panose="02040503050406030204" pitchFamily="18" charset="0"/>
                            </a:rPr>
                            <m:t>sin</m:t>
                          </m:r>
                        </m:fName>
                        <m:e>
                          <m:d>
                            <m:dPr>
                              <m:ctrlPr>
                                <a:rPr lang="en-US" altLang="zh-CN" sz="2400" i="1">
                                  <a:latin typeface="Cambria Math" panose="02040503050406030204" pitchFamily="18" charset="0"/>
                                </a:rPr>
                              </m:ctrlPr>
                            </m:dPr>
                            <m:e>
                              <m:r>
                                <a:rPr lang="en-US" altLang="zh-CN" sz="2400" i="1">
                                  <a:latin typeface="Cambria Math" panose="02040503050406030204" pitchFamily="18" charset="0"/>
                                  <a:ea typeface="Cambria Math" panose="02040503050406030204" pitchFamily="18" charset="0"/>
                                </a:rPr>
                                <m:t>𝛼</m:t>
                              </m:r>
                              <m:r>
                                <a:rPr lang="en-US" altLang="zh-CN" sz="2400" i="1">
                                  <a:latin typeface="Cambria Math" panose="02040503050406030204" pitchFamily="18" charset="0"/>
                                  <a:ea typeface="Cambria Math" panose="02040503050406030204" pitchFamily="18" charset="0"/>
                                </a:rPr>
                                <m:t>+</m:t>
                              </m:r>
                              <m:r>
                                <a:rPr lang="en-US" altLang="zh-CN" sz="2400" i="1">
                                  <a:latin typeface="Cambria Math" panose="02040503050406030204" pitchFamily="18" charset="0"/>
                                  <a:ea typeface="Cambria Math" panose="02040503050406030204" pitchFamily="18" charset="0"/>
                                </a:rPr>
                                <m:t>𝛽</m:t>
                              </m:r>
                            </m:e>
                          </m:d>
                        </m:e>
                      </m:func>
                      <m:func>
                        <m:funcPr>
                          <m:ctrlPr>
                            <a:rPr lang="en-US" altLang="zh-CN" sz="2400" b="0" i="1" smtClean="0">
                              <a:latin typeface="Cambria Math" panose="02040503050406030204" pitchFamily="18" charset="0"/>
                            </a:rPr>
                          </m:ctrlPr>
                        </m:funcPr>
                        <m:fName>
                          <m:r>
                            <m:rPr>
                              <m:sty m:val="p"/>
                            </m:rPr>
                            <a:rPr lang="en-US" altLang="zh-CN" sz="2400" b="0" i="0" smtClean="0">
                              <a:latin typeface="Cambria Math" panose="02040503050406030204" pitchFamily="18" charset="0"/>
                            </a:rPr>
                            <m:t>cos</m:t>
                          </m:r>
                        </m:fName>
                        <m:e>
                          <m:d>
                            <m:dPr>
                              <m:ctrlPr>
                                <a:rPr lang="en-US" altLang="zh-CN" sz="2400" b="0" i="1" smtClean="0">
                                  <a:latin typeface="Cambria Math" panose="02040503050406030204" pitchFamily="18" charset="0"/>
                                </a:rPr>
                              </m:ctrlPr>
                            </m:dPr>
                            <m:e>
                              <m:r>
                                <a:rPr lang="en-US" altLang="zh-CN" sz="2400" b="0" i="1" smtClean="0">
                                  <a:solidFill>
                                    <a:schemeClr val="tx1"/>
                                  </a:solidFill>
                                  <a:latin typeface="Cambria Math" panose="02040503050406030204" pitchFamily="18" charset="0"/>
                                </a:rPr>
                                <m:t>𝑊</m:t>
                              </m:r>
                              <m:r>
                                <a:rPr lang="en-US" altLang="zh-CN" sz="2400" b="0" i="1" smtClean="0">
                                  <a:latin typeface="Cambria Math" panose="02040503050406030204" pitchFamily="18" charset="0"/>
                                </a:rPr>
                                <m:t>/2</m:t>
                              </m:r>
                            </m:e>
                          </m:d>
                        </m:e>
                      </m:func>
                    </m:oMath>
                  </m:oMathPara>
                </a14:m>
                <a:endParaRPr lang="en-GB" sz="2400" dirty="0"/>
              </a:p>
            </p:txBody>
          </p:sp>
        </mc:Choice>
        <mc:Fallback>
          <p:sp>
            <p:nvSpPr>
              <p:cNvPr id="17" name="TextBox 16">
                <a:extLst>
                  <a:ext uri="{FF2B5EF4-FFF2-40B4-BE49-F238E27FC236}">
                    <a16:creationId xmlns:a16="http://schemas.microsoft.com/office/drawing/2014/main" id="{8B3885B1-A9B9-759F-C397-4EBEA90CC3F0}"/>
                  </a:ext>
                </a:extLst>
              </p:cNvPr>
              <p:cNvSpPr txBox="1">
                <a:spLocks noRot="1" noChangeAspect="1" noMove="1" noResize="1" noEditPoints="1" noAdjustHandles="1" noChangeArrowheads="1" noChangeShapeType="1" noTextEdit="1"/>
              </p:cNvSpPr>
              <p:nvPr/>
            </p:nvSpPr>
            <p:spPr>
              <a:xfrm>
                <a:off x="-40333" y="799951"/>
                <a:ext cx="7110857" cy="369332"/>
              </a:xfrm>
              <a:prstGeom prst="rect">
                <a:avLst/>
              </a:prstGeom>
              <a:blipFill>
                <a:blip r:embed="rId6"/>
                <a:stretch>
                  <a:fillRect l="-178" b="-29032"/>
                </a:stretch>
              </a:blipFill>
            </p:spPr>
            <p:txBody>
              <a:bodyPr/>
              <a:lstStyle/>
              <a:p>
                <a:r>
                  <a:rPr lang="en-GB">
                    <a:noFill/>
                  </a:rPr>
                  <a:t> </a:t>
                </a:r>
              </a:p>
            </p:txBody>
          </p:sp>
        </mc:Fallback>
      </mc:AlternateContent>
      <p:sp>
        <p:nvSpPr>
          <p:cNvPr id="18" name="Slide Number Placeholder 17">
            <a:extLst>
              <a:ext uri="{FF2B5EF4-FFF2-40B4-BE49-F238E27FC236}">
                <a16:creationId xmlns:a16="http://schemas.microsoft.com/office/drawing/2014/main" id="{6C5F73DE-1FB7-CB2B-6F53-667EC637B513}"/>
              </a:ext>
            </a:extLst>
          </p:cNvPr>
          <p:cNvSpPr>
            <a:spLocks noGrp="1"/>
          </p:cNvSpPr>
          <p:nvPr>
            <p:ph type="sldNum" sz="quarter" idx="12"/>
          </p:nvPr>
        </p:nvSpPr>
        <p:spPr/>
        <p:txBody>
          <a:bodyPr/>
          <a:lstStyle/>
          <a:p>
            <a:fld id="{BAF41441-E911-0445-B9B7-4068A2F4611F}" type="slidenum">
              <a:rPr lang="en-GB" smtClean="0"/>
              <a:t>17</a:t>
            </a:fld>
            <a:endParaRPr lang="en-GB"/>
          </a:p>
        </p:txBody>
      </p:sp>
    </p:spTree>
    <p:extLst>
      <p:ext uri="{BB962C8B-B14F-4D97-AF65-F5344CB8AC3E}">
        <p14:creationId xmlns:p14="http://schemas.microsoft.com/office/powerpoint/2010/main" val="2884314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2DED99A-9872-4F06-79C0-DE7A369A80E6}"/>
              </a:ext>
            </a:extLst>
          </p:cNvPr>
          <p:cNvPicPr>
            <a:picLocks noGrp="1" noChangeAspect="1"/>
          </p:cNvPicPr>
          <p:nvPr>
            <p:ph idx="1"/>
          </p:nvPr>
        </p:nvPicPr>
        <p:blipFill>
          <a:blip r:embed="rId3"/>
          <a:stretch>
            <a:fillRect/>
          </a:stretch>
        </p:blipFill>
        <p:spPr>
          <a:xfrm>
            <a:off x="6096000" y="1763594"/>
            <a:ext cx="6096000" cy="5094406"/>
          </a:xfrm>
          <a:prstGeom prst="rect">
            <a:avLst/>
          </a:prstGeom>
        </p:spPr>
      </p:pic>
      <p:sp>
        <p:nvSpPr>
          <p:cNvPr id="7" name="TextBox 6">
            <a:extLst>
              <a:ext uri="{FF2B5EF4-FFF2-40B4-BE49-F238E27FC236}">
                <a16:creationId xmlns:a16="http://schemas.microsoft.com/office/drawing/2014/main" id="{9230B767-A85A-F682-E6B9-08666A0D4E90}"/>
              </a:ext>
            </a:extLst>
          </p:cNvPr>
          <p:cNvSpPr txBox="1"/>
          <p:nvPr/>
        </p:nvSpPr>
        <p:spPr>
          <a:xfrm>
            <a:off x="9607062" y="1363484"/>
            <a:ext cx="2584938" cy="400110"/>
          </a:xfrm>
          <a:prstGeom prst="rect">
            <a:avLst/>
          </a:prstGeom>
          <a:noFill/>
        </p:spPr>
        <p:txBody>
          <a:bodyPr wrap="none" rtlCol="0">
            <a:spAutoFit/>
          </a:bodyPr>
          <a:lstStyle/>
          <a:p>
            <a:r>
              <a:rPr lang="en-US" altLang="zh-CN" sz="2000" dirty="0"/>
              <a:t>Wang</a:t>
            </a:r>
            <a:r>
              <a:rPr lang="zh-CN" altLang="en-US" sz="2000" dirty="0"/>
              <a:t> </a:t>
            </a:r>
            <a:r>
              <a:rPr lang="en-US" altLang="zh-CN" sz="2000" dirty="0"/>
              <a:t>et</a:t>
            </a:r>
            <a:r>
              <a:rPr lang="zh-CN" altLang="en-US" sz="2000" dirty="0"/>
              <a:t> </a:t>
            </a:r>
            <a:r>
              <a:rPr lang="en-US" altLang="zh-CN" sz="2000" dirty="0"/>
              <a:t>al.,</a:t>
            </a:r>
            <a:r>
              <a:rPr lang="zh-CN" altLang="en-US" sz="2000" dirty="0"/>
              <a:t> </a:t>
            </a:r>
            <a:r>
              <a:rPr lang="en-US" altLang="zh-CN" sz="2000" dirty="0"/>
              <a:t>2004,</a:t>
            </a:r>
            <a:r>
              <a:rPr lang="zh-CN" altLang="en-US" sz="2000" dirty="0"/>
              <a:t> </a:t>
            </a:r>
            <a:r>
              <a:rPr lang="en-US" altLang="zh-CN" sz="2000" dirty="0" err="1"/>
              <a:t>ApJ</a:t>
            </a:r>
            <a:endParaRPr lang="en-GB" sz="2000" dirty="0"/>
          </a:p>
        </p:txBody>
      </p:sp>
      <p:sp>
        <p:nvSpPr>
          <p:cNvPr id="3" name="TextBox 2">
            <a:extLst>
              <a:ext uri="{FF2B5EF4-FFF2-40B4-BE49-F238E27FC236}">
                <a16:creationId xmlns:a16="http://schemas.microsoft.com/office/drawing/2014/main" id="{00371EAA-1D88-35D3-C968-4E21D894212E}"/>
              </a:ext>
            </a:extLst>
          </p:cNvPr>
          <p:cNvSpPr txBox="1"/>
          <p:nvPr/>
        </p:nvSpPr>
        <p:spPr>
          <a:xfrm>
            <a:off x="334486" y="1305771"/>
            <a:ext cx="5761514" cy="830997"/>
          </a:xfrm>
          <a:prstGeom prst="rect">
            <a:avLst/>
          </a:prstGeom>
          <a:noFill/>
        </p:spPr>
        <p:txBody>
          <a:bodyPr wrap="square" rtlCol="0">
            <a:spAutoFit/>
          </a:bodyPr>
          <a:lstStyle/>
          <a:p>
            <a:r>
              <a:rPr lang="en-US" altLang="zh-CN" sz="2400" dirty="0"/>
              <a:t>Suppose:</a:t>
            </a:r>
            <a:r>
              <a:rPr lang="zh-CN" altLang="en-US" sz="2400" dirty="0"/>
              <a:t>  </a:t>
            </a:r>
            <a:r>
              <a:rPr lang="en-US" altLang="zh-CN" sz="2400" dirty="0"/>
              <a:t>the</a:t>
            </a:r>
            <a:r>
              <a:rPr lang="zh-CN" altLang="en-US" sz="2400" dirty="0"/>
              <a:t> </a:t>
            </a:r>
            <a:r>
              <a:rPr lang="en-US" altLang="zh-CN" sz="2400" dirty="0"/>
              <a:t>emission</a:t>
            </a:r>
            <a:r>
              <a:rPr lang="zh-CN" altLang="en-US" sz="2400" dirty="0"/>
              <a:t> </a:t>
            </a:r>
            <a:r>
              <a:rPr lang="en-US" altLang="zh-CN" sz="2400" dirty="0"/>
              <a:t>is</a:t>
            </a:r>
            <a:r>
              <a:rPr lang="zh-CN" altLang="en-US" sz="2400" dirty="0"/>
              <a:t> </a:t>
            </a:r>
            <a:r>
              <a:rPr lang="en-US" altLang="zh-CN" sz="2400" dirty="0"/>
              <a:t>from</a:t>
            </a:r>
            <a:r>
              <a:rPr lang="zh-CN" altLang="en-US" sz="2400" dirty="0"/>
              <a:t> </a:t>
            </a:r>
            <a:r>
              <a:rPr lang="en-US" altLang="zh-CN" sz="2400" dirty="0"/>
              <a:t>several</a:t>
            </a:r>
            <a:r>
              <a:rPr lang="zh-CN" altLang="en-US" sz="2400" dirty="0"/>
              <a:t> </a:t>
            </a:r>
            <a:r>
              <a:rPr lang="en-US" altLang="zh-CN" sz="2400" dirty="0"/>
              <a:t>active</a:t>
            </a:r>
            <a:r>
              <a:rPr lang="zh-CN" altLang="en-US" sz="2400" dirty="0"/>
              <a:t> </a:t>
            </a:r>
            <a:r>
              <a:rPr lang="en-US" altLang="zh-CN" sz="2400" dirty="0"/>
              <a:t>magnetic</a:t>
            </a:r>
            <a:r>
              <a:rPr lang="zh-CN" altLang="en-US" sz="2400" dirty="0"/>
              <a:t> </a:t>
            </a:r>
            <a:r>
              <a:rPr lang="en-US" altLang="zh-CN" sz="2400" dirty="0"/>
              <a:t>flux</a:t>
            </a:r>
            <a:r>
              <a:rPr lang="zh-CN" altLang="en-US" sz="2400" dirty="0"/>
              <a:t> </a:t>
            </a:r>
            <a:r>
              <a:rPr lang="en-US" altLang="zh-CN" sz="2400" dirty="0"/>
              <a:t>tubes.</a:t>
            </a:r>
            <a:endParaRPr lang="en-GB" sz="2400"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3B024A6-A033-8F37-4A09-AC5A3BD4D656}"/>
                  </a:ext>
                </a:extLst>
              </p:cNvPr>
              <p:cNvSpPr txBox="1"/>
              <p:nvPr/>
            </p:nvSpPr>
            <p:spPr>
              <a:xfrm>
                <a:off x="334486" y="3160760"/>
                <a:ext cx="5761514" cy="2977225"/>
              </a:xfrm>
              <a:prstGeom prst="rect">
                <a:avLst/>
              </a:prstGeom>
              <a:noFill/>
            </p:spPr>
            <p:txBody>
              <a:bodyPr wrap="square" rtlCol="0">
                <a:spAutoFit/>
              </a:bodyPr>
              <a:lstStyle/>
              <a:p>
                <a:pPr>
                  <a:lnSpc>
                    <a:spcPct val="150000"/>
                  </a:lnSpc>
                </a:pPr>
                <a:r>
                  <a:rPr lang="en-US" altLang="zh-CN" sz="2400" dirty="0"/>
                  <a:t>Where:</a:t>
                </a:r>
                <a:r>
                  <a:rPr lang="zh-CN" altLang="en-US" sz="2400" dirty="0"/>
                  <a:t> </a:t>
                </a:r>
                <a:endParaRPr lang="en-US" altLang="zh-CN" sz="2400" dirty="0"/>
              </a:p>
              <a:p>
                <a:pPr marL="342900" indent="-342900">
                  <a:lnSpc>
                    <a:spcPct val="150000"/>
                  </a:lnSpc>
                  <a:buFont typeface="Arial" panose="020B0604020202020204" pitchFamily="34" charset="0"/>
                  <a:buChar char="•"/>
                </a:pPr>
                <a14:m>
                  <m:oMath xmlns:m="http://schemas.openxmlformats.org/officeDocument/2006/math">
                    <m:sSub>
                      <m:sSubPr>
                        <m:ctrlPr>
                          <a:rPr lang="en-GB" sz="2400" i="1" smtClean="0">
                            <a:latin typeface="Cambria Math" panose="02040503050406030204" pitchFamily="18" charset="0"/>
                          </a:rPr>
                        </m:ctrlPr>
                      </m:sSubPr>
                      <m:e>
                        <m:r>
                          <a:rPr lang="en-US" altLang="zh-CN" sz="2400" b="0" i="1" smtClean="0">
                            <a:latin typeface="Cambria Math" panose="02040503050406030204" pitchFamily="18" charset="0"/>
                          </a:rPr>
                          <m:t>𝐼</m:t>
                        </m:r>
                      </m:e>
                      <m:sub>
                        <m:r>
                          <m:rPr>
                            <m:sty m:val="p"/>
                          </m:rPr>
                          <a:rPr lang="en-US" altLang="zh-CN" sz="2400" b="0" i="0" smtClean="0">
                            <a:latin typeface="Cambria Math" panose="02040503050406030204" pitchFamily="18" charset="0"/>
                          </a:rPr>
                          <m:t>peak</m:t>
                        </m:r>
                      </m:sub>
                    </m:sSub>
                  </m:oMath>
                </a14:m>
                <a:r>
                  <a:rPr lang="en-US" altLang="zh-CN" sz="2400" dirty="0"/>
                  <a:t>:</a:t>
                </a:r>
                <a:r>
                  <a:rPr lang="zh-CN" altLang="en-US" sz="2400" dirty="0"/>
                  <a:t> </a:t>
                </a:r>
                <a:r>
                  <a:rPr lang="en-US" altLang="zh-CN" sz="2400" dirty="0"/>
                  <a:t>the</a:t>
                </a:r>
                <a:r>
                  <a:rPr lang="zh-CN" altLang="en-US" sz="2400" dirty="0"/>
                  <a:t> </a:t>
                </a:r>
                <a:r>
                  <a:rPr lang="en-US" altLang="zh-CN" sz="2400" dirty="0"/>
                  <a:t>peak</a:t>
                </a:r>
                <a:r>
                  <a:rPr lang="zh-CN" altLang="en-US" sz="2400" dirty="0"/>
                  <a:t> </a:t>
                </a:r>
                <a:r>
                  <a:rPr lang="en-US" altLang="zh-CN" sz="2400" dirty="0"/>
                  <a:t>of</a:t>
                </a:r>
                <a:r>
                  <a:rPr lang="zh-CN" altLang="en-US" sz="2400" dirty="0"/>
                  <a:t> </a:t>
                </a:r>
                <a:r>
                  <a:rPr lang="en-US" altLang="zh-CN" sz="2400" dirty="0"/>
                  <a:t>the</a:t>
                </a:r>
                <a:r>
                  <a:rPr lang="zh-CN" altLang="en-US" sz="2400" dirty="0"/>
                  <a:t> </a:t>
                </a:r>
                <a:r>
                  <a:rPr lang="en-US" altLang="zh-CN" sz="2400" dirty="0"/>
                  <a:t>profile</a:t>
                </a:r>
                <a:endParaRPr lang="en-GB" sz="2400" dirty="0"/>
              </a:p>
              <a:p>
                <a:pPr marL="342900" indent="-342900">
                  <a:lnSpc>
                    <a:spcPct val="150000"/>
                  </a:lnSpc>
                  <a:buFont typeface="Arial" panose="020B0604020202020204" pitchFamily="34" charset="0"/>
                  <a:buChar char="•"/>
                </a:pPr>
                <a14:m>
                  <m:oMath xmlns:m="http://schemas.openxmlformats.org/officeDocument/2006/math">
                    <m:sSub>
                      <m:sSubPr>
                        <m:ctrlPr>
                          <a:rPr lang="en-GB" sz="2400" i="1" smtClean="0">
                            <a:latin typeface="Cambria Math" panose="02040503050406030204" pitchFamily="18" charset="0"/>
                            <a:ea typeface="Cambria Math" panose="02040503050406030204" pitchFamily="18" charset="0"/>
                          </a:rPr>
                        </m:ctrlPr>
                      </m:sSubPr>
                      <m:e>
                        <m:r>
                          <a:rPr lang="en-GB" sz="2400" i="1">
                            <a:latin typeface="Cambria Math" panose="02040503050406030204" pitchFamily="18" charset="0"/>
                            <a:ea typeface="Cambria Math" panose="02040503050406030204" pitchFamily="18" charset="0"/>
                          </a:rPr>
                          <m:t>𝜌</m:t>
                        </m:r>
                      </m:e>
                      <m:sub>
                        <m:r>
                          <m:rPr>
                            <m:sty m:val="p"/>
                          </m:rPr>
                          <a:rPr lang="en-US" altLang="zh-CN" sz="2400" b="0" i="0" smtClean="0">
                            <a:latin typeface="Cambria Math" panose="02040503050406030204" pitchFamily="18" charset="0"/>
                            <a:ea typeface="Cambria Math" panose="02040503050406030204" pitchFamily="18" charset="0"/>
                          </a:rPr>
                          <m:t>peak</m:t>
                        </m:r>
                      </m:sub>
                    </m:sSub>
                  </m:oMath>
                </a14:m>
                <a:r>
                  <a:rPr lang="en-US" altLang="zh-CN" sz="2400" dirty="0"/>
                  <a:t>:</a:t>
                </a:r>
                <a:r>
                  <a:rPr lang="zh-CN" altLang="en-US" sz="2400" dirty="0"/>
                  <a:t> </a:t>
                </a:r>
                <a:r>
                  <a:rPr lang="en-US" altLang="zh-CN" sz="2400" dirty="0"/>
                  <a:t>emission</a:t>
                </a:r>
                <a:r>
                  <a:rPr lang="zh-CN" altLang="en-US" sz="2400" dirty="0"/>
                  <a:t> </a:t>
                </a:r>
                <a:r>
                  <a:rPr lang="en-US" altLang="zh-CN" sz="2400" dirty="0"/>
                  <a:t>radius</a:t>
                </a:r>
                <a:r>
                  <a:rPr lang="zh-CN" altLang="en-US" sz="2400" dirty="0"/>
                  <a:t> </a:t>
                </a:r>
                <a:r>
                  <a:rPr lang="en-US" altLang="zh-CN" sz="2400" dirty="0"/>
                  <a:t>of</a:t>
                </a:r>
                <a:r>
                  <a:rPr lang="zh-CN" altLang="en-US" sz="2400" dirty="0"/>
                  <a:t> </a:t>
                </a:r>
                <a14:m>
                  <m:oMath xmlns:m="http://schemas.openxmlformats.org/officeDocument/2006/math">
                    <m:sSub>
                      <m:sSubPr>
                        <m:ctrlPr>
                          <a:rPr lang="en-GB" sz="2400" i="1">
                            <a:latin typeface="Cambria Math" panose="02040503050406030204" pitchFamily="18" charset="0"/>
                          </a:rPr>
                        </m:ctrlPr>
                      </m:sSubPr>
                      <m:e>
                        <m:r>
                          <a:rPr lang="en-US" altLang="zh-CN" sz="2400" i="1">
                            <a:latin typeface="Cambria Math" panose="02040503050406030204" pitchFamily="18" charset="0"/>
                          </a:rPr>
                          <m:t>𝐼</m:t>
                        </m:r>
                      </m:e>
                      <m:sub>
                        <m:r>
                          <m:rPr>
                            <m:sty m:val="p"/>
                          </m:rPr>
                          <a:rPr lang="en-US" altLang="zh-CN" sz="2400">
                            <a:latin typeface="Cambria Math" panose="02040503050406030204" pitchFamily="18" charset="0"/>
                          </a:rPr>
                          <m:t>peak</m:t>
                        </m:r>
                      </m:sub>
                    </m:sSub>
                  </m:oMath>
                </a14:m>
                <a:endParaRPr lang="en-US" altLang="zh-CN" sz="2400" dirty="0"/>
              </a:p>
              <a:p>
                <a:pPr marL="342900" indent="-342900">
                  <a:lnSpc>
                    <a:spcPct val="150000"/>
                  </a:lnSpc>
                  <a:buFont typeface="Arial" panose="020B0604020202020204" pitchFamily="34" charset="0"/>
                  <a:buChar char="•"/>
                </a:pPr>
                <a14:m>
                  <m:oMath xmlns:m="http://schemas.openxmlformats.org/officeDocument/2006/math">
                    <m:sSub>
                      <m:sSubPr>
                        <m:ctrlPr>
                          <a:rPr lang="en-US" altLang="zh-CN" sz="2400" i="1" smtClean="0">
                            <a:solidFill>
                              <a:schemeClr val="tx1"/>
                            </a:solidFill>
                            <a:latin typeface="Cambria Math" panose="02040503050406030204" pitchFamily="18" charset="0"/>
                          </a:rPr>
                        </m:ctrlPr>
                      </m:sSubPr>
                      <m:e>
                        <m:r>
                          <a:rPr lang="en-US" altLang="zh-CN" sz="2400" i="1">
                            <a:solidFill>
                              <a:schemeClr val="tx1"/>
                            </a:solidFill>
                            <a:latin typeface="Cambria Math" panose="02040503050406030204" pitchFamily="18" charset="0"/>
                          </a:rPr>
                          <m:t>𝐼</m:t>
                        </m:r>
                      </m:e>
                      <m:sub>
                        <m:r>
                          <a:rPr lang="en-US" altLang="zh-CN" sz="2400" i="1">
                            <a:solidFill>
                              <a:schemeClr val="tx1"/>
                            </a:solidFill>
                            <a:latin typeface="Cambria Math" panose="02040503050406030204" pitchFamily="18" charset="0"/>
                          </a:rPr>
                          <m:t>0</m:t>
                        </m:r>
                      </m:sub>
                    </m:sSub>
                    <m:d>
                      <m:dPr>
                        <m:ctrlPr>
                          <a:rPr lang="en-US" altLang="zh-CN" sz="2400" i="1">
                            <a:latin typeface="Cambria Math" panose="02040503050406030204" pitchFamily="18" charset="0"/>
                          </a:rPr>
                        </m:ctrlPr>
                      </m:dPr>
                      <m:e>
                        <m:r>
                          <a:rPr lang="en-US" altLang="zh-CN" sz="2400" i="1">
                            <a:latin typeface="Cambria Math" panose="02040503050406030204" pitchFamily="18" charset="0"/>
                          </a:rPr>
                          <m:t>𝑃</m:t>
                        </m:r>
                        <m:r>
                          <a:rPr lang="en-US" altLang="zh-CN" sz="2400" i="1">
                            <a:latin typeface="Cambria Math" panose="02040503050406030204" pitchFamily="18" charset="0"/>
                          </a:rPr>
                          <m:t>,</m:t>
                        </m:r>
                        <m:r>
                          <a:rPr lang="zh-CN" altLang="en-US" sz="2400" i="1">
                            <a:latin typeface="Cambria Math" panose="02040503050406030204" pitchFamily="18" charset="0"/>
                          </a:rPr>
                          <m:t> </m:t>
                        </m:r>
                        <m:acc>
                          <m:accPr>
                            <m:chr m:val="̇"/>
                            <m:ctrlPr>
                              <a:rPr lang="zh-CN" altLang="en-US" sz="2400" i="1">
                                <a:latin typeface="Cambria Math" panose="02040503050406030204" pitchFamily="18" charset="0"/>
                              </a:rPr>
                            </m:ctrlPr>
                          </m:accPr>
                          <m:e>
                            <m:r>
                              <a:rPr lang="en-US" altLang="zh-CN" sz="2400" i="1">
                                <a:latin typeface="Cambria Math" panose="02040503050406030204" pitchFamily="18" charset="0"/>
                              </a:rPr>
                              <m:t>𝑃</m:t>
                            </m:r>
                          </m:e>
                        </m:acc>
                        <m:r>
                          <a:rPr lang="en-US" altLang="zh-CN" sz="2400" i="1">
                            <a:latin typeface="Cambria Math" panose="02040503050406030204" pitchFamily="18" charset="0"/>
                          </a:rPr>
                          <m:t>,</m:t>
                        </m:r>
                        <m:r>
                          <a:rPr lang="zh-CN" altLang="en-US" sz="2400" i="1">
                            <a:latin typeface="Cambria Math" panose="02040503050406030204" pitchFamily="18" charset="0"/>
                          </a:rPr>
                          <m:t> </m:t>
                        </m:r>
                        <m:r>
                          <a:rPr lang="zh-CN" altLang="en-US" sz="2400" i="1">
                            <a:latin typeface="Cambria Math" panose="02040503050406030204" pitchFamily="18" charset="0"/>
                          </a:rPr>
                          <m:t>𝛼</m:t>
                        </m:r>
                      </m:e>
                    </m:d>
                  </m:oMath>
                </a14:m>
                <a:r>
                  <a:rPr lang="en-US" altLang="zh-CN" sz="2400" dirty="0"/>
                  <a:t>:</a:t>
                </a:r>
                <a:r>
                  <a:rPr lang="zh-CN" altLang="en-US" sz="2400" dirty="0"/>
                  <a:t> </a:t>
                </a:r>
                <a:r>
                  <a:rPr lang="en-US" altLang="zh-CN" sz="2400" dirty="0"/>
                  <a:t>emission</a:t>
                </a:r>
                <a:r>
                  <a:rPr lang="zh-CN" altLang="en-US" sz="2400" dirty="0"/>
                  <a:t> </a:t>
                </a:r>
                <a:r>
                  <a:rPr lang="en-US" altLang="zh-CN" sz="2400" dirty="0"/>
                  <a:t>beam</a:t>
                </a:r>
                <a:r>
                  <a:rPr lang="zh-CN" altLang="en-US" sz="2400" dirty="0"/>
                  <a:t> </a:t>
                </a:r>
                <a:r>
                  <a:rPr lang="en-US" altLang="zh-CN" sz="2400" dirty="0"/>
                  <a:t>luminance</a:t>
                </a:r>
                <a:endParaRPr lang="en-GB" altLang="zh-CN" sz="2400" dirty="0"/>
              </a:p>
              <a:p>
                <a:pPr marL="342900" indent="-342900">
                  <a:lnSpc>
                    <a:spcPct val="150000"/>
                  </a:lnSpc>
                  <a:buFont typeface="Arial" panose="020B0604020202020204" pitchFamily="34" charset="0"/>
                  <a:buChar char="•"/>
                </a:pPr>
                <a14:m>
                  <m:oMath xmlns:m="http://schemas.openxmlformats.org/officeDocument/2006/math">
                    <m:r>
                      <a:rPr lang="en-US" altLang="zh-CN" sz="2400" b="0" i="1" smtClean="0">
                        <a:latin typeface="Cambria Math" panose="02040503050406030204" pitchFamily="18" charset="0"/>
                      </a:rPr>
                      <m:t>𝑞</m:t>
                    </m:r>
                  </m:oMath>
                </a14:m>
                <a:r>
                  <a:rPr lang="en-US" altLang="zh-CN" sz="2400" dirty="0"/>
                  <a:t>:</a:t>
                </a:r>
                <a:r>
                  <a:rPr lang="zh-CN" altLang="en-US" sz="2400" dirty="0"/>
                  <a:t> </a:t>
                </a:r>
                <a:r>
                  <a:rPr lang="en-US" altLang="zh-CN" sz="2400" dirty="0"/>
                  <a:t>power-law</a:t>
                </a:r>
                <a:r>
                  <a:rPr lang="zh-CN" altLang="en-US" sz="2400" dirty="0"/>
                  <a:t> </a:t>
                </a:r>
                <a:r>
                  <a:rPr lang="en-US" altLang="zh-CN" sz="2400" dirty="0"/>
                  <a:t>index</a:t>
                </a:r>
              </a:p>
            </p:txBody>
          </p:sp>
        </mc:Choice>
        <mc:Fallback xmlns="">
          <p:sp>
            <p:nvSpPr>
              <p:cNvPr id="8" name="TextBox 7">
                <a:extLst>
                  <a:ext uri="{FF2B5EF4-FFF2-40B4-BE49-F238E27FC236}">
                    <a16:creationId xmlns:a16="http://schemas.microsoft.com/office/drawing/2014/main" id="{E3B024A6-A033-8F37-4A09-AC5A3BD4D656}"/>
                  </a:ext>
                </a:extLst>
              </p:cNvPr>
              <p:cNvSpPr txBox="1">
                <a:spLocks noRot="1" noChangeAspect="1" noMove="1" noResize="1" noEditPoints="1" noAdjustHandles="1" noChangeArrowheads="1" noChangeShapeType="1" noTextEdit="1"/>
              </p:cNvSpPr>
              <p:nvPr/>
            </p:nvSpPr>
            <p:spPr>
              <a:xfrm>
                <a:off x="334486" y="3160760"/>
                <a:ext cx="5761514" cy="2977225"/>
              </a:xfrm>
              <a:prstGeom prst="rect">
                <a:avLst/>
              </a:prstGeom>
              <a:blipFill>
                <a:blip r:embed="rId4"/>
                <a:stretch>
                  <a:fillRect l="-1758" b="-3814"/>
                </a:stretch>
              </a:blipFill>
            </p:spPr>
            <p:txBody>
              <a:bodyPr/>
              <a:lstStyle/>
              <a:p>
                <a:r>
                  <a:rPr lang="en-GB">
                    <a:noFill/>
                  </a:rPr>
                  <a:t> </a:t>
                </a:r>
              </a:p>
            </p:txBody>
          </p:sp>
        </mc:Fallback>
      </mc:AlternateContent>
      <p:sp>
        <p:nvSpPr>
          <p:cNvPr id="5" name="Title 1">
            <a:extLst>
              <a:ext uri="{FF2B5EF4-FFF2-40B4-BE49-F238E27FC236}">
                <a16:creationId xmlns:a16="http://schemas.microsoft.com/office/drawing/2014/main" id="{C8F4F9AE-55CC-0AEB-C961-EA437E518041}"/>
              </a:ext>
            </a:extLst>
          </p:cNvPr>
          <p:cNvSpPr txBox="1">
            <a:spLocks/>
          </p:cNvSpPr>
          <p:nvPr/>
        </p:nvSpPr>
        <p:spPr>
          <a:xfrm>
            <a:off x="0" y="0"/>
            <a:ext cx="12192000" cy="546607"/>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600" dirty="0"/>
              <a:t>Methods</a:t>
            </a:r>
            <a:r>
              <a:rPr lang="zh-CN" altLang="en-US" sz="3600" dirty="0"/>
              <a:t> </a:t>
            </a:r>
            <a:r>
              <a:rPr lang="en-US" altLang="zh-CN" sz="3600" dirty="0"/>
              <a:t>–Fan</a:t>
            </a:r>
            <a:r>
              <a:rPr lang="zh-CN" altLang="en-US" sz="3600" dirty="0"/>
              <a:t> </a:t>
            </a:r>
            <a:r>
              <a:rPr lang="en-US" altLang="zh-CN" sz="3600" dirty="0"/>
              <a:t>beam</a:t>
            </a:r>
            <a:r>
              <a:rPr lang="zh-CN" altLang="en-US" sz="3600" dirty="0"/>
              <a:t> </a:t>
            </a:r>
            <a:r>
              <a:rPr lang="en-US" altLang="zh-CN" sz="3600" dirty="0"/>
              <a:t>(Broadband)</a:t>
            </a:r>
            <a:endParaRPr lang="en-GB" sz="3600" dirty="0"/>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596A7CD1-52E3-4FEC-8555-22ECEABD5F2C}"/>
                  </a:ext>
                </a:extLst>
              </p:cNvPr>
              <p:cNvSpPr txBox="1"/>
              <p:nvPr/>
            </p:nvSpPr>
            <p:spPr>
              <a:xfrm>
                <a:off x="334486" y="2663380"/>
                <a:ext cx="3181832" cy="49738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400" i="1" smtClean="0">
                              <a:latin typeface="Cambria Math" panose="02040503050406030204" pitchFamily="18" charset="0"/>
                            </a:rPr>
                          </m:ctrlPr>
                        </m:sSubPr>
                        <m:e>
                          <m:r>
                            <a:rPr lang="en-US" altLang="zh-CN" sz="2400" b="0" i="1" smtClean="0">
                              <a:latin typeface="Cambria Math" panose="02040503050406030204" pitchFamily="18" charset="0"/>
                            </a:rPr>
                            <m:t>𝐼</m:t>
                          </m:r>
                        </m:e>
                        <m:sub>
                          <m:r>
                            <m:rPr>
                              <m:sty m:val="p"/>
                            </m:rPr>
                            <a:rPr lang="en-US" altLang="zh-CN" sz="2400" b="0" i="0" smtClean="0">
                              <a:latin typeface="Cambria Math" panose="02040503050406030204" pitchFamily="18" charset="0"/>
                            </a:rPr>
                            <m:t>peak</m:t>
                          </m:r>
                        </m:sub>
                      </m:sSub>
                      <m:r>
                        <a:rPr lang="en-US" altLang="zh-CN" sz="2400" b="0" i="1" smtClean="0">
                          <a:latin typeface="Cambria Math" panose="02040503050406030204" pitchFamily="18" charset="0"/>
                        </a:rPr>
                        <m:t>=</m:t>
                      </m:r>
                      <m:sSub>
                        <m:sSubPr>
                          <m:ctrlPr>
                            <a:rPr lang="en-US" altLang="zh-CN" sz="2400" b="0" i="1" smtClean="0">
                              <a:solidFill>
                                <a:srgbClr val="FF0000"/>
                              </a:solidFill>
                              <a:latin typeface="Cambria Math" panose="02040503050406030204" pitchFamily="18" charset="0"/>
                            </a:rPr>
                          </m:ctrlPr>
                        </m:sSubPr>
                        <m:e>
                          <m:r>
                            <a:rPr lang="en-US" altLang="zh-CN" sz="2400" b="0" i="1" smtClean="0">
                              <a:solidFill>
                                <a:srgbClr val="FF0000"/>
                              </a:solidFill>
                              <a:latin typeface="Cambria Math" panose="02040503050406030204" pitchFamily="18" charset="0"/>
                            </a:rPr>
                            <m:t>𝐼</m:t>
                          </m:r>
                        </m:e>
                        <m:sub>
                          <m:r>
                            <a:rPr lang="en-US" altLang="zh-CN" sz="2400" b="0" i="1" smtClean="0">
                              <a:solidFill>
                                <a:srgbClr val="FF0000"/>
                              </a:solidFill>
                              <a:latin typeface="Cambria Math" panose="02040503050406030204" pitchFamily="18" charset="0"/>
                            </a:rPr>
                            <m:t>0</m:t>
                          </m:r>
                        </m:sub>
                      </m:sSub>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𝑃</m:t>
                          </m:r>
                          <m:r>
                            <a:rPr lang="en-US" altLang="zh-CN" sz="2400" b="0" i="1" smtClean="0">
                              <a:latin typeface="Cambria Math" panose="02040503050406030204" pitchFamily="18" charset="0"/>
                            </a:rPr>
                            <m:t>,</m:t>
                          </m:r>
                          <m:r>
                            <a:rPr lang="zh-CN" altLang="en-US" sz="2400" b="0" i="1" smtClean="0">
                              <a:latin typeface="Cambria Math" panose="02040503050406030204" pitchFamily="18" charset="0"/>
                            </a:rPr>
                            <m:t> </m:t>
                          </m:r>
                          <m:acc>
                            <m:accPr>
                              <m:chr m:val="̇"/>
                              <m:ctrlPr>
                                <a:rPr lang="zh-CN" altLang="en-US" sz="2400" b="0" i="1" smtClean="0">
                                  <a:latin typeface="Cambria Math" panose="02040503050406030204" pitchFamily="18" charset="0"/>
                                </a:rPr>
                              </m:ctrlPr>
                            </m:accPr>
                            <m:e>
                              <m:r>
                                <a:rPr lang="en-US" altLang="zh-CN" sz="2400" b="0" i="1" smtClean="0">
                                  <a:latin typeface="Cambria Math" panose="02040503050406030204" pitchFamily="18" charset="0"/>
                                </a:rPr>
                                <m:t>𝑃</m:t>
                              </m:r>
                            </m:e>
                          </m:acc>
                          <m:r>
                            <a:rPr lang="en-US" altLang="zh-CN" sz="2400" b="0" i="1" smtClean="0">
                              <a:latin typeface="Cambria Math" panose="02040503050406030204" pitchFamily="18" charset="0"/>
                            </a:rPr>
                            <m:t>,</m:t>
                          </m:r>
                          <m:r>
                            <a:rPr lang="zh-CN" altLang="en-US" sz="2400" b="0" i="1" smtClean="0">
                              <a:latin typeface="Cambria Math" panose="02040503050406030204" pitchFamily="18" charset="0"/>
                            </a:rPr>
                            <m:t> </m:t>
                          </m:r>
                          <m:r>
                            <a:rPr lang="zh-CN" altLang="en-US" sz="2400" b="0" i="1" smtClean="0">
                              <a:latin typeface="Cambria Math" panose="02040503050406030204" pitchFamily="18" charset="0"/>
                            </a:rPr>
                            <m:t>𝛼</m:t>
                          </m:r>
                        </m:e>
                      </m:d>
                      <m:sSubSup>
                        <m:sSubSupPr>
                          <m:ctrlPr>
                            <a:rPr lang="en-US" altLang="zh-CN" sz="2400" b="0" i="1" smtClean="0">
                              <a:latin typeface="Cambria Math" panose="02040503050406030204" pitchFamily="18" charset="0"/>
                            </a:rPr>
                          </m:ctrlPr>
                        </m:sSubSupPr>
                        <m:e>
                          <m:r>
                            <a:rPr lang="en-US" altLang="zh-CN" sz="2400" b="0" i="1" smtClean="0">
                              <a:latin typeface="Cambria Math" panose="02040503050406030204" pitchFamily="18" charset="0"/>
                              <a:ea typeface="Cambria Math" panose="02040503050406030204" pitchFamily="18" charset="0"/>
                            </a:rPr>
                            <m:t>𝜌</m:t>
                          </m:r>
                        </m:e>
                        <m:sub>
                          <m:r>
                            <m:rPr>
                              <m:sty m:val="p"/>
                            </m:rPr>
                            <a:rPr lang="en-US" altLang="zh-CN" sz="2400" b="0" i="0" smtClean="0">
                              <a:latin typeface="Cambria Math" panose="02040503050406030204" pitchFamily="18" charset="0"/>
                            </a:rPr>
                            <m:t>peak</m:t>
                          </m:r>
                        </m:sub>
                        <m:sup>
                          <m:r>
                            <a:rPr lang="en-US" altLang="zh-CN" sz="2400" b="0" i="1" smtClean="0">
                              <a:latin typeface="Cambria Math" panose="02040503050406030204" pitchFamily="18" charset="0"/>
                            </a:rPr>
                            <m:t>2</m:t>
                          </m:r>
                          <m:r>
                            <a:rPr lang="en-US" altLang="zh-CN" sz="2400" b="0" i="1" smtClean="0">
                              <a:solidFill>
                                <a:srgbClr val="FF0000"/>
                              </a:solidFill>
                              <a:latin typeface="Cambria Math" panose="02040503050406030204" pitchFamily="18" charset="0"/>
                            </a:rPr>
                            <m:t>𝑞</m:t>
                          </m:r>
                          <m:r>
                            <a:rPr lang="en-US" altLang="zh-CN" sz="2400" b="0" i="1" smtClean="0">
                              <a:latin typeface="Cambria Math" panose="02040503050406030204" pitchFamily="18" charset="0"/>
                            </a:rPr>
                            <m:t>−6</m:t>
                          </m:r>
                        </m:sup>
                      </m:sSubSup>
                    </m:oMath>
                  </m:oMathPara>
                </a14:m>
                <a:endParaRPr lang="en-GB" dirty="0"/>
              </a:p>
            </p:txBody>
          </p:sp>
        </mc:Choice>
        <mc:Fallback xmlns="">
          <p:sp>
            <p:nvSpPr>
              <p:cNvPr id="11" name="TextBox 10">
                <a:extLst>
                  <a:ext uri="{FF2B5EF4-FFF2-40B4-BE49-F238E27FC236}">
                    <a16:creationId xmlns:a16="http://schemas.microsoft.com/office/drawing/2014/main" id="{596A7CD1-52E3-4FEC-8555-22ECEABD5F2C}"/>
                  </a:ext>
                </a:extLst>
              </p:cNvPr>
              <p:cNvSpPr txBox="1">
                <a:spLocks noRot="1" noChangeAspect="1" noMove="1" noResize="1" noEditPoints="1" noAdjustHandles="1" noChangeArrowheads="1" noChangeShapeType="1" noTextEdit="1"/>
              </p:cNvSpPr>
              <p:nvPr/>
            </p:nvSpPr>
            <p:spPr>
              <a:xfrm>
                <a:off x="334486" y="2663380"/>
                <a:ext cx="3181832" cy="497380"/>
              </a:xfrm>
              <a:prstGeom prst="rect">
                <a:avLst/>
              </a:prstGeom>
              <a:blipFill>
                <a:blip r:embed="rId5"/>
                <a:stretch>
                  <a:fillRect l="-1992" t="-2500" r="-398" b="-20000"/>
                </a:stretch>
              </a:blipFill>
            </p:spPr>
            <p:txBody>
              <a:bodyPr/>
              <a:lstStyle/>
              <a:p>
                <a:r>
                  <a:rPr lang="en-GB">
                    <a:noFill/>
                  </a:rPr>
                  <a:t> </a:t>
                </a:r>
              </a:p>
            </p:txBody>
          </p:sp>
        </mc:Fallback>
      </mc:AlternateContent>
      <p:sp>
        <p:nvSpPr>
          <p:cNvPr id="2" name="Slide Number Placeholder 1">
            <a:extLst>
              <a:ext uri="{FF2B5EF4-FFF2-40B4-BE49-F238E27FC236}">
                <a16:creationId xmlns:a16="http://schemas.microsoft.com/office/drawing/2014/main" id="{D335B068-E73D-4DC8-C8C5-8E282749307D}"/>
              </a:ext>
            </a:extLst>
          </p:cNvPr>
          <p:cNvSpPr>
            <a:spLocks noGrp="1"/>
          </p:cNvSpPr>
          <p:nvPr>
            <p:ph type="sldNum" sz="quarter" idx="12"/>
          </p:nvPr>
        </p:nvSpPr>
        <p:spPr/>
        <p:txBody>
          <a:bodyPr/>
          <a:lstStyle/>
          <a:p>
            <a:fld id="{BAF41441-E911-0445-B9B7-4068A2F4611F}" type="slidenum">
              <a:rPr lang="en-GB" smtClean="0"/>
              <a:t>18</a:t>
            </a:fld>
            <a:endParaRPr lang="en-GB"/>
          </a:p>
        </p:txBody>
      </p:sp>
    </p:spTree>
    <p:extLst>
      <p:ext uri="{BB962C8B-B14F-4D97-AF65-F5344CB8AC3E}">
        <p14:creationId xmlns:p14="http://schemas.microsoft.com/office/powerpoint/2010/main" val="1083345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9CF406A8-9BF4-7B4D-0ABD-DA2515A9DCEB}"/>
                  </a:ext>
                </a:extLst>
              </p:cNvPr>
              <p:cNvSpPr txBox="1"/>
              <p:nvPr/>
            </p:nvSpPr>
            <p:spPr>
              <a:xfrm>
                <a:off x="6357635" y="3429000"/>
                <a:ext cx="3181832" cy="49738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400" i="1" smtClean="0">
                              <a:latin typeface="Cambria Math" panose="02040503050406030204" pitchFamily="18" charset="0"/>
                            </a:rPr>
                          </m:ctrlPr>
                        </m:sSubPr>
                        <m:e>
                          <m:r>
                            <a:rPr lang="en-US" altLang="zh-CN" sz="2400" b="0" i="1" smtClean="0">
                              <a:latin typeface="Cambria Math" panose="02040503050406030204" pitchFamily="18" charset="0"/>
                            </a:rPr>
                            <m:t>𝐼</m:t>
                          </m:r>
                        </m:e>
                        <m:sub>
                          <m:r>
                            <m:rPr>
                              <m:sty m:val="p"/>
                            </m:rPr>
                            <a:rPr lang="en-US" altLang="zh-CN" sz="2400" b="0" i="0" smtClean="0">
                              <a:latin typeface="Cambria Math" panose="02040503050406030204" pitchFamily="18" charset="0"/>
                            </a:rPr>
                            <m:t>peak</m:t>
                          </m:r>
                        </m:sub>
                      </m:sSub>
                      <m:r>
                        <a:rPr lang="en-US" altLang="zh-CN" sz="2400" b="0" i="1" smtClean="0">
                          <a:latin typeface="Cambria Math" panose="02040503050406030204" pitchFamily="18" charset="0"/>
                        </a:rPr>
                        <m:t>=</m:t>
                      </m:r>
                      <m:sSub>
                        <m:sSubPr>
                          <m:ctrlPr>
                            <a:rPr lang="en-US" altLang="zh-CN" sz="2400" b="0" i="1" smtClean="0">
                              <a:solidFill>
                                <a:srgbClr val="FF0000"/>
                              </a:solidFill>
                              <a:latin typeface="Cambria Math" panose="02040503050406030204" pitchFamily="18" charset="0"/>
                            </a:rPr>
                          </m:ctrlPr>
                        </m:sSubPr>
                        <m:e>
                          <m:r>
                            <a:rPr lang="en-US" altLang="zh-CN" sz="2400" b="0" i="1" smtClean="0">
                              <a:solidFill>
                                <a:srgbClr val="FF0000"/>
                              </a:solidFill>
                              <a:latin typeface="Cambria Math" panose="02040503050406030204" pitchFamily="18" charset="0"/>
                            </a:rPr>
                            <m:t>𝐼</m:t>
                          </m:r>
                        </m:e>
                        <m:sub>
                          <m:r>
                            <a:rPr lang="en-US" altLang="zh-CN" sz="2400" b="0" i="1" smtClean="0">
                              <a:solidFill>
                                <a:srgbClr val="FF0000"/>
                              </a:solidFill>
                              <a:latin typeface="Cambria Math" panose="02040503050406030204" pitchFamily="18" charset="0"/>
                            </a:rPr>
                            <m:t>0</m:t>
                          </m:r>
                        </m:sub>
                      </m:sSub>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𝑃</m:t>
                          </m:r>
                          <m:r>
                            <a:rPr lang="en-US" altLang="zh-CN" sz="2400" b="0" i="1" smtClean="0">
                              <a:latin typeface="Cambria Math" panose="02040503050406030204" pitchFamily="18" charset="0"/>
                            </a:rPr>
                            <m:t>,</m:t>
                          </m:r>
                          <m:r>
                            <a:rPr lang="zh-CN" altLang="en-US" sz="2400" b="0" i="1" smtClean="0">
                              <a:latin typeface="Cambria Math" panose="02040503050406030204" pitchFamily="18" charset="0"/>
                            </a:rPr>
                            <m:t> </m:t>
                          </m:r>
                          <m:acc>
                            <m:accPr>
                              <m:chr m:val="̇"/>
                              <m:ctrlPr>
                                <a:rPr lang="zh-CN" altLang="en-US" sz="2400" b="0" i="1" smtClean="0">
                                  <a:latin typeface="Cambria Math" panose="02040503050406030204" pitchFamily="18" charset="0"/>
                                </a:rPr>
                              </m:ctrlPr>
                            </m:accPr>
                            <m:e>
                              <m:r>
                                <a:rPr lang="en-US" altLang="zh-CN" sz="2400" b="0" i="1" smtClean="0">
                                  <a:latin typeface="Cambria Math" panose="02040503050406030204" pitchFamily="18" charset="0"/>
                                </a:rPr>
                                <m:t>𝑃</m:t>
                              </m:r>
                            </m:e>
                          </m:acc>
                          <m:r>
                            <a:rPr lang="en-US" altLang="zh-CN" sz="2400" b="0" i="1" smtClean="0">
                              <a:latin typeface="Cambria Math" panose="02040503050406030204" pitchFamily="18" charset="0"/>
                            </a:rPr>
                            <m:t>,</m:t>
                          </m:r>
                          <m:r>
                            <a:rPr lang="zh-CN" altLang="en-US" sz="2400" b="0" i="1" smtClean="0">
                              <a:latin typeface="Cambria Math" panose="02040503050406030204" pitchFamily="18" charset="0"/>
                            </a:rPr>
                            <m:t> </m:t>
                          </m:r>
                          <m:r>
                            <a:rPr lang="zh-CN" altLang="en-US" sz="2400" b="0" i="1" smtClean="0">
                              <a:latin typeface="Cambria Math" panose="02040503050406030204" pitchFamily="18" charset="0"/>
                            </a:rPr>
                            <m:t>𝛼</m:t>
                          </m:r>
                        </m:e>
                      </m:d>
                      <m:sSubSup>
                        <m:sSubSupPr>
                          <m:ctrlPr>
                            <a:rPr lang="en-US" altLang="zh-CN" sz="2400" b="0" i="1" smtClean="0">
                              <a:latin typeface="Cambria Math" panose="02040503050406030204" pitchFamily="18" charset="0"/>
                            </a:rPr>
                          </m:ctrlPr>
                        </m:sSubSupPr>
                        <m:e>
                          <m:r>
                            <a:rPr lang="en-US" altLang="zh-CN" sz="2400" b="0" i="1" smtClean="0">
                              <a:latin typeface="Cambria Math" panose="02040503050406030204" pitchFamily="18" charset="0"/>
                              <a:ea typeface="Cambria Math" panose="02040503050406030204" pitchFamily="18" charset="0"/>
                            </a:rPr>
                            <m:t>𝜌</m:t>
                          </m:r>
                        </m:e>
                        <m:sub>
                          <m:r>
                            <m:rPr>
                              <m:sty m:val="p"/>
                            </m:rPr>
                            <a:rPr lang="en-US" altLang="zh-CN" sz="2400" b="0" i="0" smtClean="0">
                              <a:latin typeface="Cambria Math" panose="02040503050406030204" pitchFamily="18" charset="0"/>
                            </a:rPr>
                            <m:t>peak</m:t>
                          </m:r>
                        </m:sub>
                        <m:sup>
                          <m:r>
                            <a:rPr lang="en-US" altLang="zh-CN" sz="2400" b="0" i="1" smtClean="0">
                              <a:latin typeface="Cambria Math" panose="02040503050406030204" pitchFamily="18" charset="0"/>
                            </a:rPr>
                            <m:t>2</m:t>
                          </m:r>
                          <m:r>
                            <a:rPr lang="en-US" altLang="zh-CN" sz="2400" b="0" i="1" smtClean="0">
                              <a:solidFill>
                                <a:srgbClr val="FF0000"/>
                              </a:solidFill>
                              <a:latin typeface="Cambria Math" panose="02040503050406030204" pitchFamily="18" charset="0"/>
                            </a:rPr>
                            <m:t>𝑞</m:t>
                          </m:r>
                          <m:r>
                            <a:rPr lang="en-US" altLang="zh-CN" sz="2400" b="0" i="1" smtClean="0">
                              <a:latin typeface="Cambria Math" panose="02040503050406030204" pitchFamily="18" charset="0"/>
                            </a:rPr>
                            <m:t>−6</m:t>
                          </m:r>
                        </m:sup>
                      </m:sSubSup>
                    </m:oMath>
                  </m:oMathPara>
                </a14:m>
                <a:endParaRPr lang="en-GB" dirty="0"/>
              </a:p>
            </p:txBody>
          </p:sp>
        </mc:Choice>
        <mc:Fallback>
          <p:sp>
            <p:nvSpPr>
              <p:cNvPr id="7" name="TextBox 6">
                <a:extLst>
                  <a:ext uri="{FF2B5EF4-FFF2-40B4-BE49-F238E27FC236}">
                    <a16:creationId xmlns:a16="http://schemas.microsoft.com/office/drawing/2014/main" id="{9CF406A8-9BF4-7B4D-0ABD-DA2515A9DCEB}"/>
                  </a:ext>
                </a:extLst>
              </p:cNvPr>
              <p:cNvSpPr txBox="1">
                <a:spLocks noRot="1" noChangeAspect="1" noMove="1" noResize="1" noEditPoints="1" noAdjustHandles="1" noChangeArrowheads="1" noChangeShapeType="1" noTextEdit="1"/>
              </p:cNvSpPr>
              <p:nvPr/>
            </p:nvSpPr>
            <p:spPr>
              <a:xfrm>
                <a:off x="6357635" y="3429000"/>
                <a:ext cx="3181832" cy="497380"/>
              </a:xfrm>
              <a:prstGeom prst="rect">
                <a:avLst/>
              </a:prstGeom>
              <a:blipFill>
                <a:blip r:embed="rId3"/>
                <a:stretch>
                  <a:fillRect l="-1984" t="-2500" r="-397" b="-17500"/>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E37CCBEE-A0F3-9EAB-F47D-DCA947FB1073}"/>
                  </a:ext>
                </a:extLst>
              </p:cNvPr>
              <p:cNvSpPr txBox="1"/>
              <p:nvPr/>
            </p:nvSpPr>
            <p:spPr>
              <a:xfrm>
                <a:off x="6357635" y="4499501"/>
                <a:ext cx="5195974" cy="92890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400" i="1" smtClean="0">
                              <a:solidFill>
                                <a:srgbClr val="FF0000"/>
                              </a:solidFill>
                              <a:latin typeface="Cambria Math" panose="02040503050406030204" pitchFamily="18" charset="0"/>
                            </a:rPr>
                          </m:ctrlPr>
                        </m:sSubPr>
                        <m:e>
                          <m:r>
                            <a:rPr lang="en-US" altLang="zh-CN" sz="2400" b="0" i="1" smtClean="0">
                              <a:solidFill>
                                <a:srgbClr val="FF0000"/>
                              </a:solidFill>
                              <a:latin typeface="Cambria Math" panose="02040503050406030204" pitchFamily="18" charset="0"/>
                            </a:rPr>
                            <m:t>𝑅</m:t>
                          </m:r>
                        </m:e>
                        <m:sub>
                          <m:r>
                            <m:rPr>
                              <m:sty m:val="p"/>
                            </m:rPr>
                            <a:rPr lang="en-US" altLang="zh-CN" sz="2400" b="0" i="0" smtClean="0">
                              <a:solidFill>
                                <a:srgbClr val="FF0000"/>
                              </a:solidFill>
                              <a:latin typeface="Cambria Math" panose="02040503050406030204" pitchFamily="18" charset="0"/>
                            </a:rPr>
                            <m:t>I</m:t>
                          </m:r>
                        </m:sub>
                      </m:sSub>
                      <m:r>
                        <a:rPr lang="en-US" altLang="zh-CN" sz="2400" b="0" i="1" smtClean="0">
                          <a:latin typeface="Cambria Math" panose="02040503050406030204" pitchFamily="18" charset="0"/>
                        </a:rPr>
                        <m:t>=</m:t>
                      </m:r>
                      <m:f>
                        <m:fPr>
                          <m:ctrlPr>
                            <a:rPr lang="en-US" altLang="zh-CN" sz="2400" b="0" i="1" smtClean="0">
                              <a:latin typeface="Cambria Math" panose="02040503050406030204" pitchFamily="18" charset="0"/>
                            </a:rPr>
                          </m:ctrlPr>
                        </m:fPr>
                        <m:num>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𝐼</m:t>
                              </m:r>
                            </m:e>
                            <m:sub>
                              <m:r>
                                <a:rPr lang="en-US" altLang="zh-CN" sz="2400" i="1">
                                  <a:latin typeface="Cambria Math" panose="02040503050406030204" pitchFamily="18" charset="0"/>
                                </a:rPr>
                                <m:t>0</m:t>
                              </m:r>
                              <m:r>
                                <a:rPr lang="en-US" altLang="zh-CN" sz="2400" b="0" i="1" smtClean="0">
                                  <a:latin typeface="Cambria Math" panose="02040503050406030204" pitchFamily="18" charset="0"/>
                                </a:rPr>
                                <m:t>,</m:t>
                              </m:r>
                              <m:r>
                                <a:rPr lang="zh-CN" altLang="en-US" sz="2400" b="0" i="1" smtClean="0">
                                  <a:latin typeface="Cambria Math" panose="02040503050406030204" pitchFamily="18" charset="0"/>
                                </a:rPr>
                                <m:t> </m:t>
                              </m:r>
                              <m:r>
                                <a:rPr lang="zh-CN" altLang="en-US" sz="2400" b="0" i="0" smtClean="0">
                                  <a:latin typeface="Cambria Math" panose="02040503050406030204" pitchFamily="18" charset="0"/>
                                </a:rPr>
                                <m:t> </m:t>
                              </m:r>
                              <m:r>
                                <m:rPr>
                                  <m:sty m:val="p"/>
                                </m:rPr>
                                <a:rPr lang="en-US" altLang="zh-CN" sz="2400" b="0" i="0" smtClean="0">
                                  <a:latin typeface="Cambria Math" panose="02040503050406030204" pitchFamily="18" charset="0"/>
                                </a:rPr>
                                <m:t>MP</m:t>
                              </m:r>
                            </m:sub>
                          </m:sSub>
                        </m:num>
                        <m:den>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𝐼</m:t>
                              </m:r>
                            </m:e>
                            <m:sub>
                              <m:r>
                                <a:rPr lang="en-US" altLang="zh-CN" sz="2400" i="1">
                                  <a:latin typeface="Cambria Math" panose="02040503050406030204" pitchFamily="18" charset="0"/>
                                </a:rPr>
                                <m:t>0,</m:t>
                              </m:r>
                              <m:r>
                                <a:rPr lang="zh-CN" altLang="en-US" sz="2400" i="1">
                                  <a:latin typeface="Cambria Math" panose="02040503050406030204" pitchFamily="18" charset="0"/>
                                </a:rPr>
                                <m:t> </m:t>
                              </m:r>
                              <m:r>
                                <a:rPr lang="zh-CN" altLang="en-US" sz="2400">
                                  <a:latin typeface="Cambria Math" panose="02040503050406030204" pitchFamily="18" charset="0"/>
                                </a:rPr>
                                <m:t> </m:t>
                              </m:r>
                              <m:r>
                                <m:rPr>
                                  <m:sty m:val="p"/>
                                </m:rPr>
                                <a:rPr lang="en-US" altLang="zh-CN" sz="2400" b="0" i="0" smtClean="0">
                                  <a:latin typeface="Cambria Math" panose="02040503050406030204" pitchFamily="18" charset="0"/>
                                </a:rPr>
                                <m:t>I</m:t>
                              </m:r>
                              <m:r>
                                <m:rPr>
                                  <m:sty m:val="p"/>
                                </m:rPr>
                                <a:rPr lang="en-US" altLang="zh-CN" sz="2400">
                                  <a:latin typeface="Cambria Math" panose="02040503050406030204" pitchFamily="18" charset="0"/>
                                </a:rPr>
                                <m:t>P</m:t>
                              </m:r>
                            </m:sub>
                          </m:sSub>
                        </m:den>
                      </m:f>
                      <m:r>
                        <a:rPr lang="en-US" altLang="zh-CN" sz="2400" b="0" i="1" smtClean="0">
                          <a:latin typeface="Cambria Math" panose="02040503050406030204" pitchFamily="18" charset="0"/>
                        </a:rPr>
                        <m:t>=</m:t>
                      </m:r>
                      <m:f>
                        <m:fPr>
                          <m:ctrlPr>
                            <a:rPr lang="en-US" altLang="zh-CN" sz="2400" i="1">
                              <a:latin typeface="Cambria Math" panose="02040503050406030204" pitchFamily="18" charset="0"/>
                            </a:rPr>
                          </m:ctrlPr>
                        </m:fPr>
                        <m:num>
                          <m:sSub>
                            <m:sSubPr>
                              <m:ctrlPr>
                                <a:rPr lang="en-GB" sz="2400" i="1">
                                  <a:latin typeface="Cambria Math" panose="02040503050406030204" pitchFamily="18" charset="0"/>
                                </a:rPr>
                              </m:ctrlPr>
                            </m:sSubPr>
                            <m:e>
                              <m:r>
                                <a:rPr lang="en-US" altLang="zh-CN" sz="2400" i="1">
                                  <a:latin typeface="Cambria Math" panose="02040503050406030204" pitchFamily="18" charset="0"/>
                                </a:rPr>
                                <m:t>𝐼</m:t>
                              </m:r>
                            </m:e>
                            <m:sub>
                              <m:r>
                                <m:rPr>
                                  <m:sty m:val="p"/>
                                </m:rPr>
                                <a:rPr lang="en-US" altLang="zh-CN" sz="2400">
                                  <a:latin typeface="Cambria Math" panose="02040503050406030204" pitchFamily="18" charset="0"/>
                                </a:rPr>
                                <m:t>max</m:t>
                              </m:r>
                              <m:r>
                                <a:rPr lang="en-US" altLang="zh-CN" sz="2400">
                                  <a:latin typeface="Cambria Math" panose="02040503050406030204" pitchFamily="18" charset="0"/>
                                </a:rPr>
                                <m:t>,</m:t>
                              </m:r>
                              <m:r>
                                <a:rPr lang="zh-CN" altLang="en-US" sz="2400">
                                  <a:latin typeface="Cambria Math" panose="02040503050406030204" pitchFamily="18" charset="0"/>
                                </a:rPr>
                                <m:t>   </m:t>
                              </m:r>
                              <m:r>
                                <m:rPr>
                                  <m:sty m:val="p"/>
                                </m:rPr>
                                <a:rPr lang="en-US" altLang="zh-CN" sz="2400">
                                  <a:latin typeface="Cambria Math" panose="02040503050406030204" pitchFamily="18" charset="0"/>
                                </a:rPr>
                                <m:t>MP</m:t>
                              </m:r>
                            </m:sub>
                          </m:sSub>
                        </m:num>
                        <m:den>
                          <m:sSub>
                            <m:sSubPr>
                              <m:ctrlPr>
                                <a:rPr lang="en-GB" sz="2400" i="1">
                                  <a:latin typeface="Cambria Math" panose="02040503050406030204" pitchFamily="18" charset="0"/>
                                </a:rPr>
                              </m:ctrlPr>
                            </m:sSubPr>
                            <m:e>
                              <m:r>
                                <a:rPr lang="en-US" altLang="zh-CN" sz="2400" i="1">
                                  <a:latin typeface="Cambria Math" panose="02040503050406030204" pitchFamily="18" charset="0"/>
                                </a:rPr>
                                <m:t>𝐼</m:t>
                              </m:r>
                            </m:e>
                            <m:sub>
                              <m:r>
                                <m:rPr>
                                  <m:sty m:val="p"/>
                                </m:rPr>
                                <a:rPr lang="en-US" altLang="zh-CN" sz="2400">
                                  <a:latin typeface="Cambria Math" panose="02040503050406030204" pitchFamily="18" charset="0"/>
                                </a:rPr>
                                <m:t>max</m:t>
                              </m:r>
                              <m:r>
                                <a:rPr lang="en-US" altLang="zh-CN" sz="2400">
                                  <a:latin typeface="Cambria Math" panose="02040503050406030204" pitchFamily="18" charset="0"/>
                                </a:rPr>
                                <m:t>, </m:t>
                              </m:r>
                              <m:r>
                                <a:rPr lang="zh-CN" altLang="en-US" sz="2400">
                                  <a:latin typeface="Cambria Math" panose="02040503050406030204" pitchFamily="18" charset="0"/>
                                </a:rPr>
                                <m:t> </m:t>
                              </m:r>
                              <m:r>
                                <m:rPr>
                                  <m:sty m:val="p"/>
                                </m:rPr>
                                <a:rPr lang="en-US" altLang="zh-CN" sz="2400">
                                  <a:latin typeface="Cambria Math" panose="02040503050406030204" pitchFamily="18" charset="0"/>
                                </a:rPr>
                                <m:t>IP</m:t>
                              </m:r>
                            </m:sub>
                          </m:sSub>
                        </m:den>
                      </m:f>
                      <m:sSup>
                        <m:sSupPr>
                          <m:ctrlPr>
                            <a:rPr lang="en-US" altLang="zh-CN" sz="2400" b="0" i="1" smtClean="0">
                              <a:latin typeface="Cambria Math" panose="02040503050406030204" pitchFamily="18" charset="0"/>
                            </a:rPr>
                          </m:ctrlPr>
                        </m:sSupPr>
                        <m:e>
                          <m:d>
                            <m:dPr>
                              <m:ctrlPr>
                                <a:rPr lang="en-US" altLang="zh-CN" sz="2400" b="0" i="1" smtClean="0">
                                  <a:latin typeface="Cambria Math" panose="02040503050406030204" pitchFamily="18" charset="0"/>
                                </a:rPr>
                              </m:ctrlPr>
                            </m:dPr>
                            <m:e>
                              <m:f>
                                <m:fPr>
                                  <m:ctrlPr>
                                    <a:rPr lang="en-US" altLang="zh-CN" sz="2400" i="1">
                                      <a:latin typeface="Cambria Math" panose="02040503050406030204" pitchFamily="18" charset="0"/>
                                    </a:rPr>
                                  </m:ctrlPr>
                                </m:fPr>
                                <m:num>
                                  <m:sSub>
                                    <m:sSubPr>
                                      <m:ctrlPr>
                                        <a:rPr lang="en-US" altLang="zh-CN" sz="2400" i="1">
                                          <a:latin typeface="Cambria Math" panose="02040503050406030204" pitchFamily="18" charset="0"/>
                                        </a:rPr>
                                      </m:ctrlPr>
                                    </m:sSubPr>
                                    <m:e>
                                      <m:r>
                                        <a:rPr lang="en-US" altLang="zh-CN" sz="2400" i="1">
                                          <a:latin typeface="Cambria Math" panose="02040503050406030204" pitchFamily="18" charset="0"/>
                                          <a:ea typeface="Cambria Math" panose="02040503050406030204" pitchFamily="18" charset="0"/>
                                        </a:rPr>
                                        <m:t>𝜌</m:t>
                                      </m:r>
                                    </m:e>
                                    <m:sub>
                                      <m:r>
                                        <m:rPr>
                                          <m:sty m:val="p"/>
                                        </m:rPr>
                                        <a:rPr lang="en-US" altLang="zh-CN" sz="2400">
                                          <a:latin typeface="Cambria Math" panose="02040503050406030204" pitchFamily="18" charset="0"/>
                                        </a:rPr>
                                        <m:t>max</m:t>
                                      </m:r>
                                      <m:r>
                                        <a:rPr lang="en-US" altLang="zh-CN" sz="2400">
                                          <a:latin typeface="Cambria Math" panose="02040503050406030204" pitchFamily="18" charset="0"/>
                                        </a:rPr>
                                        <m:t>,</m:t>
                                      </m:r>
                                      <m:r>
                                        <a:rPr lang="zh-CN" altLang="en-US" sz="2400">
                                          <a:latin typeface="Cambria Math" panose="02040503050406030204" pitchFamily="18" charset="0"/>
                                        </a:rPr>
                                        <m:t>   </m:t>
                                      </m:r>
                                      <m:r>
                                        <m:rPr>
                                          <m:sty m:val="p"/>
                                        </m:rPr>
                                        <a:rPr lang="en-US" altLang="zh-CN" sz="2400">
                                          <a:latin typeface="Cambria Math" panose="02040503050406030204" pitchFamily="18" charset="0"/>
                                        </a:rPr>
                                        <m:t>MP</m:t>
                                      </m:r>
                                    </m:sub>
                                  </m:sSub>
                                </m:num>
                                <m:den>
                                  <m:sSub>
                                    <m:sSubPr>
                                      <m:ctrlPr>
                                        <a:rPr lang="en-US" altLang="zh-CN" sz="2400" i="1">
                                          <a:latin typeface="Cambria Math" panose="02040503050406030204" pitchFamily="18" charset="0"/>
                                        </a:rPr>
                                      </m:ctrlPr>
                                    </m:sSubPr>
                                    <m:e>
                                      <m:r>
                                        <a:rPr lang="en-US" altLang="zh-CN" sz="2400" i="1">
                                          <a:latin typeface="Cambria Math" panose="02040503050406030204" pitchFamily="18" charset="0"/>
                                          <a:ea typeface="Cambria Math" panose="02040503050406030204" pitchFamily="18" charset="0"/>
                                        </a:rPr>
                                        <m:t>𝜌</m:t>
                                      </m:r>
                                    </m:e>
                                    <m:sub>
                                      <m:r>
                                        <m:rPr>
                                          <m:sty m:val="p"/>
                                        </m:rPr>
                                        <a:rPr lang="en-US" altLang="zh-CN" sz="2400">
                                          <a:latin typeface="Cambria Math" panose="02040503050406030204" pitchFamily="18" charset="0"/>
                                        </a:rPr>
                                        <m:t>max</m:t>
                                      </m:r>
                                      <m:r>
                                        <a:rPr lang="en-US" altLang="zh-CN" sz="2400">
                                          <a:latin typeface="Cambria Math" panose="02040503050406030204" pitchFamily="18" charset="0"/>
                                        </a:rPr>
                                        <m:t>,</m:t>
                                      </m:r>
                                      <m:r>
                                        <a:rPr lang="zh-CN" altLang="en-US" sz="2400">
                                          <a:latin typeface="Cambria Math" panose="02040503050406030204" pitchFamily="18" charset="0"/>
                                        </a:rPr>
                                        <m:t> </m:t>
                                      </m:r>
                                      <m:r>
                                        <a:rPr lang="zh-CN" altLang="en-US" sz="2400" i="1">
                                          <a:latin typeface="Cambria Math" panose="02040503050406030204" pitchFamily="18" charset="0"/>
                                        </a:rPr>
                                        <m:t> </m:t>
                                      </m:r>
                                      <m:r>
                                        <m:rPr>
                                          <m:sty m:val="p"/>
                                        </m:rPr>
                                        <a:rPr lang="en-US" altLang="zh-CN" sz="2400" b="0" i="0" smtClean="0">
                                          <a:latin typeface="Cambria Math" panose="02040503050406030204" pitchFamily="18" charset="0"/>
                                        </a:rPr>
                                        <m:t>I</m:t>
                                      </m:r>
                                      <m:r>
                                        <m:rPr>
                                          <m:sty m:val="p"/>
                                        </m:rPr>
                                        <a:rPr lang="en-US" altLang="zh-CN" sz="2400">
                                          <a:latin typeface="Cambria Math" panose="02040503050406030204" pitchFamily="18" charset="0"/>
                                        </a:rPr>
                                        <m:t>P</m:t>
                                      </m:r>
                                    </m:sub>
                                  </m:sSub>
                                </m:den>
                              </m:f>
                            </m:e>
                          </m:d>
                        </m:e>
                        <m:sup>
                          <m:r>
                            <a:rPr lang="en-US" altLang="zh-CN" sz="2400" b="0" i="1" smtClean="0">
                              <a:latin typeface="Cambria Math" panose="02040503050406030204" pitchFamily="18" charset="0"/>
                            </a:rPr>
                            <m:t>−</m:t>
                          </m:r>
                          <m:d>
                            <m:dPr>
                              <m:ctrlPr>
                                <a:rPr lang="en-US" altLang="zh-CN" sz="2400" b="0" i="1" smtClean="0">
                                  <a:latin typeface="Cambria Math" panose="02040503050406030204" pitchFamily="18" charset="0"/>
                                </a:rPr>
                              </m:ctrlPr>
                            </m:dPr>
                            <m:e>
                              <m:r>
                                <a:rPr lang="en-US" altLang="zh-CN" sz="2400" i="1">
                                  <a:latin typeface="Cambria Math" panose="02040503050406030204" pitchFamily="18" charset="0"/>
                                </a:rPr>
                                <m:t>2</m:t>
                              </m:r>
                              <m:r>
                                <a:rPr lang="en-US" altLang="zh-CN" sz="2400" i="1" smtClean="0">
                                  <a:solidFill>
                                    <a:srgbClr val="FF0000"/>
                                  </a:solidFill>
                                  <a:latin typeface="Cambria Math" panose="02040503050406030204" pitchFamily="18" charset="0"/>
                                </a:rPr>
                                <m:t>𝑞</m:t>
                              </m:r>
                              <m:r>
                                <a:rPr lang="en-US" altLang="zh-CN" sz="2400" i="1">
                                  <a:latin typeface="Cambria Math" panose="02040503050406030204" pitchFamily="18" charset="0"/>
                                </a:rPr>
                                <m:t>−6</m:t>
                              </m:r>
                            </m:e>
                          </m:d>
                        </m:sup>
                      </m:sSup>
                    </m:oMath>
                  </m:oMathPara>
                </a14:m>
                <a:endParaRPr lang="en-GB" dirty="0"/>
              </a:p>
            </p:txBody>
          </p:sp>
        </mc:Choice>
        <mc:Fallback>
          <p:sp>
            <p:nvSpPr>
              <p:cNvPr id="10" name="TextBox 9">
                <a:extLst>
                  <a:ext uri="{FF2B5EF4-FFF2-40B4-BE49-F238E27FC236}">
                    <a16:creationId xmlns:a16="http://schemas.microsoft.com/office/drawing/2014/main" id="{E37CCBEE-A0F3-9EAB-F47D-DCA947FB1073}"/>
                  </a:ext>
                </a:extLst>
              </p:cNvPr>
              <p:cNvSpPr txBox="1">
                <a:spLocks noRot="1" noChangeAspect="1" noMove="1" noResize="1" noEditPoints="1" noAdjustHandles="1" noChangeArrowheads="1" noChangeShapeType="1" noTextEdit="1"/>
              </p:cNvSpPr>
              <p:nvPr/>
            </p:nvSpPr>
            <p:spPr>
              <a:xfrm>
                <a:off x="6357635" y="4499501"/>
                <a:ext cx="5195974" cy="928909"/>
              </a:xfrm>
              <a:prstGeom prst="rect">
                <a:avLst/>
              </a:prstGeom>
              <a:blipFill>
                <a:blip r:embed="rId4"/>
                <a:stretch>
                  <a:fillRect l="-1463" b="-13514"/>
                </a:stretch>
              </a:blipFill>
            </p:spPr>
            <p:txBody>
              <a:bodyPr/>
              <a:lstStyle/>
              <a:p>
                <a:r>
                  <a:rPr lang="en-GB">
                    <a:noFill/>
                  </a:rPr>
                  <a:t> </a:t>
                </a:r>
              </a:p>
            </p:txBody>
          </p:sp>
        </mc:Fallback>
      </mc:AlternateContent>
      <p:sp>
        <p:nvSpPr>
          <p:cNvPr id="5" name="TextBox 4">
            <a:extLst>
              <a:ext uri="{FF2B5EF4-FFF2-40B4-BE49-F238E27FC236}">
                <a16:creationId xmlns:a16="http://schemas.microsoft.com/office/drawing/2014/main" id="{69EBBAB2-4A76-4C3D-8023-A8E41B22159C}"/>
              </a:ext>
            </a:extLst>
          </p:cNvPr>
          <p:cNvSpPr txBox="1"/>
          <p:nvPr/>
        </p:nvSpPr>
        <p:spPr>
          <a:xfrm>
            <a:off x="6772818" y="546607"/>
            <a:ext cx="2584938" cy="400110"/>
          </a:xfrm>
          <a:prstGeom prst="rect">
            <a:avLst/>
          </a:prstGeom>
          <a:noFill/>
        </p:spPr>
        <p:txBody>
          <a:bodyPr wrap="none" rtlCol="0">
            <a:spAutoFit/>
          </a:bodyPr>
          <a:lstStyle/>
          <a:p>
            <a:r>
              <a:rPr lang="en-US" altLang="zh-CN" sz="2000" dirty="0"/>
              <a:t>Wang</a:t>
            </a:r>
            <a:r>
              <a:rPr lang="zh-CN" altLang="en-US" sz="2000" dirty="0"/>
              <a:t> </a:t>
            </a:r>
            <a:r>
              <a:rPr lang="en-US" altLang="zh-CN" sz="2000" dirty="0"/>
              <a:t>et</a:t>
            </a:r>
            <a:r>
              <a:rPr lang="zh-CN" altLang="en-US" sz="2000" dirty="0"/>
              <a:t> </a:t>
            </a:r>
            <a:r>
              <a:rPr lang="en-US" altLang="zh-CN" sz="2000" dirty="0"/>
              <a:t>al.,</a:t>
            </a:r>
            <a:r>
              <a:rPr lang="zh-CN" altLang="en-US" sz="2000" dirty="0"/>
              <a:t> </a:t>
            </a:r>
            <a:r>
              <a:rPr lang="en-US" altLang="zh-CN" sz="2000" dirty="0"/>
              <a:t>2004,</a:t>
            </a:r>
            <a:r>
              <a:rPr lang="zh-CN" altLang="en-US" sz="2000" dirty="0"/>
              <a:t> </a:t>
            </a:r>
            <a:r>
              <a:rPr lang="en-US" altLang="zh-CN" sz="2000" dirty="0" err="1"/>
              <a:t>ApJ</a:t>
            </a:r>
            <a:endParaRPr lang="en-GB" sz="2000" dirty="0"/>
          </a:p>
        </p:txBody>
      </p:sp>
      <p:sp>
        <p:nvSpPr>
          <p:cNvPr id="6" name="Title 1">
            <a:extLst>
              <a:ext uri="{FF2B5EF4-FFF2-40B4-BE49-F238E27FC236}">
                <a16:creationId xmlns:a16="http://schemas.microsoft.com/office/drawing/2014/main" id="{891A681D-AC9B-0FB9-31C3-9D5A069CF0DC}"/>
              </a:ext>
            </a:extLst>
          </p:cNvPr>
          <p:cNvSpPr txBox="1">
            <a:spLocks/>
          </p:cNvSpPr>
          <p:nvPr/>
        </p:nvSpPr>
        <p:spPr>
          <a:xfrm>
            <a:off x="0" y="0"/>
            <a:ext cx="12192000" cy="546607"/>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600" dirty="0"/>
              <a:t>Methods</a:t>
            </a:r>
            <a:r>
              <a:rPr lang="zh-CN" altLang="en-US" sz="3600" dirty="0"/>
              <a:t> </a:t>
            </a:r>
            <a:r>
              <a:rPr lang="en-US" altLang="zh-CN" sz="3600" dirty="0"/>
              <a:t>–</a:t>
            </a:r>
            <a:r>
              <a:rPr lang="zh-CN" altLang="en-US" sz="3600" dirty="0"/>
              <a:t> </a:t>
            </a:r>
            <a:r>
              <a:rPr lang="en-US" altLang="zh-CN" sz="3600" dirty="0"/>
              <a:t>Fan</a:t>
            </a:r>
            <a:r>
              <a:rPr lang="zh-CN" altLang="en-US" sz="3600" dirty="0"/>
              <a:t> </a:t>
            </a:r>
            <a:r>
              <a:rPr lang="en-US" altLang="zh-CN" sz="3600" dirty="0"/>
              <a:t>Beam</a:t>
            </a:r>
            <a:r>
              <a:rPr lang="zh-CN" altLang="en-US" sz="3600" dirty="0"/>
              <a:t> </a:t>
            </a:r>
            <a:r>
              <a:rPr lang="en-US" altLang="zh-CN" sz="3600" dirty="0"/>
              <a:t>Limb-darkening</a:t>
            </a:r>
            <a:r>
              <a:rPr lang="zh-CN" altLang="en-US" sz="3600" dirty="0"/>
              <a:t> </a:t>
            </a:r>
            <a:r>
              <a:rPr lang="en-US" altLang="zh-CN" sz="3600" dirty="0"/>
              <a:t>Law</a:t>
            </a:r>
            <a:endParaRPr lang="en-GB" sz="3600" dirty="0"/>
          </a:p>
        </p:txBody>
      </p:sp>
      <p:pic>
        <p:nvPicPr>
          <p:cNvPr id="4" name="Picture 3">
            <a:extLst>
              <a:ext uri="{FF2B5EF4-FFF2-40B4-BE49-F238E27FC236}">
                <a16:creationId xmlns:a16="http://schemas.microsoft.com/office/drawing/2014/main" id="{88FD728F-8F86-AB4C-F15C-69AC37FECD68}"/>
              </a:ext>
            </a:extLst>
          </p:cNvPr>
          <p:cNvPicPr>
            <a:picLocks noChangeAspect="1"/>
          </p:cNvPicPr>
          <p:nvPr/>
        </p:nvPicPr>
        <p:blipFill>
          <a:blip r:embed="rId5"/>
          <a:stretch>
            <a:fillRect/>
          </a:stretch>
        </p:blipFill>
        <p:spPr>
          <a:xfrm>
            <a:off x="9357756" y="0"/>
            <a:ext cx="2834244" cy="2855879"/>
          </a:xfrm>
          <a:prstGeom prst="rect">
            <a:avLst/>
          </a:prstGeom>
        </p:spPr>
      </p:pic>
      <p:pic>
        <p:nvPicPr>
          <p:cNvPr id="11" name="Content Placeholder 4" descr="A graph of a line graph&#10;&#10;Description automatically generated">
            <a:extLst>
              <a:ext uri="{FF2B5EF4-FFF2-40B4-BE49-F238E27FC236}">
                <a16:creationId xmlns:a16="http://schemas.microsoft.com/office/drawing/2014/main" id="{C559793D-30F2-0B65-8139-D95239F0D72B}"/>
              </a:ext>
            </a:extLst>
          </p:cNvPr>
          <p:cNvPicPr>
            <a:picLocks noGrp="1" noChangeAspect="1"/>
          </p:cNvPicPr>
          <p:nvPr>
            <p:ph idx="1"/>
          </p:nvPr>
        </p:nvPicPr>
        <p:blipFill>
          <a:blip r:embed="rId6"/>
          <a:stretch>
            <a:fillRect/>
          </a:stretch>
        </p:blipFill>
        <p:spPr>
          <a:xfrm>
            <a:off x="0" y="1427939"/>
            <a:ext cx="6096000" cy="4670205"/>
          </a:xfrm>
        </p:spPr>
      </p:pic>
      <p:sp>
        <p:nvSpPr>
          <p:cNvPr id="2" name="Slide Number Placeholder 1">
            <a:extLst>
              <a:ext uri="{FF2B5EF4-FFF2-40B4-BE49-F238E27FC236}">
                <a16:creationId xmlns:a16="http://schemas.microsoft.com/office/drawing/2014/main" id="{8C7347F2-4D4F-45D2-F176-E60048299D5C}"/>
              </a:ext>
            </a:extLst>
          </p:cNvPr>
          <p:cNvSpPr>
            <a:spLocks noGrp="1"/>
          </p:cNvSpPr>
          <p:nvPr>
            <p:ph type="sldNum" sz="quarter" idx="12"/>
          </p:nvPr>
        </p:nvSpPr>
        <p:spPr/>
        <p:txBody>
          <a:bodyPr/>
          <a:lstStyle/>
          <a:p>
            <a:fld id="{BAF41441-E911-0445-B9B7-4068A2F4611F}" type="slidenum">
              <a:rPr lang="en-GB" smtClean="0"/>
              <a:t>19</a:t>
            </a:fld>
            <a:endParaRPr lang="en-GB"/>
          </a:p>
        </p:txBody>
      </p:sp>
    </p:spTree>
    <p:extLst>
      <p:ext uri="{BB962C8B-B14F-4D97-AF65-F5344CB8AC3E}">
        <p14:creationId xmlns:p14="http://schemas.microsoft.com/office/powerpoint/2010/main" val="1712780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061F4-40B0-94F0-0D26-5A7B53988D63}"/>
              </a:ext>
            </a:extLst>
          </p:cNvPr>
          <p:cNvSpPr>
            <a:spLocks noGrp="1"/>
          </p:cNvSpPr>
          <p:nvPr>
            <p:ph type="title"/>
          </p:nvPr>
        </p:nvSpPr>
        <p:spPr/>
        <p:txBody>
          <a:bodyPr/>
          <a:lstStyle/>
          <a:p>
            <a:r>
              <a:rPr lang="en-US" altLang="zh-CN" dirty="0"/>
              <a:t>Outline</a:t>
            </a:r>
            <a:endParaRPr lang="en-GB" dirty="0"/>
          </a:p>
        </p:txBody>
      </p:sp>
      <p:sp>
        <p:nvSpPr>
          <p:cNvPr id="3" name="Content Placeholder 2">
            <a:extLst>
              <a:ext uri="{FF2B5EF4-FFF2-40B4-BE49-F238E27FC236}">
                <a16:creationId xmlns:a16="http://schemas.microsoft.com/office/drawing/2014/main" id="{7EB0BEE0-3C3B-FD6C-833F-7CACDEA1D670}"/>
              </a:ext>
            </a:extLst>
          </p:cNvPr>
          <p:cNvSpPr>
            <a:spLocks noGrp="1"/>
          </p:cNvSpPr>
          <p:nvPr>
            <p:ph idx="1"/>
          </p:nvPr>
        </p:nvSpPr>
        <p:spPr/>
        <p:txBody>
          <a:bodyPr/>
          <a:lstStyle/>
          <a:p>
            <a:r>
              <a:rPr lang="en-US" altLang="zh-CN" dirty="0"/>
              <a:t>Background</a:t>
            </a:r>
          </a:p>
          <a:p>
            <a:r>
              <a:rPr lang="en-US" altLang="zh-CN" dirty="0"/>
              <a:t>Samples</a:t>
            </a:r>
          </a:p>
          <a:p>
            <a:r>
              <a:rPr lang="en-US" altLang="zh-CN" dirty="0"/>
              <a:t>Methods</a:t>
            </a:r>
          </a:p>
          <a:p>
            <a:r>
              <a:rPr lang="en-US" altLang="zh-CN" dirty="0"/>
              <a:t>Results</a:t>
            </a:r>
          </a:p>
          <a:p>
            <a:r>
              <a:rPr lang="en-US" altLang="zh-CN" dirty="0"/>
              <a:t>Summary</a:t>
            </a:r>
            <a:endParaRPr lang="en-GB" dirty="0"/>
          </a:p>
        </p:txBody>
      </p:sp>
      <p:sp>
        <p:nvSpPr>
          <p:cNvPr id="4" name="Slide Number Placeholder 3">
            <a:extLst>
              <a:ext uri="{FF2B5EF4-FFF2-40B4-BE49-F238E27FC236}">
                <a16:creationId xmlns:a16="http://schemas.microsoft.com/office/drawing/2014/main" id="{9EDC0D5E-BFD1-572A-A565-44FF22812F17}"/>
              </a:ext>
            </a:extLst>
          </p:cNvPr>
          <p:cNvSpPr>
            <a:spLocks noGrp="1"/>
          </p:cNvSpPr>
          <p:nvPr>
            <p:ph type="sldNum" sz="quarter" idx="12"/>
          </p:nvPr>
        </p:nvSpPr>
        <p:spPr/>
        <p:txBody>
          <a:bodyPr/>
          <a:lstStyle/>
          <a:p>
            <a:fld id="{BAF41441-E911-0445-B9B7-4068A2F4611F}" type="slidenum">
              <a:rPr lang="en-GB" smtClean="0"/>
              <a:t>2</a:t>
            </a:fld>
            <a:endParaRPr lang="en-GB"/>
          </a:p>
        </p:txBody>
      </p:sp>
    </p:spTree>
    <p:extLst>
      <p:ext uri="{BB962C8B-B14F-4D97-AF65-F5344CB8AC3E}">
        <p14:creationId xmlns:p14="http://schemas.microsoft.com/office/powerpoint/2010/main" val="6530610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2DED99A-9872-4F06-79C0-DE7A369A80E6}"/>
              </a:ext>
            </a:extLst>
          </p:cNvPr>
          <p:cNvPicPr>
            <a:picLocks noGrp="1" noChangeAspect="1"/>
          </p:cNvPicPr>
          <p:nvPr>
            <p:ph idx="1"/>
          </p:nvPr>
        </p:nvPicPr>
        <p:blipFill>
          <a:blip r:embed="rId3"/>
          <a:stretch>
            <a:fillRect/>
          </a:stretch>
        </p:blipFill>
        <p:spPr>
          <a:xfrm>
            <a:off x="6096000" y="1763594"/>
            <a:ext cx="6096000" cy="5094406"/>
          </a:xfrm>
          <a:prstGeom prst="rect">
            <a:avLst/>
          </a:prstGeom>
        </p:spPr>
      </p:pic>
      <p:sp>
        <p:nvSpPr>
          <p:cNvPr id="7" name="TextBox 6">
            <a:extLst>
              <a:ext uri="{FF2B5EF4-FFF2-40B4-BE49-F238E27FC236}">
                <a16:creationId xmlns:a16="http://schemas.microsoft.com/office/drawing/2014/main" id="{9230B767-A85A-F682-E6B9-08666A0D4E90}"/>
              </a:ext>
            </a:extLst>
          </p:cNvPr>
          <p:cNvSpPr txBox="1"/>
          <p:nvPr/>
        </p:nvSpPr>
        <p:spPr>
          <a:xfrm>
            <a:off x="9607062" y="1363484"/>
            <a:ext cx="2584938" cy="400110"/>
          </a:xfrm>
          <a:prstGeom prst="rect">
            <a:avLst/>
          </a:prstGeom>
          <a:noFill/>
        </p:spPr>
        <p:txBody>
          <a:bodyPr wrap="none" rtlCol="0">
            <a:spAutoFit/>
          </a:bodyPr>
          <a:lstStyle/>
          <a:p>
            <a:r>
              <a:rPr lang="en-US" altLang="zh-CN" sz="2000" dirty="0"/>
              <a:t>Wang</a:t>
            </a:r>
            <a:r>
              <a:rPr lang="zh-CN" altLang="en-US" sz="2000" dirty="0"/>
              <a:t> </a:t>
            </a:r>
            <a:r>
              <a:rPr lang="en-US" altLang="zh-CN" sz="2000" dirty="0"/>
              <a:t>et</a:t>
            </a:r>
            <a:r>
              <a:rPr lang="zh-CN" altLang="en-US" sz="2000" dirty="0"/>
              <a:t> </a:t>
            </a:r>
            <a:r>
              <a:rPr lang="en-US" altLang="zh-CN" sz="2000" dirty="0"/>
              <a:t>al.,</a:t>
            </a:r>
            <a:r>
              <a:rPr lang="zh-CN" altLang="en-US" sz="2000" dirty="0"/>
              <a:t> </a:t>
            </a:r>
            <a:r>
              <a:rPr lang="en-US" altLang="zh-CN" sz="2000" dirty="0"/>
              <a:t>2004,</a:t>
            </a:r>
            <a:r>
              <a:rPr lang="zh-CN" altLang="en-US" sz="2000" dirty="0"/>
              <a:t> </a:t>
            </a:r>
            <a:r>
              <a:rPr lang="en-US" altLang="zh-CN" sz="2000" dirty="0" err="1"/>
              <a:t>ApJ</a:t>
            </a:r>
            <a:endParaRPr lang="en-GB" sz="2000" dirty="0"/>
          </a:p>
        </p:txBody>
      </p:sp>
      <p:sp>
        <p:nvSpPr>
          <p:cNvPr id="3" name="TextBox 2">
            <a:extLst>
              <a:ext uri="{FF2B5EF4-FFF2-40B4-BE49-F238E27FC236}">
                <a16:creationId xmlns:a16="http://schemas.microsoft.com/office/drawing/2014/main" id="{00371EAA-1D88-35D3-C968-4E21D894212E}"/>
              </a:ext>
            </a:extLst>
          </p:cNvPr>
          <p:cNvSpPr txBox="1"/>
          <p:nvPr/>
        </p:nvSpPr>
        <p:spPr>
          <a:xfrm>
            <a:off x="334486" y="1363484"/>
            <a:ext cx="5761514" cy="1569660"/>
          </a:xfrm>
          <a:prstGeom prst="rect">
            <a:avLst/>
          </a:prstGeom>
          <a:noFill/>
        </p:spPr>
        <p:txBody>
          <a:bodyPr wrap="square" rtlCol="0">
            <a:spAutoFit/>
          </a:bodyPr>
          <a:lstStyle/>
          <a:p>
            <a:r>
              <a:rPr lang="en-US" altLang="zh-CN" sz="2400" dirty="0"/>
              <a:t>Suppose:</a:t>
            </a:r>
            <a:r>
              <a:rPr lang="zh-CN" altLang="en-US" sz="2400" dirty="0"/>
              <a:t>  </a:t>
            </a:r>
            <a:r>
              <a:rPr lang="en-US" altLang="zh-CN" sz="2400" dirty="0"/>
              <a:t>the</a:t>
            </a:r>
            <a:r>
              <a:rPr lang="zh-CN" altLang="en-US" sz="2400" dirty="0"/>
              <a:t> </a:t>
            </a:r>
            <a:r>
              <a:rPr lang="en-US" altLang="zh-CN" sz="2400" dirty="0"/>
              <a:t>emission</a:t>
            </a:r>
            <a:r>
              <a:rPr lang="zh-CN" altLang="en-US" sz="2400" dirty="0"/>
              <a:t> </a:t>
            </a:r>
            <a:r>
              <a:rPr lang="en-US" altLang="zh-CN" sz="2400" dirty="0"/>
              <a:t>is</a:t>
            </a:r>
            <a:r>
              <a:rPr lang="zh-CN" altLang="en-US" sz="2400" dirty="0"/>
              <a:t> </a:t>
            </a:r>
            <a:r>
              <a:rPr lang="en-US" altLang="zh-CN" sz="2400" dirty="0"/>
              <a:t>from</a:t>
            </a:r>
            <a:r>
              <a:rPr lang="zh-CN" altLang="en-US" sz="2400" dirty="0"/>
              <a:t> </a:t>
            </a:r>
            <a:r>
              <a:rPr lang="en-US" altLang="zh-CN" sz="2400" dirty="0"/>
              <a:t>several</a:t>
            </a:r>
            <a:r>
              <a:rPr lang="zh-CN" altLang="en-US" sz="2400" dirty="0"/>
              <a:t> </a:t>
            </a:r>
            <a:r>
              <a:rPr lang="en-US" altLang="zh-CN" sz="2400" dirty="0"/>
              <a:t>active</a:t>
            </a:r>
            <a:r>
              <a:rPr lang="zh-CN" altLang="en-US" sz="2400" dirty="0"/>
              <a:t> </a:t>
            </a:r>
            <a:r>
              <a:rPr lang="en-US" altLang="zh-CN" sz="2400" dirty="0"/>
              <a:t>magnetic</a:t>
            </a:r>
            <a:r>
              <a:rPr lang="zh-CN" altLang="en-US" sz="2400" dirty="0"/>
              <a:t> </a:t>
            </a:r>
            <a:r>
              <a:rPr lang="en-US" altLang="zh-CN" sz="2400" dirty="0"/>
              <a:t>flux</a:t>
            </a:r>
            <a:r>
              <a:rPr lang="zh-CN" altLang="en-US" sz="2400" dirty="0"/>
              <a:t> </a:t>
            </a:r>
            <a:r>
              <a:rPr lang="en-US" altLang="zh-CN" sz="2400" dirty="0"/>
              <a:t>tubes</a:t>
            </a:r>
          </a:p>
          <a:p>
            <a:endParaRPr lang="en-US" sz="2400" dirty="0"/>
          </a:p>
          <a:p>
            <a:r>
              <a:rPr lang="en-US" altLang="zh-CN" sz="2400" dirty="0"/>
              <a:t>What’s</a:t>
            </a:r>
            <a:r>
              <a:rPr lang="zh-CN" altLang="en-US" sz="2400" dirty="0"/>
              <a:t> </a:t>
            </a:r>
            <a:r>
              <a:rPr lang="en-US" altLang="zh-CN" sz="2400" dirty="0"/>
              <a:t>more:</a:t>
            </a:r>
            <a:endParaRPr lang="en-GB" sz="2400" dirty="0"/>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7F04A7C6-C832-68CC-C74E-6ADFF21F19F8}"/>
                  </a:ext>
                </a:extLst>
              </p:cNvPr>
              <p:cNvSpPr txBox="1"/>
              <p:nvPr/>
            </p:nvSpPr>
            <p:spPr>
              <a:xfrm>
                <a:off x="2338940" y="2889797"/>
                <a:ext cx="2201052" cy="461665"/>
              </a:xfrm>
              <a:prstGeom prst="rect">
                <a:avLst/>
              </a:prstGeom>
              <a:noFill/>
            </p:spPr>
            <p:txBody>
              <a:bodyPr wrap="none" rtlCol="0">
                <a:spAutoFit/>
              </a:bodyPr>
              <a:lstStyle/>
              <a:p>
                <a:r>
                  <a:rPr lang="en-US" altLang="zh-CN" sz="2400" dirty="0"/>
                  <a:t>profile</a:t>
                </a:r>
                <a:r>
                  <a:rPr lang="zh-CN" altLang="en-US" sz="2400" dirty="0"/>
                  <a:t> </a:t>
                </a:r>
                <a:r>
                  <a:rPr lang="en-US" altLang="zh-CN" sz="2400" dirty="0"/>
                  <a:t>width</a:t>
                </a:r>
                <a:r>
                  <a:rPr lang="zh-CN" altLang="en-US" sz="2400" dirty="0"/>
                  <a:t> </a:t>
                </a:r>
                <a14:m>
                  <m:oMath xmlns:m="http://schemas.openxmlformats.org/officeDocument/2006/math">
                    <m:r>
                      <a:rPr lang="en-US" altLang="zh-CN" sz="2400" b="1" i="1" smtClean="0">
                        <a:latin typeface="Cambria Math" panose="02040503050406030204" pitchFamily="18" charset="0"/>
                      </a:rPr>
                      <m:t>𝑾</m:t>
                    </m:r>
                  </m:oMath>
                </a14:m>
                <a:endParaRPr lang="en-GB" sz="2400" b="1" dirty="0"/>
              </a:p>
            </p:txBody>
          </p:sp>
        </mc:Choice>
        <mc:Fallback>
          <p:sp>
            <p:nvSpPr>
              <p:cNvPr id="5" name="TextBox 4">
                <a:extLst>
                  <a:ext uri="{FF2B5EF4-FFF2-40B4-BE49-F238E27FC236}">
                    <a16:creationId xmlns:a16="http://schemas.microsoft.com/office/drawing/2014/main" id="{7F04A7C6-C832-68CC-C74E-6ADFF21F19F8}"/>
                  </a:ext>
                </a:extLst>
              </p:cNvPr>
              <p:cNvSpPr txBox="1">
                <a:spLocks noRot="1" noChangeAspect="1" noMove="1" noResize="1" noEditPoints="1" noAdjustHandles="1" noChangeArrowheads="1" noChangeShapeType="1" noTextEdit="1"/>
              </p:cNvSpPr>
              <p:nvPr/>
            </p:nvSpPr>
            <p:spPr>
              <a:xfrm>
                <a:off x="2338940" y="2889797"/>
                <a:ext cx="2201052" cy="461665"/>
              </a:xfrm>
              <a:prstGeom prst="rect">
                <a:avLst/>
              </a:prstGeom>
              <a:blipFill>
                <a:blip r:embed="rId4"/>
                <a:stretch>
                  <a:fillRect l="-4598" t="-10811" b="-32432"/>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EE610FA1-297B-9875-536E-BF4252ED2C81}"/>
                  </a:ext>
                </a:extLst>
              </p:cNvPr>
              <p:cNvSpPr txBox="1"/>
              <p:nvPr/>
            </p:nvSpPr>
            <p:spPr>
              <a:xfrm>
                <a:off x="1503679" y="3998008"/>
                <a:ext cx="3871573" cy="461665"/>
              </a:xfrm>
              <a:prstGeom prst="rect">
                <a:avLst/>
              </a:prstGeom>
              <a:noFill/>
            </p:spPr>
            <p:txBody>
              <a:bodyPr wrap="none" rtlCol="0">
                <a:spAutoFit/>
              </a:bodyPr>
              <a:lstStyle/>
              <a:p>
                <a:r>
                  <a:rPr lang="en-US" altLang="zh-CN" sz="2400" b="0" dirty="0"/>
                  <a:t>magnetic</a:t>
                </a:r>
                <a:r>
                  <a:rPr lang="zh-CN" altLang="en-US" sz="2400" b="0" dirty="0"/>
                  <a:t> </a:t>
                </a:r>
                <a:r>
                  <a:rPr lang="en-US" altLang="zh-CN" sz="2400" dirty="0"/>
                  <a:t>azimuth</a:t>
                </a:r>
                <a:r>
                  <a:rPr lang="zh-CN" altLang="en-US" sz="2400" dirty="0"/>
                  <a:t> </a:t>
                </a:r>
                <a:r>
                  <a:rPr lang="en-US" altLang="zh-CN" sz="2400" dirty="0"/>
                  <a:t>width</a:t>
                </a:r>
                <a:r>
                  <a:rPr lang="zh-CN" altLang="en-US" sz="2400" dirty="0"/>
                  <a:t> </a:t>
                </a:r>
                <a14:m>
                  <m:oMath xmlns:m="http://schemas.openxmlformats.org/officeDocument/2006/math">
                    <m:r>
                      <a:rPr lang="el-GR" altLang="zh-CN" sz="2400" b="1" i="1" smtClean="0">
                        <a:solidFill>
                          <a:srgbClr val="FF0000"/>
                        </a:solidFill>
                        <a:latin typeface="Cambria Math" panose="02040503050406030204" pitchFamily="18" charset="0"/>
                        <a:ea typeface="Cambria Math" panose="02040503050406030204" pitchFamily="18" charset="0"/>
                      </a:rPr>
                      <m:t>𝜟𝝓</m:t>
                    </m:r>
                  </m:oMath>
                </a14:m>
                <a:endParaRPr lang="en-GB" sz="2400" b="1" dirty="0"/>
              </a:p>
            </p:txBody>
          </p:sp>
        </mc:Choice>
        <mc:Fallback>
          <p:sp>
            <p:nvSpPr>
              <p:cNvPr id="9" name="TextBox 8">
                <a:extLst>
                  <a:ext uri="{FF2B5EF4-FFF2-40B4-BE49-F238E27FC236}">
                    <a16:creationId xmlns:a16="http://schemas.microsoft.com/office/drawing/2014/main" id="{EE610FA1-297B-9875-536E-BF4252ED2C81}"/>
                  </a:ext>
                </a:extLst>
              </p:cNvPr>
              <p:cNvSpPr txBox="1">
                <a:spLocks noRot="1" noChangeAspect="1" noMove="1" noResize="1" noEditPoints="1" noAdjustHandles="1" noChangeArrowheads="1" noChangeShapeType="1" noTextEdit="1"/>
              </p:cNvSpPr>
              <p:nvPr/>
            </p:nvSpPr>
            <p:spPr>
              <a:xfrm>
                <a:off x="1503679" y="3998008"/>
                <a:ext cx="3871573" cy="461665"/>
              </a:xfrm>
              <a:prstGeom prst="rect">
                <a:avLst/>
              </a:prstGeom>
              <a:blipFill>
                <a:blip r:embed="rId5"/>
                <a:stretch>
                  <a:fillRect l="-2614" t="-7895" r="-327" b="-26316"/>
                </a:stretch>
              </a:blipFill>
            </p:spPr>
            <p:txBody>
              <a:bodyPr/>
              <a:lstStyle/>
              <a:p>
                <a:r>
                  <a:rPr lang="en-GB">
                    <a:noFill/>
                  </a:rPr>
                  <a:t> </a:t>
                </a:r>
              </a:p>
            </p:txBody>
          </p:sp>
        </mc:Fallback>
      </mc:AlternateContent>
      <p:sp>
        <p:nvSpPr>
          <p:cNvPr id="10" name="TextBox 9">
            <a:extLst>
              <a:ext uri="{FF2B5EF4-FFF2-40B4-BE49-F238E27FC236}">
                <a16:creationId xmlns:a16="http://schemas.microsoft.com/office/drawing/2014/main" id="{C7DB01FC-0CCF-B217-7984-6813A794F22D}"/>
              </a:ext>
            </a:extLst>
          </p:cNvPr>
          <p:cNvSpPr txBox="1"/>
          <p:nvPr/>
        </p:nvSpPr>
        <p:spPr>
          <a:xfrm>
            <a:off x="1326707" y="5106219"/>
            <a:ext cx="4225516" cy="461665"/>
          </a:xfrm>
          <a:prstGeom prst="rect">
            <a:avLst/>
          </a:prstGeom>
          <a:noFill/>
        </p:spPr>
        <p:txBody>
          <a:bodyPr wrap="none" rtlCol="0">
            <a:spAutoFit/>
          </a:bodyPr>
          <a:lstStyle/>
          <a:p>
            <a:r>
              <a:rPr lang="en-US" altLang="zh-CN" sz="2400" dirty="0"/>
              <a:t>secondary</a:t>
            </a:r>
            <a:r>
              <a:rPr lang="zh-CN" altLang="en-US" sz="2400" dirty="0"/>
              <a:t> </a:t>
            </a:r>
            <a:r>
              <a:rPr lang="en-US" altLang="zh-CN" sz="2400" dirty="0"/>
              <a:t>plasma</a:t>
            </a:r>
            <a:r>
              <a:rPr lang="zh-CN" altLang="en-US" sz="2400" dirty="0"/>
              <a:t> </a:t>
            </a:r>
            <a:r>
              <a:rPr lang="en-US" altLang="zh-CN" sz="2400" dirty="0"/>
              <a:t>distribution</a:t>
            </a:r>
            <a:endParaRPr lang="en-GB" sz="2400" dirty="0"/>
          </a:p>
        </p:txBody>
      </p:sp>
      <p:cxnSp>
        <p:nvCxnSpPr>
          <p:cNvPr id="12" name="Straight Arrow Connector 11">
            <a:extLst>
              <a:ext uri="{FF2B5EF4-FFF2-40B4-BE49-F238E27FC236}">
                <a16:creationId xmlns:a16="http://schemas.microsoft.com/office/drawing/2014/main" id="{5727C6A4-C5E9-EA42-59F1-F3874913E69E}"/>
              </a:ext>
            </a:extLst>
          </p:cNvPr>
          <p:cNvCxnSpPr>
            <a:stCxn id="5" idx="2"/>
            <a:endCxn id="9" idx="0"/>
          </p:cNvCxnSpPr>
          <p:nvPr/>
        </p:nvCxnSpPr>
        <p:spPr>
          <a:xfrm>
            <a:off x="3439466" y="3351462"/>
            <a:ext cx="0" cy="646546"/>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036F530C-16AB-118B-3A19-6A3D596D420B}"/>
              </a:ext>
            </a:extLst>
          </p:cNvPr>
          <p:cNvCxnSpPr>
            <a:cxnSpLocks/>
            <a:stCxn id="9" idx="2"/>
            <a:endCxn id="10" idx="0"/>
          </p:cNvCxnSpPr>
          <p:nvPr/>
        </p:nvCxnSpPr>
        <p:spPr>
          <a:xfrm flipH="1">
            <a:off x="3439465" y="4459673"/>
            <a:ext cx="1" cy="646546"/>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D3053850-EC5F-FBE9-F06D-19ECAFC9897F}"/>
              </a:ext>
            </a:extLst>
          </p:cNvPr>
          <p:cNvSpPr txBox="1">
            <a:spLocks/>
          </p:cNvSpPr>
          <p:nvPr/>
        </p:nvSpPr>
        <p:spPr>
          <a:xfrm>
            <a:off x="0" y="0"/>
            <a:ext cx="12192000" cy="546607"/>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600" dirty="0"/>
              <a:t>Methods</a:t>
            </a:r>
            <a:r>
              <a:rPr lang="zh-CN" altLang="en-US" sz="3600" dirty="0"/>
              <a:t> </a:t>
            </a:r>
            <a:r>
              <a:rPr lang="en-US" altLang="zh-CN" sz="3600" dirty="0"/>
              <a:t>–Fan</a:t>
            </a:r>
            <a:r>
              <a:rPr lang="zh-CN" altLang="en-US" sz="3600" dirty="0"/>
              <a:t> </a:t>
            </a:r>
            <a:r>
              <a:rPr lang="en-US" altLang="zh-CN" sz="3600" dirty="0"/>
              <a:t>beam</a:t>
            </a:r>
            <a:r>
              <a:rPr lang="zh-CN" altLang="en-US" sz="3600" dirty="0"/>
              <a:t> </a:t>
            </a:r>
            <a:r>
              <a:rPr lang="en-US" altLang="zh-CN" sz="3600" dirty="0"/>
              <a:t>(Broadband)</a:t>
            </a:r>
            <a:endParaRPr lang="en-GB" sz="3600" dirty="0"/>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8D149A1E-223A-BF15-E20A-D0805CE21EAB}"/>
                  </a:ext>
                </a:extLst>
              </p:cNvPr>
              <p:cNvSpPr txBox="1"/>
              <p:nvPr/>
            </p:nvSpPr>
            <p:spPr>
              <a:xfrm>
                <a:off x="-10318" y="3336373"/>
                <a:ext cx="3449783" cy="67672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en-US" altLang="zh-CN" sz="1800" i="1" smtClean="0">
                              <a:latin typeface="Cambria Math" panose="02040503050406030204" pitchFamily="18" charset="0"/>
                            </a:rPr>
                          </m:ctrlPr>
                        </m:funcPr>
                        <m:fName>
                          <m:r>
                            <m:rPr>
                              <m:sty m:val="p"/>
                            </m:rPr>
                            <a:rPr lang="en-US" altLang="zh-CN" sz="1800" i="0" smtClean="0">
                              <a:latin typeface="Cambria Math" panose="02040503050406030204" pitchFamily="18" charset="0"/>
                            </a:rPr>
                            <m:t>cos</m:t>
                          </m:r>
                        </m:fName>
                        <m:e>
                          <m:r>
                            <a:rPr lang="en-US" altLang="zh-CN" sz="1800" i="1" smtClean="0">
                              <a:solidFill>
                                <a:srgbClr val="FF0000"/>
                              </a:solidFill>
                              <a:latin typeface="Cambria Math" panose="02040503050406030204" pitchFamily="18" charset="0"/>
                              <a:ea typeface="Cambria Math" panose="02040503050406030204" pitchFamily="18" charset="0"/>
                            </a:rPr>
                            <m:t>𝜙</m:t>
                          </m:r>
                        </m:e>
                      </m:func>
                      <m:r>
                        <a:rPr lang="en-US" altLang="zh-CN" sz="1800" b="0" i="1" smtClean="0">
                          <a:latin typeface="Cambria Math" panose="02040503050406030204" pitchFamily="18" charset="0"/>
                        </a:rPr>
                        <m:t>=</m:t>
                      </m:r>
                      <m:f>
                        <m:fPr>
                          <m:ctrlPr>
                            <a:rPr lang="en-US" altLang="zh-CN" sz="1800" b="0" i="1" smtClean="0">
                              <a:latin typeface="Cambria Math" panose="02040503050406030204" pitchFamily="18" charset="0"/>
                            </a:rPr>
                          </m:ctrlPr>
                        </m:fPr>
                        <m:num>
                          <m:func>
                            <m:funcPr>
                              <m:ctrlPr>
                                <a:rPr lang="en-US" altLang="zh-CN" sz="1800" b="0" i="1" smtClean="0">
                                  <a:latin typeface="Cambria Math" panose="02040503050406030204" pitchFamily="18" charset="0"/>
                                </a:rPr>
                              </m:ctrlPr>
                            </m:funcPr>
                            <m:fName>
                              <m:r>
                                <m:rPr>
                                  <m:sty m:val="p"/>
                                </m:rPr>
                                <a:rPr lang="en-US" altLang="zh-CN" sz="1800" b="0" i="0" smtClean="0">
                                  <a:latin typeface="Cambria Math" panose="02040503050406030204" pitchFamily="18" charset="0"/>
                                </a:rPr>
                                <m:t>cos</m:t>
                              </m:r>
                            </m:fName>
                            <m:e>
                              <m:r>
                                <a:rPr lang="en-US" altLang="zh-CN" sz="1800" b="0" i="1" smtClean="0">
                                  <a:latin typeface="Cambria Math" panose="02040503050406030204" pitchFamily="18" charset="0"/>
                                  <a:ea typeface="Cambria Math" panose="02040503050406030204" pitchFamily="18" charset="0"/>
                                </a:rPr>
                                <m:t>𝛼</m:t>
                              </m:r>
                            </m:e>
                          </m:func>
                          <m:func>
                            <m:funcPr>
                              <m:ctrlPr>
                                <a:rPr lang="en-US" altLang="zh-CN" sz="1800" b="0" i="1" smtClean="0">
                                  <a:latin typeface="Cambria Math" panose="02040503050406030204" pitchFamily="18" charset="0"/>
                                </a:rPr>
                              </m:ctrlPr>
                            </m:funcPr>
                            <m:fName>
                              <m:r>
                                <m:rPr>
                                  <m:sty m:val="p"/>
                                </m:rPr>
                                <a:rPr lang="en-US" altLang="zh-CN" sz="1800" b="0" i="0" smtClean="0">
                                  <a:latin typeface="Cambria Math" panose="02040503050406030204" pitchFamily="18" charset="0"/>
                                </a:rPr>
                                <m:t>cos</m:t>
                              </m:r>
                            </m:fName>
                            <m:e>
                              <m:r>
                                <a:rPr lang="en-US" altLang="zh-CN" sz="1800" b="0" i="1" smtClean="0">
                                  <a:latin typeface="Cambria Math" panose="02040503050406030204" pitchFamily="18" charset="0"/>
                                  <a:ea typeface="Cambria Math" panose="02040503050406030204" pitchFamily="18" charset="0"/>
                                </a:rPr>
                                <m:t>𝜌</m:t>
                              </m:r>
                            </m:e>
                          </m:func>
                          <m:r>
                            <a:rPr lang="en-US" altLang="zh-CN" sz="1800" b="0" i="1" smtClean="0">
                              <a:latin typeface="Cambria Math" panose="02040503050406030204" pitchFamily="18" charset="0"/>
                            </a:rPr>
                            <m:t>−</m:t>
                          </m:r>
                          <m:func>
                            <m:funcPr>
                              <m:ctrlPr>
                                <a:rPr lang="en-US" altLang="zh-CN" sz="1800" b="0" i="1" smtClean="0">
                                  <a:latin typeface="Cambria Math" panose="02040503050406030204" pitchFamily="18" charset="0"/>
                                </a:rPr>
                              </m:ctrlPr>
                            </m:funcPr>
                            <m:fName>
                              <m:r>
                                <m:rPr>
                                  <m:sty m:val="p"/>
                                </m:rPr>
                                <a:rPr lang="en-US" altLang="zh-CN" sz="1800" b="0" i="0" smtClean="0">
                                  <a:latin typeface="Cambria Math" panose="02040503050406030204" pitchFamily="18" charset="0"/>
                                </a:rPr>
                                <m:t>cos</m:t>
                              </m:r>
                            </m:fName>
                            <m:e>
                              <m:d>
                                <m:dPr>
                                  <m:ctrlPr>
                                    <a:rPr lang="en-US" altLang="zh-CN" sz="1800" b="0" i="1" smtClean="0">
                                      <a:latin typeface="Cambria Math" panose="02040503050406030204" pitchFamily="18" charset="0"/>
                                    </a:rPr>
                                  </m:ctrlPr>
                                </m:dPr>
                                <m:e>
                                  <m:r>
                                    <a:rPr lang="en-US" altLang="zh-CN" sz="1800" b="0" i="1" smtClean="0">
                                      <a:latin typeface="Cambria Math" panose="02040503050406030204" pitchFamily="18" charset="0"/>
                                      <a:ea typeface="Cambria Math" panose="02040503050406030204" pitchFamily="18" charset="0"/>
                                    </a:rPr>
                                    <m:t>𝛼</m:t>
                                  </m:r>
                                  <m:r>
                                    <a:rPr lang="en-US" altLang="zh-CN" sz="1800" b="0" i="1" smtClean="0">
                                      <a:latin typeface="Cambria Math" panose="02040503050406030204" pitchFamily="18" charset="0"/>
                                      <a:ea typeface="Cambria Math" panose="02040503050406030204" pitchFamily="18" charset="0"/>
                                    </a:rPr>
                                    <m:t>+</m:t>
                                  </m:r>
                                  <m:r>
                                    <a:rPr lang="en-US" altLang="zh-CN" sz="1800" b="0" i="1" smtClean="0">
                                      <a:latin typeface="Cambria Math" panose="02040503050406030204" pitchFamily="18" charset="0"/>
                                      <a:ea typeface="Cambria Math" panose="02040503050406030204" pitchFamily="18" charset="0"/>
                                    </a:rPr>
                                    <m:t>𝛽</m:t>
                                  </m:r>
                                </m:e>
                              </m:d>
                            </m:e>
                          </m:func>
                        </m:num>
                        <m:den>
                          <m:func>
                            <m:funcPr>
                              <m:ctrlPr>
                                <a:rPr lang="en-US" altLang="zh-CN" sz="1800" b="0" i="1" smtClean="0">
                                  <a:latin typeface="Cambria Math" panose="02040503050406030204" pitchFamily="18" charset="0"/>
                                </a:rPr>
                              </m:ctrlPr>
                            </m:funcPr>
                            <m:fName>
                              <m:r>
                                <m:rPr>
                                  <m:sty m:val="p"/>
                                </m:rPr>
                                <a:rPr lang="en-US" altLang="zh-CN" sz="1800" b="0" i="0" smtClean="0">
                                  <a:latin typeface="Cambria Math" panose="02040503050406030204" pitchFamily="18" charset="0"/>
                                </a:rPr>
                                <m:t>sin</m:t>
                              </m:r>
                            </m:fName>
                            <m:e>
                              <m:r>
                                <a:rPr lang="en-US" altLang="zh-CN" sz="1800" b="0" i="1" smtClean="0">
                                  <a:latin typeface="Cambria Math" panose="02040503050406030204" pitchFamily="18" charset="0"/>
                                  <a:ea typeface="Cambria Math" panose="02040503050406030204" pitchFamily="18" charset="0"/>
                                </a:rPr>
                                <m:t>𝛼</m:t>
                              </m:r>
                            </m:e>
                          </m:func>
                          <m:func>
                            <m:funcPr>
                              <m:ctrlPr>
                                <a:rPr lang="en-US" altLang="zh-CN" sz="1800" b="0" i="1" smtClean="0">
                                  <a:latin typeface="Cambria Math" panose="02040503050406030204" pitchFamily="18" charset="0"/>
                                </a:rPr>
                              </m:ctrlPr>
                            </m:funcPr>
                            <m:fName>
                              <m:r>
                                <m:rPr>
                                  <m:sty m:val="p"/>
                                </m:rPr>
                                <a:rPr lang="en-US" altLang="zh-CN" sz="1800" b="0" i="0" smtClean="0">
                                  <a:latin typeface="Cambria Math" panose="02040503050406030204" pitchFamily="18" charset="0"/>
                                </a:rPr>
                                <m:t>sin</m:t>
                              </m:r>
                            </m:fName>
                            <m:e>
                              <m:r>
                                <a:rPr lang="en-US" altLang="zh-CN" sz="1800" b="0" i="1" smtClean="0">
                                  <a:latin typeface="Cambria Math" panose="02040503050406030204" pitchFamily="18" charset="0"/>
                                  <a:ea typeface="Cambria Math" panose="02040503050406030204" pitchFamily="18" charset="0"/>
                                </a:rPr>
                                <m:t>𝜌</m:t>
                              </m:r>
                            </m:e>
                          </m:func>
                        </m:den>
                      </m:f>
                    </m:oMath>
                  </m:oMathPara>
                </a14:m>
                <a:endParaRPr lang="en-GB" dirty="0"/>
              </a:p>
            </p:txBody>
          </p:sp>
        </mc:Choice>
        <mc:Fallback>
          <p:sp>
            <p:nvSpPr>
              <p:cNvPr id="8" name="TextBox 7">
                <a:extLst>
                  <a:ext uri="{FF2B5EF4-FFF2-40B4-BE49-F238E27FC236}">
                    <a16:creationId xmlns:a16="http://schemas.microsoft.com/office/drawing/2014/main" id="{8D149A1E-223A-BF15-E20A-D0805CE21EAB}"/>
                  </a:ext>
                </a:extLst>
              </p:cNvPr>
              <p:cNvSpPr txBox="1">
                <a:spLocks noRot="1" noChangeAspect="1" noMove="1" noResize="1" noEditPoints="1" noAdjustHandles="1" noChangeArrowheads="1" noChangeShapeType="1" noTextEdit="1"/>
              </p:cNvSpPr>
              <p:nvPr/>
            </p:nvSpPr>
            <p:spPr>
              <a:xfrm>
                <a:off x="-10318" y="3336373"/>
                <a:ext cx="3449783" cy="676724"/>
              </a:xfrm>
              <a:prstGeom prst="rect">
                <a:avLst/>
              </a:prstGeom>
              <a:blipFill>
                <a:blip r:embed="rId6"/>
                <a:stretch>
                  <a:fillRect b="-7407"/>
                </a:stretch>
              </a:blipFill>
            </p:spPr>
            <p:txBody>
              <a:bodyPr/>
              <a:lstStyle/>
              <a:p>
                <a:r>
                  <a:rPr lang="en-GB">
                    <a:noFill/>
                  </a:rPr>
                  <a:t> </a:t>
                </a:r>
              </a:p>
            </p:txBody>
          </p:sp>
        </mc:Fallback>
      </mc:AlternateContent>
      <p:sp>
        <p:nvSpPr>
          <p:cNvPr id="17" name="Slide Number Placeholder 16">
            <a:extLst>
              <a:ext uri="{FF2B5EF4-FFF2-40B4-BE49-F238E27FC236}">
                <a16:creationId xmlns:a16="http://schemas.microsoft.com/office/drawing/2014/main" id="{5C227326-B951-628D-DCCE-0B6A602890EC}"/>
              </a:ext>
            </a:extLst>
          </p:cNvPr>
          <p:cNvSpPr>
            <a:spLocks noGrp="1"/>
          </p:cNvSpPr>
          <p:nvPr>
            <p:ph type="sldNum" sz="quarter" idx="12"/>
          </p:nvPr>
        </p:nvSpPr>
        <p:spPr/>
        <p:txBody>
          <a:bodyPr/>
          <a:lstStyle/>
          <a:p>
            <a:fld id="{BAF41441-E911-0445-B9B7-4068A2F4611F}" type="slidenum">
              <a:rPr lang="en-GB" smtClean="0"/>
              <a:t>20</a:t>
            </a:fld>
            <a:endParaRPr lang="en-GB"/>
          </a:p>
        </p:txBody>
      </p:sp>
    </p:spTree>
    <p:extLst>
      <p:ext uri="{BB962C8B-B14F-4D97-AF65-F5344CB8AC3E}">
        <p14:creationId xmlns:p14="http://schemas.microsoft.com/office/powerpoint/2010/main" val="12757050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D4F8AD0-6FC9-BA9C-0D2E-2FCD1E41B302}"/>
              </a:ext>
            </a:extLst>
          </p:cNvPr>
          <p:cNvSpPr txBox="1">
            <a:spLocks/>
          </p:cNvSpPr>
          <p:nvPr/>
        </p:nvSpPr>
        <p:spPr>
          <a:xfrm>
            <a:off x="0" y="0"/>
            <a:ext cx="12192000" cy="546607"/>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t>Methods</a:t>
            </a:r>
            <a:r>
              <a:rPr lang="zh-CN" altLang="en-US" sz="3600" dirty="0"/>
              <a:t> </a:t>
            </a:r>
            <a:r>
              <a:rPr lang="en-US" altLang="zh-CN" sz="3600" dirty="0"/>
              <a:t>–</a:t>
            </a:r>
            <a:r>
              <a:rPr lang="zh-CN" altLang="en-US" sz="3600" dirty="0"/>
              <a:t> </a:t>
            </a:r>
            <a:r>
              <a:rPr lang="en-US" altLang="zh-CN" sz="3600" dirty="0"/>
              <a:t>Magnetic</a:t>
            </a:r>
            <a:r>
              <a:rPr lang="zh-CN" altLang="en-US" sz="3600" dirty="0"/>
              <a:t> </a:t>
            </a:r>
            <a:r>
              <a:rPr lang="en-US" altLang="zh-CN" sz="3600" dirty="0"/>
              <a:t>Azimuth</a:t>
            </a:r>
            <a:r>
              <a:rPr lang="zh-CN" altLang="en-US" sz="3600" dirty="0"/>
              <a:t> </a:t>
            </a:r>
            <a:r>
              <a:rPr lang="en-US" altLang="zh-CN" sz="3600" dirty="0"/>
              <a:t>Width</a:t>
            </a:r>
            <a:r>
              <a:rPr lang="zh-CN" altLang="en-US" sz="3600" dirty="0"/>
              <a:t> </a:t>
            </a:r>
            <a:r>
              <a:rPr lang="en-US" altLang="zh-CN" sz="3600" dirty="0"/>
              <a:t>(Fan</a:t>
            </a:r>
            <a:r>
              <a:rPr lang="zh-CN" altLang="en-US" sz="3600" dirty="0"/>
              <a:t> </a:t>
            </a:r>
            <a:r>
              <a:rPr lang="en-US" altLang="zh-CN" sz="3600" dirty="0"/>
              <a:t>Beam)</a:t>
            </a:r>
            <a:endParaRPr lang="en-GB" sz="3600" dirty="0"/>
          </a:p>
        </p:txBody>
      </p:sp>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D3BE1E3B-7B00-13A7-238D-C249B3388B40}"/>
                  </a:ext>
                </a:extLst>
              </p:cNvPr>
              <p:cNvSpPr txBox="1"/>
              <p:nvPr/>
            </p:nvSpPr>
            <p:spPr>
              <a:xfrm>
                <a:off x="118753" y="1422628"/>
                <a:ext cx="6792686" cy="830997"/>
              </a:xfrm>
              <a:prstGeom prst="rect">
                <a:avLst/>
              </a:prstGeom>
              <a:noFill/>
            </p:spPr>
            <p:txBody>
              <a:bodyPr wrap="square" rtlCol="0">
                <a:spAutoFit/>
              </a:bodyPr>
              <a:lstStyle/>
              <a:p>
                <a:r>
                  <a:rPr lang="en-US" altLang="zh-CN" sz="2400" dirty="0"/>
                  <a:t>Where</a:t>
                </a:r>
                <a:r>
                  <a:rPr lang="zh-CN" altLang="en-US" sz="2400" dirty="0"/>
                  <a:t> </a:t>
                </a:r>
                <a:r>
                  <a:rPr lang="en-US" altLang="zh-CN" sz="2400" dirty="0"/>
                  <a:t>samples</a:t>
                </a:r>
                <a:r>
                  <a:rPr lang="zh-CN" altLang="en-US" sz="2400" dirty="0"/>
                  <a:t> </a:t>
                </a:r>
                <a:r>
                  <a:rPr lang="en-US" altLang="zh-CN" sz="2400" dirty="0"/>
                  <a:t>are</a:t>
                </a:r>
                <a:r>
                  <a:rPr lang="zh-CN" altLang="en-US" sz="2400" dirty="0"/>
                  <a:t> </a:t>
                </a:r>
                <a:r>
                  <a:rPr lang="en-US" altLang="zh-CN" sz="2400" dirty="0"/>
                  <a:t>derived</a:t>
                </a:r>
                <a:r>
                  <a:rPr lang="zh-CN" altLang="en-US" sz="2400" dirty="0"/>
                  <a:t> </a:t>
                </a:r>
                <a:r>
                  <a:rPr lang="en-US" altLang="zh-CN" sz="2400" dirty="0"/>
                  <a:t>from</a:t>
                </a:r>
                <a:r>
                  <a:rPr lang="zh-CN" altLang="en-US" sz="2400" dirty="0"/>
                  <a:t> </a:t>
                </a:r>
                <a14:m>
                  <m:oMath xmlns:m="http://schemas.openxmlformats.org/officeDocument/2006/math">
                    <m:r>
                      <a:rPr lang="en-US" altLang="zh-CN" sz="2400" b="0" i="1" smtClean="0">
                        <a:latin typeface="Cambria Math" panose="02040503050406030204" pitchFamily="18" charset="0"/>
                      </a:rPr>
                      <m:t>2</m:t>
                    </m:r>
                    <m:r>
                      <a:rPr lang="en-US" altLang="zh-CN" sz="2400" b="0" i="1" smtClean="0">
                        <a:latin typeface="Cambria Math" panose="02040503050406030204" pitchFamily="18" charset="0"/>
                        <a:ea typeface="Cambria Math" panose="02040503050406030204" pitchFamily="18" charset="0"/>
                      </a:rPr>
                      <m:t>𝜎</m:t>
                    </m:r>
                  </m:oMath>
                </a14:m>
                <a:r>
                  <a:rPr lang="zh-CN" altLang="en-US" sz="2400" dirty="0"/>
                  <a:t> </a:t>
                </a:r>
                <a:r>
                  <a:rPr lang="en-US" altLang="zh-CN" sz="2400" dirty="0"/>
                  <a:t>MC</a:t>
                </a:r>
                <a:r>
                  <a:rPr lang="zh-CN" altLang="en-US" sz="2400" dirty="0"/>
                  <a:t> </a:t>
                </a:r>
                <a:r>
                  <a:rPr lang="en-US" altLang="zh-CN" sz="2400" dirty="0"/>
                  <a:t>samples</a:t>
                </a:r>
                <a:r>
                  <a:rPr lang="zh-CN" altLang="en-US" sz="2400" dirty="0"/>
                  <a:t> </a:t>
                </a:r>
                <a:r>
                  <a:rPr lang="en-US" altLang="zh-CN" sz="2400" dirty="0"/>
                  <a:t>of</a:t>
                </a:r>
                <a:r>
                  <a:rPr lang="zh-CN" altLang="en-US" sz="2400" dirty="0"/>
                  <a:t> </a:t>
                </a:r>
                <a:r>
                  <a:rPr lang="en-US" altLang="zh-CN" sz="2400" dirty="0"/>
                  <a:t>geometric</a:t>
                </a:r>
                <a:r>
                  <a:rPr lang="zh-CN" altLang="en-US" sz="2400" dirty="0"/>
                  <a:t> </a:t>
                </a:r>
                <a:r>
                  <a:rPr lang="en-US" altLang="zh-CN" sz="2400" dirty="0"/>
                  <a:t>parameters.</a:t>
                </a:r>
                <a:endParaRPr lang="en-GB" sz="2400" dirty="0"/>
              </a:p>
            </p:txBody>
          </p:sp>
        </mc:Choice>
        <mc:Fallback>
          <p:sp>
            <p:nvSpPr>
              <p:cNvPr id="14" name="TextBox 13">
                <a:extLst>
                  <a:ext uri="{FF2B5EF4-FFF2-40B4-BE49-F238E27FC236}">
                    <a16:creationId xmlns:a16="http://schemas.microsoft.com/office/drawing/2014/main" id="{D3BE1E3B-7B00-13A7-238D-C249B3388B40}"/>
                  </a:ext>
                </a:extLst>
              </p:cNvPr>
              <p:cNvSpPr txBox="1">
                <a:spLocks noRot="1" noChangeAspect="1" noMove="1" noResize="1" noEditPoints="1" noAdjustHandles="1" noChangeArrowheads="1" noChangeShapeType="1" noTextEdit="1"/>
              </p:cNvSpPr>
              <p:nvPr/>
            </p:nvSpPr>
            <p:spPr>
              <a:xfrm>
                <a:off x="118753" y="1422628"/>
                <a:ext cx="6792686" cy="830997"/>
              </a:xfrm>
              <a:prstGeom prst="rect">
                <a:avLst/>
              </a:prstGeom>
              <a:blipFill>
                <a:blip r:embed="rId3"/>
                <a:stretch>
                  <a:fillRect l="-1493" t="-4478" b="-16418"/>
                </a:stretch>
              </a:blipFill>
            </p:spPr>
            <p:txBody>
              <a:bodyPr/>
              <a:lstStyle/>
              <a:p>
                <a:r>
                  <a:rPr lang="en-GB">
                    <a:noFill/>
                  </a:rPr>
                  <a:t> </a:t>
                </a:r>
              </a:p>
            </p:txBody>
          </p:sp>
        </mc:Fallback>
      </mc:AlternateContent>
      <p:pic>
        <p:nvPicPr>
          <p:cNvPr id="2" name="Picture 1">
            <a:extLst>
              <a:ext uri="{FF2B5EF4-FFF2-40B4-BE49-F238E27FC236}">
                <a16:creationId xmlns:a16="http://schemas.microsoft.com/office/drawing/2014/main" id="{3B1EAA5A-5820-40EE-CB45-507C641B223B}"/>
              </a:ext>
            </a:extLst>
          </p:cNvPr>
          <p:cNvPicPr>
            <a:picLocks noChangeAspect="1"/>
          </p:cNvPicPr>
          <p:nvPr/>
        </p:nvPicPr>
        <p:blipFill>
          <a:blip r:embed="rId4"/>
          <a:stretch>
            <a:fillRect/>
          </a:stretch>
        </p:blipFill>
        <p:spPr>
          <a:xfrm>
            <a:off x="0" y="2253625"/>
            <a:ext cx="6911439" cy="3757434"/>
          </a:xfrm>
          <a:prstGeom prst="rect">
            <a:avLst/>
          </a:prstGeom>
        </p:spPr>
      </p:pic>
      <p:pic>
        <p:nvPicPr>
          <p:cNvPr id="5" name="Picture 4">
            <a:extLst>
              <a:ext uri="{FF2B5EF4-FFF2-40B4-BE49-F238E27FC236}">
                <a16:creationId xmlns:a16="http://schemas.microsoft.com/office/drawing/2014/main" id="{00D11167-4B08-02CC-9374-7FD12CC7A71A}"/>
              </a:ext>
            </a:extLst>
          </p:cNvPr>
          <p:cNvPicPr>
            <a:picLocks noChangeAspect="1"/>
          </p:cNvPicPr>
          <p:nvPr/>
        </p:nvPicPr>
        <p:blipFill rotWithShape="1">
          <a:blip r:embed="rId5"/>
          <a:srcRect t="3751" r="49453"/>
          <a:stretch/>
        </p:blipFill>
        <p:spPr>
          <a:xfrm>
            <a:off x="6911439" y="1014963"/>
            <a:ext cx="5280561" cy="5843037"/>
          </a:xfrm>
          <a:prstGeom prst="rect">
            <a:avLst/>
          </a:prstGeom>
        </p:spPr>
      </p:pic>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19F029D5-FB46-67A8-4FA4-D2E8887F9F8F}"/>
                  </a:ext>
                </a:extLst>
              </p:cNvPr>
              <p:cNvSpPr txBox="1"/>
              <p:nvPr/>
            </p:nvSpPr>
            <p:spPr>
              <a:xfrm>
                <a:off x="350322" y="644092"/>
                <a:ext cx="6210794" cy="74174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en-US" altLang="zh-CN" sz="2000" i="1" smtClean="0">
                              <a:latin typeface="Cambria Math" panose="02040503050406030204" pitchFamily="18" charset="0"/>
                            </a:rPr>
                          </m:ctrlPr>
                        </m:funcPr>
                        <m:fName>
                          <m:r>
                            <m:rPr>
                              <m:sty m:val="p"/>
                            </m:rPr>
                            <a:rPr lang="en-US" altLang="zh-CN" sz="2000" i="0" smtClean="0">
                              <a:latin typeface="Cambria Math" panose="02040503050406030204" pitchFamily="18" charset="0"/>
                            </a:rPr>
                            <m:t>cos</m:t>
                          </m:r>
                        </m:fName>
                        <m:e>
                          <m:r>
                            <a:rPr lang="en-US" altLang="zh-CN" sz="2000" i="1" smtClean="0">
                              <a:solidFill>
                                <a:srgbClr val="FF0000"/>
                              </a:solidFill>
                              <a:latin typeface="Cambria Math" panose="02040503050406030204" pitchFamily="18" charset="0"/>
                              <a:ea typeface="Cambria Math" panose="02040503050406030204" pitchFamily="18" charset="0"/>
                            </a:rPr>
                            <m:t>𝜙</m:t>
                          </m:r>
                        </m:e>
                      </m:func>
                      <m:r>
                        <a:rPr lang="en-US" altLang="zh-CN" sz="2000" b="0" i="1" smtClean="0">
                          <a:latin typeface="Cambria Math" panose="02040503050406030204" pitchFamily="18" charset="0"/>
                        </a:rPr>
                        <m:t>=</m:t>
                      </m:r>
                      <m:f>
                        <m:fPr>
                          <m:ctrlPr>
                            <a:rPr lang="en-US" altLang="zh-CN" sz="2000" b="0" i="1" smtClean="0">
                              <a:latin typeface="Cambria Math" panose="02040503050406030204" pitchFamily="18" charset="0"/>
                            </a:rPr>
                          </m:ctrlPr>
                        </m:fPr>
                        <m:num>
                          <m:func>
                            <m:funcPr>
                              <m:ctrlPr>
                                <a:rPr lang="en-US" altLang="zh-CN" sz="2000" b="0" i="1" smtClean="0">
                                  <a:latin typeface="Cambria Math" panose="02040503050406030204" pitchFamily="18" charset="0"/>
                                </a:rPr>
                              </m:ctrlPr>
                            </m:funcPr>
                            <m:fName>
                              <m:r>
                                <m:rPr>
                                  <m:sty m:val="p"/>
                                </m:rPr>
                                <a:rPr lang="en-US" altLang="zh-CN" sz="2000" b="0" i="0" smtClean="0">
                                  <a:latin typeface="Cambria Math" panose="02040503050406030204" pitchFamily="18" charset="0"/>
                                </a:rPr>
                                <m:t>cos</m:t>
                              </m:r>
                            </m:fName>
                            <m:e>
                              <m:r>
                                <a:rPr lang="en-US" altLang="zh-CN" sz="2000" b="0" i="1" smtClean="0">
                                  <a:latin typeface="Cambria Math" panose="02040503050406030204" pitchFamily="18" charset="0"/>
                                  <a:ea typeface="Cambria Math" panose="02040503050406030204" pitchFamily="18" charset="0"/>
                                </a:rPr>
                                <m:t>𝛼</m:t>
                              </m:r>
                            </m:e>
                          </m:func>
                          <m:func>
                            <m:funcPr>
                              <m:ctrlPr>
                                <a:rPr lang="en-US" altLang="zh-CN" sz="2000" b="0" i="1" smtClean="0">
                                  <a:latin typeface="Cambria Math" panose="02040503050406030204" pitchFamily="18" charset="0"/>
                                </a:rPr>
                              </m:ctrlPr>
                            </m:funcPr>
                            <m:fName>
                              <m:r>
                                <m:rPr>
                                  <m:sty m:val="p"/>
                                </m:rPr>
                                <a:rPr lang="en-US" altLang="zh-CN" sz="2000" b="0" i="0" smtClean="0">
                                  <a:latin typeface="Cambria Math" panose="02040503050406030204" pitchFamily="18" charset="0"/>
                                </a:rPr>
                                <m:t>cos</m:t>
                              </m:r>
                            </m:fName>
                            <m:e>
                              <m:r>
                                <a:rPr lang="en-US" altLang="zh-CN" sz="2000" b="0" i="1" smtClean="0">
                                  <a:latin typeface="Cambria Math" panose="02040503050406030204" pitchFamily="18" charset="0"/>
                                  <a:ea typeface="Cambria Math" panose="02040503050406030204" pitchFamily="18" charset="0"/>
                                </a:rPr>
                                <m:t>𝜌</m:t>
                              </m:r>
                            </m:e>
                          </m:func>
                          <m:r>
                            <a:rPr lang="en-US" altLang="zh-CN" sz="2000" b="0" i="1" smtClean="0">
                              <a:latin typeface="Cambria Math" panose="02040503050406030204" pitchFamily="18" charset="0"/>
                            </a:rPr>
                            <m:t>−</m:t>
                          </m:r>
                          <m:func>
                            <m:funcPr>
                              <m:ctrlPr>
                                <a:rPr lang="en-US" altLang="zh-CN" sz="2000" b="0" i="1" smtClean="0">
                                  <a:latin typeface="Cambria Math" panose="02040503050406030204" pitchFamily="18" charset="0"/>
                                </a:rPr>
                              </m:ctrlPr>
                            </m:funcPr>
                            <m:fName>
                              <m:r>
                                <m:rPr>
                                  <m:sty m:val="p"/>
                                </m:rPr>
                                <a:rPr lang="en-US" altLang="zh-CN" sz="2000" b="0" i="0" smtClean="0">
                                  <a:latin typeface="Cambria Math" panose="02040503050406030204" pitchFamily="18" charset="0"/>
                                </a:rPr>
                                <m:t>cos</m:t>
                              </m:r>
                            </m:fName>
                            <m:e>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ea typeface="Cambria Math" panose="02040503050406030204" pitchFamily="18" charset="0"/>
                                    </a:rPr>
                                    <m:t>𝛼</m:t>
                                  </m:r>
                                  <m:r>
                                    <a:rPr lang="en-US" altLang="zh-CN" sz="2000" b="0" i="1" smtClean="0">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𝛽</m:t>
                                  </m:r>
                                </m:e>
                              </m:d>
                            </m:e>
                          </m:func>
                        </m:num>
                        <m:den>
                          <m:func>
                            <m:funcPr>
                              <m:ctrlPr>
                                <a:rPr lang="en-US" altLang="zh-CN" sz="2000" b="0" i="1" smtClean="0">
                                  <a:latin typeface="Cambria Math" panose="02040503050406030204" pitchFamily="18" charset="0"/>
                                </a:rPr>
                              </m:ctrlPr>
                            </m:funcPr>
                            <m:fName>
                              <m:r>
                                <m:rPr>
                                  <m:sty m:val="p"/>
                                </m:rPr>
                                <a:rPr lang="en-US" altLang="zh-CN" sz="2000" b="0" i="0" smtClean="0">
                                  <a:latin typeface="Cambria Math" panose="02040503050406030204" pitchFamily="18" charset="0"/>
                                </a:rPr>
                                <m:t>sin</m:t>
                              </m:r>
                            </m:fName>
                            <m:e>
                              <m:r>
                                <a:rPr lang="en-US" altLang="zh-CN" sz="2000" b="0" i="1" smtClean="0">
                                  <a:latin typeface="Cambria Math" panose="02040503050406030204" pitchFamily="18" charset="0"/>
                                  <a:ea typeface="Cambria Math" panose="02040503050406030204" pitchFamily="18" charset="0"/>
                                </a:rPr>
                                <m:t>𝛼</m:t>
                              </m:r>
                            </m:e>
                          </m:func>
                          <m:func>
                            <m:funcPr>
                              <m:ctrlPr>
                                <a:rPr lang="en-US" altLang="zh-CN" sz="2000" b="0" i="1" smtClean="0">
                                  <a:latin typeface="Cambria Math" panose="02040503050406030204" pitchFamily="18" charset="0"/>
                                </a:rPr>
                              </m:ctrlPr>
                            </m:funcPr>
                            <m:fName>
                              <m:r>
                                <m:rPr>
                                  <m:sty m:val="p"/>
                                </m:rPr>
                                <a:rPr lang="en-US" altLang="zh-CN" sz="2000" b="0" i="0" smtClean="0">
                                  <a:latin typeface="Cambria Math" panose="02040503050406030204" pitchFamily="18" charset="0"/>
                                </a:rPr>
                                <m:t>sin</m:t>
                              </m:r>
                            </m:fName>
                            <m:e>
                              <m:r>
                                <a:rPr lang="en-US" altLang="zh-CN" sz="2000" b="0" i="1" smtClean="0">
                                  <a:latin typeface="Cambria Math" panose="02040503050406030204" pitchFamily="18" charset="0"/>
                                  <a:ea typeface="Cambria Math" panose="02040503050406030204" pitchFamily="18" charset="0"/>
                                </a:rPr>
                                <m:t>𝜌</m:t>
                              </m:r>
                            </m:e>
                          </m:func>
                        </m:den>
                      </m:f>
                    </m:oMath>
                  </m:oMathPara>
                </a14:m>
                <a:endParaRPr lang="en-GB" sz="2000" dirty="0"/>
              </a:p>
            </p:txBody>
          </p:sp>
        </mc:Choice>
        <mc:Fallback>
          <p:sp>
            <p:nvSpPr>
              <p:cNvPr id="7" name="TextBox 6">
                <a:extLst>
                  <a:ext uri="{FF2B5EF4-FFF2-40B4-BE49-F238E27FC236}">
                    <a16:creationId xmlns:a16="http://schemas.microsoft.com/office/drawing/2014/main" id="{19F029D5-FB46-67A8-4FA4-D2E8887F9F8F}"/>
                  </a:ext>
                </a:extLst>
              </p:cNvPr>
              <p:cNvSpPr txBox="1">
                <a:spLocks noRot="1" noChangeAspect="1" noMove="1" noResize="1" noEditPoints="1" noAdjustHandles="1" noChangeArrowheads="1" noChangeShapeType="1" noTextEdit="1"/>
              </p:cNvSpPr>
              <p:nvPr/>
            </p:nvSpPr>
            <p:spPr>
              <a:xfrm>
                <a:off x="350322" y="644092"/>
                <a:ext cx="6210794" cy="741742"/>
              </a:xfrm>
              <a:prstGeom prst="rect">
                <a:avLst/>
              </a:prstGeom>
              <a:blipFill>
                <a:blip r:embed="rId6"/>
                <a:stretch>
                  <a:fillRect b="-5085"/>
                </a:stretch>
              </a:blipFill>
            </p:spPr>
            <p:txBody>
              <a:bodyPr/>
              <a:lstStyle/>
              <a:p>
                <a:r>
                  <a:rPr lang="en-GB">
                    <a:noFill/>
                  </a:rPr>
                  <a:t> </a:t>
                </a:r>
              </a:p>
            </p:txBody>
          </p:sp>
        </mc:Fallback>
      </mc:AlternateContent>
      <p:sp>
        <p:nvSpPr>
          <p:cNvPr id="8" name="Slide Number Placeholder 7">
            <a:extLst>
              <a:ext uri="{FF2B5EF4-FFF2-40B4-BE49-F238E27FC236}">
                <a16:creationId xmlns:a16="http://schemas.microsoft.com/office/drawing/2014/main" id="{0FD91645-5E89-078C-900C-F14E9424318B}"/>
              </a:ext>
            </a:extLst>
          </p:cNvPr>
          <p:cNvSpPr>
            <a:spLocks noGrp="1"/>
          </p:cNvSpPr>
          <p:nvPr>
            <p:ph type="sldNum" sz="quarter" idx="12"/>
          </p:nvPr>
        </p:nvSpPr>
        <p:spPr/>
        <p:txBody>
          <a:bodyPr/>
          <a:lstStyle/>
          <a:p>
            <a:fld id="{BAF41441-E911-0445-B9B7-4068A2F4611F}" type="slidenum">
              <a:rPr lang="en-GB" smtClean="0"/>
              <a:t>21</a:t>
            </a:fld>
            <a:endParaRPr lang="en-GB"/>
          </a:p>
        </p:txBody>
      </p:sp>
    </p:spTree>
    <p:extLst>
      <p:ext uri="{BB962C8B-B14F-4D97-AF65-F5344CB8AC3E}">
        <p14:creationId xmlns:p14="http://schemas.microsoft.com/office/powerpoint/2010/main" val="42471074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C709F-6FBF-5E1F-3870-85E276083DC5}"/>
              </a:ext>
            </a:extLst>
          </p:cNvPr>
          <p:cNvSpPr>
            <a:spLocks noGrp="1"/>
          </p:cNvSpPr>
          <p:nvPr>
            <p:ph type="title"/>
          </p:nvPr>
        </p:nvSpPr>
        <p:spPr>
          <a:xfrm>
            <a:off x="838200" y="2766218"/>
            <a:ext cx="10515600" cy="1325563"/>
          </a:xfrm>
        </p:spPr>
        <p:txBody>
          <a:bodyPr/>
          <a:lstStyle/>
          <a:p>
            <a:r>
              <a:rPr lang="en-US" altLang="zh-CN" dirty="0"/>
              <a:t>Results</a:t>
            </a:r>
            <a:endParaRPr lang="en-GB" dirty="0"/>
          </a:p>
        </p:txBody>
      </p:sp>
      <p:sp>
        <p:nvSpPr>
          <p:cNvPr id="3" name="Slide Number Placeholder 2">
            <a:extLst>
              <a:ext uri="{FF2B5EF4-FFF2-40B4-BE49-F238E27FC236}">
                <a16:creationId xmlns:a16="http://schemas.microsoft.com/office/drawing/2014/main" id="{35568E5D-4320-0A14-5EF5-B9671EE48842}"/>
              </a:ext>
            </a:extLst>
          </p:cNvPr>
          <p:cNvSpPr>
            <a:spLocks noGrp="1"/>
          </p:cNvSpPr>
          <p:nvPr>
            <p:ph type="sldNum" sz="quarter" idx="12"/>
          </p:nvPr>
        </p:nvSpPr>
        <p:spPr/>
        <p:txBody>
          <a:bodyPr/>
          <a:lstStyle/>
          <a:p>
            <a:fld id="{BAF41441-E911-0445-B9B7-4068A2F4611F}" type="slidenum">
              <a:rPr lang="en-GB" smtClean="0"/>
              <a:t>22</a:t>
            </a:fld>
            <a:endParaRPr lang="en-GB"/>
          </a:p>
        </p:txBody>
      </p:sp>
    </p:spTree>
    <p:extLst>
      <p:ext uri="{BB962C8B-B14F-4D97-AF65-F5344CB8AC3E}">
        <p14:creationId xmlns:p14="http://schemas.microsoft.com/office/powerpoint/2010/main" val="12900446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6BAC72A-817F-BE17-FB11-06A78AACE981}"/>
              </a:ext>
            </a:extLst>
          </p:cNvPr>
          <p:cNvSpPr txBox="1">
            <a:spLocks/>
          </p:cNvSpPr>
          <p:nvPr/>
        </p:nvSpPr>
        <p:spPr>
          <a:xfrm>
            <a:off x="0" y="0"/>
            <a:ext cx="12192000" cy="546607"/>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600" dirty="0"/>
              <a:t>Results</a:t>
            </a:r>
            <a:endParaRPr lang="en-GB" sz="3600" dirty="0"/>
          </a:p>
        </p:txBody>
      </p:sp>
      <mc:AlternateContent xmlns:mc="http://schemas.openxmlformats.org/markup-compatibility/2006">
        <mc:Choice xmlns:a14="http://schemas.microsoft.com/office/drawing/2010/main" Requires="a14">
          <p:graphicFrame>
            <p:nvGraphicFramePr>
              <p:cNvPr id="4" name="Content Placeholder 3">
                <a:extLst>
                  <a:ext uri="{FF2B5EF4-FFF2-40B4-BE49-F238E27FC236}">
                    <a16:creationId xmlns:a16="http://schemas.microsoft.com/office/drawing/2014/main" id="{25767A3F-77A5-68D3-2198-E8D005901F1E}"/>
                  </a:ext>
                </a:extLst>
              </p:cNvPr>
              <p:cNvGraphicFramePr>
                <a:graphicFrameLocks noGrp="1"/>
              </p:cNvGraphicFramePr>
              <p:nvPr>
                <p:ph idx="1"/>
                <p:extLst>
                  <p:ext uri="{D42A27DB-BD31-4B8C-83A1-F6EECF244321}">
                    <p14:modId xmlns:p14="http://schemas.microsoft.com/office/powerpoint/2010/main" val="3002472711"/>
                  </p:ext>
                </p:extLst>
              </p:nvPr>
            </p:nvGraphicFramePr>
            <p:xfrm>
              <a:off x="2806700" y="1957614"/>
              <a:ext cx="6578600" cy="3566160"/>
            </p:xfrm>
            <a:graphic>
              <a:graphicData uri="http://schemas.openxmlformats.org/drawingml/2006/table">
                <a:tbl>
                  <a:tblPr firstRow="1" bandRow="1">
                    <a:tableStyleId>{5C22544A-7EE6-4342-B048-85BDC9FD1C3A}</a:tableStyleId>
                  </a:tblPr>
                  <a:tblGrid>
                    <a:gridCol w="1282700">
                      <a:extLst>
                        <a:ext uri="{9D8B030D-6E8A-4147-A177-3AD203B41FA5}">
                          <a16:colId xmlns:a16="http://schemas.microsoft.com/office/drawing/2014/main" val="1014284720"/>
                        </a:ext>
                      </a:extLst>
                    </a:gridCol>
                    <a:gridCol w="952500">
                      <a:extLst>
                        <a:ext uri="{9D8B030D-6E8A-4147-A177-3AD203B41FA5}">
                          <a16:colId xmlns:a16="http://schemas.microsoft.com/office/drawing/2014/main" val="1413775062"/>
                        </a:ext>
                      </a:extLst>
                    </a:gridCol>
                    <a:gridCol w="1143000">
                      <a:extLst>
                        <a:ext uri="{9D8B030D-6E8A-4147-A177-3AD203B41FA5}">
                          <a16:colId xmlns:a16="http://schemas.microsoft.com/office/drawing/2014/main" val="558511013"/>
                        </a:ext>
                      </a:extLst>
                    </a:gridCol>
                    <a:gridCol w="1651000">
                      <a:extLst>
                        <a:ext uri="{9D8B030D-6E8A-4147-A177-3AD203B41FA5}">
                          <a16:colId xmlns:a16="http://schemas.microsoft.com/office/drawing/2014/main" val="2211783932"/>
                        </a:ext>
                      </a:extLst>
                    </a:gridCol>
                    <a:gridCol w="1549400">
                      <a:extLst>
                        <a:ext uri="{9D8B030D-6E8A-4147-A177-3AD203B41FA5}">
                          <a16:colId xmlns:a16="http://schemas.microsoft.com/office/drawing/2014/main" val="4253468959"/>
                        </a:ext>
                      </a:extLst>
                    </a:gridCol>
                  </a:tblGrid>
                  <a:tr h="640080">
                    <a:tc>
                      <a:txBody>
                        <a:bodyPr/>
                        <a:lstStyle/>
                        <a:p>
                          <a:pPr algn="ctr"/>
                          <a:r>
                            <a:rPr lang="en-US" altLang="zh-CN" dirty="0" err="1">
                              <a:solidFill>
                                <a:schemeClr val="tx1"/>
                              </a:solidFill>
                            </a:rPr>
                            <a:t>Jname</a:t>
                          </a:r>
                          <a:endParaRPr lang="en-GB"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dirty="0">
                              <a:solidFill>
                                <a:schemeClr val="tx1"/>
                              </a:solidFill>
                            </a:rPr>
                            <a:t>P</a:t>
                          </a:r>
                        </a:p>
                        <a:p>
                          <a:pPr algn="ctr"/>
                          <a:r>
                            <a:rPr lang="en-US" altLang="zh-CN" dirty="0">
                              <a:solidFill>
                                <a:schemeClr val="tx1"/>
                              </a:solidFill>
                            </a:rPr>
                            <a:t>(</a:t>
                          </a:r>
                          <a:r>
                            <a:rPr lang="en-US" altLang="zh-CN" dirty="0" err="1">
                              <a:solidFill>
                                <a:schemeClr val="tx1"/>
                              </a:solidFill>
                            </a:rPr>
                            <a:t>ms</a:t>
                          </a:r>
                          <a:r>
                            <a:rPr lang="en-US" altLang="zh-CN" dirty="0">
                              <a:solidFill>
                                <a:schemeClr val="tx1"/>
                              </a:solidFill>
                            </a:rPr>
                            <a:t>)</a:t>
                          </a:r>
                          <a:endParaRPr lang="en-GB"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14:m>
                            <m:oMath xmlns:m="http://schemas.openxmlformats.org/officeDocument/2006/math">
                              <m:sSub>
                                <m:sSubPr>
                                  <m:ctrlPr>
                                    <a:rPr lang="en-US" altLang="zh-CN" i="1" dirty="0" smtClean="0">
                                      <a:solidFill>
                                        <a:schemeClr val="tx1"/>
                                      </a:solidFill>
                                      <a:latin typeface="Cambria Math" panose="02040503050406030204" pitchFamily="18" charset="0"/>
                                    </a:rPr>
                                  </m:ctrlPr>
                                </m:sSubPr>
                                <m:e>
                                  <m:r>
                                    <a:rPr lang="en-US" altLang="zh-CN" b="1" i="1" dirty="0" smtClean="0">
                                      <a:solidFill>
                                        <a:schemeClr val="tx1"/>
                                      </a:solidFill>
                                      <a:latin typeface="Cambria Math" panose="02040503050406030204" pitchFamily="18" charset="0"/>
                                    </a:rPr>
                                    <m:t>𝑹</m:t>
                                  </m:r>
                                </m:e>
                                <m:sub>
                                  <m:r>
                                    <a:rPr lang="en-US" altLang="zh-CN" b="1" i="0" dirty="0" smtClean="0">
                                      <a:solidFill>
                                        <a:schemeClr val="tx1"/>
                                      </a:solidFill>
                                      <a:latin typeface="Cambria Math" panose="02040503050406030204" pitchFamily="18" charset="0"/>
                                    </a:rPr>
                                    <m:t>𝐈</m:t>
                                  </m:r>
                                </m:sub>
                              </m:sSub>
                              <m:r>
                                <a:rPr lang="en-US" altLang="zh-CN" b="1" i="1" dirty="0" smtClean="0">
                                  <a:solidFill>
                                    <a:schemeClr val="tx1"/>
                                  </a:solidFill>
                                  <a:latin typeface="Cambria Math" panose="02040503050406030204" pitchFamily="18" charset="0"/>
                                </a:rPr>
                                <m:t>=</m:t>
                              </m:r>
                              <m:r>
                                <a:rPr lang="en-US" altLang="zh-CN" b="1" i="1" dirty="0" smtClean="0">
                                  <a:solidFill>
                                    <a:schemeClr val="tx1"/>
                                  </a:solidFill>
                                  <a:latin typeface="Cambria Math" panose="02040503050406030204" pitchFamily="18" charset="0"/>
                                </a:rPr>
                                <m:t>𝟏</m:t>
                              </m:r>
                            </m:oMath>
                          </a14:m>
                          <a:r>
                            <a:rPr lang="en-US" altLang="zh-CN" dirty="0">
                              <a:solidFill>
                                <a:schemeClr val="tx1"/>
                              </a:solidFill>
                            </a:rPr>
                            <a:t>?</a:t>
                          </a:r>
                        </a:p>
                        <a:p>
                          <a:pPr algn="ctr"/>
                          <a:r>
                            <a:rPr lang="en-US" altLang="zh-CN" dirty="0">
                              <a:solidFill>
                                <a:schemeClr val="tx1"/>
                              </a:solidFill>
                            </a:rPr>
                            <a:t>(Y/N)</a:t>
                          </a:r>
                          <a:endParaRPr lang="en-GB"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14:m>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i="1" smtClean="0">
                                      <a:solidFill>
                                        <a:schemeClr val="tx1"/>
                                      </a:solidFill>
                                      <a:latin typeface="Cambria Math" panose="02040503050406030204" pitchFamily="18" charset="0"/>
                                      <a:ea typeface="Cambria Math" panose="02040503050406030204" pitchFamily="18" charset="0"/>
                                    </a:rPr>
                                    <m:t>∆</m:t>
                                  </m:r>
                                  <m:r>
                                    <a:rPr lang="en-US" altLang="zh-CN" i="1" smtClean="0">
                                      <a:solidFill>
                                        <a:schemeClr val="tx1"/>
                                      </a:solidFill>
                                      <a:latin typeface="Cambria Math" panose="02040503050406030204" pitchFamily="18" charset="0"/>
                                      <a:ea typeface="Cambria Math" panose="02040503050406030204" pitchFamily="18" charset="0"/>
                                    </a:rPr>
                                    <m:t>𝝓</m:t>
                                  </m:r>
                                </m:e>
                                <m:sub>
                                  <m:r>
                                    <a:rPr lang="en-US" altLang="zh-CN" b="1" i="0" smtClean="0">
                                      <a:solidFill>
                                        <a:schemeClr val="tx1"/>
                                      </a:solidFill>
                                      <a:latin typeface="Cambria Math" panose="02040503050406030204" pitchFamily="18" charset="0"/>
                                    </a:rPr>
                                    <m:t>𝐌</m:t>
                                  </m:r>
                                </m:sub>
                              </m:sSub>
                              <m:r>
                                <a:rPr lang="en-US" altLang="zh-CN" b="1" i="1" smtClean="0">
                                  <a:solidFill>
                                    <a:schemeClr val="tx1"/>
                                  </a:solidFill>
                                  <a:latin typeface="Cambria Math" panose="02040503050406030204" pitchFamily="18" charset="0"/>
                                </a:rPr>
                                <m:t>=</m:t>
                              </m:r>
                              <m:sSub>
                                <m:sSubPr>
                                  <m:ctrlPr>
                                    <a:rPr lang="en-US" altLang="zh-CN" i="1" smtClean="0">
                                      <a:solidFill>
                                        <a:schemeClr val="tx1"/>
                                      </a:solidFill>
                                      <a:latin typeface="Cambria Math" panose="02040503050406030204" pitchFamily="18" charset="0"/>
                                    </a:rPr>
                                  </m:ctrlPr>
                                </m:sSubPr>
                                <m:e>
                                  <m:r>
                                    <a:rPr lang="en-US" altLang="zh-CN" i="1" smtClean="0">
                                      <a:solidFill>
                                        <a:schemeClr val="tx1"/>
                                      </a:solidFill>
                                      <a:latin typeface="Cambria Math" panose="02040503050406030204" pitchFamily="18" charset="0"/>
                                      <a:ea typeface="Cambria Math" panose="02040503050406030204" pitchFamily="18" charset="0"/>
                                    </a:rPr>
                                    <m:t>∆</m:t>
                                  </m:r>
                                  <m:r>
                                    <a:rPr lang="en-US" altLang="zh-CN" i="1" smtClean="0">
                                      <a:solidFill>
                                        <a:schemeClr val="tx1"/>
                                      </a:solidFill>
                                      <a:latin typeface="Cambria Math" panose="02040503050406030204" pitchFamily="18" charset="0"/>
                                      <a:ea typeface="Cambria Math" panose="02040503050406030204" pitchFamily="18" charset="0"/>
                                    </a:rPr>
                                    <m:t>𝝓</m:t>
                                  </m:r>
                                </m:e>
                                <m:sub>
                                  <m:r>
                                    <m:rPr>
                                      <m:sty m:val="p"/>
                                    </m:rPr>
                                    <a:rPr lang="en-US" altLang="zh-CN" b="1" i="1" smtClean="0">
                                      <a:solidFill>
                                        <a:schemeClr val="tx1"/>
                                      </a:solidFill>
                                      <a:latin typeface="Cambria Math" panose="02040503050406030204" pitchFamily="18" charset="0"/>
                                      <a:ea typeface="Cambria Math" panose="02040503050406030204" pitchFamily="18" charset="0"/>
                                    </a:rPr>
                                    <m:t>I</m:t>
                                  </m:r>
                                </m:sub>
                              </m:sSub>
                            </m:oMath>
                          </a14:m>
                          <a:r>
                            <a:rPr lang="en-US" altLang="zh-CN" dirty="0">
                              <a:solidFill>
                                <a:schemeClr val="tx1"/>
                              </a:solidFill>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solidFill>
                                <a:schemeClr val="tx1"/>
                              </a:solidFill>
                            </a:rPr>
                            <a:t>(Y/N)</a:t>
                          </a:r>
                          <a:endParaRPr lang="en-GB"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14:m>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i="1" smtClean="0">
                                      <a:solidFill>
                                        <a:schemeClr val="tx1"/>
                                      </a:solidFill>
                                      <a:latin typeface="Cambria Math" panose="02040503050406030204" pitchFamily="18" charset="0"/>
                                      <a:ea typeface="Cambria Math" panose="02040503050406030204" pitchFamily="18" charset="0"/>
                                    </a:rPr>
                                    <m:t>𝝆</m:t>
                                  </m:r>
                                </m:e>
                                <m:sub>
                                  <m:r>
                                    <a:rPr lang="en-US" altLang="zh-CN" b="1" i="0" smtClean="0">
                                      <a:solidFill>
                                        <a:schemeClr val="tx1"/>
                                      </a:solidFill>
                                      <a:latin typeface="Cambria Math" panose="02040503050406030204" pitchFamily="18" charset="0"/>
                                    </a:rPr>
                                    <m:t>𝐌</m:t>
                                  </m:r>
                                </m:sub>
                              </m:sSub>
                              <m:r>
                                <a:rPr lang="en-US" altLang="zh-CN" b="1" i="1" smtClean="0">
                                  <a:solidFill>
                                    <a:schemeClr val="tx1"/>
                                  </a:solidFill>
                                  <a:latin typeface="Cambria Math" panose="02040503050406030204" pitchFamily="18" charset="0"/>
                                </a:rPr>
                                <m:t>=</m:t>
                              </m:r>
                              <m:sSub>
                                <m:sSubPr>
                                  <m:ctrlPr>
                                    <a:rPr lang="en-US" altLang="zh-CN" i="1" smtClean="0">
                                      <a:solidFill>
                                        <a:schemeClr val="tx1"/>
                                      </a:solidFill>
                                      <a:latin typeface="Cambria Math" panose="02040503050406030204" pitchFamily="18" charset="0"/>
                                    </a:rPr>
                                  </m:ctrlPr>
                                </m:sSubPr>
                                <m:e>
                                  <m:r>
                                    <a:rPr lang="en-US" altLang="zh-CN" i="1" smtClean="0">
                                      <a:solidFill>
                                        <a:schemeClr val="tx1"/>
                                      </a:solidFill>
                                      <a:latin typeface="Cambria Math" panose="02040503050406030204" pitchFamily="18" charset="0"/>
                                      <a:ea typeface="Cambria Math" panose="02040503050406030204" pitchFamily="18" charset="0"/>
                                    </a:rPr>
                                    <m:t>𝝆</m:t>
                                  </m:r>
                                </m:e>
                                <m:sub>
                                  <m:r>
                                    <m:rPr>
                                      <m:sty m:val="p"/>
                                    </m:rPr>
                                    <a:rPr lang="en-US" altLang="zh-CN" b="1" i="1" smtClean="0">
                                      <a:solidFill>
                                        <a:schemeClr val="tx1"/>
                                      </a:solidFill>
                                      <a:latin typeface="Cambria Math" panose="02040503050406030204" pitchFamily="18" charset="0"/>
                                      <a:ea typeface="Cambria Math" panose="02040503050406030204" pitchFamily="18" charset="0"/>
                                    </a:rPr>
                                    <m:t>I</m:t>
                                  </m:r>
                                </m:sub>
                              </m:sSub>
                            </m:oMath>
                          </a14:m>
                          <a:r>
                            <a:rPr lang="en-US" altLang="zh-CN" dirty="0">
                              <a:solidFill>
                                <a:schemeClr val="tx1"/>
                              </a:solidFill>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solidFill>
                                <a:schemeClr val="tx1"/>
                              </a:solidFill>
                            </a:rPr>
                            <a:t>(Y/N)</a:t>
                          </a:r>
                          <a:endParaRPr lang="en-GB"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17681038"/>
                      </a:ext>
                    </a:extLst>
                  </a:tr>
                  <a:tr h="365760">
                    <a:tc>
                      <a:txBody>
                        <a:bodyPr/>
                        <a:lstStyle/>
                        <a:p>
                          <a:pPr marL="0" algn="ctr" defTabSz="914400" rtl="0" eaLnBrk="1" fontAlgn="b" latinLnBrk="0" hangingPunct="1"/>
                          <a:r>
                            <a:rPr lang="en-US" sz="1800" kern="1200" dirty="0">
                              <a:solidFill>
                                <a:schemeClr val="dk1"/>
                              </a:solidFill>
                              <a:latin typeface="+mn-lt"/>
                              <a:ea typeface="+mn-ea"/>
                              <a:cs typeface="+mn-cs"/>
                            </a:rPr>
                            <a:t>J0908-4913</a:t>
                          </a:r>
                        </a:p>
                      </a:txBody>
                      <a:tcPr marL="9525" marR="9525" marT="9525" marB="0" anchor="b">
                        <a:lnT w="12700" cap="flat" cmpd="sng" algn="ctr">
                          <a:solidFill>
                            <a:schemeClr val="tx1"/>
                          </a:solidFill>
                          <a:prstDash val="solid"/>
                          <a:round/>
                          <a:headEnd type="none" w="med" len="med"/>
                          <a:tailEnd type="none" w="med" len="med"/>
                        </a:lnT>
                        <a:solidFill>
                          <a:schemeClr val="bg1"/>
                        </a:solidFill>
                      </a:tcPr>
                    </a:tc>
                    <a:tc>
                      <a:txBody>
                        <a:bodyPr/>
                        <a:lstStyle/>
                        <a:p>
                          <a:pPr marL="0" algn="ctr" defTabSz="914400" rtl="0" eaLnBrk="1" fontAlgn="b" latinLnBrk="0" hangingPunct="1"/>
                          <a:r>
                            <a:rPr lang="en-CN" sz="1800" kern="1200" dirty="0">
                              <a:solidFill>
                                <a:schemeClr val="dk1"/>
                              </a:solidFill>
                              <a:latin typeface="+mn-lt"/>
                              <a:ea typeface="+mn-ea"/>
                              <a:cs typeface="+mn-cs"/>
                            </a:rPr>
                            <a:t>106.8</a:t>
                          </a:r>
                        </a:p>
                      </a:txBody>
                      <a:tcPr marL="9525" marR="9525" marT="9525" marB="0" anchor="b">
                        <a:lnT w="12700" cap="flat" cmpd="sng" algn="ctr">
                          <a:solidFill>
                            <a:schemeClr val="tx1"/>
                          </a:solidFill>
                          <a:prstDash val="solid"/>
                          <a:round/>
                          <a:headEnd type="none" w="med" len="med"/>
                          <a:tailEnd type="none" w="med" len="med"/>
                        </a:lnT>
                        <a:solidFill>
                          <a:schemeClr val="bg1"/>
                        </a:solidFill>
                      </a:tcPr>
                    </a:tc>
                    <a:tc>
                      <a:txBody>
                        <a:bodyPr/>
                        <a:lstStyle/>
                        <a:p>
                          <a:pPr marL="0" algn="ctr" defTabSz="914400" rtl="0" eaLnBrk="1" fontAlgn="b" latinLnBrk="0" hangingPunct="1"/>
                          <a:r>
                            <a:rPr lang="en-US" altLang="zh-CN" sz="1800" kern="1200" dirty="0">
                              <a:solidFill>
                                <a:schemeClr val="dk1"/>
                              </a:solidFill>
                              <a:latin typeface="+mn-lt"/>
                              <a:ea typeface="+mn-ea"/>
                              <a:cs typeface="+mn-cs"/>
                            </a:rPr>
                            <a:t>N</a:t>
                          </a:r>
                          <a:endParaRPr lang="en-GB" sz="1800" kern="1200" dirty="0">
                            <a:solidFill>
                              <a:schemeClr val="dk1"/>
                            </a:solidFill>
                            <a:latin typeface="+mn-lt"/>
                            <a:ea typeface="+mn-ea"/>
                            <a:cs typeface="+mn-cs"/>
                          </a:endParaRPr>
                        </a:p>
                      </a:txBody>
                      <a:tcP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altLang="zh-CN" dirty="0"/>
                            <a:t>N</a:t>
                          </a:r>
                          <a:endParaRPr lang="en-GB" dirty="0"/>
                        </a:p>
                      </a:txBody>
                      <a:tcP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altLang="zh-CN" dirty="0"/>
                            <a:t>N</a:t>
                          </a:r>
                          <a:endParaRPr lang="en-GB" dirty="0"/>
                        </a:p>
                      </a:txBody>
                      <a:tcP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793034693"/>
                      </a:ext>
                    </a:extLst>
                  </a:tr>
                  <a:tr h="365760">
                    <a:tc>
                      <a:txBody>
                        <a:bodyPr/>
                        <a:lstStyle/>
                        <a:p>
                          <a:pPr marL="0" algn="ctr" defTabSz="914400" rtl="0" eaLnBrk="1" fontAlgn="b" latinLnBrk="0" hangingPunct="1"/>
                          <a:r>
                            <a:rPr lang="en-US" sz="1800" kern="1200" dirty="0">
                              <a:solidFill>
                                <a:schemeClr val="dk1"/>
                              </a:solidFill>
                              <a:latin typeface="+mn-lt"/>
                              <a:ea typeface="+mn-ea"/>
                              <a:cs typeface="+mn-cs"/>
                            </a:rPr>
                            <a:t>J1413-6307</a:t>
                          </a:r>
                        </a:p>
                      </a:txBody>
                      <a:tcPr marL="9525" marR="9525" marT="9525" marB="0" anchor="b">
                        <a:solidFill>
                          <a:schemeClr val="bg1"/>
                        </a:solidFill>
                      </a:tcPr>
                    </a:tc>
                    <a:tc>
                      <a:txBody>
                        <a:bodyPr/>
                        <a:lstStyle/>
                        <a:p>
                          <a:pPr marL="0" algn="ctr" defTabSz="914400" rtl="0" eaLnBrk="1" fontAlgn="b" latinLnBrk="0" hangingPunct="1"/>
                          <a:r>
                            <a:rPr lang="en-CN" sz="1800" kern="1200" dirty="0">
                              <a:solidFill>
                                <a:schemeClr val="dk1"/>
                              </a:solidFill>
                              <a:latin typeface="+mn-lt"/>
                              <a:ea typeface="+mn-ea"/>
                              <a:cs typeface="+mn-cs"/>
                            </a:rPr>
                            <a:t>394.9</a:t>
                          </a:r>
                        </a:p>
                      </a:txBody>
                      <a:tcPr marL="9525" marR="9525" marT="9525" marB="0" anchor="b">
                        <a:solidFill>
                          <a:schemeClr val="bg1"/>
                        </a:solidFill>
                      </a:tcPr>
                    </a:tc>
                    <a:tc>
                      <a:txBody>
                        <a:bodyPr/>
                        <a:lstStyle/>
                        <a:p>
                          <a:pPr marL="0" algn="ctr" defTabSz="914400" rtl="0" eaLnBrk="1" fontAlgn="b" latinLnBrk="0" hangingPunct="1"/>
                          <a:r>
                            <a:rPr lang="en-GB" sz="1800" b="1" kern="1200" dirty="0">
                              <a:solidFill>
                                <a:srgbClr val="FF0000"/>
                              </a:solidFill>
                              <a:latin typeface="+mn-lt"/>
                              <a:ea typeface="+mn-ea"/>
                              <a:cs typeface="+mn-cs"/>
                            </a:rPr>
                            <a:t>Y</a:t>
                          </a:r>
                        </a:p>
                      </a:txBody>
                      <a:tcPr>
                        <a:solidFill>
                          <a:schemeClr val="bg1"/>
                        </a:solidFill>
                      </a:tcPr>
                    </a:tc>
                    <a:tc>
                      <a:txBody>
                        <a:bodyPr/>
                        <a:lstStyle/>
                        <a:p>
                          <a:pPr algn="ctr"/>
                          <a:r>
                            <a:rPr lang="en-US" altLang="zh-CN" dirty="0"/>
                            <a:t>N</a:t>
                          </a:r>
                          <a:endParaRPr lang="en-GB" dirty="0"/>
                        </a:p>
                      </a:txBody>
                      <a:tcPr>
                        <a:solidFill>
                          <a:schemeClr val="bg1"/>
                        </a:solidFill>
                      </a:tcPr>
                    </a:tc>
                    <a:tc>
                      <a:txBody>
                        <a:bodyPr/>
                        <a:lstStyle/>
                        <a:p>
                          <a:pPr algn="ctr"/>
                          <a:r>
                            <a:rPr lang="en-US" altLang="zh-CN" dirty="0"/>
                            <a:t>N</a:t>
                          </a:r>
                          <a:endParaRPr lang="en-GB" dirty="0"/>
                        </a:p>
                      </a:txBody>
                      <a:tcPr>
                        <a:solidFill>
                          <a:schemeClr val="bg1"/>
                        </a:solidFill>
                      </a:tcPr>
                    </a:tc>
                    <a:extLst>
                      <a:ext uri="{0D108BD9-81ED-4DB2-BD59-A6C34878D82A}">
                        <a16:rowId xmlns:a16="http://schemas.microsoft.com/office/drawing/2014/main" val="593970625"/>
                      </a:ext>
                    </a:extLst>
                  </a:tr>
                  <a:tr h="365760">
                    <a:tc>
                      <a:txBody>
                        <a:bodyPr/>
                        <a:lstStyle/>
                        <a:p>
                          <a:pPr marL="0" algn="ctr" defTabSz="914400" rtl="0" eaLnBrk="1" fontAlgn="b" latinLnBrk="0" hangingPunct="1"/>
                          <a:r>
                            <a:rPr lang="en-US" sz="1800" kern="1200" dirty="0">
                              <a:solidFill>
                                <a:schemeClr val="dk1"/>
                              </a:solidFill>
                              <a:latin typeface="+mn-lt"/>
                              <a:ea typeface="+mn-ea"/>
                              <a:cs typeface="+mn-cs"/>
                            </a:rPr>
                            <a:t>J1549-4848</a:t>
                          </a:r>
                        </a:p>
                      </a:txBody>
                      <a:tcPr marL="9525" marR="9525" marT="9525" marB="0" anchor="b">
                        <a:solidFill>
                          <a:schemeClr val="bg1"/>
                        </a:solidFill>
                      </a:tcPr>
                    </a:tc>
                    <a:tc>
                      <a:txBody>
                        <a:bodyPr/>
                        <a:lstStyle/>
                        <a:p>
                          <a:pPr marL="0" algn="ctr" defTabSz="914400" rtl="0" eaLnBrk="1" fontAlgn="b" latinLnBrk="0" hangingPunct="1"/>
                          <a:r>
                            <a:rPr lang="en-CN" sz="1800" kern="1200" dirty="0">
                              <a:solidFill>
                                <a:schemeClr val="dk1"/>
                              </a:solidFill>
                              <a:latin typeface="+mn-lt"/>
                              <a:ea typeface="+mn-ea"/>
                              <a:cs typeface="+mn-cs"/>
                            </a:rPr>
                            <a:t>288.4</a:t>
                          </a:r>
                        </a:p>
                      </a:txBody>
                      <a:tcPr marL="9525" marR="9525" marT="9525" marB="0" anchor="b">
                        <a:solidFill>
                          <a:schemeClr val="bg1"/>
                        </a:solidFill>
                      </a:tcPr>
                    </a:tc>
                    <a:tc>
                      <a:txBody>
                        <a:bodyPr/>
                        <a:lstStyle/>
                        <a:p>
                          <a:pPr marL="0" algn="ctr" defTabSz="914400" rtl="0" eaLnBrk="1" fontAlgn="b" latinLnBrk="0" hangingPunct="1"/>
                          <a:r>
                            <a:rPr lang="en-US" altLang="zh-CN" sz="1800" kern="1200" dirty="0">
                              <a:solidFill>
                                <a:schemeClr val="dk1"/>
                              </a:solidFill>
                              <a:latin typeface="+mn-lt"/>
                              <a:ea typeface="+mn-ea"/>
                              <a:cs typeface="+mn-cs"/>
                            </a:rPr>
                            <a:t>N</a:t>
                          </a:r>
                          <a:endParaRPr lang="en-GB" sz="1800" kern="1200" dirty="0">
                            <a:solidFill>
                              <a:schemeClr val="dk1"/>
                            </a:solidFill>
                            <a:latin typeface="+mn-lt"/>
                            <a:ea typeface="+mn-ea"/>
                            <a:cs typeface="+mn-cs"/>
                          </a:endParaRPr>
                        </a:p>
                      </a:txBody>
                      <a:tcPr>
                        <a:solidFill>
                          <a:schemeClr val="bg1"/>
                        </a:solidFill>
                      </a:tcPr>
                    </a:tc>
                    <a:tc>
                      <a:txBody>
                        <a:bodyPr/>
                        <a:lstStyle/>
                        <a:p>
                          <a:pPr algn="ctr"/>
                          <a:r>
                            <a:rPr lang="en-US" altLang="zh-CN" dirty="0"/>
                            <a:t>N</a:t>
                          </a:r>
                          <a:endParaRPr lang="en-GB" dirty="0"/>
                        </a:p>
                      </a:txBody>
                      <a:tcPr>
                        <a:solidFill>
                          <a:schemeClr val="bg1"/>
                        </a:solidFill>
                      </a:tcPr>
                    </a:tc>
                    <a:tc>
                      <a:txBody>
                        <a:bodyPr/>
                        <a:lstStyle/>
                        <a:p>
                          <a:pPr algn="ctr"/>
                          <a:r>
                            <a:rPr lang="en-US" altLang="zh-CN" dirty="0"/>
                            <a:t>N</a:t>
                          </a:r>
                          <a:endParaRPr lang="en-GB" dirty="0"/>
                        </a:p>
                      </a:txBody>
                      <a:tcPr>
                        <a:solidFill>
                          <a:schemeClr val="bg1"/>
                        </a:solidFill>
                      </a:tcPr>
                    </a:tc>
                    <a:extLst>
                      <a:ext uri="{0D108BD9-81ED-4DB2-BD59-A6C34878D82A}">
                        <a16:rowId xmlns:a16="http://schemas.microsoft.com/office/drawing/2014/main" val="2230275502"/>
                      </a:ext>
                    </a:extLst>
                  </a:tr>
                  <a:tr h="365760">
                    <a:tc>
                      <a:txBody>
                        <a:bodyPr/>
                        <a:lstStyle/>
                        <a:p>
                          <a:pPr marL="0" algn="ctr" defTabSz="914400" rtl="0" eaLnBrk="1" fontAlgn="b" latinLnBrk="0" hangingPunct="1"/>
                          <a:r>
                            <a:rPr lang="en-US" sz="1800" kern="1200" dirty="0">
                              <a:solidFill>
                                <a:schemeClr val="dk1"/>
                              </a:solidFill>
                              <a:latin typeface="+mn-lt"/>
                              <a:ea typeface="+mn-ea"/>
                              <a:cs typeface="+mn-cs"/>
                            </a:rPr>
                            <a:t>J1611-5209</a:t>
                          </a:r>
                        </a:p>
                      </a:txBody>
                      <a:tcPr marL="9525" marR="9525" marT="9525" marB="0" anchor="b">
                        <a:solidFill>
                          <a:schemeClr val="bg1"/>
                        </a:solidFill>
                      </a:tcPr>
                    </a:tc>
                    <a:tc>
                      <a:txBody>
                        <a:bodyPr/>
                        <a:lstStyle/>
                        <a:p>
                          <a:pPr marL="0" algn="ctr" defTabSz="914400" rtl="0" eaLnBrk="1" fontAlgn="b" latinLnBrk="0" hangingPunct="1"/>
                          <a:r>
                            <a:rPr lang="en-CN" sz="1800" kern="1200" dirty="0">
                              <a:solidFill>
                                <a:schemeClr val="dk1"/>
                              </a:solidFill>
                              <a:latin typeface="+mn-lt"/>
                              <a:ea typeface="+mn-ea"/>
                              <a:cs typeface="+mn-cs"/>
                            </a:rPr>
                            <a:t>182.5</a:t>
                          </a:r>
                        </a:p>
                      </a:txBody>
                      <a:tcPr marL="9525" marR="9525" marT="9525" marB="0" anchor="b">
                        <a:solidFill>
                          <a:schemeClr val="bg1"/>
                        </a:solidFill>
                      </a:tcPr>
                    </a:tc>
                    <a:tc>
                      <a:txBody>
                        <a:bodyPr/>
                        <a:lstStyle/>
                        <a:p>
                          <a:pPr marL="0" algn="ctr" defTabSz="914400" rtl="0" eaLnBrk="1" fontAlgn="b" latinLnBrk="0" hangingPunct="1"/>
                          <a:r>
                            <a:rPr lang="en-GB" sz="1800" kern="1200" dirty="0">
                              <a:solidFill>
                                <a:schemeClr val="dk1"/>
                              </a:solidFill>
                              <a:latin typeface="+mn-lt"/>
                              <a:ea typeface="+mn-ea"/>
                              <a:cs typeface="+mn-cs"/>
                            </a:rPr>
                            <a:t>N</a:t>
                          </a:r>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N</a:t>
                          </a:r>
                          <a:endParaRPr lang="en-GB" dirty="0"/>
                        </a:p>
                      </a:txBody>
                      <a:tcPr>
                        <a:solidFill>
                          <a:schemeClr val="bg1"/>
                        </a:solidFill>
                      </a:tcPr>
                    </a:tc>
                    <a:tc>
                      <a:txBody>
                        <a:bodyPr/>
                        <a:lstStyle/>
                        <a:p>
                          <a:pPr algn="ctr"/>
                          <a:r>
                            <a:rPr lang="en-US" altLang="zh-CN" b="1" dirty="0">
                              <a:solidFill>
                                <a:srgbClr val="FF0000"/>
                              </a:solidFill>
                            </a:rPr>
                            <a:t>Y</a:t>
                          </a:r>
                          <a:endParaRPr lang="en-GB" b="1" dirty="0">
                            <a:solidFill>
                              <a:srgbClr val="FF0000"/>
                            </a:solidFill>
                          </a:endParaRPr>
                        </a:p>
                      </a:txBody>
                      <a:tcPr>
                        <a:solidFill>
                          <a:schemeClr val="bg1"/>
                        </a:solidFill>
                      </a:tcPr>
                    </a:tc>
                    <a:extLst>
                      <a:ext uri="{0D108BD9-81ED-4DB2-BD59-A6C34878D82A}">
                        <a16:rowId xmlns:a16="http://schemas.microsoft.com/office/drawing/2014/main" val="2009397599"/>
                      </a:ext>
                    </a:extLst>
                  </a:tr>
                  <a:tr h="365760">
                    <a:tc>
                      <a:txBody>
                        <a:bodyPr/>
                        <a:lstStyle/>
                        <a:p>
                          <a:pPr marL="0" algn="ctr" defTabSz="914400" rtl="0" eaLnBrk="1" fontAlgn="b" latinLnBrk="0" hangingPunct="1"/>
                          <a:r>
                            <a:rPr lang="en-US" sz="1800" kern="1200" dirty="0">
                              <a:solidFill>
                                <a:schemeClr val="dk1"/>
                              </a:solidFill>
                              <a:latin typeface="+mn-lt"/>
                              <a:ea typeface="+mn-ea"/>
                              <a:cs typeface="+mn-cs"/>
                            </a:rPr>
                            <a:t>J1739-2903</a:t>
                          </a:r>
                        </a:p>
                      </a:txBody>
                      <a:tcPr marL="9525" marR="9525" marT="9525" marB="0" anchor="b">
                        <a:solidFill>
                          <a:schemeClr val="bg1"/>
                        </a:solidFill>
                      </a:tcPr>
                    </a:tc>
                    <a:tc>
                      <a:txBody>
                        <a:bodyPr/>
                        <a:lstStyle/>
                        <a:p>
                          <a:pPr marL="0" algn="ctr" defTabSz="914400" rtl="0" eaLnBrk="1" fontAlgn="b" latinLnBrk="0" hangingPunct="1"/>
                          <a:r>
                            <a:rPr lang="en-CN" sz="1800" kern="1200" dirty="0">
                              <a:solidFill>
                                <a:schemeClr val="dk1"/>
                              </a:solidFill>
                              <a:latin typeface="+mn-lt"/>
                              <a:ea typeface="+mn-ea"/>
                              <a:cs typeface="+mn-cs"/>
                            </a:rPr>
                            <a:t>322.9</a:t>
                          </a:r>
                        </a:p>
                      </a:txBody>
                      <a:tcPr marL="9525" marR="9525" marT="9525" marB="0" anchor="b">
                        <a:solidFill>
                          <a:schemeClr val="bg1"/>
                        </a:solidFill>
                      </a:tcPr>
                    </a:tc>
                    <a:tc>
                      <a:txBody>
                        <a:bodyPr/>
                        <a:lstStyle/>
                        <a:p>
                          <a:pPr algn="ctr"/>
                          <a:r>
                            <a:rPr lang="en-US" altLang="zh-CN" b="1" dirty="0">
                              <a:solidFill>
                                <a:srgbClr val="FF0000"/>
                              </a:solidFill>
                            </a:rPr>
                            <a:t>Y</a:t>
                          </a:r>
                          <a:endParaRPr lang="en-GB" b="1" dirty="0">
                            <a:solidFill>
                              <a:srgbClr val="FF0000"/>
                            </a:solidFill>
                          </a:endParaRPr>
                        </a:p>
                      </a:txBody>
                      <a:tcPr>
                        <a:solidFill>
                          <a:schemeClr val="bg1"/>
                        </a:solidFill>
                      </a:tcPr>
                    </a:tc>
                    <a:tc>
                      <a:txBody>
                        <a:bodyPr/>
                        <a:lstStyle/>
                        <a:p>
                          <a:pPr algn="ctr"/>
                          <a:r>
                            <a:rPr lang="en-US" altLang="zh-CN" dirty="0"/>
                            <a:t>N</a:t>
                          </a:r>
                          <a:endParaRPr lang="en-GB" dirty="0"/>
                        </a:p>
                      </a:txBody>
                      <a:tcPr>
                        <a:solidFill>
                          <a:schemeClr val="bg1"/>
                        </a:solidFill>
                      </a:tcPr>
                    </a:tc>
                    <a:tc>
                      <a:txBody>
                        <a:bodyPr/>
                        <a:lstStyle/>
                        <a:p>
                          <a:pPr algn="ctr"/>
                          <a:r>
                            <a:rPr lang="en-US" altLang="zh-CN" dirty="0"/>
                            <a:t>N</a:t>
                          </a:r>
                          <a:endParaRPr lang="en-GB" dirty="0"/>
                        </a:p>
                      </a:txBody>
                      <a:tcPr>
                        <a:solidFill>
                          <a:schemeClr val="bg1"/>
                        </a:solidFill>
                      </a:tcPr>
                    </a:tc>
                    <a:extLst>
                      <a:ext uri="{0D108BD9-81ED-4DB2-BD59-A6C34878D82A}">
                        <a16:rowId xmlns:a16="http://schemas.microsoft.com/office/drawing/2014/main" val="477292692"/>
                      </a:ext>
                    </a:extLst>
                  </a:tr>
                  <a:tr h="365760">
                    <a:tc>
                      <a:txBody>
                        <a:bodyPr/>
                        <a:lstStyle/>
                        <a:p>
                          <a:pPr marL="0" algn="ctr" defTabSz="914400" rtl="0" eaLnBrk="1" fontAlgn="b" latinLnBrk="0" hangingPunct="1"/>
                          <a:r>
                            <a:rPr lang="en-US" sz="1800" kern="1200" dirty="0">
                              <a:solidFill>
                                <a:schemeClr val="dk1"/>
                              </a:solidFill>
                              <a:latin typeface="+mn-lt"/>
                              <a:ea typeface="+mn-ea"/>
                              <a:cs typeface="+mn-cs"/>
                            </a:rPr>
                            <a:t>J1755-0903</a:t>
                          </a:r>
                        </a:p>
                      </a:txBody>
                      <a:tcPr marL="9525" marR="9525" marT="9525" marB="0" anchor="b">
                        <a:solidFill>
                          <a:schemeClr val="bg1"/>
                        </a:solidFill>
                      </a:tcPr>
                    </a:tc>
                    <a:tc>
                      <a:txBody>
                        <a:bodyPr/>
                        <a:lstStyle/>
                        <a:p>
                          <a:pPr marL="0" algn="ctr" defTabSz="914400" rtl="0" eaLnBrk="1" fontAlgn="b" latinLnBrk="0" hangingPunct="1"/>
                          <a:r>
                            <a:rPr lang="en-CN" sz="1800" kern="1200" dirty="0">
                              <a:solidFill>
                                <a:schemeClr val="dk1"/>
                              </a:solidFill>
                              <a:latin typeface="+mn-lt"/>
                              <a:ea typeface="+mn-ea"/>
                              <a:cs typeface="+mn-cs"/>
                            </a:rPr>
                            <a:t>190.7</a:t>
                          </a:r>
                        </a:p>
                      </a:txBody>
                      <a:tcPr marL="9525" marR="9525" marT="9525" marB="0" anchor="b">
                        <a:solidFill>
                          <a:schemeClr val="bg1"/>
                        </a:solidFill>
                      </a:tcPr>
                    </a:tc>
                    <a:tc>
                      <a:txBody>
                        <a:bodyPr/>
                        <a:lstStyle/>
                        <a:p>
                          <a:pPr marL="0" algn="ctr" defTabSz="914400" rtl="0" eaLnBrk="1" fontAlgn="b" latinLnBrk="0" hangingPunct="1"/>
                          <a:r>
                            <a:rPr lang="en-US" altLang="zh-CN" sz="1800" b="1" kern="1200" dirty="0">
                              <a:solidFill>
                                <a:srgbClr val="FF0000"/>
                              </a:solidFill>
                              <a:latin typeface="+mn-lt"/>
                              <a:ea typeface="+mn-ea"/>
                              <a:cs typeface="+mn-cs"/>
                            </a:rPr>
                            <a:t>Y</a:t>
                          </a:r>
                          <a:endParaRPr lang="en-GB" sz="1800" b="1" kern="1200" dirty="0">
                            <a:solidFill>
                              <a:srgbClr val="FF0000"/>
                            </a:solidFill>
                            <a:latin typeface="+mn-lt"/>
                            <a:ea typeface="+mn-ea"/>
                            <a:cs typeface="+mn-cs"/>
                          </a:endParaRPr>
                        </a:p>
                      </a:txBody>
                      <a:tcPr>
                        <a:solidFill>
                          <a:schemeClr val="bg1"/>
                        </a:solidFill>
                      </a:tcPr>
                    </a:tc>
                    <a:tc>
                      <a:txBody>
                        <a:bodyPr/>
                        <a:lstStyle/>
                        <a:p>
                          <a:pPr algn="ctr"/>
                          <a:r>
                            <a:rPr lang="en-US" altLang="zh-CN" dirty="0"/>
                            <a:t>N</a:t>
                          </a:r>
                          <a:endParaRPr lang="en-GB" dirty="0"/>
                        </a:p>
                      </a:txBody>
                      <a:tcPr>
                        <a:solidFill>
                          <a:schemeClr val="bg1"/>
                        </a:solidFill>
                      </a:tcPr>
                    </a:tc>
                    <a:tc>
                      <a:txBody>
                        <a:bodyPr/>
                        <a:lstStyle/>
                        <a:p>
                          <a:pPr algn="ctr"/>
                          <a:r>
                            <a:rPr lang="en-US" altLang="zh-CN" dirty="0"/>
                            <a:t>N</a:t>
                          </a:r>
                          <a:endParaRPr lang="en-GB" dirty="0"/>
                        </a:p>
                      </a:txBody>
                      <a:tcPr>
                        <a:solidFill>
                          <a:schemeClr val="bg1"/>
                        </a:solidFill>
                      </a:tcPr>
                    </a:tc>
                    <a:extLst>
                      <a:ext uri="{0D108BD9-81ED-4DB2-BD59-A6C34878D82A}">
                        <a16:rowId xmlns:a16="http://schemas.microsoft.com/office/drawing/2014/main" val="809899189"/>
                      </a:ext>
                    </a:extLst>
                  </a:tr>
                  <a:tr h="365760">
                    <a:tc>
                      <a:txBody>
                        <a:bodyPr/>
                        <a:lstStyle/>
                        <a:p>
                          <a:pPr marL="0" algn="ctr" defTabSz="914400" rtl="0" eaLnBrk="1" fontAlgn="b" latinLnBrk="0" hangingPunct="1"/>
                          <a:r>
                            <a:rPr lang="en-US" sz="1800" kern="1200" dirty="0">
                              <a:solidFill>
                                <a:schemeClr val="dk1"/>
                              </a:solidFill>
                              <a:latin typeface="+mn-lt"/>
                              <a:ea typeface="+mn-ea"/>
                              <a:cs typeface="+mn-cs"/>
                            </a:rPr>
                            <a:t>J1909+0749</a:t>
                          </a:r>
                        </a:p>
                      </a:txBody>
                      <a:tcPr marL="9525" marR="9525" marT="9525" marB="0" anchor="b">
                        <a:solidFill>
                          <a:schemeClr val="bg1"/>
                        </a:solidFill>
                      </a:tcPr>
                    </a:tc>
                    <a:tc>
                      <a:txBody>
                        <a:bodyPr/>
                        <a:lstStyle/>
                        <a:p>
                          <a:pPr marL="0" algn="ctr" defTabSz="914400" rtl="0" eaLnBrk="1" fontAlgn="b" latinLnBrk="0" hangingPunct="1"/>
                          <a:r>
                            <a:rPr lang="en-CN" sz="1800" kern="1200" dirty="0">
                              <a:solidFill>
                                <a:schemeClr val="dk1"/>
                              </a:solidFill>
                              <a:latin typeface="+mn-lt"/>
                              <a:ea typeface="+mn-ea"/>
                              <a:cs typeface="+mn-cs"/>
                            </a:rPr>
                            <a:t>237.2</a:t>
                          </a:r>
                        </a:p>
                      </a:txBody>
                      <a:tcPr marL="9525" marR="9525" marT="9525" marB="0" anchor="b">
                        <a:solidFill>
                          <a:schemeClr val="bg1"/>
                        </a:solidFill>
                      </a:tcPr>
                    </a:tc>
                    <a:tc>
                      <a:txBody>
                        <a:bodyPr/>
                        <a:lstStyle/>
                        <a:p>
                          <a:pPr marL="0" algn="ctr" defTabSz="914400" rtl="0" eaLnBrk="1" fontAlgn="b" latinLnBrk="0" hangingPunct="1"/>
                          <a:r>
                            <a:rPr lang="en-US" altLang="zh-CN" sz="1800" b="1" kern="1200" dirty="0">
                              <a:solidFill>
                                <a:srgbClr val="FF0000"/>
                              </a:solidFill>
                              <a:latin typeface="+mn-lt"/>
                              <a:ea typeface="+mn-ea"/>
                              <a:cs typeface="+mn-cs"/>
                            </a:rPr>
                            <a:t>Y</a:t>
                          </a:r>
                          <a:endParaRPr lang="en-GB" sz="1800" b="1" kern="1200" dirty="0">
                            <a:solidFill>
                              <a:srgbClr val="FF0000"/>
                            </a:solidFill>
                            <a:latin typeface="+mn-lt"/>
                            <a:ea typeface="+mn-ea"/>
                            <a:cs typeface="+mn-cs"/>
                          </a:endParaRPr>
                        </a:p>
                      </a:txBody>
                      <a:tcPr>
                        <a:solidFill>
                          <a:schemeClr val="bg1"/>
                        </a:solidFill>
                      </a:tcPr>
                    </a:tc>
                    <a:tc>
                      <a:txBody>
                        <a:bodyPr/>
                        <a:lstStyle/>
                        <a:p>
                          <a:pPr algn="ctr"/>
                          <a:r>
                            <a:rPr lang="en-US" altLang="zh-CN" dirty="0"/>
                            <a:t>N</a:t>
                          </a:r>
                          <a:endParaRPr lang="en-GB" b="1" dirty="0">
                            <a:solidFill>
                              <a:srgbClr val="FF0000"/>
                            </a:solidFill>
                          </a:endParaRPr>
                        </a:p>
                      </a:txBody>
                      <a:tcPr>
                        <a:solidFill>
                          <a:schemeClr val="bg1"/>
                        </a:solidFill>
                      </a:tcPr>
                    </a:tc>
                    <a:tc>
                      <a:txBody>
                        <a:bodyPr/>
                        <a:lstStyle/>
                        <a:p>
                          <a:pPr algn="ctr"/>
                          <a:r>
                            <a:rPr lang="en-US" altLang="zh-CN" b="1" dirty="0">
                              <a:solidFill>
                                <a:srgbClr val="FF0000"/>
                              </a:solidFill>
                            </a:rPr>
                            <a:t>Y</a:t>
                          </a:r>
                          <a:endParaRPr lang="en-GB" b="1" dirty="0">
                            <a:solidFill>
                              <a:srgbClr val="FF0000"/>
                            </a:solidFill>
                          </a:endParaRPr>
                        </a:p>
                      </a:txBody>
                      <a:tcPr>
                        <a:solidFill>
                          <a:schemeClr val="bg1"/>
                        </a:solidFill>
                      </a:tcPr>
                    </a:tc>
                    <a:extLst>
                      <a:ext uri="{0D108BD9-81ED-4DB2-BD59-A6C34878D82A}">
                        <a16:rowId xmlns:a16="http://schemas.microsoft.com/office/drawing/2014/main" val="993220726"/>
                      </a:ext>
                    </a:extLst>
                  </a:tr>
                  <a:tr h="365760">
                    <a:tc>
                      <a:txBody>
                        <a:bodyPr/>
                        <a:lstStyle/>
                        <a:p>
                          <a:pPr marL="0" algn="ctr" defTabSz="914400" rtl="0" eaLnBrk="1" fontAlgn="b" latinLnBrk="0" hangingPunct="1"/>
                          <a:r>
                            <a:rPr lang="en-US" sz="1800" kern="1200" dirty="0">
                              <a:solidFill>
                                <a:schemeClr val="dk1"/>
                              </a:solidFill>
                              <a:latin typeface="+mn-lt"/>
                              <a:ea typeface="+mn-ea"/>
                              <a:cs typeface="+mn-cs"/>
                            </a:rPr>
                            <a:t>J1913+0832</a:t>
                          </a:r>
                        </a:p>
                      </a:txBody>
                      <a:tcPr marL="9525" marR="9525" marT="9525" marB="0" anchor="b">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CN" sz="1800" kern="1200" dirty="0">
                              <a:solidFill>
                                <a:schemeClr val="dk1"/>
                              </a:solidFill>
                              <a:latin typeface="+mn-lt"/>
                              <a:ea typeface="+mn-ea"/>
                              <a:cs typeface="+mn-cs"/>
                            </a:rPr>
                            <a:t>134</a:t>
                          </a:r>
                          <a:r>
                            <a:rPr lang="en-US" altLang="zh-CN" sz="1800" kern="1200" dirty="0">
                              <a:solidFill>
                                <a:schemeClr val="dk1"/>
                              </a:solidFill>
                              <a:latin typeface="+mn-lt"/>
                              <a:ea typeface="+mn-ea"/>
                              <a:cs typeface="+mn-cs"/>
                            </a:rPr>
                            <a:t>.0</a:t>
                          </a:r>
                          <a:endParaRPr lang="en-CN" sz="1800" kern="1200" dirty="0">
                            <a:solidFill>
                              <a:schemeClr val="dk1"/>
                            </a:solidFill>
                            <a:latin typeface="+mn-lt"/>
                            <a:ea typeface="+mn-ea"/>
                            <a:cs typeface="+mn-cs"/>
                          </a:endParaRPr>
                        </a:p>
                      </a:txBody>
                      <a:tcPr marL="9525" marR="9525" marT="9525" marB="0" anchor="b">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CN" sz="1800" kern="1200" dirty="0">
                              <a:solidFill>
                                <a:schemeClr val="dk1"/>
                              </a:solidFill>
                              <a:latin typeface="+mn-lt"/>
                              <a:ea typeface="+mn-ea"/>
                              <a:cs typeface="+mn-cs"/>
                            </a:rPr>
                            <a:t>N</a:t>
                          </a:r>
                          <a:endParaRPr lang="en-GB" sz="1800" kern="1200" dirty="0">
                            <a:solidFill>
                              <a:schemeClr val="dk1"/>
                            </a:solidFill>
                            <a:latin typeface="+mn-lt"/>
                            <a:ea typeface="+mn-ea"/>
                            <a:cs typeface="+mn-cs"/>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dirty="0"/>
                            <a:t>N</a:t>
                          </a:r>
                          <a:endParaRPr lang="en-GB" dirty="0"/>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dirty="0"/>
                            <a:t>N</a:t>
                          </a:r>
                          <a:endParaRPr lang="en-GB" dirty="0"/>
                        </a:p>
                      </a:txBody>
                      <a:tcP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6346606"/>
                      </a:ext>
                    </a:extLst>
                  </a:tr>
                </a:tbl>
              </a:graphicData>
            </a:graphic>
          </p:graphicFrame>
        </mc:Choice>
        <mc:Fallback>
          <p:graphicFrame>
            <p:nvGraphicFramePr>
              <p:cNvPr id="4" name="Content Placeholder 3">
                <a:extLst>
                  <a:ext uri="{FF2B5EF4-FFF2-40B4-BE49-F238E27FC236}">
                    <a16:creationId xmlns:a16="http://schemas.microsoft.com/office/drawing/2014/main" id="{25767A3F-77A5-68D3-2198-E8D005901F1E}"/>
                  </a:ext>
                </a:extLst>
              </p:cNvPr>
              <p:cNvGraphicFramePr>
                <a:graphicFrameLocks noGrp="1"/>
              </p:cNvGraphicFramePr>
              <p:nvPr>
                <p:ph idx="1"/>
                <p:extLst>
                  <p:ext uri="{D42A27DB-BD31-4B8C-83A1-F6EECF244321}">
                    <p14:modId xmlns:p14="http://schemas.microsoft.com/office/powerpoint/2010/main" val="3002472711"/>
                  </p:ext>
                </p:extLst>
              </p:nvPr>
            </p:nvGraphicFramePr>
            <p:xfrm>
              <a:off x="2806700" y="1957614"/>
              <a:ext cx="6578600" cy="3566160"/>
            </p:xfrm>
            <a:graphic>
              <a:graphicData uri="http://schemas.openxmlformats.org/drawingml/2006/table">
                <a:tbl>
                  <a:tblPr firstRow="1" bandRow="1">
                    <a:tableStyleId>{5C22544A-7EE6-4342-B048-85BDC9FD1C3A}</a:tableStyleId>
                  </a:tblPr>
                  <a:tblGrid>
                    <a:gridCol w="1282700">
                      <a:extLst>
                        <a:ext uri="{9D8B030D-6E8A-4147-A177-3AD203B41FA5}">
                          <a16:colId xmlns:a16="http://schemas.microsoft.com/office/drawing/2014/main" val="1014284720"/>
                        </a:ext>
                      </a:extLst>
                    </a:gridCol>
                    <a:gridCol w="952500">
                      <a:extLst>
                        <a:ext uri="{9D8B030D-6E8A-4147-A177-3AD203B41FA5}">
                          <a16:colId xmlns:a16="http://schemas.microsoft.com/office/drawing/2014/main" val="1413775062"/>
                        </a:ext>
                      </a:extLst>
                    </a:gridCol>
                    <a:gridCol w="1143000">
                      <a:extLst>
                        <a:ext uri="{9D8B030D-6E8A-4147-A177-3AD203B41FA5}">
                          <a16:colId xmlns:a16="http://schemas.microsoft.com/office/drawing/2014/main" val="558511013"/>
                        </a:ext>
                      </a:extLst>
                    </a:gridCol>
                    <a:gridCol w="1651000">
                      <a:extLst>
                        <a:ext uri="{9D8B030D-6E8A-4147-A177-3AD203B41FA5}">
                          <a16:colId xmlns:a16="http://schemas.microsoft.com/office/drawing/2014/main" val="2211783932"/>
                        </a:ext>
                      </a:extLst>
                    </a:gridCol>
                    <a:gridCol w="1549400">
                      <a:extLst>
                        <a:ext uri="{9D8B030D-6E8A-4147-A177-3AD203B41FA5}">
                          <a16:colId xmlns:a16="http://schemas.microsoft.com/office/drawing/2014/main" val="4253468959"/>
                        </a:ext>
                      </a:extLst>
                    </a:gridCol>
                  </a:tblGrid>
                  <a:tr h="640080">
                    <a:tc>
                      <a:txBody>
                        <a:bodyPr/>
                        <a:lstStyle/>
                        <a:p>
                          <a:pPr algn="ctr"/>
                          <a:r>
                            <a:rPr lang="en-US" altLang="zh-CN" dirty="0" err="1">
                              <a:solidFill>
                                <a:schemeClr val="tx1"/>
                              </a:solidFill>
                            </a:rPr>
                            <a:t>Jname</a:t>
                          </a:r>
                          <a:endParaRPr lang="en-GB"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dirty="0">
                              <a:solidFill>
                                <a:schemeClr val="tx1"/>
                              </a:solidFill>
                            </a:rPr>
                            <a:t>P</a:t>
                          </a:r>
                        </a:p>
                        <a:p>
                          <a:pPr algn="ctr"/>
                          <a:r>
                            <a:rPr lang="en-US" altLang="zh-CN" dirty="0">
                              <a:solidFill>
                                <a:schemeClr val="tx1"/>
                              </a:solidFill>
                            </a:rPr>
                            <a:t>(</a:t>
                          </a:r>
                          <a:r>
                            <a:rPr lang="en-US" altLang="zh-CN" dirty="0" err="1">
                              <a:solidFill>
                                <a:schemeClr val="tx1"/>
                              </a:solidFill>
                            </a:rPr>
                            <a:t>ms</a:t>
                          </a:r>
                          <a:r>
                            <a:rPr lang="en-US" altLang="zh-CN" dirty="0">
                              <a:solidFill>
                                <a:schemeClr val="tx1"/>
                              </a:solidFill>
                            </a:rPr>
                            <a:t>)</a:t>
                          </a:r>
                          <a:endParaRPr lang="en-GB"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CN"/>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96667" t="-4000" r="-282222" b="-486000"/>
                          </a:stretch>
                        </a:blipFill>
                      </a:tcPr>
                    </a:tc>
                    <a:tc>
                      <a:txBody>
                        <a:bodyPr/>
                        <a:lstStyle/>
                        <a:p>
                          <a:endParaRPr lang="en-CN"/>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05385" t="-4000" r="-95385" b="-486000"/>
                          </a:stretch>
                        </a:blipFill>
                      </a:tcPr>
                    </a:tc>
                    <a:tc>
                      <a:txBody>
                        <a:bodyPr/>
                        <a:lstStyle/>
                        <a:p>
                          <a:endParaRPr lang="en-CN"/>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325410" t="-4000" r="-1639" b="-486000"/>
                          </a:stretch>
                        </a:blipFill>
                      </a:tcPr>
                    </a:tc>
                    <a:extLst>
                      <a:ext uri="{0D108BD9-81ED-4DB2-BD59-A6C34878D82A}">
                        <a16:rowId xmlns:a16="http://schemas.microsoft.com/office/drawing/2014/main" val="917681038"/>
                      </a:ext>
                    </a:extLst>
                  </a:tr>
                  <a:tr h="365760">
                    <a:tc>
                      <a:txBody>
                        <a:bodyPr/>
                        <a:lstStyle/>
                        <a:p>
                          <a:pPr marL="0" algn="ctr" defTabSz="914400" rtl="0" eaLnBrk="1" fontAlgn="b" latinLnBrk="0" hangingPunct="1"/>
                          <a:r>
                            <a:rPr lang="en-US" sz="1800" kern="1200" dirty="0">
                              <a:solidFill>
                                <a:schemeClr val="dk1"/>
                              </a:solidFill>
                              <a:latin typeface="+mn-lt"/>
                              <a:ea typeface="+mn-ea"/>
                              <a:cs typeface="+mn-cs"/>
                            </a:rPr>
                            <a:t>J0908-4913</a:t>
                          </a:r>
                        </a:p>
                      </a:txBody>
                      <a:tcPr marL="9525" marR="9525" marT="9525" marB="0" anchor="b">
                        <a:lnT w="12700" cap="flat" cmpd="sng" algn="ctr">
                          <a:solidFill>
                            <a:schemeClr val="tx1"/>
                          </a:solidFill>
                          <a:prstDash val="solid"/>
                          <a:round/>
                          <a:headEnd type="none" w="med" len="med"/>
                          <a:tailEnd type="none" w="med" len="med"/>
                        </a:lnT>
                        <a:solidFill>
                          <a:schemeClr val="bg1"/>
                        </a:solidFill>
                      </a:tcPr>
                    </a:tc>
                    <a:tc>
                      <a:txBody>
                        <a:bodyPr/>
                        <a:lstStyle/>
                        <a:p>
                          <a:pPr marL="0" algn="ctr" defTabSz="914400" rtl="0" eaLnBrk="1" fontAlgn="b" latinLnBrk="0" hangingPunct="1"/>
                          <a:r>
                            <a:rPr lang="en-CN" sz="1800" kern="1200" dirty="0">
                              <a:solidFill>
                                <a:schemeClr val="dk1"/>
                              </a:solidFill>
                              <a:latin typeface="+mn-lt"/>
                              <a:ea typeface="+mn-ea"/>
                              <a:cs typeface="+mn-cs"/>
                            </a:rPr>
                            <a:t>106.8</a:t>
                          </a:r>
                        </a:p>
                      </a:txBody>
                      <a:tcPr marL="9525" marR="9525" marT="9525" marB="0" anchor="b">
                        <a:lnT w="12700" cap="flat" cmpd="sng" algn="ctr">
                          <a:solidFill>
                            <a:schemeClr val="tx1"/>
                          </a:solidFill>
                          <a:prstDash val="solid"/>
                          <a:round/>
                          <a:headEnd type="none" w="med" len="med"/>
                          <a:tailEnd type="none" w="med" len="med"/>
                        </a:lnT>
                        <a:solidFill>
                          <a:schemeClr val="bg1"/>
                        </a:solidFill>
                      </a:tcPr>
                    </a:tc>
                    <a:tc>
                      <a:txBody>
                        <a:bodyPr/>
                        <a:lstStyle/>
                        <a:p>
                          <a:pPr marL="0" algn="ctr" defTabSz="914400" rtl="0" eaLnBrk="1" fontAlgn="b" latinLnBrk="0" hangingPunct="1"/>
                          <a:r>
                            <a:rPr lang="en-US" altLang="zh-CN" sz="1800" kern="1200" dirty="0">
                              <a:solidFill>
                                <a:schemeClr val="dk1"/>
                              </a:solidFill>
                              <a:latin typeface="+mn-lt"/>
                              <a:ea typeface="+mn-ea"/>
                              <a:cs typeface="+mn-cs"/>
                            </a:rPr>
                            <a:t>N</a:t>
                          </a:r>
                          <a:endParaRPr lang="en-GB" sz="1800" kern="1200" dirty="0">
                            <a:solidFill>
                              <a:schemeClr val="dk1"/>
                            </a:solidFill>
                            <a:latin typeface="+mn-lt"/>
                            <a:ea typeface="+mn-ea"/>
                            <a:cs typeface="+mn-cs"/>
                          </a:endParaRPr>
                        </a:p>
                      </a:txBody>
                      <a:tcP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altLang="zh-CN" dirty="0"/>
                            <a:t>N</a:t>
                          </a:r>
                          <a:endParaRPr lang="en-GB" dirty="0"/>
                        </a:p>
                      </a:txBody>
                      <a:tcP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altLang="zh-CN" dirty="0"/>
                            <a:t>N</a:t>
                          </a:r>
                          <a:endParaRPr lang="en-GB" dirty="0"/>
                        </a:p>
                      </a:txBody>
                      <a:tcP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793034693"/>
                      </a:ext>
                    </a:extLst>
                  </a:tr>
                  <a:tr h="365760">
                    <a:tc>
                      <a:txBody>
                        <a:bodyPr/>
                        <a:lstStyle/>
                        <a:p>
                          <a:pPr marL="0" algn="ctr" defTabSz="914400" rtl="0" eaLnBrk="1" fontAlgn="b" latinLnBrk="0" hangingPunct="1"/>
                          <a:r>
                            <a:rPr lang="en-US" sz="1800" kern="1200" dirty="0">
                              <a:solidFill>
                                <a:schemeClr val="dk1"/>
                              </a:solidFill>
                              <a:latin typeface="+mn-lt"/>
                              <a:ea typeface="+mn-ea"/>
                              <a:cs typeface="+mn-cs"/>
                            </a:rPr>
                            <a:t>J1413-6307</a:t>
                          </a:r>
                        </a:p>
                      </a:txBody>
                      <a:tcPr marL="9525" marR="9525" marT="9525" marB="0" anchor="b">
                        <a:solidFill>
                          <a:schemeClr val="bg1"/>
                        </a:solidFill>
                      </a:tcPr>
                    </a:tc>
                    <a:tc>
                      <a:txBody>
                        <a:bodyPr/>
                        <a:lstStyle/>
                        <a:p>
                          <a:pPr marL="0" algn="ctr" defTabSz="914400" rtl="0" eaLnBrk="1" fontAlgn="b" latinLnBrk="0" hangingPunct="1"/>
                          <a:r>
                            <a:rPr lang="en-CN" sz="1800" kern="1200" dirty="0">
                              <a:solidFill>
                                <a:schemeClr val="dk1"/>
                              </a:solidFill>
                              <a:latin typeface="+mn-lt"/>
                              <a:ea typeface="+mn-ea"/>
                              <a:cs typeface="+mn-cs"/>
                            </a:rPr>
                            <a:t>394.9</a:t>
                          </a:r>
                        </a:p>
                      </a:txBody>
                      <a:tcPr marL="9525" marR="9525" marT="9525" marB="0" anchor="b">
                        <a:solidFill>
                          <a:schemeClr val="bg1"/>
                        </a:solidFill>
                      </a:tcPr>
                    </a:tc>
                    <a:tc>
                      <a:txBody>
                        <a:bodyPr/>
                        <a:lstStyle/>
                        <a:p>
                          <a:pPr marL="0" algn="ctr" defTabSz="914400" rtl="0" eaLnBrk="1" fontAlgn="b" latinLnBrk="0" hangingPunct="1"/>
                          <a:r>
                            <a:rPr lang="en-GB" sz="1800" b="1" kern="1200" dirty="0">
                              <a:solidFill>
                                <a:srgbClr val="FF0000"/>
                              </a:solidFill>
                              <a:latin typeface="+mn-lt"/>
                              <a:ea typeface="+mn-ea"/>
                              <a:cs typeface="+mn-cs"/>
                            </a:rPr>
                            <a:t>Y</a:t>
                          </a:r>
                        </a:p>
                      </a:txBody>
                      <a:tcPr>
                        <a:solidFill>
                          <a:schemeClr val="bg1"/>
                        </a:solidFill>
                      </a:tcPr>
                    </a:tc>
                    <a:tc>
                      <a:txBody>
                        <a:bodyPr/>
                        <a:lstStyle/>
                        <a:p>
                          <a:pPr algn="ctr"/>
                          <a:r>
                            <a:rPr lang="en-US" altLang="zh-CN" dirty="0"/>
                            <a:t>N</a:t>
                          </a:r>
                          <a:endParaRPr lang="en-GB" dirty="0"/>
                        </a:p>
                      </a:txBody>
                      <a:tcPr>
                        <a:solidFill>
                          <a:schemeClr val="bg1"/>
                        </a:solidFill>
                      </a:tcPr>
                    </a:tc>
                    <a:tc>
                      <a:txBody>
                        <a:bodyPr/>
                        <a:lstStyle/>
                        <a:p>
                          <a:pPr algn="ctr"/>
                          <a:r>
                            <a:rPr lang="en-US" altLang="zh-CN" dirty="0"/>
                            <a:t>N</a:t>
                          </a:r>
                          <a:endParaRPr lang="en-GB" dirty="0"/>
                        </a:p>
                      </a:txBody>
                      <a:tcPr>
                        <a:solidFill>
                          <a:schemeClr val="bg1"/>
                        </a:solidFill>
                      </a:tcPr>
                    </a:tc>
                    <a:extLst>
                      <a:ext uri="{0D108BD9-81ED-4DB2-BD59-A6C34878D82A}">
                        <a16:rowId xmlns:a16="http://schemas.microsoft.com/office/drawing/2014/main" val="593970625"/>
                      </a:ext>
                    </a:extLst>
                  </a:tr>
                  <a:tr h="365760">
                    <a:tc>
                      <a:txBody>
                        <a:bodyPr/>
                        <a:lstStyle/>
                        <a:p>
                          <a:pPr marL="0" algn="ctr" defTabSz="914400" rtl="0" eaLnBrk="1" fontAlgn="b" latinLnBrk="0" hangingPunct="1"/>
                          <a:r>
                            <a:rPr lang="en-US" sz="1800" kern="1200" dirty="0">
                              <a:solidFill>
                                <a:schemeClr val="dk1"/>
                              </a:solidFill>
                              <a:latin typeface="+mn-lt"/>
                              <a:ea typeface="+mn-ea"/>
                              <a:cs typeface="+mn-cs"/>
                            </a:rPr>
                            <a:t>J1549-4848</a:t>
                          </a:r>
                        </a:p>
                      </a:txBody>
                      <a:tcPr marL="9525" marR="9525" marT="9525" marB="0" anchor="b">
                        <a:solidFill>
                          <a:schemeClr val="bg1"/>
                        </a:solidFill>
                      </a:tcPr>
                    </a:tc>
                    <a:tc>
                      <a:txBody>
                        <a:bodyPr/>
                        <a:lstStyle/>
                        <a:p>
                          <a:pPr marL="0" algn="ctr" defTabSz="914400" rtl="0" eaLnBrk="1" fontAlgn="b" latinLnBrk="0" hangingPunct="1"/>
                          <a:r>
                            <a:rPr lang="en-CN" sz="1800" kern="1200" dirty="0">
                              <a:solidFill>
                                <a:schemeClr val="dk1"/>
                              </a:solidFill>
                              <a:latin typeface="+mn-lt"/>
                              <a:ea typeface="+mn-ea"/>
                              <a:cs typeface="+mn-cs"/>
                            </a:rPr>
                            <a:t>288.4</a:t>
                          </a:r>
                        </a:p>
                      </a:txBody>
                      <a:tcPr marL="9525" marR="9525" marT="9525" marB="0" anchor="b">
                        <a:solidFill>
                          <a:schemeClr val="bg1"/>
                        </a:solidFill>
                      </a:tcPr>
                    </a:tc>
                    <a:tc>
                      <a:txBody>
                        <a:bodyPr/>
                        <a:lstStyle/>
                        <a:p>
                          <a:pPr marL="0" algn="ctr" defTabSz="914400" rtl="0" eaLnBrk="1" fontAlgn="b" latinLnBrk="0" hangingPunct="1"/>
                          <a:r>
                            <a:rPr lang="en-US" altLang="zh-CN" sz="1800" kern="1200" dirty="0">
                              <a:solidFill>
                                <a:schemeClr val="dk1"/>
                              </a:solidFill>
                              <a:latin typeface="+mn-lt"/>
                              <a:ea typeface="+mn-ea"/>
                              <a:cs typeface="+mn-cs"/>
                            </a:rPr>
                            <a:t>N</a:t>
                          </a:r>
                          <a:endParaRPr lang="en-GB" sz="1800" kern="1200" dirty="0">
                            <a:solidFill>
                              <a:schemeClr val="dk1"/>
                            </a:solidFill>
                            <a:latin typeface="+mn-lt"/>
                            <a:ea typeface="+mn-ea"/>
                            <a:cs typeface="+mn-cs"/>
                          </a:endParaRPr>
                        </a:p>
                      </a:txBody>
                      <a:tcPr>
                        <a:solidFill>
                          <a:schemeClr val="bg1"/>
                        </a:solidFill>
                      </a:tcPr>
                    </a:tc>
                    <a:tc>
                      <a:txBody>
                        <a:bodyPr/>
                        <a:lstStyle/>
                        <a:p>
                          <a:pPr algn="ctr"/>
                          <a:r>
                            <a:rPr lang="en-US" altLang="zh-CN" dirty="0"/>
                            <a:t>N</a:t>
                          </a:r>
                          <a:endParaRPr lang="en-GB" dirty="0"/>
                        </a:p>
                      </a:txBody>
                      <a:tcPr>
                        <a:solidFill>
                          <a:schemeClr val="bg1"/>
                        </a:solidFill>
                      </a:tcPr>
                    </a:tc>
                    <a:tc>
                      <a:txBody>
                        <a:bodyPr/>
                        <a:lstStyle/>
                        <a:p>
                          <a:pPr algn="ctr"/>
                          <a:r>
                            <a:rPr lang="en-US" altLang="zh-CN" dirty="0"/>
                            <a:t>N</a:t>
                          </a:r>
                          <a:endParaRPr lang="en-GB" dirty="0"/>
                        </a:p>
                      </a:txBody>
                      <a:tcPr>
                        <a:solidFill>
                          <a:schemeClr val="bg1"/>
                        </a:solidFill>
                      </a:tcPr>
                    </a:tc>
                    <a:extLst>
                      <a:ext uri="{0D108BD9-81ED-4DB2-BD59-A6C34878D82A}">
                        <a16:rowId xmlns:a16="http://schemas.microsoft.com/office/drawing/2014/main" val="2230275502"/>
                      </a:ext>
                    </a:extLst>
                  </a:tr>
                  <a:tr h="365760">
                    <a:tc>
                      <a:txBody>
                        <a:bodyPr/>
                        <a:lstStyle/>
                        <a:p>
                          <a:pPr marL="0" algn="ctr" defTabSz="914400" rtl="0" eaLnBrk="1" fontAlgn="b" latinLnBrk="0" hangingPunct="1"/>
                          <a:r>
                            <a:rPr lang="en-US" sz="1800" kern="1200" dirty="0">
                              <a:solidFill>
                                <a:schemeClr val="dk1"/>
                              </a:solidFill>
                              <a:latin typeface="+mn-lt"/>
                              <a:ea typeface="+mn-ea"/>
                              <a:cs typeface="+mn-cs"/>
                            </a:rPr>
                            <a:t>J1611-5209</a:t>
                          </a:r>
                        </a:p>
                      </a:txBody>
                      <a:tcPr marL="9525" marR="9525" marT="9525" marB="0" anchor="b">
                        <a:solidFill>
                          <a:schemeClr val="bg1"/>
                        </a:solidFill>
                      </a:tcPr>
                    </a:tc>
                    <a:tc>
                      <a:txBody>
                        <a:bodyPr/>
                        <a:lstStyle/>
                        <a:p>
                          <a:pPr marL="0" algn="ctr" defTabSz="914400" rtl="0" eaLnBrk="1" fontAlgn="b" latinLnBrk="0" hangingPunct="1"/>
                          <a:r>
                            <a:rPr lang="en-CN" sz="1800" kern="1200" dirty="0">
                              <a:solidFill>
                                <a:schemeClr val="dk1"/>
                              </a:solidFill>
                              <a:latin typeface="+mn-lt"/>
                              <a:ea typeface="+mn-ea"/>
                              <a:cs typeface="+mn-cs"/>
                            </a:rPr>
                            <a:t>182.5</a:t>
                          </a:r>
                        </a:p>
                      </a:txBody>
                      <a:tcPr marL="9525" marR="9525" marT="9525" marB="0" anchor="b">
                        <a:solidFill>
                          <a:schemeClr val="bg1"/>
                        </a:solidFill>
                      </a:tcPr>
                    </a:tc>
                    <a:tc>
                      <a:txBody>
                        <a:bodyPr/>
                        <a:lstStyle/>
                        <a:p>
                          <a:pPr marL="0" algn="ctr" defTabSz="914400" rtl="0" eaLnBrk="1" fontAlgn="b" latinLnBrk="0" hangingPunct="1"/>
                          <a:r>
                            <a:rPr lang="en-GB" sz="1800" kern="1200" dirty="0">
                              <a:solidFill>
                                <a:schemeClr val="dk1"/>
                              </a:solidFill>
                              <a:latin typeface="+mn-lt"/>
                              <a:ea typeface="+mn-ea"/>
                              <a:cs typeface="+mn-cs"/>
                            </a:rPr>
                            <a:t>N</a:t>
                          </a:r>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N</a:t>
                          </a:r>
                          <a:endParaRPr lang="en-GB" dirty="0"/>
                        </a:p>
                      </a:txBody>
                      <a:tcPr>
                        <a:solidFill>
                          <a:schemeClr val="bg1"/>
                        </a:solidFill>
                      </a:tcPr>
                    </a:tc>
                    <a:tc>
                      <a:txBody>
                        <a:bodyPr/>
                        <a:lstStyle/>
                        <a:p>
                          <a:pPr algn="ctr"/>
                          <a:r>
                            <a:rPr lang="en-US" altLang="zh-CN" b="1" dirty="0">
                              <a:solidFill>
                                <a:srgbClr val="FF0000"/>
                              </a:solidFill>
                            </a:rPr>
                            <a:t>Y</a:t>
                          </a:r>
                          <a:endParaRPr lang="en-GB" b="1" dirty="0">
                            <a:solidFill>
                              <a:srgbClr val="FF0000"/>
                            </a:solidFill>
                          </a:endParaRPr>
                        </a:p>
                      </a:txBody>
                      <a:tcPr>
                        <a:solidFill>
                          <a:schemeClr val="bg1"/>
                        </a:solidFill>
                      </a:tcPr>
                    </a:tc>
                    <a:extLst>
                      <a:ext uri="{0D108BD9-81ED-4DB2-BD59-A6C34878D82A}">
                        <a16:rowId xmlns:a16="http://schemas.microsoft.com/office/drawing/2014/main" val="2009397599"/>
                      </a:ext>
                    </a:extLst>
                  </a:tr>
                  <a:tr h="365760">
                    <a:tc>
                      <a:txBody>
                        <a:bodyPr/>
                        <a:lstStyle/>
                        <a:p>
                          <a:pPr marL="0" algn="ctr" defTabSz="914400" rtl="0" eaLnBrk="1" fontAlgn="b" latinLnBrk="0" hangingPunct="1"/>
                          <a:r>
                            <a:rPr lang="en-US" sz="1800" kern="1200" dirty="0">
                              <a:solidFill>
                                <a:schemeClr val="dk1"/>
                              </a:solidFill>
                              <a:latin typeface="+mn-lt"/>
                              <a:ea typeface="+mn-ea"/>
                              <a:cs typeface="+mn-cs"/>
                            </a:rPr>
                            <a:t>J1739-2903</a:t>
                          </a:r>
                        </a:p>
                      </a:txBody>
                      <a:tcPr marL="9525" marR="9525" marT="9525" marB="0" anchor="b">
                        <a:solidFill>
                          <a:schemeClr val="bg1"/>
                        </a:solidFill>
                      </a:tcPr>
                    </a:tc>
                    <a:tc>
                      <a:txBody>
                        <a:bodyPr/>
                        <a:lstStyle/>
                        <a:p>
                          <a:pPr marL="0" algn="ctr" defTabSz="914400" rtl="0" eaLnBrk="1" fontAlgn="b" latinLnBrk="0" hangingPunct="1"/>
                          <a:r>
                            <a:rPr lang="en-CN" sz="1800" kern="1200" dirty="0">
                              <a:solidFill>
                                <a:schemeClr val="dk1"/>
                              </a:solidFill>
                              <a:latin typeface="+mn-lt"/>
                              <a:ea typeface="+mn-ea"/>
                              <a:cs typeface="+mn-cs"/>
                            </a:rPr>
                            <a:t>322.9</a:t>
                          </a:r>
                        </a:p>
                      </a:txBody>
                      <a:tcPr marL="9525" marR="9525" marT="9525" marB="0" anchor="b">
                        <a:solidFill>
                          <a:schemeClr val="bg1"/>
                        </a:solidFill>
                      </a:tcPr>
                    </a:tc>
                    <a:tc>
                      <a:txBody>
                        <a:bodyPr/>
                        <a:lstStyle/>
                        <a:p>
                          <a:pPr algn="ctr"/>
                          <a:r>
                            <a:rPr lang="en-US" altLang="zh-CN" b="1" dirty="0">
                              <a:solidFill>
                                <a:srgbClr val="FF0000"/>
                              </a:solidFill>
                            </a:rPr>
                            <a:t>Y</a:t>
                          </a:r>
                          <a:endParaRPr lang="en-GB" b="1" dirty="0">
                            <a:solidFill>
                              <a:srgbClr val="FF0000"/>
                            </a:solidFill>
                          </a:endParaRPr>
                        </a:p>
                      </a:txBody>
                      <a:tcPr>
                        <a:solidFill>
                          <a:schemeClr val="bg1"/>
                        </a:solidFill>
                      </a:tcPr>
                    </a:tc>
                    <a:tc>
                      <a:txBody>
                        <a:bodyPr/>
                        <a:lstStyle/>
                        <a:p>
                          <a:pPr algn="ctr"/>
                          <a:r>
                            <a:rPr lang="en-US" altLang="zh-CN" dirty="0"/>
                            <a:t>N</a:t>
                          </a:r>
                          <a:endParaRPr lang="en-GB" dirty="0"/>
                        </a:p>
                      </a:txBody>
                      <a:tcPr>
                        <a:solidFill>
                          <a:schemeClr val="bg1"/>
                        </a:solidFill>
                      </a:tcPr>
                    </a:tc>
                    <a:tc>
                      <a:txBody>
                        <a:bodyPr/>
                        <a:lstStyle/>
                        <a:p>
                          <a:pPr algn="ctr"/>
                          <a:r>
                            <a:rPr lang="en-US" altLang="zh-CN" dirty="0"/>
                            <a:t>N</a:t>
                          </a:r>
                          <a:endParaRPr lang="en-GB" dirty="0"/>
                        </a:p>
                      </a:txBody>
                      <a:tcPr>
                        <a:solidFill>
                          <a:schemeClr val="bg1"/>
                        </a:solidFill>
                      </a:tcPr>
                    </a:tc>
                    <a:extLst>
                      <a:ext uri="{0D108BD9-81ED-4DB2-BD59-A6C34878D82A}">
                        <a16:rowId xmlns:a16="http://schemas.microsoft.com/office/drawing/2014/main" val="477292692"/>
                      </a:ext>
                    </a:extLst>
                  </a:tr>
                  <a:tr h="365760">
                    <a:tc>
                      <a:txBody>
                        <a:bodyPr/>
                        <a:lstStyle/>
                        <a:p>
                          <a:pPr marL="0" algn="ctr" defTabSz="914400" rtl="0" eaLnBrk="1" fontAlgn="b" latinLnBrk="0" hangingPunct="1"/>
                          <a:r>
                            <a:rPr lang="en-US" sz="1800" kern="1200" dirty="0">
                              <a:solidFill>
                                <a:schemeClr val="dk1"/>
                              </a:solidFill>
                              <a:latin typeface="+mn-lt"/>
                              <a:ea typeface="+mn-ea"/>
                              <a:cs typeface="+mn-cs"/>
                            </a:rPr>
                            <a:t>J1755-0903</a:t>
                          </a:r>
                        </a:p>
                      </a:txBody>
                      <a:tcPr marL="9525" marR="9525" marT="9525" marB="0" anchor="b">
                        <a:solidFill>
                          <a:schemeClr val="bg1"/>
                        </a:solidFill>
                      </a:tcPr>
                    </a:tc>
                    <a:tc>
                      <a:txBody>
                        <a:bodyPr/>
                        <a:lstStyle/>
                        <a:p>
                          <a:pPr marL="0" algn="ctr" defTabSz="914400" rtl="0" eaLnBrk="1" fontAlgn="b" latinLnBrk="0" hangingPunct="1"/>
                          <a:r>
                            <a:rPr lang="en-CN" sz="1800" kern="1200" dirty="0">
                              <a:solidFill>
                                <a:schemeClr val="dk1"/>
                              </a:solidFill>
                              <a:latin typeface="+mn-lt"/>
                              <a:ea typeface="+mn-ea"/>
                              <a:cs typeface="+mn-cs"/>
                            </a:rPr>
                            <a:t>190.7</a:t>
                          </a:r>
                        </a:p>
                      </a:txBody>
                      <a:tcPr marL="9525" marR="9525" marT="9525" marB="0" anchor="b">
                        <a:solidFill>
                          <a:schemeClr val="bg1"/>
                        </a:solidFill>
                      </a:tcPr>
                    </a:tc>
                    <a:tc>
                      <a:txBody>
                        <a:bodyPr/>
                        <a:lstStyle/>
                        <a:p>
                          <a:pPr marL="0" algn="ctr" defTabSz="914400" rtl="0" eaLnBrk="1" fontAlgn="b" latinLnBrk="0" hangingPunct="1"/>
                          <a:r>
                            <a:rPr lang="en-US" altLang="zh-CN" sz="1800" b="1" kern="1200" dirty="0">
                              <a:solidFill>
                                <a:srgbClr val="FF0000"/>
                              </a:solidFill>
                              <a:latin typeface="+mn-lt"/>
                              <a:ea typeface="+mn-ea"/>
                              <a:cs typeface="+mn-cs"/>
                            </a:rPr>
                            <a:t>Y</a:t>
                          </a:r>
                          <a:endParaRPr lang="en-GB" sz="1800" b="1" kern="1200" dirty="0">
                            <a:solidFill>
                              <a:srgbClr val="FF0000"/>
                            </a:solidFill>
                            <a:latin typeface="+mn-lt"/>
                            <a:ea typeface="+mn-ea"/>
                            <a:cs typeface="+mn-cs"/>
                          </a:endParaRPr>
                        </a:p>
                      </a:txBody>
                      <a:tcPr>
                        <a:solidFill>
                          <a:schemeClr val="bg1"/>
                        </a:solidFill>
                      </a:tcPr>
                    </a:tc>
                    <a:tc>
                      <a:txBody>
                        <a:bodyPr/>
                        <a:lstStyle/>
                        <a:p>
                          <a:pPr algn="ctr"/>
                          <a:r>
                            <a:rPr lang="en-US" altLang="zh-CN" dirty="0"/>
                            <a:t>N</a:t>
                          </a:r>
                          <a:endParaRPr lang="en-GB" dirty="0"/>
                        </a:p>
                      </a:txBody>
                      <a:tcPr>
                        <a:solidFill>
                          <a:schemeClr val="bg1"/>
                        </a:solidFill>
                      </a:tcPr>
                    </a:tc>
                    <a:tc>
                      <a:txBody>
                        <a:bodyPr/>
                        <a:lstStyle/>
                        <a:p>
                          <a:pPr algn="ctr"/>
                          <a:r>
                            <a:rPr lang="en-US" altLang="zh-CN" dirty="0"/>
                            <a:t>N</a:t>
                          </a:r>
                          <a:endParaRPr lang="en-GB" dirty="0"/>
                        </a:p>
                      </a:txBody>
                      <a:tcPr>
                        <a:solidFill>
                          <a:schemeClr val="bg1"/>
                        </a:solidFill>
                      </a:tcPr>
                    </a:tc>
                    <a:extLst>
                      <a:ext uri="{0D108BD9-81ED-4DB2-BD59-A6C34878D82A}">
                        <a16:rowId xmlns:a16="http://schemas.microsoft.com/office/drawing/2014/main" val="809899189"/>
                      </a:ext>
                    </a:extLst>
                  </a:tr>
                  <a:tr h="365760">
                    <a:tc>
                      <a:txBody>
                        <a:bodyPr/>
                        <a:lstStyle/>
                        <a:p>
                          <a:pPr marL="0" algn="ctr" defTabSz="914400" rtl="0" eaLnBrk="1" fontAlgn="b" latinLnBrk="0" hangingPunct="1"/>
                          <a:r>
                            <a:rPr lang="en-US" sz="1800" kern="1200" dirty="0">
                              <a:solidFill>
                                <a:schemeClr val="dk1"/>
                              </a:solidFill>
                              <a:latin typeface="+mn-lt"/>
                              <a:ea typeface="+mn-ea"/>
                              <a:cs typeface="+mn-cs"/>
                            </a:rPr>
                            <a:t>J1909+0749</a:t>
                          </a:r>
                        </a:p>
                      </a:txBody>
                      <a:tcPr marL="9525" marR="9525" marT="9525" marB="0" anchor="b">
                        <a:solidFill>
                          <a:schemeClr val="bg1"/>
                        </a:solidFill>
                      </a:tcPr>
                    </a:tc>
                    <a:tc>
                      <a:txBody>
                        <a:bodyPr/>
                        <a:lstStyle/>
                        <a:p>
                          <a:pPr marL="0" algn="ctr" defTabSz="914400" rtl="0" eaLnBrk="1" fontAlgn="b" latinLnBrk="0" hangingPunct="1"/>
                          <a:r>
                            <a:rPr lang="en-CN" sz="1800" kern="1200" dirty="0">
                              <a:solidFill>
                                <a:schemeClr val="dk1"/>
                              </a:solidFill>
                              <a:latin typeface="+mn-lt"/>
                              <a:ea typeface="+mn-ea"/>
                              <a:cs typeface="+mn-cs"/>
                            </a:rPr>
                            <a:t>237.2</a:t>
                          </a:r>
                        </a:p>
                      </a:txBody>
                      <a:tcPr marL="9525" marR="9525" marT="9525" marB="0" anchor="b">
                        <a:solidFill>
                          <a:schemeClr val="bg1"/>
                        </a:solidFill>
                      </a:tcPr>
                    </a:tc>
                    <a:tc>
                      <a:txBody>
                        <a:bodyPr/>
                        <a:lstStyle/>
                        <a:p>
                          <a:pPr marL="0" algn="ctr" defTabSz="914400" rtl="0" eaLnBrk="1" fontAlgn="b" latinLnBrk="0" hangingPunct="1"/>
                          <a:r>
                            <a:rPr lang="en-US" altLang="zh-CN" sz="1800" b="1" kern="1200" dirty="0">
                              <a:solidFill>
                                <a:srgbClr val="FF0000"/>
                              </a:solidFill>
                              <a:latin typeface="+mn-lt"/>
                              <a:ea typeface="+mn-ea"/>
                              <a:cs typeface="+mn-cs"/>
                            </a:rPr>
                            <a:t>Y</a:t>
                          </a:r>
                          <a:endParaRPr lang="en-GB" sz="1800" b="1" kern="1200" dirty="0">
                            <a:solidFill>
                              <a:srgbClr val="FF0000"/>
                            </a:solidFill>
                            <a:latin typeface="+mn-lt"/>
                            <a:ea typeface="+mn-ea"/>
                            <a:cs typeface="+mn-cs"/>
                          </a:endParaRPr>
                        </a:p>
                      </a:txBody>
                      <a:tcPr>
                        <a:solidFill>
                          <a:schemeClr val="bg1"/>
                        </a:solidFill>
                      </a:tcPr>
                    </a:tc>
                    <a:tc>
                      <a:txBody>
                        <a:bodyPr/>
                        <a:lstStyle/>
                        <a:p>
                          <a:pPr algn="ctr"/>
                          <a:r>
                            <a:rPr lang="en-US" altLang="zh-CN" dirty="0"/>
                            <a:t>N</a:t>
                          </a:r>
                          <a:endParaRPr lang="en-GB" b="1" dirty="0">
                            <a:solidFill>
                              <a:srgbClr val="FF0000"/>
                            </a:solidFill>
                          </a:endParaRPr>
                        </a:p>
                      </a:txBody>
                      <a:tcPr>
                        <a:solidFill>
                          <a:schemeClr val="bg1"/>
                        </a:solidFill>
                      </a:tcPr>
                    </a:tc>
                    <a:tc>
                      <a:txBody>
                        <a:bodyPr/>
                        <a:lstStyle/>
                        <a:p>
                          <a:pPr algn="ctr"/>
                          <a:r>
                            <a:rPr lang="en-US" altLang="zh-CN" b="1" dirty="0">
                              <a:solidFill>
                                <a:srgbClr val="FF0000"/>
                              </a:solidFill>
                            </a:rPr>
                            <a:t>Y</a:t>
                          </a:r>
                          <a:endParaRPr lang="en-GB" b="1" dirty="0">
                            <a:solidFill>
                              <a:srgbClr val="FF0000"/>
                            </a:solidFill>
                          </a:endParaRPr>
                        </a:p>
                      </a:txBody>
                      <a:tcPr>
                        <a:solidFill>
                          <a:schemeClr val="bg1"/>
                        </a:solidFill>
                      </a:tcPr>
                    </a:tc>
                    <a:extLst>
                      <a:ext uri="{0D108BD9-81ED-4DB2-BD59-A6C34878D82A}">
                        <a16:rowId xmlns:a16="http://schemas.microsoft.com/office/drawing/2014/main" val="993220726"/>
                      </a:ext>
                    </a:extLst>
                  </a:tr>
                  <a:tr h="365760">
                    <a:tc>
                      <a:txBody>
                        <a:bodyPr/>
                        <a:lstStyle/>
                        <a:p>
                          <a:pPr marL="0" algn="ctr" defTabSz="914400" rtl="0" eaLnBrk="1" fontAlgn="b" latinLnBrk="0" hangingPunct="1"/>
                          <a:r>
                            <a:rPr lang="en-US" sz="1800" kern="1200" dirty="0">
                              <a:solidFill>
                                <a:schemeClr val="dk1"/>
                              </a:solidFill>
                              <a:latin typeface="+mn-lt"/>
                              <a:ea typeface="+mn-ea"/>
                              <a:cs typeface="+mn-cs"/>
                            </a:rPr>
                            <a:t>J1913+0832</a:t>
                          </a:r>
                        </a:p>
                      </a:txBody>
                      <a:tcPr marL="9525" marR="9525" marT="9525" marB="0" anchor="b">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CN" sz="1800" kern="1200" dirty="0">
                              <a:solidFill>
                                <a:schemeClr val="dk1"/>
                              </a:solidFill>
                              <a:latin typeface="+mn-lt"/>
                              <a:ea typeface="+mn-ea"/>
                              <a:cs typeface="+mn-cs"/>
                            </a:rPr>
                            <a:t>134</a:t>
                          </a:r>
                          <a:r>
                            <a:rPr lang="en-US" altLang="zh-CN" sz="1800" kern="1200" dirty="0">
                              <a:solidFill>
                                <a:schemeClr val="dk1"/>
                              </a:solidFill>
                              <a:latin typeface="+mn-lt"/>
                              <a:ea typeface="+mn-ea"/>
                              <a:cs typeface="+mn-cs"/>
                            </a:rPr>
                            <a:t>.0</a:t>
                          </a:r>
                          <a:endParaRPr lang="en-CN" sz="1800" kern="1200" dirty="0">
                            <a:solidFill>
                              <a:schemeClr val="dk1"/>
                            </a:solidFill>
                            <a:latin typeface="+mn-lt"/>
                            <a:ea typeface="+mn-ea"/>
                            <a:cs typeface="+mn-cs"/>
                          </a:endParaRPr>
                        </a:p>
                      </a:txBody>
                      <a:tcPr marL="9525" marR="9525" marT="9525" marB="0" anchor="b">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CN" sz="1800" kern="1200" dirty="0">
                              <a:solidFill>
                                <a:schemeClr val="dk1"/>
                              </a:solidFill>
                              <a:latin typeface="+mn-lt"/>
                              <a:ea typeface="+mn-ea"/>
                              <a:cs typeface="+mn-cs"/>
                            </a:rPr>
                            <a:t>N</a:t>
                          </a:r>
                          <a:endParaRPr lang="en-GB" sz="1800" kern="1200" dirty="0">
                            <a:solidFill>
                              <a:schemeClr val="dk1"/>
                            </a:solidFill>
                            <a:latin typeface="+mn-lt"/>
                            <a:ea typeface="+mn-ea"/>
                            <a:cs typeface="+mn-cs"/>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dirty="0"/>
                            <a:t>N</a:t>
                          </a:r>
                          <a:endParaRPr lang="en-GB" dirty="0"/>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dirty="0"/>
                            <a:t>N</a:t>
                          </a:r>
                          <a:endParaRPr lang="en-GB" dirty="0"/>
                        </a:p>
                      </a:txBody>
                      <a:tcP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6346606"/>
                      </a:ext>
                    </a:extLst>
                  </a:tr>
                </a:tbl>
              </a:graphicData>
            </a:graphic>
          </p:graphicFrame>
        </mc:Fallback>
      </mc:AlternateContent>
      <p:sp>
        <p:nvSpPr>
          <p:cNvPr id="2" name="TextBox 1">
            <a:extLst>
              <a:ext uri="{FF2B5EF4-FFF2-40B4-BE49-F238E27FC236}">
                <a16:creationId xmlns:a16="http://schemas.microsoft.com/office/drawing/2014/main" id="{F7CDEA47-239B-152C-96B6-1E1949419EC9}"/>
              </a:ext>
            </a:extLst>
          </p:cNvPr>
          <p:cNvSpPr txBox="1"/>
          <p:nvPr/>
        </p:nvSpPr>
        <p:spPr>
          <a:xfrm>
            <a:off x="439387" y="807522"/>
            <a:ext cx="10083851" cy="461665"/>
          </a:xfrm>
          <a:prstGeom prst="rect">
            <a:avLst/>
          </a:prstGeom>
          <a:noFill/>
        </p:spPr>
        <p:txBody>
          <a:bodyPr wrap="none" rtlCol="0">
            <a:spAutoFit/>
          </a:bodyPr>
          <a:lstStyle/>
          <a:p>
            <a:r>
              <a:rPr lang="en-US" altLang="zh-CN" sz="2400" dirty="0"/>
              <a:t>For</a:t>
            </a:r>
            <a:r>
              <a:rPr lang="zh-CN" altLang="en-US" sz="2400" dirty="0"/>
              <a:t> </a:t>
            </a:r>
            <a:r>
              <a:rPr lang="en-US" altLang="zh-CN" sz="2400" dirty="0"/>
              <a:t>8</a:t>
            </a:r>
            <a:r>
              <a:rPr lang="zh-CN" altLang="en-US" sz="2400" dirty="0"/>
              <a:t> </a:t>
            </a:r>
            <a:r>
              <a:rPr lang="en-US" altLang="zh-CN" sz="2400" dirty="0"/>
              <a:t>pulsars</a:t>
            </a:r>
            <a:r>
              <a:rPr lang="zh-CN" altLang="en-US" sz="2400" dirty="0"/>
              <a:t> </a:t>
            </a:r>
            <a:r>
              <a:rPr lang="en-US" altLang="zh-CN" sz="2400" dirty="0"/>
              <a:t>the</a:t>
            </a:r>
            <a:r>
              <a:rPr lang="zh-CN" altLang="en-US" sz="2400" dirty="0"/>
              <a:t> </a:t>
            </a:r>
            <a:r>
              <a:rPr lang="en-US" altLang="zh-CN" sz="2400" dirty="0"/>
              <a:t>emissions</a:t>
            </a:r>
            <a:r>
              <a:rPr lang="zh-CN" altLang="en-US" sz="2400" dirty="0"/>
              <a:t> </a:t>
            </a:r>
            <a:r>
              <a:rPr lang="en-US" altLang="zh-CN" sz="2400" dirty="0"/>
              <a:t>are</a:t>
            </a:r>
            <a:r>
              <a:rPr lang="zh-CN" altLang="en-US" sz="2400" dirty="0"/>
              <a:t> </a:t>
            </a:r>
            <a:r>
              <a:rPr lang="en-US" altLang="zh-CN" sz="2400" dirty="0"/>
              <a:t>from</a:t>
            </a:r>
            <a:r>
              <a:rPr lang="zh-CN" altLang="en-US" sz="2400" dirty="0"/>
              <a:t> </a:t>
            </a:r>
            <a:r>
              <a:rPr lang="en-US" altLang="zh-CN" sz="2400" dirty="0"/>
              <a:t>the</a:t>
            </a:r>
            <a:r>
              <a:rPr lang="zh-CN" altLang="en-US" sz="2400" dirty="0"/>
              <a:t> </a:t>
            </a:r>
            <a:r>
              <a:rPr lang="en-US" altLang="zh-CN" sz="2400" dirty="0"/>
              <a:t>same</a:t>
            </a:r>
            <a:r>
              <a:rPr lang="zh-CN" altLang="en-US" sz="2400" dirty="0"/>
              <a:t> </a:t>
            </a:r>
            <a:r>
              <a:rPr lang="en-US" altLang="zh-CN" sz="2400" dirty="0"/>
              <a:t>side</a:t>
            </a:r>
            <a:r>
              <a:rPr lang="zh-CN" altLang="en-US" sz="2400" dirty="0"/>
              <a:t> </a:t>
            </a:r>
            <a:r>
              <a:rPr lang="en-US" altLang="zh-CN" sz="2400" dirty="0"/>
              <a:t>of</a:t>
            </a:r>
            <a:r>
              <a:rPr lang="zh-CN" altLang="en-US" sz="2400" dirty="0"/>
              <a:t> </a:t>
            </a:r>
            <a:r>
              <a:rPr lang="en-US" altLang="zh-CN" sz="2400" dirty="0"/>
              <a:t>both</a:t>
            </a:r>
            <a:r>
              <a:rPr lang="zh-CN" altLang="en-US" sz="2400" dirty="0"/>
              <a:t> </a:t>
            </a:r>
            <a:r>
              <a:rPr lang="en-US" altLang="zh-CN" sz="2400" dirty="0"/>
              <a:t>magnetic</a:t>
            </a:r>
            <a:r>
              <a:rPr lang="zh-CN" altLang="en-US" sz="2400" dirty="0"/>
              <a:t> </a:t>
            </a:r>
            <a:r>
              <a:rPr lang="en-US" altLang="zh-CN" sz="2400" dirty="0"/>
              <a:t>poles:</a:t>
            </a:r>
            <a:endParaRPr lang="en-GB" sz="2400" dirty="0"/>
          </a:p>
        </p:txBody>
      </p:sp>
      <p:sp>
        <p:nvSpPr>
          <p:cNvPr id="3" name="Slide Number Placeholder 2">
            <a:extLst>
              <a:ext uri="{FF2B5EF4-FFF2-40B4-BE49-F238E27FC236}">
                <a16:creationId xmlns:a16="http://schemas.microsoft.com/office/drawing/2014/main" id="{CA5E874E-9F1E-A388-5EC3-8F45E0A41B91}"/>
              </a:ext>
            </a:extLst>
          </p:cNvPr>
          <p:cNvSpPr>
            <a:spLocks noGrp="1"/>
          </p:cNvSpPr>
          <p:nvPr>
            <p:ph type="sldNum" sz="quarter" idx="12"/>
          </p:nvPr>
        </p:nvSpPr>
        <p:spPr/>
        <p:txBody>
          <a:bodyPr/>
          <a:lstStyle/>
          <a:p>
            <a:fld id="{BAF41441-E911-0445-B9B7-4068A2F4611F}" type="slidenum">
              <a:rPr lang="en-GB" smtClean="0"/>
              <a:t>23</a:t>
            </a:fld>
            <a:endParaRPr lang="en-GB"/>
          </a:p>
        </p:txBody>
      </p:sp>
    </p:spTree>
    <p:extLst>
      <p:ext uri="{BB962C8B-B14F-4D97-AF65-F5344CB8AC3E}">
        <p14:creationId xmlns:p14="http://schemas.microsoft.com/office/powerpoint/2010/main" val="34433997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C709F-6FBF-5E1F-3870-85E276083DC5}"/>
              </a:ext>
            </a:extLst>
          </p:cNvPr>
          <p:cNvSpPr>
            <a:spLocks noGrp="1"/>
          </p:cNvSpPr>
          <p:nvPr>
            <p:ph type="title"/>
          </p:nvPr>
        </p:nvSpPr>
        <p:spPr>
          <a:xfrm>
            <a:off x="838200" y="2766218"/>
            <a:ext cx="10515600" cy="1325563"/>
          </a:xfrm>
        </p:spPr>
        <p:txBody>
          <a:bodyPr/>
          <a:lstStyle/>
          <a:p>
            <a:r>
              <a:rPr lang="en-US" altLang="zh-CN" dirty="0"/>
              <a:t>Summary</a:t>
            </a:r>
            <a:endParaRPr lang="en-GB" dirty="0"/>
          </a:p>
        </p:txBody>
      </p:sp>
      <p:sp>
        <p:nvSpPr>
          <p:cNvPr id="3" name="Slide Number Placeholder 2">
            <a:extLst>
              <a:ext uri="{FF2B5EF4-FFF2-40B4-BE49-F238E27FC236}">
                <a16:creationId xmlns:a16="http://schemas.microsoft.com/office/drawing/2014/main" id="{DD2E685A-BBBC-E299-A402-23AD0B4A4EB6}"/>
              </a:ext>
            </a:extLst>
          </p:cNvPr>
          <p:cNvSpPr>
            <a:spLocks noGrp="1"/>
          </p:cNvSpPr>
          <p:nvPr>
            <p:ph type="sldNum" sz="quarter" idx="12"/>
          </p:nvPr>
        </p:nvSpPr>
        <p:spPr/>
        <p:txBody>
          <a:bodyPr/>
          <a:lstStyle/>
          <a:p>
            <a:fld id="{BAF41441-E911-0445-B9B7-4068A2F4611F}" type="slidenum">
              <a:rPr lang="en-GB" smtClean="0"/>
              <a:t>24</a:t>
            </a:fld>
            <a:endParaRPr lang="en-GB"/>
          </a:p>
        </p:txBody>
      </p:sp>
    </p:spTree>
    <p:extLst>
      <p:ext uri="{BB962C8B-B14F-4D97-AF65-F5344CB8AC3E}">
        <p14:creationId xmlns:p14="http://schemas.microsoft.com/office/powerpoint/2010/main" val="33522611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41AF2AA-85AA-7974-A488-C70EAF442547}"/>
                  </a:ext>
                </a:extLst>
              </p:cNvPr>
              <p:cNvSpPr>
                <a:spLocks noGrp="1"/>
              </p:cNvSpPr>
              <p:nvPr>
                <p:ph idx="1"/>
              </p:nvPr>
            </p:nvSpPr>
            <p:spPr>
              <a:xfrm>
                <a:off x="579292" y="965015"/>
                <a:ext cx="11033415" cy="5510829"/>
              </a:xfrm>
            </p:spPr>
            <p:txBody>
              <a:bodyPr>
                <a:normAutofit/>
              </a:bodyPr>
              <a:lstStyle/>
              <a:p>
                <a:r>
                  <a:rPr lang="en-US" altLang="zh-CN" sz="2400" dirty="0"/>
                  <a:t>Among</a:t>
                </a:r>
                <a:r>
                  <a:rPr lang="zh-CN" altLang="en-US" sz="2400" dirty="0"/>
                  <a:t> </a:t>
                </a:r>
                <a:r>
                  <a:rPr lang="en-US" altLang="zh-CN" sz="2400" dirty="0"/>
                  <a:t>these</a:t>
                </a:r>
                <a:r>
                  <a:rPr lang="zh-CN" altLang="en-US" sz="2400" dirty="0"/>
                  <a:t> </a:t>
                </a:r>
                <a:r>
                  <a:rPr lang="en-US" altLang="zh-CN" sz="2400" dirty="0"/>
                  <a:t>8</a:t>
                </a:r>
                <a:r>
                  <a:rPr lang="zh-CN" altLang="en-US" sz="2400" dirty="0"/>
                  <a:t> </a:t>
                </a:r>
                <a:r>
                  <a:rPr lang="en-US" altLang="zh-CN" sz="2400" dirty="0"/>
                  <a:t>pulsars,</a:t>
                </a:r>
                <a:r>
                  <a:rPr lang="zh-CN" altLang="en-US" sz="2400" dirty="0"/>
                  <a:t> </a:t>
                </a:r>
                <a:endParaRPr lang="en-US" altLang="zh-CN" sz="2400" dirty="0"/>
              </a:p>
              <a:p>
                <a:pPr lvl="1"/>
                <a:r>
                  <a:rPr lang="en-US" altLang="zh-CN" dirty="0"/>
                  <a:t>Based</a:t>
                </a:r>
                <a:r>
                  <a:rPr lang="zh-CN" altLang="en-US" dirty="0"/>
                  <a:t> </a:t>
                </a:r>
                <a:r>
                  <a:rPr lang="en-US" altLang="zh-CN" dirty="0"/>
                  <a:t>on</a:t>
                </a:r>
                <a:r>
                  <a:rPr lang="zh-CN" altLang="en-US" dirty="0"/>
                  <a:t> </a:t>
                </a:r>
                <a:r>
                  <a:rPr lang="en-US" altLang="zh-CN" dirty="0"/>
                  <a:t>the</a:t>
                </a:r>
                <a:r>
                  <a:rPr lang="zh-CN" altLang="en-US" dirty="0"/>
                  <a:t> </a:t>
                </a:r>
                <a:r>
                  <a:rPr lang="en-US" altLang="zh-CN" b="1" dirty="0"/>
                  <a:t>Fan</a:t>
                </a:r>
                <a:r>
                  <a:rPr lang="zh-CN" altLang="en-US" b="1" dirty="0"/>
                  <a:t> </a:t>
                </a:r>
                <a:r>
                  <a:rPr lang="en-US" altLang="zh-CN" b="1" dirty="0"/>
                  <a:t>Beam</a:t>
                </a:r>
                <a:r>
                  <a:rPr lang="zh-CN" altLang="en-US" b="1" dirty="0"/>
                  <a:t> </a:t>
                </a:r>
                <a:r>
                  <a:rPr lang="en-US" altLang="zh-CN" dirty="0"/>
                  <a:t>model:</a:t>
                </a:r>
              </a:p>
              <a:p>
                <a:pPr lvl="2"/>
                <a:r>
                  <a:rPr lang="en-US" altLang="zh-CN" sz="2400" b="1" dirty="0">
                    <a:solidFill>
                      <a:srgbClr val="FF0000"/>
                    </a:solidFill>
                  </a:rPr>
                  <a:t>none</a:t>
                </a:r>
                <a:r>
                  <a:rPr lang="zh-CN" altLang="en-US" sz="2400" dirty="0"/>
                  <a:t> </a:t>
                </a:r>
                <a:r>
                  <a:rPr lang="en-US" altLang="zh-CN" sz="2400" dirty="0"/>
                  <a:t>of</a:t>
                </a:r>
                <a:r>
                  <a:rPr lang="zh-CN" altLang="en-US" sz="2400" dirty="0"/>
                  <a:t> </a:t>
                </a:r>
                <a:r>
                  <a:rPr lang="en-US" altLang="zh-CN" sz="2400" dirty="0"/>
                  <a:t>them</a:t>
                </a:r>
                <a:r>
                  <a:rPr lang="zh-CN" altLang="en-US" sz="2400" dirty="0"/>
                  <a:t> </a:t>
                </a:r>
                <a:r>
                  <a:rPr lang="en-US" altLang="zh-CN" sz="2400" dirty="0"/>
                  <a:t>shows</a:t>
                </a:r>
                <a:r>
                  <a:rPr lang="zh-CN" altLang="en-US" sz="2400" dirty="0"/>
                  <a:t> </a:t>
                </a:r>
                <a:r>
                  <a:rPr lang="en-US" altLang="zh-CN" sz="2400" dirty="0">
                    <a:solidFill>
                      <a:srgbClr val="FF0000"/>
                    </a:solidFill>
                  </a:rPr>
                  <a:t>comparable</a:t>
                </a:r>
                <a:r>
                  <a:rPr lang="zh-CN" altLang="en-US" sz="2400" dirty="0">
                    <a:solidFill>
                      <a:srgbClr val="FF0000"/>
                    </a:solidFill>
                  </a:rPr>
                  <a:t> </a:t>
                </a:r>
                <a:r>
                  <a:rPr lang="en-US" altLang="zh-CN" sz="2400" dirty="0">
                    <a:solidFill>
                      <a:srgbClr val="FF0000"/>
                    </a:solidFill>
                  </a:rPr>
                  <a:t>magnetic</a:t>
                </a:r>
                <a:r>
                  <a:rPr lang="zh-CN" altLang="en-US" sz="2400" dirty="0">
                    <a:solidFill>
                      <a:srgbClr val="FF0000"/>
                    </a:solidFill>
                  </a:rPr>
                  <a:t> </a:t>
                </a:r>
                <a:r>
                  <a:rPr lang="en-US" altLang="zh-CN" sz="2400" dirty="0">
                    <a:solidFill>
                      <a:srgbClr val="FF0000"/>
                    </a:solidFill>
                  </a:rPr>
                  <a:t>azimuth</a:t>
                </a:r>
                <a:r>
                  <a:rPr lang="zh-CN" altLang="en-US" sz="2400" dirty="0">
                    <a:solidFill>
                      <a:srgbClr val="FF0000"/>
                    </a:solidFill>
                  </a:rPr>
                  <a:t> </a:t>
                </a:r>
                <a:r>
                  <a:rPr lang="en-US" altLang="zh-CN" sz="2400" dirty="0">
                    <a:solidFill>
                      <a:srgbClr val="FF0000"/>
                    </a:solidFill>
                  </a:rPr>
                  <a:t>width</a:t>
                </a:r>
                <a:r>
                  <a:rPr lang="zh-CN" altLang="en-US" sz="2400" dirty="0">
                    <a:solidFill>
                      <a:srgbClr val="FF0000"/>
                    </a:solidFill>
                  </a:rPr>
                  <a:t> </a:t>
                </a:r>
                <a14:m>
                  <m:oMath xmlns:m="http://schemas.openxmlformats.org/officeDocument/2006/math">
                    <m:r>
                      <a:rPr lang="en-GB" sz="2400" i="1" smtClean="0">
                        <a:latin typeface="Cambria Math" panose="02040503050406030204" pitchFamily="18" charset="0"/>
                        <a:ea typeface="Cambria Math" panose="02040503050406030204" pitchFamily="18" charset="0"/>
                      </a:rPr>
                      <m:t>∆</m:t>
                    </m:r>
                    <m:r>
                      <a:rPr lang="en-GB" sz="2400" i="1" smtClean="0">
                        <a:latin typeface="Cambria Math" panose="02040503050406030204" pitchFamily="18" charset="0"/>
                        <a:ea typeface="Cambria Math" panose="02040503050406030204" pitchFamily="18" charset="0"/>
                      </a:rPr>
                      <m:t>𝜙</m:t>
                    </m:r>
                  </m:oMath>
                </a14:m>
                <a:r>
                  <a:rPr lang="zh-CN" altLang="en-US" sz="2400" dirty="0"/>
                  <a:t> </a:t>
                </a:r>
                <a:r>
                  <a:rPr lang="en-US" altLang="zh-CN" sz="2400" dirty="0"/>
                  <a:t>of</a:t>
                </a:r>
                <a:r>
                  <a:rPr lang="zh-CN" altLang="en-US" sz="2400" dirty="0"/>
                  <a:t> </a:t>
                </a:r>
                <a:r>
                  <a:rPr lang="en-US" altLang="zh-CN" sz="2400" dirty="0"/>
                  <a:t>their</a:t>
                </a:r>
                <a:r>
                  <a:rPr lang="zh-CN" altLang="en-US" sz="2400" dirty="0"/>
                  <a:t> </a:t>
                </a:r>
                <a:r>
                  <a:rPr lang="en-US" altLang="zh-CN" sz="2400" dirty="0"/>
                  <a:t>bipolar</a:t>
                </a:r>
                <a:r>
                  <a:rPr lang="zh-CN" altLang="en-US" sz="2400" dirty="0"/>
                  <a:t> </a:t>
                </a:r>
                <a:r>
                  <a:rPr lang="en-US" altLang="zh-CN" sz="2400" dirty="0"/>
                  <a:t>emission</a:t>
                </a:r>
                <a:r>
                  <a:rPr lang="zh-CN" altLang="en-US" sz="2400" dirty="0"/>
                  <a:t> </a:t>
                </a:r>
                <a:r>
                  <a:rPr lang="en-US" altLang="zh-CN" sz="2400" dirty="0"/>
                  <a:t>beams;</a:t>
                </a:r>
                <a:r>
                  <a:rPr lang="zh-CN" altLang="en-US" sz="2400" dirty="0"/>
                  <a:t> </a:t>
                </a:r>
                <a:endParaRPr lang="en-US" altLang="zh-CN" sz="2400" dirty="0"/>
              </a:p>
              <a:p>
                <a:pPr lvl="2"/>
                <a:r>
                  <a:rPr lang="en-US" altLang="zh-CN" sz="2400" dirty="0"/>
                  <a:t>but</a:t>
                </a:r>
                <a:r>
                  <a:rPr lang="zh-CN" altLang="en-US" sz="2400" dirty="0"/>
                  <a:t> </a:t>
                </a:r>
                <a:r>
                  <a:rPr lang="en-US" altLang="zh-CN" sz="2400" b="1" dirty="0">
                    <a:solidFill>
                      <a:srgbClr val="FF0000"/>
                    </a:solidFill>
                  </a:rPr>
                  <a:t>4</a:t>
                </a:r>
                <a:r>
                  <a:rPr lang="zh-CN" altLang="en-US" sz="2400" b="1" dirty="0"/>
                  <a:t> </a:t>
                </a:r>
                <a:r>
                  <a:rPr lang="en-US" altLang="zh-CN" sz="2400" dirty="0"/>
                  <a:t>of</a:t>
                </a:r>
                <a:r>
                  <a:rPr lang="zh-CN" altLang="en-US" sz="2400" dirty="0"/>
                  <a:t> </a:t>
                </a:r>
                <a:r>
                  <a:rPr lang="en-US" altLang="zh-CN" sz="2400" dirty="0"/>
                  <a:t>them</a:t>
                </a:r>
                <a:r>
                  <a:rPr lang="zh-CN" altLang="en-US" sz="2400" dirty="0"/>
                  <a:t> </a:t>
                </a:r>
                <a:r>
                  <a:rPr lang="en-US" altLang="zh-CN" sz="2400" dirty="0"/>
                  <a:t>(50%)</a:t>
                </a:r>
                <a:r>
                  <a:rPr lang="zh-CN" altLang="en-US" sz="2400" dirty="0"/>
                  <a:t> </a:t>
                </a:r>
                <a:r>
                  <a:rPr lang="en-US" altLang="zh-CN" sz="2400" dirty="0"/>
                  <a:t>show</a:t>
                </a:r>
                <a:r>
                  <a:rPr lang="zh-CN" altLang="en-US" sz="2400" dirty="0"/>
                  <a:t> </a:t>
                </a:r>
                <a:r>
                  <a:rPr lang="en-US" altLang="zh-CN" sz="2400" dirty="0"/>
                  <a:t>comparable</a:t>
                </a:r>
                <a:r>
                  <a:rPr lang="zh-CN" altLang="en-US" sz="2400" dirty="0"/>
                  <a:t> </a:t>
                </a:r>
                <a:r>
                  <a:rPr lang="en-US" altLang="zh-CN" sz="2400" dirty="0"/>
                  <a:t>emission</a:t>
                </a:r>
                <a:r>
                  <a:rPr lang="zh-CN" altLang="en-US" sz="2400" dirty="0"/>
                  <a:t> </a:t>
                </a:r>
                <a:r>
                  <a:rPr lang="en-US" altLang="zh-CN" sz="2400" dirty="0">
                    <a:solidFill>
                      <a:srgbClr val="FF0000"/>
                    </a:solidFill>
                  </a:rPr>
                  <a:t>beam</a:t>
                </a:r>
                <a:r>
                  <a:rPr lang="zh-CN" altLang="en-US" sz="2400" dirty="0">
                    <a:solidFill>
                      <a:srgbClr val="FF0000"/>
                    </a:solidFill>
                  </a:rPr>
                  <a:t> </a:t>
                </a:r>
                <a:r>
                  <a:rPr lang="en-US" altLang="zh-CN" sz="2400" dirty="0">
                    <a:solidFill>
                      <a:srgbClr val="FF0000"/>
                    </a:solidFill>
                  </a:rPr>
                  <a:t>luminance</a:t>
                </a:r>
                <a:r>
                  <a:rPr lang="en-US" altLang="zh-CN" sz="2400" dirty="0"/>
                  <a:t>;</a:t>
                </a:r>
              </a:p>
              <a:p>
                <a:pPr lvl="1"/>
                <a:r>
                  <a:rPr lang="en-US" altLang="zh-CN" dirty="0"/>
                  <a:t>Based</a:t>
                </a:r>
                <a:r>
                  <a:rPr lang="zh-CN" altLang="en-US" dirty="0"/>
                  <a:t> </a:t>
                </a:r>
                <a:r>
                  <a:rPr lang="en-US" altLang="zh-CN" dirty="0"/>
                  <a:t>on</a:t>
                </a:r>
                <a:r>
                  <a:rPr lang="zh-CN" altLang="en-US" dirty="0"/>
                  <a:t> </a:t>
                </a:r>
                <a:r>
                  <a:rPr lang="en-US" altLang="zh-CN" dirty="0"/>
                  <a:t>the</a:t>
                </a:r>
                <a:r>
                  <a:rPr lang="zh-CN" altLang="en-US" dirty="0"/>
                  <a:t> </a:t>
                </a:r>
                <a:r>
                  <a:rPr lang="en-US" altLang="zh-CN" b="1" dirty="0"/>
                  <a:t>Conal</a:t>
                </a:r>
                <a:r>
                  <a:rPr lang="zh-CN" altLang="en-US" b="1" dirty="0"/>
                  <a:t> </a:t>
                </a:r>
                <a:r>
                  <a:rPr lang="en-US" altLang="zh-CN" b="1" dirty="0"/>
                  <a:t>Beam</a:t>
                </a:r>
                <a:r>
                  <a:rPr lang="zh-CN" altLang="en-US" b="1" dirty="0"/>
                  <a:t> </a:t>
                </a:r>
                <a:r>
                  <a:rPr lang="en-US" altLang="zh-CN" dirty="0"/>
                  <a:t>model</a:t>
                </a:r>
                <a:r>
                  <a:rPr lang="zh-CN" altLang="en-US" dirty="0"/>
                  <a:t> </a:t>
                </a:r>
                <a:r>
                  <a:rPr lang="en-US" altLang="zh-CN" dirty="0"/>
                  <a:t>(fully-filled</a:t>
                </a:r>
                <a:r>
                  <a:rPr lang="zh-CN" altLang="en-US" dirty="0"/>
                  <a:t> </a:t>
                </a:r>
                <a:r>
                  <a:rPr lang="en-US" altLang="zh-CN" dirty="0"/>
                  <a:t>beam):</a:t>
                </a:r>
              </a:p>
              <a:p>
                <a:pPr lvl="2"/>
                <a:r>
                  <a:rPr lang="en-US" altLang="zh-CN" sz="2400" dirty="0"/>
                  <a:t>only</a:t>
                </a:r>
                <a:r>
                  <a:rPr lang="zh-CN" altLang="en-US" sz="2400" dirty="0"/>
                  <a:t> </a:t>
                </a:r>
                <a:r>
                  <a:rPr lang="en-US" altLang="zh-CN" sz="2400" b="1" dirty="0">
                    <a:solidFill>
                      <a:srgbClr val="FF0000"/>
                    </a:solidFill>
                  </a:rPr>
                  <a:t>2</a:t>
                </a:r>
                <a:r>
                  <a:rPr lang="zh-CN" altLang="en-US" sz="2400" dirty="0"/>
                  <a:t> </a:t>
                </a:r>
                <a:r>
                  <a:rPr lang="en-US" altLang="zh-CN" sz="2400" dirty="0"/>
                  <a:t>of</a:t>
                </a:r>
                <a:r>
                  <a:rPr lang="zh-CN" altLang="en-US" sz="2400" dirty="0"/>
                  <a:t> </a:t>
                </a:r>
                <a:r>
                  <a:rPr lang="en-US" altLang="zh-CN" sz="2400" dirty="0"/>
                  <a:t>them</a:t>
                </a:r>
                <a:r>
                  <a:rPr lang="zh-CN" altLang="en-US" sz="2400" dirty="0"/>
                  <a:t> </a:t>
                </a:r>
                <a:r>
                  <a:rPr lang="en-US" altLang="zh-CN" sz="2400" dirty="0"/>
                  <a:t>(25%)</a:t>
                </a:r>
                <a:r>
                  <a:rPr lang="zh-CN" altLang="en-US" sz="2400" dirty="0"/>
                  <a:t> </a:t>
                </a:r>
                <a:r>
                  <a:rPr lang="en-US" altLang="zh-CN" sz="2400" dirty="0"/>
                  <a:t>show</a:t>
                </a:r>
                <a:r>
                  <a:rPr lang="zh-CN" altLang="en-US" sz="2400" dirty="0"/>
                  <a:t> </a:t>
                </a:r>
                <a:r>
                  <a:rPr lang="en-US" altLang="zh-CN" sz="2400" dirty="0"/>
                  <a:t>comparable</a:t>
                </a:r>
                <a:r>
                  <a:rPr lang="zh-CN" altLang="en-US" sz="2400" dirty="0"/>
                  <a:t> </a:t>
                </a:r>
                <a:r>
                  <a:rPr lang="en-US" altLang="zh-CN" sz="2400" dirty="0"/>
                  <a:t>emission</a:t>
                </a:r>
                <a:r>
                  <a:rPr lang="zh-CN" altLang="en-US" sz="2400" dirty="0"/>
                  <a:t> </a:t>
                </a:r>
                <a:r>
                  <a:rPr lang="en-US" altLang="zh-CN" sz="2400" dirty="0">
                    <a:solidFill>
                      <a:srgbClr val="FF0000"/>
                    </a:solidFill>
                  </a:rPr>
                  <a:t>beam</a:t>
                </a:r>
                <a:r>
                  <a:rPr lang="zh-CN" altLang="en-US" sz="2400" dirty="0">
                    <a:solidFill>
                      <a:srgbClr val="FF0000"/>
                    </a:solidFill>
                  </a:rPr>
                  <a:t> </a:t>
                </a:r>
                <a:r>
                  <a:rPr lang="en-US" altLang="zh-CN" sz="2400" dirty="0">
                    <a:solidFill>
                      <a:srgbClr val="FF0000"/>
                    </a:solidFill>
                  </a:rPr>
                  <a:t>radius</a:t>
                </a:r>
                <a:r>
                  <a:rPr lang="en-US" altLang="zh-CN" sz="2400" dirty="0"/>
                  <a:t>.</a:t>
                </a:r>
              </a:p>
              <a:p>
                <a:r>
                  <a:rPr lang="en-US" altLang="zh-CN" sz="2400" dirty="0"/>
                  <a:t>Totally,</a:t>
                </a:r>
                <a:r>
                  <a:rPr lang="zh-CN" altLang="en-US" sz="2400" dirty="0"/>
                  <a:t> </a:t>
                </a:r>
                <a:r>
                  <a:rPr lang="en-US" altLang="zh-CN" sz="2400" dirty="0"/>
                  <a:t>except</a:t>
                </a:r>
                <a:r>
                  <a:rPr lang="zh-CN" altLang="en-US" sz="2400" dirty="0"/>
                  <a:t> </a:t>
                </a:r>
                <a:r>
                  <a:rPr lang="en-US" altLang="zh-CN" sz="2400" dirty="0"/>
                  <a:t>for</a:t>
                </a:r>
                <a:r>
                  <a:rPr lang="zh-CN" altLang="en-US" sz="2400" dirty="0"/>
                  <a:t> </a:t>
                </a:r>
                <a:r>
                  <a:rPr lang="en-US" altLang="zh-CN" sz="2400" dirty="0"/>
                  <a:t>PSR</a:t>
                </a:r>
                <a:r>
                  <a:rPr lang="zh-CN" altLang="en-US" sz="2400" dirty="0"/>
                  <a:t> </a:t>
                </a:r>
                <a:r>
                  <a:rPr lang="en-US" altLang="zh-CN" sz="2400" dirty="0"/>
                  <a:t>J1909+0749,</a:t>
                </a:r>
                <a:r>
                  <a:rPr lang="zh-CN" altLang="en-US" sz="2400" dirty="0"/>
                  <a:t> </a:t>
                </a:r>
                <a:r>
                  <a:rPr lang="en-US" altLang="zh-CN" sz="2400" dirty="0"/>
                  <a:t>4</a:t>
                </a:r>
                <a:r>
                  <a:rPr lang="zh-CN" altLang="en-US" sz="2400" dirty="0"/>
                  <a:t> </a:t>
                </a:r>
                <a:r>
                  <a:rPr lang="en-US" altLang="zh-CN" sz="2400" dirty="0"/>
                  <a:t>pulsars</a:t>
                </a:r>
                <a:r>
                  <a:rPr lang="zh-CN" altLang="en-US" sz="2400" dirty="0"/>
                  <a:t> </a:t>
                </a:r>
                <a:r>
                  <a:rPr lang="en-US" altLang="zh-CN" sz="2400" dirty="0"/>
                  <a:t>(50%)</a:t>
                </a:r>
                <a:r>
                  <a:rPr lang="zh-CN" altLang="en-US" sz="2400" dirty="0"/>
                  <a:t> </a:t>
                </a:r>
                <a:r>
                  <a:rPr lang="en-US" altLang="zh-CN" sz="2400" dirty="0"/>
                  <a:t>show</a:t>
                </a:r>
                <a:r>
                  <a:rPr lang="zh-CN" altLang="en-US" sz="2400" dirty="0"/>
                  <a:t> </a:t>
                </a:r>
                <a:r>
                  <a:rPr lang="en-US" altLang="zh-CN" sz="2400" dirty="0"/>
                  <a:t>merely</a:t>
                </a:r>
                <a:r>
                  <a:rPr lang="zh-CN" altLang="en-US" sz="2400" dirty="0"/>
                  <a:t> </a:t>
                </a:r>
                <a:r>
                  <a:rPr lang="en-US" altLang="zh-CN" sz="2400" dirty="0"/>
                  <a:t>one</a:t>
                </a:r>
                <a:r>
                  <a:rPr lang="zh-CN" altLang="en-US" sz="2400" dirty="0"/>
                  <a:t> </a:t>
                </a:r>
                <a:r>
                  <a:rPr lang="en-US" altLang="zh-CN" sz="2400" dirty="0"/>
                  <a:t>comparable</a:t>
                </a:r>
                <a:r>
                  <a:rPr lang="zh-CN" altLang="en-US" sz="2400" dirty="0"/>
                  <a:t> </a:t>
                </a:r>
                <a:r>
                  <a:rPr lang="en-US" altLang="zh-CN" sz="2400" dirty="0"/>
                  <a:t>parameter</a:t>
                </a:r>
                <a:r>
                  <a:rPr lang="zh-CN" altLang="en-US" sz="2400" dirty="0"/>
                  <a:t> </a:t>
                </a:r>
                <a:r>
                  <a:rPr lang="en-US" altLang="zh-CN" sz="2400" dirty="0"/>
                  <a:t>and</a:t>
                </a:r>
                <a:r>
                  <a:rPr lang="zh-CN" altLang="en-US" sz="2400" dirty="0"/>
                  <a:t> </a:t>
                </a:r>
                <a:r>
                  <a:rPr lang="en-US" altLang="zh-CN" sz="2400" dirty="0"/>
                  <a:t>3</a:t>
                </a:r>
                <a:r>
                  <a:rPr lang="zh-CN" altLang="en-US" sz="2400" dirty="0"/>
                  <a:t> </a:t>
                </a:r>
                <a:r>
                  <a:rPr lang="en-US" altLang="zh-CN" sz="2400" dirty="0"/>
                  <a:t>pulsars</a:t>
                </a:r>
                <a:r>
                  <a:rPr lang="zh-CN" altLang="en-US" sz="2400" dirty="0"/>
                  <a:t> </a:t>
                </a:r>
                <a:r>
                  <a:rPr lang="en-US" altLang="zh-CN" sz="2400" dirty="0"/>
                  <a:t>(37.5%)</a:t>
                </a:r>
                <a:r>
                  <a:rPr lang="zh-CN" altLang="en-US" sz="2400" dirty="0"/>
                  <a:t> </a:t>
                </a:r>
                <a:r>
                  <a:rPr lang="en-US" altLang="zh-CN" sz="2400" dirty="0"/>
                  <a:t>show</a:t>
                </a:r>
                <a:r>
                  <a:rPr lang="zh-CN" altLang="en-US" sz="2400" dirty="0"/>
                  <a:t> </a:t>
                </a:r>
                <a:r>
                  <a:rPr lang="en-US" altLang="zh-CN" sz="2400" dirty="0"/>
                  <a:t>no</a:t>
                </a:r>
                <a:r>
                  <a:rPr lang="zh-CN" altLang="en-US" sz="2400" dirty="0"/>
                  <a:t> </a:t>
                </a:r>
                <a:r>
                  <a:rPr lang="en-US" altLang="zh-CN" sz="2400" dirty="0"/>
                  <a:t>comparable</a:t>
                </a:r>
                <a:r>
                  <a:rPr lang="zh-CN" altLang="en-US" sz="2400" dirty="0"/>
                  <a:t> </a:t>
                </a:r>
                <a:r>
                  <a:rPr lang="en-US" altLang="zh-CN" sz="2400" dirty="0"/>
                  <a:t>parameter.</a:t>
                </a:r>
              </a:p>
              <a:p>
                <a:r>
                  <a:rPr lang="en-US" altLang="zh-CN" sz="2400" dirty="0"/>
                  <a:t>Possibly</a:t>
                </a:r>
                <a:r>
                  <a:rPr lang="zh-CN" altLang="en-US" sz="2400" dirty="0"/>
                  <a:t> </a:t>
                </a:r>
                <a:r>
                  <a:rPr lang="en-US" altLang="zh-CN" sz="2400" dirty="0"/>
                  <a:t>due</a:t>
                </a:r>
                <a:r>
                  <a:rPr lang="zh-CN" altLang="en-US" sz="2400" dirty="0"/>
                  <a:t> </a:t>
                </a:r>
                <a:r>
                  <a:rPr lang="en-US" altLang="zh-CN" sz="2400" dirty="0"/>
                  <a:t>to</a:t>
                </a:r>
                <a:r>
                  <a:rPr lang="zh-CN" altLang="en-US" sz="2400" dirty="0"/>
                  <a:t> </a:t>
                </a:r>
                <a:r>
                  <a:rPr lang="en-US" altLang="zh-CN" sz="2400" dirty="0"/>
                  <a:t>the</a:t>
                </a:r>
                <a:r>
                  <a:rPr lang="zh-CN" altLang="en-US" sz="2400" dirty="0"/>
                  <a:t> </a:t>
                </a:r>
                <a:r>
                  <a:rPr lang="en-US" altLang="zh-CN" sz="2400" dirty="0"/>
                  <a:t>existence</a:t>
                </a:r>
                <a:r>
                  <a:rPr lang="zh-CN" altLang="en-US" sz="2400" dirty="0"/>
                  <a:t> </a:t>
                </a:r>
                <a:r>
                  <a:rPr lang="en-US" altLang="zh-CN" sz="2400" dirty="0"/>
                  <a:t>of</a:t>
                </a:r>
                <a:r>
                  <a:rPr lang="zh-CN" altLang="en-US" sz="2400" dirty="0"/>
                  <a:t> </a:t>
                </a:r>
                <a:r>
                  <a:rPr lang="en-US" altLang="zh-CN" sz="2400" dirty="0"/>
                  <a:t>multipole</a:t>
                </a:r>
                <a:r>
                  <a:rPr lang="zh-CN" altLang="en-US" sz="2400" dirty="0"/>
                  <a:t> </a:t>
                </a:r>
                <a:r>
                  <a:rPr lang="en-US" altLang="zh-CN" sz="2400" dirty="0"/>
                  <a:t>magnetic</a:t>
                </a:r>
                <a:r>
                  <a:rPr lang="zh-CN" altLang="en-US" sz="2400" dirty="0"/>
                  <a:t> </a:t>
                </a:r>
                <a:r>
                  <a:rPr lang="en-US" altLang="zh-CN" sz="2400" dirty="0"/>
                  <a:t>fields?</a:t>
                </a:r>
                <a:r>
                  <a:rPr lang="zh-CN" altLang="en-US" sz="2400" dirty="0"/>
                  <a:t> </a:t>
                </a:r>
                <a:r>
                  <a:rPr lang="en-US" altLang="zh-CN" sz="2400" dirty="0"/>
                  <a:t>propagation</a:t>
                </a:r>
                <a:r>
                  <a:rPr lang="zh-CN" altLang="en-US" sz="2400" dirty="0"/>
                  <a:t> </a:t>
                </a:r>
                <a:r>
                  <a:rPr lang="en-US" altLang="zh-CN" sz="2400" dirty="0"/>
                  <a:t>effect?</a:t>
                </a:r>
                <a:r>
                  <a:rPr lang="zh-CN" altLang="en-US" sz="2400" dirty="0"/>
                  <a:t> </a:t>
                </a:r>
                <a:r>
                  <a:rPr lang="en-US" altLang="zh-CN" sz="2400" dirty="0"/>
                  <a:t>zits?...</a:t>
                </a:r>
              </a:p>
            </p:txBody>
          </p:sp>
        </mc:Choice>
        <mc:Fallback>
          <p:sp>
            <p:nvSpPr>
              <p:cNvPr id="3" name="Content Placeholder 2">
                <a:extLst>
                  <a:ext uri="{FF2B5EF4-FFF2-40B4-BE49-F238E27FC236}">
                    <a16:creationId xmlns:a16="http://schemas.microsoft.com/office/drawing/2014/main" id="{041AF2AA-85AA-7974-A488-C70EAF442547}"/>
                  </a:ext>
                </a:extLst>
              </p:cNvPr>
              <p:cNvSpPr>
                <a:spLocks noGrp="1" noRot="1" noChangeAspect="1" noMove="1" noResize="1" noEditPoints="1" noAdjustHandles="1" noChangeArrowheads="1" noChangeShapeType="1" noTextEdit="1"/>
              </p:cNvSpPr>
              <p:nvPr>
                <p:ph idx="1"/>
              </p:nvPr>
            </p:nvSpPr>
            <p:spPr>
              <a:xfrm>
                <a:off x="579292" y="965015"/>
                <a:ext cx="11033415" cy="5510829"/>
              </a:xfrm>
              <a:blipFill>
                <a:blip r:embed="rId3"/>
                <a:stretch>
                  <a:fillRect l="-805" t="-1379" r="-690"/>
                </a:stretch>
              </a:blipFill>
            </p:spPr>
            <p:txBody>
              <a:bodyPr/>
              <a:lstStyle/>
              <a:p>
                <a:r>
                  <a:rPr lang="en-GB">
                    <a:noFill/>
                  </a:rPr>
                  <a:t> </a:t>
                </a:r>
              </a:p>
            </p:txBody>
          </p:sp>
        </mc:Fallback>
      </mc:AlternateContent>
      <p:sp>
        <p:nvSpPr>
          <p:cNvPr id="4" name="Title 1">
            <a:extLst>
              <a:ext uri="{FF2B5EF4-FFF2-40B4-BE49-F238E27FC236}">
                <a16:creationId xmlns:a16="http://schemas.microsoft.com/office/drawing/2014/main" id="{35D65C59-C65D-DB0F-1C43-B638029EED49}"/>
              </a:ext>
            </a:extLst>
          </p:cNvPr>
          <p:cNvSpPr txBox="1">
            <a:spLocks/>
          </p:cNvSpPr>
          <p:nvPr/>
        </p:nvSpPr>
        <p:spPr>
          <a:xfrm>
            <a:off x="0" y="0"/>
            <a:ext cx="12192000" cy="546607"/>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600" dirty="0"/>
              <a:t>Summary</a:t>
            </a:r>
            <a:endParaRPr lang="en-GB" sz="3600" dirty="0"/>
          </a:p>
        </p:txBody>
      </p:sp>
      <p:sp>
        <p:nvSpPr>
          <p:cNvPr id="2" name="TextBox 1">
            <a:extLst>
              <a:ext uri="{FF2B5EF4-FFF2-40B4-BE49-F238E27FC236}">
                <a16:creationId xmlns:a16="http://schemas.microsoft.com/office/drawing/2014/main" id="{4ECA954F-DE17-3C0C-9731-C129FF05A9AB}"/>
              </a:ext>
            </a:extLst>
          </p:cNvPr>
          <p:cNvSpPr txBox="1"/>
          <p:nvPr/>
        </p:nvSpPr>
        <p:spPr>
          <a:xfrm>
            <a:off x="4751015" y="5767958"/>
            <a:ext cx="2689967" cy="707886"/>
          </a:xfrm>
          <a:prstGeom prst="rect">
            <a:avLst/>
          </a:prstGeom>
          <a:noFill/>
        </p:spPr>
        <p:txBody>
          <a:bodyPr wrap="none" rtlCol="0">
            <a:spAutoFit/>
          </a:bodyPr>
          <a:lstStyle/>
          <a:p>
            <a:r>
              <a:rPr lang="en-US" altLang="zh-CN" sz="4000" b="1" dirty="0"/>
              <a:t>Thank</a:t>
            </a:r>
            <a:r>
              <a:rPr lang="zh-CN" altLang="en-US" sz="4000" b="1" dirty="0"/>
              <a:t> </a:t>
            </a:r>
            <a:r>
              <a:rPr lang="en-US" altLang="zh-CN" sz="4000" b="1" dirty="0"/>
              <a:t>you!</a:t>
            </a:r>
            <a:endParaRPr lang="en-GB" sz="4000" b="1" dirty="0"/>
          </a:p>
        </p:txBody>
      </p:sp>
      <p:sp>
        <p:nvSpPr>
          <p:cNvPr id="5" name="Slide Number Placeholder 4">
            <a:extLst>
              <a:ext uri="{FF2B5EF4-FFF2-40B4-BE49-F238E27FC236}">
                <a16:creationId xmlns:a16="http://schemas.microsoft.com/office/drawing/2014/main" id="{BF115CE5-869B-C5AB-AF9D-389567F68328}"/>
              </a:ext>
            </a:extLst>
          </p:cNvPr>
          <p:cNvSpPr>
            <a:spLocks noGrp="1"/>
          </p:cNvSpPr>
          <p:nvPr>
            <p:ph type="sldNum" sz="quarter" idx="12"/>
          </p:nvPr>
        </p:nvSpPr>
        <p:spPr/>
        <p:txBody>
          <a:bodyPr/>
          <a:lstStyle/>
          <a:p>
            <a:fld id="{BAF41441-E911-0445-B9B7-4068A2F4611F}" type="slidenum">
              <a:rPr lang="en-GB" smtClean="0"/>
              <a:t>25</a:t>
            </a:fld>
            <a:endParaRPr lang="en-GB"/>
          </a:p>
        </p:txBody>
      </p:sp>
    </p:spTree>
    <p:extLst>
      <p:ext uri="{BB962C8B-B14F-4D97-AF65-F5344CB8AC3E}">
        <p14:creationId xmlns:p14="http://schemas.microsoft.com/office/powerpoint/2010/main" val="23203068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07D4A20-D51C-2F0B-1FA0-4779691B8A7F}"/>
              </a:ext>
            </a:extLst>
          </p:cNvPr>
          <p:cNvSpPr txBox="1"/>
          <p:nvPr/>
        </p:nvSpPr>
        <p:spPr>
          <a:xfrm>
            <a:off x="0" y="4389382"/>
            <a:ext cx="1998022" cy="400110"/>
          </a:xfrm>
          <a:prstGeom prst="rect">
            <a:avLst/>
          </a:prstGeom>
          <a:noFill/>
        </p:spPr>
        <p:txBody>
          <a:bodyPr wrap="square">
            <a:spAutoFit/>
          </a:bodyPr>
          <a:lstStyle/>
          <a:p>
            <a:r>
              <a:rPr lang="en-GB" sz="2000" dirty="0" err="1"/>
              <a:t>Beskin</a:t>
            </a:r>
            <a:r>
              <a:rPr lang="en-US" altLang="zh-CN" sz="2000" dirty="0"/>
              <a:t>,</a:t>
            </a:r>
            <a:r>
              <a:rPr lang="zh-CN" altLang="en-US" sz="2000" dirty="0"/>
              <a:t> </a:t>
            </a:r>
            <a:r>
              <a:rPr lang="en-US" altLang="zh-CN" sz="2000" dirty="0"/>
              <a:t>2022</a:t>
            </a:r>
            <a:endParaRPr lang="en-GB" sz="2000" dirty="0"/>
          </a:p>
        </p:txBody>
      </p:sp>
      <p:sp>
        <p:nvSpPr>
          <p:cNvPr id="2" name="Title 1">
            <a:extLst>
              <a:ext uri="{FF2B5EF4-FFF2-40B4-BE49-F238E27FC236}">
                <a16:creationId xmlns:a16="http://schemas.microsoft.com/office/drawing/2014/main" id="{DF117FA9-E3FF-3733-4EB8-775E4234FB02}"/>
              </a:ext>
            </a:extLst>
          </p:cNvPr>
          <p:cNvSpPr txBox="1">
            <a:spLocks/>
          </p:cNvSpPr>
          <p:nvPr/>
        </p:nvSpPr>
        <p:spPr>
          <a:xfrm>
            <a:off x="0" y="0"/>
            <a:ext cx="12192000" cy="546607"/>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600" dirty="0"/>
              <a:t>Methods</a:t>
            </a:r>
            <a:r>
              <a:rPr lang="zh-CN" altLang="en-US" sz="3600" dirty="0"/>
              <a:t> </a:t>
            </a:r>
            <a:r>
              <a:rPr lang="en-US" altLang="zh-CN" sz="3600" dirty="0"/>
              <a:t>–</a:t>
            </a:r>
            <a:r>
              <a:rPr lang="zh-CN" altLang="en-US" sz="3600" dirty="0"/>
              <a:t> </a:t>
            </a:r>
            <a:r>
              <a:rPr lang="en-US" altLang="zh-CN" sz="3600" dirty="0"/>
              <a:t>Emission</a:t>
            </a:r>
            <a:r>
              <a:rPr lang="zh-CN" altLang="en-US" sz="3600" dirty="0"/>
              <a:t> </a:t>
            </a:r>
            <a:r>
              <a:rPr lang="en-US" altLang="zh-CN" sz="3600" dirty="0"/>
              <a:t>Regions</a:t>
            </a:r>
            <a:endParaRPr lang="en-GB" sz="3600" dirty="0"/>
          </a:p>
        </p:txBody>
      </p:sp>
      <p:pic>
        <p:nvPicPr>
          <p:cNvPr id="5" name="Picture 4">
            <a:extLst>
              <a:ext uri="{FF2B5EF4-FFF2-40B4-BE49-F238E27FC236}">
                <a16:creationId xmlns:a16="http://schemas.microsoft.com/office/drawing/2014/main" id="{68F5623E-4B87-A7B0-BE75-174FC908B1B3}"/>
              </a:ext>
            </a:extLst>
          </p:cNvPr>
          <p:cNvPicPr>
            <a:picLocks noChangeAspect="1"/>
          </p:cNvPicPr>
          <p:nvPr/>
        </p:nvPicPr>
        <p:blipFill>
          <a:blip r:embed="rId3"/>
          <a:stretch>
            <a:fillRect/>
          </a:stretch>
        </p:blipFill>
        <p:spPr>
          <a:xfrm>
            <a:off x="7439933" y="0"/>
            <a:ext cx="4097979" cy="4453416"/>
          </a:xfrm>
          <a:prstGeom prst="rect">
            <a:avLst/>
          </a:prstGeom>
        </p:spPr>
      </p:pic>
      <p:pic>
        <p:nvPicPr>
          <p:cNvPr id="6" name="Content Placeholder 5">
            <a:extLst>
              <a:ext uri="{FF2B5EF4-FFF2-40B4-BE49-F238E27FC236}">
                <a16:creationId xmlns:a16="http://schemas.microsoft.com/office/drawing/2014/main" id="{B3338694-17FB-49EA-9A2A-1D030D680EAF}"/>
              </a:ext>
            </a:extLst>
          </p:cNvPr>
          <p:cNvPicPr>
            <a:picLocks noGrp="1" noChangeAspect="1"/>
          </p:cNvPicPr>
          <p:nvPr>
            <p:ph idx="1"/>
          </p:nvPr>
        </p:nvPicPr>
        <p:blipFill>
          <a:blip r:embed="rId4"/>
          <a:stretch>
            <a:fillRect/>
          </a:stretch>
        </p:blipFill>
        <p:spPr>
          <a:xfrm>
            <a:off x="1" y="1885653"/>
            <a:ext cx="7439934" cy="2237029"/>
          </a:xfrm>
          <a:prstGeom prst="rect">
            <a:avLst/>
          </a:prstGeom>
        </p:spPr>
      </p:pic>
      <p:pic>
        <p:nvPicPr>
          <p:cNvPr id="7" name="Picture 6">
            <a:extLst>
              <a:ext uri="{FF2B5EF4-FFF2-40B4-BE49-F238E27FC236}">
                <a16:creationId xmlns:a16="http://schemas.microsoft.com/office/drawing/2014/main" id="{5AC5B174-AC50-7ECF-AA9A-02DA8E0D6203}"/>
              </a:ext>
            </a:extLst>
          </p:cNvPr>
          <p:cNvPicPr>
            <a:picLocks noChangeAspect="1"/>
          </p:cNvPicPr>
          <p:nvPr/>
        </p:nvPicPr>
        <p:blipFill>
          <a:blip r:embed="rId5"/>
          <a:stretch>
            <a:fillRect/>
          </a:stretch>
        </p:blipFill>
        <p:spPr>
          <a:xfrm>
            <a:off x="6096000" y="3541382"/>
            <a:ext cx="6096000" cy="3316618"/>
          </a:xfrm>
          <a:prstGeom prst="rect">
            <a:avLst/>
          </a:prstGeom>
        </p:spPr>
      </p:pic>
      <p:cxnSp>
        <p:nvCxnSpPr>
          <p:cNvPr id="11" name="Straight Arrow Connector 10">
            <a:extLst>
              <a:ext uri="{FF2B5EF4-FFF2-40B4-BE49-F238E27FC236}">
                <a16:creationId xmlns:a16="http://schemas.microsoft.com/office/drawing/2014/main" id="{51A19248-B50E-4FEE-79A5-F2FC738AA31F}"/>
              </a:ext>
            </a:extLst>
          </p:cNvPr>
          <p:cNvCxnSpPr/>
          <p:nvPr/>
        </p:nvCxnSpPr>
        <p:spPr>
          <a:xfrm flipV="1">
            <a:off x="7924800" y="2226708"/>
            <a:ext cx="330200" cy="2562784"/>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2D7DBA9B-E096-E519-493D-B854FCB6B16A}"/>
              </a:ext>
            </a:extLst>
          </p:cNvPr>
          <p:cNvCxnSpPr>
            <a:cxnSpLocks/>
          </p:cNvCxnSpPr>
          <p:nvPr/>
        </p:nvCxnSpPr>
        <p:spPr>
          <a:xfrm flipH="1" flipV="1">
            <a:off x="10464800" y="2226708"/>
            <a:ext cx="215900" cy="3680994"/>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AC8F8556-F739-3D74-AEEC-ED5EE2EABF4A}"/>
              </a:ext>
            </a:extLst>
          </p:cNvPr>
          <p:cNvSpPr txBox="1"/>
          <p:nvPr/>
        </p:nvSpPr>
        <p:spPr>
          <a:xfrm>
            <a:off x="1189529" y="6027003"/>
            <a:ext cx="4906471" cy="830997"/>
          </a:xfrm>
          <a:prstGeom prst="rect">
            <a:avLst/>
          </a:prstGeom>
          <a:noFill/>
        </p:spPr>
        <p:txBody>
          <a:bodyPr wrap="none" rtlCol="0">
            <a:spAutoFit/>
          </a:bodyPr>
          <a:lstStyle/>
          <a:p>
            <a:r>
              <a:rPr lang="en-GB" sz="2400" dirty="0"/>
              <a:t>Upper</a:t>
            </a:r>
            <a:r>
              <a:rPr lang="en-US" altLang="zh-CN" sz="2400" dirty="0"/>
              <a:t>:</a:t>
            </a:r>
            <a:r>
              <a:rPr lang="zh-CN" altLang="en-US" sz="2400" dirty="0"/>
              <a:t> </a:t>
            </a:r>
            <a:r>
              <a:rPr lang="en-US" altLang="zh-CN" sz="2400" dirty="0"/>
              <a:t>near</a:t>
            </a:r>
            <a:r>
              <a:rPr lang="zh-CN" altLang="en-US" sz="2400" dirty="0"/>
              <a:t> </a:t>
            </a:r>
            <a:r>
              <a:rPr lang="en-US" altLang="zh-CN" sz="2400" dirty="0"/>
              <a:t>the</a:t>
            </a:r>
            <a:r>
              <a:rPr lang="zh-CN" altLang="en-US" sz="2400" dirty="0"/>
              <a:t> </a:t>
            </a:r>
            <a:r>
              <a:rPr lang="en-US" altLang="zh-CN" sz="2400" dirty="0"/>
              <a:t>rotating</a:t>
            </a:r>
            <a:r>
              <a:rPr lang="zh-CN" altLang="en-US" sz="2400" dirty="0"/>
              <a:t> </a:t>
            </a:r>
            <a:r>
              <a:rPr lang="en-US" altLang="zh-CN" sz="2400" dirty="0"/>
              <a:t>axis</a:t>
            </a:r>
          </a:p>
          <a:p>
            <a:r>
              <a:rPr lang="en-US" altLang="zh-CN" sz="2400" dirty="0"/>
              <a:t>Bottom:</a:t>
            </a:r>
            <a:r>
              <a:rPr lang="zh-CN" altLang="en-US" sz="2400" dirty="0"/>
              <a:t> </a:t>
            </a:r>
            <a:r>
              <a:rPr lang="en-US" altLang="zh-CN" sz="2400" dirty="0"/>
              <a:t>near</a:t>
            </a:r>
            <a:r>
              <a:rPr lang="zh-CN" altLang="en-US" sz="2400" dirty="0"/>
              <a:t> </a:t>
            </a:r>
            <a:r>
              <a:rPr lang="en-US" altLang="zh-CN" sz="2400" dirty="0"/>
              <a:t>the</a:t>
            </a:r>
            <a:r>
              <a:rPr lang="zh-CN" altLang="en-US" sz="2400" dirty="0"/>
              <a:t> </a:t>
            </a:r>
            <a:r>
              <a:rPr lang="en-US" altLang="zh-CN" sz="2400" dirty="0"/>
              <a:t>equator</a:t>
            </a:r>
            <a:r>
              <a:rPr lang="zh-CN" altLang="en-US" sz="2400" dirty="0"/>
              <a:t> </a:t>
            </a:r>
            <a:r>
              <a:rPr lang="en-US" altLang="zh-CN" sz="2400" dirty="0"/>
              <a:t>of</a:t>
            </a:r>
            <a:r>
              <a:rPr lang="zh-CN" altLang="en-US" sz="2400" dirty="0"/>
              <a:t> </a:t>
            </a:r>
            <a:r>
              <a:rPr lang="en-US" altLang="zh-CN" sz="2400" dirty="0"/>
              <a:t>the</a:t>
            </a:r>
            <a:r>
              <a:rPr lang="zh-CN" altLang="en-US" sz="2400" dirty="0"/>
              <a:t> </a:t>
            </a:r>
            <a:r>
              <a:rPr lang="en-US" altLang="zh-CN" sz="2400" dirty="0"/>
              <a:t>star</a:t>
            </a:r>
            <a:endParaRPr lang="en-GB" sz="2400" dirty="0"/>
          </a:p>
        </p:txBody>
      </p:sp>
      <p:sp>
        <p:nvSpPr>
          <p:cNvPr id="3" name="TextBox 2">
            <a:extLst>
              <a:ext uri="{FF2B5EF4-FFF2-40B4-BE49-F238E27FC236}">
                <a16:creationId xmlns:a16="http://schemas.microsoft.com/office/drawing/2014/main" id="{570914EB-274F-4519-A833-D60E7984DF69}"/>
              </a:ext>
            </a:extLst>
          </p:cNvPr>
          <p:cNvSpPr txBox="1"/>
          <p:nvPr/>
        </p:nvSpPr>
        <p:spPr>
          <a:xfrm>
            <a:off x="6982691" y="1781299"/>
            <a:ext cx="591957" cy="369332"/>
          </a:xfrm>
          <a:prstGeom prst="rect">
            <a:avLst/>
          </a:prstGeom>
          <a:noFill/>
        </p:spPr>
        <p:txBody>
          <a:bodyPr wrap="none" rtlCol="0">
            <a:spAutoFit/>
          </a:bodyPr>
          <a:lstStyle/>
          <a:p>
            <a:r>
              <a:rPr lang="en-GB" dirty="0">
                <a:solidFill>
                  <a:schemeClr val="tx2">
                    <a:lumMod val="75000"/>
                    <a:lumOff val="25000"/>
                  </a:schemeClr>
                </a:solidFill>
              </a:rPr>
              <a:t>LOS</a:t>
            </a:r>
          </a:p>
        </p:txBody>
      </p:sp>
      <p:sp>
        <p:nvSpPr>
          <p:cNvPr id="4" name="TextBox 3">
            <a:extLst>
              <a:ext uri="{FF2B5EF4-FFF2-40B4-BE49-F238E27FC236}">
                <a16:creationId xmlns:a16="http://schemas.microsoft.com/office/drawing/2014/main" id="{5723597A-59ED-8FB3-09FA-20386602E2F4}"/>
              </a:ext>
            </a:extLst>
          </p:cNvPr>
          <p:cNvSpPr txBox="1"/>
          <p:nvPr/>
        </p:nvSpPr>
        <p:spPr>
          <a:xfrm>
            <a:off x="11430820" y="1857376"/>
            <a:ext cx="591957" cy="369332"/>
          </a:xfrm>
          <a:prstGeom prst="rect">
            <a:avLst/>
          </a:prstGeom>
          <a:noFill/>
        </p:spPr>
        <p:txBody>
          <a:bodyPr wrap="none" rtlCol="0">
            <a:spAutoFit/>
          </a:bodyPr>
          <a:lstStyle/>
          <a:p>
            <a:r>
              <a:rPr lang="en-GB" dirty="0">
                <a:solidFill>
                  <a:schemeClr val="tx2">
                    <a:lumMod val="75000"/>
                    <a:lumOff val="25000"/>
                  </a:schemeClr>
                </a:solidFill>
              </a:rPr>
              <a:t>LOS</a:t>
            </a:r>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9864A435-62C3-1D80-6023-6FFAA712F9D9}"/>
                  </a:ext>
                </a:extLst>
              </p:cNvPr>
              <p:cNvSpPr txBox="1"/>
              <p:nvPr/>
            </p:nvSpPr>
            <p:spPr>
              <a:xfrm>
                <a:off x="6980605" y="2150631"/>
                <a:ext cx="522835"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GB" i="1" dirty="0" smtClean="0">
                              <a:solidFill>
                                <a:srgbClr val="FF0000"/>
                              </a:solidFill>
                              <a:latin typeface="Cambria Math" panose="02040503050406030204" pitchFamily="18" charset="0"/>
                              <a:ea typeface="Cambria Math" panose="02040503050406030204" pitchFamily="18" charset="0"/>
                            </a:rPr>
                          </m:ctrlPr>
                        </m:sSubPr>
                        <m:e>
                          <m:r>
                            <a:rPr lang="en-GB" i="1" dirty="0">
                              <a:solidFill>
                                <a:srgbClr val="FF0000"/>
                              </a:solidFill>
                              <a:latin typeface="Cambria Math" panose="02040503050406030204" pitchFamily="18" charset="0"/>
                              <a:ea typeface="Cambria Math" panose="02040503050406030204" pitchFamily="18" charset="0"/>
                            </a:rPr>
                            <m:t>𝜇</m:t>
                          </m:r>
                        </m:e>
                        <m:sub>
                          <m:r>
                            <m:rPr>
                              <m:sty m:val="p"/>
                            </m:rPr>
                            <a:rPr lang="en-US" b="0" i="0" dirty="0" smtClean="0">
                              <a:solidFill>
                                <a:srgbClr val="FF0000"/>
                              </a:solidFill>
                              <a:latin typeface="Cambria Math" panose="02040503050406030204" pitchFamily="18" charset="0"/>
                              <a:ea typeface="Cambria Math" panose="02040503050406030204" pitchFamily="18" charset="0"/>
                            </a:rPr>
                            <m:t>M</m:t>
                          </m:r>
                        </m:sub>
                      </m:sSub>
                    </m:oMath>
                  </m:oMathPara>
                </a14:m>
                <a:endParaRPr lang="en-GB" dirty="0">
                  <a:solidFill>
                    <a:srgbClr val="FF0000"/>
                  </a:solidFill>
                </a:endParaRPr>
              </a:p>
            </p:txBody>
          </p:sp>
        </mc:Choice>
        <mc:Fallback>
          <p:sp>
            <p:nvSpPr>
              <p:cNvPr id="9" name="TextBox 8">
                <a:extLst>
                  <a:ext uri="{FF2B5EF4-FFF2-40B4-BE49-F238E27FC236}">
                    <a16:creationId xmlns:a16="http://schemas.microsoft.com/office/drawing/2014/main" id="{9864A435-62C3-1D80-6023-6FFAA712F9D9}"/>
                  </a:ext>
                </a:extLst>
              </p:cNvPr>
              <p:cNvSpPr txBox="1">
                <a:spLocks noRot="1" noChangeAspect="1" noMove="1" noResize="1" noEditPoints="1" noAdjustHandles="1" noChangeArrowheads="1" noChangeShapeType="1" noTextEdit="1"/>
              </p:cNvSpPr>
              <p:nvPr/>
            </p:nvSpPr>
            <p:spPr>
              <a:xfrm>
                <a:off x="6980605" y="2150631"/>
                <a:ext cx="522835" cy="369332"/>
              </a:xfrm>
              <a:prstGeom prst="rect">
                <a:avLst/>
              </a:prstGeom>
              <a:blipFill>
                <a:blip r:embed="rId6"/>
                <a:stretch>
                  <a:fillRect b="-6667"/>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79F58098-CCDE-7C7E-D3FD-A5B8739E1CD9}"/>
                  </a:ext>
                </a:extLst>
              </p:cNvPr>
              <p:cNvSpPr txBox="1"/>
              <p:nvPr/>
            </p:nvSpPr>
            <p:spPr>
              <a:xfrm>
                <a:off x="11443682" y="2330047"/>
                <a:ext cx="428259"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GB" i="1" dirty="0" smtClean="0">
                              <a:solidFill>
                                <a:srgbClr val="FF0000"/>
                              </a:solidFill>
                              <a:latin typeface="Cambria Math" panose="02040503050406030204" pitchFamily="18" charset="0"/>
                              <a:ea typeface="Cambria Math" panose="02040503050406030204" pitchFamily="18" charset="0"/>
                            </a:rPr>
                          </m:ctrlPr>
                        </m:sSubPr>
                        <m:e>
                          <m:r>
                            <a:rPr lang="en-GB" i="1" dirty="0">
                              <a:solidFill>
                                <a:srgbClr val="FF0000"/>
                              </a:solidFill>
                              <a:latin typeface="Cambria Math" panose="02040503050406030204" pitchFamily="18" charset="0"/>
                              <a:ea typeface="Cambria Math" panose="02040503050406030204" pitchFamily="18" charset="0"/>
                            </a:rPr>
                            <m:t>𝜇</m:t>
                          </m:r>
                        </m:e>
                        <m:sub>
                          <m:r>
                            <m:rPr>
                              <m:sty m:val="p"/>
                            </m:rPr>
                            <a:rPr lang="en-US" b="0" i="0" dirty="0" smtClean="0">
                              <a:solidFill>
                                <a:srgbClr val="FF0000"/>
                              </a:solidFill>
                              <a:latin typeface="Cambria Math" panose="02040503050406030204" pitchFamily="18" charset="0"/>
                              <a:ea typeface="Cambria Math" panose="02040503050406030204" pitchFamily="18" charset="0"/>
                            </a:rPr>
                            <m:t>I</m:t>
                          </m:r>
                        </m:sub>
                      </m:sSub>
                    </m:oMath>
                  </m:oMathPara>
                </a14:m>
                <a:endParaRPr lang="en-GB" dirty="0">
                  <a:solidFill>
                    <a:srgbClr val="FF0000"/>
                  </a:solidFill>
                </a:endParaRPr>
              </a:p>
            </p:txBody>
          </p:sp>
        </mc:Choice>
        <mc:Fallback>
          <p:sp>
            <p:nvSpPr>
              <p:cNvPr id="10" name="TextBox 9">
                <a:extLst>
                  <a:ext uri="{FF2B5EF4-FFF2-40B4-BE49-F238E27FC236}">
                    <a16:creationId xmlns:a16="http://schemas.microsoft.com/office/drawing/2014/main" id="{79F58098-CCDE-7C7E-D3FD-A5B8739E1CD9}"/>
                  </a:ext>
                </a:extLst>
              </p:cNvPr>
              <p:cNvSpPr txBox="1">
                <a:spLocks noRot="1" noChangeAspect="1" noMove="1" noResize="1" noEditPoints="1" noAdjustHandles="1" noChangeArrowheads="1" noChangeShapeType="1" noTextEdit="1"/>
              </p:cNvSpPr>
              <p:nvPr/>
            </p:nvSpPr>
            <p:spPr>
              <a:xfrm>
                <a:off x="11443682" y="2330047"/>
                <a:ext cx="428259" cy="369332"/>
              </a:xfrm>
              <a:prstGeom prst="rect">
                <a:avLst/>
              </a:prstGeom>
              <a:blipFill>
                <a:blip r:embed="rId7"/>
                <a:stretch>
                  <a:fillRect b="-6667"/>
                </a:stretch>
              </a:blipFill>
            </p:spPr>
            <p:txBody>
              <a:bodyPr/>
              <a:lstStyle/>
              <a:p>
                <a:r>
                  <a:rPr lang="en-GB">
                    <a:noFill/>
                  </a:rPr>
                  <a:t> </a:t>
                </a:r>
              </a:p>
            </p:txBody>
          </p:sp>
        </mc:Fallback>
      </mc:AlternateContent>
      <p:sp>
        <p:nvSpPr>
          <p:cNvPr id="12" name="TextBox 11">
            <a:extLst>
              <a:ext uri="{FF2B5EF4-FFF2-40B4-BE49-F238E27FC236}">
                <a16:creationId xmlns:a16="http://schemas.microsoft.com/office/drawing/2014/main" id="{26AD1FA7-2B83-E282-AC9B-1BF5C5E727F5}"/>
              </a:ext>
            </a:extLst>
          </p:cNvPr>
          <p:cNvSpPr txBox="1"/>
          <p:nvPr/>
        </p:nvSpPr>
        <p:spPr>
          <a:xfrm>
            <a:off x="7604020" y="1141553"/>
            <a:ext cx="1301959" cy="369332"/>
          </a:xfrm>
          <a:prstGeom prst="rect">
            <a:avLst/>
          </a:prstGeom>
          <a:noFill/>
        </p:spPr>
        <p:txBody>
          <a:bodyPr wrap="none" rtlCol="0">
            <a:spAutoFit/>
          </a:bodyPr>
          <a:lstStyle/>
          <a:p>
            <a:r>
              <a:rPr lang="en-GB" dirty="0"/>
              <a:t>Main-pulse</a:t>
            </a:r>
          </a:p>
        </p:txBody>
      </p:sp>
      <p:sp>
        <p:nvSpPr>
          <p:cNvPr id="13" name="TextBox 12">
            <a:extLst>
              <a:ext uri="{FF2B5EF4-FFF2-40B4-BE49-F238E27FC236}">
                <a16:creationId xmlns:a16="http://schemas.microsoft.com/office/drawing/2014/main" id="{FB41E94F-41FC-F50E-88C9-9C38D55D9D64}"/>
              </a:ext>
            </a:extLst>
          </p:cNvPr>
          <p:cNvSpPr txBox="1"/>
          <p:nvPr/>
        </p:nvSpPr>
        <p:spPr>
          <a:xfrm>
            <a:off x="9912018" y="1141553"/>
            <a:ext cx="1263872" cy="369332"/>
          </a:xfrm>
          <a:prstGeom prst="rect">
            <a:avLst/>
          </a:prstGeom>
          <a:noFill/>
        </p:spPr>
        <p:txBody>
          <a:bodyPr wrap="none" rtlCol="0">
            <a:spAutoFit/>
          </a:bodyPr>
          <a:lstStyle/>
          <a:p>
            <a:r>
              <a:rPr lang="en-GB" dirty="0"/>
              <a:t>Inter-pulse</a:t>
            </a:r>
          </a:p>
        </p:txBody>
      </p:sp>
      <p:sp>
        <p:nvSpPr>
          <p:cNvPr id="15" name="Slide Number Placeholder 14">
            <a:extLst>
              <a:ext uri="{FF2B5EF4-FFF2-40B4-BE49-F238E27FC236}">
                <a16:creationId xmlns:a16="http://schemas.microsoft.com/office/drawing/2014/main" id="{B3D112AA-5357-9F15-9028-B0D147608E85}"/>
              </a:ext>
            </a:extLst>
          </p:cNvPr>
          <p:cNvSpPr>
            <a:spLocks noGrp="1"/>
          </p:cNvSpPr>
          <p:nvPr>
            <p:ph type="sldNum" sz="quarter" idx="12"/>
          </p:nvPr>
        </p:nvSpPr>
        <p:spPr/>
        <p:txBody>
          <a:bodyPr/>
          <a:lstStyle/>
          <a:p>
            <a:fld id="{BAF41441-E911-0445-B9B7-4068A2F4611F}" type="slidenum">
              <a:rPr lang="en-GB" smtClean="0"/>
              <a:t>26</a:t>
            </a:fld>
            <a:endParaRPr lang="en-GB"/>
          </a:p>
        </p:txBody>
      </p:sp>
    </p:spTree>
    <p:extLst>
      <p:ext uri="{BB962C8B-B14F-4D97-AF65-F5344CB8AC3E}">
        <p14:creationId xmlns:p14="http://schemas.microsoft.com/office/powerpoint/2010/main" val="11548152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2870A-8A6C-B3AC-9ACC-181EE71C0304}"/>
              </a:ext>
            </a:extLst>
          </p:cNvPr>
          <p:cNvSpPr>
            <a:spLocks noGrp="1"/>
          </p:cNvSpPr>
          <p:nvPr>
            <p:ph type="title"/>
          </p:nvPr>
        </p:nvSpPr>
        <p:spPr>
          <a:xfrm>
            <a:off x="0" y="0"/>
            <a:ext cx="10515600" cy="1325563"/>
          </a:xfrm>
        </p:spPr>
        <p:txBody>
          <a:bodyPr/>
          <a:lstStyle/>
          <a:p>
            <a:r>
              <a:rPr lang="en-US" altLang="zh-CN" dirty="0"/>
              <a:t>Profile</a:t>
            </a:r>
            <a:r>
              <a:rPr lang="zh-CN" altLang="en-US" dirty="0"/>
              <a:t> </a:t>
            </a:r>
            <a:r>
              <a:rPr lang="en-US" altLang="zh-CN" dirty="0"/>
              <a:t>Projection</a:t>
            </a:r>
            <a:endParaRPr lang="en-GB" dirty="0"/>
          </a:p>
        </p:txBody>
      </p:sp>
      <p:pic>
        <p:nvPicPr>
          <p:cNvPr id="5" name="Content Placeholder 4" descr="A close-up of a graph&#10;&#10;Description automatically generated">
            <a:extLst>
              <a:ext uri="{FF2B5EF4-FFF2-40B4-BE49-F238E27FC236}">
                <a16:creationId xmlns:a16="http://schemas.microsoft.com/office/drawing/2014/main" id="{2827E5B7-C419-886B-0021-953A66C6E9CA}"/>
              </a:ext>
            </a:extLst>
          </p:cNvPr>
          <p:cNvPicPr>
            <a:picLocks noGrp="1" noChangeAspect="1"/>
          </p:cNvPicPr>
          <p:nvPr>
            <p:ph idx="1"/>
          </p:nvPr>
        </p:nvPicPr>
        <p:blipFill>
          <a:blip r:embed="rId2"/>
          <a:stretch>
            <a:fillRect/>
          </a:stretch>
        </p:blipFill>
        <p:spPr>
          <a:xfrm>
            <a:off x="2098283" y="2288762"/>
            <a:ext cx="7995433" cy="4351338"/>
          </a:xfrm>
        </p:spPr>
      </p:pic>
      <p:sp>
        <p:nvSpPr>
          <p:cNvPr id="3" name="TextBox 2">
            <a:extLst>
              <a:ext uri="{FF2B5EF4-FFF2-40B4-BE49-F238E27FC236}">
                <a16:creationId xmlns:a16="http://schemas.microsoft.com/office/drawing/2014/main" id="{A1CFE180-FBF4-803F-E798-3B8CB15AD312}"/>
              </a:ext>
            </a:extLst>
          </p:cNvPr>
          <p:cNvSpPr txBox="1"/>
          <p:nvPr/>
        </p:nvSpPr>
        <p:spPr>
          <a:xfrm>
            <a:off x="3795273" y="1345497"/>
            <a:ext cx="4601452" cy="461665"/>
          </a:xfrm>
          <a:prstGeom prst="rect">
            <a:avLst/>
          </a:prstGeom>
          <a:noFill/>
        </p:spPr>
        <p:txBody>
          <a:bodyPr wrap="none" rtlCol="0">
            <a:spAutoFit/>
          </a:bodyPr>
          <a:lstStyle/>
          <a:p>
            <a:r>
              <a:rPr lang="en-US" altLang="zh-CN" sz="2400" dirty="0"/>
              <a:t>left:</a:t>
            </a:r>
            <a:r>
              <a:rPr lang="zh-CN" altLang="en-US" sz="2400" dirty="0"/>
              <a:t> </a:t>
            </a:r>
            <a:r>
              <a:rPr lang="en-US" altLang="zh-CN" sz="2400" dirty="0"/>
              <a:t>main-pulse,</a:t>
            </a:r>
            <a:r>
              <a:rPr lang="zh-CN" altLang="en-US" sz="2400" dirty="0"/>
              <a:t> </a:t>
            </a:r>
            <a:r>
              <a:rPr lang="en-US" altLang="zh-CN" sz="2400" dirty="0"/>
              <a:t>right:</a:t>
            </a:r>
            <a:r>
              <a:rPr lang="zh-CN" altLang="en-US" sz="2400" dirty="0"/>
              <a:t> </a:t>
            </a:r>
            <a:r>
              <a:rPr lang="en-US" altLang="zh-CN" sz="2400" dirty="0"/>
              <a:t>inter-pulse</a:t>
            </a:r>
            <a:endParaRPr lang="en-GB" sz="2400" dirty="0"/>
          </a:p>
        </p:txBody>
      </p:sp>
      <p:sp>
        <p:nvSpPr>
          <p:cNvPr id="4" name="Slide Number Placeholder 3">
            <a:extLst>
              <a:ext uri="{FF2B5EF4-FFF2-40B4-BE49-F238E27FC236}">
                <a16:creationId xmlns:a16="http://schemas.microsoft.com/office/drawing/2014/main" id="{F7D2AD4A-22DE-56EC-C7AB-17D0E368237C}"/>
              </a:ext>
            </a:extLst>
          </p:cNvPr>
          <p:cNvSpPr>
            <a:spLocks noGrp="1"/>
          </p:cNvSpPr>
          <p:nvPr>
            <p:ph type="sldNum" sz="quarter" idx="12"/>
          </p:nvPr>
        </p:nvSpPr>
        <p:spPr/>
        <p:txBody>
          <a:bodyPr/>
          <a:lstStyle/>
          <a:p>
            <a:fld id="{BAF41441-E911-0445-B9B7-4068A2F4611F}" type="slidenum">
              <a:rPr lang="en-GB" smtClean="0"/>
              <a:t>27</a:t>
            </a:fld>
            <a:endParaRPr lang="en-GB"/>
          </a:p>
        </p:txBody>
      </p:sp>
    </p:spTree>
    <p:extLst>
      <p:ext uri="{BB962C8B-B14F-4D97-AF65-F5344CB8AC3E}">
        <p14:creationId xmlns:p14="http://schemas.microsoft.com/office/powerpoint/2010/main" val="3780512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D63DB-E259-FCF0-0187-4B9860030DC0}"/>
              </a:ext>
            </a:extLst>
          </p:cNvPr>
          <p:cNvSpPr>
            <a:spLocks noGrp="1"/>
          </p:cNvSpPr>
          <p:nvPr>
            <p:ph type="title"/>
          </p:nvPr>
        </p:nvSpPr>
        <p:spPr>
          <a:xfrm>
            <a:off x="0" y="0"/>
            <a:ext cx="10515600" cy="1325563"/>
          </a:xfrm>
        </p:spPr>
        <p:txBody>
          <a:bodyPr/>
          <a:lstStyle/>
          <a:p>
            <a:r>
              <a:rPr lang="en-US" altLang="zh-CN" dirty="0"/>
              <a:t>A/R</a:t>
            </a:r>
            <a:r>
              <a:rPr lang="zh-CN" altLang="en-US" dirty="0"/>
              <a:t> </a:t>
            </a:r>
            <a:r>
              <a:rPr lang="en-US" altLang="zh-CN" dirty="0"/>
              <a:t>Effect?</a:t>
            </a:r>
            <a:endParaRPr lang="en-GB" dirty="0"/>
          </a:p>
        </p:txBody>
      </p:sp>
      <p:pic>
        <p:nvPicPr>
          <p:cNvPr id="4" name="Content Placeholder 3">
            <a:extLst>
              <a:ext uri="{FF2B5EF4-FFF2-40B4-BE49-F238E27FC236}">
                <a16:creationId xmlns:a16="http://schemas.microsoft.com/office/drawing/2014/main" id="{CBB0B707-B568-66EE-BF52-D100F0CC8238}"/>
              </a:ext>
            </a:extLst>
          </p:cNvPr>
          <p:cNvPicPr>
            <a:picLocks noGrp="1" noChangeAspect="1"/>
          </p:cNvPicPr>
          <p:nvPr>
            <p:ph idx="1"/>
          </p:nvPr>
        </p:nvPicPr>
        <p:blipFill>
          <a:blip r:embed="rId2"/>
          <a:stretch>
            <a:fillRect/>
          </a:stretch>
        </p:blipFill>
        <p:spPr>
          <a:xfrm>
            <a:off x="8382548" y="3206237"/>
            <a:ext cx="3809452" cy="3651763"/>
          </a:xfrm>
          <a:prstGeom prst="rect">
            <a:avLst/>
          </a:prstGeom>
        </p:spPr>
      </p:pic>
      <p:sp>
        <p:nvSpPr>
          <p:cNvPr id="5" name="TextBox 4">
            <a:extLst>
              <a:ext uri="{FF2B5EF4-FFF2-40B4-BE49-F238E27FC236}">
                <a16:creationId xmlns:a16="http://schemas.microsoft.com/office/drawing/2014/main" id="{C6E4E860-65FD-B4AC-1C4B-FE8FF5A81211}"/>
              </a:ext>
            </a:extLst>
          </p:cNvPr>
          <p:cNvSpPr txBox="1"/>
          <p:nvPr/>
        </p:nvSpPr>
        <p:spPr>
          <a:xfrm>
            <a:off x="686789" y="1665735"/>
            <a:ext cx="10818422" cy="1200329"/>
          </a:xfrm>
          <a:prstGeom prst="rect">
            <a:avLst/>
          </a:prstGeom>
          <a:noFill/>
        </p:spPr>
        <p:txBody>
          <a:bodyPr wrap="square" rtlCol="0">
            <a:spAutoFit/>
          </a:bodyPr>
          <a:lstStyle/>
          <a:p>
            <a:r>
              <a:rPr lang="en-US" altLang="zh-CN" sz="2400" dirty="0"/>
              <a:t>The</a:t>
            </a:r>
            <a:r>
              <a:rPr lang="zh-CN" altLang="en-US" sz="2400" dirty="0"/>
              <a:t> </a:t>
            </a:r>
            <a:r>
              <a:rPr lang="en-US" altLang="zh-CN" sz="2400" dirty="0"/>
              <a:t>difference</a:t>
            </a:r>
            <a:r>
              <a:rPr lang="zh-CN" altLang="en-US" sz="2400" dirty="0"/>
              <a:t> </a:t>
            </a:r>
            <a:r>
              <a:rPr lang="en-US" altLang="zh-CN" sz="2400" dirty="0"/>
              <a:t>between</a:t>
            </a:r>
            <a:r>
              <a:rPr lang="zh-CN" altLang="en-US" sz="2400" dirty="0"/>
              <a:t> </a:t>
            </a:r>
            <a:r>
              <a:rPr lang="en-US" altLang="zh-CN" sz="2400" dirty="0"/>
              <a:t>the</a:t>
            </a:r>
            <a:r>
              <a:rPr lang="zh-CN" altLang="en-US" sz="2400" dirty="0"/>
              <a:t> </a:t>
            </a:r>
            <a:r>
              <a:rPr lang="en-US" altLang="zh-CN" sz="2400" dirty="0"/>
              <a:t>central</a:t>
            </a:r>
            <a:r>
              <a:rPr lang="zh-CN" altLang="en-US" sz="2400" dirty="0"/>
              <a:t> </a:t>
            </a:r>
            <a:r>
              <a:rPr lang="en-US" altLang="zh-CN" sz="2400" dirty="0"/>
              <a:t>phase</a:t>
            </a:r>
            <a:r>
              <a:rPr lang="zh-CN" altLang="en-US" sz="2400" dirty="0"/>
              <a:t> </a:t>
            </a:r>
            <a:r>
              <a:rPr lang="en-US" altLang="zh-CN" sz="2400" dirty="0"/>
              <a:t>of</a:t>
            </a:r>
            <a:r>
              <a:rPr lang="zh-CN" altLang="en-US" sz="2400" dirty="0"/>
              <a:t> </a:t>
            </a:r>
            <a:r>
              <a:rPr lang="en-US" altLang="zh-CN" sz="2400" dirty="0"/>
              <a:t>the</a:t>
            </a:r>
            <a:r>
              <a:rPr lang="zh-CN" altLang="en-US" sz="2400" dirty="0"/>
              <a:t> </a:t>
            </a:r>
            <a:r>
              <a:rPr lang="en-US" altLang="zh-CN" sz="2400" dirty="0"/>
              <a:t>profile</a:t>
            </a:r>
            <a:r>
              <a:rPr lang="zh-CN" altLang="en-US" sz="2400" dirty="0"/>
              <a:t> </a:t>
            </a:r>
            <a:r>
              <a:rPr lang="en-US" altLang="zh-CN" sz="2400" dirty="0"/>
              <a:t>and</a:t>
            </a:r>
            <a:r>
              <a:rPr lang="zh-CN" altLang="en-US" sz="2400" dirty="0"/>
              <a:t> </a:t>
            </a:r>
            <a:r>
              <a:rPr lang="en-US" altLang="zh-CN" sz="2400" dirty="0"/>
              <a:t>the</a:t>
            </a:r>
            <a:r>
              <a:rPr lang="zh-CN" altLang="en-US" sz="2400" dirty="0"/>
              <a:t> </a:t>
            </a:r>
            <a:r>
              <a:rPr lang="en-US" altLang="zh-CN" sz="2400" dirty="0"/>
              <a:t>phase</a:t>
            </a:r>
            <a:r>
              <a:rPr lang="zh-CN" altLang="en-US" sz="2400" dirty="0"/>
              <a:t> </a:t>
            </a:r>
            <a:r>
              <a:rPr lang="en-US" altLang="zh-CN" sz="2400" dirty="0"/>
              <a:t>of</a:t>
            </a:r>
            <a:r>
              <a:rPr lang="zh-CN" altLang="en-US" sz="2400" dirty="0"/>
              <a:t> </a:t>
            </a:r>
            <a:r>
              <a:rPr lang="en-US" altLang="zh-CN" sz="2400" dirty="0"/>
              <a:t>meridian</a:t>
            </a:r>
            <a:r>
              <a:rPr lang="zh-CN" altLang="en-US" sz="2400" dirty="0"/>
              <a:t> </a:t>
            </a:r>
            <a:r>
              <a:rPr lang="en-US" altLang="zh-CN" sz="2400" dirty="0"/>
              <a:t>plane</a:t>
            </a:r>
            <a:r>
              <a:rPr lang="zh-CN" altLang="en-US" sz="2400" dirty="0"/>
              <a:t> </a:t>
            </a:r>
            <a:r>
              <a:rPr lang="en-US" altLang="zh-CN" sz="2400" dirty="0"/>
              <a:t>can</a:t>
            </a:r>
            <a:r>
              <a:rPr lang="zh-CN" altLang="en-US" sz="2400" dirty="0"/>
              <a:t> </a:t>
            </a:r>
            <a:r>
              <a:rPr lang="en-US" altLang="zh-CN" sz="2400" dirty="0"/>
              <a:t>be</a:t>
            </a:r>
            <a:r>
              <a:rPr lang="zh-CN" altLang="en-US" sz="2400" dirty="0"/>
              <a:t> </a:t>
            </a:r>
            <a:r>
              <a:rPr lang="en-US" altLang="zh-CN" sz="2400" dirty="0"/>
              <a:t>regarded</a:t>
            </a:r>
            <a:r>
              <a:rPr lang="zh-CN" altLang="en-US" sz="2400" dirty="0"/>
              <a:t> </a:t>
            </a:r>
            <a:r>
              <a:rPr lang="en-US" altLang="zh-CN" sz="2400" dirty="0"/>
              <a:t>as</a:t>
            </a:r>
            <a:r>
              <a:rPr lang="zh-CN" altLang="en-US" sz="2400" dirty="0"/>
              <a:t> </a:t>
            </a:r>
            <a:r>
              <a:rPr lang="en-US" altLang="zh-CN" sz="2400" b="1" dirty="0"/>
              <a:t>aberration</a:t>
            </a:r>
            <a:r>
              <a:rPr lang="zh-CN" altLang="en-US" sz="2400" b="1" dirty="0"/>
              <a:t> </a:t>
            </a:r>
            <a:r>
              <a:rPr lang="en-US" altLang="zh-CN" sz="2400" b="1" dirty="0"/>
              <a:t>and</a:t>
            </a:r>
            <a:r>
              <a:rPr lang="zh-CN" altLang="en-US" sz="2400" b="1" dirty="0"/>
              <a:t> </a:t>
            </a:r>
            <a:r>
              <a:rPr lang="en-US" altLang="zh-CN" sz="2400" b="1" dirty="0"/>
              <a:t>retardation</a:t>
            </a:r>
            <a:r>
              <a:rPr lang="zh-CN" altLang="en-US" sz="2400" dirty="0"/>
              <a:t> </a:t>
            </a:r>
            <a:r>
              <a:rPr lang="en-US" altLang="zh-CN" sz="2400" dirty="0"/>
              <a:t>effect,</a:t>
            </a:r>
            <a:r>
              <a:rPr lang="zh-CN" altLang="en-US" sz="2400" dirty="0"/>
              <a:t> </a:t>
            </a:r>
            <a:r>
              <a:rPr lang="en-US" altLang="zh-CN" sz="2400" dirty="0"/>
              <a:t>surmising</a:t>
            </a:r>
            <a:r>
              <a:rPr lang="zh-CN" altLang="en-US" sz="2400" dirty="0"/>
              <a:t> </a:t>
            </a:r>
            <a:r>
              <a:rPr lang="en-US" altLang="zh-CN" sz="2400" dirty="0"/>
              <a:t>the</a:t>
            </a:r>
            <a:r>
              <a:rPr lang="zh-CN" altLang="en-US" sz="2400" dirty="0"/>
              <a:t> </a:t>
            </a:r>
            <a:r>
              <a:rPr lang="en-US" altLang="zh-CN" sz="2400" dirty="0"/>
              <a:t>emission</a:t>
            </a:r>
            <a:r>
              <a:rPr lang="zh-CN" altLang="en-US" sz="2400" dirty="0"/>
              <a:t> </a:t>
            </a:r>
            <a:r>
              <a:rPr lang="en-US" altLang="zh-CN" sz="2400" dirty="0"/>
              <a:t>beam</a:t>
            </a:r>
            <a:r>
              <a:rPr lang="zh-CN" altLang="en-US" sz="2400" dirty="0"/>
              <a:t> </a:t>
            </a:r>
            <a:r>
              <a:rPr lang="en-US" altLang="zh-CN" sz="2400" dirty="0"/>
              <a:t>is</a:t>
            </a:r>
            <a:r>
              <a:rPr lang="zh-CN" altLang="en-US" sz="2400" dirty="0"/>
              <a:t> </a:t>
            </a:r>
            <a:r>
              <a:rPr lang="en-US" altLang="zh-CN" sz="2400" dirty="0"/>
              <a:t>fully</a:t>
            </a:r>
            <a:r>
              <a:rPr lang="zh-CN" altLang="en-US" sz="2400" dirty="0"/>
              <a:t> </a:t>
            </a:r>
            <a:r>
              <a:rPr lang="en-US" altLang="zh-CN" sz="2400" dirty="0"/>
              <a:t>filled.</a:t>
            </a:r>
            <a:endParaRPr lang="en-GB" sz="2400" dirty="0"/>
          </a:p>
        </p:txBody>
      </p:sp>
      <p:sp>
        <p:nvSpPr>
          <p:cNvPr id="6" name="TextBox 5">
            <a:extLst>
              <a:ext uri="{FF2B5EF4-FFF2-40B4-BE49-F238E27FC236}">
                <a16:creationId xmlns:a16="http://schemas.microsoft.com/office/drawing/2014/main" id="{733BADB4-7B62-AFC0-534F-25738FED40B4}"/>
              </a:ext>
            </a:extLst>
          </p:cNvPr>
          <p:cNvSpPr txBox="1"/>
          <p:nvPr/>
        </p:nvSpPr>
        <p:spPr>
          <a:xfrm>
            <a:off x="686788" y="3603352"/>
            <a:ext cx="7695759" cy="461665"/>
          </a:xfrm>
          <a:prstGeom prst="rect">
            <a:avLst/>
          </a:prstGeom>
          <a:noFill/>
        </p:spPr>
        <p:txBody>
          <a:bodyPr wrap="square" rtlCol="0">
            <a:spAutoFit/>
          </a:bodyPr>
          <a:lstStyle/>
          <a:p>
            <a:r>
              <a:rPr lang="en-US" altLang="zh-CN" sz="2400" dirty="0"/>
              <a:t>However,</a:t>
            </a:r>
            <a:r>
              <a:rPr lang="zh-CN" altLang="en-US" sz="2400" dirty="0"/>
              <a:t> </a:t>
            </a:r>
            <a:r>
              <a:rPr lang="en-US" altLang="zh-CN" sz="2400" dirty="0"/>
              <a:t>what</a:t>
            </a:r>
            <a:r>
              <a:rPr lang="zh-CN" altLang="en-US" sz="2400" dirty="0"/>
              <a:t> </a:t>
            </a:r>
            <a:r>
              <a:rPr lang="en-US" altLang="zh-CN" sz="2400" dirty="0"/>
              <a:t>if</a:t>
            </a:r>
            <a:r>
              <a:rPr lang="zh-CN" altLang="en-US" sz="2400" dirty="0"/>
              <a:t> </a:t>
            </a:r>
            <a:r>
              <a:rPr lang="en-US" altLang="zh-CN" sz="2400" dirty="0"/>
              <a:t>the</a:t>
            </a:r>
            <a:r>
              <a:rPr lang="zh-CN" altLang="en-US" sz="2400" dirty="0"/>
              <a:t> </a:t>
            </a:r>
            <a:r>
              <a:rPr lang="en-US" altLang="zh-CN" sz="2400" dirty="0"/>
              <a:t>emission</a:t>
            </a:r>
            <a:r>
              <a:rPr lang="zh-CN" altLang="en-US" sz="2400" dirty="0"/>
              <a:t> </a:t>
            </a:r>
            <a:r>
              <a:rPr lang="en-US" altLang="zh-CN" sz="2400" dirty="0"/>
              <a:t>beam</a:t>
            </a:r>
            <a:r>
              <a:rPr lang="zh-CN" altLang="en-US" sz="2400" dirty="0"/>
              <a:t> </a:t>
            </a:r>
            <a:r>
              <a:rPr lang="en-US" altLang="zh-CN" sz="2400" dirty="0"/>
              <a:t>is</a:t>
            </a:r>
            <a:r>
              <a:rPr lang="zh-CN" altLang="en-US" sz="2400" dirty="0"/>
              <a:t> </a:t>
            </a:r>
            <a:r>
              <a:rPr lang="en-US" altLang="zh-CN" sz="2400" dirty="0"/>
              <a:t>patchy?</a:t>
            </a:r>
            <a:endParaRPr lang="en-GB" sz="2400" dirty="0"/>
          </a:p>
        </p:txBody>
      </p:sp>
      <p:sp>
        <p:nvSpPr>
          <p:cNvPr id="7" name="TextBox 6">
            <a:extLst>
              <a:ext uri="{FF2B5EF4-FFF2-40B4-BE49-F238E27FC236}">
                <a16:creationId xmlns:a16="http://schemas.microsoft.com/office/drawing/2014/main" id="{4277C024-7925-A59A-D04B-3BD8031CAB1A}"/>
              </a:ext>
            </a:extLst>
          </p:cNvPr>
          <p:cNvSpPr txBox="1"/>
          <p:nvPr/>
        </p:nvSpPr>
        <p:spPr>
          <a:xfrm>
            <a:off x="686788" y="4462132"/>
            <a:ext cx="7695759" cy="1200329"/>
          </a:xfrm>
          <a:prstGeom prst="rect">
            <a:avLst/>
          </a:prstGeom>
          <a:noFill/>
        </p:spPr>
        <p:txBody>
          <a:bodyPr wrap="square" rtlCol="0">
            <a:spAutoFit/>
          </a:bodyPr>
          <a:lstStyle/>
          <a:p>
            <a:r>
              <a:rPr lang="en-US" altLang="zh-CN" sz="2400" dirty="0"/>
              <a:t>Luckily,</a:t>
            </a:r>
            <a:r>
              <a:rPr lang="zh-CN" altLang="en-US" sz="2400" dirty="0"/>
              <a:t> </a:t>
            </a:r>
            <a:r>
              <a:rPr lang="en-US" altLang="zh-CN" sz="2400" dirty="0"/>
              <a:t>we</a:t>
            </a:r>
            <a:r>
              <a:rPr lang="zh-CN" altLang="en-US" sz="2400" dirty="0"/>
              <a:t> </a:t>
            </a:r>
            <a:r>
              <a:rPr lang="en-US" altLang="zh-CN" sz="2400" dirty="0"/>
              <a:t>merely</a:t>
            </a:r>
            <a:r>
              <a:rPr lang="zh-CN" altLang="en-US" sz="2400" dirty="0"/>
              <a:t> </a:t>
            </a:r>
            <a:r>
              <a:rPr lang="en-US" altLang="zh-CN" sz="2400" dirty="0"/>
              <a:t>focus</a:t>
            </a:r>
            <a:r>
              <a:rPr lang="zh-CN" altLang="en-US" sz="2400" dirty="0"/>
              <a:t> </a:t>
            </a:r>
            <a:r>
              <a:rPr lang="en-US" altLang="zh-CN" sz="2400" dirty="0"/>
              <a:t>on</a:t>
            </a:r>
            <a:r>
              <a:rPr lang="zh-CN" altLang="en-US" sz="2400" dirty="0"/>
              <a:t> </a:t>
            </a:r>
            <a:r>
              <a:rPr lang="en-US" altLang="zh-CN" sz="2400" dirty="0"/>
              <a:t>the</a:t>
            </a:r>
            <a:r>
              <a:rPr lang="zh-CN" altLang="en-US" sz="2400" dirty="0"/>
              <a:t> </a:t>
            </a:r>
            <a:r>
              <a:rPr lang="en-US" altLang="zh-CN" sz="2400" dirty="0"/>
              <a:t>difference</a:t>
            </a:r>
            <a:r>
              <a:rPr lang="zh-CN" altLang="en-US" sz="2400" dirty="0"/>
              <a:t> </a:t>
            </a:r>
            <a:r>
              <a:rPr lang="en-US" altLang="zh-CN" sz="2400" dirty="0"/>
              <a:t>between</a:t>
            </a:r>
            <a:r>
              <a:rPr lang="zh-CN" altLang="en-US" sz="2400" dirty="0"/>
              <a:t> </a:t>
            </a:r>
            <a:r>
              <a:rPr lang="en-US" altLang="zh-CN" sz="2400" dirty="0"/>
              <a:t>the</a:t>
            </a:r>
            <a:r>
              <a:rPr lang="zh-CN" altLang="en-US" sz="2400" dirty="0"/>
              <a:t> </a:t>
            </a:r>
            <a:r>
              <a:rPr lang="en-US" altLang="zh-CN" sz="2400" dirty="0"/>
              <a:t>main-pulse</a:t>
            </a:r>
            <a:r>
              <a:rPr lang="zh-CN" altLang="en-US" sz="2400" dirty="0"/>
              <a:t> </a:t>
            </a:r>
            <a:r>
              <a:rPr lang="en-US" altLang="zh-CN" sz="2400" dirty="0"/>
              <a:t>and</a:t>
            </a:r>
            <a:r>
              <a:rPr lang="zh-CN" altLang="en-US" sz="2400" dirty="0"/>
              <a:t> </a:t>
            </a:r>
            <a:r>
              <a:rPr lang="en-US" altLang="zh-CN" sz="2400" dirty="0"/>
              <a:t>the</a:t>
            </a:r>
            <a:r>
              <a:rPr lang="zh-CN" altLang="en-US" sz="2400" dirty="0"/>
              <a:t> </a:t>
            </a:r>
            <a:r>
              <a:rPr lang="en-US" altLang="zh-CN" sz="2400" dirty="0"/>
              <a:t>inter-pulse,</a:t>
            </a:r>
            <a:r>
              <a:rPr lang="zh-CN" altLang="en-US" sz="2400" dirty="0"/>
              <a:t> </a:t>
            </a:r>
            <a:r>
              <a:rPr lang="en-US" altLang="zh-CN" sz="2400" dirty="0"/>
              <a:t>the</a:t>
            </a:r>
            <a:r>
              <a:rPr lang="zh-CN" altLang="en-US" sz="2400" dirty="0"/>
              <a:t> </a:t>
            </a:r>
            <a:r>
              <a:rPr lang="en-US" altLang="zh-CN" sz="2400" dirty="0"/>
              <a:t>characteristics</a:t>
            </a:r>
            <a:r>
              <a:rPr lang="zh-CN" altLang="en-US" sz="2400" dirty="0"/>
              <a:t> </a:t>
            </a:r>
            <a:r>
              <a:rPr lang="en-US" altLang="zh-CN" sz="2400" dirty="0"/>
              <a:t>of</a:t>
            </a:r>
            <a:r>
              <a:rPr lang="zh-CN" altLang="en-US" sz="2400" dirty="0"/>
              <a:t> </a:t>
            </a:r>
            <a:r>
              <a:rPr lang="en-US" altLang="zh-CN" sz="2400" dirty="0"/>
              <a:t>each</a:t>
            </a:r>
            <a:r>
              <a:rPr lang="zh-CN" altLang="en-US" sz="2400" dirty="0"/>
              <a:t> </a:t>
            </a:r>
            <a:r>
              <a:rPr lang="en-US" altLang="zh-CN" sz="2400" dirty="0"/>
              <a:t>pole</a:t>
            </a:r>
            <a:r>
              <a:rPr lang="zh-CN" altLang="en-US" sz="2400" dirty="0"/>
              <a:t> </a:t>
            </a:r>
            <a:r>
              <a:rPr lang="en-US" altLang="zh-CN" sz="2400" dirty="0"/>
              <a:t>might</a:t>
            </a:r>
            <a:r>
              <a:rPr lang="zh-CN" altLang="en-US" sz="2400" dirty="0"/>
              <a:t> </a:t>
            </a:r>
            <a:r>
              <a:rPr lang="en-US" altLang="zh-CN" sz="2400" dirty="0"/>
              <a:t>not</a:t>
            </a:r>
            <a:r>
              <a:rPr lang="zh-CN" altLang="en-US" sz="2400" dirty="0"/>
              <a:t> </a:t>
            </a:r>
            <a:r>
              <a:rPr lang="en-US" altLang="zh-CN" sz="2400" dirty="0"/>
              <a:t>be</a:t>
            </a:r>
            <a:r>
              <a:rPr lang="zh-CN" altLang="en-US" sz="2400" dirty="0"/>
              <a:t> </a:t>
            </a:r>
            <a:r>
              <a:rPr lang="en-US" altLang="zh-CN" sz="2400" dirty="0"/>
              <a:t>that</a:t>
            </a:r>
            <a:r>
              <a:rPr lang="zh-CN" altLang="en-US" sz="2400" dirty="0"/>
              <a:t> </a:t>
            </a:r>
            <a:r>
              <a:rPr lang="en-US" altLang="zh-CN" sz="2400" dirty="0"/>
              <a:t>crucial.</a:t>
            </a:r>
            <a:endParaRPr lang="en-GB" sz="2400" dirty="0"/>
          </a:p>
        </p:txBody>
      </p:sp>
      <p:sp>
        <p:nvSpPr>
          <p:cNvPr id="3" name="Slide Number Placeholder 2">
            <a:extLst>
              <a:ext uri="{FF2B5EF4-FFF2-40B4-BE49-F238E27FC236}">
                <a16:creationId xmlns:a16="http://schemas.microsoft.com/office/drawing/2014/main" id="{FD259D28-98EF-14E7-D74E-4059A0AF4B1B}"/>
              </a:ext>
            </a:extLst>
          </p:cNvPr>
          <p:cNvSpPr>
            <a:spLocks noGrp="1"/>
          </p:cNvSpPr>
          <p:nvPr>
            <p:ph type="sldNum" sz="quarter" idx="12"/>
          </p:nvPr>
        </p:nvSpPr>
        <p:spPr/>
        <p:txBody>
          <a:bodyPr/>
          <a:lstStyle/>
          <a:p>
            <a:fld id="{BAF41441-E911-0445-B9B7-4068A2F4611F}" type="slidenum">
              <a:rPr lang="en-GB" smtClean="0"/>
              <a:t>28</a:t>
            </a:fld>
            <a:endParaRPr lang="en-GB"/>
          </a:p>
        </p:txBody>
      </p:sp>
    </p:spTree>
    <p:extLst>
      <p:ext uri="{BB962C8B-B14F-4D97-AF65-F5344CB8AC3E}">
        <p14:creationId xmlns:p14="http://schemas.microsoft.com/office/powerpoint/2010/main" val="1051676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DE87474-6F00-E0C5-971C-CCF7453A1C8E}"/>
              </a:ext>
            </a:extLst>
          </p:cNvPr>
          <p:cNvSpPr txBox="1">
            <a:spLocks/>
          </p:cNvSpPr>
          <p:nvPr/>
        </p:nvSpPr>
        <p:spPr>
          <a:xfrm>
            <a:off x="0" y="0"/>
            <a:ext cx="12192000" cy="546607"/>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600" dirty="0"/>
              <a:t>Methods</a:t>
            </a:r>
            <a:r>
              <a:rPr lang="zh-CN" altLang="en-US" sz="3600" dirty="0"/>
              <a:t> </a:t>
            </a:r>
            <a:r>
              <a:rPr lang="en-US" altLang="zh-CN" sz="3600" dirty="0"/>
              <a:t>–</a:t>
            </a:r>
            <a:r>
              <a:rPr lang="zh-CN" altLang="en-US" sz="3600" dirty="0"/>
              <a:t> </a:t>
            </a:r>
            <a:r>
              <a:rPr lang="en-US" altLang="zh-CN" sz="3600" dirty="0"/>
              <a:t>Beam</a:t>
            </a:r>
            <a:r>
              <a:rPr lang="zh-CN" altLang="en-US" sz="3600" dirty="0"/>
              <a:t> </a:t>
            </a:r>
            <a:r>
              <a:rPr lang="en-US" altLang="zh-CN" sz="3600" dirty="0"/>
              <a:t>Widths</a:t>
            </a:r>
            <a:r>
              <a:rPr lang="zh-CN" altLang="en-US" sz="3600" dirty="0"/>
              <a:t> </a:t>
            </a:r>
            <a:r>
              <a:rPr lang="en-US" altLang="zh-CN" sz="3600" dirty="0"/>
              <a:t>(fan-like)</a:t>
            </a:r>
            <a:r>
              <a:rPr lang="zh-CN" altLang="en-US" sz="3600" dirty="0"/>
              <a:t> </a:t>
            </a:r>
            <a:r>
              <a:rPr lang="en-US" altLang="zh-CN" sz="3600" dirty="0"/>
              <a:t>&amp;</a:t>
            </a:r>
            <a:r>
              <a:rPr lang="zh-CN" altLang="en-US" sz="3600" dirty="0"/>
              <a:t> </a:t>
            </a:r>
            <a:r>
              <a:rPr lang="en-US" altLang="zh-CN" sz="3600" dirty="0"/>
              <a:t>Radius</a:t>
            </a:r>
            <a:r>
              <a:rPr lang="zh-CN" altLang="en-US" sz="3600" dirty="0"/>
              <a:t> </a:t>
            </a:r>
            <a:r>
              <a:rPr lang="en-US" altLang="zh-CN" sz="3600" dirty="0"/>
              <a:t>(</a:t>
            </a:r>
            <a:r>
              <a:rPr lang="en-US" altLang="zh-CN" sz="3600" dirty="0" err="1"/>
              <a:t>conal</a:t>
            </a:r>
            <a:r>
              <a:rPr lang="en-US" altLang="zh-CN" sz="3600" dirty="0"/>
              <a:t>)</a:t>
            </a:r>
            <a:endParaRPr lang="en-GB" sz="3600" dirty="0"/>
          </a:p>
        </p:txBody>
      </p:sp>
      <p:pic>
        <p:nvPicPr>
          <p:cNvPr id="10" name="Picture 9">
            <a:extLst>
              <a:ext uri="{FF2B5EF4-FFF2-40B4-BE49-F238E27FC236}">
                <a16:creationId xmlns:a16="http://schemas.microsoft.com/office/drawing/2014/main" id="{73024483-C24F-9D19-73B2-EA383060CC35}"/>
              </a:ext>
            </a:extLst>
          </p:cNvPr>
          <p:cNvPicPr>
            <a:picLocks noChangeAspect="1"/>
          </p:cNvPicPr>
          <p:nvPr/>
        </p:nvPicPr>
        <p:blipFill>
          <a:blip r:embed="rId3"/>
          <a:stretch>
            <a:fillRect/>
          </a:stretch>
        </p:blipFill>
        <p:spPr>
          <a:xfrm>
            <a:off x="6096000" y="3332148"/>
            <a:ext cx="6096000" cy="3525852"/>
          </a:xfrm>
          <a:prstGeom prst="rect">
            <a:avLst/>
          </a:prstGeom>
        </p:spPr>
      </p:pic>
      <p:pic>
        <p:nvPicPr>
          <p:cNvPr id="11" name="Picture 10">
            <a:extLst>
              <a:ext uri="{FF2B5EF4-FFF2-40B4-BE49-F238E27FC236}">
                <a16:creationId xmlns:a16="http://schemas.microsoft.com/office/drawing/2014/main" id="{CE8D6FB8-5F97-21A7-30D8-0BA244557DB9}"/>
              </a:ext>
            </a:extLst>
          </p:cNvPr>
          <p:cNvPicPr>
            <a:picLocks noChangeAspect="1"/>
          </p:cNvPicPr>
          <p:nvPr/>
        </p:nvPicPr>
        <p:blipFill>
          <a:blip r:embed="rId4"/>
          <a:stretch>
            <a:fillRect/>
          </a:stretch>
        </p:blipFill>
        <p:spPr>
          <a:xfrm>
            <a:off x="6908800" y="450834"/>
            <a:ext cx="5283200" cy="2881314"/>
          </a:xfrm>
          <a:prstGeom prst="rect">
            <a:avLst/>
          </a:prstGeom>
        </p:spPr>
      </p:pic>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A15B22E6-3FD9-73FD-B7A5-C69EB51827DE}"/>
                  </a:ext>
                </a:extLst>
              </p:cNvPr>
              <p:cNvSpPr txBox="1"/>
              <p:nvPr/>
            </p:nvSpPr>
            <p:spPr>
              <a:xfrm>
                <a:off x="0" y="1930414"/>
                <a:ext cx="6643550" cy="3134961"/>
              </a:xfrm>
              <a:prstGeom prst="rect">
                <a:avLst/>
              </a:prstGeom>
              <a:noFill/>
            </p:spPr>
            <p:txBody>
              <a:bodyPr wrap="none" rtlCol="0">
                <a:spAutoFit/>
              </a:bodyPr>
              <a:lstStyle/>
              <a:p>
                <a:pPr>
                  <a:lnSpc>
                    <a:spcPct val="150000"/>
                  </a:lnSpc>
                </a:pPr>
                <a:r>
                  <a:rPr lang="en-US" altLang="zh-CN" sz="2400" dirty="0">
                    <a:ea typeface="Cambria Math" panose="02040503050406030204" pitchFamily="18" charset="0"/>
                  </a:rPr>
                  <a:t>left:</a:t>
                </a:r>
                <a:r>
                  <a:rPr lang="zh-CN" altLang="en-US" sz="2400" dirty="0">
                    <a:ea typeface="Cambria Math" panose="02040503050406030204" pitchFamily="18" charset="0"/>
                  </a:rPr>
                  <a:t> </a:t>
                </a:r>
                <a14:m>
                  <m:oMath xmlns:m="http://schemas.openxmlformats.org/officeDocument/2006/math">
                    <m:r>
                      <a:rPr lang="en-GB" sz="2400" i="1" smtClean="0">
                        <a:latin typeface="Cambria Math" panose="02040503050406030204" pitchFamily="18" charset="0"/>
                        <a:ea typeface="Cambria Math" panose="02040503050406030204" pitchFamily="18" charset="0"/>
                      </a:rPr>
                      <m:t>∆</m:t>
                    </m:r>
                    <m:r>
                      <a:rPr lang="en-GB" sz="2400" i="1" smtClean="0">
                        <a:latin typeface="Cambria Math" panose="02040503050406030204" pitchFamily="18" charset="0"/>
                        <a:ea typeface="Cambria Math" panose="02040503050406030204" pitchFamily="18" charset="0"/>
                      </a:rPr>
                      <m:t>𝜙</m:t>
                    </m:r>
                  </m:oMath>
                </a14:m>
                <a:r>
                  <a:rPr lang="en-US" altLang="zh-CN" sz="2400" dirty="0"/>
                  <a:t>,</a:t>
                </a:r>
                <a:r>
                  <a:rPr lang="zh-CN" altLang="en-US" sz="2400" dirty="0"/>
                  <a:t> </a:t>
                </a:r>
                <a:r>
                  <a:rPr lang="en-US" altLang="zh-CN" sz="2400" b="1" dirty="0"/>
                  <a:t>magnetic</a:t>
                </a:r>
                <a:r>
                  <a:rPr lang="zh-CN" altLang="en-US" sz="2400" b="1" dirty="0"/>
                  <a:t> </a:t>
                </a:r>
                <a:r>
                  <a:rPr lang="en-US" altLang="zh-CN" sz="2400" b="1" dirty="0"/>
                  <a:t>azimuth</a:t>
                </a:r>
                <a:r>
                  <a:rPr lang="zh-CN" altLang="en-US" sz="2400" b="1" dirty="0"/>
                  <a:t> </a:t>
                </a:r>
                <a:r>
                  <a:rPr lang="en-US" altLang="zh-CN" sz="2400" b="1" dirty="0"/>
                  <a:t>width</a:t>
                </a:r>
                <a:r>
                  <a:rPr lang="zh-CN" altLang="en-US" sz="2400" b="1" dirty="0"/>
                  <a:t> </a:t>
                </a:r>
                <a:r>
                  <a:rPr lang="en-US" altLang="zh-CN" sz="2400" dirty="0"/>
                  <a:t>(Fan</a:t>
                </a:r>
                <a:r>
                  <a:rPr lang="zh-CN" altLang="en-US" sz="2400" dirty="0"/>
                  <a:t> </a:t>
                </a:r>
                <a:r>
                  <a:rPr lang="en-US" altLang="zh-CN" sz="2400" dirty="0"/>
                  <a:t>Beam),</a:t>
                </a:r>
                <a:r>
                  <a:rPr lang="zh-CN" altLang="en-US" sz="2400" dirty="0"/>
                  <a:t> </a:t>
                </a:r>
                <a:endParaRPr lang="en-US" altLang="zh-CN" sz="2400" dirty="0"/>
              </a:p>
              <a:p>
                <a:pPr>
                  <a:lnSpc>
                    <a:spcPct val="150000"/>
                  </a:lnSpc>
                </a:pPr>
                <a14:m>
                  <m:oMathPara xmlns:m="http://schemas.openxmlformats.org/officeDocument/2006/math">
                    <m:oMathParaPr>
                      <m:jc m:val="centerGroup"/>
                    </m:oMathParaPr>
                    <m:oMath xmlns:m="http://schemas.openxmlformats.org/officeDocument/2006/math">
                      <m:func>
                        <m:funcPr>
                          <m:ctrlPr>
                            <a:rPr lang="en-US" altLang="zh-CN" sz="2000" i="1" smtClean="0">
                              <a:latin typeface="Cambria Math" panose="02040503050406030204" pitchFamily="18" charset="0"/>
                            </a:rPr>
                          </m:ctrlPr>
                        </m:funcPr>
                        <m:fName>
                          <m:r>
                            <m:rPr>
                              <m:sty m:val="p"/>
                            </m:rPr>
                            <a:rPr lang="en-US" altLang="zh-CN" sz="2000" i="0" smtClean="0">
                              <a:latin typeface="Cambria Math" panose="02040503050406030204" pitchFamily="18" charset="0"/>
                            </a:rPr>
                            <m:t>cos</m:t>
                          </m:r>
                        </m:fName>
                        <m:e>
                          <m:r>
                            <a:rPr lang="en-US" altLang="zh-CN" sz="2000" i="1" smtClean="0">
                              <a:latin typeface="Cambria Math" panose="02040503050406030204" pitchFamily="18" charset="0"/>
                              <a:ea typeface="Cambria Math" panose="02040503050406030204" pitchFamily="18" charset="0"/>
                            </a:rPr>
                            <m:t>𝜙</m:t>
                          </m:r>
                        </m:e>
                      </m:func>
                      <m:r>
                        <a:rPr lang="en-US" altLang="zh-CN" sz="2000" b="0" i="1" smtClean="0">
                          <a:latin typeface="Cambria Math" panose="02040503050406030204" pitchFamily="18" charset="0"/>
                        </a:rPr>
                        <m:t>=</m:t>
                      </m:r>
                      <m:f>
                        <m:fPr>
                          <m:ctrlPr>
                            <a:rPr lang="en-US" altLang="zh-CN" sz="2000" b="0" i="1" smtClean="0">
                              <a:latin typeface="Cambria Math" panose="02040503050406030204" pitchFamily="18" charset="0"/>
                            </a:rPr>
                          </m:ctrlPr>
                        </m:fPr>
                        <m:num>
                          <m:func>
                            <m:funcPr>
                              <m:ctrlPr>
                                <a:rPr lang="en-US" altLang="zh-CN" sz="2000" b="0" i="1" smtClean="0">
                                  <a:latin typeface="Cambria Math" panose="02040503050406030204" pitchFamily="18" charset="0"/>
                                </a:rPr>
                              </m:ctrlPr>
                            </m:funcPr>
                            <m:fName>
                              <m:r>
                                <m:rPr>
                                  <m:sty m:val="p"/>
                                </m:rPr>
                                <a:rPr lang="en-US" altLang="zh-CN" sz="2000" b="0" i="0" smtClean="0">
                                  <a:latin typeface="Cambria Math" panose="02040503050406030204" pitchFamily="18" charset="0"/>
                                </a:rPr>
                                <m:t>cos</m:t>
                              </m:r>
                            </m:fName>
                            <m:e>
                              <m:r>
                                <a:rPr lang="en-US" altLang="zh-CN" sz="2000" b="0" i="1" smtClean="0">
                                  <a:latin typeface="Cambria Math" panose="02040503050406030204" pitchFamily="18" charset="0"/>
                                  <a:ea typeface="Cambria Math" panose="02040503050406030204" pitchFamily="18" charset="0"/>
                                </a:rPr>
                                <m:t>𝛼</m:t>
                              </m:r>
                            </m:e>
                          </m:func>
                          <m:func>
                            <m:funcPr>
                              <m:ctrlPr>
                                <a:rPr lang="en-US" altLang="zh-CN" sz="2000" b="0" i="1" smtClean="0">
                                  <a:latin typeface="Cambria Math" panose="02040503050406030204" pitchFamily="18" charset="0"/>
                                </a:rPr>
                              </m:ctrlPr>
                            </m:funcPr>
                            <m:fName>
                              <m:r>
                                <m:rPr>
                                  <m:sty m:val="p"/>
                                </m:rPr>
                                <a:rPr lang="en-US" altLang="zh-CN" sz="2000" b="0" i="0" smtClean="0">
                                  <a:latin typeface="Cambria Math" panose="02040503050406030204" pitchFamily="18" charset="0"/>
                                </a:rPr>
                                <m:t>cos</m:t>
                              </m:r>
                            </m:fName>
                            <m:e>
                              <m:r>
                                <a:rPr lang="en-US" altLang="zh-CN" sz="2000" b="0" i="1" smtClean="0">
                                  <a:latin typeface="Cambria Math" panose="02040503050406030204" pitchFamily="18" charset="0"/>
                                  <a:ea typeface="Cambria Math" panose="02040503050406030204" pitchFamily="18" charset="0"/>
                                </a:rPr>
                                <m:t>𝜌</m:t>
                              </m:r>
                            </m:e>
                          </m:func>
                          <m:r>
                            <a:rPr lang="en-US" altLang="zh-CN" sz="2000" b="0" i="1" smtClean="0">
                              <a:latin typeface="Cambria Math" panose="02040503050406030204" pitchFamily="18" charset="0"/>
                            </a:rPr>
                            <m:t>−</m:t>
                          </m:r>
                          <m:func>
                            <m:funcPr>
                              <m:ctrlPr>
                                <a:rPr lang="en-US" altLang="zh-CN" sz="2000" b="0" i="1" smtClean="0">
                                  <a:latin typeface="Cambria Math" panose="02040503050406030204" pitchFamily="18" charset="0"/>
                                </a:rPr>
                              </m:ctrlPr>
                            </m:funcPr>
                            <m:fName>
                              <m:r>
                                <m:rPr>
                                  <m:sty m:val="p"/>
                                </m:rPr>
                                <a:rPr lang="en-US" altLang="zh-CN" sz="2000" b="0" i="0" smtClean="0">
                                  <a:latin typeface="Cambria Math" panose="02040503050406030204" pitchFamily="18" charset="0"/>
                                </a:rPr>
                                <m:t>cos</m:t>
                              </m:r>
                            </m:fName>
                            <m:e>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ea typeface="Cambria Math" panose="02040503050406030204" pitchFamily="18" charset="0"/>
                                    </a:rPr>
                                    <m:t>𝛼</m:t>
                                  </m:r>
                                  <m:r>
                                    <a:rPr lang="en-US" altLang="zh-CN" sz="2000" b="0" i="1" smtClean="0">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𝛽</m:t>
                                  </m:r>
                                </m:e>
                              </m:d>
                            </m:e>
                          </m:func>
                        </m:num>
                        <m:den>
                          <m:func>
                            <m:funcPr>
                              <m:ctrlPr>
                                <a:rPr lang="en-US" altLang="zh-CN" sz="2000" b="0" i="1" smtClean="0">
                                  <a:latin typeface="Cambria Math" panose="02040503050406030204" pitchFamily="18" charset="0"/>
                                </a:rPr>
                              </m:ctrlPr>
                            </m:funcPr>
                            <m:fName>
                              <m:r>
                                <m:rPr>
                                  <m:sty m:val="p"/>
                                </m:rPr>
                                <a:rPr lang="en-US" altLang="zh-CN" sz="2000" b="0" i="0" smtClean="0">
                                  <a:latin typeface="Cambria Math" panose="02040503050406030204" pitchFamily="18" charset="0"/>
                                </a:rPr>
                                <m:t>sin</m:t>
                              </m:r>
                            </m:fName>
                            <m:e>
                              <m:r>
                                <a:rPr lang="en-US" altLang="zh-CN" sz="2000" b="0" i="1" smtClean="0">
                                  <a:latin typeface="Cambria Math" panose="02040503050406030204" pitchFamily="18" charset="0"/>
                                  <a:ea typeface="Cambria Math" panose="02040503050406030204" pitchFamily="18" charset="0"/>
                                </a:rPr>
                                <m:t>𝛼</m:t>
                              </m:r>
                            </m:e>
                          </m:func>
                          <m:func>
                            <m:funcPr>
                              <m:ctrlPr>
                                <a:rPr lang="en-US" altLang="zh-CN" sz="2000" b="0" i="1" smtClean="0">
                                  <a:latin typeface="Cambria Math" panose="02040503050406030204" pitchFamily="18" charset="0"/>
                                </a:rPr>
                              </m:ctrlPr>
                            </m:funcPr>
                            <m:fName>
                              <m:r>
                                <m:rPr>
                                  <m:sty m:val="p"/>
                                </m:rPr>
                                <a:rPr lang="en-US" altLang="zh-CN" sz="2000" b="0" i="0" smtClean="0">
                                  <a:latin typeface="Cambria Math" panose="02040503050406030204" pitchFamily="18" charset="0"/>
                                </a:rPr>
                                <m:t>sin</m:t>
                              </m:r>
                            </m:fName>
                            <m:e>
                              <m:r>
                                <a:rPr lang="en-US" altLang="zh-CN" sz="2000" b="0" i="1" smtClean="0">
                                  <a:latin typeface="Cambria Math" panose="02040503050406030204" pitchFamily="18" charset="0"/>
                                  <a:ea typeface="Cambria Math" panose="02040503050406030204" pitchFamily="18" charset="0"/>
                                </a:rPr>
                                <m:t>𝜌</m:t>
                              </m:r>
                            </m:e>
                          </m:func>
                        </m:den>
                      </m:f>
                    </m:oMath>
                  </m:oMathPara>
                </a14:m>
                <a:endParaRPr lang="en-US" altLang="zh-CN" sz="2400" dirty="0"/>
              </a:p>
              <a:p>
                <a:pPr>
                  <a:lnSpc>
                    <a:spcPct val="150000"/>
                  </a:lnSpc>
                </a:pPr>
                <a:r>
                  <a:rPr lang="en-US" altLang="zh-CN" sz="2400" dirty="0"/>
                  <a:t>right:</a:t>
                </a:r>
                <a:r>
                  <a:rPr lang="zh-CN" altLang="en-US" sz="2400" dirty="0"/>
                  <a:t> </a:t>
                </a:r>
                <a14:m>
                  <m:oMath xmlns:m="http://schemas.openxmlformats.org/officeDocument/2006/math">
                    <m:r>
                      <a:rPr lang="zh-CN" altLang="en-US" sz="2400" i="1" smtClean="0">
                        <a:latin typeface="Cambria Math" panose="02040503050406030204" pitchFamily="18" charset="0"/>
                      </a:rPr>
                      <m:t>𝜌</m:t>
                    </m:r>
                  </m:oMath>
                </a14:m>
                <a:r>
                  <a:rPr lang="en-US" altLang="zh-CN" sz="2400" dirty="0"/>
                  <a:t>,</a:t>
                </a:r>
                <a:r>
                  <a:rPr lang="zh-CN" altLang="en-US" sz="2400" dirty="0"/>
                  <a:t> </a:t>
                </a:r>
                <a:r>
                  <a:rPr lang="en-US" altLang="zh-CN" sz="2400" b="1" dirty="0"/>
                  <a:t>beam</a:t>
                </a:r>
                <a:r>
                  <a:rPr lang="zh-CN" altLang="en-US" sz="2400" b="1" dirty="0"/>
                  <a:t> </a:t>
                </a:r>
                <a:r>
                  <a:rPr lang="en-US" altLang="zh-CN" sz="2400" b="1" dirty="0"/>
                  <a:t>radius</a:t>
                </a:r>
                <a:r>
                  <a:rPr lang="zh-CN" altLang="en-US" sz="2400" b="1" dirty="0"/>
                  <a:t> </a:t>
                </a:r>
                <a:r>
                  <a:rPr lang="en-US" altLang="zh-CN" sz="2400" dirty="0"/>
                  <a:t>(Conal</a:t>
                </a:r>
                <a:r>
                  <a:rPr lang="zh-CN" altLang="en-US" sz="2400" dirty="0"/>
                  <a:t> </a:t>
                </a:r>
                <a:r>
                  <a:rPr lang="en-US" altLang="zh-CN" sz="2400" dirty="0"/>
                  <a:t>Beam),</a:t>
                </a:r>
                <a:r>
                  <a:rPr lang="zh-CN" altLang="en-US" sz="2400" dirty="0"/>
                  <a:t> </a:t>
                </a:r>
                <a:endParaRPr lang="en-US" altLang="zh-CN" sz="2400" dirty="0"/>
              </a:p>
              <a:p>
                <a:pPr>
                  <a:lnSpc>
                    <a:spcPct val="150000"/>
                  </a:lnSpc>
                </a:pPr>
                <a14:m>
                  <m:oMathPara xmlns:m="http://schemas.openxmlformats.org/officeDocument/2006/math">
                    <m:oMathParaPr>
                      <m:jc m:val="centerGroup"/>
                    </m:oMathParaPr>
                    <m:oMath xmlns:m="http://schemas.openxmlformats.org/officeDocument/2006/math">
                      <m:func>
                        <m:funcPr>
                          <m:ctrlPr>
                            <a:rPr lang="en-GB" sz="2000" i="1">
                              <a:latin typeface="Cambria Math" panose="02040503050406030204" pitchFamily="18" charset="0"/>
                            </a:rPr>
                          </m:ctrlPr>
                        </m:funcPr>
                        <m:fName>
                          <m:r>
                            <m:rPr>
                              <m:sty m:val="p"/>
                            </m:rPr>
                            <a:rPr lang="en-GB" sz="2000">
                              <a:latin typeface="Cambria Math" panose="02040503050406030204" pitchFamily="18" charset="0"/>
                            </a:rPr>
                            <m:t>cos</m:t>
                          </m:r>
                        </m:fName>
                        <m:e>
                          <m:r>
                            <a:rPr lang="en-GB" sz="2000" i="1">
                              <a:latin typeface="Cambria Math" panose="02040503050406030204" pitchFamily="18" charset="0"/>
                              <a:ea typeface="Cambria Math" panose="02040503050406030204" pitchFamily="18" charset="0"/>
                            </a:rPr>
                            <m:t>𝜌</m:t>
                          </m:r>
                        </m:e>
                      </m:func>
                      <m:r>
                        <a:rPr lang="en-US" altLang="zh-CN" sz="2000" i="1">
                          <a:latin typeface="Cambria Math" panose="02040503050406030204" pitchFamily="18" charset="0"/>
                        </a:rPr>
                        <m:t>=</m:t>
                      </m:r>
                      <m:func>
                        <m:funcPr>
                          <m:ctrlPr>
                            <a:rPr lang="en-US" altLang="zh-CN" sz="2000" i="1">
                              <a:latin typeface="Cambria Math" panose="02040503050406030204" pitchFamily="18" charset="0"/>
                            </a:rPr>
                          </m:ctrlPr>
                        </m:funcPr>
                        <m:fName>
                          <m:r>
                            <m:rPr>
                              <m:sty m:val="p"/>
                            </m:rPr>
                            <a:rPr lang="en-US" altLang="zh-CN" sz="2000">
                              <a:latin typeface="Cambria Math" panose="02040503050406030204" pitchFamily="18" charset="0"/>
                            </a:rPr>
                            <m:t>cos</m:t>
                          </m:r>
                        </m:fName>
                        <m:e>
                          <m:r>
                            <a:rPr lang="en-US" altLang="zh-CN" sz="2000" i="1">
                              <a:latin typeface="Cambria Math" panose="02040503050406030204" pitchFamily="18" charset="0"/>
                              <a:ea typeface="Cambria Math" panose="02040503050406030204" pitchFamily="18" charset="0"/>
                            </a:rPr>
                            <m:t>𝛼</m:t>
                          </m:r>
                        </m:e>
                      </m:func>
                      <m:func>
                        <m:funcPr>
                          <m:ctrlPr>
                            <a:rPr lang="en-US" altLang="zh-CN" sz="2000" i="1">
                              <a:latin typeface="Cambria Math" panose="02040503050406030204" pitchFamily="18" charset="0"/>
                            </a:rPr>
                          </m:ctrlPr>
                        </m:funcPr>
                        <m:fName>
                          <m:r>
                            <m:rPr>
                              <m:sty m:val="p"/>
                            </m:rPr>
                            <a:rPr lang="en-US" altLang="zh-CN" sz="2000">
                              <a:latin typeface="Cambria Math" panose="02040503050406030204" pitchFamily="18" charset="0"/>
                            </a:rPr>
                            <m:t>cos</m:t>
                          </m:r>
                        </m:fName>
                        <m:e>
                          <m:d>
                            <m:dPr>
                              <m:ctrlPr>
                                <a:rPr lang="en-US" altLang="zh-CN" sz="2000" i="1">
                                  <a:latin typeface="Cambria Math" panose="02040503050406030204" pitchFamily="18" charset="0"/>
                                </a:rPr>
                              </m:ctrlPr>
                            </m:dPr>
                            <m:e>
                              <m:r>
                                <a:rPr lang="en-US" altLang="zh-CN" sz="2000" i="1">
                                  <a:latin typeface="Cambria Math" panose="02040503050406030204" pitchFamily="18" charset="0"/>
                                  <a:ea typeface="Cambria Math" panose="02040503050406030204" pitchFamily="18" charset="0"/>
                                </a:rPr>
                                <m:t>𝛼</m:t>
                              </m:r>
                              <m:r>
                                <a:rPr lang="en-US" altLang="zh-CN" sz="2000" i="1">
                                  <a:latin typeface="Cambria Math" panose="02040503050406030204" pitchFamily="18" charset="0"/>
                                  <a:ea typeface="Cambria Math" panose="02040503050406030204" pitchFamily="18" charset="0"/>
                                </a:rPr>
                                <m:t>+</m:t>
                              </m:r>
                              <m:r>
                                <a:rPr lang="en-US" altLang="zh-CN" sz="2000" i="1">
                                  <a:latin typeface="Cambria Math" panose="02040503050406030204" pitchFamily="18" charset="0"/>
                                  <a:ea typeface="Cambria Math" panose="02040503050406030204" pitchFamily="18" charset="0"/>
                                </a:rPr>
                                <m:t>𝛽</m:t>
                              </m:r>
                            </m:e>
                          </m:d>
                        </m:e>
                      </m:func>
                      <m:r>
                        <a:rPr lang="en-US" altLang="zh-CN" sz="2000" i="1">
                          <a:latin typeface="Cambria Math" panose="02040503050406030204" pitchFamily="18" charset="0"/>
                        </a:rPr>
                        <m:t>+</m:t>
                      </m:r>
                      <m:func>
                        <m:funcPr>
                          <m:ctrlPr>
                            <a:rPr lang="en-US" altLang="zh-CN" sz="2000" i="1">
                              <a:latin typeface="Cambria Math" panose="02040503050406030204" pitchFamily="18" charset="0"/>
                            </a:rPr>
                          </m:ctrlPr>
                        </m:funcPr>
                        <m:fName>
                          <m:r>
                            <m:rPr>
                              <m:sty m:val="p"/>
                            </m:rPr>
                            <a:rPr lang="en-US" altLang="zh-CN" sz="2000">
                              <a:latin typeface="Cambria Math" panose="02040503050406030204" pitchFamily="18" charset="0"/>
                            </a:rPr>
                            <m:t>sin</m:t>
                          </m:r>
                        </m:fName>
                        <m:e>
                          <m:r>
                            <a:rPr lang="en-US" altLang="zh-CN" sz="2000" i="1">
                              <a:latin typeface="Cambria Math" panose="02040503050406030204" pitchFamily="18" charset="0"/>
                              <a:ea typeface="Cambria Math" panose="02040503050406030204" pitchFamily="18" charset="0"/>
                            </a:rPr>
                            <m:t>𝛼</m:t>
                          </m:r>
                        </m:e>
                      </m:func>
                      <m:func>
                        <m:funcPr>
                          <m:ctrlPr>
                            <a:rPr lang="en-US" altLang="zh-CN" sz="2000" i="1" smtClean="0">
                              <a:latin typeface="Cambria Math" panose="02040503050406030204" pitchFamily="18" charset="0"/>
                            </a:rPr>
                          </m:ctrlPr>
                        </m:funcPr>
                        <m:fName>
                          <m:r>
                            <m:rPr>
                              <m:sty m:val="p"/>
                            </m:rPr>
                            <a:rPr lang="en-US" altLang="zh-CN" sz="2000">
                              <a:latin typeface="Cambria Math" panose="02040503050406030204" pitchFamily="18" charset="0"/>
                            </a:rPr>
                            <m:t>sin</m:t>
                          </m:r>
                        </m:fName>
                        <m:e>
                          <m:d>
                            <m:dPr>
                              <m:ctrlPr>
                                <a:rPr lang="en-US" altLang="zh-CN" sz="2000" i="1">
                                  <a:latin typeface="Cambria Math" panose="02040503050406030204" pitchFamily="18" charset="0"/>
                                </a:rPr>
                              </m:ctrlPr>
                            </m:dPr>
                            <m:e>
                              <m:r>
                                <a:rPr lang="en-US" altLang="zh-CN" sz="2000" i="1">
                                  <a:latin typeface="Cambria Math" panose="02040503050406030204" pitchFamily="18" charset="0"/>
                                  <a:ea typeface="Cambria Math" panose="02040503050406030204" pitchFamily="18" charset="0"/>
                                </a:rPr>
                                <m:t>𝛼</m:t>
                              </m:r>
                              <m:r>
                                <a:rPr lang="en-US" altLang="zh-CN" sz="2000" i="1">
                                  <a:latin typeface="Cambria Math" panose="02040503050406030204" pitchFamily="18" charset="0"/>
                                  <a:ea typeface="Cambria Math" panose="02040503050406030204" pitchFamily="18" charset="0"/>
                                </a:rPr>
                                <m:t>+</m:t>
                              </m:r>
                              <m:r>
                                <a:rPr lang="en-US" altLang="zh-CN" sz="2000" i="1">
                                  <a:latin typeface="Cambria Math" panose="02040503050406030204" pitchFamily="18" charset="0"/>
                                  <a:ea typeface="Cambria Math" panose="02040503050406030204" pitchFamily="18" charset="0"/>
                                </a:rPr>
                                <m:t>𝛽</m:t>
                              </m:r>
                            </m:e>
                          </m:d>
                        </m:e>
                      </m:func>
                      <m:func>
                        <m:funcPr>
                          <m:ctrlPr>
                            <a:rPr lang="en-US" altLang="zh-CN" sz="2000" b="0" i="1" smtClean="0">
                              <a:latin typeface="Cambria Math" panose="02040503050406030204" pitchFamily="18" charset="0"/>
                              <a:ea typeface="Cambria Math" panose="02040503050406030204" pitchFamily="18" charset="0"/>
                            </a:rPr>
                          </m:ctrlPr>
                        </m:funcPr>
                        <m:fName>
                          <m:r>
                            <m:rPr>
                              <m:sty m:val="p"/>
                            </m:rPr>
                            <a:rPr lang="en-US" altLang="zh-CN" sz="2000" b="0" i="0" smtClean="0">
                              <a:latin typeface="Cambria Math" panose="02040503050406030204" pitchFamily="18" charset="0"/>
                              <a:ea typeface="Cambria Math" panose="02040503050406030204" pitchFamily="18" charset="0"/>
                            </a:rPr>
                            <m:t>cos</m:t>
                          </m:r>
                        </m:fName>
                        <m:e>
                          <m:d>
                            <m:dPr>
                              <m:ctrlPr>
                                <a:rPr lang="en-US" altLang="zh-CN" sz="2000" b="0" i="1" smtClean="0">
                                  <a:latin typeface="Cambria Math" panose="02040503050406030204" pitchFamily="18" charset="0"/>
                                  <a:ea typeface="Cambria Math" panose="02040503050406030204" pitchFamily="18" charset="0"/>
                                </a:rPr>
                              </m:ctrlPr>
                            </m:dPr>
                            <m:e>
                              <m:r>
                                <a:rPr lang="en-US" altLang="zh-CN" sz="2000" b="0" i="1" smtClean="0">
                                  <a:latin typeface="Cambria Math" panose="02040503050406030204" pitchFamily="18" charset="0"/>
                                  <a:ea typeface="Cambria Math" panose="02040503050406030204" pitchFamily="18" charset="0"/>
                                </a:rPr>
                                <m:t>𝑊</m:t>
                              </m:r>
                              <m:r>
                                <a:rPr lang="en-US" altLang="zh-CN" sz="2000" b="0" i="1" smtClean="0">
                                  <a:latin typeface="Cambria Math" panose="02040503050406030204" pitchFamily="18" charset="0"/>
                                  <a:ea typeface="Cambria Math" panose="02040503050406030204" pitchFamily="18" charset="0"/>
                                </a:rPr>
                                <m:t>/2</m:t>
                              </m:r>
                            </m:e>
                          </m:d>
                        </m:e>
                      </m:func>
                    </m:oMath>
                  </m:oMathPara>
                </a14:m>
                <a:endParaRPr lang="en-US" altLang="zh-CN" sz="2400" dirty="0"/>
              </a:p>
              <a:p>
                <a:pPr>
                  <a:lnSpc>
                    <a:spcPct val="150000"/>
                  </a:lnSpc>
                </a:pPr>
                <a:r>
                  <a:rPr lang="en-US" altLang="zh-CN" sz="2400" dirty="0"/>
                  <a:t>where</a:t>
                </a:r>
                <a:r>
                  <a:rPr lang="zh-CN" altLang="en-US" sz="2400" dirty="0"/>
                  <a:t> </a:t>
                </a:r>
                <a:r>
                  <a:rPr lang="en-US" altLang="zh-CN" sz="2400" dirty="0"/>
                  <a:t>samples</a:t>
                </a:r>
                <a:r>
                  <a:rPr lang="zh-CN" altLang="en-US" sz="2400" dirty="0"/>
                  <a:t> </a:t>
                </a:r>
                <a:r>
                  <a:rPr lang="en-US" altLang="zh-CN" sz="2400" dirty="0"/>
                  <a:t>are</a:t>
                </a:r>
                <a:r>
                  <a:rPr lang="zh-CN" altLang="en-US" sz="2400" dirty="0"/>
                  <a:t> </a:t>
                </a:r>
                <a:r>
                  <a:rPr lang="en-US" altLang="zh-CN" sz="2400" dirty="0"/>
                  <a:t>derived</a:t>
                </a:r>
                <a:r>
                  <a:rPr lang="zh-CN" altLang="en-US" sz="2400" dirty="0"/>
                  <a:t> </a:t>
                </a:r>
                <a:r>
                  <a:rPr lang="en-US" altLang="zh-CN" sz="2400" dirty="0"/>
                  <a:t>from</a:t>
                </a:r>
                <a:r>
                  <a:rPr lang="zh-CN" altLang="en-US" sz="2400" dirty="0"/>
                  <a:t> </a:t>
                </a:r>
                <a14:m>
                  <m:oMath xmlns:m="http://schemas.openxmlformats.org/officeDocument/2006/math">
                    <m:r>
                      <a:rPr lang="en-US" altLang="zh-CN" sz="2400" b="0" i="1" smtClean="0">
                        <a:latin typeface="Cambria Math" panose="02040503050406030204" pitchFamily="18" charset="0"/>
                      </a:rPr>
                      <m:t>2</m:t>
                    </m:r>
                    <m:r>
                      <a:rPr lang="en-US" altLang="zh-CN" sz="2400" b="0" i="1" smtClean="0">
                        <a:latin typeface="Cambria Math" panose="02040503050406030204" pitchFamily="18" charset="0"/>
                        <a:ea typeface="Cambria Math" panose="02040503050406030204" pitchFamily="18" charset="0"/>
                      </a:rPr>
                      <m:t>𝜎</m:t>
                    </m:r>
                  </m:oMath>
                </a14:m>
                <a:r>
                  <a:rPr lang="zh-CN" altLang="en-US" sz="2400" dirty="0"/>
                  <a:t> </a:t>
                </a:r>
                <a:r>
                  <a:rPr lang="en-US" altLang="zh-CN" sz="2400" dirty="0"/>
                  <a:t>MC</a:t>
                </a:r>
                <a:r>
                  <a:rPr lang="zh-CN" altLang="en-US" sz="2400" dirty="0"/>
                  <a:t> </a:t>
                </a:r>
                <a:r>
                  <a:rPr lang="en-US" altLang="zh-CN" sz="2400" dirty="0"/>
                  <a:t>samples.</a:t>
                </a:r>
                <a:endParaRPr lang="en-GB" sz="2400" dirty="0"/>
              </a:p>
            </p:txBody>
          </p:sp>
        </mc:Choice>
        <mc:Fallback>
          <p:sp>
            <p:nvSpPr>
              <p:cNvPr id="7" name="TextBox 6">
                <a:extLst>
                  <a:ext uri="{FF2B5EF4-FFF2-40B4-BE49-F238E27FC236}">
                    <a16:creationId xmlns:a16="http://schemas.microsoft.com/office/drawing/2014/main" id="{A15B22E6-3FD9-73FD-B7A5-C69EB51827DE}"/>
                  </a:ext>
                </a:extLst>
              </p:cNvPr>
              <p:cNvSpPr txBox="1">
                <a:spLocks noRot="1" noChangeAspect="1" noMove="1" noResize="1" noEditPoints="1" noAdjustHandles="1" noChangeArrowheads="1" noChangeShapeType="1" noTextEdit="1"/>
              </p:cNvSpPr>
              <p:nvPr/>
            </p:nvSpPr>
            <p:spPr>
              <a:xfrm>
                <a:off x="0" y="1930414"/>
                <a:ext cx="6643550" cy="3134961"/>
              </a:xfrm>
              <a:prstGeom prst="rect">
                <a:avLst/>
              </a:prstGeom>
              <a:blipFill>
                <a:blip r:embed="rId5"/>
                <a:stretch>
                  <a:fillRect l="-1527" r="-382" b="-4049"/>
                </a:stretch>
              </a:blipFill>
            </p:spPr>
            <p:txBody>
              <a:bodyPr/>
              <a:lstStyle/>
              <a:p>
                <a:r>
                  <a:rPr lang="en-GB">
                    <a:noFill/>
                  </a:rPr>
                  <a:t> </a:t>
                </a:r>
              </a:p>
            </p:txBody>
          </p:sp>
        </mc:Fallback>
      </mc:AlternateContent>
      <p:sp>
        <p:nvSpPr>
          <p:cNvPr id="2" name="Slide Number Placeholder 1">
            <a:extLst>
              <a:ext uri="{FF2B5EF4-FFF2-40B4-BE49-F238E27FC236}">
                <a16:creationId xmlns:a16="http://schemas.microsoft.com/office/drawing/2014/main" id="{70D6FB65-2000-791F-4FC3-B59065C4EE1D}"/>
              </a:ext>
            </a:extLst>
          </p:cNvPr>
          <p:cNvSpPr>
            <a:spLocks noGrp="1"/>
          </p:cNvSpPr>
          <p:nvPr>
            <p:ph type="sldNum" sz="quarter" idx="12"/>
          </p:nvPr>
        </p:nvSpPr>
        <p:spPr/>
        <p:txBody>
          <a:bodyPr/>
          <a:lstStyle/>
          <a:p>
            <a:fld id="{BAF41441-E911-0445-B9B7-4068A2F4611F}" type="slidenum">
              <a:rPr lang="en-GB" smtClean="0"/>
              <a:t>29</a:t>
            </a:fld>
            <a:endParaRPr lang="en-GB"/>
          </a:p>
        </p:txBody>
      </p:sp>
    </p:spTree>
    <p:extLst>
      <p:ext uri="{BB962C8B-B14F-4D97-AF65-F5344CB8AC3E}">
        <p14:creationId xmlns:p14="http://schemas.microsoft.com/office/powerpoint/2010/main" val="2788854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C709F-6FBF-5E1F-3870-85E276083DC5}"/>
              </a:ext>
            </a:extLst>
          </p:cNvPr>
          <p:cNvSpPr>
            <a:spLocks noGrp="1"/>
          </p:cNvSpPr>
          <p:nvPr>
            <p:ph type="title"/>
          </p:nvPr>
        </p:nvSpPr>
        <p:spPr>
          <a:xfrm>
            <a:off x="838200" y="2766218"/>
            <a:ext cx="10515600" cy="1325563"/>
          </a:xfrm>
        </p:spPr>
        <p:txBody>
          <a:bodyPr/>
          <a:lstStyle/>
          <a:p>
            <a:r>
              <a:rPr lang="en-US" altLang="zh-CN" dirty="0"/>
              <a:t>Background</a:t>
            </a:r>
            <a:endParaRPr lang="en-GB" dirty="0"/>
          </a:p>
        </p:txBody>
      </p:sp>
      <p:sp>
        <p:nvSpPr>
          <p:cNvPr id="3" name="Slide Number Placeholder 2">
            <a:extLst>
              <a:ext uri="{FF2B5EF4-FFF2-40B4-BE49-F238E27FC236}">
                <a16:creationId xmlns:a16="http://schemas.microsoft.com/office/drawing/2014/main" id="{A2787897-2B8E-3032-0D3F-148AA1E18446}"/>
              </a:ext>
            </a:extLst>
          </p:cNvPr>
          <p:cNvSpPr>
            <a:spLocks noGrp="1"/>
          </p:cNvSpPr>
          <p:nvPr>
            <p:ph type="sldNum" sz="quarter" idx="12"/>
          </p:nvPr>
        </p:nvSpPr>
        <p:spPr/>
        <p:txBody>
          <a:bodyPr/>
          <a:lstStyle/>
          <a:p>
            <a:fld id="{BAF41441-E911-0445-B9B7-4068A2F4611F}" type="slidenum">
              <a:rPr lang="en-GB" smtClean="0"/>
              <a:t>3</a:t>
            </a:fld>
            <a:endParaRPr lang="en-GB"/>
          </a:p>
        </p:txBody>
      </p:sp>
    </p:spTree>
    <p:extLst>
      <p:ext uri="{BB962C8B-B14F-4D97-AF65-F5344CB8AC3E}">
        <p14:creationId xmlns:p14="http://schemas.microsoft.com/office/powerpoint/2010/main" val="23083855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3A6C2-6951-118C-A437-FC19650298CE}"/>
              </a:ext>
            </a:extLst>
          </p:cNvPr>
          <p:cNvSpPr>
            <a:spLocks noGrp="1"/>
          </p:cNvSpPr>
          <p:nvPr>
            <p:ph type="title"/>
          </p:nvPr>
        </p:nvSpPr>
        <p:spPr>
          <a:xfrm>
            <a:off x="0" y="0"/>
            <a:ext cx="10515600" cy="1325563"/>
          </a:xfrm>
        </p:spPr>
        <p:txBody>
          <a:bodyPr/>
          <a:lstStyle/>
          <a:p>
            <a:r>
              <a:rPr lang="en-US" altLang="zh-CN" dirty="0"/>
              <a:t>Method</a:t>
            </a:r>
            <a:r>
              <a:rPr lang="zh-CN" altLang="en-US" dirty="0"/>
              <a:t> </a:t>
            </a:r>
            <a:r>
              <a:rPr lang="en-US" altLang="zh-CN" dirty="0"/>
              <a:t>–</a:t>
            </a:r>
            <a:r>
              <a:rPr lang="zh-CN" altLang="en-US" dirty="0"/>
              <a:t> </a:t>
            </a:r>
            <a:r>
              <a:rPr lang="en-US" altLang="zh-CN" dirty="0"/>
              <a:t>Pulse</a:t>
            </a:r>
            <a:r>
              <a:rPr lang="zh-CN" altLang="en-US" dirty="0"/>
              <a:t> </a:t>
            </a:r>
            <a:r>
              <a:rPr lang="en-US" altLang="zh-CN" dirty="0"/>
              <a:t>Widths</a:t>
            </a:r>
            <a:endParaRPr lang="en-GB" dirty="0"/>
          </a:p>
        </p:txBody>
      </p:sp>
      <p:sp>
        <p:nvSpPr>
          <p:cNvPr id="4" name="TextBox 3">
            <a:extLst>
              <a:ext uri="{FF2B5EF4-FFF2-40B4-BE49-F238E27FC236}">
                <a16:creationId xmlns:a16="http://schemas.microsoft.com/office/drawing/2014/main" id="{BF89B874-6458-4669-2DC1-49AFEBEED878}"/>
              </a:ext>
            </a:extLst>
          </p:cNvPr>
          <p:cNvSpPr txBox="1"/>
          <p:nvPr/>
        </p:nvSpPr>
        <p:spPr>
          <a:xfrm>
            <a:off x="0" y="2644170"/>
            <a:ext cx="7232073" cy="1569660"/>
          </a:xfrm>
          <a:prstGeom prst="rect">
            <a:avLst/>
          </a:prstGeom>
          <a:noFill/>
        </p:spPr>
        <p:txBody>
          <a:bodyPr wrap="square" rtlCol="0">
            <a:spAutoFit/>
          </a:bodyPr>
          <a:lstStyle/>
          <a:p>
            <a:r>
              <a:rPr lang="en-US" altLang="zh-CN" sz="2400" dirty="0"/>
              <a:t>Following</a:t>
            </a:r>
            <a:r>
              <a:rPr lang="zh-CN" altLang="en-US" sz="2400" dirty="0"/>
              <a:t> </a:t>
            </a:r>
            <a:r>
              <a:rPr lang="en-US" altLang="zh-CN" sz="2400" dirty="0"/>
              <a:t>Johnston</a:t>
            </a:r>
            <a:r>
              <a:rPr lang="zh-CN" altLang="en-US" sz="2400" dirty="0"/>
              <a:t> </a:t>
            </a:r>
            <a:r>
              <a:rPr lang="en-US" altLang="zh-CN" sz="2400" dirty="0"/>
              <a:t>&amp;</a:t>
            </a:r>
            <a:r>
              <a:rPr lang="zh-CN" altLang="en-US" sz="2400" dirty="0"/>
              <a:t> </a:t>
            </a:r>
            <a:r>
              <a:rPr lang="en-US" altLang="zh-CN" sz="2400" dirty="0" err="1"/>
              <a:t>Karastergiou</a:t>
            </a:r>
            <a:r>
              <a:rPr lang="zh-CN" altLang="en-US" sz="2400" dirty="0"/>
              <a:t> </a:t>
            </a:r>
            <a:r>
              <a:rPr lang="en-US" altLang="zh-CN" sz="2400" dirty="0"/>
              <a:t>(2019)</a:t>
            </a:r>
            <a:r>
              <a:rPr lang="zh-CN" altLang="en-US" sz="2400" dirty="0"/>
              <a:t> </a:t>
            </a:r>
            <a:r>
              <a:rPr lang="en-US" altLang="zh-CN" sz="2400" dirty="0"/>
              <a:t>and</a:t>
            </a:r>
            <a:r>
              <a:rPr lang="zh-CN" altLang="en-US" sz="2400" dirty="0"/>
              <a:t> </a:t>
            </a:r>
            <a:r>
              <a:rPr lang="en-US" altLang="zh-CN" sz="2400" dirty="0"/>
              <a:t>Posselt</a:t>
            </a:r>
            <a:r>
              <a:rPr lang="zh-CN" altLang="en-US" sz="2400" dirty="0"/>
              <a:t> </a:t>
            </a:r>
            <a:r>
              <a:rPr lang="en-US" altLang="zh-CN" sz="2400" dirty="0"/>
              <a:t>et</a:t>
            </a:r>
            <a:r>
              <a:rPr lang="zh-CN" altLang="en-US" sz="2400" dirty="0"/>
              <a:t> </a:t>
            </a:r>
            <a:r>
              <a:rPr lang="en-US" altLang="zh-CN" sz="2400" dirty="0"/>
              <a:t>al.</a:t>
            </a:r>
            <a:r>
              <a:rPr lang="zh-CN" altLang="en-US" sz="2400" dirty="0"/>
              <a:t> </a:t>
            </a:r>
            <a:r>
              <a:rPr lang="en-US" altLang="zh-CN" sz="2400" dirty="0"/>
              <a:t>(2021),</a:t>
            </a:r>
            <a:r>
              <a:rPr lang="zh-CN" altLang="en-US" sz="2400" dirty="0"/>
              <a:t> </a:t>
            </a:r>
            <a:r>
              <a:rPr lang="en-US" altLang="zh-CN" sz="2400" dirty="0"/>
              <a:t>we</a:t>
            </a:r>
            <a:r>
              <a:rPr lang="zh-CN" altLang="en-US" sz="2400" dirty="0"/>
              <a:t> </a:t>
            </a:r>
            <a:r>
              <a:rPr lang="en-US" altLang="zh-CN" sz="2400" dirty="0"/>
              <a:t>utilized</a:t>
            </a:r>
            <a:r>
              <a:rPr lang="zh-CN" altLang="en-US" sz="2400" dirty="0"/>
              <a:t> </a:t>
            </a:r>
            <a:r>
              <a:rPr lang="en-US" altLang="zh-CN" sz="2400" dirty="0"/>
              <a:t>the </a:t>
            </a:r>
            <a:r>
              <a:rPr lang="en-US" altLang="zh-CN" sz="2400" b="1" dirty="0"/>
              <a:t>Gaussian</a:t>
            </a:r>
            <a:r>
              <a:rPr lang="zh-CN" altLang="en-US" sz="2400" b="1" dirty="0"/>
              <a:t> </a:t>
            </a:r>
            <a:r>
              <a:rPr lang="en-US" altLang="zh-CN" sz="2400" b="1" dirty="0"/>
              <a:t>Process</a:t>
            </a:r>
            <a:r>
              <a:rPr lang="zh-CN" altLang="en-US" sz="2400" dirty="0"/>
              <a:t> </a:t>
            </a:r>
            <a:r>
              <a:rPr lang="en-US" altLang="zh-CN" sz="2400" dirty="0"/>
              <a:t>(GP)</a:t>
            </a:r>
            <a:r>
              <a:rPr lang="zh-CN" altLang="en-US" sz="2400" dirty="0"/>
              <a:t> </a:t>
            </a:r>
            <a:r>
              <a:rPr lang="en-US" altLang="zh-CN" sz="2400" dirty="0"/>
              <a:t>for</a:t>
            </a:r>
            <a:r>
              <a:rPr lang="zh-CN" altLang="en-US" sz="2400" dirty="0"/>
              <a:t> </a:t>
            </a:r>
            <a:r>
              <a:rPr lang="en-US" altLang="zh-CN" sz="2400" dirty="0"/>
              <a:t>each</a:t>
            </a:r>
            <a:r>
              <a:rPr lang="zh-CN" altLang="en-US" sz="2400" dirty="0"/>
              <a:t> </a:t>
            </a:r>
            <a:r>
              <a:rPr lang="en-US" altLang="zh-CN" sz="2400" dirty="0"/>
              <a:t>profiles,</a:t>
            </a:r>
            <a:r>
              <a:rPr lang="zh-CN" altLang="en-US" sz="2400" dirty="0"/>
              <a:t> </a:t>
            </a:r>
            <a:r>
              <a:rPr lang="en-US" altLang="zh-CN" sz="2400" dirty="0"/>
              <a:t>and</a:t>
            </a:r>
            <a:r>
              <a:rPr lang="zh-CN" altLang="en-US" sz="2400" dirty="0"/>
              <a:t> </a:t>
            </a:r>
            <a:r>
              <a:rPr lang="en-US" altLang="zh-CN" sz="2400" dirty="0"/>
              <a:t>measured</a:t>
            </a:r>
            <a:r>
              <a:rPr lang="zh-CN" altLang="en-US" sz="2400" dirty="0"/>
              <a:t> </a:t>
            </a:r>
            <a:r>
              <a:rPr lang="en-US" altLang="zh-CN" sz="2400" dirty="0"/>
              <a:t>the</a:t>
            </a:r>
            <a:r>
              <a:rPr lang="zh-CN" altLang="en-US" sz="2400" dirty="0"/>
              <a:t> </a:t>
            </a:r>
            <a:r>
              <a:rPr lang="en-US" altLang="zh-CN" sz="2400" dirty="0"/>
              <a:t>pulse</a:t>
            </a:r>
            <a:r>
              <a:rPr lang="zh-CN" altLang="en-US" sz="2400" dirty="0"/>
              <a:t> </a:t>
            </a:r>
            <a:r>
              <a:rPr lang="en-US" altLang="zh-CN" sz="2400" dirty="0"/>
              <a:t>widths</a:t>
            </a:r>
            <a:r>
              <a:rPr lang="zh-CN" altLang="en-US" sz="2400" dirty="0"/>
              <a:t> </a:t>
            </a:r>
            <a:r>
              <a:rPr lang="en-US" altLang="zh-CN" sz="2400" dirty="0"/>
              <a:t>of</a:t>
            </a:r>
            <a:r>
              <a:rPr lang="zh-CN" altLang="en-US" sz="2400" dirty="0"/>
              <a:t> </a:t>
            </a:r>
            <a:r>
              <a:rPr lang="en-US" altLang="zh-CN" sz="2400" dirty="0"/>
              <a:t>main-pulse</a:t>
            </a:r>
            <a:r>
              <a:rPr lang="zh-CN" altLang="en-US" sz="2400" dirty="0"/>
              <a:t> </a:t>
            </a:r>
            <a:r>
              <a:rPr lang="en-US" altLang="zh-CN" sz="2400" dirty="0"/>
              <a:t>and</a:t>
            </a:r>
            <a:r>
              <a:rPr lang="zh-CN" altLang="en-US" sz="2400" dirty="0"/>
              <a:t> </a:t>
            </a:r>
            <a:r>
              <a:rPr lang="en-US" altLang="zh-CN" sz="2400" dirty="0"/>
              <a:t>inter-pulse.</a:t>
            </a:r>
            <a:endParaRPr lang="en-GB" sz="2400" dirty="0"/>
          </a:p>
        </p:txBody>
      </p:sp>
      <p:pic>
        <p:nvPicPr>
          <p:cNvPr id="5" name="Picture 4">
            <a:extLst>
              <a:ext uri="{FF2B5EF4-FFF2-40B4-BE49-F238E27FC236}">
                <a16:creationId xmlns:a16="http://schemas.microsoft.com/office/drawing/2014/main" id="{20E58F2B-88E0-FE16-A608-1F79C2B911E0}"/>
              </a:ext>
            </a:extLst>
          </p:cNvPr>
          <p:cNvPicPr>
            <a:picLocks noChangeAspect="1"/>
          </p:cNvPicPr>
          <p:nvPr/>
        </p:nvPicPr>
        <p:blipFill>
          <a:blip r:embed="rId2"/>
          <a:stretch>
            <a:fillRect/>
          </a:stretch>
        </p:blipFill>
        <p:spPr>
          <a:xfrm>
            <a:off x="7807717" y="0"/>
            <a:ext cx="3605458" cy="6858000"/>
          </a:xfrm>
          <a:prstGeom prst="rect">
            <a:avLst/>
          </a:prstGeom>
        </p:spPr>
      </p:pic>
      <p:sp>
        <p:nvSpPr>
          <p:cNvPr id="6" name="TextBox 5">
            <a:extLst>
              <a:ext uri="{FF2B5EF4-FFF2-40B4-BE49-F238E27FC236}">
                <a16:creationId xmlns:a16="http://schemas.microsoft.com/office/drawing/2014/main" id="{140B847F-2F2E-1D50-4A22-385741159B45}"/>
              </a:ext>
            </a:extLst>
          </p:cNvPr>
          <p:cNvSpPr txBox="1"/>
          <p:nvPr/>
        </p:nvSpPr>
        <p:spPr>
          <a:xfrm>
            <a:off x="4975761" y="6457890"/>
            <a:ext cx="3232295" cy="400110"/>
          </a:xfrm>
          <a:prstGeom prst="rect">
            <a:avLst/>
          </a:prstGeom>
          <a:noFill/>
        </p:spPr>
        <p:txBody>
          <a:bodyPr wrap="none" rtlCol="0">
            <a:spAutoFit/>
          </a:bodyPr>
          <a:lstStyle/>
          <a:p>
            <a:r>
              <a:rPr lang="en-US" altLang="zh-CN" sz="2000" dirty="0"/>
              <a:t>Posselt</a:t>
            </a:r>
            <a:r>
              <a:rPr lang="zh-CN" altLang="en-US" sz="2000" dirty="0"/>
              <a:t> </a:t>
            </a:r>
            <a:r>
              <a:rPr lang="en-US" altLang="zh-CN" sz="2000" dirty="0"/>
              <a:t>et</a:t>
            </a:r>
            <a:r>
              <a:rPr lang="zh-CN" altLang="en-US" sz="2000" dirty="0"/>
              <a:t> </a:t>
            </a:r>
            <a:r>
              <a:rPr lang="en-US" altLang="zh-CN" sz="2000" dirty="0"/>
              <a:t>al.,</a:t>
            </a:r>
            <a:r>
              <a:rPr lang="zh-CN" altLang="en-US" sz="2000" dirty="0"/>
              <a:t> </a:t>
            </a:r>
            <a:r>
              <a:rPr lang="en-US" altLang="zh-CN" sz="2000" dirty="0"/>
              <a:t>2021,</a:t>
            </a:r>
            <a:r>
              <a:rPr lang="zh-CN" altLang="en-US" sz="2000" dirty="0"/>
              <a:t> </a:t>
            </a:r>
            <a:r>
              <a:rPr lang="en-US" altLang="zh-CN" sz="2000" dirty="0"/>
              <a:t>MNRAS</a:t>
            </a:r>
            <a:endParaRPr lang="en-GB" sz="2000" dirty="0"/>
          </a:p>
        </p:txBody>
      </p:sp>
      <p:sp>
        <p:nvSpPr>
          <p:cNvPr id="3" name="Slide Number Placeholder 2">
            <a:extLst>
              <a:ext uri="{FF2B5EF4-FFF2-40B4-BE49-F238E27FC236}">
                <a16:creationId xmlns:a16="http://schemas.microsoft.com/office/drawing/2014/main" id="{A10FBB3D-65FF-E1C5-A6D7-494047C66DEE}"/>
              </a:ext>
            </a:extLst>
          </p:cNvPr>
          <p:cNvSpPr>
            <a:spLocks noGrp="1"/>
          </p:cNvSpPr>
          <p:nvPr>
            <p:ph type="sldNum" sz="quarter" idx="12"/>
          </p:nvPr>
        </p:nvSpPr>
        <p:spPr/>
        <p:txBody>
          <a:bodyPr/>
          <a:lstStyle/>
          <a:p>
            <a:fld id="{BAF41441-E911-0445-B9B7-4068A2F4611F}" type="slidenum">
              <a:rPr lang="en-GB" smtClean="0"/>
              <a:t>30</a:t>
            </a:fld>
            <a:endParaRPr lang="en-GB"/>
          </a:p>
        </p:txBody>
      </p:sp>
    </p:spTree>
    <p:extLst>
      <p:ext uri="{BB962C8B-B14F-4D97-AF65-F5344CB8AC3E}">
        <p14:creationId xmlns:p14="http://schemas.microsoft.com/office/powerpoint/2010/main" val="26640438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A0F5E65-D268-3794-1071-D1A00D92F00F}"/>
                  </a:ext>
                </a:extLst>
              </p:cNvPr>
              <p:cNvSpPr txBox="1"/>
              <p:nvPr/>
            </p:nvSpPr>
            <p:spPr>
              <a:xfrm>
                <a:off x="686789" y="972778"/>
                <a:ext cx="10818421" cy="1200329"/>
              </a:xfrm>
              <a:prstGeom prst="rect">
                <a:avLst/>
              </a:prstGeom>
              <a:noFill/>
            </p:spPr>
            <p:txBody>
              <a:bodyPr wrap="square" rtlCol="0">
                <a:spAutoFit/>
              </a:bodyPr>
              <a:lstStyle/>
              <a:p>
                <a:r>
                  <a:rPr lang="en-GB" sz="2400" dirty="0"/>
                  <a:t>To</a:t>
                </a:r>
                <a:r>
                  <a:rPr lang="zh-CN" altLang="en-US" sz="2400" dirty="0"/>
                  <a:t> </a:t>
                </a:r>
                <a:r>
                  <a:rPr lang="en-US" altLang="zh-CN" sz="2400" dirty="0"/>
                  <a:t>avoid</a:t>
                </a:r>
                <a:r>
                  <a:rPr lang="zh-CN" altLang="en-US" sz="2400" dirty="0"/>
                  <a:t> </a:t>
                </a:r>
                <a:r>
                  <a:rPr lang="en-US" altLang="zh-CN" sz="2400" dirty="0"/>
                  <a:t>bias,</a:t>
                </a:r>
                <a:r>
                  <a:rPr lang="zh-CN" altLang="en-US" sz="2400" dirty="0"/>
                  <a:t> </a:t>
                </a:r>
                <a:r>
                  <a:rPr lang="en-US" altLang="zh-CN" sz="2400" dirty="0"/>
                  <a:t>based</a:t>
                </a:r>
                <a:r>
                  <a:rPr lang="zh-CN" altLang="en-US" sz="2400" dirty="0"/>
                  <a:t> </a:t>
                </a:r>
                <a:r>
                  <a:rPr lang="en-US" altLang="zh-CN" sz="2400" dirty="0"/>
                  <a:t>on</a:t>
                </a:r>
                <a:r>
                  <a:rPr lang="zh-CN" altLang="en-US" sz="2400" dirty="0"/>
                  <a:t> </a:t>
                </a:r>
                <a:r>
                  <a:rPr lang="en-US" altLang="zh-CN" sz="2400" dirty="0"/>
                  <a:t>the</a:t>
                </a:r>
                <a:r>
                  <a:rPr lang="zh-CN" altLang="en-US" sz="2400" dirty="0"/>
                  <a:t> </a:t>
                </a:r>
                <a14:m>
                  <m:oMath xmlns:m="http://schemas.openxmlformats.org/officeDocument/2006/math">
                    <m:r>
                      <a:rPr lang="en-US" altLang="zh-CN" sz="2400" b="1" i="1">
                        <a:latin typeface="Cambria Math" panose="02040503050406030204" pitchFamily="18" charset="0"/>
                      </a:rPr>
                      <m:t>𝟑</m:t>
                    </m:r>
                    <m:r>
                      <a:rPr lang="en-US" altLang="zh-CN" sz="2400" b="1" i="1">
                        <a:latin typeface="Cambria Math" panose="02040503050406030204" pitchFamily="18" charset="0"/>
                        <a:ea typeface="Cambria Math" panose="02040503050406030204" pitchFamily="18" charset="0"/>
                      </a:rPr>
                      <m:t>𝝈</m:t>
                    </m:r>
                  </m:oMath>
                </a14:m>
                <a:r>
                  <a:rPr lang="zh-CN" altLang="en-US" sz="2400" b="1" dirty="0"/>
                  <a:t> </a:t>
                </a:r>
                <a:r>
                  <a:rPr lang="en-US" altLang="zh-CN" sz="2400" b="1" dirty="0"/>
                  <a:t>intensity</a:t>
                </a:r>
                <a:r>
                  <a:rPr lang="zh-CN" altLang="en-US" sz="2400" b="1" dirty="0"/>
                  <a:t> </a:t>
                </a:r>
                <a:r>
                  <a:rPr lang="en-US" altLang="zh-CN" sz="2400" b="1" dirty="0"/>
                  <a:t>level</a:t>
                </a:r>
                <a:r>
                  <a:rPr lang="zh-CN" altLang="en-US" sz="2400" b="1" dirty="0"/>
                  <a:t> </a:t>
                </a:r>
                <a:r>
                  <a:rPr lang="en-US" altLang="zh-CN" sz="2400" b="1" dirty="0"/>
                  <a:t>of</a:t>
                </a:r>
                <a:r>
                  <a:rPr lang="zh-CN" altLang="en-US" sz="2400" b="1" dirty="0"/>
                  <a:t> </a:t>
                </a:r>
                <a:r>
                  <a:rPr lang="en-US" altLang="zh-CN" sz="2400" b="1" dirty="0"/>
                  <a:t>inter-pulse</a:t>
                </a:r>
                <a:r>
                  <a:rPr lang="en-US" altLang="zh-CN" sz="2400" dirty="0"/>
                  <a:t>,</a:t>
                </a:r>
                <a:r>
                  <a:rPr lang="zh-CN" altLang="en-US" sz="2400" dirty="0"/>
                  <a:t>  </a:t>
                </a:r>
                <a:r>
                  <a:rPr lang="en-US" altLang="zh-CN" sz="2400" dirty="0"/>
                  <a:t>we</a:t>
                </a:r>
                <a:r>
                  <a:rPr lang="zh-CN" altLang="en-US" sz="2400" dirty="0"/>
                  <a:t> </a:t>
                </a:r>
                <a:r>
                  <a:rPr lang="en-US" altLang="zh-CN" sz="2400" dirty="0"/>
                  <a:t>measured</a:t>
                </a:r>
                <a:r>
                  <a:rPr lang="zh-CN" altLang="en-US" sz="2400" dirty="0"/>
                  <a:t> </a:t>
                </a:r>
                <a:r>
                  <a:rPr lang="en-US" altLang="zh-CN" sz="2400" dirty="0"/>
                  <a:t>the</a:t>
                </a:r>
                <a:r>
                  <a:rPr lang="zh-CN" altLang="en-US" sz="2400" dirty="0"/>
                  <a:t> </a:t>
                </a:r>
                <a:r>
                  <a:rPr lang="en-US" altLang="zh-CN" sz="2400" dirty="0"/>
                  <a:t>widths</a:t>
                </a:r>
                <a:r>
                  <a:rPr lang="zh-CN" altLang="en-US" sz="2400" dirty="0"/>
                  <a:t> </a:t>
                </a:r>
                <a:r>
                  <a:rPr lang="en-US" altLang="zh-CN" sz="2400" dirty="0"/>
                  <a:t>of</a:t>
                </a:r>
                <a:r>
                  <a:rPr lang="zh-CN" altLang="en-US" sz="2400" dirty="0"/>
                  <a:t> </a:t>
                </a:r>
                <a:r>
                  <a:rPr lang="en-US" altLang="zh-CN" sz="2400" dirty="0"/>
                  <a:t>both</a:t>
                </a:r>
                <a:r>
                  <a:rPr lang="zh-CN" altLang="en-US" sz="2400" dirty="0"/>
                  <a:t> </a:t>
                </a:r>
                <a:r>
                  <a:rPr lang="en-US" altLang="zh-CN" sz="2400" dirty="0"/>
                  <a:t>main-pulse</a:t>
                </a:r>
                <a:r>
                  <a:rPr lang="zh-CN" altLang="en-US" sz="2400" dirty="0"/>
                  <a:t> </a:t>
                </a:r>
                <a:r>
                  <a:rPr lang="en-US" altLang="zh-CN" sz="2400" dirty="0"/>
                  <a:t>and</a:t>
                </a:r>
                <a:r>
                  <a:rPr lang="zh-CN" altLang="en-US" sz="2400" dirty="0"/>
                  <a:t> </a:t>
                </a:r>
                <a:r>
                  <a:rPr lang="en-US" altLang="zh-CN" sz="2400" dirty="0"/>
                  <a:t>inter-pulse</a:t>
                </a:r>
                <a:r>
                  <a:rPr lang="zh-CN" altLang="en-US" sz="2400" dirty="0"/>
                  <a:t> </a:t>
                </a:r>
                <a:r>
                  <a:rPr lang="en-US" altLang="zh-CN" sz="2400" dirty="0"/>
                  <a:t>at</a:t>
                </a:r>
                <a:r>
                  <a:rPr lang="zh-CN" altLang="en-US" sz="2400" dirty="0"/>
                  <a:t> </a:t>
                </a:r>
                <a:r>
                  <a:rPr lang="en-US" altLang="zh-CN" sz="2400" dirty="0"/>
                  <a:t>this</a:t>
                </a:r>
                <a:r>
                  <a:rPr lang="zh-CN" altLang="en-US" sz="2400" dirty="0"/>
                  <a:t> </a:t>
                </a:r>
                <a:r>
                  <a:rPr lang="en-US" altLang="zh-CN" sz="2400" dirty="0"/>
                  <a:t>level,</a:t>
                </a:r>
                <a:r>
                  <a:rPr lang="zh-CN" altLang="en-US" sz="2400" dirty="0"/>
                  <a:t> </a:t>
                </a:r>
                <a:r>
                  <a:rPr lang="en-US" altLang="zh-CN" sz="2400" dirty="0"/>
                  <a:t>ensuring</a:t>
                </a:r>
                <a:r>
                  <a:rPr lang="zh-CN" altLang="en-US" sz="2400" dirty="0"/>
                  <a:t> </a:t>
                </a:r>
                <a:r>
                  <a:rPr lang="en-US" altLang="zh-CN" sz="2400" dirty="0"/>
                  <a:t>to</a:t>
                </a:r>
                <a:r>
                  <a:rPr lang="zh-CN" altLang="en-US" sz="2400" dirty="0"/>
                  <a:t> </a:t>
                </a:r>
                <a:r>
                  <a:rPr lang="en-US" altLang="zh-CN" sz="2400" dirty="0"/>
                  <a:t>include</a:t>
                </a:r>
                <a:r>
                  <a:rPr lang="zh-CN" altLang="en-US" sz="2400" dirty="0"/>
                  <a:t> </a:t>
                </a:r>
                <a:r>
                  <a:rPr lang="en-US" altLang="zh-CN" sz="2400" dirty="0"/>
                  <a:t>as</a:t>
                </a:r>
                <a:r>
                  <a:rPr lang="zh-CN" altLang="en-US" sz="2400" dirty="0"/>
                  <a:t> </a:t>
                </a:r>
                <a:r>
                  <a:rPr lang="en-US" altLang="zh-CN" sz="2400" dirty="0"/>
                  <a:t>many</a:t>
                </a:r>
                <a:r>
                  <a:rPr lang="zh-CN" altLang="en-US" sz="2400" dirty="0"/>
                  <a:t> </a:t>
                </a:r>
                <a:r>
                  <a:rPr lang="en-US" altLang="zh-CN" sz="2400" dirty="0"/>
                  <a:t>components</a:t>
                </a:r>
                <a:r>
                  <a:rPr lang="zh-CN" altLang="en-US" sz="2400" dirty="0"/>
                  <a:t> </a:t>
                </a:r>
                <a:r>
                  <a:rPr lang="en-US" altLang="zh-CN" sz="2400" dirty="0"/>
                  <a:t>as</a:t>
                </a:r>
                <a:r>
                  <a:rPr lang="zh-CN" altLang="en-US" sz="2400" dirty="0"/>
                  <a:t> </a:t>
                </a:r>
                <a:r>
                  <a:rPr lang="en-US" altLang="zh-CN" sz="2400" dirty="0"/>
                  <a:t>possible.</a:t>
                </a:r>
                <a:endParaRPr lang="en-GB" sz="2400" dirty="0"/>
              </a:p>
            </p:txBody>
          </p:sp>
        </mc:Choice>
        <mc:Fallback xmlns="">
          <p:sp>
            <p:nvSpPr>
              <p:cNvPr id="6" name="TextBox 5">
                <a:extLst>
                  <a:ext uri="{FF2B5EF4-FFF2-40B4-BE49-F238E27FC236}">
                    <a16:creationId xmlns:a16="http://schemas.microsoft.com/office/drawing/2014/main" id="{7A0F5E65-D268-3794-1071-D1A00D92F00F}"/>
                  </a:ext>
                </a:extLst>
              </p:cNvPr>
              <p:cNvSpPr txBox="1">
                <a:spLocks noRot="1" noChangeAspect="1" noMove="1" noResize="1" noEditPoints="1" noAdjustHandles="1" noChangeArrowheads="1" noChangeShapeType="1" noTextEdit="1"/>
              </p:cNvSpPr>
              <p:nvPr/>
            </p:nvSpPr>
            <p:spPr>
              <a:xfrm>
                <a:off x="686789" y="972778"/>
                <a:ext cx="10818421" cy="1200329"/>
              </a:xfrm>
              <a:prstGeom prst="rect">
                <a:avLst/>
              </a:prstGeom>
              <a:blipFill>
                <a:blip r:embed="rId3"/>
                <a:stretch>
                  <a:fillRect l="-939" t="-4211" b="-11579"/>
                </a:stretch>
              </a:blipFill>
            </p:spPr>
            <p:txBody>
              <a:bodyPr/>
              <a:lstStyle/>
              <a:p>
                <a:r>
                  <a:rPr lang="en-GB">
                    <a:noFill/>
                  </a:rPr>
                  <a:t> </a:t>
                </a:r>
              </a:p>
            </p:txBody>
          </p:sp>
        </mc:Fallback>
      </mc:AlternateContent>
      <p:sp>
        <p:nvSpPr>
          <p:cNvPr id="3" name="Title 1">
            <a:extLst>
              <a:ext uri="{FF2B5EF4-FFF2-40B4-BE49-F238E27FC236}">
                <a16:creationId xmlns:a16="http://schemas.microsoft.com/office/drawing/2014/main" id="{E3BC21B1-14AC-C87D-A4A1-3D8B08863B9C}"/>
              </a:ext>
            </a:extLst>
          </p:cNvPr>
          <p:cNvSpPr txBox="1">
            <a:spLocks/>
          </p:cNvSpPr>
          <p:nvPr/>
        </p:nvSpPr>
        <p:spPr>
          <a:xfrm>
            <a:off x="0" y="0"/>
            <a:ext cx="12192000" cy="546607"/>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600" dirty="0"/>
              <a:t>Methods</a:t>
            </a:r>
            <a:r>
              <a:rPr lang="zh-CN" altLang="en-US" sz="3600" dirty="0"/>
              <a:t> </a:t>
            </a:r>
            <a:r>
              <a:rPr lang="en-US" altLang="zh-CN" sz="3600" dirty="0"/>
              <a:t>–</a:t>
            </a:r>
            <a:r>
              <a:rPr lang="zh-CN" altLang="en-US" sz="3600" dirty="0"/>
              <a:t> </a:t>
            </a:r>
            <a:r>
              <a:rPr lang="en-US" altLang="zh-CN" sz="3600" dirty="0"/>
              <a:t>Pulse</a:t>
            </a:r>
            <a:r>
              <a:rPr lang="zh-CN" altLang="en-US" sz="3600" dirty="0"/>
              <a:t> </a:t>
            </a:r>
            <a:r>
              <a:rPr lang="en-US" altLang="zh-CN" sz="3600" dirty="0"/>
              <a:t>Widths</a:t>
            </a:r>
            <a:endParaRPr lang="en-GB" sz="3600" dirty="0"/>
          </a:p>
        </p:txBody>
      </p:sp>
      <p:pic>
        <p:nvPicPr>
          <p:cNvPr id="10" name="Picture 9">
            <a:extLst>
              <a:ext uri="{FF2B5EF4-FFF2-40B4-BE49-F238E27FC236}">
                <a16:creationId xmlns:a16="http://schemas.microsoft.com/office/drawing/2014/main" id="{14B9236F-93A2-6E9F-FE9D-402B35AD48DB}"/>
              </a:ext>
            </a:extLst>
          </p:cNvPr>
          <p:cNvPicPr>
            <a:picLocks noChangeAspect="1"/>
          </p:cNvPicPr>
          <p:nvPr/>
        </p:nvPicPr>
        <p:blipFill>
          <a:blip r:embed="rId4"/>
          <a:stretch>
            <a:fillRect/>
          </a:stretch>
        </p:blipFill>
        <p:spPr>
          <a:xfrm>
            <a:off x="3148347" y="2173107"/>
            <a:ext cx="5895303" cy="4684893"/>
          </a:xfrm>
          <a:prstGeom prst="rect">
            <a:avLst/>
          </a:prstGeom>
        </p:spPr>
      </p:pic>
      <p:sp>
        <p:nvSpPr>
          <p:cNvPr id="2" name="Slide Number Placeholder 1">
            <a:extLst>
              <a:ext uri="{FF2B5EF4-FFF2-40B4-BE49-F238E27FC236}">
                <a16:creationId xmlns:a16="http://schemas.microsoft.com/office/drawing/2014/main" id="{CBC74E8B-D4C2-2667-5900-085AFF0E543A}"/>
              </a:ext>
            </a:extLst>
          </p:cNvPr>
          <p:cNvSpPr>
            <a:spLocks noGrp="1"/>
          </p:cNvSpPr>
          <p:nvPr>
            <p:ph type="sldNum" sz="quarter" idx="12"/>
          </p:nvPr>
        </p:nvSpPr>
        <p:spPr/>
        <p:txBody>
          <a:bodyPr/>
          <a:lstStyle/>
          <a:p>
            <a:fld id="{BAF41441-E911-0445-B9B7-4068A2F4611F}" type="slidenum">
              <a:rPr lang="en-GB" smtClean="0"/>
              <a:t>31</a:t>
            </a:fld>
            <a:endParaRPr lang="en-GB"/>
          </a:p>
        </p:txBody>
      </p:sp>
    </p:spTree>
    <p:extLst>
      <p:ext uri="{BB962C8B-B14F-4D97-AF65-F5344CB8AC3E}">
        <p14:creationId xmlns:p14="http://schemas.microsoft.com/office/powerpoint/2010/main" val="5989059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F8339E-2C5F-711D-F713-3A3A84021D99}"/>
              </a:ext>
            </a:extLst>
          </p:cNvPr>
          <p:cNvPicPr>
            <a:picLocks noChangeAspect="1"/>
          </p:cNvPicPr>
          <p:nvPr/>
        </p:nvPicPr>
        <p:blipFill>
          <a:blip r:embed="rId3"/>
          <a:stretch>
            <a:fillRect/>
          </a:stretch>
        </p:blipFill>
        <p:spPr>
          <a:xfrm>
            <a:off x="1685808" y="1295400"/>
            <a:ext cx="8820384" cy="5101603"/>
          </a:xfrm>
          <a:prstGeom prst="rect">
            <a:avLst/>
          </a:prstGeom>
        </p:spPr>
      </p:pic>
      <p:sp>
        <p:nvSpPr>
          <p:cNvPr id="3" name="Title 1">
            <a:extLst>
              <a:ext uri="{FF2B5EF4-FFF2-40B4-BE49-F238E27FC236}">
                <a16:creationId xmlns:a16="http://schemas.microsoft.com/office/drawing/2014/main" id="{EE1FAED4-CA65-72A3-4145-39115E0874F6}"/>
              </a:ext>
            </a:extLst>
          </p:cNvPr>
          <p:cNvSpPr txBox="1">
            <a:spLocks/>
          </p:cNvSpPr>
          <p:nvPr/>
        </p:nvSpPr>
        <p:spPr>
          <a:xfrm>
            <a:off x="0" y="0"/>
            <a:ext cx="12192000" cy="546607"/>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600" dirty="0"/>
              <a:t>Methods</a:t>
            </a:r>
            <a:r>
              <a:rPr lang="zh-CN" altLang="en-US" sz="3600" dirty="0"/>
              <a:t> </a:t>
            </a:r>
            <a:r>
              <a:rPr lang="en-US" altLang="zh-CN" sz="3600" dirty="0"/>
              <a:t>–</a:t>
            </a:r>
            <a:r>
              <a:rPr lang="zh-CN" altLang="en-US" sz="3600" dirty="0"/>
              <a:t> </a:t>
            </a:r>
            <a:r>
              <a:rPr lang="en-US" altLang="zh-CN" sz="3600" dirty="0"/>
              <a:t>Comparable</a:t>
            </a:r>
            <a:r>
              <a:rPr lang="zh-CN" altLang="en-US" sz="3600" dirty="0"/>
              <a:t> </a:t>
            </a:r>
            <a:r>
              <a:rPr lang="en-US" altLang="zh-CN" sz="3600" dirty="0"/>
              <a:t>Beam</a:t>
            </a:r>
            <a:r>
              <a:rPr lang="zh-CN" altLang="en-US" sz="3600" dirty="0"/>
              <a:t> </a:t>
            </a:r>
            <a:r>
              <a:rPr lang="en-US" altLang="zh-CN" sz="3600" dirty="0"/>
              <a:t>Radius?</a:t>
            </a:r>
            <a:r>
              <a:rPr lang="zh-CN" altLang="en-US" sz="3600" dirty="0"/>
              <a:t> </a:t>
            </a:r>
            <a:endParaRPr lang="en-GB" sz="3600" dirty="0"/>
          </a:p>
        </p:txBody>
      </p:sp>
      <p:sp>
        <p:nvSpPr>
          <p:cNvPr id="2" name="Slide Number Placeholder 1">
            <a:extLst>
              <a:ext uri="{FF2B5EF4-FFF2-40B4-BE49-F238E27FC236}">
                <a16:creationId xmlns:a16="http://schemas.microsoft.com/office/drawing/2014/main" id="{BD455F92-8117-B4BB-F757-740C562878C1}"/>
              </a:ext>
            </a:extLst>
          </p:cNvPr>
          <p:cNvSpPr>
            <a:spLocks noGrp="1"/>
          </p:cNvSpPr>
          <p:nvPr>
            <p:ph type="sldNum" sz="quarter" idx="12"/>
          </p:nvPr>
        </p:nvSpPr>
        <p:spPr/>
        <p:txBody>
          <a:bodyPr/>
          <a:lstStyle/>
          <a:p>
            <a:fld id="{BAF41441-E911-0445-B9B7-4068A2F4611F}" type="slidenum">
              <a:rPr lang="en-GB" smtClean="0"/>
              <a:t>32</a:t>
            </a:fld>
            <a:endParaRPr lang="en-GB"/>
          </a:p>
        </p:txBody>
      </p:sp>
    </p:spTree>
    <p:extLst>
      <p:ext uri="{BB962C8B-B14F-4D97-AF65-F5344CB8AC3E}">
        <p14:creationId xmlns:p14="http://schemas.microsoft.com/office/powerpoint/2010/main" val="21469993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Content Placeholder 4" descr="A graph of a line graph&#10;&#10;Description automatically generated">
            <a:extLst>
              <a:ext uri="{FF2B5EF4-FFF2-40B4-BE49-F238E27FC236}">
                <a16:creationId xmlns:a16="http://schemas.microsoft.com/office/drawing/2014/main" id="{D2F7EC80-5105-6B02-0482-E97BB375940C}"/>
              </a:ext>
            </a:extLst>
          </p:cNvPr>
          <p:cNvPicPr>
            <a:picLocks noGrp="1" noChangeAspect="1"/>
          </p:cNvPicPr>
          <p:nvPr>
            <p:ph idx="1"/>
          </p:nvPr>
        </p:nvPicPr>
        <p:blipFill>
          <a:blip r:embed="rId3"/>
          <a:stretch>
            <a:fillRect/>
          </a:stretch>
        </p:blipFill>
        <p:spPr>
          <a:xfrm>
            <a:off x="3261397" y="1690688"/>
            <a:ext cx="5669205" cy="4343233"/>
          </a:xfrm>
        </p:spPr>
      </p:pic>
      <p:sp>
        <p:nvSpPr>
          <p:cNvPr id="3" name="Title 1">
            <a:extLst>
              <a:ext uri="{FF2B5EF4-FFF2-40B4-BE49-F238E27FC236}">
                <a16:creationId xmlns:a16="http://schemas.microsoft.com/office/drawing/2014/main" id="{D4035E9E-C638-ADBB-635D-589F70A12925}"/>
              </a:ext>
            </a:extLst>
          </p:cNvPr>
          <p:cNvSpPr txBox="1">
            <a:spLocks/>
          </p:cNvSpPr>
          <p:nvPr/>
        </p:nvSpPr>
        <p:spPr>
          <a:xfrm>
            <a:off x="0" y="0"/>
            <a:ext cx="12192000" cy="546607"/>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600" dirty="0"/>
              <a:t>Methods</a:t>
            </a:r>
            <a:r>
              <a:rPr lang="zh-CN" altLang="en-US" sz="3600" dirty="0"/>
              <a:t> </a:t>
            </a:r>
            <a:r>
              <a:rPr lang="en-US" altLang="zh-CN" sz="3600" dirty="0"/>
              <a:t>–</a:t>
            </a:r>
            <a:r>
              <a:rPr lang="zh-CN" altLang="en-US" sz="3600" dirty="0"/>
              <a:t> </a:t>
            </a:r>
            <a:r>
              <a:rPr lang="en-US" altLang="zh-CN" sz="3600" dirty="0"/>
              <a:t>Comparable</a:t>
            </a:r>
            <a:r>
              <a:rPr lang="zh-CN" altLang="en-US" sz="3600" dirty="0"/>
              <a:t> </a:t>
            </a:r>
            <a:r>
              <a:rPr lang="en-US" altLang="zh-CN" sz="3600" dirty="0"/>
              <a:t>Intensity?</a:t>
            </a:r>
            <a:r>
              <a:rPr lang="zh-CN" altLang="en-US" sz="3600" dirty="0"/>
              <a:t> </a:t>
            </a:r>
            <a:endParaRPr lang="en-GB" sz="3600" dirty="0"/>
          </a:p>
        </p:txBody>
      </p:sp>
      <p:sp>
        <p:nvSpPr>
          <p:cNvPr id="2" name="Slide Number Placeholder 1">
            <a:extLst>
              <a:ext uri="{FF2B5EF4-FFF2-40B4-BE49-F238E27FC236}">
                <a16:creationId xmlns:a16="http://schemas.microsoft.com/office/drawing/2014/main" id="{06BC76F8-E1A8-FEAF-7D0A-107888A8200A}"/>
              </a:ext>
            </a:extLst>
          </p:cNvPr>
          <p:cNvSpPr>
            <a:spLocks noGrp="1"/>
          </p:cNvSpPr>
          <p:nvPr>
            <p:ph type="sldNum" sz="quarter" idx="12"/>
          </p:nvPr>
        </p:nvSpPr>
        <p:spPr/>
        <p:txBody>
          <a:bodyPr/>
          <a:lstStyle/>
          <a:p>
            <a:fld id="{BAF41441-E911-0445-B9B7-4068A2F4611F}" type="slidenum">
              <a:rPr lang="en-GB" smtClean="0"/>
              <a:t>33</a:t>
            </a:fld>
            <a:endParaRPr lang="en-GB"/>
          </a:p>
        </p:txBody>
      </p:sp>
    </p:spTree>
    <p:extLst>
      <p:ext uri="{BB962C8B-B14F-4D97-AF65-F5344CB8AC3E}">
        <p14:creationId xmlns:p14="http://schemas.microsoft.com/office/powerpoint/2010/main" val="193210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E6592-18FF-0908-E99A-85082DB39B4C}"/>
              </a:ext>
            </a:extLst>
          </p:cNvPr>
          <p:cNvSpPr>
            <a:spLocks noGrp="1"/>
          </p:cNvSpPr>
          <p:nvPr>
            <p:ph type="title"/>
          </p:nvPr>
        </p:nvSpPr>
        <p:spPr>
          <a:xfrm>
            <a:off x="0" y="0"/>
            <a:ext cx="12192000" cy="546607"/>
          </a:xfr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p:spPr>
        <p:txBody>
          <a:bodyPr>
            <a:noAutofit/>
          </a:bodyPr>
          <a:lstStyle/>
          <a:p>
            <a:r>
              <a:rPr lang="en-US" altLang="zh-CN" sz="3600" dirty="0"/>
              <a:t>Background</a:t>
            </a:r>
            <a:r>
              <a:rPr lang="zh-CN" altLang="en-US" sz="3600" dirty="0"/>
              <a:t> </a:t>
            </a:r>
            <a:r>
              <a:rPr lang="en-US" altLang="zh-CN" sz="3600" dirty="0"/>
              <a:t>–</a:t>
            </a:r>
            <a:r>
              <a:rPr lang="zh-CN" altLang="en-US" sz="3600" dirty="0"/>
              <a:t> </a:t>
            </a:r>
            <a:r>
              <a:rPr lang="en-US" altLang="zh-CN" sz="3600" dirty="0"/>
              <a:t>Pulsar</a:t>
            </a:r>
            <a:r>
              <a:rPr lang="zh-CN" altLang="en-US" sz="3600" dirty="0"/>
              <a:t> </a:t>
            </a:r>
            <a:r>
              <a:rPr lang="en-US" altLang="zh-CN" sz="3600" dirty="0"/>
              <a:t>Radiation</a:t>
            </a:r>
            <a:endParaRPr lang="en-GB" sz="3600" dirty="0"/>
          </a:p>
        </p:txBody>
      </p:sp>
      <p:pic>
        <p:nvPicPr>
          <p:cNvPr id="1026" name="Picture 2" descr="undefined">
            <a:extLst>
              <a:ext uri="{FF2B5EF4-FFF2-40B4-BE49-F238E27FC236}">
                <a16:creationId xmlns:a16="http://schemas.microsoft.com/office/drawing/2014/main" id="{CA720482-E61B-C685-9DF5-5DC5112611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4192" y="2235200"/>
            <a:ext cx="4572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CBCE5DC-1B2E-3F42-AA77-CDABF05181F0}"/>
              </a:ext>
            </a:extLst>
          </p:cNvPr>
          <p:cNvPicPr>
            <a:picLocks noChangeAspect="1"/>
          </p:cNvPicPr>
          <p:nvPr/>
        </p:nvPicPr>
        <p:blipFill>
          <a:blip r:embed="rId4"/>
          <a:stretch>
            <a:fillRect/>
          </a:stretch>
        </p:blipFill>
        <p:spPr>
          <a:xfrm>
            <a:off x="1893197" y="2235200"/>
            <a:ext cx="3167713" cy="4622800"/>
          </a:xfrm>
          <a:prstGeom prst="rect">
            <a:avLst/>
          </a:prstGeom>
        </p:spPr>
      </p:pic>
      <p:sp>
        <p:nvSpPr>
          <p:cNvPr id="6" name="TextBox 5">
            <a:extLst>
              <a:ext uri="{FF2B5EF4-FFF2-40B4-BE49-F238E27FC236}">
                <a16:creationId xmlns:a16="http://schemas.microsoft.com/office/drawing/2014/main" id="{FEF8B11B-855F-A7EF-B4F0-F99D2D1A69F4}"/>
              </a:ext>
            </a:extLst>
          </p:cNvPr>
          <p:cNvSpPr txBox="1"/>
          <p:nvPr/>
        </p:nvSpPr>
        <p:spPr>
          <a:xfrm>
            <a:off x="6096000" y="6457890"/>
            <a:ext cx="3824445" cy="400110"/>
          </a:xfrm>
          <a:prstGeom prst="rect">
            <a:avLst/>
          </a:prstGeom>
          <a:noFill/>
        </p:spPr>
        <p:txBody>
          <a:bodyPr wrap="none" rtlCol="0">
            <a:spAutoFit/>
          </a:bodyPr>
          <a:lstStyle/>
          <a:p>
            <a:r>
              <a:rPr lang="en-GB" sz="2000" dirty="0" err="1"/>
              <a:t>Philippov</a:t>
            </a:r>
            <a:r>
              <a:rPr lang="zh-CN" altLang="en-US" sz="2000" dirty="0"/>
              <a:t> </a:t>
            </a:r>
            <a:r>
              <a:rPr lang="en-US" altLang="zh-CN" sz="2000" dirty="0"/>
              <a:t>&amp;</a:t>
            </a:r>
            <a:r>
              <a:rPr lang="zh-CN" altLang="en-US" sz="2000" dirty="0"/>
              <a:t> </a:t>
            </a:r>
            <a:r>
              <a:rPr lang="en-US" altLang="zh-CN" sz="2000" dirty="0"/>
              <a:t>Kramer,</a:t>
            </a:r>
            <a:r>
              <a:rPr lang="zh-CN" altLang="en-US" sz="2000" dirty="0"/>
              <a:t> </a:t>
            </a:r>
            <a:r>
              <a:rPr lang="en-US" altLang="zh-CN" sz="2000" dirty="0"/>
              <a:t>2022,</a:t>
            </a:r>
            <a:r>
              <a:rPr lang="zh-CN" altLang="en-US" sz="2000" dirty="0"/>
              <a:t> </a:t>
            </a:r>
            <a:r>
              <a:rPr lang="en-US" altLang="zh-CN" sz="2000" dirty="0"/>
              <a:t>ARA&amp;A</a:t>
            </a:r>
            <a:endParaRPr lang="en-GB" sz="2000" dirty="0"/>
          </a:p>
        </p:txBody>
      </p:sp>
      <p:sp>
        <p:nvSpPr>
          <p:cNvPr id="8" name="TextBox 7">
            <a:extLst>
              <a:ext uri="{FF2B5EF4-FFF2-40B4-BE49-F238E27FC236}">
                <a16:creationId xmlns:a16="http://schemas.microsoft.com/office/drawing/2014/main" id="{A6B3CA30-A702-3DA8-78DE-63D77497DC10}"/>
              </a:ext>
            </a:extLst>
          </p:cNvPr>
          <p:cNvSpPr txBox="1"/>
          <p:nvPr/>
        </p:nvSpPr>
        <p:spPr>
          <a:xfrm>
            <a:off x="8637416" y="5664200"/>
            <a:ext cx="2566057" cy="400110"/>
          </a:xfrm>
          <a:prstGeom prst="rect">
            <a:avLst/>
          </a:prstGeom>
          <a:noFill/>
        </p:spPr>
        <p:txBody>
          <a:bodyPr wrap="square">
            <a:spAutoFit/>
          </a:bodyPr>
          <a:lstStyle/>
          <a:p>
            <a:r>
              <a:rPr lang="en-US" altLang="zh-CN" sz="2000" dirty="0"/>
              <a:t>Created by M. Kramer</a:t>
            </a:r>
            <a:endParaRPr lang="en-GB" sz="2000" dirty="0"/>
          </a:p>
        </p:txBody>
      </p:sp>
      <p:sp>
        <p:nvSpPr>
          <p:cNvPr id="3" name="TextBox 2">
            <a:extLst>
              <a:ext uri="{FF2B5EF4-FFF2-40B4-BE49-F238E27FC236}">
                <a16:creationId xmlns:a16="http://schemas.microsoft.com/office/drawing/2014/main" id="{B4657541-73B2-832C-6CCA-B4C7D4073DEB}"/>
              </a:ext>
            </a:extLst>
          </p:cNvPr>
          <p:cNvSpPr txBox="1"/>
          <p:nvPr/>
        </p:nvSpPr>
        <p:spPr>
          <a:xfrm>
            <a:off x="1114405" y="1007924"/>
            <a:ext cx="9963190" cy="461665"/>
          </a:xfrm>
          <a:prstGeom prst="rect">
            <a:avLst/>
          </a:prstGeom>
          <a:noFill/>
        </p:spPr>
        <p:txBody>
          <a:bodyPr wrap="square" rtlCol="0">
            <a:spAutoFit/>
          </a:bodyPr>
          <a:lstStyle/>
          <a:p>
            <a:r>
              <a:rPr lang="en-US" altLang="zh-CN" sz="2400" dirty="0"/>
              <a:t>Emission</a:t>
            </a:r>
            <a:r>
              <a:rPr lang="zh-CN" altLang="en-US" sz="2400" dirty="0"/>
              <a:t> </a:t>
            </a:r>
            <a:r>
              <a:rPr lang="en-US" altLang="zh-CN" sz="2400" dirty="0"/>
              <a:t>beams</a:t>
            </a:r>
            <a:r>
              <a:rPr lang="zh-CN" altLang="en-US" sz="2400" dirty="0"/>
              <a:t> </a:t>
            </a:r>
            <a:r>
              <a:rPr lang="en-US" altLang="zh-CN" sz="2400" dirty="0"/>
              <a:t>from</a:t>
            </a:r>
            <a:r>
              <a:rPr lang="zh-CN" altLang="en-US" sz="2400" dirty="0"/>
              <a:t> </a:t>
            </a:r>
            <a:r>
              <a:rPr lang="en-US" altLang="zh-CN" sz="2400" dirty="0"/>
              <a:t>the</a:t>
            </a:r>
            <a:r>
              <a:rPr lang="zh-CN" altLang="en-US" sz="2400" dirty="0"/>
              <a:t> </a:t>
            </a:r>
            <a:r>
              <a:rPr lang="en-US" altLang="zh-CN" sz="2400" b="1" dirty="0"/>
              <a:t>symmetric</a:t>
            </a:r>
            <a:r>
              <a:rPr lang="zh-CN" altLang="en-US" sz="2400" b="1" dirty="0"/>
              <a:t> </a:t>
            </a:r>
            <a:r>
              <a:rPr lang="en-US" altLang="zh-CN" sz="2400" b="1" dirty="0"/>
              <a:t>dipolar</a:t>
            </a:r>
            <a:r>
              <a:rPr lang="zh-CN" altLang="en-US" sz="2400" b="1" dirty="0"/>
              <a:t> </a:t>
            </a:r>
            <a:r>
              <a:rPr lang="en-US" altLang="zh-CN" sz="2400" b="1" dirty="0"/>
              <a:t>magnetic</a:t>
            </a:r>
            <a:r>
              <a:rPr lang="zh-CN" altLang="en-US" sz="2400" b="1" dirty="0"/>
              <a:t> </a:t>
            </a:r>
            <a:r>
              <a:rPr lang="en-US" altLang="zh-CN" sz="2400" b="1" dirty="0"/>
              <a:t>field</a:t>
            </a:r>
            <a:r>
              <a:rPr lang="zh-CN" altLang="en-US" sz="2400" b="1" dirty="0"/>
              <a:t> </a:t>
            </a:r>
            <a:r>
              <a:rPr lang="en-US" altLang="zh-CN" sz="2400" dirty="0"/>
              <a:t>are</a:t>
            </a:r>
            <a:r>
              <a:rPr lang="zh-CN" altLang="en-US" sz="2400" dirty="0"/>
              <a:t> </a:t>
            </a:r>
            <a:r>
              <a:rPr lang="en-US" altLang="zh-CN" sz="2400" dirty="0"/>
              <a:t>similar?</a:t>
            </a:r>
            <a:endParaRPr lang="en-GB" sz="2400" dirty="0"/>
          </a:p>
        </p:txBody>
      </p:sp>
      <p:sp>
        <p:nvSpPr>
          <p:cNvPr id="4" name="Slide Number Placeholder 3">
            <a:extLst>
              <a:ext uri="{FF2B5EF4-FFF2-40B4-BE49-F238E27FC236}">
                <a16:creationId xmlns:a16="http://schemas.microsoft.com/office/drawing/2014/main" id="{C60372D7-8E0F-2F97-F7DC-59B494DA102F}"/>
              </a:ext>
            </a:extLst>
          </p:cNvPr>
          <p:cNvSpPr>
            <a:spLocks noGrp="1"/>
          </p:cNvSpPr>
          <p:nvPr>
            <p:ph type="sldNum" sz="quarter" idx="12"/>
          </p:nvPr>
        </p:nvSpPr>
        <p:spPr/>
        <p:txBody>
          <a:bodyPr/>
          <a:lstStyle/>
          <a:p>
            <a:fld id="{BAF41441-E911-0445-B9B7-4068A2F4611F}" type="slidenum">
              <a:rPr lang="en-GB" smtClean="0"/>
              <a:t>4</a:t>
            </a:fld>
            <a:endParaRPr lang="en-GB"/>
          </a:p>
        </p:txBody>
      </p:sp>
    </p:spTree>
    <p:extLst>
      <p:ext uri="{BB962C8B-B14F-4D97-AF65-F5344CB8AC3E}">
        <p14:creationId xmlns:p14="http://schemas.microsoft.com/office/powerpoint/2010/main" val="742309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55BDF45-D4D1-86C4-B90C-1BF4A03F6826}"/>
              </a:ext>
            </a:extLst>
          </p:cNvPr>
          <p:cNvPicPr>
            <a:picLocks noGrp="1" noChangeAspect="1"/>
          </p:cNvPicPr>
          <p:nvPr>
            <p:ph idx="1"/>
          </p:nvPr>
        </p:nvPicPr>
        <p:blipFill>
          <a:blip r:embed="rId3"/>
          <a:stretch>
            <a:fillRect/>
          </a:stretch>
        </p:blipFill>
        <p:spPr>
          <a:xfrm>
            <a:off x="2282194" y="1880830"/>
            <a:ext cx="7627612" cy="4612045"/>
          </a:xfrm>
          <a:prstGeom prst="rect">
            <a:avLst/>
          </a:prstGeom>
        </p:spPr>
      </p:pic>
      <p:sp>
        <p:nvSpPr>
          <p:cNvPr id="5" name="TextBox 4">
            <a:extLst>
              <a:ext uri="{FF2B5EF4-FFF2-40B4-BE49-F238E27FC236}">
                <a16:creationId xmlns:a16="http://schemas.microsoft.com/office/drawing/2014/main" id="{B058EA19-84EB-9811-D730-51ECE33B9C8F}"/>
              </a:ext>
            </a:extLst>
          </p:cNvPr>
          <p:cNvSpPr txBox="1"/>
          <p:nvPr/>
        </p:nvSpPr>
        <p:spPr>
          <a:xfrm>
            <a:off x="8586461" y="6457890"/>
            <a:ext cx="3605539" cy="400110"/>
          </a:xfrm>
          <a:prstGeom prst="rect">
            <a:avLst/>
          </a:prstGeom>
          <a:noFill/>
        </p:spPr>
        <p:txBody>
          <a:bodyPr wrap="none" rtlCol="0">
            <a:spAutoFit/>
          </a:bodyPr>
          <a:lstStyle/>
          <a:p>
            <a:r>
              <a:rPr lang="en-US" altLang="zh-CN" sz="2000" dirty="0" err="1"/>
              <a:t>Desvignes</a:t>
            </a:r>
            <a:r>
              <a:rPr lang="zh-CN" altLang="en-US" sz="2000" dirty="0"/>
              <a:t> </a:t>
            </a:r>
            <a:r>
              <a:rPr lang="en-US" altLang="zh-CN" sz="2000" dirty="0"/>
              <a:t>et.</a:t>
            </a:r>
            <a:r>
              <a:rPr lang="zh-CN" altLang="en-US" sz="2000" dirty="0"/>
              <a:t> </a:t>
            </a:r>
            <a:r>
              <a:rPr lang="en-US" altLang="zh-CN" sz="2000" dirty="0"/>
              <a:t>al,</a:t>
            </a:r>
            <a:r>
              <a:rPr lang="zh-CN" altLang="en-US" sz="2000" dirty="0"/>
              <a:t> </a:t>
            </a:r>
            <a:r>
              <a:rPr lang="en-US" altLang="zh-CN" sz="2000" dirty="0"/>
              <a:t>2019,</a:t>
            </a:r>
            <a:r>
              <a:rPr lang="zh-CN" altLang="en-US" sz="2000" dirty="0"/>
              <a:t> </a:t>
            </a:r>
            <a:r>
              <a:rPr lang="en-US" altLang="zh-CN" sz="2000" dirty="0"/>
              <a:t>Science</a:t>
            </a:r>
            <a:endParaRPr lang="en-GB" sz="2000" dirty="0"/>
          </a:p>
        </p:txBody>
      </p:sp>
      <p:sp>
        <p:nvSpPr>
          <p:cNvPr id="6" name="TextBox 5">
            <a:extLst>
              <a:ext uri="{FF2B5EF4-FFF2-40B4-BE49-F238E27FC236}">
                <a16:creationId xmlns:a16="http://schemas.microsoft.com/office/drawing/2014/main" id="{337B9CB5-61C3-72A5-0A33-1D0BB7407441}"/>
              </a:ext>
            </a:extLst>
          </p:cNvPr>
          <p:cNvSpPr txBox="1"/>
          <p:nvPr/>
        </p:nvSpPr>
        <p:spPr>
          <a:xfrm>
            <a:off x="1790700" y="1325563"/>
            <a:ext cx="2873829" cy="523220"/>
          </a:xfrm>
          <a:prstGeom prst="rect">
            <a:avLst/>
          </a:prstGeom>
          <a:noFill/>
        </p:spPr>
        <p:txBody>
          <a:bodyPr wrap="square">
            <a:spAutoFit/>
          </a:bodyPr>
          <a:lstStyle/>
          <a:p>
            <a:r>
              <a:rPr lang="en-US" altLang="zh-CN" sz="2800" b="1" dirty="0">
                <a:solidFill>
                  <a:srgbClr val="FF0000"/>
                </a:solidFill>
              </a:rPr>
              <a:t>PSR</a:t>
            </a:r>
            <a:r>
              <a:rPr lang="zh-CN" altLang="en-US" sz="2800" b="1" dirty="0">
                <a:solidFill>
                  <a:srgbClr val="FF0000"/>
                </a:solidFill>
              </a:rPr>
              <a:t> </a:t>
            </a:r>
            <a:r>
              <a:rPr lang="en-US" altLang="zh-CN" sz="2800" b="1" dirty="0">
                <a:solidFill>
                  <a:srgbClr val="FF0000"/>
                </a:solidFill>
              </a:rPr>
              <a:t>J1906+0746</a:t>
            </a:r>
            <a:endParaRPr lang="en-GB" sz="2800" b="1" dirty="0">
              <a:solidFill>
                <a:srgbClr val="FF0000"/>
              </a:solidFill>
            </a:endParaRPr>
          </a:p>
        </p:txBody>
      </p:sp>
      <p:sp>
        <p:nvSpPr>
          <p:cNvPr id="3" name="Title 1">
            <a:extLst>
              <a:ext uri="{FF2B5EF4-FFF2-40B4-BE49-F238E27FC236}">
                <a16:creationId xmlns:a16="http://schemas.microsoft.com/office/drawing/2014/main" id="{05736E5C-9D32-CB7A-C9FE-EA0DBEF3B763}"/>
              </a:ext>
            </a:extLst>
          </p:cNvPr>
          <p:cNvSpPr txBox="1">
            <a:spLocks/>
          </p:cNvSpPr>
          <p:nvPr/>
        </p:nvSpPr>
        <p:spPr>
          <a:xfrm>
            <a:off x="0" y="0"/>
            <a:ext cx="12192000" cy="546607"/>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600" dirty="0"/>
              <a:t>Background</a:t>
            </a:r>
            <a:r>
              <a:rPr lang="zh-CN" altLang="en-US" sz="3600" dirty="0"/>
              <a:t> </a:t>
            </a:r>
            <a:r>
              <a:rPr lang="en-US" altLang="zh-CN" sz="3600" dirty="0"/>
              <a:t>–</a:t>
            </a:r>
            <a:r>
              <a:rPr lang="zh-CN" altLang="en-US" sz="3600" dirty="0"/>
              <a:t> </a:t>
            </a:r>
            <a:r>
              <a:rPr lang="en-US" altLang="zh-CN" sz="3600" dirty="0"/>
              <a:t>Evidence</a:t>
            </a:r>
            <a:r>
              <a:rPr lang="zh-CN" altLang="en-US" sz="3600" dirty="0"/>
              <a:t> </a:t>
            </a:r>
            <a:r>
              <a:rPr lang="en-US" altLang="zh-CN" sz="3600" dirty="0"/>
              <a:t>of</a:t>
            </a:r>
            <a:r>
              <a:rPr lang="zh-CN" altLang="en-US" sz="3600" dirty="0"/>
              <a:t> </a:t>
            </a:r>
            <a:r>
              <a:rPr lang="en-US" altLang="zh-CN" sz="3600" dirty="0"/>
              <a:t>Asymmetry</a:t>
            </a:r>
            <a:endParaRPr lang="en-GB" sz="3600" dirty="0"/>
          </a:p>
        </p:txBody>
      </p:sp>
      <p:sp>
        <p:nvSpPr>
          <p:cNvPr id="2" name="TextBox 1">
            <a:extLst>
              <a:ext uri="{FF2B5EF4-FFF2-40B4-BE49-F238E27FC236}">
                <a16:creationId xmlns:a16="http://schemas.microsoft.com/office/drawing/2014/main" id="{E051CD98-4A60-0D14-4483-9E6B8505A067}"/>
              </a:ext>
            </a:extLst>
          </p:cNvPr>
          <p:cNvSpPr txBox="1"/>
          <p:nvPr/>
        </p:nvSpPr>
        <p:spPr>
          <a:xfrm>
            <a:off x="9423357" y="546607"/>
            <a:ext cx="2768643" cy="1569660"/>
          </a:xfrm>
          <a:prstGeom prst="rect">
            <a:avLst/>
          </a:prstGeom>
          <a:noFill/>
        </p:spPr>
        <p:txBody>
          <a:bodyPr wrap="none" rtlCol="0">
            <a:spAutoFit/>
          </a:bodyPr>
          <a:lstStyle/>
          <a:p>
            <a:r>
              <a:rPr lang="en-US" altLang="zh-CN" sz="2400" dirty="0">
                <a:solidFill>
                  <a:srgbClr val="FF0000"/>
                </a:solidFill>
              </a:rPr>
              <a:t>Multipole</a:t>
            </a:r>
            <a:r>
              <a:rPr lang="zh-CN" altLang="en-US" sz="2400" dirty="0">
                <a:solidFill>
                  <a:srgbClr val="FF0000"/>
                </a:solidFill>
              </a:rPr>
              <a:t> </a:t>
            </a:r>
            <a:r>
              <a:rPr lang="en-US" altLang="zh-CN" sz="2400" dirty="0">
                <a:solidFill>
                  <a:srgbClr val="FF0000"/>
                </a:solidFill>
              </a:rPr>
              <a:t>field?</a:t>
            </a:r>
          </a:p>
          <a:p>
            <a:r>
              <a:rPr lang="en-US" altLang="zh-CN" sz="2400" dirty="0">
                <a:solidFill>
                  <a:srgbClr val="FF0000"/>
                </a:solidFill>
              </a:rPr>
              <a:t>Zits?</a:t>
            </a:r>
          </a:p>
          <a:p>
            <a:r>
              <a:rPr lang="en-US" altLang="zh-CN" sz="2400" dirty="0">
                <a:solidFill>
                  <a:srgbClr val="FF0000"/>
                </a:solidFill>
              </a:rPr>
              <a:t>Propagation</a:t>
            </a:r>
            <a:r>
              <a:rPr lang="zh-CN" altLang="en-US" sz="2400" dirty="0">
                <a:solidFill>
                  <a:srgbClr val="FF0000"/>
                </a:solidFill>
              </a:rPr>
              <a:t> </a:t>
            </a:r>
            <a:r>
              <a:rPr lang="en-US" altLang="zh-CN" sz="2400" dirty="0">
                <a:solidFill>
                  <a:srgbClr val="FF0000"/>
                </a:solidFill>
              </a:rPr>
              <a:t>effect?</a:t>
            </a:r>
          </a:p>
          <a:p>
            <a:r>
              <a:rPr lang="en-US" altLang="zh-CN" sz="2400" dirty="0">
                <a:solidFill>
                  <a:srgbClr val="FF0000"/>
                </a:solidFill>
              </a:rPr>
              <a:t>...</a:t>
            </a:r>
            <a:endParaRPr lang="en-GB" sz="2400" dirty="0">
              <a:solidFill>
                <a:srgbClr val="FF0000"/>
              </a:solidFill>
            </a:endParaRPr>
          </a:p>
        </p:txBody>
      </p:sp>
      <p:sp>
        <p:nvSpPr>
          <p:cNvPr id="7" name="Slide Number Placeholder 6">
            <a:extLst>
              <a:ext uri="{FF2B5EF4-FFF2-40B4-BE49-F238E27FC236}">
                <a16:creationId xmlns:a16="http://schemas.microsoft.com/office/drawing/2014/main" id="{9B5CAB30-0E36-0D4E-B518-4E124234BCDE}"/>
              </a:ext>
            </a:extLst>
          </p:cNvPr>
          <p:cNvSpPr>
            <a:spLocks noGrp="1"/>
          </p:cNvSpPr>
          <p:nvPr>
            <p:ph type="sldNum" sz="quarter" idx="12"/>
          </p:nvPr>
        </p:nvSpPr>
        <p:spPr/>
        <p:txBody>
          <a:bodyPr/>
          <a:lstStyle/>
          <a:p>
            <a:fld id="{BAF41441-E911-0445-B9B7-4068A2F4611F}" type="slidenum">
              <a:rPr lang="en-GB" smtClean="0"/>
              <a:t>5</a:t>
            </a:fld>
            <a:endParaRPr lang="en-GB"/>
          </a:p>
        </p:txBody>
      </p:sp>
    </p:spTree>
    <p:extLst>
      <p:ext uri="{BB962C8B-B14F-4D97-AF65-F5344CB8AC3E}">
        <p14:creationId xmlns:p14="http://schemas.microsoft.com/office/powerpoint/2010/main" val="744160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B9567EE-D99E-9C45-D697-CC57730CCAAE}"/>
              </a:ext>
            </a:extLst>
          </p:cNvPr>
          <p:cNvSpPr txBox="1"/>
          <p:nvPr/>
        </p:nvSpPr>
        <p:spPr>
          <a:xfrm>
            <a:off x="965200" y="1193681"/>
            <a:ext cx="5245595" cy="523220"/>
          </a:xfrm>
          <a:prstGeom prst="rect">
            <a:avLst/>
          </a:prstGeom>
          <a:solidFill>
            <a:srgbClr val="FFFF00"/>
          </a:solidFill>
        </p:spPr>
        <p:txBody>
          <a:bodyPr wrap="square" rtlCol="0">
            <a:spAutoFit/>
          </a:bodyPr>
          <a:lstStyle/>
          <a:p>
            <a:r>
              <a:rPr lang="en-US" altLang="zh-CN" sz="2800" dirty="0">
                <a:highlight>
                  <a:srgbClr val="FFFF00"/>
                </a:highlight>
              </a:rPr>
              <a:t>PSR</a:t>
            </a:r>
            <a:r>
              <a:rPr lang="zh-CN" altLang="en-US" sz="2800" dirty="0">
                <a:highlight>
                  <a:srgbClr val="FFFF00"/>
                </a:highlight>
              </a:rPr>
              <a:t> </a:t>
            </a:r>
            <a:r>
              <a:rPr lang="en-US" altLang="zh-CN" sz="2800" dirty="0">
                <a:highlight>
                  <a:srgbClr val="FFFF00"/>
                </a:highlight>
              </a:rPr>
              <a:t>J1906+0746</a:t>
            </a:r>
            <a:r>
              <a:rPr lang="zh-CN" altLang="en-US" sz="2800" dirty="0">
                <a:highlight>
                  <a:srgbClr val="FFFF00"/>
                </a:highlight>
              </a:rPr>
              <a:t> </a:t>
            </a:r>
            <a:r>
              <a:rPr lang="en-US" altLang="zh-CN" sz="2800" dirty="0">
                <a:highlight>
                  <a:srgbClr val="FFFF00"/>
                </a:highlight>
              </a:rPr>
              <a:t>is</a:t>
            </a:r>
            <a:r>
              <a:rPr lang="zh-CN" altLang="en-US" sz="2800" dirty="0">
                <a:highlight>
                  <a:srgbClr val="FFFF00"/>
                </a:highlight>
              </a:rPr>
              <a:t> </a:t>
            </a:r>
            <a:r>
              <a:rPr lang="en-US" altLang="zh-CN" sz="2800" dirty="0">
                <a:highlight>
                  <a:srgbClr val="FFFF00"/>
                </a:highlight>
              </a:rPr>
              <a:t>an</a:t>
            </a:r>
            <a:r>
              <a:rPr lang="zh-CN" altLang="en-US" sz="2800" dirty="0">
                <a:highlight>
                  <a:srgbClr val="FFFF00"/>
                </a:highlight>
              </a:rPr>
              <a:t> </a:t>
            </a:r>
            <a:r>
              <a:rPr lang="en-US" altLang="zh-CN" sz="2800" dirty="0">
                <a:highlight>
                  <a:srgbClr val="FFFF00"/>
                </a:highlight>
              </a:rPr>
              <a:t>exception?</a:t>
            </a:r>
            <a:r>
              <a:rPr lang="zh-CN" altLang="en-US" sz="2800" dirty="0">
                <a:highlight>
                  <a:srgbClr val="FFFF00"/>
                </a:highlight>
              </a:rPr>
              <a:t> </a:t>
            </a:r>
            <a:endParaRPr lang="en-GB" sz="2800" dirty="0">
              <a:highlight>
                <a:srgbClr val="FFFF00"/>
              </a:highlight>
            </a:endParaRPr>
          </a:p>
        </p:txBody>
      </p:sp>
      <p:sp>
        <p:nvSpPr>
          <p:cNvPr id="6" name="Title 1">
            <a:extLst>
              <a:ext uri="{FF2B5EF4-FFF2-40B4-BE49-F238E27FC236}">
                <a16:creationId xmlns:a16="http://schemas.microsoft.com/office/drawing/2014/main" id="{207AC185-39B0-0E73-5EF3-797ACA3E0BA3}"/>
              </a:ext>
            </a:extLst>
          </p:cNvPr>
          <p:cNvSpPr txBox="1">
            <a:spLocks/>
          </p:cNvSpPr>
          <p:nvPr/>
        </p:nvSpPr>
        <p:spPr>
          <a:xfrm>
            <a:off x="0" y="0"/>
            <a:ext cx="12192000" cy="546607"/>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600" dirty="0"/>
              <a:t>Background</a:t>
            </a:r>
            <a:r>
              <a:rPr lang="zh-CN" altLang="en-US" sz="3600" dirty="0"/>
              <a:t> </a:t>
            </a:r>
            <a:r>
              <a:rPr lang="en-US" altLang="zh-CN" sz="3600" dirty="0"/>
              <a:t>–</a:t>
            </a:r>
            <a:r>
              <a:rPr lang="zh-CN" altLang="en-US" sz="3600" dirty="0"/>
              <a:t> </a:t>
            </a:r>
            <a:r>
              <a:rPr lang="en-US" altLang="zh-CN" sz="3600" dirty="0"/>
              <a:t>Problem</a:t>
            </a:r>
            <a:r>
              <a:rPr lang="zh-CN" altLang="en-US" sz="3600" dirty="0"/>
              <a:t> </a:t>
            </a:r>
            <a:r>
              <a:rPr lang="en-US" altLang="zh-CN" sz="3600" dirty="0"/>
              <a:t>and</a:t>
            </a:r>
            <a:r>
              <a:rPr lang="zh-CN" altLang="en-US" sz="3600" dirty="0"/>
              <a:t> </a:t>
            </a:r>
            <a:r>
              <a:rPr lang="en-US" altLang="zh-CN" sz="3600" dirty="0"/>
              <a:t>(potential)</a:t>
            </a:r>
            <a:r>
              <a:rPr lang="zh-CN" altLang="en-US" sz="3600" dirty="0"/>
              <a:t> </a:t>
            </a:r>
            <a:r>
              <a:rPr lang="en-US" altLang="zh-CN" sz="3600" dirty="0"/>
              <a:t>Solution</a:t>
            </a:r>
            <a:endParaRPr lang="en-GB" sz="3600" dirty="0"/>
          </a:p>
        </p:txBody>
      </p:sp>
      <p:pic>
        <p:nvPicPr>
          <p:cNvPr id="4" name="Picture 2" descr="undefined">
            <a:extLst>
              <a:ext uri="{FF2B5EF4-FFF2-40B4-BE49-F238E27FC236}">
                <a16:creationId xmlns:a16="http://schemas.microsoft.com/office/drawing/2014/main" id="{BAAD03E7-C491-2E32-5DCA-FC22D0B227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5600" y="0"/>
            <a:ext cx="1676400" cy="12573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19AF86D-5B5B-BC6A-9D7F-36BFC586EBEA}"/>
              </a:ext>
            </a:extLst>
          </p:cNvPr>
          <p:cNvSpPr txBox="1"/>
          <p:nvPr/>
        </p:nvSpPr>
        <p:spPr>
          <a:xfrm>
            <a:off x="0" y="2090172"/>
            <a:ext cx="7531100" cy="2677656"/>
          </a:xfrm>
          <a:prstGeom prst="rect">
            <a:avLst/>
          </a:prstGeom>
          <a:noFill/>
        </p:spPr>
        <p:txBody>
          <a:bodyPr wrap="square" rtlCol="0">
            <a:spAutoFit/>
          </a:bodyPr>
          <a:lstStyle/>
          <a:p>
            <a:r>
              <a:rPr lang="en-US" altLang="zh-CN" sz="2400" dirty="0"/>
              <a:t>However,</a:t>
            </a:r>
            <a:r>
              <a:rPr lang="zh-CN" altLang="en-US" sz="2400" dirty="0"/>
              <a:t> </a:t>
            </a:r>
            <a:r>
              <a:rPr lang="en-US" altLang="zh-CN" sz="2400" dirty="0"/>
              <a:t>merely</a:t>
            </a:r>
            <a:r>
              <a:rPr lang="zh-CN" altLang="en-US" sz="2400" dirty="0"/>
              <a:t> </a:t>
            </a:r>
            <a:r>
              <a:rPr lang="en-US" altLang="zh-CN" sz="2400" dirty="0"/>
              <a:t>a</a:t>
            </a:r>
            <a:r>
              <a:rPr lang="zh-CN" altLang="en-US" sz="2400" dirty="0"/>
              <a:t> </a:t>
            </a:r>
            <a:r>
              <a:rPr lang="en-US" altLang="zh-CN" sz="2400" dirty="0"/>
              <a:t>handful</a:t>
            </a:r>
            <a:r>
              <a:rPr lang="zh-CN" altLang="en-US" sz="2400" dirty="0"/>
              <a:t> </a:t>
            </a:r>
            <a:r>
              <a:rPr lang="en-US" altLang="zh-CN" sz="2400" dirty="0"/>
              <a:t>of</a:t>
            </a:r>
            <a:r>
              <a:rPr lang="zh-CN" altLang="en-US" sz="2400" dirty="0"/>
              <a:t> </a:t>
            </a:r>
            <a:r>
              <a:rPr lang="en-US" altLang="zh-CN" sz="2400" dirty="0"/>
              <a:t>pulsars</a:t>
            </a:r>
            <a:r>
              <a:rPr lang="zh-CN" altLang="en-US" sz="2400" dirty="0"/>
              <a:t> </a:t>
            </a:r>
            <a:r>
              <a:rPr lang="en-US" altLang="zh-CN" sz="2400" dirty="0"/>
              <a:t>are</a:t>
            </a:r>
            <a:r>
              <a:rPr lang="zh-CN" altLang="en-US" sz="2400" dirty="0"/>
              <a:t> </a:t>
            </a:r>
            <a:r>
              <a:rPr lang="en-US" altLang="zh-CN" sz="2400" dirty="0" err="1"/>
              <a:t>precessing</a:t>
            </a:r>
            <a:r>
              <a:rPr lang="zh-CN" altLang="en-US" sz="2400" dirty="0"/>
              <a:t> </a:t>
            </a:r>
            <a:r>
              <a:rPr lang="en-US" altLang="zh-CN" sz="2400" dirty="0"/>
              <a:t>and</a:t>
            </a:r>
            <a:r>
              <a:rPr lang="zh-CN" altLang="en-US" sz="2400" dirty="0"/>
              <a:t> </a:t>
            </a:r>
            <a:r>
              <a:rPr lang="en-US" altLang="zh-CN" sz="2400" dirty="0"/>
              <a:t>exposing</a:t>
            </a:r>
            <a:r>
              <a:rPr lang="zh-CN" altLang="en-US" sz="2400" dirty="0"/>
              <a:t> </a:t>
            </a:r>
            <a:r>
              <a:rPr lang="en-US" altLang="zh-CN" sz="2400" dirty="0"/>
              <a:t>the</a:t>
            </a:r>
            <a:r>
              <a:rPr lang="zh-CN" altLang="en-US" sz="2400" dirty="0"/>
              <a:t> </a:t>
            </a:r>
            <a:r>
              <a:rPr lang="en-US" altLang="zh-CN" sz="2400" dirty="0"/>
              <a:t>whole</a:t>
            </a:r>
            <a:r>
              <a:rPr lang="zh-CN" altLang="en-US" sz="2400" dirty="0"/>
              <a:t> </a:t>
            </a:r>
            <a:r>
              <a:rPr lang="en-US" altLang="zh-CN" sz="2400" dirty="0"/>
              <a:t>emission</a:t>
            </a:r>
            <a:r>
              <a:rPr lang="zh-CN" altLang="en-US" sz="2400" dirty="0"/>
              <a:t> </a:t>
            </a:r>
            <a:r>
              <a:rPr lang="en-US" altLang="zh-CN" sz="2400" dirty="0"/>
              <a:t>beam</a:t>
            </a:r>
            <a:r>
              <a:rPr lang="zh-CN" altLang="en-US" sz="2400" dirty="0"/>
              <a:t> </a:t>
            </a:r>
            <a:r>
              <a:rPr lang="en-US" altLang="zh-CN" sz="2400" dirty="0"/>
              <a:t>to</a:t>
            </a:r>
            <a:r>
              <a:rPr lang="zh-CN" altLang="en-US" sz="2400" dirty="0"/>
              <a:t> </a:t>
            </a:r>
            <a:r>
              <a:rPr lang="en-US" altLang="zh-CN" sz="2400" dirty="0"/>
              <a:t>observers.</a:t>
            </a:r>
            <a:r>
              <a:rPr lang="zh-CN" altLang="en-US" sz="2400" dirty="0"/>
              <a:t> </a:t>
            </a:r>
            <a:endParaRPr lang="en-US" altLang="zh-CN" sz="2400" dirty="0"/>
          </a:p>
          <a:p>
            <a:endParaRPr lang="en-US" altLang="zh-CN" sz="2400" dirty="0"/>
          </a:p>
          <a:p>
            <a:r>
              <a:rPr lang="en-US" altLang="zh-CN" sz="2400" dirty="0"/>
              <a:t>We</a:t>
            </a:r>
            <a:r>
              <a:rPr lang="zh-CN" altLang="en-US" sz="2400" dirty="0"/>
              <a:t> </a:t>
            </a:r>
            <a:r>
              <a:rPr lang="en-US" altLang="zh-CN" sz="2400" dirty="0"/>
              <a:t>can</a:t>
            </a:r>
            <a:r>
              <a:rPr lang="zh-CN" altLang="en-US" sz="2400" dirty="0"/>
              <a:t> </a:t>
            </a:r>
            <a:r>
              <a:rPr lang="en-US" altLang="zh-CN" sz="2400" dirty="0"/>
              <a:t>only</a:t>
            </a:r>
            <a:r>
              <a:rPr lang="zh-CN" altLang="en-US" sz="2400" dirty="0"/>
              <a:t> </a:t>
            </a:r>
            <a:r>
              <a:rPr lang="en-US" altLang="zh-CN" sz="2400" dirty="0"/>
              <a:t>receive</a:t>
            </a:r>
            <a:r>
              <a:rPr lang="zh-CN" altLang="en-US" sz="2400" dirty="0"/>
              <a:t> </a:t>
            </a:r>
            <a:r>
              <a:rPr lang="en-US" altLang="zh-CN" sz="2400" dirty="0"/>
              <a:t>a</a:t>
            </a:r>
            <a:r>
              <a:rPr lang="zh-CN" altLang="en-US" sz="2400" dirty="0"/>
              <a:t> </a:t>
            </a:r>
            <a:r>
              <a:rPr lang="en-US" altLang="zh-CN" sz="2400" dirty="0"/>
              <a:t>“slice”</a:t>
            </a:r>
            <a:r>
              <a:rPr lang="zh-CN" altLang="en-US" sz="2400" dirty="0"/>
              <a:t> </a:t>
            </a:r>
            <a:r>
              <a:rPr lang="en-US" altLang="zh-CN" sz="2400" dirty="0"/>
              <a:t>of</a:t>
            </a:r>
            <a:r>
              <a:rPr lang="zh-CN" altLang="en-US" sz="2400" dirty="0"/>
              <a:t> </a:t>
            </a:r>
            <a:r>
              <a:rPr lang="en-US" altLang="zh-CN" sz="2400" dirty="0"/>
              <a:t>an</a:t>
            </a:r>
            <a:r>
              <a:rPr lang="zh-CN" altLang="en-US" sz="2400" dirty="0"/>
              <a:t> </a:t>
            </a:r>
            <a:r>
              <a:rPr lang="en-US" altLang="zh-CN" sz="2400" dirty="0"/>
              <a:t>emission</a:t>
            </a:r>
            <a:r>
              <a:rPr lang="zh-CN" altLang="en-US" sz="2400" dirty="0"/>
              <a:t> </a:t>
            </a:r>
            <a:r>
              <a:rPr lang="en-US" altLang="zh-CN" sz="2400" dirty="0"/>
              <a:t>beam</a:t>
            </a:r>
            <a:r>
              <a:rPr lang="zh-CN" altLang="en-US" sz="2400" dirty="0"/>
              <a:t> </a:t>
            </a:r>
            <a:r>
              <a:rPr lang="en-US" altLang="zh-CN" sz="2400" dirty="0"/>
              <a:t>from</a:t>
            </a:r>
            <a:r>
              <a:rPr lang="zh-CN" altLang="en-US" sz="2400" dirty="0"/>
              <a:t> </a:t>
            </a:r>
            <a:r>
              <a:rPr lang="en-US" altLang="zh-CN" sz="2400" dirty="0"/>
              <a:t>each</a:t>
            </a:r>
            <a:r>
              <a:rPr lang="zh-CN" altLang="en-US" sz="2400" dirty="0"/>
              <a:t> </a:t>
            </a:r>
            <a:r>
              <a:rPr lang="en-US" altLang="zh-CN" sz="2400" dirty="0"/>
              <a:t>remaining</a:t>
            </a:r>
            <a:r>
              <a:rPr lang="zh-CN" altLang="en-US" sz="2400" dirty="0"/>
              <a:t> </a:t>
            </a:r>
            <a:r>
              <a:rPr lang="en-US" altLang="zh-CN" sz="2400" dirty="0"/>
              <a:t>pulsar</a:t>
            </a:r>
            <a:r>
              <a:rPr lang="zh-CN" altLang="en-US" sz="2400" dirty="0"/>
              <a:t> </a:t>
            </a:r>
            <a:r>
              <a:rPr lang="en-US" altLang="zh-CN" sz="2400" dirty="0"/>
              <a:t>due</a:t>
            </a:r>
            <a:r>
              <a:rPr lang="zh-CN" altLang="en-US" sz="2400" dirty="0"/>
              <a:t> </a:t>
            </a:r>
            <a:r>
              <a:rPr lang="en-US" altLang="zh-CN" sz="2400" dirty="0"/>
              <a:t>to</a:t>
            </a:r>
            <a:r>
              <a:rPr lang="zh-CN" altLang="en-US" sz="2400" dirty="0"/>
              <a:t> </a:t>
            </a:r>
            <a:r>
              <a:rPr lang="en-US" altLang="zh-CN" sz="2400" dirty="0"/>
              <a:t>the</a:t>
            </a:r>
            <a:r>
              <a:rPr lang="zh-CN" altLang="en-US" sz="2400" dirty="0"/>
              <a:t> </a:t>
            </a:r>
            <a:r>
              <a:rPr lang="en-US" altLang="zh-CN" sz="2400" dirty="0"/>
              <a:t>fixed</a:t>
            </a:r>
            <a:r>
              <a:rPr lang="zh-CN" altLang="en-US" sz="2400" dirty="0"/>
              <a:t> </a:t>
            </a:r>
            <a:r>
              <a:rPr lang="en-US" altLang="zh-CN" sz="2400" dirty="0"/>
              <a:t>angles</a:t>
            </a:r>
            <a:r>
              <a:rPr lang="zh-CN" altLang="en-US" sz="2400" dirty="0"/>
              <a:t> </a:t>
            </a:r>
            <a:r>
              <a:rPr lang="en-US" altLang="zh-CN" sz="2400" dirty="0"/>
              <a:t>of</a:t>
            </a:r>
            <a:r>
              <a:rPr lang="zh-CN" altLang="en-US" sz="2400" dirty="0"/>
              <a:t> </a:t>
            </a:r>
            <a:r>
              <a:rPr lang="en-US" altLang="zh-CN" sz="2400" dirty="0"/>
              <a:t>the magnetic</a:t>
            </a:r>
            <a:r>
              <a:rPr lang="zh-CN" altLang="en-US" sz="2400" dirty="0"/>
              <a:t> </a:t>
            </a:r>
            <a:r>
              <a:rPr lang="en-US" altLang="zh-CN" sz="2400" dirty="0"/>
              <a:t>axis</a:t>
            </a:r>
            <a:r>
              <a:rPr lang="zh-CN" altLang="en-US" sz="2400" dirty="0"/>
              <a:t> </a:t>
            </a:r>
            <a:r>
              <a:rPr lang="en-US" altLang="zh-CN" sz="2400" dirty="0"/>
              <a:t>and</a:t>
            </a:r>
            <a:r>
              <a:rPr lang="zh-CN" altLang="en-US" sz="2400" dirty="0"/>
              <a:t> </a:t>
            </a:r>
            <a:r>
              <a:rPr lang="en-US" altLang="zh-CN" sz="2400" dirty="0"/>
              <a:t>line</a:t>
            </a:r>
            <a:r>
              <a:rPr lang="zh-CN" altLang="en-US" sz="2400" dirty="0"/>
              <a:t> </a:t>
            </a:r>
            <a:r>
              <a:rPr lang="en-US" altLang="zh-CN" sz="2400" dirty="0"/>
              <a:t>of</a:t>
            </a:r>
            <a:r>
              <a:rPr lang="zh-CN" altLang="en-US" sz="2400" dirty="0"/>
              <a:t> </a:t>
            </a:r>
            <a:r>
              <a:rPr lang="en-US" altLang="zh-CN" sz="2400" dirty="0"/>
              <a:t>sight(LOS)</a:t>
            </a:r>
            <a:r>
              <a:rPr lang="zh-CN" altLang="en-US" sz="2400" dirty="0"/>
              <a:t> </a:t>
            </a:r>
            <a:r>
              <a:rPr lang="en-US" altLang="zh-CN" sz="2400" dirty="0"/>
              <a:t>with</a:t>
            </a:r>
            <a:r>
              <a:rPr lang="zh-CN" altLang="en-US" sz="2400" dirty="0"/>
              <a:t> </a:t>
            </a:r>
            <a:r>
              <a:rPr lang="en-US" altLang="zh-CN" sz="2400" dirty="0"/>
              <a:t>respect</a:t>
            </a:r>
            <a:r>
              <a:rPr lang="zh-CN" altLang="en-US" sz="2400" dirty="0"/>
              <a:t> </a:t>
            </a:r>
            <a:r>
              <a:rPr lang="en-US" altLang="zh-CN" sz="2400" dirty="0"/>
              <a:t>to</a:t>
            </a:r>
            <a:r>
              <a:rPr lang="zh-CN" altLang="en-US" sz="2400" dirty="0"/>
              <a:t> </a:t>
            </a:r>
            <a:r>
              <a:rPr lang="en-US" altLang="zh-CN" sz="2400" dirty="0"/>
              <a:t>the</a:t>
            </a:r>
            <a:r>
              <a:rPr lang="zh-CN" altLang="en-US" sz="2400" dirty="0"/>
              <a:t> </a:t>
            </a:r>
            <a:r>
              <a:rPr lang="en-US" altLang="zh-CN" sz="2400" dirty="0"/>
              <a:t>spin</a:t>
            </a:r>
            <a:r>
              <a:rPr lang="zh-CN" altLang="en-US" sz="2400" dirty="0"/>
              <a:t> </a:t>
            </a:r>
            <a:r>
              <a:rPr lang="en-US" altLang="zh-CN" sz="2400" dirty="0"/>
              <a:t>axis.</a:t>
            </a:r>
            <a:endParaRPr lang="en-GB" sz="2400" dirty="0"/>
          </a:p>
        </p:txBody>
      </p:sp>
      <p:pic>
        <p:nvPicPr>
          <p:cNvPr id="8" name="Picture 7">
            <a:extLst>
              <a:ext uri="{FF2B5EF4-FFF2-40B4-BE49-F238E27FC236}">
                <a16:creationId xmlns:a16="http://schemas.microsoft.com/office/drawing/2014/main" id="{19A6E514-46D0-9C46-2B2E-752385CE248B}"/>
              </a:ext>
            </a:extLst>
          </p:cNvPr>
          <p:cNvPicPr>
            <a:picLocks noChangeAspect="1"/>
          </p:cNvPicPr>
          <p:nvPr/>
        </p:nvPicPr>
        <p:blipFill>
          <a:blip r:embed="rId4"/>
          <a:stretch>
            <a:fillRect/>
          </a:stretch>
        </p:blipFill>
        <p:spPr>
          <a:xfrm>
            <a:off x="7950200" y="2699722"/>
            <a:ext cx="4241800" cy="4158277"/>
          </a:xfrm>
          <a:prstGeom prst="rect">
            <a:avLst/>
          </a:prstGeom>
        </p:spPr>
      </p:pic>
      <p:sp>
        <p:nvSpPr>
          <p:cNvPr id="9" name="TextBox 8">
            <a:extLst>
              <a:ext uri="{FF2B5EF4-FFF2-40B4-BE49-F238E27FC236}">
                <a16:creationId xmlns:a16="http://schemas.microsoft.com/office/drawing/2014/main" id="{5262FE87-532B-6A1A-661C-18F644BC2019}"/>
              </a:ext>
            </a:extLst>
          </p:cNvPr>
          <p:cNvSpPr txBox="1"/>
          <p:nvPr/>
        </p:nvSpPr>
        <p:spPr>
          <a:xfrm>
            <a:off x="-1" y="5077480"/>
            <a:ext cx="7148945" cy="830997"/>
          </a:xfrm>
          <a:prstGeom prst="rect">
            <a:avLst/>
          </a:prstGeom>
          <a:solidFill>
            <a:srgbClr val="FFFF00"/>
          </a:solidFill>
        </p:spPr>
        <p:txBody>
          <a:bodyPr wrap="square" rtlCol="0">
            <a:spAutoFit/>
          </a:bodyPr>
          <a:lstStyle/>
          <a:p>
            <a:r>
              <a:rPr lang="en-US" altLang="zh-CN" sz="2400" dirty="0">
                <a:highlight>
                  <a:srgbClr val="FFFF00"/>
                </a:highlight>
              </a:rPr>
              <a:t>Therefore,</a:t>
            </a:r>
            <a:r>
              <a:rPr lang="zh-CN" altLang="en-US" sz="2400" dirty="0">
                <a:highlight>
                  <a:srgbClr val="FFFF00"/>
                </a:highlight>
              </a:rPr>
              <a:t> </a:t>
            </a:r>
            <a:r>
              <a:rPr lang="en-US" altLang="zh-CN" sz="2400" dirty="0">
                <a:highlight>
                  <a:srgbClr val="FFFF00"/>
                </a:highlight>
              </a:rPr>
              <a:t>double-pole</a:t>
            </a:r>
            <a:r>
              <a:rPr lang="zh-CN" altLang="en-US" sz="2400" dirty="0">
                <a:highlight>
                  <a:srgbClr val="FFFF00"/>
                </a:highlight>
              </a:rPr>
              <a:t> </a:t>
            </a:r>
            <a:r>
              <a:rPr lang="en-US" altLang="zh-CN" sz="2400" dirty="0">
                <a:highlight>
                  <a:srgbClr val="FFFF00"/>
                </a:highlight>
              </a:rPr>
              <a:t>inter-pulse(DP-IP)</a:t>
            </a:r>
            <a:r>
              <a:rPr lang="zh-CN" altLang="en-US" sz="2400" dirty="0">
                <a:highlight>
                  <a:srgbClr val="FFFF00"/>
                </a:highlight>
              </a:rPr>
              <a:t> </a:t>
            </a:r>
            <a:r>
              <a:rPr lang="en-US" altLang="zh-CN" sz="2400" dirty="0">
                <a:highlight>
                  <a:srgbClr val="FFFF00"/>
                </a:highlight>
              </a:rPr>
              <a:t>pulsars</a:t>
            </a:r>
            <a:r>
              <a:rPr lang="zh-CN" altLang="en-US" sz="2400" dirty="0">
                <a:highlight>
                  <a:srgbClr val="FFFF00"/>
                </a:highlight>
              </a:rPr>
              <a:t> </a:t>
            </a:r>
            <a:r>
              <a:rPr lang="en-US" altLang="zh-CN" sz="2400" dirty="0">
                <a:highlight>
                  <a:srgbClr val="FFFF00"/>
                </a:highlight>
              </a:rPr>
              <a:t>are</a:t>
            </a:r>
            <a:r>
              <a:rPr lang="zh-CN" altLang="en-US" sz="2400" dirty="0">
                <a:highlight>
                  <a:srgbClr val="FFFF00"/>
                </a:highlight>
              </a:rPr>
              <a:t> </a:t>
            </a:r>
            <a:r>
              <a:rPr lang="en-US" altLang="zh-CN" sz="2400" dirty="0">
                <a:highlight>
                  <a:srgbClr val="FFFF00"/>
                </a:highlight>
              </a:rPr>
              <a:t>pragmatic</a:t>
            </a:r>
            <a:r>
              <a:rPr lang="zh-CN" altLang="en-US" sz="2400" dirty="0">
                <a:highlight>
                  <a:srgbClr val="FFFF00"/>
                </a:highlight>
              </a:rPr>
              <a:t> </a:t>
            </a:r>
            <a:r>
              <a:rPr lang="en-US" altLang="zh-CN" sz="2400" dirty="0">
                <a:highlight>
                  <a:srgbClr val="FFFF00"/>
                </a:highlight>
              </a:rPr>
              <a:t>tools</a:t>
            </a:r>
            <a:r>
              <a:rPr lang="zh-CN" altLang="en-US" sz="2400" dirty="0">
                <a:highlight>
                  <a:srgbClr val="FFFF00"/>
                </a:highlight>
              </a:rPr>
              <a:t> </a:t>
            </a:r>
            <a:r>
              <a:rPr lang="en-US" altLang="zh-CN" sz="2400" dirty="0">
                <a:highlight>
                  <a:srgbClr val="FFFF00"/>
                </a:highlight>
              </a:rPr>
              <a:t>for</a:t>
            </a:r>
            <a:r>
              <a:rPr lang="zh-CN" altLang="en-US" sz="2400" dirty="0">
                <a:highlight>
                  <a:srgbClr val="FFFF00"/>
                </a:highlight>
              </a:rPr>
              <a:t> </a:t>
            </a:r>
            <a:r>
              <a:rPr lang="en-US" altLang="zh-CN" sz="2400" dirty="0">
                <a:highlight>
                  <a:srgbClr val="FFFF00"/>
                </a:highlight>
              </a:rPr>
              <a:t>examination!</a:t>
            </a:r>
            <a:endParaRPr lang="en-GB" sz="2400" dirty="0">
              <a:highlight>
                <a:srgbClr val="FFFF00"/>
              </a:highlight>
            </a:endParaRPr>
          </a:p>
        </p:txBody>
      </p:sp>
      <p:sp>
        <p:nvSpPr>
          <p:cNvPr id="2" name="Slide Number Placeholder 1">
            <a:extLst>
              <a:ext uri="{FF2B5EF4-FFF2-40B4-BE49-F238E27FC236}">
                <a16:creationId xmlns:a16="http://schemas.microsoft.com/office/drawing/2014/main" id="{159B2501-5E69-18B3-EB92-CA2A0F85FD84}"/>
              </a:ext>
            </a:extLst>
          </p:cNvPr>
          <p:cNvSpPr>
            <a:spLocks noGrp="1"/>
          </p:cNvSpPr>
          <p:nvPr>
            <p:ph type="sldNum" sz="quarter" idx="12"/>
          </p:nvPr>
        </p:nvSpPr>
        <p:spPr/>
        <p:txBody>
          <a:bodyPr/>
          <a:lstStyle/>
          <a:p>
            <a:fld id="{BAF41441-E911-0445-B9B7-4068A2F4611F}" type="slidenum">
              <a:rPr lang="en-GB" smtClean="0"/>
              <a:t>6</a:t>
            </a:fld>
            <a:endParaRPr lang="en-GB"/>
          </a:p>
        </p:txBody>
      </p:sp>
    </p:spTree>
    <p:extLst>
      <p:ext uri="{BB962C8B-B14F-4D97-AF65-F5344CB8AC3E}">
        <p14:creationId xmlns:p14="http://schemas.microsoft.com/office/powerpoint/2010/main" val="1502644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17FA9-E3FF-3733-4EB8-775E4234FB02}"/>
              </a:ext>
            </a:extLst>
          </p:cNvPr>
          <p:cNvSpPr txBox="1">
            <a:spLocks/>
          </p:cNvSpPr>
          <p:nvPr/>
        </p:nvSpPr>
        <p:spPr>
          <a:xfrm>
            <a:off x="0" y="0"/>
            <a:ext cx="12192000" cy="546607"/>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600" dirty="0"/>
              <a:t>Methods</a:t>
            </a:r>
            <a:r>
              <a:rPr lang="zh-CN" altLang="en-US" sz="3600" dirty="0"/>
              <a:t> </a:t>
            </a:r>
            <a:r>
              <a:rPr lang="en-US" altLang="zh-CN" sz="3600" dirty="0"/>
              <a:t>–</a:t>
            </a:r>
            <a:r>
              <a:rPr lang="zh-CN" altLang="en-US" sz="3600" dirty="0"/>
              <a:t> </a:t>
            </a:r>
            <a:r>
              <a:rPr lang="en-US" altLang="zh-CN" sz="3600" dirty="0"/>
              <a:t>Emission</a:t>
            </a:r>
            <a:r>
              <a:rPr lang="zh-CN" altLang="en-US" sz="3600" dirty="0"/>
              <a:t> </a:t>
            </a:r>
            <a:r>
              <a:rPr lang="en-US" altLang="zh-CN" sz="3600" dirty="0"/>
              <a:t>Regions</a:t>
            </a:r>
            <a:endParaRPr lang="en-GB" sz="3600" dirty="0"/>
          </a:p>
        </p:txBody>
      </p:sp>
      <p:pic>
        <p:nvPicPr>
          <p:cNvPr id="5" name="Picture 4">
            <a:extLst>
              <a:ext uri="{FF2B5EF4-FFF2-40B4-BE49-F238E27FC236}">
                <a16:creationId xmlns:a16="http://schemas.microsoft.com/office/drawing/2014/main" id="{68F5623E-4B87-A7B0-BE75-174FC908B1B3}"/>
              </a:ext>
            </a:extLst>
          </p:cNvPr>
          <p:cNvPicPr>
            <a:picLocks noChangeAspect="1"/>
          </p:cNvPicPr>
          <p:nvPr/>
        </p:nvPicPr>
        <p:blipFill>
          <a:blip r:embed="rId3"/>
          <a:stretch>
            <a:fillRect/>
          </a:stretch>
        </p:blipFill>
        <p:spPr>
          <a:xfrm>
            <a:off x="938148" y="1202292"/>
            <a:ext cx="4791738" cy="5207348"/>
          </a:xfrm>
          <a:prstGeom prst="rect">
            <a:avLst/>
          </a:prstGeom>
        </p:spPr>
      </p:pic>
      <p:sp>
        <p:nvSpPr>
          <p:cNvPr id="3" name="TextBox 2">
            <a:extLst>
              <a:ext uri="{FF2B5EF4-FFF2-40B4-BE49-F238E27FC236}">
                <a16:creationId xmlns:a16="http://schemas.microsoft.com/office/drawing/2014/main" id="{570914EB-274F-4519-A833-D60E7984DF69}"/>
              </a:ext>
            </a:extLst>
          </p:cNvPr>
          <p:cNvSpPr txBox="1"/>
          <p:nvPr/>
        </p:nvSpPr>
        <p:spPr>
          <a:xfrm>
            <a:off x="1036699" y="3296045"/>
            <a:ext cx="730906" cy="461665"/>
          </a:xfrm>
          <a:prstGeom prst="rect">
            <a:avLst/>
          </a:prstGeom>
          <a:noFill/>
        </p:spPr>
        <p:txBody>
          <a:bodyPr wrap="none" rtlCol="0">
            <a:spAutoFit/>
          </a:bodyPr>
          <a:lstStyle/>
          <a:p>
            <a:r>
              <a:rPr lang="en-GB" sz="2400" dirty="0">
                <a:solidFill>
                  <a:schemeClr val="tx2">
                    <a:lumMod val="75000"/>
                    <a:lumOff val="25000"/>
                  </a:schemeClr>
                </a:solidFill>
              </a:rPr>
              <a:t>LOS</a:t>
            </a:r>
          </a:p>
        </p:txBody>
      </p:sp>
      <p:sp>
        <p:nvSpPr>
          <p:cNvPr id="4" name="TextBox 3">
            <a:extLst>
              <a:ext uri="{FF2B5EF4-FFF2-40B4-BE49-F238E27FC236}">
                <a16:creationId xmlns:a16="http://schemas.microsoft.com/office/drawing/2014/main" id="{5723597A-59ED-8FB3-09FA-20386602E2F4}"/>
              </a:ext>
            </a:extLst>
          </p:cNvPr>
          <p:cNvSpPr txBox="1"/>
          <p:nvPr/>
        </p:nvSpPr>
        <p:spPr>
          <a:xfrm>
            <a:off x="4905784" y="3311464"/>
            <a:ext cx="730906" cy="461665"/>
          </a:xfrm>
          <a:prstGeom prst="rect">
            <a:avLst/>
          </a:prstGeom>
          <a:noFill/>
        </p:spPr>
        <p:txBody>
          <a:bodyPr wrap="none" rtlCol="0">
            <a:spAutoFit/>
          </a:bodyPr>
          <a:lstStyle/>
          <a:p>
            <a:r>
              <a:rPr lang="en-GB" sz="2400" dirty="0">
                <a:solidFill>
                  <a:schemeClr val="tx2">
                    <a:lumMod val="75000"/>
                    <a:lumOff val="25000"/>
                  </a:schemeClr>
                </a:solidFill>
              </a:rPr>
              <a:t>LOS</a:t>
            </a:r>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9864A435-62C3-1D80-6023-6FFAA712F9D9}"/>
                  </a:ext>
                </a:extLst>
              </p:cNvPr>
              <p:cNvSpPr txBox="1"/>
              <p:nvPr/>
            </p:nvSpPr>
            <p:spPr>
              <a:xfrm>
                <a:off x="1077576" y="3823942"/>
                <a:ext cx="630237"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GB" sz="2400" i="1" dirty="0" smtClean="0">
                              <a:solidFill>
                                <a:srgbClr val="FF0000"/>
                              </a:solidFill>
                              <a:latin typeface="Cambria Math" panose="02040503050406030204" pitchFamily="18" charset="0"/>
                              <a:ea typeface="Cambria Math" panose="02040503050406030204" pitchFamily="18" charset="0"/>
                            </a:rPr>
                          </m:ctrlPr>
                        </m:sSubPr>
                        <m:e>
                          <m:r>
                            <a:rPr lang="en-GB" sz="2400" i="1" dirty="0">
                              <a:solidFill>
                                <a:srgbClr val="FF0000"/>
                              </a:solidFill>
                              <a:latin typeface="Cambria Math" panose="02040503050406030204" pitchFamily="18" charset="0"/>
                              <a:ea typeface="Cambria Math" panose="02040503050406030204" pitchFamily="18" charset="0"/>
                            </a:rPr>
                            <m:t>𝜇</m:t>
                          </m:r>
                        </m:e>
                        <m:sub>
                          <m:r>
                            <m:rPr>
                              <m:sty m:val="p"/>
                            </m:rPr>
                            <a:rPr lang="en-US" sz="2400" b="0" i="0" dirty="0" smtClean="0">
                              <a:solidFill>
                                <a:srgbClr val="FF0000"/>
                              </a:solidFill>
                              <a:latin typeface="Cambria Math" panose="02040503050406030204" pitchFamily="18" charset="0"/>
                              <a:ea typeface="Cambria Math" panose="02040503050406030204" pitchFamily="18" charset="0"/>
                            </a:rPr>
                            <m:t>M</m:t>
                          </m:r>
                        </m:sub>
                      </m:sSub>
                    </m:oMath>
                  </m:oMathPara>
                </a14:m>
                <a:endParaRPr lang="en-GB" sz="2400" dirty="0">
                  <a:solidFill>
                    <a:srgbClr val="FF0000"/>
                  </a:solidFill>
                </a:endParaRPr>
              </a:p>
            </p:txBody>
          </p:sp>
        </mc:Choice>
        <mc:Fallback>
          <p:sp>
            <p:nvSpPr>
              <p:cNvPr id="9" name="TextBox 8">
                <a:extLst>
                  <a:ext uri="{FF2B5EF4-FFF2-40B4-BE49-F238E27FC236}">
                    <a16:creationId xmlns:a16="http://schemas.microsoft.com/office/drawing/2014/main" id="{9864A435-62C3-1D80-6023-6FFAA712F9D9}"/>
                  </a:ext>
                </a:extLst>
              </p:cNvPr>
              <p:cNvSpPr txBox="1">
                <a:spLocks noRot="1" noChangeAspect="1" noMove="1" noResize="1" noEditPoints="1" noAdjustHandles="1" noChangeArrowheads="1" noChangeShapeType="1" noTextEdit="1"/>
              </p:cNvSpPr>
              <p:nvPr/>
            </p:nvSpPr>
            <p:spPr>
              <a:xfrm>
                <a:off x="1077576" y="3823942"/>
                <a:ext cx="630237" cy="461665"/>
              </a:xfrm>
              <a:prstGeom prst="rect">
                <a:avLst/>
              </a:prstGeom>
              <a:blipFill>
                <a:blip r:embed="rId4"/>
                <a:stretch>
                  <a:fillRect b="-5263"/>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79F58098-CCDE-7C7E-D3FD-A5B8739E1CD9}"/>
                  </a:ext>
                </a:extLst>
              </p:cNvPr>
              <p:cNvSpPr txBox="1"/>
              <p:nvPr/>
            </p:nvSpPr>
            <p:spPr>
              <a:xfrm>
                <a:off x="5184398" y="4060763"/>
                <a:ext cx="510011"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GB" sz="2400" i="1" dirty="0" smtClean="0">
                              <a:solidFill>
                                <a:srgbClr val="FF0000"/>
                              </a:solidFill>
                              <a:latin typeface="Cambria Math" panose="02040503050406030204" pitchFamily="18" charset="0"/>
                              <a:ea typeface="Cambria Math" panose="02040503050406030204" pitchFamily="18" charset="0"/>
                            </a:rPr>
                          </m:ctrlPr>
                        </m:sSubPr>
                        <m:e>
                          <m:r>
                            <a:rPr lang="en-GB" sz="2400" i="1" dirty="0">
                              <a:solidFill>
                                <a:srgbClr val="FF0000"/>
                              </a:solidFill>
                              <a:latin typeface="Cambria Math" panose="02040503050406030204" pitchFamily="18" charset="0"/>
                              <a:ea typeface="Cambria Math" panose="02040503050406030204" pitchFamily="18" charset="0"/>
                            </a:rPr>
                            <m:t>𝜇</m:t>
                          </m:r>
                        </m:e>
                        <m:sub>
                          <m:r>
                            <m:rPr>
                              <m:sty m:val="p"/>
                            </m:rPr>
                            <a:rPr lang="en-US" sz="2400" b="0" i="0" dirty="0" smtClean="0">
                              <a:solidFill>
                                <a:srgbClr val="FF0000"/>
                              </a:solidFill>
                              <a:latin typeface="Cambria Math" panose="02040503050406030204" pitchFamily="18" charset="0"/>
                              <a:ea typeface="Cambria Math" panose="02040503050406030204" pitchFamily="18" charset="0"/>
                            </a:rPr>
                            <m:t>I</m:t>
                          </m:r>
                        </m:sub>
                      </m:sSub>
                    </m:oMath>
                  </m:oMathPara>
                </a14:m>
                <a:endParaRPr lang="en-GB" sz="2400" dirty="0">
                  <a:solidFill>
                    <a:srgbClr val="FF0000"/>
                  </a:solidFill>
                </a:endParaRPr>
              </a:p>
            </p:txBody>
          </p:sp>
        </mc:Choice>
        <mc:Fallback>
          <p:sp>
            <p:nvSpPr>
              <p:cNvPr id="10" name="TextBox 9">
                <a:extLst>
                  <a:ext uri="{FF2B5EF4-FFF2-40B4-BE49-F238E27FC236}">
                    <a16:creationId xmlns:a16="http://schemas.microsoft.com/office/drawing/2014/main" id="{79F58098-CCDE-7C7E-D3FD-A5B8739E1CD9}"/>
                  </a:ext>
                </a:extLst>
              </p:cNvPr>
              <p:cNvSpPr txBox="1">
                <a:spLocks noRot="1" noChangeAspect="1" noMove="1" noResize="1" noEditPoints="1" noAdjustHandles="1" noChangeArrowheads="1" noChangeShapeType="1" noTextEdit="1"/>
              </p:cNvSpPr>
              <p:nvPr/>
            </p:nvSpPr>
            <p:spPr>
              <a:xfrm>
                <a:off x="5184398" y="4060763"/>
                <a:ext cx="510011" cy="461665"/>
              </a:xfrm>
              <a:prstGeom prst="rect">
                <a:avLst/>
              </a:prstGeom>
              <a:blipFill>
                <a:blip r:embed="rId5"/>
                <a:stretch>
                  <a:fillRect b="-5263"/>
                </a:stretch>
              </a:blipFill>
            </p:spPr>
            <p:txBody>
              <a:bodyPr/>
              <a:lstStyle/>
              <a:p>
                <a:r>
                  <a:rPr lang="en-GB">
                    <a:noFill/>
                  </a:rPr>
                  <a:t> </a:t>
                </a:r>
              </a:p>
            </p:txBody>
          </p:sp>
        </mc:Fallback>
      </mc:AlternateContent>
      <p:sp>
        <p:nvSpPr>
          <p:cNvPr id="12" name="TextBox 11">
            <a:extLst>
              <a:ext uri="{FF2B5EF4-FFF2-40B4-BE49-F238E27FC236}">
                <a16:creationId xmlns:a16="http://schemas.microsoft.com/office/drawing/2014/main" id="{26AD1FA7-2B83-E282-AC9B-1BF5C5E727F5}"/>
              </a:ext>
            </a:extLst>
          </p:cNvPr>
          <p:cNvSpPr txBox="1"/>
          <p:nvPr/>
        </p:nvSpPr>
        <p:spPr>
          <a:xfrm>
            <a:off x="376759" y="1491328"/>
            <a:ext cx="1675459" cy="461665"/>
          </a:xfrm>
          <a:prstGeom prst="rect">
            <a:avLst/>
          </a:prstGeom>
          <a:noFill/>
        </p:spPr>
        <p:txBody>
          <a:bodyPr wrap="none" rtlCol="0">
            <a:spAutoFit/>
          </a:bodyPr>
          <a:lstStyle/>
          <a:p>
            <a:r>
              <a:rPr lang="en-GB" sz="2400" dirty="0"/>
              <a:t>Main-pulse</a:t>
            </a:r>
          </a:p>
        </p:txBody>
      </p:sp>
      <p:sp>
        <p:nvSpPr>
          <p:cNvPr id="13" name="TextBox 12">
            <a:extLst>
              <a:ext uri="{FF2B5EF4-FFF2-40B4-BE49-F238E27FC236}">
                <a16:creationId xmlns:a16="http://schemas.microsoft.com/office/drawing/2014/main" id="{FB41E94F-41FC-F50E-88C9-9C38D55D9D64}"/>
              </a:ext>
            </a:extLst>
          </p:cNvPr>
          <p:cNvSpPr txBox="1"/>
          <p:nvPr/>
        </p:nvSpPr>
        <p:spPr>
          <a:xfrm>
            <a:off x="4497010" y="1275413"/>
            <a:ext cx="1624163" cy="461665"/>
          </a:xfrm>
          <a:prstGeom prst="rect">
            <a:avLst/>
          </a:prstGeom>
          <a:noFill/>
        </p:spPr>
        <p:txBody>
          <a:bodyPr wrap="none" rtlCol="0">
            <a:spAutoFit/>
          </a:bodyPr>
          <a:lstStyle/>
          <a:p>
            <a:r>
              <a:rPr lang="en-GB" sz="2400" dirty="0"/>
              <a:t>Inter-pulse</a:t>
            </a:r>
          </a:p>
        </p:txBody>
      </p:sp>
      <p:pic>
        <p:nvPicPr>
          <p:cNvPr id="18" name="Picture 17">
            <a:extLst>
              <a:ext uri="{FF2B5EF4-FFF2-40B4-BE49-F238E27FC236}">
                <a16:creationId xmlns:a16="http://schemas.microsoft.com/office/drawing/2014/main" id="{D259DE80-07A3-EE30-EA4E-B6D075ACD11C}"/>
              </a:ext>
            </a:extLst>
          </p:cNvPr>
          <p:cNvPicPr>
            <a:picLocks noChangeAspect="1"/>
          </p:cNvPicPr>
          <p:nvPr/>
        </p:nvPicPr>
        <p:blipFill rotWithShape="1">
          <a:blip r:embed="rId6"/>
          <a:srcRect r="398"/>
          <a:stretch/>
        </p:blipFill>
        <p:spPr>
          <a:xfrm>
            <a:off x="6345376" y="1202292"/>
            <a:ext cx="4858635" cy="5212800"/>
          </a:xfrm>
          <a:prstGeom prst="rect">
            <a:avLst/>
          </a:prstGeom>
        </p:spPr>
      </p:pic>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A376A004-119E-0BAE-69EC-8EEB028107CD}"/>
                  </a:ext>
                </a:extLst>
              </p:cNvPr>
              <p:cNvSpPr txBox="1"/>
              <p:nvPr/>
            </p:nvSpPr>
            <p:spPr>
              <a:xfrm>
                <a:off x="2921725" y="1589530"/>
                <a:ext cx="455573"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m:rPr>
                          <m:sty m:val="p"/>
                        </m:rPr>
                        <a:rPr lang="el-GR" altLang="zh-CN" sz="2400" i="1" dirty="0" smtClean="0">
                          <a:latin typeface="Cambria Math" panose="02040503050406030204" pitchFamily="18" charset="0"/>
                          <a:ea typeface="Cambria Math" panose="02040503050406030204" pitchFamily="18" charset="0"/>
                        </a:rPr>
                        <m:t>Ω</m:t>
                      </m:r>
                    </m:oMath>
                  </m:oMathPara>
                </a14:m>
                <a:endParaRPr lang="en-GB" sz="2400" dirty="0"/>
              </a:p>
            </p:txBody>
          </p:sp>
        </mc:Choice>
        <mc:Fallback>
          <p:sp>
            <p:nvSpPr>
              <p:cNvPr id="19" name="TextBox 18">
                <a:extLst>
                  <a:ext uri="{FF2B5EF4-FFF2-40B4-BE49-F238E27FC236}">
                    <a16:creationId xmlns:a16="http://schemas.microsoft.com/office/drawing/2014/main" id="{A376A004-119E-0BAE-69EC-8EEB028107CD}"/>
                  </a:ext>
                </a:extLst>
              </p:cNvPr>
              <p:cNvSpPr txBox="1">
                <a:spLocks noRot="1" noChangeAspect="1" noMove="1" noResize="1" noEditPoints="1" noAdjustHandles="1" noChangeArrowheads="1" noChangeShapeType="1" noTextEdit="1"/>
              </p:cNvSpPr>
              <p:nvPr/>
            </p:nvSpPr>
            <p:spPr>
              <a:xfrm>
                <a:off x="2921725" y="1589530"/>
                <a:ext cx="455573" cy="461665"/>
              </a:xfrm>
              <a:prstGeom prst="rect">
                <a:avLst/>
              </a:prstGeom>
              <a:blipFill>
                <a:blip r:embed="rId7"/>
                <a:stretch>
                  <a:fillRect/>
                </a:stretch>
              </a:blipFill>
            </p:spPr>
            <p:txBody>
              <a:bodyPr/>
              <a:lstStyle/>
              <a:p>
                <a:r>
                  <a:rPr lang="en-GB">
                    <a:noFill/>
                  </a:rPr>
                  <a:t> </a:t>
                </a:r>
              </a:p>
            </p:txBody>
          </p:sp>
        </mc:Fallback>
      </mc:AlternateContent>
      <p:sp>
        <p:nvSpPr>
          <p:cNvPr id="20" name="Arc 19">
            <a:extLst>
              <a:ext uri="{FF2B5EF4-FFF2-40B4-BE49-F238E27FC236}">
                <a16:creationId xmlns:a16="http://schemas.microsoft.com/office/drawing/2014/main" id="{2D7F0B8B-CD85-6E32-F5CD-89EAAD5F0ECF}"/>
              </a:ext>
            </a:extLst>
          </p:cNvPr>
          <p:cNvSpPr/>
          <p:nvPr/>
        </p:nvSpPr>
        <p:spPr>
          <a:xfrm rot="12080442">
            <a:off x="1330546" y="1510552"/>
            <a:ext cx="3168363" cy="2337763"/>
          </a:xfrm>
          <a:prstGeom prst="arc">
            <a:avLst>
              <a:gd name="adj1" fmla="val 15072011"/>
              <a:gd name="adj2" fmla="val 21424743"/>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1" name="Arc 20">
            <a:extLst>
              <a:ext uri="{FF2B5EF4-FFF2-40B4-BE49-F238E27FC236}">
                <a16:creationId xmlns:a16="http://schemas.microsoft.com/office/drawing/2014/main" id="{8F2C4D45-1EE1-D847-04E4-EFDB24CD1428}"/>
              </a:ext>
            </a:extLst>
          </p:cNvPr>
          <p:cNvSpPr/>
          <p:nvPr/>
        </p:nvSpPr>
        <p:spPr>
          <a:xfrm rot="10193162" flipV="1">
            <a:off x="1081356" y="4022955"/>
            <a:ext cx="3168363" cy="2429189"/>
          </a:xfrm>
          <a:prstGeom prst="arc">
            <a:avLst>
              <a:gd name="adj1" fmla="val 15072011"/>
              <a:gd name="adj2" fmla="val 21424743"/>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2" name="Arc 21">
            <a:extLst>
              <a:ext uri="{FF2B5EF4-FFF2-40B4-BE49-F238E27FC236}">
                <a16:creationId xmlns:a16="http://schemas.microsoft.com/office/drawing/2014/main" id="{C33DAFD6-CFD5-58F9-C7CC-A20137CB1D4C}"/>
              </a:ext>
            </a:extLst>
          </p:cNvPr>
          <p:cNvSpPr/>
          <p:nvPr/>
        </p:nvSpPr>
        <p:spPr>
          <a:xfrm rot="11733830" flipH="1" flipV="1">
            <a:off x="1836177" y="4125383"/>
            <a:ext cx="3796997" cy="2429189"/>
          </a:xfrm>
          <a:prstGeom prst="arc">
            <a:avLst>
              <a:gd name="adj1" fmla="val 15072011"/>
              <a:gd name="adj2" fmla="val 21424743"/>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dirty="0"/>
          </a:p>
        </p:txBody>
      </p:sp>
      <p:sp>
        <p:nvSpPr>
          <p:cNvPr id="23" name="Arc 22">
            <a:extLst>
              <a:ext uri="{FF2B5EF4-FFF2-40B4-BE49-F238E27FC236}">
                <a16:creationId xmlns:a16="http://schemas.microsoft.com/office/drawing/2014/main" id="{30C1C7AC-6BA2-7906-1EFB-E3BD51E7F2A0}"/>
              </a:ext>
            </a:extLst>
          </p:cNvPr>
          <p:cNvSpPr/>
          <p:nvPr/>
        </p:nvSpPr>
        <p:spPr>
          <a:xfrm rot="10148381" flipH="1">
            <a:off x="2086439" y="1143753"/>
            <a:ext cx="3796997" cy="2781529"/>
          </a:xfrm>
          <a:prstGeom prst="arc">
            <a:avLst>
              <a:gd name="adj1" fmla="val 15072011"/>
              <a:gd name="adj2" fmla="val 21424743"/>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dirty="0"/>
          </a:p>
        </p:txBody>
      </p:sp>
      <p:sp>
        <p:nvSpPr>
          <p:cNvPr id="28" name="Arc 27">
            <a:extLst>
              <a:ext uri="{FF2B5EF4-FFF2-40B4-BE49-F238E27FC236}">
                <a16:creationId xmlns:a16="http://schemas.microsoft.com/office/drawing/2014/main" id="{1392F59C-7953-252E-DC9F-81E016FA2106}"/>
              </a:ext>
            </a:extLst>
          </p:cNvPr>
          <p:cNvSpPr/>
          <p:nvPr/>
        </p:nvSpPr>
        <p:spPr>
          <a:xfrm rot="12390740">
            <a:off x="6869978" y="1522428"/>
            <a:ext cx="3168363" cy="2337763"/>
          </a:xfrm>
          <a:prstGeom prst="arc">
            <a:avLst>
              <a:gd name="adj1" fmla="val 15072011"/>
              <a:gd name="adj2" fmla="val 21424743"/>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9" name="Arc 28">
            <a:extLst>
              <a:ext uri="{FF2B5EF4-FFF2-40B4-BE49-F238E27FC236}">
                <a16:creationId xmlns:a16="http://schemas.microsoft.com/office/drawing/2014/main" id="{78AED48E-3031-6A84-6AE9-3EBC56F71733}"/>
              </a:ext>
            </a:extLst>
          </p:cNvPr>
          <p:cNvSpPr/>
          <p:nvPr/>
        </p:nvSpPr>
        <p:spPr>
          <a:xfrm rot="10193162" flipV="1">
            <a:off x="6240787" y="4022956"/>
            <a:ext cx="3168363" cy="2429189"/>
          </a:xfrm>
          <a:prstGeom prst="arc">
            <a:avLst>
              <a:gd name="adj1" fmla="val 15072011"/>
              <a:gd name="adj2" fmla="val 21424743"/>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0" name="Arc 29">
            <a:extLst>
              <a:ext uri="{FF2B5EF4-FFF2-40B4-BE49-F238E27FC236}">
                <a16:creationId xmlns:a16="http://schemas.microsoft.com/office/drawing/2014/main" id="{5AEDCB6B-B3C4-2075-78F1-33D852BC1D95}"/>
              </a:ext>
            </a:extLst>
          </p:cNvPr>
          <p:cNvSpPr/>
          <p:nvPr/>
        </p:nvSpPr>
        <p:spPr>
          <a:xfrm rot="12283608" flipH="1" flipV="1">
            <a:off x="7059309" y="4138651"/>
            <a:ext cx="3503302" cy="2313562"/>
          </a:xfrm>
          <a:prstGeom prst="arc">
            <a:avLst>
              <a:gd name="adj1" fmla="val 15072011"/>
              <a:gd name="adj2" fmla="val 21424743"/>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dirty="0"/>
          </a:p>
        </p:txBody>
      </p:sp>
      <p:sp>
        <p:nvSpPr>
          <p:cNvPr id="31" name="Arc 30">
            <a:extLst>
              <a:ext uri="{FF2B5EF4-FFF2-40B4-BE49-F238E27FC236}">
                <a16:creationId xmlns:a16="http://schemas.microsoft.com/office/drawing/2014/main" id="{3BA3DE40-1111-8070-88AF-CA5F01A01707}"/>
              </a:ext>
            </a:extLst>
          </p:cNvPr>
          <p:cNvSpPr/>
          <p:nvPr/>
        </p:nvSpPr>
        <p:spPr>
          <a:xfrm rot="10148381" flipH="1">
            <a:off x="7614025" y="1881712"/>
            <a:ext cx="3472217" cy="2055791"/>
          </a:xfrm>
          <a:prstGeom prst="arc">
            <a:avLst>
              <a:gd name="adj1" fmla="val 15072011"/>
              <a:gd name="adj2" fmla="val 21424743"/>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dirty="0"/>
          </a:p>
        </p:txBody>
      </p:sp>
      <mc:AlternateContent xmlns:mc="http://schemas.openxmlformats.org/markup-compatibility/2006">
        <mc:Choice xmlns:a14="http://schemas.microsoft.com/office/drawing/2010/main" Requires="a14">
          <p:sp>
            <p:nvSpPr>
              <p:cNvPr id="32" name="TextBox 31">
                <a:extLst>
                  <a:ext uri="{FF2B5EF4-FFF2-40B4-BE49-F238E27FC236}">
                    <a16:creationId xmlns:a16="http://schemas.microsoft.com/office/drawing/2014/main" id="{8FD9BB54-9409-8465-02FC-AF40D47679AE}"/>
                  </a:ext>
                </a:extLst>
              </p:cNvPr>
              <p:cNvSpPr txBox="1"/>
              <p:nvPr/>
            </p:nvSpPr>
            <p:spPr>
              <a:xfrm>
                <a:off x="6467965" y="3334627"/>
                <a:ext cx="630237"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GB" sz="2400" i="1" dirty="0" smtClean="0">
                              <a:solidFill>
                                <a:srgbClr val="FF0000"/>
                              </a:solidFill>
                              <a:latin typeface="Cambria Math" panose="02040503050406030204" pitchFamily="18" charset="0"/>
                              <a:ea typeface="Cambria Math" panose="02040503050406030204" pitchFamily="18" charset="0"/>
                            </a:rPr>
                          </m:ctrlPr>
                        </m:sSubPr>
                        <m:e>
                          <m:r>
                            <a:rPr lang="en-GB" sz="2400" i="1" dirty="0">
                              <a:solidFill>
                                <a:srgbClr val="FF0000"/>
                              </a:solidFill>
                              <a:latin typeface="Cambria Math" panose="02040503050406030204" pitchFamily="18" charset="0"/>
                              <a:ea typeface="Cambria Math" panose="02040503050406030204" pitchFamily="18" charset="0"/>
                            </a:rPr>
                            <m:t>𝜇</m:t>
                          </m:r>
                        </m:e>
                        <m:sub>
                          <m:r>
                            <m:rPr>
                              <m:sty m:val="p"/>
                            </m:rPr>
                            <a:rPr lang="en-US" sz="2400" b="0" i="0" dirty="0" smtClean="0">
                              <a:solidFill>
                                <a:srgbClr val="FF0000"/>
                              </a:solidFill>
                              <a:latin typeface="Cambria Math" panose="02040503050406030204" pitchFamily="18" charset="0"/>
                              <a:ea typeface="Cambria Math" panose="02040503050406030204" pitchFamily="18" charset="0"/>
                            </a:rPr>
                            <m:t>M</m:t>
                          </m:r>
                        </m:sub>
                      </m:sSub>
                    </m:oMath>
                  </m:oMathPara>
                </a14:m>
                <a:endParaRPr lang="en-GB" sz="2400" dirty="0">
                  <a:solidFill>
                    <a:srgbClr val="FF0000"/>
                  </a:solidFill>
                </a:endParaRPr>
              </a:p>
            </p:txBody>
          </p:sp>
        </mc:Choice>
        <mc:Fallback>
          <p:sp>
            <p:nvSpPr>
              <p:cNvPr id="32" name="TextBox 31">
                <a:extLst>
                  <a:ext uri="{FF2B5EF4-FFF2-40B4-BE49-F238E27FC236}">
                    <a16:creationId xmlns:a16="http://schemas.microsoft.com/office/drawing/2014/main" id="{8FD9BB54-9409-8465-02FC-AF40D47679AE}"/>
                  </a:ext>
                </a:extLst>
              </p:cNvPr>
              <p:cNvSpPr txBox="1">
                <a:spLocks noRot="1" noChangeAspect="1" noMove="1" noResize="1" noEditPoints="1" noAdjustHandles="1" noChangeArrowheads="1" noChangeShapeType="1" noTextEdit="1"/>
              </p:cNvSpPr>
              <p:nvPr/>
            </p:nvSpPr>
            <p:spPr>
              <a:xfrm>
                <a:off x="6467965" y="3334627"/>
                <a:ext cx="630237" cy="461665"/>
              </a:xfrm>
              <a:prstGeom prst="rect">
                <a:avLst/>
              </a:prstGeom>
              <a:blipFill>
                <a:blip r:embed="rId8"/>
                <a:stretch>
                  <a:fillRect b="-5263"/>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3" name="TextBox 32">
                <a:extLst>
                  <a:ext uri="{FF2B5EF4-FFF2-40B4-BE49-F238E27FC236}">
                    <a16:creationId xmlns:a16="http://schemas.microsoft.com/office/drawing/2014/main" id="{3F630091-E48E-5A65-0C90-FD0C85B43174}"/>
                  </a:ext>
                </a:extLst>
              </p:cNvPr>
              <p:cNvSpPr txBox="1"/>
              <p:nvPr/>
            </p:nvSpPr>
            <p:spPr>
              <a:xfrm>
                <a:off x="10629186" y="4140407"/>
                <a:ext cx="510011"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GB" sz="2400" i="1" dirty="0" smtClean="0">
                              <a:solidFill>
                                <a:srgbClr val="FF0000"/>
                              </a:solidFill>
                              <a:latin typeface="Cambria Math" panose="02040503050406030204" pitchFamily="18" charset="0"/>
                              <a:ea typeface="Cambria Math" panose="02040503050406030204" pitchFamily="18" charset="0"/>
                            </a:rPr>
                          </m:ctrlPr>
                        </m:sSubPr>
                        <m:e>
                          <m:r>
                            <a:rPr lang="en-GB" sz="2400" i="1" dirty="0">
                              <a:solidFill>
                                <a:srgbClr val="FF0000"/>
                              </a:solidFill>
                              <a:latin typeface="Cambria Math" panose="02040503050406030204" pitchFamily="18" charset="0"/>
                              <a:ea typeface="Cambria Math" panose="02040503050406030204" pitchFamily="18" charset="0"/>
                            </a:rPr>
                            <m:t>𝜇</m:t>
                          </m:r>
                        </m:e>
                        <m:sub>
                          <m:r>
                            <m:rPr>
                              <m:sty m:val="p"/>
                            </m:rPr>
                            <a:rPr lang="en-US" sz="2400" b="0" i="0" dirty="0" smtClean="0">
                              <a:solidFill>
                                <a:srgbClr val="FF0000"/>
                              </a:solidFill>
                              <a:latin typeface="Cambria Math" panose="02040503050406030204" pitchFamily="18" charset="0"/>
                              <a:ea typeface="Cambria Math" panose="02040503050406030204" pitchFamily="18" charset="0"/>
                            </a:rPr>
                            <m:t>I</m:t>
                          </m:r>
                        </m:sub>
                      </m:sSub>
                    </m:oMath>
                  </m:oMathPara>
                </a14:m>
                <a:endParaRPr lang="en-GB" sz="2400" dirty="0">
                  <a:solidFill>
                    <a:srgbClr val="FF0000"/>
                  </a:solidFill>
                </a:endParaRPr>
              </a:p>
            </p:txBody>
          </p:sp>
        </mc:Choice>
        <mc:Fallback>
          <p:sp>
            <p:nvSpPr>
              <p:cNvPr id="33" name="TextBox 32">
                <a:extLst>
                  <a:ext uri="{FF2B5EF4-FFF2-40B4-BE49-F238E27FC236}">
                    <a16:creationId xmlns:a16="http://schemas.microsoft.com/office/drawing/2014/main" id="{3F630091-E48E-5A65-0C90-FD0C85B43174}"/>
                  </a:ext>
                </a:extLst>
              </p:cNvPr>
              <p:cNvSpPr txBox="1">
                <a:spLocks noRot="1" noChangeAspect="1" noMove="1" noResize="1" noEditPoints="1" noAdjustHandles="1" noChangeArrowheads="1" noChangeShapeType="1" noTextEdit="1"/>
              </p:cNvSpPr>
              <p:nvPr/>
            </p:nvSpPr>
            <p:spPr>
              <a:xfrm>
                <a:off x="10629186" y="4140407"/>
                <a:ext cx="510011" cy="461665"/>
              </a:xfrm>
              <a:prstGeom prst="rect">
                <a:avLst/>
              </a:prstGeom>
              <a:blipFill>
                <a:blip r:embed="rId9"/>
                <a:stretch>
                  <a:fillRect b="-5263"/>
                </a:stretch>
              </a:blipFill>
            </p:spPr>
            <p:txBody>
              <a:bodyPr/>
              <a:lstStyle/>
              <a:p>
                <a:r>
                  <a:rPr lang="en-GB">
                    <a:noFill/>
                  </a:rPr>
                  <a:t> </a:t>
                </a:r>
              </a:p>
            </p:txBody>
          </p:sp>
        </mc:Fallback>
      </mc:AlternateContent>
      <p:sp>
        <p:nvSpPr>
          <p:cNvPr id="34" name="TextBox 33">
            <a:extLst>
              <a:ext uri="{FF2B5EF4-FFF2-40B4-BE49-F238E27FC236}">
                <a16:creationId xmlns:a16="http://schemas.microsoft.com/office/drawing/2014/main" id="{ADF6A9B9-FC26-1550-C10C-85EF20DAC2CD}"/>
              </a:ext>
            </a:extLst>
          </p:cNvPr>
          <p:cNvSpPr txBox="1"/>
          <p:nvPr/>
        </p:nvSpPr>
        <p:spPr>
          <a:xfrm>
            <a:off x="10465316" y="3661552"/>
            <a:ext cx="730906" cy="461665"/>
          </a:xfrm>
          <a:prstGeom prst="rect">
            <a:avLst/>
          </a:prstGeom>
          <a:noFill/>
        </p:spPr>
        <p:txBody>
          <a:bodyPr wrap="none" rtlCol="0">
            <a:spAutoFit/>
          </a:bodyPr>
          <a:lstStyle/>
          <a:p>
            <a:r>
              <a:rPr lang="en-GB" sz="2400" dirty="0">
                <a:solidFill>
                  <a:schemeClr val="tx2">
                    <a:lumMod val="75000"/>
                    <a:lumOff val="25000"/>
                  </a:schemeClr>
                </a:solidFill>
              </a:rPr>
              <a:t>LOS</a:t>
            </a:r>
          </a:p>
        </p:txBody>
      </p:sp>
      <p:sp>
        <p:nvSpPr>
          <p:cNvPr id="35" name="TextBox 34">
            <a:extLst>
              <a:ext uri="{FF2B5EF4-FFF2-40B4-BE49-F238E27FC236}">
                <a16:creationId xmlns:a16="http://schemas.microsoft.com/office/drawing/2014/main" id="{A0137B1C-7067-4801-4A2F-000E94D52A5A}"/>
              </a:ext>
            </a:extLst>
          </p:cNvPr>
          <p:cNvSpPr txBox="1"/>
          <p:nvPr/>
        </p:nvSpPr>
        <p:spPr>
          <a:xfrm>
            <a:off x="6101630" y="3975977"/>
            <a:ext cx="730906" cy="461665"/>
          </a:xfrm>
          <a:prstGeom prst="rect">
            <a:avLst/>
          </a:prstGeom>
          <a:noFill/>
        </p:spPr>
        <p:txBody>
          <a:bodyPr wrap="none" rtlCol="0">
            <a:spAutoFit/>
          </a:bodyPr>
          <a:lstStyle/>
          <a:p>
            <a:r>
              <a:rPr lang="en-GB" sz="2400" dirty="0">
                <a:solidFill>
                  <a:schemeClr val="tx2">
                    <a:lumMod val="75000"/>
                    <a:lumOff val="25000"/>
                  </a:schemeClr>
                </a:solidFill>
              </a:rPr>
              <a:t>LOS</a:t>
            </a:r>
          </a:p>
        </p:txBody>
      </p:sp>
      <p:sp>
        <p:nvSpPr>
          <p:cNvPr id="36" name="TextBox 35">
            <a:extLst>
              <a:ext uri="{FF2B5EF4-FFF2-40B4-BE49-F238E27FC236}">
                <a16:creationId xmlns:a16="http://schemas.microsoft.com/office/drawing/2014/main" id="{4EEC4E53-693B-FDA7-DF23-D38B88804A3D}"/>
              </a:ext>
            </a:extLst>
          </p:cNvPr>
          <p:cNvSpPr txBox="1"/>
          <p:nvPr/>
        </p:nvSpPr>
        <p:spPr>
          <a:xfrm>
            <a:off x="1864905" y="559201"/>
            <a:ext cx="2882649" cy="646331"/>
          </a:xfrm>
          <a:prstGeom prst="rect">
            <a:avLst/>
          </a:prstGeom>
          <a:noFill/>
        </p:spPr>
        <p:txBody>
          <a:bodyPr wrap="none" rtlCol="0">
            <a:spAutoFit/>
          </a:bodyPr>
          <a:lstStyle/>
          <a:p>
            <a:r>
              <a:rPr lang="en-GB" sz="2800" dirty="0"/>
              <a:t>Different </a:t>
            </a:r>
            <a:r>
              <a:rPr lang="en-US" altLang="zh-CN" sz="2800" dirty="0"/>
              <a:t>sides</a:t>
            </a:r>
            <a:r>
              <a:rPr lang="zh-CN" altLang="en-US" sz="2800" dirty="0"/>
              <a:t> </a:t>
            </a:r>
            <a:r>
              <a:rPr lang="zh-CN" altLang="en-US" sz="3600" dirty="0"/>
              <a:t>✘</a:t>
            </a:r>
            <a:endParaRPr lang="en-GB" sz="2800" dirty="0"/>
          </a:p>
        </p:txBody>
      </p:sp>
      <p:sp>
        <p:nvSpPr>
          <p:cNvPr id="37" name="TextBox 36">
            <a:extLst>
              <a:ext uri="{FF2B5EF4-FFF2-40B4-BE49-F238E27FC236}">
                <a16:creationId xmlns:a16="http://schemas.microsoft.com/office/drawing/2014/main" id="{4A3BA28B-C173-4F5B-7EDC-B671013B15CA}"/>
              </a:ext>
            </a:extLst>
          </p:cNvPr>
          <p:cNvSpPr txBox="1"/>
          <p:nvPr/>
        </p:nvSpPr>
        <p:spPr>
          <a:xfrm>
            <a:off x="7323614" y="559202"/>
            <a:ext cx="2829621" cy="646331"/>
          </a:xfrm>
          <a:prstGeom prst="rect">
            <a:avLst/>
          </a:prstGeom>
          <a:noFill/>
        </p:spPr>
        <p:txBody>
          <a:bodyPr wrap="none" rtlCol="0">
            <a:spAutoFit/>
          </a:bodyPr>
          <a:lstStyle/>
          <a:p>
            <a:r>
              <a:rPr lang="en-GB" sz="2800" dirty="0"/>
              <a:t>The same </a:t>
            </a:r>
            <a:r>
              <a:rPr lang="en-US" altLang="zh-CN" sz="2800" dirty="0"/>
              <a:t>side</a:t>
            </a:r>
            <a:r>
              <a:rPr lang="zh-CN" altLang="en-US" sz="2800" dirty="0"/>
              <a:t> </a:t>
            </a:r>
            <a:r>
              <a:rPr lang="zh-CN" altLang="en-US" sz="3600" b="1" dirty="0">
                <a:solidFill>
                  <a:srgbClr val="FF0000"/>
                </a:solidFill>
              </a:rPr>
              <a:t>✓</a:t>
            </a:r>
            <a:endParaRPr lang="en-GB" sz="2800" b="1" dirty="0">
              <a:solidFill>
                <a:srgbClr val="FF0000"/>
              </a:solidFill>
            </a:endParaRPr>
          </a:p>
        </p:txBody>
      </p:sp>
      <p:cxnSp>
        <p:nvCxnSpPr>
          <p:cNvPr id="41" name="Straight Connector 40">
            <a:extLst>
              <a:ext uri="{FF2B5EF4-FFF2-40B4-BE49-F238E27FC236}">
                <a16:creationId xmlns:a16="http://schemas.microsoft.com/office/drawing/2014/main" id="{A487EBAD-47A3-ACA7-FF1B-8716F48317A4}"/>
              </a:ext>
            </a:extLst>
          </p:cNvPr>
          <p:cNvCxnSpPr>
            <a:cxnSpLocks/>
          </p:cNvCxnSpPr>
          <p:nvPr/>
        </p:nvCxnSpPr>
        <p:spPr>
          <a:xfrm>
            <a:off x="938148" y="3984091"/>
            <a:ext cx="4791738" cy="0"/>
          </a:xfrm>
          <a:prstGeom prst="line">
            <a:avLst/>
          </a:prstGeom>
          <a:ln w="28575">
            <a:solidFill>
              <a:schemeClr val="accent6">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40E841EE-28D1-644F-34A2-818D36A1700D}"/>
              </a:ext>
            </a:extLst>
          </p:cNvPr>
          <p:cNvCxnSpPr>
            <a:cxnSpLocks/>
          </p:cNvCxnSpPr>
          <p:nvPr/>
        </p:nvCxnSpPr>
        <p:spPr>
          <a:xfrm>
            <a:off x="6412273" y="3988372"/>
            <a:ext cx="4791738" cy="0"/>
          </a:xfrm>
          <a:prstGeom prst="line">
            <a:avLst/>
          </a:prstGeom>
          <a:ln w="28575">
            <a:solidFill>
              <a:schemeClr val="accent6">
                <a:lumMod val="75000"/>
              </a:schemeClr>
            </a:solidFill>
            <a:prstDash val="dash"/>
          </a:ln>
        </p:spPr>
        <p:style>
          <a:lnRef idx="2">
            <a:schemeClr val="accent1"/>
          </a:lnRef>
          <a:fillRef idx="0">
            <a:schemeClr val="accent1"/>
          </a:fillRef>
          <a:effectRef idx="1">
            <a:schemeClr val="accent1"/>
          </a:effectRef>
          <a:fontRef idx="minor">
            <a:schemeClr val="tx1"/>
          </a:fontRef>
        </p:style>
      </p:cxnSp>
      <p:sp>
        <p:nvSpPr>
          <p:cNvPr id="43" name="TextBox 42">
            <a:extLst>
              <a:ext uri="{FF2B5EF4-FFF2-40B4-BE49-F238E27FC236}">
                <a16:creationId xmlns:a16="http://schemas.microsoft.com/office/drawing/2014/main" id="{BD634D0A-E2B2-3203-275D-D8C8491C995B}"/>
              </a:ext>
            </a:extLst>
          </p:cNvPr>
          <p:cNvSpPr txBox="1"/>
          <p:nvPr/>
        </p:nvSpPr>
        <p:spPr>
          <a:xfrm>
            <a:off x="-38157" y="3728011"/>
            <a:ext cx="1222451" cy="461665"/>
          </a:xfrm>
          <a:prstGeom prst="rect">
            <a:avLst/>
          </a:prstGeom>
          <a:noFill/>
        </p:spPr>
        <p:txBody>
          <a:bodyPr wrap="none" rtlCol="0">
            <a:spAutoFit/>
          </a:bodyPr>
          <a:lstStyle/>
          <a:p>
            <a:r>
              <a:rPr lang="en-GB" sz="2400" dirty="0">
                <a:solidFill>
                  <a:schemeClr val="accent6">
                    <a:lumMod val="75000"/>
                  </a:schemeClr>
                </a:solidFill>
              </a:rPr>
              <a:t>equator</a:t>
            </a:r>
          </a:p>
        </p:txBody>
      </p:sp>
      <p:sp>
        <p:nvSpPr>
          <p:cNvPr id="44" name="TextBox 43">
            <a:extLst>
              <a:ext uri="{FF2B5EF4-FFF2-40B4-BE49-F238E27FC236}">
                <a16:creationId xmlns:a16="http://schemas.microsoft.com/office/drawing/2014/main" id="{B7714C0D-ACDD-9043-28EF-84CE26B232B2}"/>
              </a:ext>
            </a:extLst>
          </p:cNvPr>
          <p:cNvSpPr txBox="1"/>
          <p:nvPr/>
        </p:nvSpPr>
        <p:spPr>
          <a:xfrm>
            <a:off x="11030899" y="3748868"/>
            <a:ext cx="1222451" cy="461665"/>
          </a:xfrm>
          <a:prstGeom prst="rect">
            <a:avLst/>
          </a:prstGeom>
          <a:noFill/>
        </p:spPr>
        <p:txBody>
          <a:bodyPr wrap="none" rtlCol="0">
            <a:spAutoFit/>
          </a:bodyPr>
          <a:lstStyle/>
          <a:p>
            <a:r>
              <a:rPr lang="en-GB" sz="2400" dirty="0">
                <a:solidFill>
                  <a:schemeClr val="accent6">
                    <a:lumMod val="75000"/>
                  </a:schemeClr>
                </a:solidFill>
              </a:rPr>
              <a:t>equator</a:t>
            </a:r>
          </a:p>
        </p:txBody>
      </p:sp>
      <p:sp>
        <p:nvSpPr>
          <p:cNvPr id="46" name="TextBox 45">
            <a:extLst>
              <a:ext uri="{FF2B5EF4-FFF2-40B4-BE49-F238E27FC236}">
                <a16:creationId xmlns:a16="http://schemas.microsoft.com/office/drawing/2014/main" id="{856E961D-E7F2-F048-6125-1179023FCEA6}"/>
              </a:ext>
            </a:extLst>
          </p:cNvPr>
          <p:cNvSpPr txBox="1"/>
          <p:nvPr/>
        </p:nvSpPr>
        <p:spPr>
          <a:xfrm>
            <a:off x="35319" y="2864697"/>
            <a:ext cx="2106667" cy="461665"/>
          </a:xfrm>
          <a:prstGeom prst="rect">
            <a:avLst/>
          </a:prstGeom>
          <a:noFill/>
        </p:spPr>
        <p:txBody>
          <a:bodyPr wrap="none" rtlCol="0">
            <a:spAutoFit/>
          </a:bodyPr>
          <a:lstStyle/>
          <a:p>
            <a:r>
              <a:rPr lang="en-US" altLang="zh-CN" sz="2400" b="1" dirty="0"/>
              <a:t>spin-axis</a:t>
            </a:r>
            <a:r>
              <a:rPr lang="zh-CN" altLang="en-US" sz="2400" b="1" dirty="0"/>
              <a:t> </a:t>
            </a:r>
            <a:r>
              <a:rPr lang="en-US" altLang="zh-CN" sz="2400" b="1" dirty="0"/>
              <a:t>side</a:t>
            </a:r>
            <a:endParaRPr lang="en-GB" sz="2400" b="1" dirty="0"/>
          </a:p>
        </p:txBody>
      </p:sp>
      <p:sp>
        <p:nvSpPr>
          <p:cNvPr id="47" name="TextBox 46">
            <a:extLst>
              <a:ext uri="{FF2B5EF4-FFF2-40B4-BE49-F238E27FC236}">
                <a16:creationId xmlns:a16="http://schemas.microsoft.com/office/drawing/2014/main" id="{442D534C-3C26-824A-0869-04F5F789E888}"/>
              </a:ext>
            </a:extLst>
          </p:cNvPr>
          <p:cNvSpPr txBox="1"/>
          <p:nvPr/>
        </p:nvSpPr>
        <p:spPr>
          <a:xfrm>
            <a:off x="3932795" y="2859290"/>
            <a:ext cx="2281202" cy="461665"/>
          </a:xfrm>
          <a:prstGeom prst="rect">
            <a:avLst/>
          </a:prstGeom>
          <a:noFill/>
        </p:spPr>
        <p:txBody>
          <a:bodyPr wrap="none" rtlCol="0">
            <a:spAutoFit/>
          </a:bodyPr>
          <a:lstStyle/>
          <a:p>
            <a:r>
              <a:rPr lang="en-US" altLang="zh-CN" sz="2400" b="1" dirty="0"/>
              <a:t>equatorial</a:t>
            </a:r>
            <a:r>
              <a:rPr lang="zh-CN" altLang="en-US" sz="2400" b="1" dirty="0"/>
              <a:t> </a:t>
            </a:r>
            <a:r>
              <a:rPr lang="en-US" altLang="zh-CN" sz="2400" b="1" dirty="0"/>
              <a:t>side</a:t>
            </a:r>
            <a:endParaRPr lang="en-GB" sz="2400" b="1" dirty="0"/>
          </a:p>
        </p:txBody>
      </p:sp>
      <p:sp>
        <p:nvSpPr>
          <p:cNvPr id="48" name="TextBox 47">
            <a:extLst>
              <a:ext uri="{FF2B5EF4-FFF2-40B4-BE49-F238E27FC236}">
                <a16:creationId xmlns:a16="http://schemas.microsoft.com/office/drawing/2014/main" id="{143BF4CC-550D-8A29-CB14-F40D82BFDC99}"/>
              </a:ext>
            </a:extLst>
          </p:cNvPr>
          <p:cNvSpPr txBox="1"/>
          <p:nvPr/>
        </p:nvSpPr>
        <p:spPr>
          <a:xfrm>
            <a:off x="7029482" y="6132508"/>
            <a:ext cx="3557320" cy="523220"/>
          </a:xfrm>
          <a:prstGeom prst="rect">
            <a:avLst/>
          </a:prstGeom>
          <a:noFill/>
        </p:spPr>
        <p:txBody>
          <a:bodyPr wrap="none" rtlCol="0">
            <a:spAutoFit/>
          </a:bodyPr>
          <a:lstStyle/>
          <a:p>
            <a:r>
              <a:rPr lang="en-US" altLang="zh-CN" sz="2800" dirty="0"/>
              <a:t>both</a:t>
            </a:r>
            <a:r>
              <a:rPr lang="zh-CN" altLang="en-US" sz="2800" dirty="0"/>
              <a:t> </a:t>
            </a:r>
            <a:r>
              <a:rPr lang="en-US" altLang="zh-CN" sz="2800" dirty="0"/>
              <a:t>equatorial</a:t>
            </a:r>
            <a:r>
              <a:rPr lang="zh-CN" altLang="en-US" sz="2800" dirty="0"/>
              <a:t> </a:t>
            </a:r>
            <a:r>
              <a:rPr lang="en-US" altLang="zh-CN" sz="2800" dirty="0"/>
              <a:t>sides!</a:t>
            </a:r>
            <a:endParaRPr lang="en-GB" sz="2800" dirty="0"/>
          </a:p>
        </p:txBody>
      </p:sp>
      <mc:AlternateContent xmlns:mc="http://schemas.openxmlformats.org/markup-compatibility/2006">
        <mc:Choice xmlns:a14="http://schemas.microsoft.com/office/drawing/2010/main" Requires="a14">
          <p:sp>
            <p:nvSpPr>
              <p:cNvPr id="49" name="TextBox 48">
                <a:extLst>
                  <a:ext uri="{FF2B5EF4-FFF2-40B4-BE49-F238E27FC236}">
                    <a16:creationId xmlns:a16="http://schemas.microsoft.com/office/drawing/2014/main" id="{4B5D280E-B8C3-4B19-C9FF-887971215F35}"/>
                  </a:ext>
                </a:extLst>
              </p:cNvPr>
              <p:cNvSpPr txBox="1"/>
              <p:nvPr/>
            </p:nvSpPr>
            <p:spPr>
              <a:xfrm>
                <a:off x="8362401" y="1566508"/>
                <a:ext cx="455573"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m:rPr>
                          <m:sty m:val="p"/>
                        </m:rPr>
                        <a:rPr lang="el-GR" altLang="zh-CN" sz="2400" i="1" dirty="0" smtClean="0">
                          <a:latin typeface="Cambria Math" panose="02040503050406030204" pitchFamily="18" charset="0"/>
                          <a:ea typeface="Cambria Math" panose="02040503050406030204" pitchFamily="18" charset="0"/>
                        </a:rPr>
                        <m:t>Ω</m:t>
                      </m:r>
                    </m:oMath>
                  </m:oMathPara>
                </a14:m>
                <a:endParaRPr lang="en-GB" sz="2400" dirty="0"/>
              </a:p>
            </p:txBody>
          </p:sp>
        </mc:Choice>
        <mc:Fallback>
          <p:sp>
            <p:nvSpPr>
              <p:cNvPr id="49" name="TextBox 48">
                <a:extLst>
                  <a:ext uri="{FF2B5EF4-FFF2-40B4-BE49-F238E27FC236}">
                    <a16:creationId xmlns:a16="http://schemas.microsoft.com/office/drawing/2014/main" id="{4B5D280E-B8C3-4B19-C9FF-887971215F35}"/>
                  </a:ext>
                </a:extLst>
              </p:cNvPr>
              <p:cNvSpPr txBox="1">
                <a:spLocks noRot="1" noChangeAspect="1" noMove="1" noResize="1" noEditPoints="1" noAdjustHandles="1" noChangeArrowheads="1" noChangeShapeType="1" noTextEdit="1"/>
              </p:cNvSpPr>
              <p:nvPr/>
            </p:nvSpPr>
            <p:spPr>
              <a:xfrm>
                <a:off x="8362401" y="1566508"/>
                <a:ext cx="455573" cy="461665"/>
              </a:xfrm>
              <a:prstGeom prst="rect">
                <a:avLst/>
              </a:prstGeom>
              <a:blipFill>
                <a:blip r:embed="rId10"/>
                <a:stretch>
                  <a:fillRect/>
                </a:stretch>
              </a:blipFill>
            </p:spPr>
            <p:txBody>
              <a:bodyPr/>
              <a:lstStyle/>
              <a:p>
                <a:r>
                  <a:rPr lang="en-GB">
                    <a:noFill/>
                  </a:rPr>
                  <a:t> </a:t>
                </a:r>
              </a:p>
            </p:txBody>
          </p:sp>
        </mc:Fallback>
      </mc:AlternateContent>
      <p:sp>
        <p:nvSpPr>
          <p:cNvPr id="50" name="TextBox 49">
            <a:extLst>
              <a:ext uri="{FF2B5EF4-FFF2-40B4-BE49-F238E27FC236}">
                <a16:creationId xmlns:a16="http://schemas.microsoft.com/office/drawing/2014/main" id="{A15096A5-AF15-3EC2-77F2-A708AE255166}"/>
              </a:ext>
            </a:extLst>
          </p:cNvPr>
          <p:cNvSpPr txBox="1"/>
          <p:nvPr/>
        </p:nvSpPr>
        <p:spPr>
          <a:xfrm>
            <a:off x="299685" y="5372971"/>
            <a:ext cx="2160207" cy="461665"/>
          </a:xfrm>
          <a:prstGeom prst="rect">
            <a:avLst/>
          </a:prstGeom>
          <a:noFill/>
        </p:spPr>
        <p:txBody>
          <a:bodyPr wrap="none" rtlCol="0">
            <a:spAutoFit/>
          </a:bodyPr>
          <a:lstStyle/>
          <a:p>
            <a:r>
              <a:rPr lang="en-US" altLang="zh-CN" sz="2400" dirty="0"/>
              <a:t>equatorial</a:t>
            </a:r>
            <a:r>
              <a:rPr lang="zh-CN" altLang="en-US" sz="2400" dirty="0"/>
              <a:t> </a:t>
            </a:r>
            <a:r>
              <a:rPr lang="en-US" altLang="zh-CN" sz="2400" dirty="0"/>
              <a:t>side</a:t>
            </a:r>
            <a:endParaRPr lang="en-GB" sz="2400" dirty="0"/>
          </a:p>
        </p:txBody>
      </p:sp>
      <p:sp>
        <p:nvSpPr>
          <p:cNvPr id="51" name="TextBox 50">
            <a:extLst>
              <a:ext uri="{FF2B5EF4-FFF2-40B4-BE49-F238E27FC236}">
                <a16:creationId xmlns:a16="http://schemas.microsoft.com/office/drawing/2014/main" id="{823CF204-D286-54EE-A36D-58C0AF1A4EAE}"/>
              </a:ext>
            </a:extLst>
          </p:cNvPr>
          <p:cNvSpPr txBox="1"/>
          <p:nvPr/>
        </p:nvSpPr>
        <p:spPr>
          <a:xfrm>
            <a:off x="3859117" y="5372970"/>
            <a:ext cx="1997663" cy="461665"/>
          </a:xfrm>
          <a:prstGeom prst="rect">
            <a:avLst/>
          </a:prstGeom>
          <a:noFill/>
        </p:spPr>
        <p:txBody>
          <a:bodyPr wrap="none" rtlCol="0">
            <a:spAutoFit/>
          </a:bodyPr>
          <a:lstStyle/>
          <a:p>
            <a:r>
              <a:rPr lang="en-US" altLang="zh-CN" sz="2400" dirty="0"/>
              <a:t>spin-axis</a:t>
            </a:r>
            <a:r>
              <a:rPr lang="zh-CN" altLang="en-US" sz="2400" dirty="0"/>
              <a:t> </a:t>
            </a:r>
            <a:r>
              <a:rPr lang="en-US" altLang="zh-CN" sz="2400" dirty="0"/>
              <a:t>side</a:t>
            </a:r>
            <a:endParaRPr lang="en-GB" sz="2400" dirty="0"/>
          </a:p>
        </p:txBody>
      </p:sp>
      <p:sp>
        <p:nvSpPr>
          <p:cNvPr id="52" name="Slide Number Placeholder 51">
            <a:extLst>
              <a:ext uri="{FF2B5EF4-FFF2-40B4-BE49-F238E27FC236}">
                <a16:creationId xmlns:a16="http://schemas.microsoft.com/office/drawing/2014/main" id="{D31BA55F-0693-3F4B-C285-F430CCC18478}"/>
              </a:ext>
            </a:extLst>
          </p:cNvPr>
          <p:cNvSpPr>
            <a:spLocks noGrp="1"/>
          </p:cNvSpPr>
          <p:nvPr>
            <p:ph type="sldNum" sz="quarter" idx="12"/>
          </p:nvPr>
        </p:nvSpPr>
        <p:spPr/>
        <p:txBody>
          <a:bodyPr/>
          <a:lstStyle/>
          <a:p>
            <a:fld id="{BAF41441-E911-0445-B9B7-4068A2F4611F}" type="slidenum">
              <a:rPr lang="en-GB" smtClean="0"/>
              <a:t>7</a:t>
            </a:fld>
            <a:endParaRPr lang="en-GB"/>
          </a:p>
        </p:txBody>
      </p:sp>
    </p:spTree>
    <p:extLst>
      <p:ext uri="{BB962C8B-B14F-4D97-AF65-F5344CB8AC3E}">
        <p14:creationId xmlns:p14="http://schemas.microsoft.com/office/powerpoint/2010/main" val="578340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C709F-6FBF-5E1F-3870-85E276083DC5}"/>
              </a:ext>
            </a:extLst>
          </p:cNvPr>
          <p:cNvSpPr>
            <a:spLocks noGrp="1"/>
          </p:cNvSpPr>
          <p:nvPr>
            <p:ph type="title"/>
          </p:nvPr>
        </p:nvSpPr>
        <p:spPr>
          <a:xfrm>
            <a:off x="838200" y="2766218"/>
            <a:ext cx="10515600" cy="1325563"/>
          </a:xfrm>
        </p:spPr>
        <p:txBody>
          <a:bodyPr/>
          <a:lstStyle/>
          <a:p>
            <a:r>
              <a:rPr lang="en-US" altLang="zh-CN" dirty="0"/>
              <a:t>Samples</a:t>
            </a:r>
            <a:endParaRPr lang="en-GB" dirty="0"/>
          </a:p>
        </p:txBody>
      </p:sp>
      <p:sp>
        <p:nvSpPr>
          <p:cNvPr id="3" name="Slide Number Placeholder 2">
            <a:extLst>
              <a:ext uri="{FF2B5EF4-FFF2-40B4-BE49-F238E27FC236}">
                <a16:creationId xmlns:a16="http://schemas.microsoft.com/office/drawing/2014/main" id="{05849DB0-DCEB-5000-9836-4BBF23B8E4B4}"/>
              </a:ext>
            </a:extLst>
          </p:cNvPr>
          <p:cNvSpPr>
            <a:spLocks noGrp="1"/>
          </p:cNvSpPr>
          <p:nvPr>
            <p:ph type="sldNum" sz="quarter" idx="12"/>
          </p:nvPr>
        </p:nvSpPr>
        <p:spPr/>
        <p:txBody>
          <a:bodyPr/>
          <a:lstStyle/>
          <a:p>
            <a:fld id="{BAF41441-E911-0445-B9B7-4068A2F4611F}" type="slidenum">
              <a:rPr lang="en-GB" smtClean="0"/>
              <a:t>8</a:t>
            </a:fld>
            <a:endParaRPr lang="en-GB"/>
          </a:p>
        </p:txBody>
      </p:sp>
    </p:spTree>
    <p:extLst>
      <p:ext uri="{BB962C8B-B14F-4D97-AF65-F5344CB8AC3E}">
        <p14:creationId xmlns:p14="http://schemas.microsoft.com/office/powerpoint/2010/main" val="648251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1DB0A9D5-FC18-5494-B07A-2CC79AC8258E}"/>
                  </a:ext>
                </a:extLst>
              </p:cNvPr>
              <p:cNvSpPr txBox="1"/>
              <p:nvPr/>
            </p:nvSpPr>
            <p:spPr>
              <a:xfrm>
                <a:off x="0" y="1180168"/>
                <a:ext cx="7540831" cy="5025030"/>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altLang="zh-CN" sz="2400" dirty="0"/>
                  <a:t>Normal</a:t>
                </a:r>
                <a:r>
                  <a:rPr lang="zh-CN" altLang="en-US" sz="2400" dirty="0"/>
                  <a:t> </a:t>
                </a:r>
                <a:r>
                  <a:rPr lang="en-US" altLang="zh-CN" sz="2400" dirty="0"/>
                  <a:t>pulsars;</a:t>
                </a:r>
              </a:p>
              <a:p>
                <a:pPr marL="342900" indent="-342900">
                  <a:lnSpc>
                    <a:spcPct val="150000"/>
                  </a:lnSpc>
                  <a:buFont typeface="Arial" panose="020B0604020202020204" pitchFamily="34" charset="0"/>
                  <a:buChar char="•"/>
                </a:pPr>
                <a:r>
                  <a:rPr lang="en-US" altLang="zh-CN" sz="2400" dirty="0"/>
                  <a:t>The</a:t>
                </a:r>
                <a:r>
                  <a:rPr lang="zh-CN" altLang="en-US" sz="2400" dirty="0"/>
                  <a:t> </a:t>
                </a:r>
                <a:r>
                  <a:rPr lang="en-US" altLang="zh-CN" sz="2400" dirty="0"/>
                  <a:t>flux</a:t>
                </a:r>
                <a:r>
                  <a:rPr lang="zh-CN" altLang="en-US" sz="2400" dirty="0"/>
                  <a:t> </a:t>
                </a:r>
                <a:r>
                  <a:rPr lang="en-US" altLang="zh-CN" sz="2400" dirty="0"/>
                  <a:t>of</a:t>
                </a:r>
                <a:r>
                  <a:rPr lang="zh-CN" altLang="en-US" sz="2400" dirty="0"/>
                  <a:t> </a:t>
                </a:r>
                <a:r>
                  <a:rPr lang="en-US" altLang="zh-CN" sz="2400" dirty="0"/>
                  <a:t>inter-pulse</a:t>
                </a:r>
                <a:r>
                  <a:rPr lang="zh-CN" altLang="en-US" sz="2400" dirty="0"/>
                  <a:t> </a:t>
                </a:r>
                <a:r>
                  <a:rPr lang="en-US" altLang="zh-CN" sz="2400" dirty="0"/>
                  <a:t>is</a:t>
                </a:r>
                <a:r>
                  <a:rPr lang="zh-CN" altLang="en-US" sz="2400" dirty="0"/>
                  <a:t> </a:t>
                </a:r>
                <a:r>
                  <a:rPr lang="en-US" altLang="zh-CN" sz="2400" dirty="0"/>
                  <a:t>higher</a:t>
                </a:r>
                <a:r>
                  <a:rPr lang="zh-CN" altLang="en-US" sz="2400" dirty="0"/>
                  <a:t> </a:t>
                </a:r>
                <a:r>
                  <a:rPr lang="en-US" altLang="zh-CN" sz="2400" dirty="0"/>
                  <a:t>than</a:t>
                </a:r>
                <a:r>
                  <a:rPr lang="zh-CN" altLang="en-US" sz="2400" dirty="0"/>
                  <a:t> </a:t>
                </a:r>
                <a14:m>
                  <m:oMath xmlns:m="http://schemas.openxmlformats.org/officeDocument/2006/math">
                    <m:r>
                      <a:rPr lang="en-US" altLang="zh-CN" sz="2400" b="0" i="1" smtClean="0">
                        <a:latin typeface="Cambria Math" panose="02040503050406030204" pitchFamily="18" charset="0"/>
                      </a:rPr>
                      <m:t>3</m:t>
                    </m:r>
                    <m:r>
                      <a:rPr lang="en-US" altLang="zh-CN" sz="2400" b="0" i="1">
                        <a:latin typeface="Cambria Math" panose="02040503050406030204" pitchFamily="18" charset="0"/>
                        <a:ea typeface="Cambria Math" panose="02040503050406030204" pitchFamily="18" charset="0"/>
                      </a:rPr>
                      <m:t>𝜎</m:t>
                    </m:r>
                  </m:oMath>
                </a14:m>
                <a:r>
                  <a:rPr lang="zh-CN" altLang="en-US" sz="2400" dirty="0"/>
                  <a:t> </a:t>
                </a:r>
                <a:r>
                  <a:rPr lang="en-US" altLang="zh-CN" sz="2400" dirty="0"/>
                  <a:t>level;</a:t>
                </a:r>
              </a:p>
              <a:p>
                <a:pPr marL="342900" indent="-342900">
                  <a:lnSpc>
                    <a:spcPct val="150000"/>
                  </a:lnSpc>
                  <a:buFont typeface="Arial" panose="020B0604020202020204" pitchFamily="34" charset="0"/>
                  <a:buChar char="•"/>
                </a:pPr>
                <a:r>
                  <a:rPr lang="en-US" altLang="zh-CN" sz="2400" dirty="0"/>
                  <a:t>There</a:t>
                </a:r>
                <a:r>
                  <a:rPr lang="zh-CN" altLang="en-US" sz="2400" dirty="0"/>
                  <a:t> </a:t>
                </a:r>
                <a:r>
                  <a:rPr lang="en-US" altLang="zh-CN" sz="2400" dirty="0"/>
                  <a:t>are</a:t>
                </a:r>
                <a:r>
                  <a:rPr lang="zh-CN" altLang="en-US" sz="2400" dirty="0"/>
                  <a:t> </a:t>
                </a:r>
                <a:r>
                  <a:rPr lang="en-US" altLang="zh-CN" sz="2400" dirty="0"/>
                  <a:t>sufficient</a:t>
                </a:r>
                <a:r>
                  <a:rPr lang="zh-CN" altLang="en-US" sz="2400" dirty="0"/>
                  <a:t> </a:t>
                </a:r>
                <a:r>
                  <a:rPr lang="en-US" altLang="zh-CN" sz="2400" dirty="0"/>
                  <a:t>PA</a:t>
                </a:r>
                <a:r>
                  <a:rPr lang="zh-CN" altLang="en-US" sz="2400" dirty="0"/>
                  <a:t> </a:t>
                </a:r>
                <a:r>
                  <a:rPr lang="en-US" altLang="zh-CN" sz="2400" dirty="0"/>
                  <a:t>data</a:t>
                </a:r>
                <a:r>
                  <a:rPr lang="zh-CN" altLang="en-US" sz="2400" dirty="0"/>
                  <a:t> </a:t>
                </a:r>
                <a:r>
                  <a:rPr lang="en-US" altLang="zh-CN" sz="2400" dirty="0"/>
                  <a:t>at</a:t>
                </a:r>
                <a:r>
                  <a:rPr lang="zh-CN" altLang="en-US" sz="2400" dirty="0"/>
                  <a:t> </a:t>
                </a:r>
                <a:r>
                  <a:rPr lang="en-US" altLang="zh-CN" sz="2400" dirty="0"/>
                  <a:t>both</a:t>
                </a:r>
                <a:r>
                  <a:rPr lang="zh-CN" altLang="en-US" sz="2400" dirty="0"/>
                  <a:t> </a:t>
                </a:r>
                <a:r>
                  <a:rPr lang="en-US" altLang="zh-CN" sz="2400" dirty="0"/>
                  <a:t>main-pulse</a:t>
                </a:r>
                <a:r>
                  <a:rPr lang="zh-CN" altLang="en-US" sz="2400" dirty="0"/>
                  <a:t> </a:t>
                </a:r>
                <a:r>
                  <a:rPr lang="en-US" altLang="zh-CN" sz="2400" dirty="0"/>
                  <a:t>and</a:t>
                </a:r>
                <a:r>
                  <a:rPr lang="zh-CN" altLang="en-US" sz="2400" dirty="0"/>
                  <a:t> </a:t>
                </a:r>
                <a:r>
                  <a:rPr lang="en-US" altLang="zh-CN" sz="2400" dirty="0"/>
                  <a:t>inter-pulse;</a:t>
                </a:r>
              </a:p>
              <a:p>
                <a:pPr marL="342900" indent="-342900">
                  <a:lnSpc>
                    <a:spcPct val="150000"/>
                  </a:lnSpc>
                  <a:buFont typeface="Arial" panose="020B0604020202020204" pitchFamily="34" charset="0"/>
                  <a:buChar char="•"/>
                </a:pPr>
                <a:r>
                  <a:rPr lang="en-US" altLang="zh-CN" sz="2400" dirty="0"/>
                  <a:t>The</a:t>
                </a:r>
                <a:r>
                  <a:rPr lang="zh-CN" altLang="en-US" sz="2400" dirty="0"/>
                  <a:t> </a:t>
                </a:r>
                <a:r>
                  <a:rPr lang="en-US" altLang="zh-CN" sz="2400" dirty="0"/>
                  <a:t>swing</a:t>
                </a:r>
                <a:r>
                  <a:rPr lang="zh-CN" altLang="en-US" sz="2400" dirty="0"/>
                  <a:t> </a:t>
                </a:r>
                <a:r>
                  <a:rPr lang="en-US" altLang="zh-CN" sz="2400" dirty="0"/>
                  <a:t>of</a:t>
                </a:r>
                <a:r>
                  <a:rPr lang="zh-CN" altLang="en-US" sz="2400" dirty="0"/>
                  <a:t> </a:t>
                </a:r>
                <a:r>
                  <a:rPr lang="en-US" altLang="zh-CN" sz="2400" dirty="0"/>
                  <a:t>polarization</a:t>
                </a:r>
                <a:r>
                  <a:rPr lang="zh-CN" altLang="en-US" sz="2400" dirty="0"/>
                  <a:t> </a:t>
                </a:r>
                <a:r>
                  <a:rPr lang="en-US" altLang="zh-CN" sz="2400" dirty="0"/>
                  <a:t>position</a:t>
                </a:r>
                <a:r>
                  <a:rPr lang="zh-CN" altLang="en-US" sz="2400" dirty="0"/>
                  <a:t> </a:t>
                </a:r>
                <a:r>
                  <a:rPr lang="en-US" altLang="zh-CN" sz="2400" dirty="0"/>
                  <a:t>angle</a:t>
                </a:r>
                <a:r>
                  <a:rPr lang="zh-CN" altLang="en-US" sz="2400" dirty="0"/>
                  <a:t> </a:t>
                </a:r>
                <a:r>
                  <a:rPr lang="en-US" altLang="zh-CN" sz="2400" dirty="0"/>
                  <a:t>is</a:t>
                </a:r>
                <a:r>
                  <a:rPr lang="zh-CN" altLang="en-US" sz="2400" dirty="0"/>
                  <a:t> </a:t>
                </a:r>
                <a:r>
                  <a:rPr lang="en-US" altLang="zh-CN" sz="2400" dirty="0"/>
                  <a:t>regular</a:t>
                </a:r>
                <a:r>
                  <a:rPr lang="zh-CN" altLang="en-US" sz="2400" dirty="0"/>
                  <a:t> </a:t>
                </a:r>
                <a:r>
                  <a:rPr lang="en-US" altLang="zh-CN" sz="2400" dirty="0"/>
                  <a:t>(i.e.</a:t>
                </a:r>
                <a:r>
                  <a:rPr lang="zh-CN" altLang="en-US" sz="2400" dirty="0"/>
                  <a:t> </a:t>
                </a:r>
                <a:r>
                  <a:rPr lang="en-US" altLang="zh-CN" sz="2400" dirty="0"/>
                  <a:t>following</a:t>
                </a:r>
                <a:r>
                  <a:rPr lang="zh-CN" altLang="en-US" sz="2400" dirty="0"/>
                  <a:t> </a:t>
                </a:r>
                <a:r>
                  <a:rPr lang="en-US" altLang="zh-CN" sz="2400" dirty="0"/>
                  <a:t>RVM);</a:t>
                </a:r>
              </a:p>
              <a:p>
                <a:pPr marL="342900" indent="-342900">
                  <a:lnSpc>
                    <a:spcPct val="150000"/>
                  </a:lnSpc>
                  <a:buFont typeface="Arial" panose="020B0604020202020204" pitchFamily="34" charset="0"/>
                  <a:buChar char="•"/>
                </a:pPr>
                <a:r>
                  <a:rPr lang="en-US" altLang="zh-CN" sz="2400" dirty="0"/>
                  <a:t>Exhibiting</a:t>
                </a:r>
                <a:r>
                  <a:rPr lang="zh-CN" altLang="en-US" sz="2400" dirty="0"/>
                  <a:t> </a:t>
                </a:r>
                <a:r>
                  <a:rPr lang="en-US" altLang="zh-CN" sz="2400" b="1" dirty="0"/>
                  <a:t>double-pole</a:t>
                </a:r>
                <a:r>
                  <a:rPr lang="zh-CN" altLang="en-US" sz="2400" dirty="0"/>
                  <a:t> </a:t>
                </a:r>
                <a:r>
                  <a:rPr lang="en-US" altLang="zh-CN" sz="2400" dirty="0"/>
                  <a:t>geometry</a:t>
                </a:r>
                <a:r>
                  <a:rPr lang="zh-CN" altLang="en-US" sz="2400" dirty="0"/>
                  <a:t> </a:t>
                </a:r>
                <a:r>
                  <a:rPr lang="en-US" altLang="zh-CN" sz="2400" dirty="0"/>
                  <a:t>and</a:t>
                </a:r>
                <a:r>
                  <a:rPr lang="zh-CN" altLang="en-US" sz="2400" dirty="0"/>
                  <a:t> </a:t>
                </a:r>
                <a:r>
                  <a:rPr lang="en-US" altLang="zh-CN" sz="2400" dirty="0"/>
                  <a:t>the</a:t>
                </a:r>
                <a:r>
                  <a:rPr lang="zh-CN" altLang="en-US" sz="2400" dirty="0"/>
                  <a:t> </a:t>
                </a:r>
                <a:r>
                  <a:rPr lang="en-US" altLang="zh-CN" sz="2400" dirty="0"/>
                  <a:t>phase</a:t>
                </a:r>
                <a:r>
                  <a:rPr lang="zh-CN" altLang="en-US" sz="2400" dirty="0"/>
                  <a:t> </a:t>
                </a:r>
                <a:r>
                  <a:rPr lang="en-US" altLang="zh-CN" sz="2400" dirty="0"/>
                  <a:t>between</a:t>
                </a:r>
                <a:r>
                  <a:rPr lang="zh-CN" altLang="en-US" sz="2400" dirty="0"/>
                  <a:t> </a:t>
                </a:r>
                <a:r>
                  <a:rPr lang="en-US" altLang="zh-CN" sz="2400" dirty="0"/>
                  <a:t>main-pulse</a:t>
                </a:r>
                <a:r>
                  <a:rPr lang="zh-CN" altLang="en-US" sz="2400" dirty="0"/>
                  <a:t> </a:t>
                </a:r>
                <a:r>
                  <a:rPr lang="en-US" altLang="zh-CN" sz="2400" dirty="0"/>
                  <a:t>and</a:t>
                </a:r>
                <a:r>
                  <a:rPr lang="zh-CN" altLang="en-US" sz="2400" dirty="0"/>
                  <a:t> </a:t>
                </a:r>
                <a:r>
                  <a:rPr lang="en-US" altLang="zh-CN" sz="2400" dirty="0"/>
                  <a:t>inter-pulse</a:t>
                </a:r>
                <a:r>
                  <a:rPr lang="zh-CN" altLang="en-US" sz="2400" dirty="0"/>
                  <a:t> </a:t>
                </a:r>
                <a:r>
                  <a:rPr lang="en-US" altLang="zh-CN" sz="2400" dirty="0"/>
                  <a:t>is</a:t>
                </a:r>
                <a:r>
                  <a:rPr lang="zh-CN" altLang="en-US" sz="2400" dirty="0"/>
                  <a:t> </a:t>
                </a:r>
                <a:r>
                  <a:rPr lang="en-US" altLang="zh-CN" sz="2400" dirty="0"/>
                  <a:t>approximately</a:t>
                </a:r>
                <a:r>
                  <a:rPr lang="zh-CN" altLang="en-US" sz="2400" dirty="0"/>
                  <a:t> </a:t>
                </a:r>
                <a:r>
                  <a:rPr lang="en-US" altLang="zh-CN" sz="2400" dirty="0"/>
                  <a:t>180º.</a:t>
                </a:r>
                <a:endParaRPr lang="en-GB" sz="2400" dirty="0"/>
              </a:p>
            </p:txBody>
          </p:sp>
        </mc:Choice>
        <mc:Fallback>
          <p:sp>
            <p:nvSpPr>
              <p:cNvPr id="5" name="TextBox 4">
                <a:extLst>
                  <a:ext uri="{FF2B5EF4-FFF2-40B4-BE49-F238E27FC236}">
                    <a16:creationId xmlns:a16="http://schemas.microsoft.com/office/drawing/2014/main" id="{1DB0A9D5-FC18-5494-B07A-2CC79AC8258E}"/>
                  </a:ext>
                </a:extLst>
              </p:cNvPr>
              <p:cNvSpPr txBox="1">
                <a:spLocks noRot="1" noChangeAspect="1" noMove="1" noResize="1" noEditPoints="1" noAdjustHandles="1" noChangeArrowheads="1" noChangeShapeType="1" noTextEdit="1"/>
              </p:cNvSpPr>
              <p:nvPr/>
            </p:nvSpPr>
            <p:spPr>
              <a:xfrm>
                <a:off x="0" y="1180168"/>
                <a:ext cx="7540831" cy="5025030"/>
              </a:xfrm>
              <a:prstGeom prst="rect">
                <a:avLst/>
              </a:prstGeom>
              <a:blipFill>
                <a:blip r:embed="rId3"/>
                <a:stretch>
                  <a:fillRect l="-1178" r="-505" b="-2020"/>
                </a:stretch>
              </a:blipFill>
            </p:spPr>
            <p:txBody>
              <a:bodyPr/>
              <a:lstStyle/>
              <a:p>
                <a:r>
                  <a:rPr lang="en-GB">
                    <a:noFill/>
                  </a:rPr>
                  <a:t> </a:t>
                </a:r>
              </a:p>
            </p:txBody>
          </p:sp>
        </mc:Fallback>
      </mc:AlternateContent>
      <p:sp>
        <p:nvSpPr>
          <p:cNvPr id="2" name="Title 1">
            <a:extLst>
              <a:ext uri="{FF2B5EF4-FFF2-40B4-BE49-F238E27FC236}">
                <a16:creationId xmlns:a16="http://schemas.microsoft.com/office/drawing/2014/main" id="{5ABF2D43-F909-5C94-6F17-B54BFAFB6C45}"/>
              </a:ext>
            </a:extLst>
          </p:cNvPr>
          <p:cNvSpPr txBox="1">
            <a:spLocks/>
          </p:cNvSpPr>
          <p:nvPr/>
        </p:nvSpPr>
        <p:spPr>
          <a:xfrm>
            <a:off x="0" y="0"/>
            <a:ext cx="12192000" cy="546607"/>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600" dirty="0"/>
              <a:t>Samples</a:t>
            </a:r>
            <a:r>
              <a:rPr lang="zh-CN" altLang="en-US" sz="3600" dirty="0"/>
              <a:t> </a:t>
            </a:r>
            <a:r>
              <a:rPr lang="en-US" altLang="zh-CN" sz="3600" dirty="0"/>
              <a:t>–</a:t>
            </a:r>
            <a:r>
              <a:rPr lang="zh-CN" altLang="en-US" sz="3600" dirty="0"/>
              <a:t> </a:t>
            </a:r>
            <a:r>
              <a:rPr lang="en-US" altLang="zh-CN" sz="3600" dirty="0"/>
              <a:t>Preselection</a:t>
            </a:r>
            <a:r>
              <a:rPr lang="zh-CN" altLang="en-US" sz="3600" dirty="0"/>
              <a:t> </a:t>
            </a:r>
            <a:r>
              <a:rPr lang="en-US" altLang="zh-CN" sz="3600" dirty="0"/>
              <a:t>Criteria</a:t>
            </a:r>
            <a:endParaRPr lang="en-GB" sz="3600" dirty="0"/>
          </a:p>
        </p:txBody>
      </p:sp>
      <p:pic>
        <p:nvPicPr>
          <p:cNvPr id="6" name="Picture 5">
            <a:extLst>
              <a:ext uri="{FF2B5EF4-FFF2-40B4-BE49-F238E27FC236}">
                <a16:creationId xmlns:a16="http://schemas.microsoft.com/office/drawing/2014/main" id="{5E571AC3-BAFE-ED8D-331A-4C8B35435619}"/>
              </a:ext>
            </a:extLst>
          </p:cNvPr>
          <p:cNvPicPr>
            <a:picLocks noChangeAspect="1"/>
          </p:cNvPicPr>
          <p:nvPr/>
        </p:nvPicPr>
        <p:blipFill>
          <a:blip r:embed="rId4"/>
          <a:stretch>
            <a:fillRect/>
          </a:stretch>
        </p:blipFill>
        <p:spPr>
          <a:xfrm>
            <a:off x="7450415" y="0"/>
            <a:ext cx="4741585" cy="6858000"/>
          </a:xfrm>
          <a:prstGeom prst="rect">
            <a:avLst/>
          </a:prstGeom>
        </p:spPr>
      </p:pic>
      <p:sp>
        <p:nvSpPr>
          <p:cNvPr id="3" name="Slide Number Placeholder 2">
            <a:extLst>
              <a:ext uri="{FF2B5EF4-FFF2-40B4-BE49-F238E27FC236}">
                <a16:creationId xmlns:a16="http://schemas.microsoft.com/office/drawing/2014/main" id="{F633C5A1-9EBD-2647-50DF-D0B1D1286DF2}"/>
              </a:ext>
            </a:extLst>
          </p:cNvPr>
          <p:cNvSpPr>
            <a:spLocks noGrp="1"/>
          </p:cNvSpPr>
          <p:nvPr>
            <p:ph type="sldNum" sz="quarter" idx="12"/>
          </p:nvPr>
        </p:nvSpPr>
        <p:spPr/>
        <p:txBody>
          <a:bodyPr/>
          <a:lstStyle/>
          <a:p>
            <a:fld id="{BAF41441-E911-0445-B9B7-4068A2F4611F}" type="slidenum">
              <a:rPr lang="en-GB" smtClean="0"/>
              <a:t>9</a:t>
            </a:fld>
            <a:endParaRPr lang="en-GB"/>
          </a:p>
        </p:txBody>
      </p:sp>
    </p:spTree>
    <p:extLst>
      <p:ext uri="{BB962C8B-B14F-4D97-AF65-F5344CB8AC3E}">
        <p14:creationId xmlns:p14="http://schemas.microsoft.com/office/powerpoint/2010/main" val="14897858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28015</TotalTime>
  <Words>3124</Words>
  <Application>Microsoft Macintosh PowerPoint</Application>
  <PresentationFormat>Widescreen</PresentationFormat>
  <Paragraphs>510</Paragraphs>
  <Slides>33</Slides>
  <Notes>30</Notes>
  <HiddenSlides>8</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SimHei</vt:lpstr>
      <vt:lpstr>Aptos</vt:lpstr>
      <vt:lpstr>Aptos Display</vt:lpstr>
      <vt:lpstr>Arial</vt:lpstr>
      <vt:lpstr>Cambria Math</vt:lpstr>
      <vt:lpstr>Office Theme</vt:lpstr>
      <vt:lpstr>On the Asymmetry of Pulsar Radio Emission from Both Poles</vt:lpstr>
      <vt:lpstr>Outline</vt:lpstr>
      <vt:lpstr>Background</vt:lpstr>
      <vt:lpstr>Background – Pulsar Radiation</vt:lpstr>
      <vt:lpstr>PowerPoint Presentation</vt:lpstr>
      <vt:lpstr>PowerPoint Presentation</vt:lpstr>
      <vt:lpstr>PowerPoint Presentation</vt:lpstr>
      <vt:lpstr>Samples</vt:lpstr>
      <vt:lpstr>PowerPoint Presentation</vt:lpstr>
      <vt:lpstr>PowerPoint Presentation</vt:lpstr>
      <vt:lpstr>Methods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Results</vt:lpstr>
      <vt:lpstr>PowerPoint Presentation</vt:lpstr>
      <vt:lpstr>Summary</vt:lpstr>
      <vt:lpstr>PowerPoint Presentation</vt:lpstr>
      <vt:lpstr>PowerPoint Presentation</vt:lpstr>
      <vt:lpstr>Profile Projection</vt:lpstr>
      <vt:lpstr>A/R Effect?</vt:lpstr>
      <vt:lpstr>PowerPoint Presentation</vt:lpstr>
      <vt:lpstr>Method – Pulse Widths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the Asymmetry of Pulsar Two-pole Emission</dc:title>
  <dc:creator>Sander Ng</dc:creator>
  <cp:lastModifiedBy>Sander Ng</cp:lastModifiedBy>
  <cp:revision>301</cp:revision>
  <dcterms:created xsi:type="dcterms:W3CDTF">2024-04-28T01:29:17Z</dcterms:created>
  <dcterms:modified xsi:type="dcterms:W3CDTF">2024-07-15T01:39:15Z</dcterms:modified>
</cp:coreProperties>
</file>