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423" r:id="rId2"/>
    <p:sldId id="299" r:id="rId3"/>
    <p:sldId id="422" r:id="rId4"/>
    <p:sldId id="428" r:id="rId5"/>
    <p:sldId id="426" r:id="rId6"/>
    <p:sldId id="427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62" r:id="rId17"/>
    <p:sldId id="463" r:id="rId18"/>
    <p:sldId id="465" r:id="rId19"/>
    <p:sldId id="467" r:id="rId20"/>
    <p:sldId id="466" r:id="rId21"/>
  </p:sldIdLst>
  <p:sldSz cx="18288000" cy="10287000"/>
  <p:notesSz cx="6858000" cy="9144000"/>
  <p:embeddedFontLst>
    <p:embeddedFont>
      <p:font typeface="Raleway" pitchFamily="2" charset="0"/>
      <p:regular r:id="rId23"/>
    </p:embeddedFont>
    <p:embeddedFont>
      <p:font typeface="等线" panose="02010600030101010101" pitchFamily="2" charset="-122"/>
      <p:regular r:id="rId24"/>
      <p:bold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28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GION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55" d="100"/>
          <a:sy n="55" d="100"/>
        </p:scale>
        <p:origin x="658" y="34"/>
      </p:cViewPr>
      <p:guideLst>
        <p:guide orient="horz" pos="2211"/>
        <p:guide pos="28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843A0-1C76-4643-80DE-4B901C56EB57}" type="datetimeFigureOut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64071-3ACC-4290-A0A6-99D3614141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164071-3ACC-4290-A0A6-99D3614141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38279" y="2628900"/>
            <a:ext cx="13259041" cy="28645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dirty="0">
                <a:solidFill>
                  <a:srgbClr val="514534"/>
                </a:solidFill>
                <a:latin typeface="Times New Roman" panose="02020603050405020304" charset="0"/>
                <a:cs typeface="Times New Roman" panose="02020603050405020304" charset="0"/>
              </a:rPr>
              <a:t>FAST Observation Results for </a:t>
            </a:r>
          </a:p>
          <a:p>
            <a:pPr algn="ctr">
              <a:lnSpc>
                <a:spcPct val="150000"/>
              </a:lnSpc>
            </a:pPr>
            <a:r>
              <a:rPr lang="en-US" sz="6600" dirty="0">
                <a:solidFill>
                  <a:srgbClr val="514534"/>
                </a:solidFill>
                <a:latin typeface="Times New Roman" panose="02020603050405020304" charset="0"/>
                <a:cs typeface="Times New Roman" panose="02020603050405020304" charset="0"/>
              </a:rPr>
              <a:t>Core-Collapsed Globular Cluster M15 </a:t>
            </a:r>
          </a:p>
        </p:txBody>
      </p:sp>
      <p:sp>
        <p:nvSpPr>
          <p:cNvPr id="6" name="AutoShape 6"/>
          <p:cNvSpPr/>
          <p:nvPr/>
        </p:nvSpPr>
        <p:spPr>
          <a:xfrm>
            <a:off x="1041670" y="9704997"/>
            <a:ext cx="16230600" cy="0"/>
          </a:xfrm>
          <a:prstGeom prst="line">
            <a:avLst/>
          </a:prstGeom>
          <a:ln w="28575" cap="rnd">
            <a:solidFill>
              <a:srgbClr val="51453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文本框 6"/>
          <p:cNvSpPr txBox="1"/>
          <p:nvPr/>
        </p:nvSpPr>
        <p:spPr>
          <a:xfrm>
            <a:off x="6629400" y="9725680"/>
            <a:ext cx="4830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Kunming China, 15 July 2024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0" y="26751"/>
            <a:ext cx="2031460" cy="20314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04" y="26751"/>
            <a:ext cx="2058211" cy="20582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17467"/>
            <a:ext cx="1447800" cy="145002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833800" y="6439124"/>
            <a:ext cx="12183335" cy="29585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 err="1">
                <a:latin typeface="Times New Roman" panose="02020603050405020304" charset="0"/>
                <a:cs typeface="Times New Roman" panose="02020603050405020304" charset="0"/>
              </a:rPr>
              <a:t>Yuxiao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Wu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Chongqing University of Post and Telecommunications 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Collaborator: Scott Ransom, Paulo Freire, Ralph </a:t>
            </a:r>
            <a:r>
              <a:rPr lang="en-US" altLang="zh-CN" sz="3200" dirty="0" err="1">
                <a:latin typeface="Times New Roman" panose="02020603050405020304" charset="0"/>
                <a:cs typeface="Times New Roman" panose="02020603050405020304" charset="0"/>
              </a:rPr>
              <a:t>Etough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, et al.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Advisors: Yu Pan (CQUPT) , </a:t>
            </a:r>
            <a:r>
              <a:rPr lang="en-US" altLang="zh-CN" sz="3200" dirty="0" err="1">
                <a:latin typeface="Times New Roman" panose="02020603050405020304" charset="0"/>
                <a:cs typeface="Times New Roman" panose="02020603050405020304" charset="0"/>
              </a:rPr>
              <a:t>Zhichen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Pan (NAOC) &amp; Lei Qian (NAOC)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43"/>
    </mc:Choice>
    <mc:Fallback>
      <p:transition spd="slow" advTm="364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0"/>
          <p:cNvSpPr txBox="1"/>
          <p:nvPr>
            <p:custDataLst>
              <p:tags r:id="rId1"/>
            </p:custDataLst>
          </p:nvPr>
        </p:nvSpPr>
        <p:spPr>
          <a:xfrm>
            <a:off x="152400" y="266700"/>
            <a:ext cx="11430000" cy="727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7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Search Results in General</a:t>
            </a:r>
            <a:endParaRPr kumimoji="0" lang="zh-CN" altLang="zh-CN" sz="6600" b="0" i="0" u="none" strike="noStrike" kern="1200" cap="none" spc="77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228" y="1181100"/>
            <a:ext cx="14237543" cy="84735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077200" y="2476500"/>
            <a:ext cx="4004310" cy="448310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514534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</a:t>
            </a: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srgbClr val="514534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iming</a:t>
            </a: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srgbClr val="514534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Results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514534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514534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76400" y="8843010"/>
            <a:ext cx="1778000" cy="430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360" normalizeH="0" baseline="0" noProof="0">
                <a:ln>
                  <a:noFill/>
                </a:ln>
                <a:solidFill>
                  <a:srgbClr val="514534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Contact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77046" y="963930"/>
            <a:ext cx="1759193" cy="408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360" normalizeH="0" baseline="0" noProof="0" dirty="0">
                <a:ln>
                  <a:noFill/>
                </a:ln>
                <a:solidFill>
                  <a:srgbClr val="514534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OUTLINES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29881" y="8843010"/>
            <a:ext cx="6204704" cy="43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360" normalizeH="0" baseline="0" noProof="0">
                <a:ln>
                  <a:noFill/>
                </a:ln>
                <a:solidFill>
                  <a:srgbClr val="514534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2017213252@stu.cqupt.edu.cn</a:t>
            </a:r>
          </a:p>
        </p:txBody>
      </p:sp>
      <p:sp>
        <p:nvSpPr>
          <p:cNvPr id="8" name="AutoShape 8"/>
          <p:cNvSpPr/>
          <p:nvPr/>
        </p:nvSpPr>
        <p:spPr>
          <a:xfrm>
            <a:off x="6394179" y="1179195"/>
            <a:ext cx="10865121" cy="0"/>
          </a:xfrm>
          <a:prstGeom prst="line">
            <a:avLst/>
          </a:prstGeom>
          <a:ln w="28575" cap="rnd">
            <a:solidFill>
              <a:srgbClr val="51453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4131052" y="9079230"/>
            <a:ext cx="7695688" cy="0"/>
          </a:xfrm>
          <a:prstGeom prst="line">
            <a:avLst/>
          </a:prstGeom>
          <a:ln w="28575" cap="rnd">
            <a:solidFill>
              <a:srgbClr val="51453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3"/>
          <p:cNvSpPr/>
          <p:nvPr>
            <p:custDataLst>
              <p:tags r:id="rId1"/>
            </p:custDataLst>
          </p:nvPr>
        </p:nvSpPr>
        <p:spPr>
          <a:xfrm>
            <a:off x="3269606" y="1179195"/>
            <a:ext cx="13989694" cy="0"/>
          </a:xfrm>
          <a:prstGeom prst="line">
            <a:avLst/>
          </a:prstGeom>
          <a:ln w="28575" cap="rnd">
            <a:solidFill>
              <a:srgbClr val="514534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1000125" y="9944100"/>
            <a:ext cx="9811600" cy="0"/>
          </a:xfrm>
          <a:prstGeom prst="line">
            <a:avLst/>
          </a:prstGeom>
          <a:ln w="28575" cap="rnd">
            <a:solidFill>
              <a:srgbClr val="51453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TextBox 20"/>
          <p:cNvSpPr txBox="1"/>
          <p:nvPr>
            <p:custDataLst>
              <p:tags r:id="rId1"/>
            </p:custDataLst>
          </p:nvPr>
        </p:nvSpPr>
        <p:spPr>
          <a:xfrm>
            <a:off x="152400" y="266700"/>
            <a:ext cx="3352800" cy="727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7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Timing</a:t>
            </a:r>
            <a:endParaRPr kumimoji="0" lang="zh-CN" altLang="zh-CN" sz="6600" b="0" i="0" u="none" strike="noStrike" kern="1200" cap="none" spc="77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57300"/>
            <a:ext cx="10241999" cy="8001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201400" y="3924300"/>
            <a:ext cx="64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We have phase-connected timing solution for M15A-F,H,J-L.</a:t>
            </a:r>
          </a:p>
          <a:p>
            <a:pPr algn="ctr"/>
            <a:endParaRPr lang="en-US" altLang="zh-CN" sz="3200" dirty="0"/>
          </a:p>
          <a:p>
            <a:pPr algn="ctr"/>
            <a:r>
              <a:rPr lang="en-US" altLang="zh-CN" sz="3200" dirty="0"/>
              <a:t>M15G was detected only 6 times and M15I was too faint, so that we did not obtained their timing solutions.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1000125" y="9944100"/>
            <a:ext cx="9811600" cy="0"/>
          </a:xfrm>
          <a:prstGeom prst="line">
            <a:avLst/>
          </a:prstGeom>
          <a:ln w="28575" cap="rnd">
            <a:solidFill>
              <a:srgbClr val="51453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TextBox 20"/>
          <p:cNvSpPr txBox="1"/>
          <p:nvPr>
            <p:custDataLst>
              <p:tags r:id="rId1"/>
            </p:custDataLst>
          </p:nvPr>
        </p:nvSpPr>
        <p:spPr>
          <a:xfrm>
            <a:off x="152400" y="266700"/>
            <a:ext cx="4114800" cy="727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7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Positions</a:t>
            </a:r>
            <a:endParaRPr kumimoji="0" lang="zh-CN" altLang="zh-CN" sz="6600" b="0" i="0" u="none" strike="noStrike" kern="1200" cap="none" spc="77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125200" y="3791816"/>
            <a:ext cx="640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None of the pulsars has a X-ray counterpart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32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Both M15K and M15L are within the half-light radius of M15!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Both of them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are associate with M15.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76300"/>
            <a:ext cx="10412711" cy="88780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1000125" y="9944100"/>
            <a:ext cx="9811600" cy="0"/>
          </a:xfrm>
          <a:prstGeom prst="line">
            <a:avLst/>
          </a:prstGeom>
          <a:ln w="28575" cap="rnd">
            <a:solidFill>
              <a:srgbClr val="51453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TextBox 20"/>
          <p:cNvSpPr txBox="1"/>
          <p:nvPr>
            <p:custDataLst>
              <p:tags r:id="rId1"/>
            </p:custDataLst>
          </p:nvPr>
        </p:nvSpPr>
        <p:spPr>
          <a:xfrm>
            <a:off x="152400" y="266700"/>
            <a:ext cx="8077200" cy="727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7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Timing Parameters</a:t>
            </a:r>
            <a:endParaRPr kumimoji="0" lang="zh-CN" altLang="zh-CN" sz="6600" b="0" i="0" u="none" strike="noStrike" kern="1200" cap="none" spc="77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811725" y="3791816"/>
            <a:ext cx="72476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32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We have phase-connected timing solution for M15A-F, H, J-K.</a:t>
            </a:r>
          </a:p>
          <a:p>
            <a:pPr lvl="0" algn="ctr"/>
            <a:endParaRPr kumimoji="0" lang="en-US" altLang="zh-CN" sz="3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lvl="0" algn="ctr"/>
            <a:r>
              <a:rPr lang="en-US" altLang="zh-CN" sz="32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They are consistent with those from Anderson 1993. </a:t>
            </a:r>
            <a:endParaRPr kumimoji="0" lang="zh-CN" altLang="en-US" sz="3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710690"/>
            <a:ext cx="10689590" cy="67151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530653" y="3619500"/>
            <a:ext cx="7467600" cy="228663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514534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M15C&amp;M15I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514534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76400" y="8843010"/>
            <a:ext cx="1778000" cy="430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360" normalizeH="0" baseline="0" noProof="0">
                <a:ln>
                  <a:noFill/>
                </a:ln>
                <a:solidFill>
                  <a:srgbClr val="514534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Contact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77046" y="963930"/>
            <a:ext cx="1759193" cy="408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360" normalizeH="0" baseline="0" noProof="0" dirty="0">
                <a:ln>
                  <a:noFill/>
                </a:ln>
                <a:solidFill>
                  <a:srgbClr val="514534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OUTLINES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29881" y="8843010"/>
            <a:ext cx="6204704" cy="43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360" normalizeH="0" baseline="0" noProof="0">
                <a:ln>
                  <a:noFill/>
                </a:ln>
                <a:solidFill>
                  <a:srgbClr val="514534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2017213252@stu.cqupt.edu.cn</a:t>
            </a:r>
          </a:p>
        </p:txBody>
      </p:sp>
      <p:sp>
        <p:nvSpPr>
          <p:cNvPr id="8" name="AutoShape 8"/>
          <p:cNvSpPr/>
          <p:nvPr/>
        </p:nvSpPr>
        <p:spPr>
          <a:xfrm>
            <a:off x="6394179" y="1179195"/>
            <a:ext cx="10865121" cy="0"/>
          </a:xfrm>
          <a:prstGeom prst="line">
            <a:avLst/>
          </a:prstGeom>
          <a:ln w="28575" cap="rnd">
            <a:solidFill>
              <a:srgbClr val="51453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4131052" y="9079230"/>
            <a:ext cx="7695688" cy="0"/>
          </a:xfrm>
          <a:prstGeom prst="line">
            <a:avLst/>
          </a:prstGeom>
          <a:ln w="28575" cap="rnd">
            <a:solidFill>
              <a:srgbClr val="51453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3"/>
          <p:cNvSpPr/>
          <p:nvPr>
            <p:custDataLst>
              <p:tags r:id="rId1"/>
            </p:custDataLst>
          </p:nvPr>
        </p:nvSpPr>
        <p:spPr>
          <a:xfrm>
            <a:off x="3269606" y="1179195"/>
            <a:ext cx="13989694" cy="0"/>
          </a:xfrm>
          <a:prstGeom prst="line">
            <a:avLst/>
          </a:prstGeom>
          <a:ln w="28575" cap="rnd">
            <a:solidFill>
              <a:srgbClr val="514534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1000125" y="9944100"/>
            <a:ext cx="9811600" cy="0"/>
          </a:xfrm>
          <a:prstGeom prst="line">
            <a:avLst/>
          </a:prstGeom>
          <a:ln w="28575" cap="rnd">
            <a:solidFill>
              <a:srgbClr val="51453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TextBox 20"/>
          <p:cNvSpPr txBox="1"/>
          <p:nvPr>
            <p:custDataLst>
              <p:tags r:id="rId1"/>
            </p:custDataLst>
          </p:nvPr>
        </p:nvSpPr>
        <p:spPr>
          <a:xfrm>
            <a:off x="152400" y="266700"/>
            <a:ext cx="10125710" cy="699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7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Polarization of M15C</a:t>
            </a:r>
            <a:endParaRPr kumimoji="0" lang="zh-CN" altLang="zh-CN" sz="6600" b="0" i="0" u="none" strike="noStrike" kern="1200" cap="none" spc="77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485900"/>
            <a:ext cx="10175240" cy="73914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133600" y="9181824"/>
            <a:ext cx="13060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Our result agree with the research before, M15C has a high degree of linear polarization </a:t>
            </a:r>
            <a:endParaRPr lang="zh-CN" alt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254769" y="1221719"/>
            <a:ext cx="4815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We made a new timing solution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2400301"/>
            <a:ext cx="8190192" cy="597917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929607" y="8572500"/>
            <a:ext cx="88056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The M15C signal from Dec 20 2022, observation last for 3h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Indicating it might be almost out of our 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line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of sight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28055" y="8877300"/>
            <a:ext cx="54209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Estimated flux density of M15C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320" y="2247900"/>
            <a:ext cx="5151120" cy="63703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1000125" y="9944100"/>
            <a:ext cx="9811600" cy="0"/>
          </a:xfrm>
          <a:prstGeom prst="line">
            <a:avLst/>
          </a:prstGeom>
          <a:ln w="28575" cap="rnd">
            <a:solidFill>
              <a:srgbClr val="51453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TextBox 20"/>
          <p:cNvSpPr txBox="1"/>
          <p:nvPr>
            <p:custDataLst>
              <p:tags r:id="rId1"/>
            </p:custDataLst>
          </p:nvPr>
        </p:nvSpPr>
        <p:spPr>
          <a:xfrm>
            <a:off x="152400" y="266700"/>
            <a:ext cx="10125710" cy="699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7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M15I</a:t>
            </a:r>
            <a:endParaRPr kumimoji="0" lang="zh-CN" altLang="zh-CN" sz="6600" b="0" i="0" u="none" strike="noStrike" kern="1200" cap="none" spc="77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14600" y="7461609"/>
            <a:ext cx="1357693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M15I was believed to be a binary, but in our result we can fold all the data better and obtain a </a:t>
            </a:r>
          </a:p>
          <a:p>
            <a:pPr algn="ctr"/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better reduced chi2 for the TOAs assuming the pulsar is isolated.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33500"/>
            <a:ext cx="15938500" cy="57607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1000125" y="9944100"/>
            <a:ext cx="9811600" cy="0"/>
          </a:xfrm>
          <a:prstGeom prst="line">
            <a:avLst/>
          </a:prstGeom>
          <a:ln w="28575" cap="rnd">
            <a:solidFill>
              <a:srgbClr val="51453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TextBox 20"/>
          <p:cNvSpPr txBox="1"/>
          <p:nvPr>
            <p:custDataLst>
              <p:tags r:id="rId1"/>
            </p:custDataLst>
          </p:nvPr>
        </p:nvSpPr>
        <p:spPr>
          <a:xfrm>
            <a:off x="152400" y="266700"/>
            <a:ext cx="10125710" cy="727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7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Conclusion</a:t>
            </a:r>
            <a:endParaRPr kumimoji="0" lang="zh-CN" altLang="zh-CN" sz="6600" b="0" i="0" u="none" strike="noStrike" kern="1200" cap="none" spc="77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1000" y="2018552"/>
            <a:ext cx="169164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Times New Roman" panose="02020603050405020304" charset="0"/>
                <a:cs typeface="Times New Roman" panose="02020603050405020304" charset="0"/>
              </a:rPr>
              <a:t>1. Timing updates are consistent with Anderson 1993.</a:t>
            </a:r>
          </a:p>
          <a:p>
            <a:endParaRPr lang="en-US" altLang="zh-CN" sz="40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4000" dirty="0">
                <a:latin typeface="Times New Roman" panose="02020603050405020304" charset="0"/>
                <a:cs typeface="Times New Roman" panose="02020603050405020304" charset="0"/>
              </a:rPr>
              <a:t>2. Three new pulsars are discovered in M15, they are all isolated.</a:t>
            </a:r>
          </a:p>
          <a:p>
            <a:endParaRPr lang="en-US" altLang="zh-CN" sz="40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4000" dirty="0">
                <a:latin typeface="Times New Roman" panose="02020603050405020304" charset="0"/>
                <a:cs typeface="Times New Roman" panose="02020603050405020304" charset="0"/>
              </a:rPr>
              <a:t>3. M15K and M15L are long-period pulsars and both of them are associated with M15.</a:t>
            </a:r>
          </a:p>
          <a:p>
            <a:endParaRPr lang="en-US" altLang="zh-CN" sz="40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4000" dirty="0">
                <a:latin typeface="Times New Roman" panose="02020603050405020304" charset="0"/>
                <a:cs typeface="Times New Roman" panose="02020603050405020304" charset="0"/>
              </a:rPr>
              <a:t>4. M15C still shows a high degree of linear polarization and almost can not be detected.</a:t>
            </a:r>
          </a:p>
          <a:p>
            <a:endParaRPr lang="en-US" altLang="zh-CN" sz="40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4000" dirty="0">
                <a:latin typeface="Times New Roman" panose="02020603050405020304" charset="0"/>
                <a:cs typeface="Times New Roman" panose="02020603050405020304" charset="0"/>
              </a:rPr>
              <a:t>5. M15I is likely in the deep potential of M15.  </a:t>
            </a:r>
          </a:p>
        </p:txBody>
      </p:sp>
    </p:spTree>
    <p:extLst>
      <p:ext uri="{BB962C8B-B14F-4D97-AF65-F5344CB8AC3E}">
        <p14:creationId xmlns:p14="http://schemas.microsoft.com/office/powerpoint/2010/main" val="3080281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6903094" y="4907280"/>
            <a:ext cx="4481812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360" normalizeH="0" baseline="0" noProof="0">
                <a:ln>
                  <a:noFill/>
                </a:ln>
                <a:solidFill>
                  <a:srgbClr val="FFF7EC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DESIGN</a:t>
            </a:r>
          </a:p>
        </p:txBody>
      </p:sp>
      <p:sp>
        <p:nvSpPr>
          <p:cNvPr id="5" name="文本框 4"/>
          <p:cNvSpPr txBox="1"/>
          <p:nvPr/>
        </p:nvSpPr>
        <p:spPr>
          <a:xfrm flipH="1">
            <a:off x="4495799" y="6362700"/>
            <a:ext cx="868680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M15</a:t>
            </a:r>
          </a:p>
          <a:p>
            <a:pPr indent="0" algn="ctr" fontAlgn="auto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Core-collapsed Globular Cluster</a:t>
            </a:r>
          </a:p>
          <a:p>
            <a:pPr indent="0" algn="ctr" fontAlgn="auto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 RA:21:29:58.33 DEC:12:10:01.2 (DE200/J2000)</a:t>
            </a:r>
          </a:p>
          <a:p>
            <a:pPr indent="0" algn="ctr" fontAlgn="auto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14 pulsars was discovered in it (5 in recent one year!)</a:t>
            </a:r>
          </a:p>
        </p:txBody>
      </p:sp>
      <p:pic>
        <p:nvPicPr>
          <p:cNvPr id="6" name="图片 5" descr="1200px-M15_Globular_Cluster_from_the_Mount_Lemmon_SkyCenter_Schulman_Telescope_courtesy_Adam_Bloc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205" y="476250"/>
            <a:ext cx="6162040" cy="5659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5"/>
    </mc:Choice>
    <mc:Fallback>
      <p:transition spd="slow" advTm="61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781800" y="3619500"/>
            <a:ext cx="6329680" cy="228663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514534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Thank you!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76400" y="8843010"/>
            <a:ext cx="1778000" cy="430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360" normalizeH="0" baseline="0" noProof="0">
                <a:ln>
                  <a:noFill/>
                </a:ln>
                <a:solidFill>
                  <a:srgbClr val="514534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Contact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77046" y="963930"/>
            <a:ext cx="1759193" cy="408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360" normalizeH="0" baseline="0" noProof="0" dirty="0">
                <a:ln>
                  <a:noFill/>
                </a:ln>
                <a:solidFill>
                  <a:srgbClr val="514534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OUTLINES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29881" y="8843010"/>
            <a:ext cx="6204704" cy="43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360" normalizeH="0" baseline="0" noProof="0">
                <a:ln>
                  <a:noFill/>
                </a:ln>
                <a:solidFill>
                  <a:srgbClr val="514534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2017213252@stu.cqupt.edu.cn</a:t>
            </a:r>
          </a:p>
        </p:txBody>
      </p:sp>
      <p:sp>
        <p:nvSpPr>
          <p:cNvPr id="8" name="AutoShape 8"/>
          <p:cNvSpPr/>
          <p:nvPr/>
        </p:nvSpPr>
        <p:spPr>
          <a:xfrm>
            <a:off x="6394179" y="1179195"/>
            <a:ext cx="10865121" cy="0"/>
          </a:xfrm>
          <a:prstGeom prst="line">
            <a:avLst/>
          </a:prstGeom>
          <a:ln w="28575" cap="rnd">
            <a:solidFill>
              <a:srgbClr val="51453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4131052" y="9079230"/>
            <a:ext cx="7695688" cy="0"/>
          </a:xfrm>
          <a:prstGeom prst="line">
            <a:avLst/>
          </a:prstGeom>
          <a:ln w="28575" cap="rnd">
            <a:solidFill>
              <a:srgbClr val="51453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3"/>
          <p:cNvSpPr/>
          <p:nvPr>
            <p:custDataLst>
              <p:tags r:id="rId1"/>
            </p:custDataLst>
          </p:nvPr>
        </p:nvSpPr>
        <p:spPr>
          <a:xfrm>
            <a:off x="3269606" y="1179195"/>
            <a:ext cx="13989694" cy="0"/>
          </a:xfrm>
          <a:prstGeom prst="line">
            <a:avLst/>
          </a:prstGeom>
          <a:ln w="28575" cap="rnd">
            <a:solidFill>
              <a:srgbClr val="514534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843299" y="3263623"/>
            <a:ext cx="14298464" cy="0"/>
          </a:xfrm>
          <a:prstGeom prst="line">
            <a:avLst/>
          </a:prstGeom>
          <a:ln w="28575" cap="rnd">
            <a:solidFill>
              <a:srgbClr val="51453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400000">
            <a:off x="-3064669" y="5122069"/>
            <a:ext cx="8186737" cy="0"/>
          </a:xfrm>
          <a:prstGeom prst="line">
            <a:avLst/>
          </a:prstGeom>
          <a:ln w="28575" cap="rnd">
            <a:solidFill>
              <a:srgbClr val="51453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rot="5400000">
            <a:off x="13165931" y="5136356"/>
            <a:ext cx="8215313" cy="0"/>
          </a:xfrm>
          <a:prstGeom prst="line">
            <a:avLst/>
          </a:prstGeom>
          <a:ln w="28575" cap="rnd">
            <a:solidFill>
              <a:srgbClr val="51453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014413" y="9229725"/>
            <a:ext cx="16273462" cy="0"/>
          </a:xfrm>
          <a:prstGeom prst="line">
            <a:avLst/>
          </a:prstGeom>
          <a:ln w="28575" cap="rnd">
            <a:solidFill>
              <a:srgbClr val="51453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4038600" y="1638300"/>
            <a:ext cx="11317605" cy="1435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514534"/>
                </a:solidFill>
                <a:latin typeface="Times New Roman" panose="02020603050405020304" charset="0"/>
                <a:cs typeface="Times New Roman" panose="02020603050405020304" charset="0"/>
              </a:rPr>
              <a:t>Motivation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54809" y="3806354"/>
            <a:ext cx="13054527" cy="2631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20"/>
              </a:lnSpc>
            </a:pPr>
            <a:r>
              <a:rPr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Most of the research on M15 was completed in the 1980s and 1990s (Anderson, 1993). The only update on timing work was the 2006 results for M15A, B, and C (Jacoby et al., 2006).</a:t>
            </a:r>
          </a:p>
          <a:p>
            <a:pPr algn="ctr">
              <a:lnSpc>
                <a:spcPts val="3420"/>
              </a:lnSpc>
            </a:pPr>
            <a:endParaRPr sz="28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>
              <a:lnSpc>
                <a:spcPts val="3420"/>
              </a:lnSpc>
            </a:pPr>
            <a:r>
              <a:rPr sz="2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Since the discovery of the eight pulsars M15A - H in the 1990s, there were no new pulsar discoveries reported in M15 for nearly 30 years until 2019, despite predictions of a high number of pulsars in M15.</a:t>
            </a:r>
          </a:p>
        </p:txBody>
      </p:sp>
      <p:sp>
        <p:nvSpPr>
          <p:cNvPr id="17" name="AutoShape 17"/>
          <p:cNvSpPr/>
          <p:nvPr/>
        </p:nvSpPr>
        <p:spPr>
          <a:xfrm>
            <a:off x="1042987" y="1042988"/>
            <a:ext cx="16230600" cy="0"/>
          </a:xfrm>
          <a:prstGeom prst="line">
            <a:avLst/>
          </a:prstGeom>
          <a:ln w="28575" cap="rnd">
            <a:solidFill>
              <a:srgbClr val="51453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5"/>
          <p:cNvSpPr txBox="1"/>
          <p:nvPr>
            <p:custDataLst>
              <p:tags r:id="rId1"/>
            </p:custDataLst>
          </p:nvPr>
        </p:nvSpPr>
        <p:spPr>
          <a:xfrm>
            <a:off x="12039601" y="6819692"/>
            <a:ext cx="2779395" cy="1076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altLang="zh-CN" sz="5400" dirty="0">
                <a:solidFill>
                  <a:srgbClr val="333330"/>
                </a:solidFill>
                <a:latin typeface="Times New Roman" panose="02020603050405020304" charset="0"/>
                <a:cs typeface="Times New Roman" panose="02020603050405020304" charset="0"/>
              </a:rPr>
              <a:t>Pulsar Search</a:t>
            </a:r>
          </a:p>
        </p:txBody>
      </p:sp>
      <p:sp>
        <p:nvSpPr>
          <p:cNvPr id="20" name="TextBox 17"/>
          <p:cNvSpPr txBox="1"/>
          <p:nvPr>
            <p:custDataLst>
              <p:tags r:id="rId2"/>
            </p:custDataLst>
          </p:nvPr>
        </p:nvSpPr>
        <p:spPr>
          <a:xfrm>
            <a:off x="2286099" y="6820067"/>
            <a:ext cx="4622120" cy="107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altLang="zh-CN" sz="5400" dirty="0">
                <a:solidFill>
                  <a:srgbClr val="333330"/>
                </a:solidFill>
                <a:latin typeface="Times New Roman" panose="02020603050405020304" charset="0"/>
                <a:cs typeface="Times New Roman" panose="02020603050405020304" charset="0"/>
              </a:rPr>
              <a:t>Pulsar</a:t>
            </a:r>
          </a:p>
          <a:p>
            <a:pPr algn="ctr">
              <a:lnSpc>
                <a:spcPts val="4200"/>
              </a:lnSpc>
            </a:pPr>
            <a:r>
              <a:rPr lang="en-US" altLang="zh-CN" sz="5400" dirty="0">
                <a:solidFill>
                  <a:srgbClr val="333330"/>
                </a:solidFill>
                <a:latin typeface="Times New Roman" panose="02020603050405020304" charset="0"/>
                <a:cs typeface="Times New Roman" panose="02020603050405020304" charset="0"/>
              </a:rPr>
              <a:t>Timing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6"/>
    </mc:Choice>
    <mc:Fallback>
      <p:transition spd="slow" advTm="110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71550"/>
            <a:ext cx="4481812" cy="400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360" normalizeH="0" baseline="0" noProof="0" dirty="0">
                <a:ln>
                  <a:noFill/>
                </a:ln>
                <a:solidFill>
                  <a:srgbClr val="514534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Motivation</a:t>
            </a:r>
          </a:p>
        </p:txBody>
      </p:sp>
      <p:sp>
        <p:nvSpPr>
          <p:cNvPr id="3" name="AutoShape 3"/>
          <p:cNvSpPr/>
          <p:nvPr/>
        </p:nvSpPr>
        <p:spPr>
          <a:xfrm>
            <a:off x="3269606" y="1179195"/>
            <a:ext cx="13989694" cy="0"/>
          </a:xfrm>
          <a:prstGeom prst="line">
            <a:avLst/>
          </a:prstGeom>
          <a:ln w="28575" cap="rnd">
            <a:solidFill>
              <a:srgbClr val="51453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000125" y="9570720"/>
            <a:ext cx="9811600" cy="0"/>
          </a:xfrm>
          <a:prstGeom prst="line">
            <a:avLst/>
          </a:prstGeom>
          <a:ln w="28575" cap="rnd">
            <a:solidFill>
              <a:srgbClr val="51453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文本框 5"/>
          <p:cNvSpPr txBox="1"/>
          <p:nvPr/>
        </p:nvSpPr>
        <p:spPr>
          <a:xfrm>
            <a:off x="7828280" y="1249680"/>
            <a:ext cx="30759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M15C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Likely in precessing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212" y="2506751"/>
            <a:ext cx="11941575" cy="527349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819362" y="8039354"/>
            <a:ext cx="1243647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Continuous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decay in flux density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 significant changes in pulse profile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and </a:t>
            </a:r>
            <a:r>
              <a:rPr lang="zh-CN" altLang="en-US" sz="2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polarization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A.Ridolfi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et al.(2017)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5"/>
    </mc:Choice>
    <mc:Fallback>
      <p:transition spd="slow" advTm="56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424815" y="11315700"/>
            <a:ext cx="9811600" cy="0"/>
          </a:xfrm>
          <a:prstGeom prst="line">
            <a:avLst/>
          </a:prstGeom>
          <a:ln w="28575" cap="rnd">
            <a:solidFill>
              <a:srgbClr val="51453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组合 8"/>
          <p:cNvGrpSpPr/>
          <p:nvPr/>
        </p:nvGrpSpPr>
        <p:grpSpPr>
          <a:xfrm>
            <a:off x="196216" y="2400297"/>
            <a:ext cx="16459199" cy="5382754"/>
            <a:chOff x="-387611" y="3386665"/>
            <a:chExt cx="11585827" cy="2407052"/>
          </a:xfrm>
        </p:grpSpPr>
        <p:grpSp>
          <p:nvGrpSpPr>
            <p:cNvPr id="10" name="组合 9"/>
            <p:cNvGrpSpPr/>
            <p:nvPr/>
          </p:nvGrpSpPr>
          <p:grpSpPr>
            <a:xfrm>
              <a:off x="584763" y="3386665"/>
              <a:ext cx="10613453" cy="1422402"/>
              <a:chOff x="584763" y="3386665"/>
              <a:chExt cx="10613453" cy="1422402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584763" y="3386666"/>
                <a:ext cx="10613453" cy="34075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584763" y="3386665"/>
                <a:ext cx="0" cy="1422401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4225429" y="3386666"/>
                <a:ext cx="0" cy="142240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7866095" y="3386666"/>
                <a:ext cx="0" cy="142240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/>
          </p:nvGrpSpPr>
          <p:grpSpPr>
            <a:xfrm>
              <a:off x="-387611" y="4815571"/>
              <a:ext cx="2245568" cy="978146"/>
              <a:chOff x="-542340" y="4793612"/>
              <a:chExt cx="2245568" cy="978146"/>
            </a:xfrm>
          </p:grpSpPr>
          <p:sp>
            <p:nvSpPr>
              <p:cNvPr id="28" name="文本框 29"/>
              <p:cNvSpPr txBox="1"/>
              <p:nvPr/>
            </p:nvSpPr>
            <p:spPr>
              <a:xfrm>
                <a:off x="103244" y="4793612"/>
                <a:ext cx="653580" cy="205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2019</a:t>
                </a:r>
                <a:endParaRPr lang="zh-CN" altLang="en-US" sz="2400" b="1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-542340" y="5136543"/>
                <a:ext cx="2245568" cy="635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Dr.Pan was suggested by Scott Ransom to study M15</a:t>
                </a:r>
              </a:p>
            </p:txBody>
          </p:sp>
        </p:grpSp>
        <p:sp>
          <p:nvSpPr>
            <p:cNvPr id="24" name="文本框 36"/>
            <p:cNvSpPr txBox="1"/>
            <p:nvPr/>
          </p:nvSpPr>
          <p:spPr>
            <a:xfrm>
              <a:off x="3963180" y="4839956"/>
              <a:ext cx="597958" cy="206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2020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42"/>
            <p:cNvSpPr txBox="1"/>
            <p:nvPr/>
          </p:nvSpPr>
          <p:spPr>
            <a:xfrm>
              <a:off x="7606390" y="4815571"/>
              <a:ext cx="597958" cy="206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2023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5206766" y="6362700"/>
            <a:ext cx="3190126" cy="97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 started to study on the process the pulsar data</a:t>
            </a:r>
          </a:p>
        </p:txBody>
      </p:sp>
      <p:sp>
        <p:nvSpPr>
          <p:cNvPr id="44" name="矩形 43"/>
          <p:cNvSpPr/>
          <p:nvPr/>
        </p:nvSpPr>
        <p:spPr>
          <a:xfrm>
            <a:off x="10483215" y="6362699"/>
            <a:ext cx="3190126" cy="1420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Discovered three new pulsars and submitted our manuscipt to ApJL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16655415" y="2469374"/>
            <a:ext cx="0" cy="318083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文本框 42"/>
          <p:cNvSpPr txBox="1"/>
          <p:nvPr/>
        </p:nvSpPr>
        <p:spPr>
          <a:xfrm>
            <a:off x="16230676" y="5650209"/>
            <a:ext cx="849478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2024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5060352" y="6243643"/>
            <a:ext cx="3190126" cy="53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Still under review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019800" y="3695700"/>
            <a:ext cx="7467600" cy="228663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514534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S</a:t>
            </a: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srgbClr val="514534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earch Results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514534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514534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76400" y="8843010"/>
            <a:ext cx="1778000" cy="430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360" normalizeH="0" baseline="0" noProof="0">
                <a:ln>
                  <a:noFill/>
                </a:ln>
                <a:solidFill>
                  <a:srgbClr val="514534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Contact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77046" y="963930"/>
            <a:ext cx="1759193" cy="408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360" normalizeH="0" baseline="0" noProof="0" dirty="0">
                <a:ln>
                  <a:noFill/>
                </a:ln>
                <a:solidFill>
                  <a:srgbClr val="514534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OUTLINES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29881" y="8843010"/>
            <a:ext cx="6204704" cy="43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360" normalizeH="0" baseline="0" noProof="0">
                <a:ln>
                  <a:noFill/>
                </a:ln>
                <a:solidFill>
                  <a:srgbClr val="514534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2017213252@stu.cqupt.edu.cn</a:t>
            </a:r>
          </a:p>
        </p:txBody>
      </p:sp>
      <p:sp>
        <p:nvSpPr>
          <p:cNvPr id="8" name="AutoShape 8"/>
          <p:cNvSpPr/>
          <p:nvPr/>
        </p:nvSpPr>
        <p:spPr>
          <a:xfrm>
            <a:off x="6394179" y="1179195"/>
            <a:ext cx="10865121" cy="0"/>
          </a:xfrm>
          <a:prstGeom prst="line">
            <a:avLst/>
          </a:prstGeom>
          <a:ln w="28575" cap="rnd">
            <a:solidFill>
              <a:srgbClr val="51453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4131052" y="9079230"/>
            <a:ext cx="7695688" cy="0"/>
          </a:xfrm>
          <a:prstGeom prst="line">
            <a:avLst/>
          </a:prstGeom>
          <a:ln w="28575" cap="rnd">
            <a:solidFill>
              <a:srgbClr val="51453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3"/>
          <p:cNvSpPr/>
          <p:nvPr>
            <p:custDataLst>
              <p:tags r:id="rId1"/>
            </p:custDataLst>
          </p:nvPr>
        </p:nvSpPr>
        <p:spPr>
          <a:xfrm>
            <a:off x="3269606" y="1179195"/>
            <a:ext cx="13989694" cy="0"/>
          </a:xfrm>
          <a:prstGeom prst="line">
            <a:avLst/>
          </a:prstGeom>
          <a:ln w="28575" cap="rnd">
            <a:solidFill>
              <a:srgbClr val="514534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1000125" y="9944100"/>
            <a:ext cx="9811600" cy="0"/>
          </a:xfrm>
          <a:prstGeom prst="line">
            <a:avLst/>
          </a:prstGeom>
          <a:ln w="28575" cap="rnd">
            <a:solidFill>
              <a:srgbClr val="51453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TextBox 20"/>
          <p:cNvSpPr txBox="1"/>
          <p:nvPr>
            <p:custDataLst>
              <p:tags r:id="rId1"/>
            </p:custDataLst>
          </p:nvPr>
        </p:nvSpPr>
        <p:spPr>
          <a:xfrm>
            <a:off x="152400" y="266700"/>
            <a:ext cx="6629400" cy="727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7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Search Routine</a:t>
            </a:r>
            <a:endParaRPr kumimoji="0" lang="zh-CN" altLang="zh-CN" sz="6600" b="0" i="0" u="none" strike="noStrike" kern="1200" cap="none" spc="77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5875" y="2247900"/>
            <a:ext cx="2220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Observation</a:t>
            </a:r>
            <a:endParaRPr lang="zh-CN" altLang="en-US" sz="3200" dirty="0"/>
          </a:p>
        </p:txBody>
      </p:sp>
      <p:cxnSp>
        <p:nvCxnSpPr>
          <p:cNvPr id="8" name="直接箭头连接符 7"/>
          <p:cNvCxnSpPr>
            <a:stCxn id="4" idx="3"/>
          </p:cNvCxnSpPr>
          <p:nvPr/>
        </p:nvCxnSpPr>
        <p:spPr>
          <a:xfrm flipV="1">
            <a:off x="3096355" y="2540287"/>
            <a:ext cx="124662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388146" y="2247900"/>
            <a:ext cx="2149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RFI removal</a:t>
            </a:r>
            <a:endParaRPr lang="zh-CN" altLang="en-US" sz="3200" dirty="0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6537709" y="2558164"/>
            <a:ext cx="124662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837590" y="2247899"/>
            <a:ext cx="3401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De-dispersion trials</a:t>
            </a: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11238906" y="2558163"/>
            <a:ext cx="124662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2558840" y="2247898"/>
            <a:ext cx="1550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Detrend</a:t>
            </a:r>
            <a:endParaRPr lang="zh-CN" altLang="en-US" sz="3200" dirty="0"/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6781800" y="2832673"/>
            <a:ext cx="5981275" cy="23108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914475" y="5283486"/>
            <a:ext cx="3564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FFT search (PRESTO)</a:t>
            </a:r>
            <a:endParaRPr lang="zh-CN" altLang="en-US" sz="3200" dirty="0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13448875" y="2832673"/>
            <a:ext cx="1371600" cy="23108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3024059" y="5287554"/>
            <a:ext cx="4202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FFA search (Riptide-FFA)</a:t>
            </a:r>
            <a:endParaRPr lang="zh-CN" altLang="en-US" sz="3200" dirty="0"/>
          </a:p>
        </p:txBody>
      </p:sp>
      <p:cxnSp>
        <p:nvCxnSpPr>
          <p:cNvPr id="21" name="直接箭头连接符 20"/>
          <p:cNvCxnSpPr>
            <a:stCxn id="17" idx="2"/>
          </p:cNvCxnSpPr>
          <p:nvPr/>
        </p:nvCxnSpPr>
        <p:spPr>
          <a:xfrm>
            <a:off x="6696950" y="5868261"/>
            <a:ext cx="21460" cy="17958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4914475" y="7870024"/>
            <a:ext cx="3469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Confirm Candidates</a:t>
            </a:r>
            <a:endParaRPr lang="zh-CN" altLang="en-US" sz="3200" dirty="0"/>
          </a:p>
        </p:txBody>
      </p:sp>
      <p:cxnSp>
        <p:nvCxnSpPr>
          <p:cNvPr id="25" name="直接箭头连接符 24"/>
          <p:cNvCxnSpPr/>
          <p:nvPr/>
        </p:nvCxnSpPr>
        <p:spPr>
          <a:xfrm>
            <a:off x="15049075" y="5868261"/>
            <a:ext cx="21460" cy="17958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3448875" y="7870023"/>
            <a:ext cx="3469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Confirm Candidates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0"/>
          <p:cNvSpPr txBox="1"/>
          <p:nvPr>
            <p:custDataLst>
              <p:tags r:id="rId1"/>
            </p:custDataLst>
          </p:nvPr>
        </p:nvSpPr>
        <p:spPr>
          <a:xfrm>
            <a:off x="152400" y="266700"/>
            <a:ext cx="8763000" cy="727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7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Discovery of M15J</a:t>
            </a:r>
            <a:endParaRPr kumimoji="0" lang="zh-CN" altLang="zh-CN" sz="6600" b="0" i="0" u="none" strike="noStrike" kern="1200" cap="none" spc="77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55" y="2400518"/>
            <a:ext cx="16683679" cy="44196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857498" y="7582101"/>
            <a:ext cx="12573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charset="0"/>
                <a:cs typeface="Times New Roman" panose="02020603050405020304" charset="0"/>
              </a:rPr>
              <a:t>The sub-harmonic of M15J leads to the discovery</a:t>
            </a:r>
            <a:endParaRPr lang="zh-CN" altLang="en-US" sz="4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0"/>
          <p:cNvSpPr txBox="1"/>
          <p:nvPr>
            <p:custDataLst>
              <p:tags r:id="rId1"/>
            </p:custDataLst>
          </p:nvPr>
        </p:nvSpPr>
        <p:spPr>
          <a:xfrm>
            <a:off x="152400" y="266700"/>
            <a:ext cx="10287000" cy="727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7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Discovery of M15K&amp;L</a:t>
            </a:r>
            <a:endParaRPr kumimoji="0" lang="zh-CN" altLang="zh-CN" sz="6600" b="0" i="0" u="none" strike="noStrike" kern="1200" cap="none" spc="77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032" y="5353819"/>
            <a:ext cx="13716000" cy="3429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032" y="1303355"/>
            <a:ext cx="13716000" cy="3429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09600" y="2589173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M15K</a:t>
            </a:r>
            <a:endParaRPr lang="zh-CN" altLang="en-US" sz="3200" dirty="0"/>
          </a:p>
        </p:txBody>
      </p:sp>
      <p:sp>
        <p:nvSpPr>
          <p:cNvPr id="10" name="文本框 9"/>
          <p:cNvSpPr txBox="1"/>
          <p:nvPr/>
        </p:nvSpPr>
        <p:spPr>
          <a:xfrm>
            <a:off x="629637" y="6775931"/>
            <a:ext cx="1125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M15L</a:t>
            </a:r>
            <a:endParaRPr lang="zh-CN" altLang="en-US" sz="32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jMxZmExMzNmODRlMDJlNjVjOTcxZDIxMzAxMmVjMDgifQ=="/>
  <p:tag name="KSO_WPP_MARK_KEY" val="4d58941e-93a3-4518-b3e1-e9e1c7f7e52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https://v.youku.com/v_show/id_XNTg4OTcwMDM3Ng==.html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584</Words>
  <Application>Microsoft Office PowerPoint</Application>
  <PresentationFormat>自定义</PresentationFormat>
  <Paragraphs>97</Paragraphs>
  <Slides>20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Calibri</vt:lpstr>
      <vt:lpstr>Arial</vt:lpstr>
      <vt:lpstr>等线</vt:lpstr>
      <vt:lpstr>Raleway</vt:lpstr>
      <vt:lpstr>Times New Roman</vt:lpstr>
      <vt:lpstr>https://v.youku.com/v_show/id_XNTg4OTcwMDM3Ng==.html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amery</dc:creator>
  <cp:lastModifiedBy>洪琼 梁</cp:lastModifiedBy>
  <cp:revision>92</cp:revision>
  <dcterms:created xsi:type="dcterms:W3CDTF">2006-08-16T00:00:00Z</dcterms:created>
  <dcterms:modified xsi:type="dcterms:W3CDTF">2024-07-14T17:45:29Z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69A1A52047D24061B05287AA5DE81B06_12</vt:lpwstr>
  </property>
  <property fmtid="{D5CDD505-2E9C-101B-9397-08002B2CF9AE}" pid="3" name="KSOProductBuildVer">
    <vt:lpwstr>2052-12.1.0.16929</vt:lpwstr>
  </property>
</Properties>
</file>