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4" r:id="rId9"/>
    <p:sldId id="265" r:id="rId10"/>
    <p:sldId id="273" r:id="rId11"/>
    <p:sldId id="266" r:id="rId12"/>
    <p:sldId id="267" r:id="rId13"/>
    <p:sldId id="271" r:id="rId14"/>
    <p:sldId id="268" r:id="rId15"/>
    <p:sldId id="269" r:id="rId16"/>
    <p:sldId id="272" r:id="rId17"/>
    <p:sldId id="263" r:id="rId18"/>
    <p:sldId id="258" r:id="rId1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54"/>
  </p:normalViewPr>
  <p:slideViewPr>
    <p:cSldViewPr snapToGrid="0">
      <p:cViewPr varScale="1">
        <p:scale>
          <a:sx n="124" d="100"/>
          <a:sy n="124" d="100"/>
        </p:scale>
        <p:origin x="192" y="240"/>
      </p:cViewPr>
      <p:guideLst/>
    </p:cSldViewPr>
  </p:slideViewPr>
  <p:outlineViewPr>
    <p:cViewPr>
      <p:scale>
        <a:sx n="33" d="100"/>
        <a:sy n="33" d="100"/>
      </p:scale>
      <p:origin x="0" y="-2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2F7C-E50D-204F-8633-A88480DBB671}" type="datetimeFigureOut">
              <a:rPr lang="en-CN" smtClean="0"/>
              <a:t>2024/7/15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79491-85BA-A042-9BE0-22864893D46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7032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/>
              <a:t>3-4min</a:t>
            </a:r>
            <a:endParaRPr lang="en-C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9491-85BA-A042-9BE0-22864893D46A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5333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7-8min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9491-85BA-A042-9BE0-22864893D46A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9904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11min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9491-85BA-A042-9BE0-22864893D46A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7898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C9A3-8DBD-D659-DE84-50A8B7738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BFB94-C6BD-11A1-1B54-EEFC53FEA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A9E0-8925-2B35-5CB5-4CF850DF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749F-364B-FD44-ACB8-253E99C9E1E4}" type="datetime1">
              <a:rPr lang="en-US" smtClean="0"/>
              <a:t>7/15/24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E9E0-A26E-5EB6-94AF-496FCC65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A44B-BF1B-2490-BC25-C232F482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546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96D2-EF57-78FF-CA2E-52627157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DFA80-09EC-C34B-BBEC-EB33BBE28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E8F0-5FEE-8D45-C4FA-29C27519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307F-9B5C-8843-BD15-2597656FC27B}" type="datetime1">
              <a:rPr lang="en-US" smtClean="0"/>
              <a:t>7/15/24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81DE-08B5-9237-46AF-8B72BF30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21659-CE80-546C-66D1-C7679B58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878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855-73C9-D86F-61BD-D589B0772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C0ED2-FA7D-2E05-DC17-9F454F87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70D71-069C-4308-C2C8-7181A0E2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1FB-E92B-C248-83B3-121DAFA627B2}" type="datetime1">
              <a:rPr lang="en-US" smtClean="0"/>
              <a:t>7/15/24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23C39-F075-0458-2FDF-9194453A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1007-2EB3-BCFB-E8EC-766479CD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4410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8058-A85E-A0EA-53CE-4212B346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C9D4-AEED-40D1-5279-9B85078B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6139-B82F-8849-E2B3-E35B2C7A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CF99-D66C-DC4E-B13B-171D84448C86}" type="datetime1">
              <a:rPr lang="en-US" smtClean="0"/>
              <a:t>7/15/24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4F3B8-8141-36E9-5575-D0334302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71CE8-66B1-DA22-2B7E-30CACA12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2853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0ADC-6660-FF0E-8F61-231ECAEC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B3B22-4401-60B3-E1FB-AD4FBB97A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2C7D7-1FEF-554D-1144-13E05593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2327-B92B-254D-ACD9-F0DADB1C16DE}" type="datetime1">
              <a:rPr lang="en-US" smtClean="0"/>
              <a:t>7/15/24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38D4-B28F-6793-3CE1-59661362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9D0A7-6B23-ED10-8E03-E36131CE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5635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0D26-8D9F-EB22-D9B5-4129D912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F19C-3DD7-65E1-32E1-2D6C973C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83184-C5E5-0760-8030-26A13A7FB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2F5DC-3804-1F98-A4D4-421F6115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B152-C454-4749-90AB-C7C85C88CCAD}" type="datetime1">
              <a:rPr lang="en-US" smtClean="0"/>
              <a:t>7/15/24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C1352-2251-8F17-44E1-1FE7D591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4C674-AFAA-2485-6427-B66437AE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1236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DDE1-9DC6-3418-1510-8074AB2F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13A58-EE0D-9B5F-0302-4476EEE67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56D6C-0C52-6AFB-EB9D-F3504F6C7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3E478-67E5-52A7-A8A0-84340E4CD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B9359-ED9D-D221-ED08-2A43377BF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4F18B-F410-FF1B-C9F4-8B7D159F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9A98-F0CA-CB41-ADF1-E946F07B15B0}" type="datetime1">
              <a:rPr lang="en-US" smtClean="0"/>
              <a:t>7/15/24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C94CC-C683-B6F0-04BF-66F22E76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BADD5-1BE9-B395-1F0C-766D2138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864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784A-C043-6520-0B14-C14C7118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35050-E895-899E-45EC-896C02AA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E98E-4A4C-4E49-9AE2-E911B04591FE}" type="datetime1">
              <a:rPr lang="en-US" smtClean="0"/>
              <a:t>7/15/24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498B3-82EF-D966-E6CC-327F000C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FED9A-C973-6E2B-83B2-467DA21B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7060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3863A-F810-4F60-BCFC-6FAAD888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EE19-4A07-4F44-876C-2204FFC7C0C5}" type="datetime1">
              <a:rPr lang="en-US" smtClean="0"/>
              <a:t>7/15/24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6A673-C860-35F4-B77D-85B87317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543A0-7CF1-6CDC-4654-E52E2AC4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756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F24D-E267-5804-EE9B-B22F213F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04CF7-54B2-220B-EF4B-21DF1AD4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A3A75-3CC1-ADDE-C2E3-EA16EAF4D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652C9-8B48-1B65-B663-FB1C2948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45BB-BD62-0A43-A6E6-3876705D26C2}" type="datetime1">
              <a:rPr lang="en-US" smtClean="0"/>
              <a:t>7/15/24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748BD-9657-AF8E-C7F7-0DDFD86F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38BE3-3720-4D92-F5CE-E8FD9A75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47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0D71-82F2-28F5-7C59-CDC1AFAF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88DA7-00FE-9AD3-98AE-8EE2A13FE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9490C-6773-8853-5D79-6A59BF974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59C69-E536-3834-A164-A0181C62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321D-8BB4-4D4A-9149-3E1F280E4E2B}" type="datetime1">
              <a:rPr lang="en-US" smtClean="0"/>
              <a:t>7/15/24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8181F-13D8-1489-93C2-6CD429A8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97372-CE9C-B5B3-017A-876557E2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5448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49084-C364-C980-2F00-7D3E0522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A6D6-47D5-6A49-EE54-9835B657A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6D08-B851-4FF0-AA3B-994FBA4C7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D08C-EA51-2C4F-81B7-98049D499CD5}" type="datetime1">
              <a:rPr lang="en-US" smtClean="0"/>
              <a:t>7/15/24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159EE-DC0C-54A4-184B-727D06208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DA9CB-8235-3616-9ED5-C1DB8A4B6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38B41-E2D9-C944-8A77-C549607F1C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97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3049-949B-2A0C-C91E-B5B2D0DBE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832" y="1136436"/>
            <a:ext cx="9732335" cy="2387600"/>
          </a:xfrm>
        </p:spPr>
        <p:txBody>
          <a:bodyPr>
            <a:normAutofit/>
          </a:bodyPr>
          <a:lstStyle/>
          <a:p>
            <a:r>
              <a:rPr lang="en-CN" sz="4000" b="1" dirty="0"/>
              <a:t>Search for axion dark matter with FAST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D5BA-5207-52EB-AD54-BD13EFE96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5802"/>
            <a:ext cx="9144000" cy="1655762"/>
          </a:xfrm>
        </p:spPr>
        <p:txBody>
          <a:bodyPr/>
          <a:lstStyle/>
          <a:p>
            <a:r>
              <a:rPr lang="en-CN" dirty="0"/>
              <a:t>Speaker: Xue Zihan</a:t>
            </a:r>
          </a:p>
          <a:p>
            <a:r>
              <a:rPr lang="en-CN" dirty="0"/>
              <a:t>Advisor: KJLee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D08DE-D58C-36C4-F4F3-850814F3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6435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E49E-F083-3236-6D42-38EC8118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CN" b="1" dirty="0"/>
              <a:t>ummary of AIRS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921FF-4139-5794-7AA0-8052E30DA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</a:t>
                </a:r>
                <a:r>
                  <a:rPr lang="en-CN" dirty="0"/>
                  <a:t>arrow-band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CN" dirty="0"/>
              </a:p>
              <a:p>
                <a:r>
                  <a:rPr lang="en-US" dirty="0"/>
                  <a:t>P</a:t>
                </a:r>
                <a:r>
                  <a:rPr lang="en-CN" dirty="0"/>
                  <a:t>eriodic, period=pulsar spin period</a:t>
                </a:r>
              </a:p>
              <a:p>
                <a:r>
                  <a:rPr lang="en-US" dirty="0"/>
                  <a:t>P</a:t>
                </a:r>
                <a:r>
                  <a:rPr lang="en-CN" dirty="0"/>
                  <a:t>eriodicity is persistent</a:t>
                </a:r>
              </a:p>
              <a:p>
                <a:r>
                  <a:rPr lang="en-US" dirty="0"/>
                  <a:t>A</a:t>
                </a:r>
                <a:r>
                  <a:rPr lang="en-CN" dirty="0"/>
                  <a:t>ppear at similar frequencies for all observations</a:t>
                </a:r>
              </a:p>
              <a:p>
                <a:r>
                  <a:rPr lang="en-US" dirty="0"/>
                  <a:t>L</a:t>
                </a:r>
                <a:r>
                  <a:rPr lang="en-CN" dirty="0"/>
                  <a:t>inearly polarized, distinct polarization feature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921FF-4139-5794-7AA0-8052E30DA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5072E-7718-DAC9-252F-F5DECABF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044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3FB9-4505-C5D1-AEF2-40D6CED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</a:t>
            </a:r>
            <a:r>
              <a:rPr lang="en-CN" b="1" dirty="0"/>
              <a:t>bservation &amp;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C827-CE2F-2870-506F-C0493554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none" baseline="0" dirty="0">
                <a:solidFill>
                  <a:srgbClr val="000000"/>
                </a:solidFill>
                <a:latin typeface="HelveticaNeue" panose="02000503000000020004" pitchFamily="2" charset="0"/>
              </a:rPr>
              <a:t>RX J1308.6+2127</a:t>
            </a:r>
          </a:p>
          <a:p>
            <a:r>
              <a:rPr lang="en-US" dirty="0"/>
              <a:t>RX J2143.0+0654</a:t>
            </a:r>
          </a:p>
          <a:p>
            <a:r>
              <a:rPr lang="en-US" dirty="0"/>
              <a:t>2 hours * 3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CN" dirty="0"/>
              <a:t>igh-frequency resolution dynamic spectra </a:t>
            </a:r>
          </a:p>
          <a:p>
            <a:pPr lvl="1"/>
            <a:r>
              <a:rPr lang="en-CN" dirty="0"/>
              <a:t>524288 frequency channel</a:t>
            </a:r>
          </a:p>
          <a:p>
            <a:pPr lvl="1"/>
            <a:r>
              <a:rPr lang="en-CN" dirty="0"/>
              <a:t>0.95 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90AC6-4BDE-FE04-A05E-11F7182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31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183E-445E-C4A2-0488-B05A3A61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/>
              <a:t>RFI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66582-CFE4-92C9-2C14-1D8F56F5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sz="2400" dirty="0"/>
              <a:t>RFI</a:t>
            </a:r>
            <a:r>
              <a:rPr lang="zh-CN" altLang="en-US" sz="2400" dirty="0"/>
              <a:t> </a:t>
            </a:r>
            <a:r>
              <a:rPr lang="en-CN" altLang="zh-CN" sz="2400" dirty="0"/>
              <a:t>magnify</a:t>
            </a:r>
            <a:r>
              <a:rPr lang="en-CN" sz="2400" dirty="0"/>
              <a:t> noise</a:t>
            </a:r>
          </a:p>
          <a:p>
            <a:endParaRPr lang="en-CN" sz="2400" dirty="0"/>
          </a:p>
          <a:p>
            <a:endParaRPr lang="en-CN" sz="2400" dirty="0"/>
          </a:p>
          <a:p>
            <a:r>
              <a:rPr lang="en-CN" sz="2400" dirty="0"/>
              <a:t>RFI detection</a:t>
            </a:r>
          </a:p>
          <a:p>
            <a:pPr lvl="1"/>
            <a:r>
              <a:rPr lang="en-US" sz="2000" dirty="0"/>
              <a:t>T</a:t>
            </a:r>
            <a:r>
              <a:rPr lang="en-CN" sz="2000" dirty="0"/>
              <a:t>ime domain</a:t>
            </a:r>
          </a:p>
          <a:p>
            <a:pPr lvl="1"/>
            <a:r>
              <a:rPr lang="en-US" sz="2000" dirty="0"/>
              <a:t>F</a:t>
            </a:r>
            <a:r>
              <a:rPr lang="en-CN" sz="2000" dirty="0"/>
              <a:t>requency domain</a:t>
            </a:r>
          </a:p>
          <a:p>
            <a:pPr lvl="1"/>
            <a:r>
              <a:rPr lang="en-US" sz="2000" dirty="0"/>
              <a:t>B</a:t>
            </a:r>
            <a:r>
              <a:rPr lang="en-CN" sz="2000" dirty="0"/>
              <a:t>oth</a:t>
            </a:r>
          </a:p>
          <a:p>
            <a:endParaRPr lang="en-CN" sz="2400" dirty="0"/>
          </a:p>
          <a:p>
            <a:r>
              <a:rPr lang="en-CN" sz="2000" dirty="0"/>
              <a:t>1) RFI occur in only one frequency channel; 2) dispersion; 3) unphysical broadening</a:t>
            </a:r>
          </a:p>
          <a:p>
            <a:endParaRPr lang="en-C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C7D1E-D18F-11CC-A608-92F7D96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12</a:t>
            </a:fld>
            <a:endParaRPr lang="en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1E2AB-95FB-C471-EF09-C5FAE021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44" y="788194"/>
            <a:ext cx="7518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88EA-ACA9-6A7F-A2D4-1604A09E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CN" b="1" dirty="0"/>
              <a:t>FI removal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4F1146-5D45-ED59-9980-200CD5105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698" y="1834526"/>
            <a:ext cx="8840270" cy="4106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12702-7ACB-7C9F-7B6C-FAD55603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13</a:t>
            </a:fld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BD77B-9B0B-FC08-B6D5-133E7D047CEB}"/>
              </a:ext>
            </a:extLst>
          </p:cNvPr>
          <p:cNvSpPr txBox="1"/>
          <p:nvPr/>
        </p:nvSpPr>
        <p:spPr>
          <a:xfrm>
            <a:off x="550524" y="2172752"/>
            <a:ext cx="239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CN" dirty="0"/>
              <a:t>ivide time sequence into small segments</a:t>
            </a:r>
          </a:p>
          <a:p>
            <a:r>
              <a:rPr lang="en-US" dirty="0"/>
              <a:t>D</a:t>
            </a:r>
            <a:r>
              <a:rPr lang="en-CN" dirty="0"/>
              <a:t>etect RFI in for each segment</a:t>
            </a:r>
          </a:p>
        </p:txBody>
      </p:sp>
    </p:spTree>
    <p:extLst>
      <p:ext uri="{BB962C8B-B14F-4D97-AF65-F5344CB8AC3E}">
        <p14:creationId xmlns:p14="http://schemas.microsoft.com/office/powerpoint/2010/main" val="318086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EFA8108-9B33-7F30-0987-540DD54A7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604" y="1900303"/>
            <a:ext cx="4073159" cy="30574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BA700-547C-EF33-5B3A-D814CEE3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CN" b="1" dirty="0"/>
              <a:t>etection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54EE7-25D0-6E4F-43C6-DCA97DEC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14</a:t>
            </a:fld>
            <a:endParaRPr lang="en-C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F8E33-4385-F7F4-E7C1-5B32161211BF}"/>
              </a:ext>
            </a:extLst>
          </p:cNvPr>
          <p:cNvSpPr/>
          <p:nvPr/>
        </p:nvSpPr>
        <p:spPr>
          <a:xfrm>
            <a:off x="3513242" y="2752693"/>
            <a:ext cx="1551397" cy="1952090"/>
          </a:xfrm>
          <a:prstGeom prst="rect">
            <a:avLst/>
          </a:prstGeom>
          <a:noFill/>
          <a:ln w="22225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noFill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74932F-3073-0D0B-0A0B-12547925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63" y="1900303"/>
            <a:ext cx="4178437" cy="305739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9E07E8-5CD7-837B-900B-A4F07F37F392}"/>
              </a:ext>
            </a:extLst>
          </p:cNvPr>
          <p:cNvCxnSpPr>
            <a:cxnSpLocks/>
          </p:cNvCxnSpPr>
          <p:nvPr/>
        </p:nvCxnSpPr>
        <p:spPr>
          <a:xfrm flipV="1">
            <a:off x="3513242" y="2022449"/>
            <a:ext cx="2748804" cy="73024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629289-389D-AAA5-40E0-BF3DBAD8F175}"/>
              </a:ext>
            </a:extLst>
          </p:cNvPr>
          <p:cNvCxnSpPr>
            <a:cxnSpLocks/>
          </p:cNvCxnSpPr>
          <p:nvPr/>
        </p:nvCxnSpPr>
        <p:spPr>
          <a:xfrm>
            <a:off x="5064639" y="4704783"/>
            <a:ext cx="119740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D8E394-5252-FF06-D93A-6FC252C50E71}"/>
                  </a:ext>
                </a:extLst>
              </p:cNvPr>
              <p:cNvSpPr txBox="1"/>
              <p:nvPr/>
            </p:nvSpPr>
            <p:spPr>
              <a:xfrm>
                <a:off x="3540022" y="5070804"/>
                <a:ext cx="3049233" cy="1172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D8E394-5252-FF06-D93A-6FC252C5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022" y="5070804"/>
                <a:ext cx="3049233" cy="1172437"/>
              </a:xfrm>
              <a:prstGeom prst="rect">
                <a:avLst/>
              </a:prstGeom>
              <a:blipFill>
                <a:blip r:embed="rId4"/>
                <a:stretch>
                  <a:fillRect l="-12863" t="-98925" b="-149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3861F0-5BBE-38BF-C6D3-39B0B78AAEC3}"/>
                  </a:ext>
                </a:extLst>
              </p:cNvPr>
              <p:cNvSpPr txBox="1"/>
              <p:nvPr/>
            </p:nvSpPr>
            <p:spPr>
              <a:xfrm>
                <a:off x="7109717" y="5436286"/>
                <a:ext cx="22621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CN" dirty="0"/>
                  <a:t>n absence of signal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N" dirty="0"/>
                  <a:t> distribution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3861F0-5BBE-38BF-C6D3-39B0B78AA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717" y="5436286"/>
                <a:ext cx="2262158" cy="646331"/>
              </a:xfrm>
              <a:prstGeom prst="rect">
                <a:avLst/>
              </a:prstGeom>
              <a:blipFill>
                <a:blip r:embed="rId5"/>
                <a:stretch>
                  <a:fillRect l="-2235" t="-5769" r="-559" b="-1153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ACC4856-61B9-4CB3-8941-3CC658537AEB}"/>
              </a:ext>
            </a:extLst>
          </p:cNvPr>
          <p:cNvSpPr txBox="1"/>
          <p:nvPr/>
        </p:nvSpPr>
        <p:spPr>
          <a:xfrm>
            <a:off x="545763" y="5226291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CN" dirty="0"/>
              <a:t>eneralized periodic signal</a:t>
            </a:r>
          </a:p>
          <a:p>
            <a:r>
              <a:rPr lang="en-US" dirty="0"/>
              <a:t>Non-sinusoidal</a:t>
            </a:r>
            <a:endParaRPr lang="en-CN" dirty="0"/>
          </a:p>
          <a:p>
            <a:r>
              <a:rPr lang="en-US" dirty="0"/>
              <a:t>M</a:t>
            </a:r>
            <a:r>
              <a:rPr lang="en-CN" dirty="0"/>
              <a:t>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246820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18ED-C7C5-D280-B37B-80194D56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CN" b="1" dirty="0"/>
              <a:t>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20E66-D64B-CEAE-1C07-500FDF4F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15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D55619-36A8-239C-3D35-185A24E2405E}"/>
                  </a:ext>
                </a:extLst>
              </p:cNvPr>
              <p:cNvSpPr txBox="1"/>
              <p:nvPr/>
            </p:nvSpPr>
            <p:spPr>
              <a:xfrm>
                <a:off x="8610600" y="1808253"/>
                <a:ext cx="2299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CN" dirty="0"/>
                  <a:t>o points exceed 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D55619-36A8-239C-3D35-185A24E24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808253"/>
                <a:ext cx="2299860" cy="369332"/>
              </a:xfrm>
              <a:prstGeom prst="rect">
                <a:avLst/>
              </a:prstGeom>
              <a:blipFill>
                <a:blip r:embed="rId2"/>
                <a:stretch>
                  <a:fillRect l="-2747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AF50C7-CE25-8366-E395-1096AA2A0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27675"/>
            <a:ext cx="7333593" cy="47395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82E0EB-EC57-0528-1398-5396F695285A}"/>
                  </a:ext>
                </a:extLst>
              </p:cNvPr>
              <p:cNvSpPr txBox="1"/>
              <p:nvPr/>
            </p:nvSpPr>
            <p:spPr>
              <a:xfrm>
                <a:off x="8610600" y="2638524"/>
                <a:ext cx="246494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dirty="0"/>
                  <a:t>4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N" dirty="0"/>
                  <a:t>: </a:t>
                </a:r>
              </a:p>
              <a:p>
                <a:r>
                  <a:rPr lang="en-CN" dirty="0"/>
                  <a:t>1) independent frequency</a:t>
                </a:r>
              </a:p>
              <a:p>
                <a:r>
                  <a:rPr lang="en-CN" dirty="0"/>
                  <a:t>2) no points appear at similar frequencies</a:t>
                </a:r>
              </a:p>
              <a:p>
                <a:r>
                  <a:rPr lang="en-CN" dirty="0"/>
                  <a:t>3) </a:t>
                </a:r>
                <a:r>
                  <a:rPr lang="en-US" dirty="0"/>
                  <a:t>further analysis</a:t>
                </a:r>
                <a:endParaRPr lang="en-C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82E0EB-EC57-0528-1398-5396F695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38524"/>
                <a:ext cx="2464942" cy="1754326"/>
              </a:xfrm>
              <a:prstGeom prst="rect">
                <a:avLst/>
              </a:prstGeom>
              <a:blipFill>
                <a:blip r:embed="rId4"/>
                <a:stretch>
                  <a:fillRect l="-2564" t="-1429" r="-2051" b="-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11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1E22-CA96-D22A-61EA-CD8971F6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CN" b="1" dirty="0"/>
              <a:t>urther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0AB0F-13C6-9438-ED0E-FBA2719E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16</a:t>
            </a:fld>
            <a:endParaRPr lang="en-CN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E7957F2-9324-A70D-2889-D44024AC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186078" cy="3947133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CD3CE2-4585-870F-60D3-FE7C4BD40E24}"/>
              </a:ext>
            </a:extLst>
          </p:cNvPr>
          <p:cNvSpPr txBox="1"/>
          <p:nvPr/>
        </p:nvSpPr>
        <p:spPr>
          <a:xfrm>
            <a:off x="9370031" y="2177639"/>
            <a:ext cx="2619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CN" dirty="0"/>
              <a:t>ivide data into 10-min segments</a:t>
            </a:r>
          </a:p>
          <a:p>
            <a:r>
              <a:rPr lang="en-US" dirty="0"/>
              <a:t>D</a:t>
            </a:r>
            <a:r>
              <a:rPr lang="en-CN" dirty="0"/>
              <a:t>o FFT to each segment</a:t>
            </a:r>
          </a:p>
          <a:p>
            <a:r>
              <a:rPr lang="en-US" dirty="0"/>
              <a:t>P</a:t>
            </a:r>
            <a:r>
              <a:rPr lang="en-CN" dirty="0"/>
              <a:t>eriodic signal is not persistent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C67B0-940C-11F2-8719-FFBE520B595D}"/>
              </a:ext>
            </a:extLst>
          </p:cNvPr>
          <p:cNvSpPr txBox="1"/>
          <p:nvPr/>
        </p:nvSpPr>
        <p:spPr>
          <a:xfrm>
            <a:off x="4115329" y="5956240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  <a:r>
              <a:rPr lang="en-CN" sz="2000" dirty="0"/>
              <a:t>o evidence of axion conversion </a:t>
            </a:r>
          </a:p>
        </p:txBody>
      </p:sp>
    </p:spTree>
    <p:extLst>
      <p:ext uri="{BB962C8B-B14F-4D97-AF65-F5344CB8AC3E}">
        <p14:creationId xmlns:p14="http://schemas.microsoft.com/office/powerpoint/2010/main" val="101162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74FE98-305D-4C90-086A-008ABE68CC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L</a:t>
                </a:r>
                <a:r>
                  <a:rPr lang="en-CN" b="1" dirty="0"/>
                  <a:t>imits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𝜸𝜸</m:t>
                        </m:r>
                      </m:sub>
                    </m:sSub>
                  </m:oMath>
                </a14:m>
                <a:r>
                  <a:rPr lang="en-CN" b="1" dirty="0"/>
                  <a:t> </a:t>
                </a:r>
                <a:r>
                  <a:rPr lang="en-CN" dirty="0"/>
                  <a:t>(preliminary)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74FE98-305D-4C90-086A-008ABE68C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E2697-740F-D5FF-9385-12847359A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8304" y="1429384"/>
            <a:ext cx="6755392" cy="52814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05ABA-EC1F-B522-D662-E08DDF4D711D}"/>
              </a:ext>
            </a:extLst>
          </p:cNvPr>
          <p:cNvSpPr txBox="1"/>
          <p:nvPr/>
        </p:nvSpPr>
        <p:spPr>
          <a:xfrm>
            <a:off x="838200" y="3126660"/>
            <a:ext cx="159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/>
              <a:t>FAST 95% upper limit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04E47A-5077-3FF0-FF30-972B1DF0E0C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431730" y="2754947"/>
            <a:ext cx="1967550" cy="72565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69C77F-3F21-D5CC-4850-A0B5A75CD150}"/>
              </a:ext>
            </a:extLst>
          </p:cNvPr>
          <p:cNvSpPr txBox="1"/>
          <p:nvPr/>
        </p:nvSpPr>
        <p:spPr>
          <a:xfrm>
            <a:off x="645664" y="533116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FAST radiometer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872757-1CB3-C853-B508-E2F660723CB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555744" y="3126660"/>
            <a:ext cx="2016256" cy="2389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599A847-FDD3-E6A2-95DD-ED98CE1BEE8F}"/>
              </a:ext>
            </a:extLst>
          </p:cNvPr>
          <p:cNvSpPr txBox="1"/>
          <p:nvPr/>
        </p:nvSpPr>
        <p:spPr>
          <a:xfrm>
            <a:off x="1036320" y="1859280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MeerKAT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D34887-12F8-B77A-965F-43BC90C39B75}"/>
              </a:ext>
            </a:extLst>
          </p:cNvPr>
          <p:cNvCxnSpPr>
            <a:stCxn id="21" idx="3"/>
          </p:cNvCxnSpPr>
          <p:nvPr/>
        </p:nvCxnSpPr>
        <p:spPr>
          <a:xfrm>
            <a:off x="2235200" y="2043946"/>
            <a:ext cx="1849120" cy="516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1D5A76-822D-CE72-92B5-B00BE0A2689A}"/>
              </a:ext>
            </a:extLst>
          </p:cNvPr>
          <p:cNvSpPr txBox="1"/>
          <p:nvPr/>
        </p:nvSpPr>
        <p:spPr>
          <a:xfrm>
            <a:off x="9760270" y="2748443"/>
            <a:ext cx="236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Breakthrough Listen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86C1C0-C002-D2BD-F440-D79ECB624C69}"/>
              </a:ext>
            </a:extLst>
          </p:cNvPr>
          <p:cNvCxnSpPr>
            <a:stCxn id="24" idx="1"/>
          </p:cNvCxnSpPr>
          <p:nvPr/>
        </p:nvCxnSpPr>
        <p:spPr>
          <a:xfrm flipH="1">
            <a:off x="8503920" y="2933109"/>
            <a:ext cx="1256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2AD9495-D33F-B537-C5B6-725C2267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17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1EE5C-7BA5-84C3-3A6E-3876B406067E}"/>
                  </a:ext>
                </a:extLst>
              </p:cNvPr>
              <p:cNvSpPr txBox="1"/>
              <p:nvPr/>
            </p:nvSpPr>
            <p:spPr>
              <a:xfrm>
                <a:off x="241622" y="3887663"/>
                <a:ext cx="2333395" cy="90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1EE5C-7BA5-84C3-3A6E-3876B4060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22" y="3887663"/>
                <a:ext cx="2333395" cy="902427"/>
              </a:xfrm>
              <a:prstGeom prst="rect">
                <a:avLst/>
              </a:prstGeom>
              <a:blipFill>
                <a:blip r:embed="rId5"/>
                <a:stretch>
                  <a:fillRect l="-11413" t="-91667" b="-141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44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A537-B4C4-0760-1043-E0B8AE65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CN" b="1" dirty="0"/>
              <a:t>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DDDB-265B-7261-D5E9-288F87C7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CN" dirty="0"/>
              <a:t>xion-induced radio signal</a:t>
            </a:r>
          </a:p>
          <a:p>
            <a:pPr lvl="1"/>
            <a:r>
              <a:rPr lang="en-US" dirty="0"/>
              <a:t>I</a:t>
            </a:r>
            <a:r>
              <a:rPr lang="en-CN" dirty="0"/>
              <a:t>ntensity &amp; polarization</a:t>
            </a:r>
          </a:p>
          <a:p>
            <a:pPr lvl="1"/>
            <a:r>
              <a:rPr lang="en-US" dirty="0"/>
              <a:t>P</a:t>
            </a:r>
            <a:r>
              <a:rPr lang="en-CN" dirty="0"/>
              <a:t>ropagation effect</a:t>
            </a:r>
          </a:p>
          <a:p>
            <a:pPr lvl="1"/>
            <a:r>
              <a:rPr lang="en-US" dirty="0"/>
              <a:t>N</a:t>
            </a:r>
            <a:r>
              <a:rPr lang="en-CN" dirty="0"/>
              <a:t>ontrivial polarization structures</a:t>
            </a:r>
          </a:p>
          <a:p>
            <a:endParaRPr lang="en-CN" dirty="0"/>
          </a:p>
          <a:p>
            <a:r>
              <a:rPr lang="en-CN" dirty="0"/>
              <a:t>Observation &amp; data analysis</a:t>
            </a:r>
          </a:p>
          <a:p>
            <a:pPr lvl="1"/>
            <a:r>
              <a:rPr lang="en-CN" dirty="0"/>
              <a:t>RFI removal</a:t>
            </a:r>
          </a:p>
          <a:p>
            <a:pPr lvl="1"/>
            <a:r>
              <a:rPr lang="en-US" dirty="0"/>
              <a:t>D</a:t>
            </a:r>
            <a:r>
              <a:rPr lang="en-CN" dirty="0"/>
              <a:t>etection statistics</a:t>
            </a:r>
          </a:p>
          <a:p>
            <a:pPr lvl="1"/>
            <a:r>
              <a:rPr lang="en-US" dirty="0"/>
              <a:t>L</a:t>
            </a:r>
            <a:r>
              <a:rPr lang="en-CN" dirty="0"/>
              <a:t>imits on axion-photon coupling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636E9-30C5-97AA-EDF2-8BC8B752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604520"/>
            <a:ext cx="3863372" cy="38633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7362B6-96EB-8750-D773-18A6ADF79E35}"/>
              </a:ext>
            </a:extLst>
          </p:cNvPr>
          <p:cNvSpPr/>
          <p:nvPr/>
        </p:nvSpPr>
        <p:spPr>
          <a:xfrm>
            <a:off x="7213600" y="5569545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6D9CC-8B88-013C-2ADC-9063D61B7F43}"/>
              </a:ext>
            </a:extLst>
          </p:cNvPr>
          <p:cNvSpPr txBox="1"/>
          <p:nvPr/>
        </p:nvSpPr>
        <p:spPr>
          <a:xfrm>
            <a:off x="6634480" y="496371"/>
            <a:ext cx="500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doi.org</a:t>
            </a:r>
            <a:r>
              <a:rPr lang="en-US" sz="1600" dirty="0"/>
              <a:t>/10.1103/PhysRevD.108.083009</a:t>
            </a:r>
            <a:endParaRPr lang="en-CN" sz="16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312F620-BBAE-671E-6CF5-D3DC24FB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8833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9F1D-A934-61EA-10A2-EA02EFE4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CB79E-6E64-26A5-F8E6-7F21BDE7C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CN" dirty="0"/>
              <a:t>ntroduction</a:t>
            </a:r>
          </a:p>
          <a:p>
            <a:r>
              <a:rPr lang="en-CN" dirty="0"/>
              <a:t>Theoretical modeling</a:t>
            </a:r>
          </a:p>
          <a:p>
            <a:pPr lvl="1"/>
            <a:r>
              <a:rPr lang="en-CN" dirty="0"/>
              <a:t>Intensity &amp; polarization</a:t>
            </a:r>
          </a:p>
          <a:p>
            <a:pPr lvl="1"/>
            <a:r>
              <a:rPr lang="en-CN" dirty="0"/>
              <a:t>Propagation effects</a:t>
            </a:r>
          </a:p>
          <a:p>
            <a:r>
              <a:rPr lang="en-CN" dirty="0"/>
              <a:t>Observation &amp; data analysis</a:t>
            </a:r>
          </a:p>
          <a:p>
            <a:r>
              <a:rPr lang="en-US" dirty="0"/>
              <a:t>Constraints on axion-photon coupling</a:t>
            </a:r>
          </a:p>
          <a:p>
            <a:r>
              <a:rPr lang="en-US" dirty="0"/>
              <a:t>Conclusion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70D77-3731-2E2A-6313-26831341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2644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8041-2C91-2F31-05E8-4AE45806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Physics thrives on crisis</a:t>
            </a:r>
            <a:endParaRPr lang="en-C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40236-26BB-76BB-59A1-1565C4BD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CN" dirty="0"/>
              <a:t>ince 1970s, QCD has been the most successful description of all interations other than gravity</a:t>
            </a:r>
          </a:p>
          <a:p>
            <a:pPr lvl="1"/>
            <a:r>
              <a:rPr lang="en-US" dirty="0"/>
              <a:t>M</a:t>
            </a:r>
            <a:r>
              <a:rPr lang="en-CN" dirty="0"/>
              <a:t>atter-anti-matter asymmetry</a:t>
            </a:r>
          </a:p>
          <a:p>
            <a:pPr lvl="1"/>
            <a:r>
              <a:rPr lang="en-US" dirty="0"/>
              <a:t>S</a:t>
            </a:r>
            <a:r>
              <a:rPr lang="en-CN" dirty="0"/>
              <a:t>trong CP problem</a:t>
            </a:r>
          </a:p>
          <a:p>
            <a:pPr lvl="2"/>
            <a:r>
              <a:rPr lang="en-US" dirty="0"/>
              <a:t>V</a:t>
            </a:r>
            <a:r>
              <a:rPr lang="en-CN" dirty="0"/>
              <a:t>anishing small electric dipole moment for neutron</a:t>
            </a:r>
          </a:p>
          <a:p>
            <a:pPr lvl="2"/>
            <a:r>
              <a:rPr lang="en-US" dirty="0"/>
              <a:t>F</a:t>
            </a:r>
            <a:r>
              <a:rPr lang="en-CN" dirty="0"/>
              <a:t>ine tuning problem</a:t>
            </a:r>
          </a:p>
          <a:p>
            <a:r>
              <a:rPr lang="en-US" dirty="0"/>
              <a:t>M</a:t>
            </a:r>
            <a:r>
              <a:rPr lang="en-CN" dirty="0"/>
              <a:t>odern astronomy, cosmology</a:t>
            </a:r>
          </a:p>
          <a:p>
            <a:pPr lvl="1"/>
            <a:r>
              <a:rPr lang="en-US" dirty="0"/>
              <a:t>C</a:t>
            </a:r>
            <a:r>
              <a:rPr lang="en-CN" dirty="0"/>
              <a:t>old dark matter</a:t>
            </a:r>
          </a:p>
          <a:p>
            <a:r>
              <a:rPr lang="en-CN" dirty="0"/>
              <a:t>1977 Peccei-Quinn-Weinberg-Wilczek,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E6333-4771-6551-C4E4-B256CAC7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311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30EC-F285-91AE-2609-01ECDB7D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CN" b="1" dirty="0"/>
              <a:t>hat is axion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0C849-4C50-692C-42F5-ACB0C4C2D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seudo-scalar particle</a:t>
            </a:r>
          </a:p>
          <a:p>
            <a:r>
              <a:rPr lang="en-US" dirty="0"/>
              <a:t>A</a:t>
            </a:r>
            <a:r>
              <a:rPr lang="en-CN" dirty="0"/>
              <a:t>xion mass</a:t>
            </a:r>
          </a:p>
          <a:p>
            <a:endParaRPr lang="en-CN" dirty="0"/>
          </a:p>
          <a:p>
            <a:r>
              <a:rPr lang="en-US" dirty="0"/>
              <a:t>I</a:t>
            </a:r>
            <a:r>
              <a:rPr lang="en-CN" dirty="0"/>
              <a:t>nteractions</a:t>
            </a:r>
          </a:p>
          <a:p>
            <a:endParaRPr lang="en-CN" dirty="0"/>
          </a:p>
          <a:p>
            <a:endParaRPr lang="en-CN" dirty="0"/>
          </a:p>
          <a:p>
            <a:r>
              <a:rPr lang="en-US" dirty="0"/>
              <a:t>A</a:t>
            </a:r>
            <a:r>
              <a:rPr lang="en-CN" dirty="0"/>
              <a:t>xion-like particle</a:t>
            </a:r>
          </a:p>
          <a:p>
            <a:r>
              <a:rPr lang="en-US" dirty="0"/>
              <a:t>U</a:t>
            </a:r>
            <a:r>
              <a:rPr lang="en-CN" dirty="0"/>
              <a:t>ltralight dark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C8BAD-67D5-0B9A-71D5-3A426D28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363" y="4132605"/>
            <a:ext cx="3886200" cy="2179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63E4B-D81C-6B0B-4186-DA1E6E7F8ED7}"/>
              </a:ext>
            </a:extLst>
          </p:cNvPr>
          <p:cNvSpPr txBox="1"/>
          <p:nvPr/>
        </p:nvSpPr>
        <p:spPr>
          <a:xfrm>
            <a:off x="8058363" y="6311900"/>
            <a:ext cx="4356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(Credit: Sandbox Studio, Chicago, Symmetry Magazine/Fermilab and SLAC)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3A0A2-6569-4B35-65D0-C8FCF7B5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78" y="4132605"/>
            <a:ext cx="2069272" cy="1241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AD8A1A-9C71-DEBD-3436-59482E16BE10}"/>
                  </a:ext>
                </a:extLst>
              </p:cNvPr>
              <p:cNvSpPr txBox="1"/>
              <p:nvPr/>
            </p:nvSpPr>
            <p:spPr>
              <a:xfrm>
                <a:off x="3275745" y="2189091"/>
                <a:ext cx="3482940" cy="79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≈6×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eV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AD8A1A-9C71-DEBD-3436-59482E16B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745" y="2189091"/>
                <a:ext cx="3482940" cy="790024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6AF8ED-BCCC-320A-078B-BFE55C29A4B0}"/>
                  </a:ext>
                </a:extLst>
              </p:cNvPr>
              <p:cNvSpPr txBox="1"/>
              <p:nvPr/>
            </p:nvSpPr>
            <p:spPr>
              <a:xfrm>
                <a:off x="2861354" y="3297019"/>
                <a:ext cx="1869896" cy="67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6AF8ED-BCCC-320A-078B-BFE55C29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54" y="3297019"/>
                <a:ext cx="1869896" cy="673389"/>
              </a:xfrm>
              <a:prstGeom prst="rect">
                <a:avLst/>
              </a:prstGeom>
              <a:blipFill>
                <a:blip r:embed="rId5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C5B67F-F503-FAE1-DD82-8C743325C3FE}"/>
                  </a:ext>
                </a:extLst>
              </p:cNvPr>
              <p:cNvSpPr txBox="1"/>
              <p:nvPr/>
            </p:nvSpPr>
            <p:spPr>
              <a:xfrm>
                <a:off x="4436410" y="3298599"/>
                <a:ext cx="1869896" cy="67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C5B67F-F503-FAE1-DD82-8C743325C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410" y="3298599"/>
                <a:ext cx="1869896" cy="673389"/>
              </a:xfrm>
              <a:prstGeom prst="rect">
                <a:avLst/>
              </a:prstGeom>
              <a:blipFill>
                <a:blip r:embed="rId6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0776F6-03B1-A56B-6CB2-52F82CB449FF}"/>
                  </a:ext>
                </a:extLst>
              </p:cNvPr>
              <p:cNvSpPr txBox="1"/>
              <p:nvPr/>
            </p:nvSpPr>
            <p:spPr>
              <a:xfrm>
                <a:off x="6306306" y="3245914"/>
                <a:ext cx="1869896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0776F6-03B1-A56B-6CB2-52F82CB4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06" y="3245914"/>
                <a:ext cx="1869896" cy="724494"/>
              </a:xfrm>
              <a:prstGeom prst="rect">
                <a:avLst/>
              </a:prstGeom>
              <a:blipFill>
                <a:blip r:embed="rId7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Callout 13">
                <a:extLst>
                  <a:ext uri="{FF2B5EF4-FFF2-40B4-BE49-F238E27FC236}">
                    <a16:creationId xmlns:a16="http://schemas.microsoft.com/office/drawing/2014/main" id="{9DB4A297-1A8E-CBB2-439B-9AA5ABEF6B3E}"/>
                  </a:ext>
                </a:extLst>
              </p:cNvPr>
              <p:cNvSpPr/>
              <p:nvPr/>
            </p:nvSpPr>
            <p:spPr>
              <a:xfrm>
                <a:off x="4133638" y="4342074"/>
                <a:ext cx="1767155" cy="976045"/>
              </a:xfrm>
              <a:prstGeom prst="wedgeEllipseCallout">
                <a:avLst>
                  <a:gd name="adj1" fmla="val 16183"/>
                  <a:gd name="adj2" fmla="val -9862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CN" b="1" dirty="0"/>
              </a:p>
            </p:txBody>
          </p:sp>
        </mc:Choice>
        <mc:Fallback xmlns="">
          <p:sp>
            <p:nvSpPr>
              <p:cNvPr id="14" name="Oval Callout 13">
                <a:extLst>
                  <a:ext uri="{FF2B5EF4-FFF2-40B4-BE49-F238E27FC236}">
                    <a16:creationId xmlns:a16="http://schemas.microsoft.com/office/drawing/2014/main" id="{9DB4A297-1A8E-CBB2-439B-9AA5ABEF6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38" y="4342074"/>
                <a:ext cx="1767155" cy="976045"/>
              </a:xfrm>
              <a:prstGeom prst="wedgeEllipseCallout">
                <a:avLst>
                  <a:gd name="adj1" fmla="val 16183"/>
                  <a:gd name="adj2" fmla="val -9862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373E5B7-A916-2E77-E9AA-41E65A9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8394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70B7-7952-3761-FE1A-690EA8DD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CN" b="1" dirty="0"/>
              <a:t>hy axion + pulsar?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48DD7-6193-2D8D-4E97-F81AA0605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M</a:t>
                </a:r>
                <a:r>
                  <a:rPr lang="en-CN" sz="2400" dirty="0"/>
                  <a:t>ake the most of </a:t>
                </a:r>
                <a:r>
                  <a:rPr lang="en-CN" sz="2400" i="1" dirty="0">
                    <a:solidFill>
                      <a:srgbClr val="FF0000"/>
                    </a:solidFill>
                  </a:rPr>
                  <a:t>strong</a:t>
                </a:r>
                <a:r>
                  <a:rPr lang="en-CN" sz="2400" dirty="0"/>
                  <a:t> astrophysical magnetic field to transfer energy from axion field into photons</a:t>
                </a:r>
              </a:p>
              <a:p>
                <a:r>
                  <a:rPr lang="en-CN" sz="2400" dirty="0"/>
                  <a:t>Plasma generates effective mass for photon, allow axion and photon dispersion relations to </a:t>
                </a:r>
                <a:r>
                  <a:rPr lang="en-CN" sz="2400" dirty="0">
                    <a:solidFill>
                      <a:srgbClr val="FF0000"/>
                    </a:solidFill>
                  </a:rPr>
                  <a:t>intersect</a:t>
                </a:r>
                <a:r>
                  <a:rPr lang="en-CN" sz="2400" dirty="0"/>
                  <a:t>, thus making </a:t>
                </a:r>
                <a:r>
                  <a:rPr lang="en-US" sz="2400" dirty="0"/>
                  <a:t>the</a:t>
                </a:r>
                <a:r>
                  <a:rPr lang="en-CN" sz="2400" dirty="0"/>
                  <a:t> conversion </a:t>
                </a:r>
                <a:r>
                  <a:rPr lang="en-CN" sz="2400" b="1" i="1" dirty="0">
                    <a:solidFill>
                      <a:srgbClr val="FF0000"/>
                    </a:solidFill>
                  </a:rPr>
                  <a:t>resonant</a:t>
                </a:r>
              </a:p>
              <a:p>
                <a:endParaRPr lang="en-CN" sz="2400" dirty="0"/>
              </a:p>
              <a:p>
                <a:r>
                  <a:rPr lang="en-US" sz="2400" dirty="0"/>
                  <a:t>S</a:t>
                </a:r>
                <a:r>
                  <a:rPr lang="en-CN" sz="2400" dirty="0"/>
                  <a:t>trong surface magnetic field (up to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CN" sz="2400" dirty="0"/>
                  <a:t> G)</a:t>
                </a:r>
              </a:p>
              <a:p>
                <a:r>
                  <a:rPr lang="en-US" sz="2400" dirty="0"/>
                  <a:t>M</a:t>
                </a:r>
                <a:r>
                  <a:rPr lang="en-CN" sz="2400" dirty="0"/>
                  <a:t>agnetosphere, plasma frequency neV~meV</a:t>
                </a:r>
              </a:p>
              <a:p>
                <a:endParaRPr lang="en-CN" sz="2400" dirty="0"/>
              </a:p>
              <a:p>
                <a:r>
                  <a:rPr lang="en-US" sz="2400" dirty="0"/>
                  <a:t>N</a:t>
                </a:r>
                <a:r>
                  <a:rPr lang="en-CN" sz="2400" dirty="0"/>
                  <a:t>arrow spectral line at a frequency determined by axion mass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48DD7-6193-2D8D-4E97-F81AA0605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E84693-20F2-2195-7283-B1AE360FB299}"/>
              </a:ext>
            </a:extLst>
          </p:cNvPr>
          <p:cNvSpPr txBox="1"/>
          <p:nvPr/>
        </p:nvSpPr>
        <p:spPr>
          <a:xfrm>
            <a:off x="7839183" y="4001294"/>
            <a:ext cx="227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CN" sz="2000" dirty="0">
                <a:solidFill>
                  <a:srgbClr val="FF0000"/>
                </a:solidFill>
              </a:rPr>
              <a:t>deal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1F6B4-F7CB-5CAB-BDE6-35B335B3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667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8F99-01AE-9530-E2E4-593ED326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CN" b="1" dirty="0"/>
              <a:t>heoretical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FA6F2-A4F9-9DFE-E9B2-A4C96140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6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70DF8E-24BC-937A-6BE8-3C78BB47CEE8}"/>
                  </a:ext>
                </a:extLst>
              </p:cNvPr>
              <p:cNvSpPr txBox="1"/>
              <p:nvPr/>
            </p:nvSpPr>
            <p:spPr>
              <a:xfrm>
                <a:off x="838200" y="1675444"/>
                <a:ext cx="5111528" cy="2554033"/>
              </a:xfrm>
              <a:prstGeom prst="rect">
                <a:avLst/>
              </a:prstGeom>
              <a:noFill/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</a:t>
                </a:r>
                <a:r>
                  <a:rPr lang="en-CN" sz="2400" dirty="0"/>
                  <a:t>xion electrodynamics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−</m:t>
                      </m:r>
                      <m:sSubSup>
                        <m:sSubSup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𝜕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𝑡</m:t>
                          </m:r>
                        </m:sub>
                        <m:sup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</m:sup>
                      </m:sSubSup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𝑎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+</m:t>
                      </m:r>
                      <m:sSup>
                        <m:sSup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∇</m:t>
                          </m:r>
                        </m:e>
                        <m:sup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𝑎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=</m:t>
                      </m:r>
                      <m:sSubSup>
                        <m:sSubSup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𝑎</m:t>
                          </m:r>
                        </m:sub>
                        <m:sup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</m:sup>
                      </m:sSubSup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𝑎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−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𝑔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𝑎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𝛾𝛾</m:t>
                          </m:r>
                        </m:sub>
                      </m:sSub>
                      <m:r>
                        <a:rPr kumimoji="0" 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𝐄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⋅</m:t>
                      </m:r>
                      <m:r>
                        <a:rPr kumimoji="0" 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𝐁</m:t>
                      </m:r>
                    </m:oMath>
                  </m:oMathPara>
                </a14:m>
                <a:endParaRPr kumimoji="0" lang="en-CN" sz="2400" b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nela Text Regular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−</m:t>
                      </m:r>
                      <m:sSup>
                        <m:sSupPr>
                          <m:ctrlPr>
                            <a:rPr kumimoji="0" lang="en-US" sz="240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∇</m:t>
                          </m:r>
                        </m:e>
                        <m:sup>
                          <m:r>
                            <a:rPr kumimoji="0" lang="en-US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</m:sup>
                      </m:sSup>
                      <m:r>
                        <a:rPr kumimoji="0" 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𝐄</m:t>
                      </m:r>
                      <m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∇</m:t>
                      </m:r>
                      <m:d>
                        <m:d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∇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⋅</m:t>
                          </m:r>
                          <m:r>
                            <a:rPr kumimoji="0" lang="en-US" sz="24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𝐄</m:t>
                          </m:r>
                        </m:e>
                      </m:d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𝜔</m:t>
                          </m:r>
                        </m:e>
                        <m:sup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</m:sup>
                      </m:sSup>
                      <m:r>
                        <a:rPr kumimoji="0" 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𝐃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+</m:t>
                      </m:r>
                      <m:sSup>
                        <m:sSup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𝜔</m:t>
                          </m:r>
                        </m:e>
                        <m:sup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𝑔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𝑎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𝛾𝛾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𝑎</m:t>
                      </m:r>
                      <m:r>
                        <a:rPr kumimoji="0" 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𝐁</m:t>
                      </m:r>
                    </m:oMath>
                  </m:oMathPara>
                </a14:m>
                <a:endParaRPr kumimoji="0" lang="en-CN" sz="2400" b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nela Text Regular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nela Text Regular"/>
                              <a:cs typeface="Canela Text Regular"/>
                              <a:sym typeface="Canela Text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nela Text Regular"/>
                              <a:cs typeface="Canela Text Regular"/>
                              <a:sym typeface="Canela Text Regular"/>
                            </a:rPr>
                            <m:t>𝑃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nela Text Regular"/>
                              <a:cs typeface="Canela Text Regular"/>
                              <a:sym typeface="Canela Text Regular"/>
                            </a:rPr>
                            <m:t>𝑎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nela Text Regular"/>
                              <a:cs typeface="Canela Text Regular"/>
                              <a:sym typeface="Canela Text Regular"/>
                            </a:rPr>
                            <m:t>→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nela Text Regular"/>
                              <a:cs typeface="Canela Text Regular"/>
                              <a:sym typeface="Canela Text Regular"/>
                            </a:rPr>
                            <m:t>𝛾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nela Text Regular"/>
                          <a:cs typeface="Canela Text Regular"/>
                          <a:sym typeface="Canela Text Regular"/>
                        </a:rPr>
                        <m:t>≡</m:t>
                      </m:r>
                      <m:f>
                        <m:f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≃</m:t>
                      </m:r>
                      <m:f>
                        <m:f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nela Text Regular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4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nela Text Regular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nela Text Regular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Canela Text Regular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nela Text Regular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nela Text Regular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𝑎</m:t>
                              </m:r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𝛾𝛾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sSubSup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𝑡</m:t>
                              </m:r>
                            </m:sub>
                            <m:sup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nela Text Regular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sSubSup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𝑝</m:t>
                              </m:r>
                            </m:sub>
                            <m:sup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nela Text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nela Text Regular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nela Text Regular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nela Text Regular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N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70DF8E-24BC-937A-6BE8-3C78BB47C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5444"/>
                <a:ext cx="5111528" cy="2554033"/>
              </a:xfrm>
              <a:prstGeom prst="rect">
                <a:avLst/>
              </a:prstGeom>
              <a:blipFill>
                <a:blip r:embed="rId2"/>
                <a:stretch>
                  <a:fillRect t="-1471"/>
                </a:stretch>
              </a:blipFill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DABE07-9F60-167F-0042-0FD937ED4D96}"/>
                  </a:ext>
                </a:extLst>
              </p:cNvPr>
              <p:cNvSpPr txBox="1"/>
              <p:nvPr/>
            </p:nvSpPr>
            <p:spPr>
              <a:xfrm>
                <a:off x="6909092" y="1933964"/>
                <a:ext cx="4275851" cy="1155701"/>
              </a:xfrm>
              <a:prstGeom prst="rect">
                <a:avLst/>
              </a:prstGeom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</a:t>
                </a:r>
                <a:r>
                  <a:rPr lang="en-CN" sz="2400" dirty="0"/>
                  <a:t>agnetosphere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GJ</m:t>
                          </m:r>
                        </m:sub>
                      </m:sSub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num>
                        <m:den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DABE07-9F60-167F-0042-0FD937ED4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92" y="1933964"/>
                <a:ext cx="4275851" cy="1155701"/>
              </a:xfrm>
              <a:prstGeom prst="rect">
                <a:avLst/>
              </a:prstGeom>
              <a:blipFill>
                <a:blip r:embed="rId3"/>
                <a:stretch>
                  <a:fillRect t="-3191" b="-3191"/>
                </a:stretch>
              </a:blipFill>
              <a:ln w="25400"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605F3-19FB-6783-3FEA-7B601762518F}"/>
                  </a:ext>
                </a:extLst>
              </p:cNvPr>
              <p:cNvSpPr txBox="1"/>
              <p:nvPr/>
            </p:nvSpPr>
            <p:spPr>
              <a:xfrm>
                <a:off x="1736704" y="4570682"/>
                <a:ext cx="3314520" cy="1922193"/>
              </a:xfrm>
              <a:prstGeom prst="rect">
                <a:avLst/>
              </a:prstGeom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</a:t>
                </a:r>
                <a:r>
                  <a:rPr lang="en-CN" sz="2400" dirty="0"/>
                  <a:t>ark matter density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ar-AE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CS</m:t>
                          </m:r>
                        </m:sub>
                      </m:sSub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ar-A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ar-AE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DM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ar-A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605F3-19FB-6783-3FEA-7B6017625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04" y="4570682"/>
                <a:ext cx="3314520" cy="1922193"/>
              </a:xfrm>
              <a:prstGeom prst="rect">
                <a:avLst/>
              </a:prstGeom>
              <a:blipFill>
                <a:blip r:embed="rId4"/>
                <a:stretch>
                  <a:fillRect t="-1948" r="-1136"/>
                </a:stretch>
              </a:blipFill>
              <a:ln w="25400"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F6EBFEC-90E4-E5B9-BC00-F152CA222C5D}"/>
              </a:ext>
            </a:extLst>
          </p:cNvPr>
          <p:cNvSpPr txBox="1"/>
          <p:nvPr/>
        </p:nvSpPr>
        <p:spPr>
          <a:xfrm>
            <a:off x="6242274" y="3799336"/>
            <a:ext cx="3477491" cy="120032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N" sz="2400" dirty="0"/>
              <a:t>Polarization</a:t>
            </a:r>
          </a:p>
          <a:p>
            <a:pPr algn="ctr"/>
            <a:r>
              <a:rPr lang="en-CN" sz="2400" dirty="0"/>
              <a:t>100% linearly polarized</a:t>
            </a:r>
          </a:p>
          <a:p>
            <a:pPr algn="ctr"/>
            <a:r>
              <a:rPr lang="en-US" sz="2400" dirty="0"/>
              <a:t>I</a:t>
            </a:r>
            <a:r>
              <a:rPr lang="en-CN" sz="2400" dirty="0"/>
              <a:t>ncoherent 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A4453-BE4F-006D-2634-538564E7BA6A}"/>
                  </a:ext>
                </a:extLst>
              </p:cNvPr>
              <p:cNvSpPr txBox="1"/>
              <p:nvPr/>
            </p:nvSpPr>
            <p:spPr>
              <a:xfrm>
                <a:off x="6164048" y="5058775"/>
                <a:ext cx="355571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defRPr sz="4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ar-AE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⟩+⟨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ar-A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defRPr sz="4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⟩−⟨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ar-A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defRPr sz="4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⟩+⟨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ar-A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defRPr sz="4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≡−</m:t>
                      </m:r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⟩−⟨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ar-A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⟩)</m:t>
                      </m:r>
                    </m:oMath>
                  </m:oMathPara>
                </a14:m>
                <a:endParaRPr lang="ar-A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DA4453-BE4F-006D-2634-538564E7B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048" y="5058775"/>
                <a:ext cx="3555717" cy="1323439"/>
              </a:xfrm>
              <a:prstGeom prst="rect">
                <a:avLst/>
              </a:prstGeom>
              <a:blipFill>
                <a:blip r:embed="rId5"/>
                <a:stretch>
                  <a:fillRect l="-712" t="-2857" b="-76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80D08-33CE-FCBC-CCCF-98E9A09E63CE}"/>
                  </a:ext>
                </a:extLst>
              </p:cNvPr>
              <p:cNvSpPr txBox="1"/>
              <p:nvPr/>
            </p:nvSpPr>
            <p:spPr>
              <a:xfrm>
                <a:off x="9836376" y="3984428"/>
                <a:ext cx="1237839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defRPr sz="3800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Basis</a:t>
                </a:r>
              </a:p>
              <a:p>
                <a:pPr>
                  <a:defRPr sz="3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 sz="3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80D08-33CE-FCBC-CCCF-98E9A09E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376" y="3984428"/>
                <a:ext cx="1237839" cy="1292662"/>
              </a:xfrm>
              <a:prstGeom prst="rect">
                <a:avLst/>
              </a:prstGeom>
              <a:blipFill>
                <a:blip r:embed="rId6"/>
                <a:stretch>
                  <a:fillRect l="-7071" t="-29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53BE59D-6A4F-D8BB-123B-9233D782A7A7}"/>
              </a:ext>
            </a:extLst>
          </p:cNvPr>
          <p:cNvSpPr txBox="1"/>
          <p:nvPr/>
        </p:nvSpPr>
        <p:spPr>
          <a:xfrm>
            <a:off x="9836376" y="5843605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ZHX et al. 2023</a:t>
            </a:r>
          </a:p>
        </p:txBody>
      </p:sp>
    </p:spTree>
    <p:extLst>
      <p:ext uri="{BB962C8B-B14F-4D97-AF65-F5344CB8AC3E}">
        <p14:creationId xmlns:p14="http://schemas.microsoft.com/office/powerpoint/2010/main" val="78381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3850-5026-1DD0-F22E-ED9F9836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CN" b="1" dirty="0"/>
              <a:t>ay-tracing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64AD3-1A50-4A2E-1527-3DBC492B68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 lIns="90000">
                <a:normAutofit/>
              </a:bodyPr>
              <a:lstStyle/>
              <a:p>
                <a:r>
                  <a:rPr lang="en-US" sz="2400" dirty="0"/>
                  <a:t>R</a:t>
                </a:r>
                <a:r>
                  <a:rPr lang="en-CN" sz="2400" dirty="0"/>
                  <a:t>endering techique to simulate lightning scenes</a:t>
                </a:r>
              </a:p>
              <a:p>
                <a:r>
                  <a:rPr lang="en-US" sz="2400" dirty="0"/>
                  <a:t>T</a:t>
                </a:r>
                <a:r>
                  <a:rPr lang="en-CN" sz="2400" dirty="0"/>
                  <a:t>racing the path of light</a:t>
                </a:r>
              </a:p>
              <a:p>
                <a:endParaRPr lang="en-CN" sz="2000" dirty="0"/>
              </a:p>
              <a:p>
                <a:r>
                  <a:rPr lang="en-US" sz="2400" dirty="0"/>
                  <a:t>P</a:t>
                </a:r>
                <a:r>
                  <a:rPr lang="en-CN" sz="2400" dirty="0"/>
                  <a:t>rocedures:</a:t>
                </a:r>
              </a:p>
              <a:p>
                <a:pPr lvl="1"/>
                <a:r>
                  <a:rPr lang="en-US" sz="1800" dirty="0"/>
                  <a:t>G</a:t>
                </a:r>
                <a:r>
                  <a:rPr lang="en-CN" sz="1800" dirty="0"/>
                  <a:t>rid the image plane</a:t>
                </a:r>
              </a:p>
              <a:p>
                <a:pPr lvl="1"/>
                <a:r>
                  <a:rPr lang="en-US" sz="1800" dirty="0"/>
                  <a:t>D</a:t>
                </a:r>
                <a:r>
                  <a:rPr lang="en-CN" sz="1800" dirty="0"/>
                  <a:t>etermine ray path</a:t>
                </a:r>
              </a:p>
              <a:p>
                <a:pPr lvl="1"/>
                <a:r>
                  <a:rPr lang="en-US" sz="1800" dirty="0"/>
                  <a:t>T</a:t>
                </a:r>
                <a:r>
                  <a:rPr lang="en-CN" sz="1800" dirty="0"/>
                  <a:t>race ray backward (propagation effect)</a:t>
                </a:r>
              </a:p>
              <a:p>
                <a:pPr lvl="2"/>
                <a:r>
                  <a:rPr lang="en-US" sz="1800" dirty="0"/>
                  <a:t>V</a:t>
                </a:r>
                <a:r>
                  <a:rPr lang="en-CN" sz="1800" dirty="0"/>
                  <a:t>acuum: straight-line</a:t>
                </a:r>
              </a:p>
              <a:p>
                <a:pPr lvl="2"/>
                <a:r>
                  <a:rPr lang="en-US" sz="1800" dirty="0"/>
                  <a:t>P</a:t>
                </a:r>
                <a:r>
                  <a:rPr lang="en-CN" sz="1800" dirty="0"/>
                  <a:t>lasma: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𝜈𝜌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N" sz="1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endParaRPr lang="en-CN" sz="1800" dirty="0"/>
              </a:p>
              <a:p>
                <a:pPr lvl="1"/>
                <a:r>
                  <a:rPr lang="en-US" sz="2000" dirty="0"/>
                  <a:t>Sum contributions from all pixels</a:t>
                </a:r>
                <a:endParaRPr lang="en-C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64AD3-1A50-4A2E-1527-3DBC492B6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ay-trace.pdf" descr="ray-trace.pdf">
            <a:extLst>
              <a:ext uri="{FF2B5EF4-FFF2-40B4-BE49-F238E27FC236}">
                <a16:creationId xmlns:a16="http://schemas.microsoft.com/office/drawing/2014/main" id="{DE52C14E-B88E-4027-0DC6-A598FCD2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848" y="3384401"/>
            <a:ext cx="4673392" cy="310847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B7EBC-FE7D-7BF7-7F02-009DD60AA584}"/>
              </a:ext>
            </a:extLst>
          </p:cNvPr>
          <p:cNvSpPr txBox="1"/>
          <p:nvPr/>
        </p:nvSpPr>
        <p:spPr>
          <a:xfrm>
            <a:off x="8077200" y="6492875"/>
            <a:ext cx="4017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commons.wikimedia.org</a:t>
            </a:r>
            <a:r>
              <a:rPr lang="en-US" sz="1050" dirty="0"/>
              <a:t>/wiki/</a:t>
            </a:r>
            <a:r>
              <a:rPr lang="en-US" sz="1050" dirty="0" err="1"/>
              <a:t>File:Ray_trace_diagram.svg</a:t>
            </a:r>
            <a:endParaRPr lang="en-US" sz="1050" dirty="0"/>
          </a:p>
        </p:txBody>
      </p:sp>
      <p:pic>
        <p:nvPicPr>
          <p:cNvPr id="6" name="equalwp.jpg" descr="equalwp.jpg">
            <a:extLst>
              <a:ext uri="{FF2B5EF4-FFF2-40B4-BE49-F238E27FC236}">
                <a16:creationId xmlns:a16="http://schemas.microsoft.com/office/drawing/2014/main" id="{0C9371CC-3B6B-F7D3-12CB-607A770738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71" t="18878" r="25123" b="22491"/>
          <a:stretch>
            <a:fillRect/>
          </a:stretch>
        </p:blipFill>
        <p:spPr>
          <a:xfrm>
            <a:off x="8850005" y="243046"/>
            <a:ext cx="2740015" cy="288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498" extrusionOk="0">
                <a:moveTo>
                  <a:pt x="10144" y="2"/>
                </a:moveTo>
                <a:cubicBezTo>
                  <a:pt x="7748" y="-43"/>
                  <a:pt x="5361" y="917"/>
                  <a:pt x="4280" y="2485"/>
                </a:cubicBezTo>
                <a:cubicBezTo>
                  <a:pt x="3079" y="4227"/>
                  <a:pt x="3376" y="6194"/>
                  <a:pt x="5063" y="7679"/>
                </a:cubicBezTo>
                <a:cubicBezTo>
                  <a:pt x="5509" y="8071"/>
                  <a:pt x="5721" y="8330"/>
                  <a:pt x="5624" y="8361"/>
                </a:cubicBezTo>
                <a:cubicBezTo>
                  <a:pt x="5538" y="8390"/>
                  <a:pt x="4827" y="8490"/>
                  <a:pt x="4043" y="8584"/>
                </a:cubicBezTo>
                <a:cubicBezTo>
                  <a:pt x="2122" y="8815"/>
                  <a:pt x="1572" y="9009"/>
                  <a:pt x="829" y="9715"/>
                </a:cubicBezTo>
                <a:cubicBezTo>
                  <a:pt x="355" y="10165"/>
                  <a:pt x="190" y="10418"/>
                  <a:pt x="75" y="10874"/>
                </a:cubicBezTo>
                <a:cubicBezTo>
                  <a:pt x="-160" y="11806"/>
                  <a:pt x="162" y="12706"/>
                  <a:pt x="972" y="13382"/>
                </a:cubicBezTo>
                <a:cubicBezTo>
                  <a:pt x="1860" y="14124"/>
                  <a:pt x="2869" y="14322"/>
                  <a:pt x="4921" y="14159"/>
                </a:cubicBezTo>
                <a:cubicBezTo>
                  <a:pt x="5664" y="14100"/>
                  <a:pt x="6345" y="14078"/>
                  <a:pt x="6434" y="14111"/>
                </a:cubicBezTo>
                <a:cubicBezTo>
                  <a:pt x="6556" y="14155"/>
                  <a:pt x="6496" y="14319"/>
                  <a:pt x="6189" y="14774"/>
                </a:cubicBezTo>
                <a:cubicBezTo>
                  <a:pt x="4992" y="16554"/>
                  <a:pt x="5178" y="18362"/>
                  <a:pt x="6709" y="19824"/>
                </a:cubicBezTo>
                <a:cubicBezTo>
                  <a:pt x="7415" y="20499"/>
                  <a:pt x="8472" y="21057"/>
                  <a:pt x="9563" y="21331"/>
                </a:cubicBezTo>
                <a:cubicBezTo>
                  <a:pt x="10348" y="21527"/>
                  <a:pt x="12394" y="21557"/>
                  <a:pt x="13265" y="21384"/>
                </a:cubicBezTo>
                <a:cubicBezTo>
                  <a:pt x="14212" y="21196"/>
                  <a:pt x="15718" y="20482"/>
                  <a:pt x="16396" y="19899"/>
                </a:cubicBezTo>
                <a:cubicBezTo>
                  <a:pt x="16727" y="19613"/>
                  <a:pt x="17180" y="19060"/>
                  <a:pt x="17404" y="18668"/>
                </a:cubicBezTo>
                <a:cubicBezTo>
                  <a:pt x="17785" y="17999"/>
                  <a:pt x="17811" y="17890"/>
                  <a:pt x="17810" y="16884"/>
                </a:cubicBezTo>
                <a:cubicBezTo>
                  <a:pt x="17810" y="15921"/>
                  <a:pt x="17775" y="15748"/>
                  <a:pt x="17467" y="15192"/>
                </a:cubicBezTo>
                <a:cubicBezTo>
                  <a:pt x="17279" y="14851"/>
                  <a:pt x="16813" y="14282"/>
                  <a:pt x="16432" y="13928"/>
                </a:cubicBezTo>
                <a:cubicBezTo>
                  <a:pt x="15972" y="13500"/>
                  <a:pt x="15786" y="13255"/>
                  <a:pt x="15879" y="13201"/>
                </a:cubicBezTo>
                <a:cubicBezTo>
                  <a:pt x="15956" y="13155"/>
                  <a:pt x="16616" y="13053"/>
                  <a:pt x="17344" y="12974"/>
                </a:cubicBezTo>
                <a:cubicBezTo>
                  <a:pt x="19600" y="12728"/>
                  <a:pt x="20583" y="12263"/>
                  <a:pt x="21138" y="11185"/>
                </a:cubicBezTo>
                <a:cubicBezTo>
                  <a:pt x="21346" y="10782"/>
                  <a:pt x="21440" y="10377"/>
                  <a:pt x="21432" y="9989"/>
                </a:cubicBezTo>
                <a:cubicBezTo>
                  <a:pt x="21408" y="8824"/>
                  <a:pt x="20465" y="7810"/>
                  <a:pt x="18899" y="7446"/>
                </a:cubicBezTo>
                <a:cubicBezTo>
                  <a:pt x="18189" y="7281"/>
                  <a:pt x="17895" y="7272"/>
                  <a:pt x="16542" y="7387"/>
                </a:cubicBezTo>
                <a:cubicBezTo>
                  <a:pt x="15692" y="7459"/>
                  <a:pt x="14948" y="7490"/>
                  <a:pt x="14890" y="7456"/>
                </a:cubicBezTo>
                <a:cubicBezTo>
                  <a:pt x="14831" y="7421"/>
                  <a:pt x="14910" y="7231"/>
                  <a:pt x="15066" y="7033"/>
                </a:cubicBezTo>
                <a:cubicBezTo>
                  <a:pt x="16129" y="5684"/>
                  <a:pt x="16322" y="4105"/>
                  <a:pt x="15588" y="2733"/>
                </a:cubicBezTo>
                <a:cubicBezTo>
                  <a:pt x="15017" y="1664"/>
                  <a:pt x="13352" y="554"/>
                  <a:pt x="11789" y="199"/>
                </a:cubicBezTo>
                <a:cubicBezTo>
                  <a:pt x="11251" y="76"/>
                  <a:pt x="10697" y="12"/>
                  <a:pt x="10144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F20D2-54C6-69E3-59D5-0F445995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385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4918 0.485817" pathEditMode="relative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68A5-2AC4-B27B-FB99-102E693E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CN" b="1" dirty="0"/>
              <a:t>olarization transport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773F0-1E9E-8EEF-74FC-CB2FE0CA4B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ar-A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sub>
                      <m:sup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f>
                      <m:f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num>
                      <m:den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>
                      <m:f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p>
                      </m:num>
                      <m:den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ar-A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bSup>
                      <m:sSubSup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ar-A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ar-A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CN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CN" sz="2400" dirty="0"/>
              </a:p>
              <a:p>
                <a:endParaRPr lang="en-CN" sz="2400" dirty="0"/>
              </a:p>
              <a:p>
                <a:r>
                  <a:rPr lang="en-US" sz="2400" dirty="0"/>
                  <a:t>P</a:t>
                </a:r>
                <a:r>
                  <a:rPr lang="en-CN" sz="2400" dirty="0"/>
                  <a:t>ropagation law for unit polarization vector</a:t>
                </a:r>
              </a:p>
              <a:p>
                <a:pPr lvl="1"/>
                <a:r>
                  <a:rPr lang="en-US" sz="2000" dirty="0"/>
                  <a:t>D</a:t>
                </a:r>
                <a:r>
                  <a:rPr lang="en-CN" sz="2000" dirty="0"/>
                  <a:t>erived from Maxwell’s equation</a:t>
                </a:r>
              </a:p>
              <a:p>
                <a:pPr lvl="1"/>
                <a:r>
                  <a:rPr lang="en-CN" sz="2000" dirty="0"/>
                  <a:t>Fermi-Walker transport in 3 dimension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𝐟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𝑑𝑠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sz="18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𝐤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𝑑𝑠</m:t>
                            </m:r>
                          </m:den>
                        </m:f>
                        <m:r>
                          <a:rPr lang="en-US" sz="1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𝐤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sz="18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𝐤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𝑑𝑠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transport with effective line element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ar-A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773F0-1E9E-8EEF-74FC-CB2FE0CA4B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4EDEAEA-CA65-881B-3589-AF8C053F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942" y="0"/>
            <a:ext cx="5208058" cy="391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">
                <a:extLst>
                  <a:ext uri="{FF2B5EF4-FFF2-40B4-BE49-F238E27FC236}">
                    <a16:creationId xmlns:a16="http://schemas.microsoft.com/office/drawing/2014/main" id="{1FFE49DF-9673-D44A-305A-4167D7BA8EE2}"/>
                  </a:ext>
                </a:extLst>
              </p:cNvPr>
              <p:cNvSpPr txBox="1"/>
              <p:nvPr/>
            </p:nvSpPr>
            <p:spPr>
              <a:xfrm>
                <a:off x="4672541" y="2377777"/>
                <a:ext cx="147320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defRPr sz="4000" strike="sngStrike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</m:oMath>
                  </m:oMathPara>
                </a14:m>
                <a:endParaRPr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 sz="4000" strike="sngStrike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">
                <a:extLst>
                  <a:ext uri="{FF2B5EF4-FFF2-40B4-BE49-F238E27FC236}">
                    <a16:creationId xmlns:a16="http://schemas.microsoft.com/office/drawing/2014/main" id="{1FFE49DF-9673-D44A-305A-4167D7BA8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541" y="2377777"/>
                <a:ext cx="1473201" cy="841256"/>
              </a:xfrm>
              <a:prstGeom prst="rect">
                <a:avLst/>
              </a:prstGeom>
              <a:blipFill>
                <a:blip r:embed="rId4"/>
                <a:stretch>
                  <a:fillRect b="-59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0327A-295D-FDBB-EEE4-1AAE24345AC9}"/>
                  </a:ext>
                </a:extLst>
              </p:cNvPr>
              <p:cNvSpPr txBox="1"/>
              <p:nvPr/>
            </p:nvSpPr>
            <p:spPr>
              <a:xfrm>
                <a:off x="7906870" y="3911600"/>
                <a:ext cx="2750969" cy="920573"/>
              </a:xfrm>
              <a:prstGeom prst="rect">
                <a:avLst/>
              </a:prstGeom>
              <a:ln w="25400" cap="flat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0327A-295D-FDBB-EEE4-1AAE24345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70" y="3911600"/>
                <a:ext cx="2750969" cy="920573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 w="25400" cap="flat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E0D625F-C77C-FA32-179D-AF4D599F5154}"/>
              </a:ext>
            </a:extLst>
          </p:cNvPr>
          <p:cNvSpPr txBox="1"/>
          <p:nvPr/>
        </p:nvSpPr>
        <p:spPr>
          <a:xfrm>
            <a:off x="8433390" y="4832173"/>
            <a:ext cx="230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/>
              <a:t>(Throne &amp; Blandford 2017)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B4BAE-2F5A-2125-EC00-90914298F40C}"/>
              </a:ext>
            </a:extLst>
          </p:cNvPr>
          <p:cNvSpPr txBox="1"/>
          <p:nvPr/>
        </p:nvSpPr>
        <p:spPr>
          <a:xfrm>
            <a:off x="4724836" y="5667487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ZHX et al.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05563-C7A9-757A-C643-16AD4F78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875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E123-3177-1039-1202-4F4DFBED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CN" b="1" dirty="0"/>
              <a:t>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637B2-4DC9-63EB-B9C1-E76EDE5F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8B41-E2D9-C944-8A77-C549607F1CC6}" type="slidenum">
              <a:rPr lang="en-CN" smtClean="0"/>
              <a:t>9</a:t>
            </a:fld>
            <a:endParaRPr lang="en-CN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FB2CCDA-335C-625F-5441-A604499BB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2548" y="682827"/>
            <a:ext cx="4479533" cy="335965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641E31-5482-3C79-D563-9BE93DE0F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081" y="108398"/>
            <a:ext cx="3191719" cy="38973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703D58-50B3-37AF-9B2F-4ED744EAE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68" y="4108597"/>
            <a:ext cx="5948737" cy="24343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47D6F7-6604-CDD5-8E6E-FF9CB68A2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905" y="4138010"/>
            <a:ext cx="5867028" cy="24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4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5041</TotalTime>
  <Words>793</Words>
  <Application>Microsoft Macintosh PowerPoint</Application>
  <PresentationFormat>Widescreen</PresentationFormat>
  <Paragraphs>181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HelveticaNeue</vt:lpstr>
      <vt:lpstr>Office Theme</vt:lpstr>
      <vt:lpstr>Search for axion dark matter with FAST</vt:lpstr>
      <vt:lpstr>Outline</vt:lpstr>
      <vt:lpstr>Physics thrives on crisis</vt:lpstr>
      <vt:lpstr>What is axion</vt:lpstr>
      <vt:lpstr>Why axion + pulsar?</vt:lpstr>
      <vt:lpstr>Theoretical model</vt:lpstr>
      <vt:lpstr>Ray-tracing method</vt:lpstr>
      <vt:lpstr>Polarization transport</vt:lpstr>
      <vt:lpstr>Results</vt:lpstr>
      <vt:lpstr>Summary of AIRS</vt:lpstr>
      <vt:lpstr>Observation &amp; analysis</vt:lpstr>
      <vt:lpstr>RFI</vt:lpstr>
      <vt:lpstr>RFI removal</vt:lpstr>
      <vt:lpstr>Detection statistics</vt:lpstr>
      <vt:lpstr>Results</vt:lpstr>
      <vt:lpstr>Further analysis</vt:lpstr>
      <vt:lpstr>Limits on g_aγγ (preliminary)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144</cp:revision>
  <dcterms:created xsi:type="dcterms:W3CDTF">2024-07-11T04:11:14Z</dcterms:created>
  <dcterms:modified xsi:type="dcterms:W3CDTF">2024-07-15T01:53:10Z</dcterms:modified>
</cp:coreProperties>
</file>