
<file path=[Content_Types].xml><?xml version="1.0" encoding="utf-8"?>
<Types xmlns="http://schemas.openxmlformats.org/package/2006/content-types">
  <Default Extension="bin" ContentType="image/unknown"/>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handoutMasterIdLst>
    <p:handoutMasterId r:id="rId31"/>
  </p:handoutMasterIdLst>
  <p:sldIdLst>
    <p:sldId id="2716" r:id="rId2"/>
    <p:sldId id="3240" r:id="rId3"/>
    <p:sldId id="3893" r:id="rId4"/>
    <p:sldId id="3936" r:id="rId5"/>
    <p:sldId id="3898" r:id="rId6"/>
    <p:sldId id="3889" r:id="rId7"/>
    <p:sldId id="3894" r:id="rId8"/>
    <p:sldId id="3878" r:id="rId9"/>
    <p:sldId id="3880" r:id="rId10"/>
    <p:sldId id="3907" r:id="rId11"/>
    <p:sldId id="3908" r:id="rId12"/>
    <p:sldId id="3892" r:id="rId13"/>
    <p:sldId id="3890" r:id="rId14"/>
    <p:sldId id="3909" r:id="rId15"/>
    <p:sldId id="3896" r:id="rId16"/>
    <p:sldId id="3942" r:id="rId17"/>
    <p:sldId id="3937" r:id="rId18"/>
    <p:sldId id="3881" r:id="rId19"/>
    <p:sldId id="3904" r:id="rId20"/>
    <p:sldId id="3905" r:id="rId21"/>
    <p:sldId id="3938" r:id="rId22"/>
    <p:sldId id="3939" r:id="rId23"/>
    <p:sldId id="3940" r:id="rId24"/>
    <p:sldId id="3941" r:id="rId25"/>
    <p:sldId id="3932" r:id="rId26"/>
    <p:sldId id="3933" r:id="rId27"/>
    <p:sldId id="3934" r:id="rId28"/>
    <p:sldId id="3935"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3A729A"/>
    <a:srgbClr val="FFFF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13" autoAdjust="0"/>
    <p:restoredTop sz="81495" autoAdjust="0"/>
  </p:normalViewPr>
  <p:slideViewPr>
    <p:cSldViewPr snapToGrid="0">
      <p:cViewPr varScale="1">
        <p:scale>
          <a:sx n="61" d="100"/>
          <a:sy n="61" d="100"/>
        </p:scale>
        <p:origin x="801" y="2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E5BD9BAC-7C3E-8018-D551-4BE0C0BF523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837B28F1-EB8D-3581-2C5F-CC4487A09C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DE5C0E-4C9B-461C-B495-B90F6D522FBB}" type="datetimeFigureOut">
              <a:rPr lang="zh-CN" altLang="en-US" smtClean="0"/>
              <a:t>2024/7/15</a:t>
            </a:fld>
            <a:endParaRPr lang="zh-CN" altLang="en-US"/>
          </a:p>
        </p:txBody>
      </p:sp>
      <p:sp>
        <p:nvSpPr>
          <p:cNvPr id="4" name="页脚占位符 3">
            <a:extLst>
              <a:ext uri="{FF2B5EF4-FFF2-40B4-BE49-F238E27FC236}">
                <a16:creationId xmlns:a16="http://schemas.microsoft.com/office/drawing/2014/main" id="{BE3A9659-854B-822C-A846-62345392016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AFDB2A64-F33C-749A-7264-2F69EBEF10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8ED636-9B23-4D88-8ED0-E335F3F04072}" type="slidenum">
              <a:rPr lang="zh-CN" altLang="en-US" smtClean="0"/>
              <a:t>‹#›</a:t>
            </a:fld>
            <a:endParaRPr lang="zh-CN" altLang="en-US"/>
          </a:p>
        </p:txBody>
      </p:sp>
    </p:spTree>
    <p:extLst>
      <p:ext uri="{BB962C8B-B14F-4D97-AF65-F5344CB8AC3E}">
        <p14:creationId xmlns:p14="http://schemas.microsoft.com/office/powerpoint/2010/main" val="3211975529"/>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09:14:34.124"/>
    </inkml:context>
    <inkml:brush xml:id="br0">
      <inkml:brushProperty name="width" value="0.05" units="cm"/>
      <inkml:brushProperty name="height" value="0.05" units="cm"/>
    </inkml:brush>
  </inkml:definitions>
  <inkml:trace contextRef="#ctx0" brushRef="#br0">0 141 24575,'20'2'0,"-1"0"0,1 1 0,0 1 0,21 8 0,-20-6 0,7 1 0,6 5 0,2-4 0,-1-1 0,0-1 0,48 2 0,-58-7 0,47 8 0,-43-4 0,29 2 0,204-7 0,-127-1 0,-114-1 0,1-1 0,-1 0 0,0-2 0,0-1 0,32-13 0,-32 12 0,7-5 0,0-1 0,49-33 0,-9 6 0,76-29 0,-143 68 0,12-6-1365,-2 1-5461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09:14:34.125"/>
    </inkml:context>
    <inkml:brush xml:id="br0">
      <inkml:brushProperty name="width" value="0.05" units="cm"/>
      <inkml:brushProperty name="height" value="0.05" units="cm"/>
    </inkml:brush>
  </inkml:definitions>
  <inkml:trace contextRef="#ctx0" brushRef="#br0">132 0 24575,'-2'1'0,"-1"0"0,1-1 0,0 0 0,-1 1 0,0 0 0,1 0 0,0 0 0,0 1 0,-1-1 0,2 0 0,-2 1 0,-1 2 0,-23 24 0,26-27 0,-14 13 0,-25 21 0,35-31 0,4-3 0,0-1 0,0 2 0,0-2 0,0 1 0,1 0 0,-1 0 0,0-1 0,1 2 0,-1-1 0,1-1 0,-1 1 0,0 1 0,0-1 0,1-1 0,0 2 0,0-1 0,0 0 0,0 0 0,0 0 0,-1 1 0,1-1 0,0-1 0,0 2 0,1-1 0,-1 0 0,0 1 0,0-1 0,0-1 0,0 2 0,1 0 0,2 4 0,-1-1 0,1 0 0,0-1 0,0 1 0,6 5 0,5 9 0,-10-11-114,1 1 1,-1-1-1,0 0 0,2-1 0,0 0 1,0 1-1,0-2 0,0 0 0,2 1 1,-2-1-1,11 6 0,-11-8-6712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82E5A6-D9CB-4B3C-AF5F-9517F3F17352}" type="datetimeFigureOut">
              <a:rPr lang="zh-CN" altLang="en-US" smtClean="0"/>
              <a:t>2024/7/15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452953-6455-4DD4-BD21-1CB95A3074BE}" type="slidenum">
              <a:rPr lang="zh-CN" altLang="en-US" smtClean="0"/>
              <a:t>‹#›</a:t>
            </a:fld>
            <a:endParaRPr lang="zh-CN" altLang="en-US"/>
          </a:p>
        </p:txBody>
      </p:sp>
    </p:spTree>
    <p:extLst>
      <p:ext uri="{BB962C8B-B14F-4D97-AF65-F5344CB8AC3E}">
        <p14:creationId xmlns:p14="http://schemas.microsoft.com/office/powerpoint/2010/main" val="304393680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B452953-6455-4DD4-BD21-1CB95A3074BE}" type="slidenum">
              <a:rPr lang="zh-CN" altLang="en-US" smtClean="0"/>
              <a:t>1</a:t>
            </a:fld>
            <a:endParaRPr lang="zh-CN" altLang="en-US"/>
          </a:p>
        </p:txBody>
      </p:sp>
    </p:spTree>
    <p:extLst>
      <p:ext uri="{BB962C8B-B14F-4D97-AF65-F5344CB8AC3E}">
        <p14:creationId xmlns:p14="http://schemas.microsoft.com/office/powerpoint/2010/main" val="1982471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B452953-6455-4DD4-BD21-1CB95A3074BE}" type="slidenum">
              <a:rPr lang="zh-CN" altLang="en-US" smtClean="0"/>
              <a:t>10</a:t>
            </a:fld>
            <a:endParaRPr lang="zh-CN" altLang="en-US"/>
          </a:p>
        </p:txBody>
      </p:sp>
    </p:spTree>
    <p:extLst>
      <p:ext uri="{BB962C8B-B14F-4D97-AF65-F5344CB8AC3E}">
        <p14:creationId xmlns:p14="http://schemas.microsoft.com/office/powerpoint/2010/main" val="3680946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B452953-6455-4DD4-BD21-1CB95A3074BE}" type="slidenum">
              <a:rPr lang="zh-CN" altLang="en-US" smtClean="0"/>
              <a:t>11</a:t>
            </a:fld>
            <a:endParaRPr lang="zh-CN" altLang="en-US"/>
          </a:p>
        </p:txBody>
      </p:sp>
    </p:spTree>
    <p:extLst>
      <p:ext uri="{BB962C8B-B14F-4D97-AF65-F5344CB8AC3E}">
        <p14:creationId xmlns:p14="http://schemas.microsoft.com/office/powerpoint/2010/main" val="2484982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extLst>
      <p:ext uri="{BB962C8B-B14F-4D97-AF65-F5344CB8AC3E}">
        <p14:creationId xmlns:p14="http://schemas.microsoft.com/office/powerpoint/2010/main" val="846256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CB452953-6455-4DD4-BD21-1CB95A3074BE}" type="slidenum">
              <a:rPr lang="zh-CN" altLang="en-US" smtClean="0"/>
              <a:t>13</a:t>
            </a:fld>
            <a:endParaRPr lang="zh-CN" altLang="en-US"/>
          </a:p>
        </p:txBody>
      </p:sp>
    </p:spTree>
    <p:extLst>
      <p:ext uri="{BB962C8B-B14F-4D97-AF65-F5344CB8AC3E}">
        <p14:creationId xmlns:p14="http://schemas.microsoft.com/office/powerpoint/2010/main" val="329491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endParaRPr lang="en-US" altLang="zh-CN" dirty="0"/>
              </a:p>
            </p:txBody>
          </p:sp>
        </mc:Choice>
        <mc:Fallback xmlns="">
          <p:sp>
            <p:nvSpPr>
              <p:cNvPr id="3" name="备注占位符 2"/>
              <p:cNvSpPr>
                <a:spLocks noGrp="1"/>
              </p:cNvSpPr>
              <p:nvPr>
                <p:ph type="body" idx="1"/>
              </p:nvPr>
            </p:nvSpPr>
            <p:spPr/>
            <p:txBody>
              <a:bodyPr/>
              <a:lstStyle/>
              <a:p>
                <a:r>
                  <a:rPr lang="zh-CN" altLang="en-US" dirty="0"/>
                  <a:t>我们提取了单脉冲强度、漂移带的漂移速率和漂移带时间间隔这三个量的时间序列，将这三个时间序列做周期性分析，发现这种低频调制不仅作用于强度，还作用于漂移参数。</a:t>
                </a:r>
                <a:endParaRPr lang="en-US" altLang="zh-CN" dirty="0"/>
              </a:p>
              <a:p>
                <a:r>
                  <a:rPr lang="zh-CN" altLang="en-US" dirty="0"/>
                  <a:t>在传统的旋转木马模型中，如果每个子波束的特征存在差异，那么会存在对应于旋转木马周期的低频调制。但是这种传统的旋转木马模型不能解释在漂移参数上的低频调制。</a:t>
                </a:r>
                <a:endParaRPr lang="en-US" altLang="zh-CN" dirty="0"/>
              </a:p>
              <a:p>
                <a:endParaRPr lang="en-US" altLang="zh-CN" dirty="0"/>
              </a:p>
              <a:p>
                <a:r>
                  <a:rPr lang="zh-CN" altLang="en-US" dirty="0"/>
                  <a:t>此外，</a:t>
                </a:r>
                <a:r>
                  <a:rPr lang="zh-CN" altLang="en-US" sz="1200" dirty="0">
                    <a:solidFill>
                      <a:schemeClr val="tx1"/>
                    </a:solidFill>
                    <a:latin typeface="+mn-ea"/>
                  </a:rPr>
                  <a:t>低频调制周期内，强度𝐼和绝对漂移速率</a:t>
                </a:r>
                <a:r>
                  <a:rPr lang="en-US" altLang="zh-CN" sz="1200" b="0" i="0" dirty="0">
                    <a:solidFill>
                      <a:schemeClr val="tx1"/>
                    </a:solidFill>
                    <a:latin typeface="Cambria Math" panose="02040503050406030204" pitchFamily="18" charset="0"/>
                  </a:rPr>
                  <a:t>|𝐷|</a:t>
                </a:r>
                <a:r>
                  <a:rPr lang="zh-CN" altLang="en-US" sz="1200" dirty="0">
                    <a:solidFill>
                      <a:schemeClr val="tx1"/>
                    </a:solidFill>
                    <a:latin typeface="+mn-ea"/>
                  </a:rPr>
                  <a:t>先增加后降低，漂移带时间间隔</a:t>
                </a:r>
                <a:r>
                  <a:rPr lang="en-US" altLang="zh-CN" sz="1200" b="0" i="0" dirty="0">
                    <a:solidFill>
                      <a:schemeClr val="tx1"/>
                    </a:solidFill>
                    <a:latin typeface="Cambria Math" panose="02040503050406030204" pitchFamily="18" charset="0"/>
                  </a:rPr>
                  <a:t>𝑃_3</a:t>
                </a:r>
                <a:r>
                  <a:rPr lang="zh-CN" altLang="en-US" sz="1200" dirty="0">
                    <a:solidFill>
                      <a:schemeClr val="tx1"/>
                    </a:solidFill>
                    <a:latin typeface="+mn-ea"/>
                  </a:rPr>
                  <a:t>变化相反；</a:t>
                </a:r>
                <a:r>
                  <a:rPr kumimoji="0" lang="zh-CN" altLang="en-US" sz="1200" i="0" u="none" strike="noStrike" kern="1200" cap="none" spc="0" normalizeH="0" baseline="0" noProof="0" dirty="0">
                    <a:ln>
                      <a:noFill/>
                    </a:ln>
                    <a:solidFill>
                      <a:schemeClr val="tx1"/>
                    </a:solidFill>
                    <a:effectLst/>
                    <a:uLnTx/>
                    <a:uFillTx/>
                    <a:latin typeface="+mn-ea"/>
                  </a:rPr>
                  <a:t>漂移速率</a:t>
                </a:r>
                <a:r>
                  <a:rPr lang="en-US" altLang="zh-CN" sz="1200" b="0" i="0" dirty="0">
                    <a:solidFill>
                      <a:schemeClr val="tx1"/>
                    </a:solidFill>
                    <a:latin typeface="Cambria Math" panose="02040503050406030204" pitchFamily="18" charset="0"/>
                  </a:rPr>
                  <a:t>|𝐷|</a:t>
                </a:r>
                <a:r>
                  <a:rPr kumimoji="0" lang="zh-CN" altLang="en-US" sz="1200" i="0" u="none" strike="noStrike" kern="1200" cap="none" spc="0" normalizeH="0" baseline="0" noProof="0" dirty="0">
                    <a:ln>
                      <a:noFill/>
                    </a:ln>
                    <a:solidFill>
                      <a:schemeClr val="tx1"/>
                    </a:solidFill>
                    <a:effectLst/>
                    <a:uLnTx/>
                    <a:uFillTx/>
                    <a:latin typeface="+mn-ea"/>
                  </a:rPr>
                  <a:t>和漂移带时间间隔</a:t>
                </a:r>
                <a:r>
                  <a:rPr lang="en-US" altLang="zh-CN" sz="1200" b="0" i="0" dirty="0">
                    <a:solidFill>
                      <a:schemeClr val="tx1"/>
                    </a:solidFill>
                    <a:latin typeface="Cambria Math" panose="02040503050406030204" pitchFamily="18" charset="0"/>
                  </a:rPr>
                  <a:t>𝑃_3</a:t>
                </a:r>
                <a:r>
                  <a:rPr kumimoji="0" lang="zh-CN" altLang="en-US" sz="1200" i="0" u="none" strike="noStrike" kern="1200" cap="none" spc="0" normalizeH="0" baseline="0" noProof="0" dirty="0">
                    <a:ln>
                      <a:noFill/>
                    </a:ln>
                    <a:solidFill>
                      <a:schemeClr val="tx1"/>
                    </a:solidFill>
                    <a:effectLst/>
                    <a:uLnTx/>
                    <a:uFillTx/>
                    <a:latin typeface="+mn-ea"/>
                  </a:rPr>
                  <a:t>在时间序列上存在相关性。这些参数的相关性可能是由于同时受到电场变化的影响。</a:t>
                </a:r>
                <a:endParaRPr kumimoji="0" lang="en-US" altLang="zh-CN" sz="1200" i="0" u="none" strike="noStrike" kern="1200" cap="none" spc="0" normalizeH="0" baseline="0" noProof="0" dirty="0">
                  <a:ln>
                    <a:noFill/>
                  </a:ln>
                  <a:solidFill>
                    <a:schemeClr val="tx1"/>
                  </a:solidFill>
                  <a:effectLst/>
                  <a:uLnTx/>
                  <a:uFillTx/>
                  <a:latin typeface="+mn-ea"/>
                </a:endParaRPr>
              </a:p>
              <a:p>
                <a:endParaRPr lang="en-US" altLang="zh-CN" dirty="0"/>
              </a:p>
            </p:txBody>
          </p:sp>
        </mc:Fallback>
      </mc:AlternateContent>
      <p:sp>
        <p:nvSpPr>
          <p:cNvPr id="4" name="灯片编号占位符 3"/>
          <p:cNvSpPr>
            <a:spLocks noGrp="1"/>
          </p:cNvSpPr>
          <p:nvPr>
            <p:ph type="sldNum" sz="quarter" idx="5"/>
          </p:nvPr>
        </p:nvSpPr>
        <p:spPr/>
        <p:txBody>
          <a:bodyPr/>
          <a:lstStyle/>
          <a:p>
            <a:fld id="{CB452953-6455-4DD4-BD21-1CB95A3074BE}" type="slidenum">
              <a:rPr lang="zh-CN" altLang="en-US" smtClean="0"/>
              <a:t>14</a:t>
            </a:fld>
            <a:endParaRPr lang="zh-CN" altLang="en-US"/>
          </a:p>
        </p:txBody>
      </p:sp>
    </p:spTree>
    <p:extLst>
      <p:ext uri="{BB962C8B-B14F-4D97-AF65-F5344CB8AC3E}">
        <p14:creationId xmlns:p14="http://schemas.microsoft.com/office/powerpoint/2010/main" val="3782437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extLst>
      <p:ext uri="{BB962C8B-B14F-4D97-AF65-F5344CB8AC3E}">
        <p14:creationId xmlns:p14="http://schemas.microsoft.com/office/powerpoint/2010/main" val="2367882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CB452953-6455-4DD4-BD21-1CB95A3074BE}" type="slidenum">
              <a:rPr lang="zh-CN" altLang="en-US" smtClean="0"/>
              <a:t>16</a:t>
            </a:fld>
            <a:endParaRPr lang="zh-CN" altLang="en-US"/>
          </a:p>
        </p:txBody>
      </p:sp>
    </p:spTree>
    <p:extLst>
      <p:ext uri="{BB962C8B-B14F-4D97-AF65-F5344CB8AC3E}">
        <p14:creationId xmlns:p14="http://schemas.microsoft.com/office/powerpoint/2010/main" val="1156524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CB452953-6455-4DD4-BD21-1CB95A3074BE}" type="slidenum">
              <a:rPr lang="zh-CN" altLang="en-US" smtClean="0"/>
              <a:t>17</a:t>
            </a:fld>
            <a:endParaRPr lang="zh-CN" altLang="en-US"/>
          </a:p>
        </p:txBody>
      </p:sp>
    </p:spTree>
    <p:extLst>
      <p:ext uri="{BB962C8B-B14F-4D97-AF65-F5344CB8AC3E}">
        <p14:creationId xmlns:p14="http://schemas.microsoft.com/office/powerpoint/2010/main" val="3119527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1" dirty="0"/>
          </a:p>
        </p:txBody>
      </p:sp>
      <p:sp>
        <p:nvSpPr>
          <p:cNvPr id="4" name="灯片编号占位符 3"/>
          <p:cNvSpPr>
            <a:spLocks noGrp="1"/>
          </p:cNvSpPr>
          <p:nvPr>
            <p:ph type="sldNum" sz="quarter" idx="5"/>
          </p:nvPr>
        </p:nvSpPr>
        <p:spPr/>
        <p:txBody>
          <a:bodyPr/>
          <a:lstStyle/>
          <a:p>
            <a:fld id="{CB452953-6455-4DD4-BD21-1CB95A3074BE}" type="slidenum">
              <a:rPr lang="zh-CN" altLang="en-US" smtClean="0"/>
              <a:t>18</a:t>
            </a:fld>
            <a:endParaRPr lang="zh-CN" altLang="en-US"/>
          </a:p>
        </p:txBody>
      </p:sp>
    </p:spTree>
    <p:extLst>
      <p:ext uri="{BB962C8B-B14F-4D97-AF65-F5344CB8AC3E}">
        <p14:creationId xmlns:p14="http://schemas.microsoft.com/office/powerpoint/2010/main" val="3207034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extLst>
      <p:ext uri="{BB962C8B-B14F-4D97-AF65-F5344CB8AC3E}">
        <p14:creationId xmlns:p14="http://schemas.microsoft.com/office/powerpoint/2010/main" val="2881248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B452953-6455-4DD4-BD21-1CB95A3074BE}" type="slidenum">
              <a:rPr lang="zh-CN" altLang="en-US" smtClean="0"/>
              <a:t>20</a:t>
            </a:fld>
            <a:endParaRPr lang="zh-CN" altLang="en-US"/>
          </a:p>
        </p:txBody>
      </p:sp>
    </p:spTree>
    <p:extLst>
      <p:ext uri="{BB962C8B-B14F-4D97-AF65-F5344CB8AC3E}">
        <p14:creationId xmlns:p14="http://schemas.microsoft.com/office/powerpoint/2010/main" val="750481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B452953-6455-4DD4-BD21-1CB95A3074BE}" type="slidenum">
              <a:rPr lang="zh-CN" altLang="en-US" smtClean="0"/>
              <a:t>25</a:t>
            </a:fld>
            <a:endParaRPr lang="zh-CN" altLang="en-US"/>
          </a:p>
        </p:txBody>
      </p:sp>
    </p:spTree>
    <p:extLst>
      <p:ext uri="{BB962C8B-B14F-4D97-AF65-F5344CB8AC3E}">
        <p14:creationId xmlns:p14="http://schemas.microsoft.com/office/powerpoint/2010/main" val="2758800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B452953-6455-4DD4-BD21-1CB95A3074BE}" type="slidenum">
              <a:rPr lang="zh-CN" altLang="en-US" smtClean="0"/>
              <a:t>26</a:t>
            </a:fld>
            <a:endParaRPr lang="zh-CN" altLang="en-US"/>
          </a:p>
        </p:txBody>
      </p:sp>
    </p:spTree>
    <p:extLst>
      <p:ext uri="{BB962C8B-B14F-4D97-AF65-F5344CB8AC3E}">
        <p14:creationId xmlns:p14="http://schemas.microsoft.com/office/powerpoint/2010/main" val="1607039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B452953-6455-4DD4-BD21-1CB95A3074BE}" type="slidenum">
              <a:rPr lang="zh-CN" altLang="en-US" smtClean="0"/>
              <a:t>27</a:t>
            </a:fld>
            <a:endParaRPr lang="zh-CN" altLang="en-US"/>
          </a:p>
        </p:txBody>
      </p:sp>
    </p:spTree>
    <p:extLst>
      <p:ext uri="{BB962C8B-B14F-4D97-AF65-F5344CB8AC3E}">
        <p14:creationId xmlns:p14="http://schemas.microsoft.com/office/powerpoint/2010/main" val="2869902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B452953-6455-4DD4-BD21-1CB95A3074BE}" type="slidenum">
              <a:rPr lang="zh-CN" altLang="en-US" smtClean="0"/>
              <a:t>28</a:t>
            </a:fld>
            <a:endParaRPr lang="zh-CN" altLang="en-US"/>
          </a:p>
        </p:txBody>
      </p:sp>
    </p:spTree>
    <p:extLst>
      <p:ext uri="{BB962C8B-B14F-4D97-AF65-F5344CB8AC3E}">
        <p14:creationId xmlns:p14="http://schemas.microsoft.com/office/powerpoint/2010/main" val="3697215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extLst>
      <p:ext uri="{BB962C8B-B14F-4D97-AF65-F5344CB8AC3E}">
        <p14:creationId xmlns:p14="http://schemas.microsoft.com/office/powerpoint/2010/main" val="326825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CB452953-6455-4DD4-BD21-1CB95A3074BE}" type="slidenum">
              <a:rPr lang="zh-CN" altLang="en-US" smtClean="0"/>
              <a:t>4</a:t>
            </a:fld>
            <a:endParaRPr lang="zh-CN" altLang="en-US"/>
          </a:p>
        </p:txBody>
      </p:sp>
    </p:spTree>
    <p:extLst>
      <p:ext uri="{BB962C8B-B14F-4D97-AF65-F5344CB8AC3E}">
        <p14:creationId xmlns:p14="http://schemas.microsoft.com/office/powerpoint/2010/main" val="4280257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CB452953-6455-4DD4-BD21-1CB95A3074BE}" type="slidenum">
              <a:rPr lang="zh-CN" altLang="en-US" smtClean="0"/>
              <a:t>5</a:t>
            </a:fld>
            <a:endParaRPr lang="zh-CN" altLang="en-US"/>
          </a:p>
        </p:txBody>
      </p:sp>
    </p:spTree>
    <p:extLst>
      <p:ext uri="{BB962C8B-B14F-4D97-AF65-F5344CB8AC3E}">
        <p14:creationId xmlns:p14="http://schemas.microsoft.com/office/powerpoint/2010/main" val="4151826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1" dirty="0"/>
          </a:p>
        </p:txBody>
      </p:sp>
      <p:sp>
        <p:nvSpPr>
          <p:cNvPr id="4" name="灯片编号占位符 3"/>
          <p:cNvSpPr>
            <a:spLocks noGrp="1"/>
          </p:cNvSpPr>
          <p:nvPr>
            <p:ph type="sldNum" sz="quarter" idx="5"/>
          </p:nvPr>
        </p:nvSpPr>
        <p:spPr/>
        <p:txBody>
          <a:bodyPr/>
          <a:lstStyle/>
          <a:p>
            <a:fld id="{CB452953-6455-4DD4-BD21-1CB95A3074BE}" type="slidenum">
              <a:rPr lang="zh-CN" altLang="en-US" smtClean="0"/>
              <a:t>6</a:t>
            </a:fld>
            <a:endParaRPr lang="zh-CN" altLang="en-US"/>
          </a:p>
        </p:txBody>
      </p:sp>
    </p:spTree>
    <p:extLst>
      <p:ext uri="{BB962C8B-B14F-4D97-AF65-F5344CB8AC3E}">
        <p14:creationId xmlns:p14="http://schemas.microsoft.com/office/powerpoint/2010/main" val="606858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extLst>
      <p:ext uri="{BB962C8B-B14F-4D97-AF65-F5344CB8AC3E}">
        <p14:creationId xmlns:p14="http://schemas.microsoft.com/office/powerpoint/2010/main" val="1064007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B452953-6455-4DD4-BD21-1CB95A3074BE}" type="slidenum">
              <a:rPr lang="zh-CN" altLang="en-US" smtClean="0"/>
              <a:t>8</a:t>
            </a:fld>
            <a:endParaRPr lang="zh-CN" altLang="en-US"/>
          </a:p>
        </p:txBody>
      </p:sp>
    </p:spTree>
    <p:extLst>
      <p:ext uri="{BB962C8B-B14F-4D97-AF65-F5344CB8AC3E}">
        <p14:creationId xmlns:p14="http://schemas.microsoft.com/office/powerpoint/2010/main" val="3998081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CB452953-6455-4DD4-BD21-1CB95A3074BE}" type="slidenum">
              <a:rPr lang="zh-CN" altLang="en-US" smtClean="0"/>
              <a:t>9</a:t>
            </a:fld>
            <a:endParaRPr lang="zh-CN" altLang="en-US"/>
          </a:p>
        </p:txBody>
      </p:sp>
    </p:spTree>
    <p:extLst>
      <p:ext uri="{BB962C8B-B14F-4D97-AF65-F5344CB8AC3E}">
        <p14:creationId xmlns:p14="http://schemas.microsoft.com/office/powerpoint/2010/main" val="528511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1862040-A9C9-4065-9DA6-0647AAD64165}" type="datetimeFigureOut">
              <a:rPr lang="zh-CN" altLang="en-US" smtClean="0"/>
              <a:t>2024/7/15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40EAD22-0D86-48A1-A0A7-937507D084A9}" type="slidenum">
              <a:rPr lang="zh-CN" altLang="en-US" smtClean="0"/>
              <a:t>‹#›</a:t>
            </a:fld>
            <a:endParaRPr lang="zh-CN" altLang="en-US"/>
          </a:p>
        </p:txBody>
      </p:sp>
    </p:spTree>
    <p:extLst>
      <p:ext uri="{BB962C8B-B14F-4D97-AF65-F5344CB8AC3E}">
        <p14:creationId xmlns:p14="http://schemas.microsoft.com/office/powerpoint/2010/main" val="3013301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A1862040-A9C9-4065-9DA6-0647AAD64165}" type="datetimeFigureOut">
              <a:rPr lang="zh-CN" altLang="en-US" smtClean="0"/>
              <a:t>2024/7/15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40EAD22-0D86-48A1-A0A7-937507D084A9}" type="slidenum">
              <a:rPr lang="zh-CN" altLang="en-US" smtClean="0"/>
              <a:t>‹#›</a:t>
            </a:fld>
            <a:endParaRPr lang="zh-CN" altLang="en-US"/>
          </a:p>
        </p:txBody>
      </p:sp>
    </p:spTree>
    <p:extLst>
      <p:ext uri="{BB962C8B-B14F-4D97-AF65-F5344CB8AC3E}">
        <p14:creationId xmlns:p14="http://schemas.microsoft.com/office/powerpoint/2010/main" val="1860486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A1862040-A9C9-4065-9DA6-0647AAD64165}" type="datetimeFigureOut">
              <a:rPr lang="zh-CN" altLang="en-US" smtClean="0"/>
              <a:t>2024/7/15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40EAD22-0D86-48A1-A0A7-937507D084A9}" type="slidenum">
              <a:rPr lang="zh-CN" altLang="en-US" smtClean="0"/>
              <a:t>‹#›</a:t>
            </a:fld>
            <a:endParaRPr lang="zh-CN" altLang="en-US"/>
          </a:p>
        </p:txBody>
      </p:sp>
    </p:spTree>
    <p:extLst>
      <p:ext uri="{BB962C8B-B14F-4D97-AF65-F5344CB8AC3E}">
        <p14:creationId xmlns:p14="http://schemas.microsoft.com/office/powerpoint/2010/main" val="3708233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一">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l="9213" r="3192" b="30826"/>
          <a:stretch>
            <a:fillRect/>
          </a:stretch>
        </p:blipFill>
        <p:spPr bwMode="auto">
          <a:xfrm>
            <a:off x="47017" y="7257"/>
            <a:ext cx="1144896" cy="892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直接箭头连接符 79"/>
          <p:cNvCxnSpPr>
            <a:cxnSpLocks/>
          </p:cNvCxnSpPr>
          <p:nvPr userDrawn="1"/>
        </p:nvCxnSpPr>
        <p:spPr bwMode="auto">
          <a:xfrm>
            <a:off x="936625" y="806453"/>
            <a:ext cx="11207750" cy="0"/>
          </a:xfrm>
          <a:prstGeom prst="straightConnector1">
            <a:avLst/>
          </a:prstGeom>
          <a:ln w="1905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直接箭头连接符 79"/>
          <p:cNvCxnSpPr/>
          <p:nvPr userDrawn="1"/>
        </p:nvCxnSpPr>
        <p:spPr bwMode="auto">
          <a:xfrm>
            <a:off x="0" y="799196"/>
            <a:ext cx="266700" cy="0"/>
          </a:xfrm>
          <a:prstGeom prst="straightConnector1">
            <a:avLst/>
          </a:prstGeom>
          <a:ln w="19050">
            <a:solidFill>
              <a:schemeClr val="dk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707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A1862040-A9C9-4065-9DA6-0647AAD64165}" type="datetimeFigureOut">
              <a:rPr lang="zh-CN" altLang="en-US" smtClean="0"/>
              <a:t>2024/7/15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40EAD22-0D86-48A1-A0A7-937507D084A9}" type="slidenum">
              <a:rPr lang="zh-CN" altLang="en-US" smtClean="0"/>
              <a:t>‹#›</a:t>
            </a:fld>
            <a:endParaRPr lang="zh-CN" altLang="en-US"/>
          </a:p>
        </p:txBody>
      </p:sp>
    </p:spTree>
    <p:extLst>
      <p:ext uri="{BB962C8B-B14F-4D97-AF65-F5344CB8AC3E}">
        <p14:creationId xmlns:p14="http://schemas.microsoft.com/office/powerpoint/2010/main" val="3687841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A1862040-A9C9-4065-9DA6-0647AAD64165}" type="datetimeFigureOut">
              <a:rPr lang="zh-CN" altLang="en-US" smtClean="0"/>
              <a:t>2024/7/15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40EAD22-0D86-48A1-A0A7-937507D084A9}" type="slidenum">
              <a:rPr lang="zh-CN" altLang="en-US" smtClean="0"/>
              <a:t>‹#›</a:t>
            </a:fld>
            <a:endParaRPr lang="zh-CN" altLang="en-US"/>
          </a:p>
        </p:txBody>
      </p:sp>
    </p:spTree>
    <p:extLst>
      <p:ext uri="{BB962C8B-B14F-4D97-AF65-F5344CB8AC3E}">
        <p14:creationId xmlns:p14="http://schemas.microsoft.com/office/powerpoint/2010/main" val="2202424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A1862040-A9C9-4065-9DA6-0647AAD64165}" type="datetimeFigureOut">
              <a:rPr lang="zh-CN" altLang="en-US" smtClean="0"/>
              <a:t>2024/7/15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40EAD22-0D86-48A1-A0A7-937507D084A9}" type="slidenum">
              <a:rPr lang="zh-CN" altLang="en-US" smtClean="0"/>
              <a:t>‹#›</a:t>
            </a:fld>
            <a:endParaRPr lang="zh-CN" altLang="en-US"/>
          </a:p>
        </p:txBody>
      </p:sp>
    </p:spTree>
    <p:extLst>
      <p:ext uri="{BB962C8B-B14F-4D97-AF65-F5344CB8AC3E}">
        <p14:creationId xmlns:p14="http://schemas.microsoft.com/office/powerpoint/2010/main" val="2863073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A1862040-A9C9-4065-9DA6-0647AAD64165}" type="datetimeFigureOut">
              <a:rPr lang="zh-CN" altLang="en-US" smtClean="0"/>
              <a:t>2024/7/15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40EAD22-0D86-48A1-A0A7-937507D084A9}" type="slidenum">
              <a:rPr lang="zh-CN" altLang="en-US" smtClean="0"/>
              <a:t>‹#›</a:t>
            </a:fld>
            <a:endParaRPr lang="zh-CN" altLang="en-US"/>
          </a:p>
        </p:txBody>
      </p:sp>
    </p:spTree>
    <p:extLst>
      <p:ext uri="{BB962C8B-B14F-4D97-AF65-F5344CB8AC3E}">
        <p14:creationId xmlns:p14="http://schemas.microsoft.com/office/powerpoint/2010/main" val="3712722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1862040-A9C9-4065-9DA6-0647AAD64165}" type="datetimeFigureOut">
              <a:rPr lang="zh-CN" altLang="en-US" smtClean="0"/>
              <a:t>2024/7/15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440EAD22-0D86-48A1-A0A7-937507D084A9}" type="slidenum">
              <a:rPr lang="zh-CN" altLang="en-US" smtClean="0"/>
              <a:t>‹#›</a:t>
            </a:fld>
            <a:endParaRPr lang="zh-CN" altLang="en-US"/>
          </a:p>
        </p:txBody>
      </p:sp>
    </p:spTree>
    <p:extLst>
      <p:ext uri="{BB962C8B-B14F-4D97-AF65-F5344CB8AC3E}">
        <p14:creationId xmlns:p14="http://schemas.microsoft.com/office/powerpoint/2010/main" val="1555481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862040-A9C9-4065-9DA6-0647AAD64165}" type="datetimeFigureOut">
              <a:rPr lang="zh-CN" altLang="en-US" smtClean="0"/>
              <a:t>2024/7/15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40EAD22-0D86-48A1-A0A7-937507D084A9}" type="slidenum">
              <a:rPr lang="zh-CN" altLang="en-US" smtClean="0"/>
              <a:t>‹#›</a:t>
            </a:fld>
            <a:endParaRPr lang="zh-CN" altLang="en-US"/>
          </a:p>
        </p:txBody>
      </p:sp>
    </p:spTree>
    <p:extLst>
      <p:ext uri="{BB962C8B-B14F-4D97-AF65-F5344CB8AC3E}">
        <p14:creationId xmlns:p14="http://schemas.microsoft.com/office/powerpoint/2010/main" val="4119315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1862040-A9C9-4065-9DA6-0647AAD64165}" type="datetimeFigureOut">
              <a:rPr lang="zh-CN" altLang="en-US" smtClean="0"/>
              <a:t>2024/7/15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40EAD22-0D86-48A1-A0A7-937507D084A9}" type="slidenum">
              <a:rPr lang="zh-CN" altLang="en-US" smtClean="0"/>
              <a:t>‹#›</a:t>
            </a:fld>
            <a:endParaRPr lang="zh-CN" altLang="en-US"/>
          </a:p>
        </p:txBody>
      </p:sp>
    </p:spTree>
    <p:extLst>
      <p:ext uri="{BB962C8B-B14F-4D97-AF65-F5344CB8AC3E}">
        <p14:creationId xmlns:p14="http://schemas.microsoft.com/office/powerpoint/2010/main" val="267107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1862040-A9C9-4065-9DA6-0647AAD64165}" type="datetimeFigureOut">
              <a:rPr lang="zh-CN" altLang="en-US" smtClean="0"/>
              <a:t>2024/7/15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40EAD22-0D86-48A1-A0A7-937507D084A9}" type="slidenum">
              <a:rPr lang="zh-CN" altLang="en-US" smtClean="0"/>
              <a:t>‹#›</a:t>
            </a:fld>
            <a:endParaRPr lang="zh-CN" altLang="en-US"/>
          </a:p>
        </p:txBody>
      </p:sp>
    </p:spTree>
    <p:extLst>
      <p:ext uri="{BB962C8B-B14F-4D97-AF65-F5344CB8AC3E}">
        <p14:creationId xmlns:p14="http://schemas.microsoft.com/office/powerpoint/2010/main" val="918042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62040-A9C9-4065-9DA6-0647AAD64165}" type="datetimeFigureOut">
              <a:rPr lang="zh-CN" altLang="en-US" smtClean="0"/>
              <a:t>2024/7/15</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0EAD22-0D86-48A1-A0A7-937507D084A9}" type="slidenum">
              <a:rPr lang="zh-CN" altLang="en-US" smtClean="0"/>
              <a:t>‹#›</a:t>
            </a:fld>
            <a:endParaRPr lang="zh-CN" altLang="en-US"/>
          </a:p>
        </p:txBody>
      </p:sp>
    </p:spTree>
    <p:extLst>
      <p:ext uri="{BB962C8B-B14F-4D97-AF65-F5344CB8AC3E}">
        <p14:creationId xmlns:p14="http://schemas.microsoft.com/office/powerpoint/2010/main" val="4149470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3" Type="http://schemas.openxmlformats.org/officeDocument/2006/relationships/image" Target="../media/image34.jpg"/><Relationship Id="rId3" Type="http://schemas.openxmlformats.org/officeDocument/2006/relationships/image" Target="../media/image33.jpg"/><Relationship Id="rId12" Type="http://schemas.openxmlformats.org/officeDocument/2006/relationships/image" Target="../media/image280.png"/><Relationship Id="rId2" Type="http://schemas.openxmlformats.org/officeDocument/2006/relationships/notesSlide" Target="../notesSlides/notesSlide13.xml"/><Relationship Id="rId16" Type="http://schemas.openxmlformats.org/officeDocument/2006/relationships/image" Target="../media/image460.png"/><Relationship Id="rId1" Type="http://schemas.openxmlformats.org/officeDocument/2006/relationships/slideLayout" Target="../slideLayouts/slideLayout12.xml"/><Relationship Id="rId11" Type="http://schemas.openxmlformats.org/officeDocument/2006/relationships/image" Target="../media/image270.png"/><Relationship Id="rId15" Type="http://schemas.openxmlformats.org/officeDocument/2006/relationships/image" Target="../media/image45.png"/><Relationship Id="rId10" Type="http://schemas.openxmlformats.org/officeDocument/2006/relationships/image" Target="../media/image260.png"/><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0.png"/><Relationship Id="rId10" Type="http://schemas.openxmlformats.org/officeDocument/2006/relationships/image" Target="../media/image54.png"/><Relationship Id="rId4" Type="http://schemas.openxmlformats.org/officeDocument/2006/relationships/image" Target="../media/image37.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customXml" Target="../ink/ink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jpg"/><Relationship Id="rId10" Type="http://schemas.openxmlformats.org/officeDocument/2006/relationships/image" Target="../media/image22.png"/><Relationship Id="rId4" Type="http://schemas.microsoft.com/office/2007/relationships/hdphoto" Target="../media/hdphoto1.wdp"/><Relationship Id="rId9" Type="http://schemas.openxmlformats.org/officeDocument/2006/relationships/customXml" Target="../ink/ink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50.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7.bin"/><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bin"/><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2"/>
          <p:cNvPicPr>
            <a:picLocks noChangeAspect="1" noChangeArrowheads="1"/>
          </p:cNvPicPr>
          <p:nvPr/>
        </p:nvPicPr>
        <p:blipFill>
          <a:blip r:embed="rId3">
            <a:extLst>
              <a:ext uri="{28A0092B-C50C-407E-A947-70E740481C1C}">
                <a14:useLocalDpi xmlns:a14="http://schemas.microsoft.com/office/drawing/2010/main" val="0"/>
              </a:ext>
            </a:extLst>
          </a:blip>
          <a:srcRect l="-2" r="-565"/>
          <a:stretch>
            <a:fillRect/>
          </a:stretch>
        </p:blipFill>
        <p:spPr bwMode="auto">
          <a:xfrm>
            <a:off x="346396" y="337897"/>
            <a:ext cx="4462889" cy="1028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 name="矩形 71"/>
          <p:cNvSpPr/>
          <p:nvPr/>
        </p:nvSpPr>
        <p:spPr>
          <a:xfrm>
            <a:off x="-9427" y="1801401"/>
            <a:ext cx="12209241" cy="36124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TextBox 27">
            <a:extLst>
              <a:ext uri="{FF2B5EF4-FFF2-40B4-BE49-F238E27FC236}">
                <a16:creationId xmlns:a16="http://schemas.microsoft.com/office/drawing/2014/main" id="{5C7F93F5-A293-AD6F-9FD0-EC087831B045}"/>
              </a:ext>
            </a:extLst>
          </p:cNvPr>
          <p:cNvSpPr txBox="1"/>
          <p:nvPr/>
        </p:nvSpPr>
        <p:spPr>
          <a:xfrm>
            <a:off x="1276289" y="1796749"/>
            <a:ext cx="9629659" cy="1314206"/>
          </a:xfrm>
          <a:prstGeom prst="rect">
            <a:avLst/>
          </a:prstGeom>
          <a:noFill/>
          <a:effectLst>
            <a:outerShdw blurRad="50800" dist="38100" algn="l" rotWithShape="0">
              <a:prstClr val="black">
                <a:alpha val="40000"/>
              </a:prstClr>
            </a:outerShdw>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6000" b="1" i="0" u="none" strike="noStrike" kern="1200" cap="none" spc="500" normalizeH="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脉冲星辐射多样性的研究</a:t>
            </a:r>
          </a:p>
        </p:txBody>
      </p:sp>
      <p:pic>
        <p:nvPicPr>
          <p:cNvPr id="10" name="图片 10">
            <a:extLst>
              <a:ext uri="{FF2B5EF4-FFF2-40B4-BE49-F238E27FC236}">
                <a16:creationId xmlns:a16="http://schemas.microsoft.com/office/drawing/2014/main" id="{1B0C188F-745A-4FA2-8B6E-B053B5B599C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5128" y="1"/>
            <a:ext cx="10863667" cy="2328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143ABD4A-07F9-4AF8-AD75-D2C4D9BE39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607"/>
          <a:stretch>
            <a:fillRect/>
          </a:stretch>
        </p:blipFill>
        <p:spPr bwMode="auto">
          <a:xfrm>
            <a:off x="4449763" y="6342063"/>
            <a:ext cx="7742237" cy="51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a:extLst>
              <a:ext uri="{FF2B5EF4-FFF2-40B4-BE49-F238E27FC236}">
                <a16:creationId xmlns:a16="http://schemas.microsoft.com/office/drawing/2014/main" id="{F27C0914-A9B6-1893-CF95-C774701D1669}"/>
              </a:ext>
            </a:extLst>
          </p:cNvPr>
          <p:cNvSpPr txBox="1">
            <a:spLocks/>
          </p:cNvSpPr>
          <p:nvPr/>
        </p:nvSpPr>
        <p:spPr>
          <a:xfrm>
            <a:off x="2275529" y="1228641"/>
            <a:ext cx="7819119" cy="159971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ctr"/>
            <a:endParaRPr lang="zh-CN" altLang="en-US" sz="5400" dirty="0">
              <a:latin typeface="黑体" panose="02010609060101010101" pitchFamily="49" charset="-122"/>
              <a:ea typeface="黑体" panose="02010609060101010101" pitchFamily="49" charset="-122"/>
            </a:endParaRPr>
          </a:p>
        </p:txBody>
      </p:sp>
      <p:sp>
        <p:nvSpPr>
          <p:cNvPr id="6" name="文本框 5">
            <a:extLst>
              <a:ext uri="{FF2B5EF4-FFF2-40B4-BE49-F238E27FC236}">
                <a16:creationId xmlns:a16="http://schemas.microsoft.com/office/drawing/2014/main" id="{D7D6C0EC-E71B-802C-DF9C-3866D9B8A73E}"/>
              </a:ext>
            </a:extLst>
          </p:cNvPr>
          <p:cNvSpPr txBox="1"/>
          <p:nvPr/>
        </p:nvSpPr>
        <p:spPr>
          <a:xfrm>
            <a:off x="8207938" y="4566219"/>
            <a:ext cx="2720528" cy="630237"/>
          </a:xfrm>
          <a:prstGeom prst="rect">
            <a:avLst/>
          </a:prstGeom>
          <a:noFill/>
        </p:spPr>
        <p:txBody>
          <a:bodyPr wrap="square">
            <a:spAutoFit/>
          </a:bodyPr>
          <a:lstStyle/>
          <a:p>
            <a:pPr defTabSz="914400">
              <a:lnSpc>
                <a:spcPct val="140000"/>
              </a:lnSpc>
              <a:defRPr/>
            </a:pPr>
            <a:r>
              <a:rPr kumimoji="0" lang="en-US" altLang="zh-CN" sz="2800" b="1" i="0" u="none" strike="noStrike" kern="1200" cap="none" spc="20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2024.07.15</a:t>
            </a:r>
            <a:endParaRPr kumimoji="0" lang="zh-CN" altLang="en-US" sz="2800" b="1" i="0" u="none" strike="noStrike" kern="1200" cap="none" spc="20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3" name="文本框 8">
            <a:extLst>
              <a:ext uri="{FF2B5EF4-FFF2-40B4-BE49-F238E27FC236}">
                <a16:creationId xmlns:a16="http://schemas.microsoft.com/office/drawing/2014/main" id="{8AFAD8D8-F783-ED20-EE3B-C73935DBE5ED}"/>
              </a:ext>
            </a:extLst>
          </p:cNvPr>
          <p:cNvSpPr txBox="1"/>
          <p:nvPr/>
        </p:nvSpPr>
        <p:spPr>
          <a:xfrm>
            <a:off x="4037117" y="3379151"/>
            <a:ext cx="1881052" cy="1233479"/>
          </a:xfrm>
          <a:prstGeom prst="rect">
            <a:avLst/>
          </a:prstGeom>
          <a:noFill/>
          <a:effectLst>
            <a:outerShdw blurRad="76200" dist="12700" dir="8100000" sy="-23000" kx="800400" algn="br" rotWithShape="0">
              <a:prstClr val="black">
                <a:alpha val="20000"/>
              </a:prstClr>
            </a:outerShdw>
          </a:effec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40000"/>
              </a:lnSpc>
              <a:spcBef>
                <a:spcPts val="0"/>
              </a:spcBef>
              <a:spcAft>
                <a:spcPts val="0"/>
              </a:spcAft>
              <a:buClrTx/>
              <a:buSzTx/>
              <a:buFontTx/>
              <a:buNone/>
              <a:tabLst/>
              <a:defRPr/>
            </a:pPr>
            <a:r>
              <a:rPr kumimoji="0" lang="zh-CN" altLang="en-US" sz="2800" b="1" i="0" u="none" strike="noStrike" kern="1200" cap="none" spc="20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报  告  人：</a:t>
            </a:r>
          </a:p>
          <a:p>
            <a:pPr algn="r" defTabSz="914400">
              <a:lnSpc>
                <a:spcPct val="140000"/>
              </a:lnSpc>
              <a:defRPr/>
            </a:pPr>
            <a:r>
              <a:rPr kumimoji="0" lang="zh-CN" altLang="en-US" sz="2800" b="1" i="0" u="none" strike="noStrike" kern="1200" cap="none" spc="20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导       师：</a:t>
            </a:r>
            <a:endParaRPr kumimoji="0" lang="en-US" altLang="zh-CN" sz="2800" b="1" i="0" u="none" strike="noStrike" kern="1200" cap="none" spc="20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4" name="文本框 5">
            <a:extLst>
              <a:ext uri="{FF2B5EF4-FFF2-40B4-BE49-F238E27FC236}">
                <a16:creationId xmlns:a16="http://schemas.microsoft.com/office/drawing/2014/main" id="{D7D6C0EC-E71B-802C-DF9C-3866D9B8A73E}"/>
              </a:ext>
            </a:extLst>
          </p:cNvPr>
          <p:cNvSpPr txBox="1"/>
          <p:nvPr/>
        </p:nvSpPr>
        <p:spPr>
          <a:xfrm>
            <a:off x="6095999" y="3379407"/>
            <a:ext cx="2975429" cy="123347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140000"/>
              </a:lnSpc>
              <a:defRPr/>
            </a:pPr>
            <a:r>
              <a:rPr kumimoji="0" lang="zh-CN" altLang="en-US" sz="2800" b="1" i="0" u="none" strike="noStrike" kern="1200" cap="none" spc="20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颜   一   </a:t>
            </a:r>
            <a:endParaRPr kumimoji="0" lang="en-US" altLang="zh-CN" sz="2800" b="1" i="0" u="none" strike="noStrike" kern="1200" cap="none" spc="20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defTabSz="914400">
              <a:lnSpc>
                <a:spcPct val="140000"/>
              </a:lnSpc>
              <a:defRPr/>
            </a:pPr>
            <a:r>
              <a:rPr kumimoji="0" lang="zh-CN" altLang="en-US" sz="2800" b="1" i="0" u="none" strike="noStrike" kern="1200" cap="none" spc="20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韩金林</a:t>
            </a:r>
            <a:endParaRPr kumimoji="0" lang="en-US" altLang="zh-CN" sz="2800" b="1" i="0" u="none" strike="noStrike" kern="1200" cap="none" spc="20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A122758D-DD73-6A70-75AB-A2FC6D2C9805}"/>
              </a:ext>
            </a:extLst>
          </p:cNvPr>
          <p:cNvSpPr txBox="1"/>
          <p:nvPr/>
        </p:nvSpPr>
        <p:spPr>
          <a:xfrm>
            <a:off x="9642604" y="505362"/>
            <a:ext cx="2549396" cy="338554"/>
          </a:xfrm>
          <a:prstGeom prst="rect">
            <a:avLst/>
          </a:prstGeom>
          <a:noFill/>
        </p:spPr>
        <p:txBody>
          <a:bodyPr wrap="square">
            <a:spAutoFit/>
          </a:bodyPr>
          <a:lstStyle/>
          <a:p>
            <a:pPr>
              <a:defRPr/>
            </a:pPr>
            <a:r>
              <a:rPr lang="en-US" altLang="zh-CN" sz="1600" dirty="0">
                <a:ea typeface="微软雅黑" panose="020B0503020204020204" pitchFamily="34" charset="-122"/>
              </a:rPr>
              <a:t>(</a:t>
            </a:r>
            <a:r>
              <a:rPr lang="da-DK" altLang="zh-CN" sz="1600" dirty="0">
                <a:ea typeface="微软雅黑" panose="020B0503020204020204" pitchFamily="34" charset="-122"/>
              </a:rPr>
              <a:t>Yan, Yi, et al., 2024, ApJ</a:t>
            </a:r>
            <a:r>
              <a:rPr lang="en-US" altLang="zh-CN" sz="1600" dirty="0">
                <a:ea typeface="微软雅黑" panose="020B0503020204020204" pitchFamily="34" charset="-122"/>
              </a:rPr>
              <a:t>)</a:t>
            </a:r>
            <a:endParaRPr lang="en-US" altLang="zh-CN" sz="1600" dirty="0"/>
          </a:p>
        </p:txBody>
      </p:sp>
      <p:sp>
        <p:nvSpPr>
          <p:cNvPr id="5" name="文本框 4">
            <a:extLst>
              <a:ext uri="{FF2B5EF4-FFF2-40B4-BE49-F238E27FC236}">
                <a16:creationId xmlns:a16="http://schemas.microsoft.com/office/drawing/2014/main" id="{A6417CD2-DC14-E311-A492-85600CF3DB69}"/>
              </a:ext>
            </a:extLst>
          </p:cNvPr>
          <p:cNvSpPr txBox="1"/>
          <p:nvPr/>
        </p:nvSpPr>
        <p:spPr>
          <a:xfrm>
            <a:off x="1128105" y="189189"/>
            <a:ext cx="6078238" cy="662554"/>
          </a:xfrm>
          <a:prstGeom prst="rect">
            <a:avLst/>
          </a:prstGeom>
          <a:noFill/>
        </p:spPr>
        <p:txBody>
          <a:bodyPr wrap="square">
            <a:spAutoFit/>
          </a:bodyPr>
          <a:lstStyle/>
          <a:p>
            <a:pPr>
              <a:lnSpc>
                <a:spcPct val="150000"/>
              </a:lnSpc>
            </a:pPr>
            <a:r>
              <a:rPr lang="en-US" altLang="zh-CN" sz="2800" b="1" spc="100" dirty="0">
                <a:solidFill>
                  <a:schemeClr val="tx1">
                    <a:lumMod val="85000"/>
                    <a:lumOff val="15000"/>
                  </a:schemeClr>
                </a:solidFill>
                <a:latin typeface="+mj-ea"/>
                <a:ea typeface="+mj-ea"/>
              </a:rPr>
              <a:t>1.2 </a:t>
            </a:r>
            <a:r>
              <a:rPr lang="zh-CN" altLang="en-US" sz="2800" b="1" spc="100" dirty="0">
                <a:solidFill>
                  <a:schemeClr val="tx1">
                    <a:lumMod val="85000"/>
                    <a:lumOff val="15000"/>
                  </a:schemeClr>
                </a:solidFill>
                <a:latin typeface="+mj-ea"/>
                <a:ea typeface="+mj-ea"/>
              </a:rPr>
              <a:t>另外</a:t>
            </a:r>
            <a:r>
              <a:rPr lang="en-US" altLang="zh-CN" sz="2800" b="1" spc="100" dirty="0">
                <a:solidFill>
                  <a:schemeClr val="tx1">
                    <a:lumMod val="85000"/>
                    <a:lumOff val="15000"/>
                  </a:schemeClr>
                </a:solidFill>
                <a:latin typeface="+mj-ea"/>
                <a:ea typeface="+mj-ea"/>
              </a:rPr>
              <a:t>10</a:t>
            </a:r>
            <a:r>
              <a:rPr lang="zh-CN" altLang="en-US" sz="2800" b="1" spc="100" dirty="0">
                <a:solidFill>
                  <a:schemeClr val="tx1">
                    <a:lumMod val="85000"/>
                    <a:lumOff val="15000"/>
                  </a:schemeClr>
                </a:solidFill>
                <a:latin typeface="+mj-ea"/>
                <a:ea typeface="+mj-ea"/>
              </a:rPr>
              <a:t>颗脉冲星的矮脉冲</a:t>
            </a:r>
          </a:p>
        </p:txBody>
      </p:sp>
      <p:pic>
        <p:nvPicPr>
          <p:cNvPr id="10" name="图片 9">
            <a:extLst>
              <a:ext uri="{FF2B5EF4-FFF2-40B4-BE49-F238E27FC236}">
                <a16:creationId xmlns:a16="http://schemas.microsoft.com/office/drawing/2014/main" id="{B6C9990E-A0E3-9D9B-C943-F56CCED3108C}"/>
              </a:ext>
            </a:extLst>
          </p:cNvPr>
          <p:cNvPicPr>
            <a:picLocks noChangeAspect="1"/>
          </p:cNvPicPr>
          <p:nvPr/>
        </p:nvPicPr>
        <p:blipFill>
          <a:blip r:embed="rId3"/>
          <a:stretch>
            <a:fillRect/>
          </a:stretch>
        </p:blipFill>
        <p:spPr>
          <a:xfrm>
            <a:off x="8885291" y="3899278"/>
            <a:ext cx="3021410" cy="2984395"/>
          </a:xfrm>
          <a:prstGeom prst="rect">
            <a:avLst/>
          </a:prstGeom>
        </p:spPr>
      </p:pic>
      <p:pic>
        <p:nvPicPr>
          <p:cNvPr id="23" name="图片 22">
            <a:extLst>
              <a:ext uri="{FF2B5EF4-FFF2-40B4-BE49-F238E27FC236}">
                <a16:creationId xmlns:a16="http://schemas.microsoft.com/office/drawing/2014/main" id="{00F2C50C-5A55-2C9D-9F52-15B07FDCA8DD}"/>
              </a:ext>
            </a:extLst>
          </p:cNvPr>
          <p:cNvPicPr>
            <a:picLocks noChangeAspect="1"/>
          </p:cNvPicPr>
          <p:nvPr/>
        </p:nvPicPr>
        <p:blipFill>
          <a:blip r:embed="rId4"/>
          <a:stretch>
            <a:fillRect/>
          </a:stretch>
        </p:blipFill>
        <p:spPr>
          <a:xfrm>
            <a:off x="3066619" y="4000838"/>
            <a:ext cx="5525271" cy="1362265"/>
          </a:xfrm>
          <a:prstGeom prst="rect">
            <a:avLst/>
          </a:prstGeom>
        </p:spPr>
      </p:pic>
      <p:pic>
        <p:nvPicPr>
          <p:cNvPr id="25" name="图片 24">
            <a:extLst>
              <a:ext uri="{FF2B5EF4-FFF2-40B4-BE49-F238E27FC236}">
                <a16:creationId xmlns:a16="http://schemas.microsoft.com/office/drawing/2014/main" id="{C4EE0129-E253-C26F-4854-C8CA4F543E92}"/>
              </a:ext>
            </a:extLst>
          </p:cNvPr>
          <p:cNvPicPr>
            <a:picLocks noChangeAspect="1"/>
          </p:cNvPicPr>
          <p:nvPr/>
        </p:nvPicPr>
        <p:blipFill>
          <a:blip r:embed="rId5"/>
          <a:stretch>
            <a:fillRect/>
          </a:stretch>
        </p:blipFill>
        <p:spPr>
          <a:xfrm>
            <a:off x="3082623" y="5493117"/>
            <a:ext cx="5509267" cy="1353488"/>
          </a:xfrm>
          <a:prstGeom prst="rect">
            <a:avLst/>
          </a:prstGeom>
        </p:spPr>
      </p:pic>
      <p:pic>
        <p:nvPicPr>
          <p:cNvPr id="32" name="图片 31">
            <a:extLst>
              <a:ext uri="{FF2B5EF4-FFF2-40B4-BE49-F238E27FC236}">
                <a16:creationId xmlns:a16="http://schemas.microsoft.com/office/drawing/2014/main" id="{7C5D7F86-14BF-60CD-6D10-E4303A27BD2B}"/>
              </a:ext>
            </a:extLst>
          </p:cNvPr>
          <p:cNvPicPr>
            <a:picLocks noChangeAspect="1"/>
          </p:cNvPicPr>
          <p:nvPr/>
        </p:nvPicPr>
        <p:blipFill rotWithShape="1">
          <a:blip r:embed="rId6"/>
          <a:srcRect l="33304" t="50881"/>
          <a:stretch/>
        </p:blipFill>
        <p:spPr>
          <a:xfrm>
            <a:off x="3140973" y="2368424"/>
            <a:ext cx="5526000" cy="1380126"/>
          </a:xfrm>
          <a:prstGeom prst="rect">
            <a:avLst/>
          </a:prstGeom>
        </p:spPr>
      </p:pic>
      <p:pic>
        <p:nvPicPr>
          <p:cNvPr id="33" name="图片 32">
            <a:extLst>
              <a:ext uri="{FF2B5EF4-FFF2-40B4-BE49-F238E27FC236}">
                <a16:creationId xmlns:a16="http://schemas.microsoft.com/office/drawing/2014/main" id="{7886E5E2-5924-0842-28B2-D9D2B52E73AE}"/>
              </a:ext>
            </a:extLst>
          </p:cNvPr>
          <p:cNvPicPr>
            <a:picLocks noChangeAspect="1"/>
          </p:cNvPicPr>
          <p:nvPr/>
        </p:nvPicPr>
        <p:blipFill rotWithShape="1">
          <a:blip r:embed="rId6"/>
          <a:srcRect l="33304" b="52933"/>
          <a:stretch/>
        </p:blipFill>
        <p:spPr>
          <a:xfrm>
            <a:off x="3157706" y="1052164"/>
            <a:ext cx="5526000" cy="1322484"/>
          </a:xfrm>
          <a:prstGeom prst="rect">
            <a:avLst/>
          </a:prstGeom>
        </p:spPr>
      </p:pic>
      <p:pic>
        <p:nvPicPr>
          <p:cNvPr id="35" name="图片 34">
            <a:extLst>
              <a:ext uri="{FF2B5EF4-FFF2-40B4-BE49-F238E27FC236}">
                <a16:creationId xmlns:a16="http://schemas.microsoft.com/office/drawing/2014/main" id="{A0E8F298-CDD1-0C86-CB88-CDC2E5B62F99}"/>
              </a:ext>
            </a:extLst>
          </p:cNvPr>
          <p:cNvPicPr>
            <a:picLocks noChangeAspect="1"/>
          </p:cNvPicPr>
          <p:nvPr/>
        </p:nvPicPr>
        <p:blipFill>
          <a:blip r:embed="rId7"/>
          <a:stretch>
            <a:fillRect/>
          </a:stretch>
        </p:blipFill>
        <p:spPr>
          <a:xfrm>
            <a:off x="8928727" y="1000747"/>
            <a:ext cx="2772756" cy="2747804"/>
          </a:xfrm>
          <a:prstGeom prst="rect">
            <a:avLst/>
          </a:prstGeom>
        </p:spPr>
      </p:pic>
      <p:cxnSp>
        <p:nvCxnSpPr>
          <p:cNvPr id="39" name="直接箭头连接符 38">
            <a:extLst>
              <a:ext uri="{FF2B5EF4-FFF2-40B4-BE49-F238E27FC236}">
                <a16:creationId xmlns:a16="http://schemas.microsoft.com/office/drawing/2014/main" id="{F1317AB5-3FD2-C9BC-DA4A-9879174F26C2}"/>
              </a:ext>
            </a:extLst>
          </p:cNvPr>
          <p:cNvCxnSpPr>
            <a:cxnSpLocks/>
          </p:cNvCxnSpPr>
          <p:nvPr/>
        </p:nvCxnSpPr>
        <p:spPr>
          <a:xfrm>
            <a:off x="5478690" y="2131540"/>
            <a:ext cx="3108719" cy="236884"/>
          </a:xfrm>
          <a:prstGeom prst="straightConnector1">
            <a:avLst/>
          </a:prstGeom>
          <a:ln w="190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40" name="直接箭头连接符 39">
            <a:extLst>
              <a:ext uri="{FF2B5EF4-FFF2-40B4-BE49-F238E27FC236}">
                <a16:creationId xmlns:a16="http://schemas.microsoft.com/office/drawing/2014/main" id="{82DE1C52-CECF-344D-1274-A3452E956EF1}"/>
              </a:ext>
            </a:extLst>
          </p:cNvPr>
          <p:cNvCxnSpPr>
            <a:cxnSpLocks/>
          </p:cNvCxnSpPr>
          <p:nvPr/>
        </p:nvCxnSpPr>
        <p:spPr>
          <a:xfrm flipH="1">
            <a:off x="3470537" y="2124242"/>
            <a:ext cx="1691139" cy="244182"/>
          </a:xfrm>
          <a:prstGeom prst="straightConnector1">
            <a:avLst/>
          </a:prstGeom>
          <a:ln w="19050">
            <a:solidFill>
              <a:srgbClr val="FF0000"/>
            </a:solidFill>
            <a:tailEnd type="triangle"/>
          </a:ln>
        </p:spPr>
        <p:style>
          <a:lnRef idx="3">
            <a:schemeClr val="dk1"/>
          </a:lnRef>
          <a:fillRef idx="0">
            <a:schemeClr val="dk1"/>
          </a:fillRef>
          <a:effectRef idx="2">
            <a:schemeClr val="dk1"/>
          </a:effectRef>
          <a:fontRef idx="minor">
            <a:schemeClr val="tx1"/>
          </a:fontRef>
        </p:style>
      </p:cxnSp>
      <p:grpSp>
        <p:nvGrpSpPr>
          <p:cNvPr id="69" name="组合 68">
            <a:extLst>
              <a:ext uri="{FF2B5EF4-FFF2-40B4-BE49-F238E27FC236}">
                <a16:creationId xmlns:a16="http://schemas.microsoft.com/office/drawing/2014/main" id="{87EA5E77-D7C9-518B-E0F2-AE6B4E4F8CAB}"/>
              </a:ext>
            </a:extLst>
          </p:cNvPr>
          <p:cNvGrpSpPr/>
          <p:nvPr/>
        </p:nvGrpSpPr>
        <p:grpSpPr>
          <a:xfrm>
            <a:off x="490517" y="1207462"/>
            <a:ext cx="2667189" cy="2611005"/>
            <a:chOff x="545833" y="1100914"/>
            <a:chExt cx="2830574" cy="2767610"/>
          </a:xfrm>
        </p:grpSpPr>
        <p:pic>
          <p:nvPicPr>
            <p:cNvPr id="31" name="图片 30">
              <a:extLst>
                <a:ext uri="{FF2B5EF4-FFF2-40B4-BE49-F238E27FC236}">
                  <a16:creationId xmlns:a16="http://schemas.microsoft.com/office/drawing/2014/main" id="{6615A27A-7A64-8472-15F5-699DE16EA3CC}"/>
                </a:ext>
              </a:extLst>
            </p:cNvPr>
            <p:cNvPicPr>
              <a:picLocks noChangeAspect="1"/>
            </p:cNvPicPr>
            <p:nvPr/>
          </p:nvPicPr>
          <p:blipFill rotWithShape="1">
            <a:blip r:embed="rId6"/>
            <a:srcRect r="69739"/>
            <a:stretch/>
          </p:blipFill>
          <p:spPr>
            <a:xfrm>
              <a:off x="545833" y="1100914"/>
              <a:ext cx="2469600" cy="2767610"/>
            </a:xfrm>
            <a:prstGeom prst="rect">
              <a:avLst/>
            </a:prstGeom>
          </p:spPr>
        </p:pic>
        <p:sp>
          <p:nvSpPr>
            <p:cNvPr id="36" name="椭圆 35">
              <a:extLst>
                <a:ext uri="{FF2B5EF4-FFF2-40B4-BE49-F238E27FC236}">
                  <a16:creationId xmlns:a16="http://schemas.microsoft.com/office/drawing/2014/main" id="{1D806EA4-90DB-BFE3-9D57-DC775F1C7228}"/>
                </a:ext>
              </a:extLst>
            </p:cNvPr>
            <p:cNvSpPr/>
            <p:nvPr/>
          </p:nvSpPr>
          <p:spPr>
            <a:xfrm>
              <a:off x="1444975" y="2101056"/>
              <a:ext cx="320214" cy="133257"/>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0" name="直接箭头连接符 49">
              <a:extLst>
                <a:ext uri="{FF2B5EF4-FFF2-40B4-BE49-F238E27FC236}">
                  <a16:creationId xmlns:a16="http://schemas.microsoft.com/office/drawing/2014/main" id="{FB7DAF98-638F-4CB8-7F7D-D895A9F430D0}"/>
                </a:ext>
              </a:extLst>
            </p:cNvPr>
            <p:cNvCxnSpPr>
              <a:cxnSpLocks/>
              <a:endCxn id="33" idx="1"/>
            </p:cNvCxnSpPr>
            <p:nvPr/>
          </p:nvCxnSpPr>
          <p:spPr>
            <a:xfrm flipV="1">
              <a:off x="2950463" y="1520531"/>
              <a:ext cx="425944" cy="530480"/>
            </a:xfrm>
            <a:prstGeom prst="straightConnector1">
              <a:avLst/>
            </a:prstGeom>
            <a:ln w="19050">
              <a:solidFill>
                <a:srgbClr val="FF0000"/>
              </a:solidFill>
              <a:tailEnd type="triangle"/>
            </a:ln>
          </p:spPr>
          <p:style>
            <a:lnRef idx="3">
              <a:schemeClr val="dk1"/>
            </a:lnRef>
            <a:fillRef idx="0">
              <a:schemeClr val="dk1"/>
            </a:fillRef>
            <a:effectRef idx="2">
              <a:schemeClr val="dk1"/>
            </a:effectRef>
            <a:fontRef idx="minor">
              <a:schemeClr val="tx1"/>
            </a:fontRef>
          </p:style>
        </p:cxnSp>
      </p:grpSp>
      <p:grpSp>
        <p:nvGrpSpPr>
          <p:cNvPr id="70" name="组合 69">
            <a:extLst>
              <a:ext uri="{FF2B5EF4-FFF2-40B4-BE49-F238E27FC236}">
                <a16:creationId xmlns:a16="http://schemas.microsoft.com/office/drawing/2014/main" id="{86500533-453C-28D4-FBBB-213D856FB866}"/>
              </a:ext>
            </a:extLst>
          </p:cNvPr>
          <p:cNvGrpSpPr/>
          <p:nvPr/>
        </p:nvGrpSpPr>
        <p:grpSpPr>
          <a:xfrm>
            <a:off x="501926" y="4156306"/>
            <a:ext cx="2580697" cy="2545005"/>
            <a:chOff x="545833" y="4062509"/>
            <a:chExt cx="2712410" cy="2731861"/>
          </a:xfrm>
        </p:grpSpPr>
        <p:pic>
          <p:nvPicPr>
            <p:cNvPr id="62" name="图片 61">
              <a:extLst>
                <a:ext uri="{FF2B5EF4-FFF2-40B4-BE49-F238E27FC236}">
                  <a16:creationId xmlns:a16="http://schemas.microsoft.com/office/drawing/2014/main" id="{A246199E-7997-3786-4013-0A7614E16BD3}"/>
                </a:ext>
              </a:extLst>
            </p:cNvPr>
            <p:cNvPicPr>
              <a:picLocks noChangeAspect="1"/>
            </p:cNvPicPr>
            <p:nvPr/>
          </p:nvPicPr>
          <p:blipFill>
            <a:blip r:embed="rId8"/>
            <a:stretch>
              <a:fillRect/>
            </a:stretch>
          </p:blipFill>
          <p:spPr>
            <a:xfrm>
              <a:off x="545833" y="4062509"/>
              <a:ext cx="2408226" cy="2731861"/>
            </a:xfrm>
            <a:prstGeom prst="rect">
              <a:avLst/>
            </a:prstGeom>
          </p:spPr>
        </p:pic>
        <p:sp>
          <p:nvSpPr>
            <p:cNvPr id="48" name="椭圆 47">
              <a:extLst>
                <a:ext uri="{FF2B5EF4-FFF2-40B4-BE49-F238E27FC236}">
                  <a16:creationId xmlns:a16="http://schemas.microsoft.com/office/drawing/2014/main" id="{DEDA2566-37B7-6053-62A1-173BEB47D8E9}"/>
                </a:ext>
              </a:extLst>
            </p:cNvPr>
            <p:cNvSpPr/>
            <p:nvPr/>
          </p:nvSpPr>
          <p:spPr>
            <a:xfrm>
              <a:off x="1994604" y="4875114"/>
              <a:ext cx="320214" cy="133257"/>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9" name="直接箭头连接符 48">
              <a:extLst>
                <a:ext uri="{FF2B5EF4-FFF2-40B4-BE49-F238E27FC236}">
                  <a16:creationId xmlns:a16="http://schemas.microsoft.com/office/drawing/2014/main" id="{500E3190-722D-42C5-580F-107DDC85BA8B}"/>
                </a:ext>
              </a:extLst>
            </p:cNvPr>
            <p:cNvCxnSpPr>
              <a:cxnSpLocks/>
              <a:endCxn id="23" idx="1"/>
            </p:cNvCxnSpPr>
            <p:nvPr/>
          </p:nvCxnSpPr>
          <p:spPr>
            <a:xfrm>
              <a:off x="2906353" y="4534617"/>
              <a:ext cx="335069" cy="92152"/>
            </a:xfrm>
            <a:prstGeom prst="straightConnector1">
              <a:avLst/>
            </a:prstGeom>
            <a:ln w="190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59" name="直接箭头连接符 58">
              <a:extLst>
                <a:ext uri="{FF2B5EF4-FFF2-40B4-BE49-F238E27FC236}">
                  <a16:creationId xmlns:a16="http://schemas.microsoft.com/office/drawing/2014/main" id="{EC50C54E-7B55-D468-C1E6-4AC4B91A1C5B}"/>
                </a:ext>
              </a:extLst>
            </p:cNvPr>
            <p:cNvCxnSpPr>
              <a:cxnSpLocks/>
              <a:endCxn id="25" idx="1"/>
            </p:cNvCxnSpPr>
            <p:nvPr/>
          </p:nvCxnSpPr>
          <p:spPr>
            <a:xfrm>
              <a:off x="2906353" y="4922523"/>
              <a:ext cx="351890" cy="1301378"/>
            </a:xfrm>
            <a:prstGeom prst="straightConnector1">
              <a:avLst/>
            </a:prstGeom>
            <a:ln w="19050">
              <a:solidFill>
                <a:srgbClr val="FF0000"/>
              </a:solidFill>
              <a:tailEnd type="triangle"/>
            </a:ln>
          </p:spPr>
          <p:style>
            <a:lnRef idx="3">
              <a:schemeClr val="dk1"/>
            </a:lnRef>
            <a:fillRef idx="0">
              <a:schemeClr val="dk1"/>
            </a:fillRef>
            <a:effectRef idx="2">
              <a:schemeClr val="dk1"/>
            </a:effectRef>
            <a:fontRef idx="minor">
              <a:schemeClr val="tx1"/>
            </a:fontRef>
          </p:style>
        </p:cxnSp>
      </p:grpSp>
      <p:sp>
        <p:nvSpPr>
          <p:cNvPr id="75" name="文本框 74">
            <a:extLst>
              <a:ext uri="{FF2B5EF4-FFF2-40B4-BE49-F238E27FC236}">
                <a16:creationId xmlns:a16="http://schemas.microsoft.com/office/drawing/2014/main" id="{CD95F5F0-A84C-1976-81AC-81321CC281ED}"/>
              </a:ext>
            </a:extLst>
          </p:cNvPr>
          <p:cNvSpPr txBox="1"/>
          <p:nvPr/>
        </p:nvSpPr>
        <p:spPr>
          <a:xfrm>
            <a:off x="746150" y="852109"/>
            <a:ext cx="1931212" cy="400110"/>
          </a:xfrm>
          <a:prstGeom prst="rect">
            <a:avLst/>
          </a:prstGeom>
          <a:noFill/>
        </p:spPr>
        <p:txBody>
          <a:bodyPr wrap="square" rtlCol="0">
            <a:spAutoFit/>
          </a:bodyPr>
          <a:lstStyle/>
          <a:p>
            <a:r>
              <a:rPr lang="en-US" altLang="zh-CN" sz="2000" dirty="0"/>
              <a:t>B1237+25</a:t>
            </a:r>
            <a:endParaRPr lang="zh-CN" altLang="en-US" sz="2000" dirty="0"/>
          </a:p>
        </p:txBody>
      </p:sp>
      <p:sp>
        <p:nvSpPr>
          <p:cNvPr id="76" name="文本框 75">
            <a:extLst>
              <a:ext uri="{FF2B5EF4-FFF2-40B4-BE49-F238E27FC236}">
                <a16:creationId xmlns:a16="http://schemas.microsoft.com/office/drawing/2014/main" id="{25B41E43-6A62-07C4-07BB-8B6927CBFFF8}"/>
              </a:ext>
            </a:extLst>
          </p:cNvPr>
          <p:cNvSpPr txBox="1"/>
          <p:nvPr/>
        </p:nvSpPr>
        <p:spPr>
          <a:xfrm>
            <a:off x="746150" y="3788340"/>
            <a:ext cx="1931212" cy="400110"/>
          </a:xfrm>
          <a:prstGeom prst="rect">
            <a:avLst/>
          </a:prstGeom>
          <a:noFill/>
        </p:spPr>
        <p:txBody>
          <a:bodyPr wrap="square" rtlCol="0">
            <a:spAutoFit/>
          </a:bodyPr>
          <a:lstStyle/>
          <a:p>
            <a:r>
              <a:rPr lang="en-US" altLang="zh-CN" sz="2000" dirty="0"/>
              <a:t>B1944+17</a:t>
            </a:r>
            <a:endParaRPr lang="zh-CN" altLang="en-US" sz="2000" dirty="0"/>
          </a:p>
        </p:txBody>
      </p:sp>
      <p:sp>
        <p:nvSpPr>
          <p:cNvPr id="3" name="文本框 2">
            <a:extLst>
              <a:ext uri="{FF2B5EF4-FFF2-40B4-BE49-F238E27FC236}">
                <a16:creationId xmlns:a16="http://schemas.microsoft.com/office/drawing/2014/main" id="{66009B8E-F2A7-9253-7C66-77A391CF2909}"/>
              </a:ext>
            </a:extLst>
          </p:cNvPr>
          <p:cNvSpPr txBox="1"/>
          <p:nvPr/>
        </p:nvSpPr>
        <p:spPr>
          <a:xfrm>
            <a:off x="7661011" y="817880"/>
            <a:ext cx="1224280" cy="338554"/>
          </a:xfrm>
          <a:prstGeom prst="rect">
            <a:avLst/>
          </a:prstGeom>
          <a:noFill/>
        </p:spPr>
        <p:txBody>
          <a:bodyPr wrap="square">
            <a:spAutoFit/>
          </a:bodyPr>
          <a:lstStyle/>
          <a:p>
            <a:r>
              <a:rPr lang="en-US" altLang="zh-CN" sz="1600" dirty="0"/>
              <a:t>191/5210</a:t>
            </a:r>
            <a:endParaRPr lang="zh-CN" altLang="en-US" sz="1600" dirty="0"/>
          </a:p>
        </p:txBody>
      </p:sp>
      <p:sp>
        <p:nvSpPr>
          <p:cNvPr id="4" name="文本框 3">
            <a:extLst>
              <a:ext uri="{FF2B5EF4-FFF2-40B4-BE49-F238E27FC236}">
                <a16:creationId xmlns:a16="http://schemas.microsoft.com/office/drawing/2014/main" id="{27CDB3D0-2F5F-FF85-02D6-597CCD21D9F7}"/>
              </a:ext>
            </a:extLst>
          </p:cNvPr>
          <p:cNvSpPr txBox="1"/>
          <p:nvPr/>
        </p:nvSpPr>
        <p:spPr>
          <a:xfrm>
            <a:off x="7612631" y="3748550"/>
            <a:ext cx="1224280" cy="338554"/>
          </a:xfrm>
          <a:prstGeom prst="rect">
            <a:avLst/>
          </a:prstGeom>
          <a:noFill/>
        </p:spPr>
        <p:txBody>
          <a:bodyPr wrap="square">
            <a:spAutoFit/>
          </a:bodyPr>
          <a:lstStyle/>
          <a:p>
            <a:r>
              <a:rPr lang="en-US" altLang="zh-CN" sz="1600" dirty="0"/>
              <a:t>234/7491</a:t>
            </a:r>
            <a:endParaRPr lang="zh-CN" altLang="en-US" sz="1600" dirty="0"/>
          </a:p>
        </p:txBody>
      </p:sp>
    </p:spTree>
    <p:extLst>
      <p:ext uri="{BB962C8B-B14F-4D97-AF65-F5344CB8AC3E}">
        <p14:creationId xmlns:p14="http://schemas.microsoft.com/office/powerpoint/2010/main" val="2582402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a:extLst>
              <a:ext uri="{FF2B5EF4-FFF2-40B4-BE49-F238E27FC236}">
                <a16:creationId xmlns:a16="http://schemas.microsoft.com/office/drawing/2014/main" id="{D06F39CE-8EF5-0918-FEDB-490C84CC65C3}"/>
              </a:ext>
            </a:extLst>
          </p:cNvPr>
          <p:cNvSpPr txBox="1"/>
          <p:nvPr/>
        </p:nvSpPr>
        <p:spPr>
          <a:xfrm>
            <a:off x="963723" y="5412666"/>
            <a:ext cx="10880006" cy="433773"/>
          </a:xfrm>
          <a:prstGeom prst="rect">
            <a:avLst/>
          </a:prstGeom>
          <a:noFill/>
        </p:spPr>
        <p:txBody>
          <a:bodyPr wrap="square">
            <a:spAutoFit/>
          </a:bodyPr>
          <a:lstStyle/>
          <a:p>
            <a:pPr>
              <a:lnSpc>
                <a:spcPts val="3100"/>
              </a:lnSpc>
            </a:pPr>
            <a:r>
              <a:rPr lang="zh-CN" altLang="en-US" sz="2000" dirty="0">
                <a:latin typeface="黑体" panose="02010609060101010101" pitchFamily="49" charset="-122"/>
                <a:ea typeface="黑体" panose="02010609060101010101" pitchFamily="49" charset="-122"/>
              </a:rPr>
              <a:t>验证了矮脉冲的偏振位置角与平均偏振位置角曲线一致或在正交模式上，说明辐射几何不变</a:t>
            </a:r>
            <a:endParaRPr lang="en-US" altLang="zh-CN" sz="2000" dirty="0">
              <a:latin typeface="黑体" panose="02010609060101010101" pitchFamily="49" charset="-122"/>
              <a:ea typeface="黑体" panose="02010609060101010101" pitchFamily="49" charset="-122"/>
            </a:endParaRPr>
          </a:p>
        </p:txBody>
      </p:sp>
      <p:sp>
        <p:nvSpPr>
          <p:cNvPr id="3" name="文本框 2">
            <a:extLst>
              <a:ext uri="{FF2B5EF4-FFF2-40B4-BE49-F238E27FC236}">
                <a16:creationId xmlns:a16="http://schemas.microsoft.com/office/drawing/2014/main" id="{4275F709-347E-E0B7-73A5-20EF7B81B2F5}"/>
              </a:ext>
            </a:extLst>
          </p:cNvPr>
          <p:cNvSpPr txBox="1"/>
          <p:nvPr/>
        </p:nvSpPr>
        <p:spPr>
          <a:xfrm>
            <a:off x="1149692" y="196424"/>
            <a:ext cx="5442134" cy="662554"/>
          </a:xfrm>
          <a:prstGeom prst="rect">
            <a:avLst/>
          </a:prstGeom>
          <a:noFill/>
        </p:spPr>
        <p:txBody>
          <a:bodyPr wrap="square">
            <a:spAutoFit/>
          </a:bodyPr>
          <a:lstStyle/>
          <a:p>
            <a:pPr>
              <a:lnSpc>
                <a:spcPct val="150000"/>
              </a:lnSpc>
            </a:pPr>
            <a:r>
              <a:rPr lang="en-US" altLang="zh-CN" sz="2800" b="1" spc="100" dirty="0">
                <a:solidFill>
                  <a:schemeClr val="tx1">
                    <a:lumMod val="85000"/>
                    <a:lumOff val="15000"/>
                  </a:schemeClr>
                </a:solidFill>
                <a:latin typeface="+mj-ea"/>
                <a:ea typeface="+mj-ea"/>
              </a:rPr>
              <a:t>1.2 </a:t>
            </a:r>
            <a:r>
              <a:rPr lang="zh-CN" altLang="en-US" sz="2800" b="1" spc="100" dirty="0">
                <a:solidFill>
                  <a:schemeClr val="tx1">
                    <a:lumMod val="85000"/>
                    <a:lumOff val="15000"/>
                  </a:schemeClr>
                </a:solidFill>
                <a:latin typeface="+mj-ea"/>
                <a:ea typeface="+mj-ea"/>
              </a:rPr>
              <a:t>另外</a:t>
            </a:r>
            <a:r>
              <a:rPr lang="en-US" altLang="zh-CN" sz="2800" b="1" spc="100" dirty="0">
                <a:solidFill>
                  <a:schemeClr val="tx1">
                    <a:lumMod val="85000"/>
                    <a:lumOff val="15000"/>
                  </a:schemeClr>
                </a:solidFill>
                <a:latin typeface="+mj-ea"/>
                <a:ea typeface="+mj-ea"/>
              </a:rPr>
              <a:t>10</a:t>
            </a:r>
            <a:r>
              <a:rPr lang="zh-CN" altLang="en-US" sz="2800" b="1" spc="100" dirty="0">
                <a:solidFill>
                  <a:schemeClr val="tx1">
                    <a:lumMod val="85000"/>
                    <a:lumOff val="15000"/>
                  </a:schemeClr>
                </a:solidFill>
                <a:latin typeface="+mj-ea"/>
                <a:ea typeface="+mj-ea"/>
              </a:rPr>
              <a:t>颗脉冲星的矮脉冲</a:t>
            </a:r>
          </a:p>
        </p:txBody>
      </p:sp>
      <p:pic>
        <p:nvPicPr>
          <p:cNvPr id="6" name="图片 5">
            <a:extLst>
              <a:ext uri="{FF2B5EF4-FFF2-40B4-BE49-F238E27FC236}">
                <a16:creationId xmlns:a16="http://schemas.microsoft.com/office/drawing/2014/main" id="{FD507020-8617-2144-BC27-ED1C57BD7A12}"/>
              </a:ext>
            </a:extLst>
          </p:cNvPr>
          <p:cNvPicPr>
            <a:picLocks noChangeAspect="1"/>
          </p:cNvPicPr>
          <p:nvPr/>
        </p:nvPicPr>
        <p:blipFill>
          <a:blip r:embed="rId3"/>
          <a:stretch>
            <a:fillRect/>
          </a:stretch>
        </p:blipFill>
        <p:spPr>
          <a:xfrm>
            <a:off x="963723" y="1459966"/>
            <a:ext cx="5202991" cy="3549329"/>
          </a:xfrm>
          <a:prstGeom prst="rect">
            <a:avLst/>
          </a:prstGeom>
        </p:spPr>
      </p:pic>
      <p:pic>
        <p:nvPicPr>
          <p:cNvPr id="9" name="图片 8">
            <a:extLst>
              <a:ext uri="{FF2B5EF4-FFF2-40B4-BE49-F238E27FC236}">
                <a16:creationId xmlns:a16="http://schemas.microsoft.com/office/drawing/2014/main" id="{4CA7EBF8-6A23-D5F4-6D78-65A99BC086FD}"/>
              </a:ext>
            </a:extLst>
          </p:cNvPr>
          <p:cNvPicPr>
            <a:picLocks noChangeAspect="1"/>
          </p:cNvPicPr>
          <p:nvPr/>
        </p:nvPicPr>
        <p:blipFill>
          <a:blip r:embed="rId4"/>
          <a:stretch>
            <a:fillRect/>
          </a:stretch>
        </p:blipFill>
        <p:spPr>
          <a:xfrm>
            <a:off x="6537480" y="1445334"/>
            <a:ext cx="5016181" cy="3549329"/>
          </a:xfrm>
          <a:prstGeom prst="rect">
            <a:avLst/>
          </a:prstGeom>
        </p:spPr>
      </p:pic>
      <p:sp>
        <p:nvSpPr>
          <p:cNvPr id="13" name="文本框 12">
            <a:extLst>
              <a:ext uri="{FF2B5EF4-FFF2-40B4-BE49-F238E27FC236}">
                <a16:creationId xmlns:a16="http://schemas.microsoft.com/office/drawing/2014/main" id="{A93A877D-4918-4802-4C75-860371F4E6E6}"/>
              </a:ext>
            </a:extLst>
          </p:cNvPr>
          <p:cNvSpPr txBox="1"/>
          <p:nvPr/>
        </p:nvSpPr>
        <p:spPr>
          <a:xfrm>
            <a:off x="1382573" y="1054950"/>
            <a:ext cx="1931212" cy="400110"/>
          </a:xfrm>
          <a:prstGeom prst="rect">
            <a:avLst/>
          </a:prstGeom>
          <a:noFill/>
        </p:spPr>
        <p:txBody>
          <a:bodyPr wrap="square" rtlCol="0">
            <a:spAutoFit/>
          </a:bodyPr>
          <a:lstStyle/>
          <a:p>
            <a:r>
              <a:rPr lang="en-US" altLang="zh-CN" sz="2000" dirty="0"/>
              <a:t>B1237+25</a:t>
            </a:r>
            <a:endParaRPr lang="zh-CN" altLang="en-US" sz="2000" dirty="0"/>
          </a:p>
        </p:txBody>
      </p:sp>
      <p:sp>
        <p:nvSpPr>
          <p:cNvPr id="14" name="文本框 13">
            <a:extLst>
              <a:ext uri="{FF2B5EF4-FFF2-40B4-BE49-F238E27FC236}">
                <a16:creationId xmlns:a16="http://schemas.microsoft.com/office/drawing/2014/main" id="{7E79B046-76B6-D37F-DE8E-FA812858C43D}"/>
              </a:ext>
            </a:extLst>
          </p:cNvPr>
          <p:cNvSpPr txBox="1"/>
          <p:nvPr/>
        </p:nvSpPr>
        <p:spPr>
          <a:xfrm>
            <a:off x="6895798" y="1017482"/>
            <a:ext cx="1931212" cy="400110"/>
          </a:xfrm>
          <a:prstGeom prst="rect">
            <a:avLst/>
          </a:prstGeom>
          <a:noFill/>
        </p:spPr>
        <p:txBody>
          <a:bodyPr wrap="square" rtlCol="0">
            <a:spAutoFit/>
          </a:bodyPr>
          <a:lstStyle/>
          <a:p>
            <a:r>
              <a:rPr lang="en-US" altLang="zh-CN" sz="2000" dirty="0"/>
              <a:t>B1944+17</a:t>
            </a:r>
            <a:endParaRPr lang="zh-CN" altLang="en-US" sz="2000" dirty="0"/>
          </a:p>
        </p:txBody>
      </p:sp>
      <p:sp>
        <p:nvSpPr>
          <p:cNvPr id="2" name="文本框 1">
            <a:extLst>
              <a:ext uri="{FF2B5EF4-FFF2-40B4-BE49-F238E27FC236}">
                <a16:creationId xmlns:a16="http://schemas.microsoft.com/office/drawing/2014/main" id="{A8FA47EA-EBBF-30AC-9490-C0CABD29F9D0}"/>
              </a:ext>
            </a:extLst>
          </p:cNvPr>
          <p:cNvSpPr txBox="1"/>
          <p:nvPr/>
        </p:nvSpPr>
        <p:spPr>
          <a:xfrm>
            <a:off x="9642604" y="505362"/>
            <a:ext cx="2549396" cy="338554"/>
          </a:xfrm>
          <a:prstGeom prst="rect">
            <a:avLst/>
          </a:prstGeom>
          <a:noFill/>
        </p:spPr>
        <p:txBody>
          <a:bodyPr wrap="square">
            <a:spAutoFit/>
          </a:bodyPr>
          <a:lstStyle/>
          <a:p>
            <a:pPr>
              <a:defRPr/>
            </a:pPr>
            <a:r>
              <a:rPr lang="en-US" altLang="zh-CN" sz="1600" dirty="0">
                <a:ea typeface="微软雅黑" panose="020B0503020204020204" pitchFamily="34" charset="-122"/>
              </a:rPr>
              <a:t>(</a:t>
            </a:r>
            <a:r>
              <a:rPr lang="da-DK" altLang="zh-CN" sz="1600" dirty="0">
                <a:ea typeface="微软雅黑" panose="020B0503020204020204" pitchFamily="34" charset="-122"/>
              </a:rPr>
              <a:t>Yan, Yi, et al., 2024, ApJ</a:t>
            </a:r>
            <a:r>
              <a:rPr lang="en-US" altLang="zh-CN" sz="1600" dirty="0">
                <a:ea typeface="微软雅黑" panose="020B0503020204020204" pitchFamily="34" charset="-122"/>
              </a:rPr>
              <a:t>)</a:t>
            </a:r>
            <a:endParaRPr lang="en-US" altLang="zh-CN" sz="1600" dirty="0"/>
          </a:p>
        </p:txBody>
      </p:sp>
    </p:spTree>
    <p:extLst>
      <p:ext uri="{BB962C8B-B14F-4D97-AF65-F5344CB8AC3E}">
        <p14:creationId xmlns:p14="http://schemas.microsoft.com/office/powerpoint/2010/main" val="3333709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5" name="图片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 y="0"/>
            <a:ext cx="12192000"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2"/>
          <p:cNvSpPr txBox="1">
            <a:spLocks noChangeArrowheads="1"/>
          </p:cNvSpPr>
          <p:nvPr/>
        </p:nvSpPr>
        <p:spPr bwMode="auto">
          <a:xfrm>
            <a:off x="264389" y="560850"/>
            <a:ext cx="8184232" cy="51911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zh-CN"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主</a:t>
            </a:r>
            <a:r>
              <a:rPr kumimoji="0" lang="en-US"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 </a:t>
            </a:r>
            <a:r>
              <a:rPr kumimoji="0" lang="zh-CN"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要</a:t>
            </a:r>
            <a:r>
              <a:rPr kumimoji="0" lang="en-US"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 </a:t>
            </a:r>
            <a:r>
              <a:rPr kumimoji="0" lang="zh-CN"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内</a:t>
            </a:r>
            <a:r>
              <a:rPr kumimoji="0" lang="en-US"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 </a:t>
            </a:r>
            <a:r>
              <a:rPr kumimoji="0" lang="zh-CN"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容</a:t>
            </a: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4" y="5669010"/>
            <a:ext cx="12259324" cy="1188990"/>
          </a:xfrm>
          <a:prstGeom prst="rect">
            <a:avLst/>
          </a:prstGeom>
        </p:spPr>
      </p:pic>
      <p:sp>
        <p:nvSpPr>
          <p:cNvPr id="38" name="Text Box 4"/>
          <p:cNvSpPr txBox="1">
            <a:spLocks noChangeArrowheads="1"/>
          </p:cNvSpPr>
          <p:nvPr/>
        </p:nvSpPr>
        <p:spPr bwMode="auto">
          <a:xfrm>
            <a:off x="2466988" y="1696035"/>
            <a:ext cx="6597384" cy="452040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wrap="square">
            <a:spAutoFit/>
          </a:bodyPr>
          <a:lstStyle>
            <a:defPPr>
              <a:defRPr lang="zh-CN"/>
            </a:defPPr>
            <a:lvl1pPr algn="ctr" eaLnBrk="1" hangingPunct="1">
              <a:lnSpc>
                <a:spcPct val="150000"/>
              </a:lnSpc>
              <a:spcBef>
                <a:spcPts val="1200"/>
              </a:spcBef>
              <a:spcAft>
                <a:spcPts val="600"/>
              </a:spcAft>
              <a:defRPr sz="3200" b="1">
                <a:solidFill>
                  <a:srgbClr val="003BB0"/>
                </a:solidFill>
                <a:latin typeface="+mn-lt"/>
                <a:ea typeface="华文中宋" panose="02010600040101010101" pitchFamily="2" charset="-122"/>
              </a:defRPr>
            </a:lvl1pPr>
          </a:lstStyle>
          <a:p>
            <a:pPr marL="0" marR="0" lvl="0" indent="0" algn="l" defTabSz="914400" rtl="0" eaLnBrk="1" fontAlgn="auto" latinLnBrk="0" hangingPunct="1">
              <a:lnSpc>
                <a:spcPct val="120000"/>
              </a:lnSpc>
              <a:spcBef>
                <a:spcPts val="900"/>
              </a:spcBef>
              <a:spcAft>
                <a:spcPts val="600"/>
              </a:spcAft>
              <a:buClrTx/>
              <a:buSzTx/>
              <a:buFontTx/>
              <a:buNone/>
              <a:tabLst/>
              <a:defRPr/>
            </a:pPr>
            <a:r>
              <a:rPr kumimoji="0" lang="zh-CN" altLang="en-US" b="1" i="0" u="none" strike="noStrike" kern="1200" cap="none" spc="100" normalizeH="0" baseline="0" noProof="0" dirty="0">
                <a:ln>
                  <a:noFill/>
                </a:ln>
                <a:solidFill>
                  <a:schemeClr val="bg2">
                    <a:lumMod val="75000"/>
                  </a:schemeClr>
                </a:solidFill>
                <a:effectLst/>
                <a:uLnTx/>
                <a:uFillTx/>
                <a:latin typeface="微软雅黑" panose="020B0503020204020204" pitchFamily="34" charset="-122"/>
                <a:ea typeface="微软雅黑" panose="020B0503020204020204" pitchFamily="34" charset="-122"/>
              </a:rPr>
              <a:t>一、研究背景</a:t>
            </a:r>
            <a:endParaRPr kumimoji="0" lang="en-US" altLang="zh-CN" b="1" i="0" u="none" strike="noStrike" kern="1200" cap="none" spc="100" normalizeH="0" baseline="0" noProof="0" dirty="0">
              <a:ln>
                <a:noFill/>
              </a:ln>
              <a:solidFill>
                <a:schemeClr val="bg2">
                  <a:lumMod val="75000"/>
                </a:scheme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r>
              <a:rPr lang="zh-CN" altLang="en-US" spc="100" dirty="0">
                <a:latin typeface="微软雅黑" panose="020B0503020204020204" pitchFamily="34" charset="-122"/>
                <a:ea typeface="微软雅黑" panose="020B0503020204020204" pitchFamily="34" charset="-122"/>
              </a:rPr>
              <a:t>二、内容</a:t>
            </a:r>
            <a:endParaRPr lang="en-US" altLang="zh-CN" spc="1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endParaRPr lang="en-US" altLang="zh-CN" sz="1800" spc="1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endParaRPr lang="en-US" altLang="zh-CN" sz="1800" spc="1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endParaRPr lang="en-US" altLang="zh-CN" sz="1800" spc="1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endParaRPr lang="en-US" altLang="zh-CN" sz="2400" spc="1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r>
              <a:rPr lang="zh-CN" altLang="en-US" spc="100" dirty="0">
                <a:solidFill>
                  <a:schemeClr val="bg2">
                    <a:lumMod val="75000"/>
                  </a:schemeClr>
                </a:solidFill>
                <a:latin typeface="微软雅黑" panose="020B0503020204020204" pitchFamily="34" charset="-122"/>
                <a:ea typeface="微软雅黑" panose="020B0503020204020204" pitchFamily="34" charset="-122"/>
              </a:rPr>
              <a:t>三、总结</a:t>
            </a:r>
            <a:endParaRPr lang="en-US" altLang="zh-CN" spc="100" dirty="0">
              <a:solidFill>
                <a:schemeClr val="bg2">
                  <a:lumMod val="75000"/>
                </a:schemeClr>
              </a:solidFill>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4"/>
          </p:nvPr>
        </p:nvSpPr>
        <p:spPr>
          <a:xfrm>
            <a:off x="-5965" y="6492875"/>
            <a:ext cx="557349" cy="365125"/>
          </a:xfrm>
          <a:prstGeom prst="rect">
            <a:avLst/>
          </a:prstGeom>
        </p:spPr>
        <p:txBody>
          <a:bodyPr vert="horz" lIns="91440" tIns="45720" rIns="91440" bIns="45720" rtlCol="0" anchor="ctr"/>
          <a:lstStyle>
            <a:defPPr>
              <a:defRPr lang="zh-CN"/>
            </a:defPPr>
            <a:lvl1pPr algn="ctr" rtl="0" eaLnBrk="0" fontAlgn="base" hangingPunct="0">
              <a:spcBef>
                <a:spcPct val="0"/>
              </a:spcBef>
              <a:spcAft>
                <a:spcPct val="0"/>
              </a:spcAft>
              <a:defRPr sz="1200" kern="1200">
                <a:solidFill>
                  <a:schemeClr val="tx1">
                    <a:tint val="75000"/>
                  </a:schemeClr>
                </a:solidFill>
                <a:latin typeface="Helvetica" panose="020B0604020202020204" pitchFamily="34" charset="0"/>
                <a:ea typeface="宋体" panose="02010600030101010101" pitchFamily="2" charset="-122"/>
                <a:cs typeface="+mn-cs"/>
                <a:sym typeface="Helvetica" panose="020B0604020202020204" pitchFamily="34" charset="0"/>
              </a:defRPr>
            </a:lvl1pPr>
            <a:lvl2pPr marL="227330" indent="2305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2pPr>
            <a:lvl3pPr marL="455930" indent="4591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3pPr>
            <a:lvl4pPr marL="684530" indent="6877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4pPr>
            <a:lvl5pPr marL="913130" indent="9163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5pPr>
            <a:lvl6pPr marL="22860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6pPr>
            <a:lvl7pPr marL="27432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7pPr>
            <a:lvl8pPr marL="32004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8pPr>
            <a:lvl9pPr marL="36576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3F0D864F-C98F-4B1B-86CE-79DA4E659C6B}" type="slidenum">
              <a:rPr kumimoji="0"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宋体" panose="02010600030101010101" pitchFamily="2" charset="-122"/>
                <a:cs typeface="+mn-cs"/>
                <a:sym typeface="Helvetica" panose="020B0604020202020204" pitchFamily="34" charset="0"/>
              </a:rPr>
              <a:pPr marL="0" marR="0" lvl="0" indent="0" algn="ctr" defTabSz="914400" rtl="0" eaLnBrk="0" fontAlgn="base" latinLnBrk="0" hangingPunct="0">
                <a:lnSpc>
                  <a:spcPct val="100000"/>
                </a:lnSpc>
                <a:spcBef>
                  <a:spcPct val="0"/>
                </a:spcBef>
                <a:spcAft>
                  <a:spcPct val="0"/>
                </a:spcAft>
                <a:buClrTx/>
                <a:buSzTx/>
                <a:buFontTx/>
                <a:buNone/>
                <a:tabLst/>
                <a:defRPr/>
              </a:pPr>
              <a:t>12</a:t>
            </a:fld>
            <a:endParaRPr kumimoji="0" lang="zh-CN" altLang="en-US" sz="2400" b="0"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mn-cs"/>
              <a:sym typeface="Helvetica" panose="020B0604020202020204" pitchFamily="34" charset="0"/>
            </a:endParaRPr>
          </a:p>
        </p:txBody>
      </p:sp>
      <p:sp>
        <p:nvSpPr>
          <p:cNvPr id="5" name="Text Box 4">
            <a:extLst>
              <a:ext uri="{FF2B5EF4-FFF2-40B4-BE49-F238E27FC236}">
                <a16:creationId xmlns:a16="http://schemas.microsoft.com/office/drawing/2014/main" id="{8B43C33C-18AD-2FEC-6CD6-3473CBB572E4}"/>
              </a:ext>
            </a:extLst>
          </p:cNvPr>
          <p:cNvSpPr txBox="1">
            <a:spLocks noChangeArrowheads="1"/>
          </p:cNvSpPr>
          <p:nvPr/>
        </p:nvSpPr>
        <p:spPr bwMode="auto">
          <a:xfrm>
            <a:off x="2914013" y="3296005"/>
            <a:ext cx="4955187" cy="186596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wrap="square">
            <a:spAutoFit/>
          </a:bodyPr>
          <a:lstStyle>
            <a:defPPr>
              <a:defRPr lang="zh-CN"/>
            </a:defPPr>
            <a:lvl1pPr algn="ctr" eaLnBrk="1" hangingPunct="1">
              <a:lnSpc>
                <a:spcPct val="150000"/>
              </a:lnSpc>
              <a:spcBef>
                <a:spcPts val="1200"/>
              </a:spcBef>
              <a:spcAft>
                <a:spcPts val="600"/>
              </a:spcAft>
              <a:defRPr sz="3200" b="1">
                <a:solidFill>
                  <a:srgbClr val="003BB0"/>
                </a:solidFill>
                <a:latin typeface="+mn-lt"/>
                <a:ea typeface="华文中宋" panose="02010600040101010101" pitchFamily="2" charset="-122"/>
              </a:defRPr>
            </a:lvl1pPr>
          </a:lstStyle>
          <a:p>
            <a:pPr marL="0" marR="0" lvl="0" indent="0" algn="l" defTabSz="914400" rtl="0" eaLnBrk="1" fontAlgn="auto" latinLnBrk="0" hangingPunct="1">
              <a:lnSpc>
                <a:spcPct val="110000"/>
              </a:lnSpc>
              <a:spcBef>
                <a:spcPts val="900"/>
              </a:spcBef>
              <a:spcAft>
                <a:spcPts val="600"/>
              </a:spcAft>
              <a:buClrTx/>
              <a:buSzTx/>
              <a:buFontTx/>
              <a:buNone/>
              <a:tabLst/>
              <a:defRPr/>
            </a:pPr>
            <a:r>
              <a:rPr lang="en-US" altLang="zh-CN" sz="2800" spc="100" dirty="0">
                <a:solidFill>
                  <a:schemeClr val="bg2">
                    <a:lumMod val="75000"/>
                  </a:schemeClr>
                </a:solidFill>
                <a:latin typeface="微软雅黑" panose="020B0503020204020204" pitchFamily="34" charset="-122"/>
                <a:ea typeface="微软雅黑" panose="020B0503020204020204" pitchFamily="34" charset="-122"/>
              </a:rPr>
              <a:t>1. </a:t>
            </a:r>
            <a:r>
              <a:rPr lang="zh-CN" altLang="en-US" sz="2800" spc="100" dirty="0">
                <a:solidFill>
                  <a:schemeClr val="bg2">
                    <a:lumMod val="75000"/>
                  </a:schemeClr>
                </a:solidFill>
                <a:latin typeface="微软雅黑" panose="020B0503020204020204" pitchFamily="34" charset="-122"/>
                <a:ea typeface="微软雅黑" panose="020B0503020204020204" pitchFamily="34" charset="-122"/>
              </a:rPr>
              <a:t>矮脉冲族群</a:t>
            </a:r>
            <a:endParaRPr lang="en-US" altLang="zh-CN" sz="2800" spc="100" dirty="0">
              <a:solidFill>
                <a:schemeClr val="bg2">
                  <a:lumMod val="75000"/>
                </a:schemeClr>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10000"/>
              </a:lnSpc>
              <a:spcBef>
                <a:spcPts val="900"/>
              </a:spcBef>
              <a:spcAft>
                <a:spcPts val="600"/>
              </a:spcAft>
              <a:buClrTx/>
              <a:buSzTx/>
              <a:buFontTx/>
              <a:buNone/>
              <a:tabLst/>
              <a:defRPr/>
            </a:pPr>
            <a:r>
              <a:rPr lang="en-US" altLang="zh-CN" sz="2800" spc="100" dirty="0">
                <a:latin typeface="微软雅黑" panose="020B0503020204020204" pitchFamily="34" charset="-122"/>
                <a:ea typeface="微软雅黑" panose="020B0503020204020204" pitchFamily="34" charset="-122"/>
              </a:rPr>
              <a:t>2. </a:t>
            </a:r>
            <a:r>
              <a:rPr lang="zh-CN" altLang="en-US" sz="2800" spc="100" dirty="0">
                <a:latin typeface="微软雅黑" panose="020B0503020204020204" pitchFamily="34" charset="-122"/>
                <a:ea typeface="微软雅黑" panose="020B0503020204020204" pitchFamily="34" charset="-122"/>
              </a:rPr>
              <a:t>特殊子脉冲漂移</a:t>
            </a:r>
            <a:endParaRPr lang="en-US" altLang="zh-CN" sz="2800" spc="1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10000"/>
              </a:lnSpc>
              <a:spcBef>
                <a:spcPts val="900"/>
              </a:spcBef>
              <a:spcAft>
                <a:spcPts val="600"/>
              </a:spcAft>
              <a:buClrTx/>
              <a:buSzTx/>
              <a:buFontTx/>
              <a:buNone/>
              <a:tabLst/>
              <a:defRPr/>
            </a:pPr>
            <a:r>
              <a:rPr lang="en-US" altLang="zh-CN" sz="2800" spc="100" dirty="0">
                <a:solidFill>
                  <a:schemeClr val="bg2">
                    <a:lumMod val="75000"/>
                  </a:schemeClr>
                </a:solidFill>
                <a:latin typeface="微软雅黑" panose="020B0503020204020204" pitchFamily="34" charset="-122"/>
                <a:ea typeface="微软雅黑" panose="020B0503020204020204" pitchFamily="34" charset="-122"/>
              </a:rPr>
              <a:t>3. </a:t>
            </a:r>
            <a:r>
              <a:rPr lang="zh-CN" altLang="en-US" sz="2800" spc="100" dirty="0">
                <a:solidFill>
                  <a:schemeClr val="bg2">
                    <a:lumMod val="75000"/>
                  </a:schemeClr>
                </a:solidFill>
                <a:latin typeface="微软雅黑" panose="020B0503020204020204" pitchFamily="34" charset="-122"/>
                <a:ea typeface="微软雅黑" panose="020B0503020204020204" pitchFamily="34" charset="-122"/>
              </a:rPr>
              <a:t>模式变换的偏振特征变化</a:t>
            </a:r>
          </a:p>
        </p:txBody>
      </p:sp>
    </p:spTree>
    <p:extLst>
      <p:ext uri="{BB962C8B-B14F-4D97-AF65-F5344CB8AC3E}">
        <p14:creationId xmlns:p14="http://schemas.microsoft.com/office/powerpoint/2010/main" val="3410124805"/>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981E4F0C-9A0D-6C8C-27E7-01421D06DD34}"/>
              </a:ext>
            </a:extLst>
          </p:cNvPr>
          <p:cNvGrpSpPr/>
          <p:nvPr/>
        </p:nvGrpSpPr>
        <p:grpSpPr>
          <a:xfrm>
            <a:off x="2766074" y="1782813"/>
            <a:ext cx="1974625" cy="4552109"/>
            <a:chOff x="3076707" y="1522059"/>
            <a:chExt cx="1974625" cy="4552109"/>
          </a:xfrm>
        </p:grpSpPr>
        <p:pic>
          <p:nvPicPr>
            <p:cNvPr id="30" name="图片 29">
              <a:extLst>
                <a:ext uri="{FF2B5EF4-FFF2-40B4-BE49-F238E27FC236}">
                  <a16:creationId xmlns:a16="http://schemas.microsoft.com/office/drawing/2014/main" id="{B4B92CC9-13EB-BCE0-A1CF-4E3B647A5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707" y="1522059"/>
              <a:ext cx="1912751" cy="4552109"/>
            </a:xfrm>
            <a:prstGeom prst="rect">
              <a:avLst/>
            </a:prstGeom>
          </p:spPr>
        </p:pic>
        <p:cxnSp>
          <p:nvCxnSpPr>
            <p:cNvPr id="49" name="直接连接符 48">
              <a:extLst>
                <a:ext uri="{FF2B5EF4-FFF2-40B4-BE49-F238E27FC236}">
                  <a16:creationId xmlns:a16="http://schemas.microsoft.com/office/drawing/2014/main" id="{301E098D-CA8C-70BE-6670-C99518FA1D67}"/>
                </a:ext>
              </a:extLst>
            </p:cNvPr>
            <p:cNvCxnSpPr>
              <a:cxnSpLocks/>
            </p:cNvCxnSpPr>
            <p:nvPr/>
          </p:nvCxnSpPr>
          <p:spPr>
            <a:xfrm flipV="1">
              <a:off x="4182187" y="2466295"/>
              <a:ext cx="0" cy="292485"/>
            </a:xfrm>
            <a:prstGeom prst="line">
              <a:avLst/>
            </a:prstGeom>
            <a:ln w="38100">
              <a:solidFill>
                <a:schemeClr val="tx1"/>
              </a:solidFill>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50" name="文本框 49">
                  <a:extLst>
                    <a:ext uri="{FF2B5EF4-FFF2-40B4-BE49-F238E27FC236}">
                      <a16:creationId xmlns:a16="http://schemas.microsoft.com/office/drawing/2014/main" id="{CCF3154D-B946-DF0A-0F7F-77778D6BE5D5}"/>
                    </a:ext>
                  </a:extLst>
                </p:cNvPr>
                <p:cNvSpPr txBox="1"/>
                <p:nvPr/>
              </p:nvSpPr>
              <p:spPr>
                <a:xfrm>
                  <a:off x="3871366" y="2381094"/>
                  <a:ext cx="366011"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b="1" i="1">
                                <a:latin typeface="Cambria Math" panose="02040503050406030204" pitchFamily="18" charset="0"/>
                              </a:rPr>
                            </m:ctrlPr>
                          </m:sSubPr>
                          <m:e>
                            <m:r>
                              <a:rPr lang="en-US" altLang="zh-CN" sz="1400" b="1" i="1">
                                <a:latin typeface="Cambria Math" panose="02040503050406030204" pitchFamily="18" charset="0"/>
                              </a:rPr>
                              <m:t>𝑷</m:t>
                            </m:r>
                          </m:e>
                          <m:sub>
                            <m:r>
                              <a:rPr lang="en-US" altLang="zh-CN" sz="1400" b="1" i="1">
                                <a:latin typeface="Cambria Math" panose="02040503050406030204" pitchFamily="18" charset="0"/>
                              </a:rPr>
                              <m:t>𝟑</m:t>
                            </m:r>
                          </m:sub>
                        </m:sSub>
                      </m:oMath>
                    </m:oMathPara>
                  </a14:m>
                  <a:endParaRPr lang="zh-CN" altLang="en-US" sz="1400" b="1" dirty="0">
                    <a:solidFill>
                      <a:schemeClr val="tx1"/>
                    </a:solidFill>
                  </a:endParaRPr>
                </a:p>
              </p:txBody>
            </p:sp>
          </mc:Choice>
          <mc:Fallback xmlns="">
            <p:sp>
              <p:nvSpPr>
                <p:cNvPr id="13" name="文本框 12">
                  <a:extLst>
                    <a:ext uri="{FF2B5EF4-FFF2-40B4-BE49-F238E27FC236}">
                      <a16:creationId xmlns:a16="http://schemas.microsoft.com/office/drawing/2014/main" id="{AD7BAC2E-09A3-39A7-6A59-D23B3E6CD2DE}"/>
                    </a:ext>
                  </a:extLst>
                </p:cNvPr>
                <p:cNvSpPr txBox="1">
                  <a:spLocks noRot="1" noChangeAspect="1" noMove="1" noResize="1" noEditPoints="1" noAdjustHandles="1" noChangeArrowheads="1" noChangeShapeType="1" noTextEdit="1"/>
                </p:cNvSpPr>
                <p:nvPr/>
              </p:nvSpPr>
              <p:spPr>
                <a:xfrm>
                  <a:off x="3871366" y="2381094"/>
                  <a:ext cx="366011" cy="307777"/>
                </a:xfrm>
                <a:prstGeom prst="rect">
                  <a:avLst/>
                </a:prstGeom>
                <a:blipFill>
                  <a:blip r:embed="rId10"/>
                  <a:stretch>
                    <a:fillRect/>
                  </a:stretch>
                </a:blipFill>
              </p:spPr>
              <p:txBody>
                <a:bodyPr/>
                <a:lstStyle/>
                <a:p>
                  <a:r>
                    <a:rPr lang="zh-CN" altLang="en-US">
                      <a:noFill/>
                    </a:rPr>
                    <a:t> </a:t>
                  </a:r>
                </a:p>
              </p:txBody>
            </p:sp>
          </mc:Fallback>
        </mc:AlternateContent>
        <p:cxnSp>
          <p:nvCxnSpPr>
            <p:cNvPr id="54" name="直接连接符 53">
              <a:extLst>
                <a:ext uri="{FF2B5EF4-FFF2-40B4-BE49-F238E27FC236}">
                  <a16:creationId xmlns:a16="http://schemas.microsoft.com/office/drawing/2014/main" id="{7A4B3EAE-DAB7-7858-09F9-EA4E89A37F42}"/>
                </a:ext>
              </a:extLst>
            </p:cNvPr>
            <p:cNvCxnSpPr/>
            <p:nvPr/>
          </p:nvCxnSpPr>
          <p:spPr>
            <a:xfrm>
              <a:off x="3749752" y="2041480"/>
              <a:ext cx="864870" cy="849630"/>
            </a:xfrm>
            <a:prstGeom prst="line">
              <a:avLst/>
            </a:prstGeom>
            <a:ln w="19050"/>
          </p:spPr>
          <p:style>
            <a:lnRef idx="1">
              <a:schemeClr val="dk1"/>
            </a:lnRef>
            <a:fillRef idx="0">
              <a:schemeClr val="dk1"/>
            </a:fillRef>
            <a:effectRef idx="0">
              <a:schemeClr val="dk1"/>
            </a:effectRef>
            <a:fontRef idx="minor">
              <a:schemeClr val="tx1"/>
            </a:fontRef>
          </p:style>
        </p:cxnSp>
        <p:cxnSp>
          <p:nvCxnSpPr>
            <p:cNvPr id="63" name="直接连接符 62">
              <a:extLst>
                <a:ext uri="{FF2B5EF4-FFF2-40B4-BE49-F238E27FC236}">
                  <a16:creationId xmlns:a16="http://schemas.microsoft.com/office/drawing/2014/main" id="{D5CAC39A-D6D1-282F-C539-0C2AC13AFB5D}"/>
                </a:ext>
              </a:extLst>
            </p:cNvPr>
            <p:cNvCxnSpPr>
              <a:cxnSpLocks/>
            </p:cNvCxnSpPr>
            <p:nvPr/>
          </p:nvCxnSpPr>
          <p:spPr>
            <a:xfrm>
              <a:off x="3669805" y="2298152"/>
              <a:ext cx="858146" cy="796650"/>
            </a:xfrm>
            <a:prstGeom prst="line">
              <a:avLst/>
            </a:prstGeom>
            <a:ln w="19050"/>
          </p:spPr>
          <p:style>
            <a:lnRef idx="1">
              <a:schemeClr val="dk1"/>
            </a:lnRef>
            <a:fillRef idx="0">
              <a:schemeClr val="dk1"/>
            </a:fillRef>
            <a:effectRef idx="0">
              <a:schemeClr val="dk1"/>
            </a:effectRef>
            <a:fontRef idx="minor">
              <a:schemeClr val="tx1"/>
            </a:fontRef>
          </p:style>
        </p:cxnSp>
        <p:cxnSp>
          <p:nvCxnSpPr>
            <p:cNvPr id="65" name="直接连接符 64">
              <a:extLst>
                <a:ext uri="{FF2B5EF4-FFF2-40B4-BE49-F238E27FC236}">
                  <a16:creationId xmlns:a16="http://schemas.microsoft.com/office/drawing/2014/main" id="{066D6795-D1D4-4FAC-195F-26A85888DC20}"/>
                </a:ext>
              </a:extLst>
            </p:cNvPr>
            <p:cNvCxnSpPr/>
            <p:nvPr/>
          </p:nvCxnSpPr>
          <p:spPr>
            <a:xfrm>
              <a:off x="4182187" y="2756393"/>
              <a:ext cx="266497" cy="0"/>
            </a:xfrm>
            <a:prstGeom prst="line">
              <a:avLst/>
            </a:prstGeom>
            <a:ln w="28575"/>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6" name="文本框 65">
                  <a:extLst>
                    <a:ext uri="{FF2B5EF4-FFF2-40B4-BE49-F238E27FC236}">
                      <a16:creationId xmlns:a16="http://schemas.microsoft.com/office/drawing/2014/main" id="{A93C6FB0-F8E9-2D97-D26E-C9CBDDB35812}"/>
                    </a:ext>
                  </a:extLst>
                </p:cNvPr>
                <p:cNvSpPr txBox="1"/>
                <p:nvPr/>
              </p:nvSpPr>
              <p:spPr>
                <a:xfrm>
                  <a:off x="4201573" y="2696477"/>
                  <a:ext cx="366011"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200" b="1" i="1">
                                <a:latin typeface="Cambria Math" panose="02040503050406030204" pitchFamily="18" charset="0"/>
                              </a:rPr>
                            </m:ctrlPr>
                          </m:sSubPr>
                          <m:e>
                            <m:r>
                              <a:rPr lang="en-US" altLang="zh-CN" sz="1200" b="1" i="1">
                                <a:latin typeface="Cambria Math" panose="02040503050406030204" pitchFamily="18" charset="0"/>
                              </a:rPr>
                              <m:t>𝑷</m:t>
                            </m:r>
                          </m:e>
                          <m:sub>
                            <m:r>
                              <a:rPr lang="en-US" altLang="zh-CN" sz="1200" b="1" i="1">
                                <a:latin typeface="Cambria Math" panose="02040503050406030204" pitchFamily="18" charset="0"/>
                              </a:rPr>
                              <m:t>𝟐</m:t>
                            </m:r>
                          </m:sub>
                        </m:sSub>
                      </m:oMath>
                    </m:oMathPara>
                  </a14:m>
                  <a:endParaRPr lang="zh-CN" altLang="en-US" sz="1200" b="1" dirty="0">
                    <a:solidFill>
                      <a:schemeClr val="tx1"/>
                    </a:solidFill>
                  </a:endParaRPr>
                </a:p>
              </p:txBody>
            </p:sp>
          </mc:Choice>
          <mc:Fallback xmlns="">
            <p:sp>
              <p:nvSpPr>
                <p:cNvPr id="20" name="文本框 19">
                  <a:extLst>
                    <a:ext uri="{FF2B5EF4-FFF2-40B4-BE49-F238E27FC236}">
                      <a16:creationId xmlns:a16="http://schemas.microsoft.com/office/drawing/2014/main" id="{B0A15DF3-208A-180D-6E81-53F4807BC4B2}"/>
                    </a:ext>
                  </a:extLst>
                </p:cNvPr>
                <p:cNvSpPr txBox="1">
                  <a:spLocks noRot="1" noChangeAspect="1" noMove="1" noResize="1" noEditPoints="1" noAdjustHandles="1" noChangeArrowheads="1" noChangeShapeType="1" noTextEdit="1"/>
                </p:cNvSpPr>
                <p:nvPr/>
              </p:nvSpPr>
              <p:spPr>
                <a:xfrm>
                  <a:off x="4201573" y="2696477"/>
                  <a:ext cx="366011" cy="276999"/>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8" name="文本框 67">
                  <a:extLst>
                    <a:ext uri="{FF2B5EF4-FFF2-40B4-BE49-F238E27FC236}">
                      <a16:creationId xmlns:a16="http://schemas.microsoft.com/office/drawing/2014/main" id="{05C9A26D-5EC2-B017-74CD-7B594C5BF016}"/>
                    </a:ext>
                  </a:extLst>
                </p:cNvPr>
                <p:cNvSpPr txBox="1"/>
                <p:nvPr/>
              </p:nvSpPr>
              <p:spPr>
                <a:xfrm>
                  <a:off x="4103563" y="2300398"/>
                  <a:ext cx="947769" cy="4691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200" b="1" i="1" smtClean="0">
                            <a:latin typeface="Cambria Math" panose="02040503050406030204" pitchFamily="18" charset="0"/>
                          </a:rPr>
                          <m:t>𝑫</m:t>
                        </m:r>
                        <m:r>
                          <a:rPr lang="en-US" altLang="zh-CN" sz="1200" b="1" i="1" smtClean="0">
                            <a:latin typeface="Cambria Math" panose="02040503050406030204" pitchFamily="18" charset="0"/>
                          </a:rPr>
                          <m:t>=</m:t>
                        </m:r>
                        <m:f>
                          <m:fPr>
                            <m:ctrlPr>
                              <a:rPr lang="en-US" altLang="zh-CN" sz="1200" b="1" i="1" smtClean="0">
                                <a:latin typeface="Cambria Math" panose="02040503050406030204" pitchFamily="18" charset="0"/>
                              </a:rPr>
                            </m:ctrlPr>
                          </m:fPr>
                          <m:num>
                            <m:sSub>
                              <m:sSubPr>
                                <m:ctrlPr>
                                  <a:rPr lang="en-US" altLang="zh-CN" sz="1200" b="1" i="1">
                                    <a:latin typeface="Cambria Math" panose="02040503050406030204" pitchFamily="18" charset="0"/>
                                  </a:rPr>
                                </m:ctrlPr>
                              </m:sSubPr>
                              <m:e>
                                <m:r>
                                  <a:rPr lang="en-US" altLang="zh-CN" sz="1200" b="1" i="1">
                                    <a:latin typeface="Cambria Math" panose="02040503050406030204" pitchFamily="18" charset="0"/>
                                  </a:rPr>
                                  <m:t>𝑷</m:t>
                                </m:r>
                              </m:e>
                              <m:sub>
                                <m:r>
                                  <a:rPr lang="en-US" altLang="zh-CN" sz="1200" b="1" i="1">
                                    <a:latin typeface="Cambria Math" panose="02040503050406030204" pitchFamily="18" charset="0"/>
                                  </a:rPr>
                                  <m:t>𝟐</m:t>
                                </m:r>
                              </m:sub>
                            </m:sSub>
                          </m:num>
                          <m:den>
                            <m:sSub>
                              <m:sSubPr>
                                <m:ctrlPr>
                                  <a:rPr lang="en-US" altLang="zh-CN" sz="1200" b="1" i="1">
                                    <a:latin typeface="Cambria Math" panose="02040503050406030204" pitchFamily="18" charset="0"/>
                                  </a:rPr>
                                </m:ctrlPr>
                              </m:sSubPr>
                              <m:e>
                                <m:r>
                                  <a:rPr lang="en-US" altLang="zh-CN" sz="1200" b="1" i="1">
                                    <a:latin typeface="Cambria Math" panose="02040503050406030204" pitchFamily="18" charset="0"/>
                                  </a:rPr>
                                  <m:t>𝑷</m:t>
                                </m:r>
                              </m:e>
                              <m:sub>
                                <m:r>
                                  <a:rPr lang="en-US" altLang="zh-CN" sz="1200" b="1" i="1">
                                    <a:latin typeface="Cambria Math" panose="02040503050406030204" pitchFamily="18" charset="0"/>
                                  </a:rPr>
                                  <m:t>𝟑</m:t>
                                </m:r>
                              </m:sub>
                            </m:sSub>
                          </m:den>
                        </m:f>
                      </m:oMath>
                    </m:oMathPara>
                  </a14:m>
                  <a:endParaRPr lang="zh-CN" altLang="en-US" sz="1200" b="1" dirty="0">
                    <a:solidFill>
                      <a:schemeClr val="tx1"/>
                    </a:solidFill>
                  </a:endParaRPr>
                </a:p>
              </p:txBody>
            </p:sp>
          </mc:Choice>
          <mc:Fallback xmlns="">
            <p:sp>
              <p:nvSpPr>
                <p:cNvPr id="22" name="文本框 21">
                  <a:extLst>
                    <a:ext uri="{FF2B5EF4-FFF2-40B4-BE49-F238E27FC236}">
                      <a16:creationId xmlns:a16="http://schemas.microsoft.com/office/drawing/2014/main" id="{FC6FCEB0-0960-9F70-B257-C9BF9E9E4C6D}"/>
                    </a:ext>
                  </a:extLst>
                </p:cNvPr>
                <p:cNvSpPr txBox="1">
                  <a:spLocks noRot="1" noChangeAspect="1" noMove="1" noResize="1" noEditPoints="1" noAdjustHandles="1" noChangeArrowheads="1" noChangeShapeType="1" noTextEdit="1"/>
                </p:cNvSpPr>
                <p:nvPr/>
              </p:nvSpPr>
              <p:spPr>
                <a:xfrm>
                  <a:off x="4103563" y="2300398"/>
                  <a:ext cx="947769" cy="469167"/>
                </a:xfrm>
                <a:prstGeom prst="rect">
                  <a:avLst/>
                </a:prstGeom>
                <a:blipFill>
                  <a:blip r:embed="rId12"/>
                  <a:stretch>
                    <a:fillRect/>
                  </a:stretch>
                </a:blipFill>
              </p:spPr>
              <p:txBody>
                <a:bodyPr/>
                <a:lstStyle/>
                <a:p>
                  <a:r>
                    <a:rPr lang="zh-CN" altLang="en-US">
                      <a:noFill/>
                    </a:rPr>
                    <a:t> </a:t>
                  </a:r>
                </a:p>
              </p:txBody>
            </p:sp>
          </mc:Fallback>
        </mc:AlternateContent>
      </p:grpSp>
      <p:sp>
        <p:nvSpPr>
          <p:cNvPr id="29" name="文本框 28">
            <a:extLst>
              <a:ext uri="{FF2B5EF4-FFF2-40B4-BE49-F238E27FC236}">
                <a16:creationId xmlns:a16="http://schemas.microsoft.com/office/drawing/2014/main" id="{46F45399-CDED-51CE-FC92-3C817B268657}"/>
              </a:ext>
            </a:extLst>
          </p:cNvPr>
          <p:cNvSpPr txBox="1"/>
          <p:nvPr/>
        </p:nvSpPr>
        <p:spPr>
          <a:xfrm>
            <a:off x="9434402" y="499927"/>
            <a:ext cx="2866456" cy="338554"/>
          </a:xfrm>
          <a:prstGeom prst="rect">
            <a:avLst/>
          </a:prstGeom>
          <a:noFill/>
        </p:spPr>
        <p:txBody>
          <a:bodyPr wrap="square">
            <a:spAutoFit/>
          </a:bodyPr>
          <a:lstStyle/>
          <a:p>
            <a:pPr>
              <a:defRPr/>
            </a:pPr>
            <a:r>
              <a:rPr lang="en-US" altLang="zh-CN" sz="1600" dirty="0">
                <a:ea typeface="微软雅黑" panose="020B0503020204020204" pitchFamily="34" charset="-122"/>
              </a:rPr>
              <a:t>(</a:t>
            </a:r>
            <a:r>
              <a:rPr lang="da-DK" altLang="zh-CN" sz="1600" dirty="0">
                <a:ea typeface="微软雅黑" panose="020B0503020204020204" pitchFamily="34" charset="-122"/>
              </a:rPr>
              <a:t>Yan, Yi et al, 2023,MNRAS</a:t>
            </a:r>
            <a:r>
              <a:rPr lang="en-US" altLang="zh-CN" sz="1600" dirty="0">
                <a:ea typeface="微软雅黑" panose="020B0503020204020204" pitchFamily="34" charset="-122"/>
              </a:rPr>
              <a:t>)</a:t>
            </a:r>
            <a:endParaRPr lang="en-US" altLang="zh-CN" sz="1600" dirty="0"/>
          </a:p>
        </p:txBody>
      </p:sp>
      <p:grpSp>
        <p:nvGrpSpPr>
          <p:cNvPr id="21" name="组合 20">
            <a:extLst>
              <a:ext uri="{FF2B5EF4-FFF2-40B4-BE49-F238E27FC236}">
                <a16:creationId xmlns:a16="http://schemas.microsoft.com/office/drawing/2014/main" id="{7884C75E-7645-C5C0-687F-7929EA34A1A0}"/>
              </a:ext>
            </a:extLst>
          </p:cNvPr>
          <p:cNvGrpSpPr/>
          <p:nvPr/>
        </p:nvGrpSpPr>
        <p:grpSpPr>
          <a:xfrm>
            <a:off x="763893" y="1243605"/>
            <a:ext cx="2002181" cy="5615892"/>
            <a:chOff x="1146185" y="1190289"/>
            <a:chExt cx="1739019" cy="5387559"/>
          </a:xfrm>
        </p:grpSpPr>
        <p:pic>
          <p:nvPicPr>
            <p:cNvPr id="24" name="图片 23">
              <a:extLst>
                <a:ext uri="{FF2B5EF4-FFF2-40B4-BE49-F238E27FC236}">
                  <a16:creationId xmlns:a16="http://schemas.microsoft.com/office/drawing/2014/main" id="{DAC65A68-B9B6-6C07-D04C-776DB0FC605D}"/>
                </a:ext>
              </a:extLst>
            </p:cNvPr>
            <p:cNvPicPr>
              <a:picLocks noChangeAspect="1"/>
            </p:cNvPicPr>
            <p:nvPr/>
          </p:nvPicPr>
          <p:blipFill rotWithShape="1">
            <a:blip r:embed="rId13">
              <a:extLst>
                <a:ext uri="{28A0092B-C50C-407E-A947-70E740481C1C}">
                  <a14:useLocalDpi xmlns:a14="http://schemas.microsoft.com/office/drawing/2010/main" val="0"/>
                </a:ext>
              </a:extLst>
            </a:blip>
            <a:srcRect t="5128" r="58573"/>
            <a:stretch/>
          </p:blipFill>
          <p:spPr>
            <a:xfrm>
              <a:off x="1146185" y="1190289"/>
              <a:ext cx="1305413" cy="5387559"/>
            </a:xfrm>
            <a:prstGeom prst="rect">
              <a:avLst/>
            </a:prstGeom>
          </p:spPr>
        </p:pic>
        <p:cxnSp>
          <p:nvCxnSpPr>
            <p:cNvPr id="26" name="直接箭头连接符 25">
              <a:extLst>
                <a:ext uri="{FF2B5EF4-FFF2-40B4-BE49-F238E27FC236}">
                  <a16:creationId xmlns:a16="http://schemas.microsoft.com/office/drawing/2014/main" id="{026CE76E-360E-9554-2C7A-79068E5F2530}"/>
                </a:ext>
              </a:extLst>
            </p:cNvPr>
            <p:cNvCxnSpPr>
              <a:cxnSpLocks/>
              <a:stCxn id="27" idx="3"/>
              <a:endCxn id="30" idx="1"/>
            </p:cNvCxnSpPr>
            <p:nvPr/>
          </p:nvCxnSpPr>
          <p:spPr>
            <a:xfrm flipV="1">
              <a:off x="2510921" y="3891088"/>
              <a:ext cx="374283" cy="349337"/>
            </a:xfrm>
            <a:prstGeom prst="straightConnector1">
              <a:avLst/>
            </a:prstGeom>
            <a:ln w="28575">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27" name="流程图: 过程 26">
              <a:extLst>
                <a:ext uri="{FF2B5EF4-FFF2-40B4-BE49-F238E27FC236}">
                  <a16:creationId xmlns:a16="http://schemas.microsoft.com/office/drawing/2014/main" id="{109871F4-9ACF-6064-D486-2818F4DF73B3}"/>
                </a:ext>
              </a:extLst>
            </p:cNvPr>
            <p:cNvSpPr/>
            <p:nvPr/>
          </p:nvSpPr>
          <p:spPr>
            <a:xfrm>
              <a:off x="1373715" y="3818028"/>
              <a:ext cx="1137206" cy="844792"/>
            </a:xfrm>
            <a:prstGeom prst="flowChartProcess">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p>
          </p:txBody>
        </p:sp>
      </p:grpSp>
      <p:grpSp>
        <p:nvGrpSpPr>
          <p:cNvPr id="96" name="组合 95">
            <a:extLst>
              <a:ext uri="{FF2B5EF4-FFF2-40B4-BE49-F238E27FC236}">
                <a16:creationId xmlns:a16="http://schemas.microsoft.com/office/drawing/2014/main" id="{D5A686D9-C318-9512-AD16-979C5561854D}"/>
              </a:ext>
            </a:extLst>
          </p:cNvPr>
          <p:cNvGrpSpPr/>
          <p:nvPr/>
        </p:nvGrpSpPr>
        <p:grpSpPr>
          <a:xfrm>
            <a:off x="5079168" y="1704255"/>
            <a:ext cx="4818971" cy="4630667"/>
            <a:chOff x="4170773" y="1075186"/>
            <a:chExt cx="4222399" cy="4101298"/>
          </a:xfrm>
        </p:grpSpPr>
        <p:pic>
          <p:nvPicPr>
            <p:cNvPr id="93" name="图片 92">
              <a:extLst>
                <a:ext uri="{FF2B5EF4-FFF2-40B4-BE49-F238E27FC236}">
                  <a16:creationId xmlns:a16="http://schemas.microsoft.com/office/drawing/2014/main" id="{748B2EE7-C63F-D815-D164-9F2CFD5B59D9}"/>
                </a:ext>
              </a:extLst>
            </p:cNvPr>
            <p:cNvPicPr>
              <a:picLocks noChangeAspect="1"/>
            </p:cNvPicPr>
            <p:nvPr/>
          </p:nvPicPr>
          <p:blipFill>
            <a:blip r:embed="rId14"/>
            <a:stretch>
              <a:fillRect/>
            </a:stretch>
          </p:blipFill>
          <p:spPr>
            <a:xfrm>
              <a:off x="4170773" y="1075186"/>
              <a:ext cx="4222399" cy="4101298"/>
            </a:xfrm>
            <a:prstGeom prst="rect">
              <a:avLst/>
            </a:prstGeom>
          </p:spPr>
        </p:pic>
        <p:sp>
          <p:nvSpPr>
            <p:cNvPr id="94" name="矩形 93">
              <a:extLst>
                <a:ext uri="{FF2B5EF4-FFF2-40B4-BE49-F238E27FC236}">
                  <a16:creationId xmlns:a16="http://schemas.microsoft.com/office/drawing/2014/main" id="{5959E92D-596E-075F-0C23-445335898274}"/>
                </a:ext>
              </a:extLst>
            </p:cNvPr>
            <p:cNvSpPr/>
            <p:nvPr/>
          </p:nvSpPr>
          <p:spPr>
            <a:xfrm>
              <a:off x="7388352" y="1923898"/>
              <a:ext cx="314554" cy="1505102"/>
            </a:xfrm>
            <a:prstGeom prst="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矩形 94">
              <a:extLst>
                <a:ext uri="{FF2B5EF4-FFF2-40B4-BE49-F238E27FC236}">
                  <a16:creationId xmlns:a16="http://schemas.microsoft.com/office/drawing/2014/main" id="{B01F46C2-8BE2-3C4F-68DD-4CBFE35A1889}"/>
                </a:ext>
              </a:extLst>
            </p:cNvPr>
            <p:cNvSpPr/>
            <p:nvPr/>
          </p:nvSpPr>
          <p:spPr>
            <a:xfrm>
              <a:off x="7545629" y="3693366"/>
              <a:ext cx="314554" cy="543809"/>
            </a:xfrm>
            <a:prstGeom prst="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7" name="文本框 96">
            <a:extLst>
              <a:ext uri="{FF2B5EF4-FFF2-40B4-BE49-F238E27FC236}">
                <a16:creationId xmlns:a16="http://schemas.microsoft.com/office/drawing/2014/main" id="{7EB81C1D-A558-AF84-8638-CC074EC93065}"/>
              </a:ext>
            </a:extLst>
          </p:cNvPr>
          <p:cNvSpPr txBox="1"/>
          <p:nvPr/>
        </p:nvSpPr>
        <p:spPr>
          <a:xfrm>
            <a:off x="5665739" y="1277307"/>
            <a:ext cx="1912751" cy="369332"/>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相位分离涨落谱</a:t>
            </a:r>
          </a:p>
        </p:txBody>
      </p:sp>
      <p:sp>
        <p:nvSpPr>
          <p:cNvPr id="98" name="文本框 97">
            <a:extLst>
              <a:ext uri="{FF2B5EF4-FFF2-40B4-BE49-F238E27FC236}">
                <a16:creationId xmlns:a16="http://schemas.microsoft.com/office/drawing/2014/main" id="{3EC727BB-D262-F863-60A5-499F17324496}"/>
              </a:ext>
            </a:extLst>
          </p:cNvPr>
          <p:cNvSpPr txBox="1"/>
          <p:nvPr/>
        </p:nvSpPr>
        <p:spPr>
          <a:xfrm>
            <a:off x="8403367" y="1290866"/>
            <a:ext cx="1388226" cy="369332"/>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二维涨落谱</a:t>
            </a:r>
          </a:p>
        </p:txBody>
      </p:sp>
      <mc:AlternateContent xmlns:mc="http://schemas.openxmlformats.org/markup-compatibility/2006" xmlns:a14="http://schemas.microsoft.com/office/drawing/2010/main">
        <mc:Choice Requires="a14">
          <p:sp>
            <p:nvSpPr>
              <p:cNvPr id="99" name="文本框 98">
                <a:extLst>
                  <a:ext uri="{FF2B5EF4-FFF2-40B4-BE49-F238E27FC236}">
                    <a16:creationId xmlns:a16="http://schemas.microsoft.com/office/drawing/2014/main" id="{68AA2ACB-3C97-F589-EDB4-E01D4DF81DD3}"/>
                  </a:ext>
                </a:extLst>
              </p:cNvPr>
              <p:cNvSpPr txBox="1"/>
              <p:nvPr/>
            </p:nvSpPr>
            <p:spPr>
              <a:xfrm>
                <a:off x="10162310" y="4599236"/>
                <a:ext cx="1809091"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000" dirty="0">
                    <a:solidFill>
                      <a:srgbClr val="FF0000"/>
                    </a:solidFill>
                    <a:latin typeface="黑体" panose="02010609060101010101" pitchFamily="49" charset="-122"/>
                    <a:ea typeface="黑体" panose="02010609060101010101" pitchFamily="49" charset="-122"/>
                  </a:rPr>
                  <a:t>低频调制</a:t>
                </a:r>
                <a:r>
                  <a:rPr lang="zh-CN" altLang="en-US" sz="2000" dirty="0">
                    <a:solidFill>
                      <a:schemeClr val="tx1"/>
                    </a:solidFill>
                    <a:latin typeface="黑体" panose="02010609060101010101" pitchFamily="49" charset="-122"/>
                    <a:ea typeface="黑体" panose="02010609060101010101" pitchFamily="49" charset="-122"/>
                  </a:rPr>
                  <a:t>特征：</a:t>
                </a:r>
                <a:br>
                  <a:rPr lang="en-US" altLang="zh-CN" sz="2000" dirty="0">
                    <a:solidFill>
                      <a:schemeClr val="tx1"/>
                    </a:solidFill>
                    <a:latin typeface="黑体" panose="02010609060101010101" pitchFamily="49" charset="-122"/>
                    <a:ea typeface="黑体" panose="02010609060101010101" pitchFamily="49" charset="-122"/>
                  </a:rPr>
                </a:br>
                <a:r>
                  <a:rPr lang="en-US" altLang="zh-CN" sz="2000" dirty="0">
                    <a:solidFill>
                      <a:schemeClr val="tx1"/>
                    </a:solidFill>
                    <a:latin typeface="黑体" panose="02010609060101010101" pitchFamily="49" charset="-122"/>
                    <a:ea typeface="黑体" panose="02010609060101010101" pitchFamily="49" charset="-122"/>
                  </a:rPr>
                  <a:t> </a:t>
                </a:r>
                <a14:m>
                  <m:oMath xmlns:m="http://schemas.openxmlformats.org/officeDocument/2006/math">
                    <m:sSub>
                      <m:sSubPr>
                        <m:ctrlPr>
                          <a:rPr lang="en-US" altLang="zh-CN" sz="2000" i="1" smtClean="0">
                            <a:solidFill>
                              <a:schemeClr val="tx1"/>
                            </a:solidFill>
                            <a:latin typeface="Cambria Math" panose="02040503050406030204" pitchFamily="18" charset="0"/>
                          </a:rPr>
                        </m:ctrlPr>
                      </m:sSubPr>
                      <m:e>
                        <m:r>
                          <a:rPr lang="en-US" altLang="zh-CN" sz="2000" b="0" i="1" smtClean="0">
                            <a:solidFill>
                              <a:schemeClr val="tx1"/>
                            </a:solidFill>
                            <a:latin typeface="Cambria Math" panose="02040503050406030204" pitchFamily="18" charset="0"/>
                          </a:rPr>
                          <m:t>𝑃</m:t>
                        </m:r>
                      </m:e>
                      <m:sub>
                        <m:r>
                          <a:rPr lang="en-US" altLang="zh-CN" sz="2000" b="0" i="1" smtClean="0">
                            <a:solidFill>
                              <a:schemeClr val="tx1"/>
                            </a:solidFill>
                            <a:latin typeface="Cambria Math" panose="02040503050406030204" pitchFamily="18" charset="0"/>
                          </a:rPr>
                          <m:t>3</m:t>
                        </m:r>
                      </m:sub>
                    </m:sSub>
                    <m:r>
                      <a:rPr lang="en-US" altLang="zh-CN" sz="2000" b="0" i="1" smtClean="0">
                        <a:solidFill>
                          <a:schemeClr val="tx1"/>
                        </a:solidFill>
                        <a:latin typeface="Cambria Math" panose="02040503050406030204" pitchFamily="18" charset="0"/>
                      </a:rPr>
                      <m:t>~</m:t>
                    </m:r>
                    <m:r>
                      <a:rPr lang="en-US" altLang="zh-CN" sz="2000" b="0" i="1">
                        <a:solidFill>
                          <a:schemeClr val="tx1"/>
                        </a:solidFill>
                        <a:latin typeface="Cambria Math" panose="02040503050406030204" pitchFamily="18" charset="0"/>
                      </a:rPr>
                      <m:t>5</m:t>
                    </m:r>
                    <m:r>
                      <a:rPr lang="en-US" altLang="zh-CN" sz="2000" b="0" i="1" smtClean="0">
                        <a:solidFill>
                          <a:schemeClr val="tx1"/>
                        </a:solidFill>
                        <a:latin typeface="Cambria Math" panose="02040503050406030204" pitchFamily="18" charset="0"/>
                      </a:rPr>
                      <m:t>0</m:t>
                    </m:r>
                    <m:r>
                      <a:rPr lang="en-US" altLang="zh-CN" sz="2000" b="0" i="1" smtClean="0">
                        <a:solidFill>
                          <a:schemeClr val="tx1"/>
                        </a:solidFill>
                        <a:latin typeface="Cambria Math" panose="02040503050406030204" pitchFamily="18" charset="0"/>
                      </a:rPr>
                      <m:t>𝑃</m:t>
                    </m:r>
                  </m:oMath>
                </a14:m>
                <a:endParaRPr lang="en-US" altLang="zh-CN" sz="2000" dirty="0">
                  <a:solidFill>
                    <a:schemeClr val="tx1"/>
                  </a:solidFill>
                  <a:latin typeface="黑体" panose="02010609060101010101" pitchFamily="49" charset="-122"/>
                  <a:ea typeface="黑体" panose="02010609060101010101" pitchFamily="49" charset="-122"/>
                </a:endParaRPr>
              </a:p>
            </p:txBody>
          </p:sp>
        </mc:Choice>
        <mc:Fallback xmlns="">
          <p:sp>
            <p:nvSpPr>
              <p:cNvPr id="99" name="文本框 98">
                <a:extLst>
                  <a:ext uri="{FF2B5EF4-FFF2-40B4-BE49-F238E27FC236}">
                    <a16:creationId xmlns:a16="http://schemas.microsoft.com/office/drawing/2014/main" id="{68AA2ACB-3C97-F589-EDB4-E01D4DF81DD3}"/>
                  </a:ext>
                </a:extLst>
              </p:cNvPr>
              <p:cNvSpPr txBox="1">
                <a:spLocks noRot="1" noChangeAspect="1" noMove="1" noResize="1" noEditPoints="1" noAdjustHandles="1" noChangeArrowheads="1" noChangeShapeType="1" noTextEdit="1"/>
              </p:cNvSpPr>
              <p:nvPr/>
            </p:nvSpPr>
            <p:spPr>
              <a:xfrm>
                <a:off x="10162310" y="4599236"/>
                <a:ext cx="1809091" cy="707886"/>
              </a:xfrm>
              <a:prstGeom prst="rect">
                <a:avLst/>
              </a:prstGeom>
              <a:blipFill>
                <a:blip r:embed="rId15"/>
                <a:stretch>
                  <a:fillRect l="-3010" t="-3361" r="-1170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2" name="文本框 101">
                <a:extLst>
                  <a:ext uri="{FF2B5EF4-FFF2-40B4-BE49-F238E27FC236}">
                    <a16:creationId xmlns:a16="http://schemas.microsoft.com/office/drawing/2014/main" id="{46CC0D3F-F22D-253D-DEDC-B6FBE1113644}"/>
                  </a:ext>
                </a:extLst>
              </p:cNvPr>
              <p:cNvSpPr txBox="1"/>
              <p:nvPr/>
            </p:nvSpPr>
            <p:spPr>
              <a:xfrm>
                <a:off x="10166810" y="2991346"/>
                <a:ext cx="1809091" cy="1015663"/>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r>
                  <a:rPr lang="zh-CN" altLang="en-US" sz="2000" dirty="0">
                    <a:solidFill>
                      <a:srgbClr val="FF0000"/>
                    </a:solidFill>
                    <a:latin typeface="黑体" panose="02010609060101010101" pitchFamily="49" charset="-122"/>
                    <a:ea typeface="黑体" panose="02010609060101010101" pitchFamily="49" charset="-122"/>
                  </a:rPr>
                  <a:t>漂移</a:t>
                </a:r>
                <a:r>
                  <a:rPr lang="zh-CN" altLang="en-US" sz="2000" dirty="0">
                    <a:solidFill>
                      <a:schemeClr val="tx1"/>
                    </a:solidFill>
                    <a:latin typeface="黑体" panose="02010609060101010101" pitchFamily="49" charset="-122"/>
                    <a:ea typeface="黑体" panose="02010609060101010101" pitchFamily="49" charset="-122"/>
                  </a:rPr>
                  <a:t>特征：</a:t>
                </a:r>
                <a:endParaRPr lang="en-US" altLang="zh-CN" sz="2000" dirty="0">
                  <a:solidFill>
                    <a:schemeClr val="tx1"/>
                  </a:solidFill>
                  <a:latin typeface="黑体" panose="02010609060101010101" pitchFamily="49" charset="-122"/>
                  <a:ea typeface="黑体" panose="02010609060101010101" pitchFamily="49" charset="-122"/>
                </a:endParaRPr>
              </a:p>
              <a:p>
                <a:r>
                  <a:rPr lang="en-US" altLang="zh-CN" sz="2000" dirty="0">
                    <a:solidFill>
                      <a:schemeClr val="tx1"/>
                    </a:solidFill>
                    <a:latin typeface="黑体" panose="02010609060101010101" pitchFamily="49" charset="-122"/>
                    <a:ea typeface="黑体" panose="02010609060101010101" pitchFamily="49" charset="-122"/>
                  </a:rPr>
                  <a:t> </a:t>
                </a:r>
                <a14:m>
                  <m:oMath xmlns:m="http://schemas.openxmlformats.org/officeDocument/2006/math">
                    <m:sSub>
                      <m:sSubPr>
                        <m:ctrlPr>
                          <a:rPr lang="en-US" altLang="zh-CN" sz="2000" i="1" smtClean="0">
                            <a:solidFill>
                              <a:schemeClr val="tx1"/>
                            </a:solidFill>
                            <a:latin typeface="Cambria Math" panose="02040503050406030204" pitchFamily="18" charset="0"/>
                          </a:rPr>
                        </m:ctrlPr>
                      </m:sSubPr>
                      <m:e>
                        <m:r>
                          <a:rPr lang="en-US" altLang="zh-CN" sz="2000" b="0" i="1" smtClean="0">
                            <a:solidFill>
                              <a:schemeClr val="tx1"/>
                            </a:solidFill>
                            <a:latin typeface="Cambria Math" panose="02040503050406030204" pitchFamily="18" charset="0"/>
                          </a:rPr>
                          <m:t>𝑃</m:t>
                        </m:r>
                      </m:e>
                      <m:sub>
                        <m:r>
                          <a:rPr lang="en-US" altLang="zh-CN" sz="2000" b="0" i="1" smtClean="0">
                            <a:solidFill>
                              <a:schemeClr val="tx1"/>
                            </a:solidFill>
                            <a:latin typeface="Cambria Math" panose="02040503050406030204" pitchFamily="18" charset="0"/>
                          </a:rPr>
                          <m:t>3</m:t>
                        </m:r>
                      </m:sub>
                    </m:sSub>
                    <m:r>
                      <a:rPr lang="en-US" altLang="zh-CN" sz="2000" b="0" i="1" smtClean="0">
                        <a:solidFill>
                          <a:schemeClr val="tx1"/>
                        </a:solidFill>
                        <a:latin typeface="Cambria Math" panose="02040503050406030204" pitchFamily="18" charset="0"/>
                      </a:rPr>
                      <m:t>~3.3</m:t>
                    </m:r>
                    <m:r>
                      <a:rPr lang="en-US" altLang="zh-CN" sz="2000" b="0" i="1" smtClean="0">
                        <a:solidFill>
                          <a:schemeClr val="tx1"/>
                        </a:solidFill>
                        <a:latin typeface="Cambria Math" panose="02040503050406030204" pitchFamily="18" charset="0"/>
                      </a:rPr>
                      <m:t>𝑃</m:t>
                    </m:r>
                  </m:oMath>
                </a14:m>
                <a:endParaRPr lang="en-US" altLang="zh-CN" sz="2000" dirty="0">
                  <a:solidFill>
                    <a:schemeClr val="tx1"/>
                  </a:solidFill>
                  <a:latin typeface="黑体" panose="02010609060101010101" pitchFamily="49" charset="-122"/>
                  <a:ea typeface="黑体" panose="02010609060101010101" pitchFamily="49" charset="-122"/>
                </a:endParaRPr>
              </a:p>
              <a:p>
                <a:r>
                  <a:rPr lang="en-US" altLang="zh-CN" sz="2000" dirty="0">
                    <a:solidFill>
                      <a:schemeClr val="tx1"/>
                    </a:solidFill>
                    <a:latin typeface="黑体" panose="02010609060101010101" pitchFamily="49" charset="-122"/>
                    <a:ea typeface="黑体" panose="02010609060101010101" pitchFamily="49" charset="-122"/>
                  </a:rPr>
                  <a:t> </a:t>
                </a:r>
                <a14:m>
                  <m:oMath xmlns:m="http://schemas.openxmlformats.org/officeDocument/2006/math">
                    <m:sSub>
                      <m:sSubPr>
                        <m:ctrlPr>
                          <a:rPr lang="en-US" altLang="zh-CN" sz="2000" i="1" smtClean="0">
                            <a:solidFill>
                              <a:schemeClr val="tx1"/>
                            </a:solidFill>
                            <a:latin typeface="Cambria Math" panose="02040503050406030204" pitchFamily="18" charset="0"/>
                          </a:rPr>
                        </m:ctrlPr>
                      </m:sSubPr>
                      <m:e>
                        <m:r>
                          <a:rPr lang="en-US" altLang="zh-CN" sz="2000" b="0" i="1" smtClean="0">
                            <a:solidFill>
                              <a:schemeClr val="tx1"/>
                            </a:solidFill>
                            <a:latin typeface="Cambria Math" panose="02040503050406030204" pitchFamily="18" charset="0"/>
                          </a:rPr>
                          <m:t>𝑃</m:t>
                        </m:r>
                      </m:e>
                      <m:sub>
                        <m:r>
                          <a:rPr lang="en-US" altLang="zh-CN" sz="2000" b="0" i="1" smtClean="0">
                            <a:solidFill>
                              <a:schemeClr val="tx1"/>
                            </a:solidFill>
                            <a:latin typeface="Cambria Math" panose="02040503050406030204" pitchFamily="18" charset="0"/>
                          </a:rPr>
                          <m:t>2</m:t>
                        </m:r>
                      </m:sub>
                    </m:sSub>
                    <m:r>
                      <a:rPr lang="en-US" altLang="zh-CN" sz="2000" b="0" i="1" smtClean="0">
                        <a:solidFill>
                          <a:schemeClr val="tx1"/>
                        </a:solidFill>
                        <a:latin typeface="Cambria Math" panose="02040503050406030204" pitchFamily="18" charset="0"/>
                      </a:rPr>
                      <m:t>~−13</m:t>
                    </m:r>
                    <m:r>
                      <a:rPr lang="en-US" altLang="zh-CN" sz="2000" b="0" i="1" smtClean="0">
                        <a:solidFill>
                          <a:schemeClr val="tx1"/>
                        </a:solidFill>
                        <a:latin typeface="Cambria Math" panose="02040503050406030204" pitchFamily="18" charset="0"/>
                        <a:ea typeface="Cambria Math" panose="02040503050406030204" pitchFamily="18" charset="0"/>
                      </a:rPr>
                      <m:t>°</m:t>
                    </m:r>
                  </m:oMath>
                </a14:m>
                <a:endParaRPr lang="en-US" altLang="zh-CN" sz="2000" dirty="0">
                  <a:solidFill>
                    <a:schemeClr val="tx1"/>
                  </a:solidFill>
                  <a:latin typeface="黑体" panose="02010609060101010101" pitchFamily="49" charset="-122"/>
                  <a:ea typeface="黑体" panose="02010609060101010101" pitchFamily="49" charset="-122"/>
                </a:endParaRPr>
              </a:p>
            </p:txBody>
          </p:sp>
        </mc:Choice>
        <mc:Fallback xmlns="">
          <p:sp>
            <p:nvSpPr>
              <p:cNvPr id="102" name="文本框 101">
                <a:extLst>
                  <a:ext uri="{FF2B5EF4-FFF2-40B4-BE49-F238E27FC236}">
                    <a16:creationId xmlns:a16="http://schemas.microsoft.com/office/drawing/2014/main" id="{46CC0D3F-F22D-253D-DEDC-B6FBE1113644}"/>
                  </a:ext>
                </a:extLst>
              </p:cNvPr>
              <p:cNvSpPr txBox="1">
                <a:spLocks noRot="1" noChangeAspect="1" noMove="1" noResize="1" noEditPoints="1" noAdjustHandles="1" noChangeArrowheads="1" noChangeShapeType="1" noTextEdit="1"/>
              </p:cNvSpPr>
              <p:nvPr/>
            </p:nvSpPr>
            <p:spPr>
              <a:xfrm>
                <a:off x="10166810" y="2991346"/>
                <a:ext cx="1809091" cy="1015663"/>
              </a:xfrm>
              <a:prstGeom prst="rect">
                <a:avLst/>
              </a:prstGeom>
              <a:blipFill>
                <a:blip r:embed="rId16"/>
                <a:stretch>
                  <a:fillRect l="-3344" t="-2976" b="-595"/>
                </a:stretch>
              </a:blipFill>
              <a:ln/>
            </p:spPr>
            <p:txBody>
              <a:bodyPr/>
              <a:lstStyle/>
              <a:p>
                <a:r>
                  <a:rPr lang="zh-CN" altLang="en-US">
                    <a:noFill/>
                  </a:rPr>
                  <a:t> </a:t>
                </a:r>
              </a:p>
            </p:txBody>
          </p:sp>
        </mc:Fallback>
      </mc:AlternateContent>
      <p:cxnSp>
        <p:nvCxnSpPr>
          <p:cNvPr id="104" name="直接箭头连接符 103">
            <a:extLst>
              <a:ext uri="{FF2B5EF4-FFF2-40B4-BE49-F238E27FC236}">
                <a16:creationId xmlns:a16="http://schemas.microsoft.com/office/drawing/2014/main" id="{6F8D99E0-00EC-6D2C-D975-76DA4C7999BD}"/>
              </a:ext>
            </a:extLst>
          </p:cNvPr>
          <p:cNvCxnSpPr>
            <a:cxnSpLocks/>
            <a:stCxn id="94" idx="3"/>
            <a:endCxn id="102" idx="1"/>
          </p:cNvCxnSpPr>
          <p:nvPr/>
        </p:nvCxnSpPr>
        <p:spPr>
          <a:xfrm flipV="1">
            <a:off x="9110348" y="3499178"/>
            <a:ext cx="1056462" cy="13021"/>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05" name="直接箭头连接符 104">
            <a:extLst>
              <a:ext uri="{FF2B5EF4-FFF2-40B4-BE49-F238E27FC236}">
                <a16:creationId xmlns:a16="http://schemas.microsoft.com/office/drawing/2014/main" id="{A3D11A95-9D3D-183A-AF4B-BBEE90C21BA7}"/>
              </a:ext>
            </a:extLst>
          </p:cNvPr>
          <p:cNvCxnSpPr>
            <a:cxnSpLocks/>
            <a:stCxn id="95" idx="3"/>
            <a:endCxn id="99" idx="1"/>
          </p:cNvCxnSpPr>
          <p:nvPr/>
        </p:nvCxnSpPr>
        <p:spPr>
          <a:xfrm flipV="1">
            <a:off x="9289846" y="4953179"/>
            <a:ext cx="872464" cy="1419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5CD346BC-1F6A-ADC5-4FA6-DDE0E9109A6C}"/>
              </a:ext>
            </a:extLst>
          </p:cNvPr>
          <p:cNvSpPr txBox="1"/>
          <p:nvPr/>
        </p:nvSpPr>
        <p:spPr>
          <a:xfrm>
            <a:off x="5665739" y="848449"/>
            <a:ext cx="3547719" cy="369332"/>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对于单脉冲序列做傅里叶变换：</a:t>
            </a:r>
          </a:p>
        </p:txBody>
      </p:sp>
      <p:sp>
        <p:nvSpPr>
          <p:cNvPr id="8" name="文本框 7">
            <a:extLst>
              <a:ext uri="{FF2B5EF4-FFF2-40B4-BE49-F238E27FC236}">
                <a16:creationId xmlns:a16="http://schemas.microsoft.com/office/drawing/2014/main" id="{4AE1C93E-0B51-7BBB-8985-B02A92A55DE2}"/>
              </a:ext>
            </a:extLst>
          </p:cNvPr>
          <p:cNvSpPr txBox="1"/>
          <p:nvPr/>
        </p:nvSpPr>
        <p:spPr>
          <a:xfrm>
            <a:off x="1047613" y="853653"/>
            <a:ext cx="1502958" cy="338554"/>
          </a:xfrm>
          <a:prstGeom prst="rect">
            <a:avLst/>
          </a:prstGeom>
          <a:noFill/>
        </p:spPr>
        <p:txBody>
          <a:bodyPr wrap="square" rtlCol="0">
            <a:spAutoFit/>
          </a:bodyPr>
          <a:lstStyle/>
          <a:p>
            <a:r>
              <a:rPr lang="zh-CN" altLang="en-US" sz="1600" dirty="0"/>
              <a:t>单脉冲序列图</a:t>
            </a:r>
          </a:p>
        </p:txBody>
      </p:sp>
      <p:sp>
        <p:nvSpPr>
          <p:cNvPr id="14" name="文本框 13">
            <a:extLst>
              <a:ext uri="{FF2B5EF4-FFF2-40B4-BE49-F238E27FC236}">
                <a16:creationId xmlns:a16="http://schemas.microsoft.com/office/drawing/2014/main" id="{180D613F-1D48-5F86-07C5-1BA39387420D}"/>
              </a:ext>
            </a:extLst>
          </p:cNvPr>
          <p:cNvSpPr txBox="1"/>
          <p:nvPr/>
        </p:nvSpPr>
        <p:spPr>
          <a:xfrm>
            <a:off x="1215355" y="183493"/>
            <a:ext cx="7535995" cy="654988"/>
          </a:xfrm>
          <a:prstGeom prst="rect">
            <a:avLst/>
          </a:prstGeom>
          <a:noFill/>
        </p:spPr>
        <p:txBody>
          <a:bodyPr wrap="square">
            <a:spAutoFit/>
          </a:bodyPr>
          <a:lstStyle/>
          <a:p>
            <a:pPr>
              <a:lnSpc>
                <a:spcPct val="150000"/>
              </a:lnSpc>
            </a:pPr>
            <a:r>
              <a:rPr lang="en-US" altLang="zh-CN" sz="2800" b="1" spc="100" dirty="0">
                <a:latin typeface="+mj-ea"/>
                <a:ea typeface="+mj-ea"/>
              </a:rPr>
              <a:t>2.1 </a:t>
            </a:r>
            <a:r>
              <a:rPr lang="en-US" altLang="zh-CN" sz="2800" dirty="0"/>
              <a:t>J1857+0057 </a:t>
            </a:r>
            <a:r>
              <a:rPr lang="zh-CN" altLang="en-US" sz="2800" b="1" spc="100" dirty="0">
                <a:latin typeface="+mj-ea"/>
                <a:ea typeface="+mj-ea"/>
              </a:rPr>
              <a:t>子脉冲漂移的低频调制</a:t>
            </a:r>
          </a:p>
        </p:txBody>
      </p:sp>
    </p:spTree>
    <p:extLst>
      <p:ext uri="{BB962C8B-B14F-4D97-AF65-F5344CB8AC3E}">
        <p14:creationId xmlns:p14="http://schemas.microsoft.com/office/powerpoint/2010/main" val="1925901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图片 70">
            <a:extLst>
              <a:ext uri="{FF2B5EF4-FFF2-40B4-BE49-F238E27FC236}">
                <a16:creationId xmlns:a16="http://schemas.microsoft.com/office/drawing/2014/main" id="{BFD460DA-387D-0AE1-39EF-686FBE88D308}"/>
              </a:ext>
            </a:extLst>
          </p:cNvPr>
          <p:cNvPicPr>
            <a:picLocks noChangeAspect="1"/>
          </p:cNvPicPr>
          <p:nvPr/>
        </p:nvPicPr>
        <p:blipFill>
          <a:blip r:embed="rId3"/>
          <a:stretch>
            <a:fillRect/>
          </a:stretch>
        </p:blipFill>
        <p:spPr>
          <a:xfrm>
            <a:off x="1558131" y="1343638"/>
            <a:ext cx="6762985" cy="2524904"/>
          </a:xfrm>
          <a:prstGeom prst="rect">
            <a:avLst/>
          </a:prstGeom>
        </p:spPr>
      </p:pic>
      <p:grpSp>
        <p:nvGrpSpPr>
          <p:cNvPr id="91" name="组合 90">
            <a:extLst>
              <a:ext uri="{FF2B5EF4-FFF2-40B4-BE49-F238E27FC236}">
                <a16:creationId xmlns:a16="http://schemas.microsoft.com/office/drawing/2014/main" id="{0CA0A49C-D5C2-6D0E-54D6-7BB98A606FF5}"/>
              </a:ext>
            </a:extLst>
          </p:cNvPr>
          <p:cNvGrpSpPr/>
          <p:nvPr/>
        </p:nvGrpSpPr>
        <p:grpSpPr>
          <a:xfrm>
            <a:off x="8836158" y="1331016"/>
            <a:ext cx="2780493" cy="2717290"/>
            <a:chOff x="3987172" y="3534005"/>
            <a:chExt cx="3120616" cy="3240980"/>
          </a:xfrm>
        </p:grpSpPr>
        <p:grpSp>
          <p:nvGrpSpPr>
            <p:cNvPr id="84" name="组合 83">
              <a:extLst>
                <a:ext uri="{FF2B5EF4-FFF2-40B4-BE49-F238E27FC236}">
                  <a16:creationId xmlns:a16="http://schemas.microsoft.com/office/drawing/2014/main" id="{7FE1BA5D-F240-3397-0F63-204E10E5D2B8}"/>
                </a:ext>
              </a:extLst>
            </p:cNvPr>
            <p:cNvGrpSpPr/>
            <p:nvPr/>
          </p:nvGrpSpPr>
          <p:grpSpPr>
            <a:xfrm>
              <a:off x="4216098" y="3534005"/>
              <a:ext cx="2891690" cy="3240980"/>
              <a:chOff x="5181233" y="1574981"/>
              <a:chExt cx="3071215" cy="3456060"/>
            </a:xfrm>
          </p:grpSpPr>
          <p:pic>
            <p:nvPicPr>
              <p:cNvPr id="86" name="图片 85">
                <a:extLst>
                  <a:ext uri="{FF2B5EF4-FFF2-40B4-BE49-F238E27FC236}">
                    <a16:creationId xmlns:a16="http://schemas.microsoft.com/office/drawing/2014/main" id="{0673C0DF-F251-9A65-90D3-BF757E39FA9E}"/>
                  </a:ext>
                </a:extLst>
              </p:cNvPr>
              <p:cNvPicPr>
                <a:picLocks noChangeAspect="1"/>
              </p:cNvPicPr>
              <p:nvPr/>
            </p:nvPicPr>
            <p:blipFill>
              <a:blip r:embed="rId4"/>
              <a:stretch>
                <a:fillRect/>
              </a:stretch>
            </p:blipFill>
            <p:spPr>
              <a:xfrm>
                <a:off x="5181233" y="1574981"/>
                <a:ext cx="3071215" cy="3456060"/>
              </a:xfrm>
              <a:prstGeom prst="rect">
                <a:avLst/>
              </a:prstGeom>
            </p:spPr>
          </p:pic>
          <p:sp>
            <p:nvSpPr>
              <p:cNvPr id="87" name="矩形 86">
                <a:extLst>
                  <a:ext uri="{FF2B5EF4-FFF2-40B4-BE49-F238E27FC236}">
                    <a16:creationId xmlns:a16="http://schemas.microsoft.com/office/drawing/2014/main" id="{C364219D-0DCC-4526-81BF-16E2AAD677BE}"/>
                  </a:ext>
                </a:extLst>
              </p:cNvPr>
              <p:cNvSpPr/>
              <p:nvPr/>
            </p:nvSpPr>
            <p:spPr>
              <a:xfrm>
                <a:off x="7099012" y="1695357"/>
                <a:ext cx="853229" cy="2816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panose="020B0503020204020204" pitchFamily="34" charset="-122"/>
                    <a:ea typeface="微软雅黑" panose="020B0503020204020204" pitchFamily="34" charset="-122"/>
                  </a:rPr>
                  <a:t>强度</a:t>
                </a:r>
              </a:p>
            </p:txBody>
          </p:sp>
          <p:sp>
            <p:nvSpPr>
              <p:cNvPr id="88" name="矩形 87">
                <a:extLst>
                  <a:ext uri="{FF2B5EF4-FFF2-40B4-BE49-F238E27FC236}">
                    <a16:creationId xmlns:a16="http://schemas.microsoft.com/office/drawing/2014/main" id="{BB84581E-D3E8-CC57-BC70-05131ABCC903}"/>
                  </a:ext>
                </a:extLst>
              </p:cNvPr>
              <p:cNvSpPr/>
              <p:nvPr/>
            </p:nvSpPr>
            <p:spPr>
              <a:xfrm>
                <a:off x="6872449" y="2676594"/>
                <a:ext cx="1048871" cy="2897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panose="020B0503020204020204" pitchFamily="34" charset="-122"/>
                    <a:ea typeface="微软雅黑" panose="020B0503020204020204" pitchFamily="34" charset="-122"/>
                  </a:rPr>
                  <a:t>漂移率</a:t>
                </a:r>
              </a:p>
            </p:txBody>
          </p:sp>
          <p:sp>
            <p:nvSpPr>
              <p:cNvPr id="89" name="矩形 88">
                <a:extLst>
                  <a:ext uri="{FF2B5EF4-FFF2-40B4-BE49-F238E27FC236}">
                    <a16:creationId xmlns:a16="http://schemas.microsoft.com/office/drawing/2014/main" id="{DD3966A2-382C-5CDC-8679-24C412DDF8F0}"/>
                  </a:ext>
                </a:extLst>
              </p:cNvPr>
              <p:cNvSpPr/>
              <p:nvPr/>
            </p:nvSpPr>
            <p:spPr>
              <a:xfrm>
                <a:off x="6124830" y="3708606"/>
                <a:ext cx="1729968" cy="1953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panose="020B0503020204020204" pitchFamily="34" charset="-122"/>
                    <a:ea typeface="微软雅黑" panose="020B0503020204020204" pitchFamily="34" charset="-122"/>
                  </a:rPr>
                  <a:t>漂移带时间间隔</a:t>
                </a:r>
                <a:endParaRPr lang="zh-CN" altLang="en-US" sz="1200" dirty="0">
                  <a:solidFill>
                    <a:schemeClr val="tx1"/>
                  </a:solidFill>
                  <a:latin typeface="微软雅黑" panose="020B0503020204020204" pitchFamily="34" charset="-122"/>
                  <a:ea typeface="微软雅黑" panose="020B0503020204020204" pitchFamily="34" charset="-122"/>
                </a:endParaRPr>
              </a:p>
            </p:txBody>
          </p:sp>
        </p:grpSp>
        <p:sp>
          <p:nvSpPr>
            <p:cNvPr id="85" name="文本框 84">
              <a:extLst>
                <a:ext uri="{FF2B5EF4-FFF2-40B4-BE49-F238E27FC236}">
                  <a16:creationId xmlns:a16="http://schemas.microsoft.com/office/drawing/2014/main" id="{8FCD63B9-11D4-BE78-6D89-63CE6DF24CED}"/>
                </a:ext>
              </a:extLst>
            </p:cNvPr>
            <p:cNvSpPr txBox="1"/>
            <p:nvPr/>
          </p:nvSpPr>
          <p:spPr>
            <a:xfrm rot="16200000">
              <a:off x="2943449" y="4690612"/>
              <a:ext cx="2389876" cy="302429"/>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Normalized Amplitude</a:t>
              </a:r>
              <a:endParaRPr lang="zh-CN" altLang="en-US" sz="1400"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90" name="文本框 89">
                <a:extLst>
                  <a:ext uri="{FF2B5EF4-FFF2-40B4-BE49-F238E27FC236}">
                    <a16:creationId xmlns:a16="http://schemas.microsoft.com/office/drawing/2014/main" id="{D65523D3-DA1E-E87D-47D8-F792BC81B949}"/>
                  </a:ext>
                </a:extLst>
              </p:cNvPr>
              <p:cNvSpPr txBox="1"/>
              <p:nvPr/>
            </p:nvSpPr>
            <p:spPr>
              <a:xfrm>
                <a:off x="7999353" y="4220604"/>
                <a:ext cx="4192647" cy="1520609"/>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marL="342900" marR="0" lvl="0" indent="-342900" algn="l" defTabSz="4572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zh-CN" altLang="en-US" sz="2000" b="1" i="0" u="none" strike="noStrike" kern="1200" cap="none" spc="0" normalizeH="0" baseline="0" noProof="0" dirty="0">
                    <a:ln>
                      <a:noFill/>
                    </a:ln>
                    <a:solidFill>
                      <a:srgbClr val="0070C0"/>
                    </a:solidFill>
                    <a:effectLst/>
                    <a:uLnTx/>
                    <a:uFillTx/>
                    <a:latin typeface="+mn-ea"/>
                  </a:rPr>
                  <a:t>约 </a:t>
                </a:r>
                <a:r>
                  <a:rPr lang="en-US" altLang="zh-CN" sz="2000" b="1" dirty="0">
                    <a:solidFill>
                      <a:srgbClr val="0070C0"/>
                    </a:solidFill>
                    <a:latin typeface="+mn-ea"/>
                  </a:rPr>
                  <a:t>50P </a:t>
                </a:r>
                <a:r>
                  <a:rPr lang="zh-CN" altLang="en-US" sz="2000" b="1" dirty="0">
                    <a:solidFill>
                      <a:srgbClr val="0070C0"/>
                    </a:solidFill>
                    <a:latin typeface="+mn-ea"/>
                  </a:rPr>
                  <a:t>准周期调制</a:t>
                </a:r>
                <a:r>
                  <a:rPr lang="en-US" altLang="zh-CN" sz="2000" b="1" dirty="0">
                    <a:solidFill>
                      <a:srgbClr val="0070C0"/>
                    </a:solidFill>
                    <a:latin typeface="+mn-ea"/>
                  </a:rPr>
                  <a:t>:</a:t>
                </a:r>
                <a:r>
                  <a:rPr lang="zh-CN" altLang="en-US" sz="2000" dirty="0">
                    <a:solidFill>
                      <a:schemeClr val="tx1"/>
                    </a:solidFill>
                    <a:latin typeface="+mn-ea"/>
                  </a:rPr>
                  <a:t>强度 </a:t>
                </a:r>
                <a:r>
                  <a:rPr lang="en-US" altLang="zh-CN" sz="2000" dirty="0">
                    <a:solidFill>
                      <a:schemeClr val="tx1"/>
                    </a:solidFill>
                    <a:latin typeface="+mn-ea"/>
                  </a:rPr>
                  <a:t>I</a:t>
                </a:r>
                <a:r>
                  <a:rPr lang="zh-CN" altLang="en-US" sz="2000" dirty="0">
                    <a:solidFill>
                      <a:schemeClr val="tx1"/>
                    </a:solidFill>
                    <a:latin typeface="+mn-ea"/>
                  </a:rPr>
                  <a:t>；漂移速率 </a:t>
                </a:r>
                <a:r>
                  <a:rPr lang="en-US" altLang="zh-CN" sz="2000" dirty="0">
                    <a:solidFill>
                      <a:schemeClr val="tx1"/>
                    </a:solidFill>
                    <a:latin typeface="+mn-ea"/>
                  </a:rPr>
                  <a:t>D</a:t>
                </a:r>
                <a:r>
                  <a:rPr lang="zh-CN" altLang="en-US" sz="2000" dirty="0">
                    <a:solidFill>
                      <a:schemeClr val="tx1"/>
                    </a:solidFill>
                    <a:latin typeface="+mn-ea"/>
                  </a:rPr>
                  <a:t>；漂移带时间间隔 </a:t>
                </a:r>
                <a14:m>
                  <m:oMath xmlns:m="http://schemas.openxmlformats.org/officeDocument/2006/math">
                    <m:sSub>
                      <m:sSubPr>
                        <m:ctrlPr>
                          <a:rPr lang="en-US" altLang="zh-CN" sz="2000" i="1" dirty="0">
                            <a:solidFill>
                              <a:schemeClr val="tx1"/>
                            </a:solidFill>
                            <a:latin typeface="Cambria Math" panose="02040503050406030204" pitchFamily="18" charset="0"/>
                          </a:rPr>
                        </m:ctrlPr>
                      </m:sSubPr>
                      <m:e>
                        <m:r>
                          <m:rPr>
                            <m:sty m:val="p"/>
                          </m:rPr>
                          <a:rPr lang="en-US" altLang="zh-CN" sz="2000" b="0" i="1" dirty="0" smtClean="0">
                            <a:solidFill>
                              <a:schemeClr val="tx1"/>
                            </a:solidFill>
                            <a:latin typeface="Cambria Math" panose="02040503050406030204" pitchFamily="18" charset="0"/>
                          </a:rPr>
                          <m:t>P</m:t>
                        </m:r>
                      </m:e>
                      <m:sub>
                        <m:r>
                          <a:rPr lang="en-US" altLang="zh-CN" sz="2000" b="0" i="1" dirty="0" smtClean="0">
                            <a:solidFill>
                              <a:schemeClr val="tx1"/>
                            </a:solidFill>
                            <a:latin typeface="Cambria Math" panose="02040503050406030204" pitchFamily="18" charset="0"/>
                          </a:rPr>
                          <m:t>3</m:t>
                        </m:r>
                      </m:sub>
                    </m:sSub>
                  </m:oMath>
                </a14:m>
                <a:endParaRPr lang="en-US" altLang="zh-CN" sz="2000" dirty="0">
                  <a:solidFill>
                    <a:srgbClr val="FF0000"/>
                  </a:solidFill>
                  <a:latin typeface="+mn-ea"/>
                </a:endParaRPr>
              </a:p>
              <a:p>
                <a:pPr marL="342900" marR="0" lvl="0" indent="-342900" algn="l" defTabSz="457200" rtl="0" eaLnBrk="1" fontAlgn="auto" latinLnBrk="0" hangingPunct="1">
                  <a:lnSpc>
                    <a:spcPct val="120000"/>
                  </a:lnSpc>
                  <a:spcBef>
                    <a:spcPts val="0"/>
                  </a:spcBef>
                  <a:spcAft>
                    <a:spcPts val="0"/>
                  </a:spcAft>
                  <a:buClrTx/>
                  <a:buSzTx/>
                  <a:buFont typeface="Wingdings" panose="05000000000000000000" pitchFamily="2" charset="2"/>
                  <a:buChar char="Ø"/>
                  <a:tabLst/>
                  <a:defRPr/>
                </a:pPr>
                <a:endParaRPr lang="en-US" altLang="zh-CN" sz="2000" dirty="0">
                  <a:solidFill>
                    <a:srgbClr val="FF0000"/>
                  </a:solidFill>
                  <a:latin typeface="+mn-ea"/>
                </a:endParaRPr>
              </a:p>
              <a:p>
                <a:pPr marL="342900" marR="0" lvl="0" indent="-342900" algn="l" defTabSz="4572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lang="zh-CN" altLang="en-US" sz="2000" b="1" dirty="0">
                    <a:solidFill>
                      <a:srgbClr val="0070C0"/>
                    </a:solidFill>
                    <a:latin typeface="+mn-ea"/>
                  </a:rPr>
                  <a:t>时间序列的相关性</a:t>
                </a:r>
                <a:endParaRPr lang="en-US" altLang="zh-CN" sz="2000" b="1" dirty="0">
                  <a:solidFill>
                    <a:srgbClr val="0070C0"/>
                  </a:solidFill>
                  <a:latin typeface="+mn-ea"/>
                </a:endParaRPr>
              </a:p>
            </p:txBody>
          </p:sp>
        </mc:Choice>
        <mc:Fallback xmlns="">
          <p:sp>
            <p:nvSpPr>
              <p:cNvPr id="90" name="文本框 89">
                <a:extLst>
                  <a:ext uri="{FF2B5EF4-FFF2-40B4-BE49-F238E27FC236}">
                    <a16:creationId xmlns:a16="http://schemas.microsoft.com/office/drawing/2014/main" id="{D65523D3-DA1E-E87D-47D8-F792BC81B949}"/>
                  </a:ext>
                </a:extLst>
              </p:cNvPr>
              <p:cNvSpPr txBox="1">
                <a:spLocks noRot="1" noChangeAspect="1" noMove="1" noResize="1" noEditPoints="1" noAdjustHandles="1" noChangeArrowheads="1" noChangeShapeType="1" noTextEdit="1"/>
              </p:cNvSpPr>
              <p:nvPr/>
            </p:nvSpPr>
            <p:spPr>
              <a:xfrm>
                <a:off x="7999353" y="4220604"/>
                <a:ext cx="4192647" cy="1520609"/>
              </a:xfrm>
              <a:prstGeom prst="rect">
                <a:avLst/>
              </a:prstGeom>
              <a:blipFill>
                <a:blip r:embed="rId5"/>
                <a:stretch>
                  <a:fillRect l="-1308" t="-1200" b="-6400"/>
                </a:stretch>
              </a:blipFill>
              <a:ln>
                <a:noFill/>
              </a:ln>
            </p:spPr>
            <p:txBody>
              <a:bodyPr/>
              <a:lstStyle/>
              <a:p>
                <a:r>
                  <a:rPr lang="zh-CN" altLang="en-US">
                    <a:noFill/>
                  </a:rPr>
                  <a:t> </a:t>
                </a:r>
              </a:p>
            </p:txBody>
          </p:sp>
        </mc:Fallback>
      </mc:AlternateContent>
      <p:sp>
        <p:nvSpPr>
          <p:cNvPr id="42" name="文本框 41">
            <a:extLst>
              <a:ext uri="{FF2B5EF4-FFF2-40B4-BE49-F238E27FC236}">
                <a16:creationId xmlns:a16="http://schemas.microsoft.com/office/drawing/2014/main" id="{FF14A76D-C757-026B-94AD-AED261B5E188}"/>
              </a:ext>
            </a:extLst>
          </p:cNvPr>
          <p:cNvSpPr txBox="1"/>
          <p:nvPr/>
        </p:nvSpPr>
        <p:spPr>
          <a:xfrm>
            <a:off x="9325544" y="441885"/>
            <a:ext cx="2866456" cy="338554"/>
          </a:xfrm>
          <a:prstGeom prst="rect">
            <a:avLst/>
          </a:prstGeom>
          <a:noFill/>
        </p:spPr>
        <p:txBody>
          <a:bodyPr wrap="square">
            <a:spAutoFit/>
          </a:bodyPr>
          <a:lstStyle/>
          <a:p>
            <a:pPr>
              <a:defRPr/>
            </a:pPr>
            <a:r>
              <a:rPr lang="en-US" altLang="zh-CN" sz="1600" dirty="0">
                <a:ea typeface="微软雅黑" panose="020B0503020204020204" pitchFamily="34" charset="-122"/>
              </a:rPr>
              <a:t>(</a:t>
            </a:r>
            <a:r>
              <a:rPr lang="da-DK" altLang="zh-CN" sz="1600" dirty="0">
                <a:ea typeface="微软雅黑" panose="020B0503020204020204" pitchFamily="34" charset="-122"/>
              </a:rPr>
              <a:t>Yan, Yi et al, 2023,MNRAS</a:t>
            </a:r>
            <a:r>
              <a:rPr lang="en-US" altLang="zh-CN" sz="1600" dirty="0">
                <a:ea typeface="微软雅黑" panose="020B0503020204020204" pitchFamily="34" charset="-122"/>
              </a:rPr>
              <a:t>)</a:t>
            </a:r>
            <a:endParaRPr lang="en-US" altLang="zh-CN" sz="1600" dirty="0"/>
          </a:p>
        </p:txBody>
      </p:sp>
      <mc:AlternateContent xmlns:mc="http://schemas.openxmlformats.org/markup-compatibility/2006" xmlns:a14="http://schemas.microsoft.com/office/drawing/2010/main">
        <mc:Choice Requires="a14">
          <p:sp>
            <p:nvSpPr>
              <p:cNvPr id="59" name="文本框 58">
                <a:extLst>
                  <a:ext uri="{FF2B5EF4-FFF2-40B4-BE49-F238E27FC236}">
                    <a16:creationId xmlns:a16="http://schemas.microsoft.com/office/drawing/2014/main" id="{E1EE956B-F39F-041C-07E4-E4BE38629903}"/>
                  </a:ext>
                </a:extLst>
              </p:cNvPr>
              <p:cNvSpPr txBox="1"/>
              <p:nvPr/>
            </p:nvSpPr>
            <p:spPr>
              <a:xfrm>
                <a:off x="1711752" y="869661"/>
                <a:ext cx="5844845" cy="369332"/>
              </a:xfrm>
              <a:prstGeom prst="rect">
                <a:avLst/>
              </a:prstGeom>
              <a:noFill/>
            </p:spPr>
            <p:txBody>
              <a:bodyPr wrap="square" rtlCol="0">
                <a:spAutoFit/>
              </a:bodyPr>
              <a:lstStyle/>
              <a:p>
                <a:r>
                  <a:rPr lang="zh-CN" altLang="en-US" dirty="0">
                    <a:solidFill>
                      <a:schemeClr val="tx1"/>
                    </a:solidFill>
                  </a:rPr>
                  <a:t>强度 </a:t>
                </a:r>
                <a:r>
                  <a:rPr lang="en-US" altLang="zh-CN" dirty="0">
                    <a:solidFill>
                      <a:schemeClr val="tx1"/>
                    </a:solidFill>
                  </a:rPr>
                  <a:t>I</a:t>
                </a:r>
                <a:r>
                  <a:rPr lang="zh-CN" altLang="en-US" dirty="0">
                    <a:solidFill>
                      <a:schemeClr val="tx1"/>
                    </a:solidFill>
                  </a:rPr>
                  <a:t>、漂移速率 </a:t>
                </a:r>
                <a:r>
                  <a:rPr lang="en-US" altLang="zh-CN" dirty="0">
                    <a:solidFill>
                      <a:schemeClr val="tx1"/>
                    </a:solidFill>
                  </a:rPr>
                  <a:t>D</a:t>
                </a:r>
                <a:r>
                  <a:rPr lang="zh-CN" altLang="en-US" dirty="0"/>
                  <a:t>、</a:t>
                </a:r>
                <a:r>
                  <a:rPr lang="zh-CN" altLang="en-US" dirty="0">
                    <a:solidFill>
                      <a:schemeClr val="tx1"/>
                    </a:solidFill>
                  </a:rPr>
                  <a:t>漂移带时间间隔 </a:t>
                </a:r>
                <a14:m>
                  <m:oMath xmlns:m="http://schemas.openxmlformats.org/officeDocument/2006/math">
                    <m:sSub>
                      <m:sSubPr>
                        <m:ctrlPr>
                          <a:rPr lang="en-US" altLang="zh-CN" b="1" i="1" dirty="0" smtClean="0">
                            <a:solidFill>
                              <a:schemeClr val="tx1"/>
                            </a:solidFill>
                            <a:latin typeface="Cambria Math" panose="02040503050406030204" pitchFamily="18" charset="0"/>
                          </a:rPr>
                        </m:ctrlPr>
                      </m:sSubPr>
                      <m:e>
                        <m:r>
                          <a:rPr lang="en-US" altLang="zh-CN" b="1" dirty="0">
                            <a:solidFill>
                              <a:schemeClr val="tx1"/>
                            </a:solidFill>
                            <a:latin typeface="Cambria Math" panose="02040503050406030204" pitchFamily="18" charset="0"/>
                          </a:rPr>
                          <m:t>𝑷</m:t>
                        </m:r>
                      </m:e>
                      <m:sub>
                        <m:r>
                          <a:rPr lang="en-US" altLang="zh-CN" b="1" dirty="0">
                            <a:solidFill>
                              <a:schemeClr val="tx1"/>
                            </a:solidFill>
                            <a:latin typeface="Cambria Math" panose="02040503050406030204" pitchFamily="18" charset="0"/>
                          </a:rPr>
                          <m:t>𝟑</m:t>
                        </m:r>
                      </m:sub>
                    </m:sSub>
                  </m:oMath>
                </a14:m>
                <a:r>
                  <a:rPr lang="zh-CN" altLang="en-US" dirty="0">
                    <a:solidFill>
                      <a:schemeClr val="tx1"/>
                    </a:solidFill>
                  </a:rPr>
                  <a:t> 的时间序列图</a:t>
                </a:r>
              </a:p>
            </p:txBody>
          </p:sp>
        </mc:Choice>
        <mc:Fallback xmlns="">
          <p:sp>
            <p:nvSpPr>
              <p:cNvPr id="59" name="文本框 58">
                <a:extLst>
                  <a:ext uri="{FF2B5EF4-FFF2-40B4-BE49-F238E27FC236}">
                    <a16:creationId xmlns:a16="http://schemas.microsoft.com/office/drawing/2014/main" id="{E1EE956B-F39F-041C-07E4-E4BE38629903}"/>
                  </a:ext>
                </a:extLst>
              </p:cNvPr>
              <p:cNvSpPr txBox="1">
                <a:spLocks noRot="1" noChangeAspect="1" noMove="1" noResize="1" noEditPoints="1" noAdjustHandles="1" noChangeArrowheads="1" noChangeShapeType="1" noTextEdit="1"/>
              </p:cNvSpPr>
              <p:nvPr/>
            </p:nvSpPr>
            <p:spPr>
              <a:xfrm>
                <a:off x="1711752" y="869661"/>
                <a:ext cx="5844845" cy="369332"/>
              </a:xfrm>
              <a:prstGeom prst="rect">
                <a:avLst/>
              </a:prstGeom>
              <a:blipFill>
                <a:blip r:embed="rId6"/>
                <a:stretch>
                  <a:fillRect l="-938" t="-13333" b="-28333"/>
                </a:stretch>
              </a:blipFill>
            </p:spPr>
            <p:txBody>
              <a:bodyPr/>
              <a:lstStyle/>
              <a:p>
                <a:r>
                  <a:rPr lang="zh-CN" altLang="en-US">
                    <a:noFill/>
                  </a:rPr>
                  <a:t> </a:t>
                </a:r>
              </a:p>
            </p:txBody>
          </p:sp>
        </mc:Fallback>
      </mc:AlternateContent>
      <p:pic>
        <p:nvPicPr>
          <p:cNvPr id="61" name="图片 60">
            <a:extLst>
              <a:ext uri="{FF2B5EF4-FFF2-40B4-BE49-F238E27FC236}">
                <a16:creationId xmlns:a16="http://schemas.microsoft.com/office/drawing/2014/main" id="{8137D454-A3E7-4B85-2AB5-2286F1DC2B1A}"/>
              </a:ext>
            </a:extLst>
          </p:cNvPr>
          <p:cNvPicPr>
            <a:picLocks noChangeAspect="1"/>
          </p:cNvPicPr>
          <p:nvPr/>
        </p:nvPicPr>
        <p:blipFill rotWithShape="1">
          <a:blip r:embed="rId7"/>
          <a:srcRect r="65624"/>
          <a:stretch/>
        </p:blipFill>
        <p:spPr>
          <a:xfrm>
            <a:off x="1588764" y="3933771"/>
            <a:ext cx="1563428" cy="2740736"/>
          </a:xfrm>
          <a:prstGeom prst="rect">
            <a:avLst/>
          </a:prstGeom>
        </p:spPr>
      </p:pic>
      <p:pic>
        <p:nvPicPr>
          <p:cNvPr id="63" name="图片 62">
            <a:extLst>
              <a:ext uri="{FF2B5EF4-FFF2-40B4-BE49-F238E27FC236}">
                <a16:creationId xmlns:a16="http://schemas.microsoft.com/office/drawing/2014/main" id="{1CE490B2-E6EE-ADF7-1FDA-C5946A29DF6F}"/>
              </a:ext>
            </a:extLst>
          </p:cNvPr>
          <p:cNvPicPr>
            <a:picLocks noChangeAspect="1"/>
          </p:cNvPicPr>
          <p:nvPr/>
        </p:nvPicPr>
        <p:blipFill rotWithShape="1">
          <a:blip r:embed="rId7"/>
          <a:srcRect l="70991"/>
          <a:stretch/>
        </p:blipFill>
        <p:spPr>
          <a:xfrm>
            <a:off x="3417717" y="3933771"/>
            <a:ext cx="1319354" cy="2740736"/>
          </a:xfrm>
          <a:prstGeom prst="rect">
            <a:avLst/>
          </a:prstGeom>
        </p:spPr>
      </p:pic>
      <p:cxnSp>
        <p:nvCxnSpPr>
          <p:cNvPr id="65" name="直接箭头连接符 64">
            <a:extLst>
              <a:ext uri="{FF2B5EF4-FFF2-40B4-BE49-F238E27FC236}">
                <a16:creationId xmlns:a16="http://schemas.microsoft.com/office/drawing/2014/main" id="{8F28CDEE-3389-EE7B-F4E5-F468793BF4AD}"/>
              </a:ext>
            </a:extLst>
          </p:cNvPr>
          <p:cNvCxnSpPr>
            <a:cxnSpLocks/>
          </p:cNvCxnSpPr>
          <p:nvPr/>
        </p:nvCxnSpPr>
        <p:spPr>
          <a:xfrm flipH="1">
            <a:off x="1948689" y="3654743"/>
            <a:ext cx="210476" cy="329036"/>
          </a:xfrm>
          <a:prstGeom prst="straightConnector1">
            <a:avLst/>
          </a:prstGeom>
          <a:ln w="190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3" name="直接箭头连接符 2">
            <a:extLst>
              <a:ext uri="{FF2B5EF4-FFF2-40B4-BE49-F238E27FC236}">
                <a16:creationId xmlns:a16="http://schemas.microsoft.com/office/drawing/2014/main" id="{C99924AB-BF96-0DF5-3937-8B11C146F45B}"/>
              </a:ext>
            </a:extLst>
          </p:cNvPr>
          <p:cNvCxnSpPr>
            <a:cxnSpLocks/>
          </p:cNvCxnSpPr>
          <p:nvPr/>
        </p:nvCxnSpPr>
        <p:spPr>
          <a:xfrm>
            <a:off x="2370478" y="3654743"/>
            <a:ext cx="700740" cy="350981"/>
          </a:xfrm>
          <a:prstGeom prst="straightConnector1">
            <a:avLst/>
          </a:prstGeom>
          <a:ln w="190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1" name="直接箭头连接符 10">
            <a:extLst>
              <a:ext uri="{FF2B5EF4-FFF2-40B4-BE49-F238E27FC236}">
                <a16:creationId xmlns:a16="http://schemas.microsoft.com/office/drawing/2014/main" id="{7D11C3D6-B23B-E2B2-FF23-6CD9BF284FFC}"/>
              </a:ext>
            </a:extLst>
          </p:cNvPr>
          <p:cNvCxnSpPr>
            <a:cxnSpLocks/>
          </p:cNvCxnSpPr>
          <p:nvPr/>
        </p:nvCxnSpPr>
        <p:spPr>
          <a:xfrm flipH="1">
            <a:off x="3542750" y="3654743"/>
            <a:ext cx="1387931" cy="350981"/>
          </a:xfrm>
          <a:prstGeom prst="straightConnector1">
            <a:avLst/>
          </a:prstGeom>
          <a:ln w="190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2" name="直接箭头连接符 11">
            <a:extLst>
              <a:ext uri="{FF2B5EF4-FFF2-40B4-BE49-F238E27FC236}">
                <a16:creationId xmlns:a16="http://schemas.microsoft.com/office/drawing/2014/main" id="{D04D0413-07EB-F9FF-AEEE-7E2D07654420}"/>
              </a:ext>
            </a:extLst>
          </p:cNvPr>
          <p:cNvCxnSpPr>
            <a:cxnSpLocks/>
          </p:cNvCxnSpPr>
          <p:nvPr/>
        </p:nvCxnSpPr>
        <p:spPr>
          <a:xfrm flipH="1">
            <a:off x="4628829" y="3654743"/>
            <a:ext cx="513469" cy="329036"/>
          </a:xfrm>
          <a:prstGeom prst="straightConnector1">
            <a:avLst/>
          </a:prstGeom>
          <a:ln w="1905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27" name="文本框 26">
            <a:extLst>
              <a:ext uri="{FF2B5EF4-FFF2-40B4-BE49-F238E27FC236}">
                <a16:creationId xmlns:a16="http://schemas.microsoft.com/office/drawing/2014/main" id="{005E3C20-BEC8-46B4-1726-4E02714879DD}"/>
              </a:ext>
            </a:extLst>
          </p:cNvPr>
          <p:cNvSpPr txBox="1"/>
          <p:nvPr/>
        </p:nvSpPr>
        <p:spPr>
          <a:xfrm>
            <a:off x="9237470" y="961170"/>
            <a:ext cx="2543317" cy="369332"/>
          </a:xfrm>
          <a:prstGeom prst="rect">
            <a:avLst/>
          </a:prstGeom>
          <a:noFill/>
        </p:spPr>
        <p:txBody>
          <a:bodyPr wrap="square" rtlCol="0">
            <a:spAutoFit/>
          </a:bodyPr>
          <a:lstStyle/>
          <a:p>
            <a:r>
              <a:rPr lang="en-US" altLang="zh-CN" dirty="0"/>
              <a:t>Lomb-</a:t>
            </a:r>
            <a:r>
              <a:rPr lang="en-US" altLang="zh-CN" dirty="0" err="1"/>
              <a:t>Scargle</a:t>
            </a:r>
            <a:r>
              <a:rPr lang="zh-CN" altLang="en-US" dirty="0"/>
              <a:t>频谱图</a:t>
            </a:r>
          </a:p>
        </p:txBody>
      </p:sp>
      <p:sp>
        <p:nvSpPr>
          <p:cNvPr id="4" name="箭头: 右 3">
            <a:extLst>
              <a:ext uri="{FF2B5EF4-FFF2-40B4-BE49-F238E27FC236}">
                <a16:creationId xmlns:a16="http://schemas.microsoft.com/office/drawing/2014/main" id="{4F4526A5-248C-49E4-FE86-429DF18061B5}"/>
              </a:ext>
            </a:extLst>
          </p:cNvPr>
          <p:cNvSpPr/>
          <p:nvPr/>
        </p:nvSpPr>
        <p:spPr>
          <a:xfrm>
            <a:off x="8298706" y="2957629"/>
            <a:ext cx="638258" cy="368864"/>
          </a:xfrm>
          <a:prstGeom prst="rightArrow">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zh-CN" altLang="en-US">
              <a:ln w="0"/>
              <a:solidFill>
                <a:schemeClr val="accent1"/>
              </a:solidFill>
              <a:effectLst>
                <a:outerShdw blurRad="38100" dist="25400" dir="5400000" algn="ctr" rotWithShape="0">
                  <a:srgbClr val="6E747A">
                    <a:alpha val="43000"/>
                  </a:srgbClr>
                </a:outerShdw>
              </a:effectLst>
            </a:endParaRPr>
          </a:p>
        </p:txBody>
      </p:sp>
      <p:sp>
        <p:nvSpPr>
          <p:cNvPr id="8" name="文本框 7">
            <a:extLst>
              <a:ext uri="{FF2B5EF4-FFF2-40B4-BE49-F238E27FC236}">
                <a16:creationId xmlns:a16="http://schemas.microsoft.com/office/drawing/2014/main" id="{29D9AEBB-D85D-716E-3B27-C00CCFDA2BE8}"/>
              </a:ext>
            </a:extLst>
          </p:cNvPr>
          <p:cNvSpPr txBox="1"/>
          <p:nvPr/>
        </p:nvSpPr>
        <p:spPr>
          <a:xfrm>
            <a:off x="8345882" y="1759087"/>
            <a:ext cx="461665" cy="1329130"/>
          </a:xfrm>
          <a:prstGeom prst="rect">
            <a:avLst/>
          </a:prstGeom>
          <a:noFill/>
        </p:spPr>
        <p:txBody>
          <a:bodyPr vert="eaVert" wrap="square" rtlCol="0">
            <a:spAutoFit/>
          </a:bodyPr>
          <a:lstStyle/>
          <a:p>
            <a:r>
              <a:rPr lang="zh-CN" altLang="en-US" dirty="0">
                <a:solidFill>
                  <a:srgbClr val="0070C0"/>
                </a:solidFill>
              </a:rPr>
              <a:t>周期性分析</a:t>
            </a:r>
          </a:p>
        </p:txBody>
      </p:sp>
      <p:pic>
        <p:nvPicPr>
          <p:cNvPr id="26" name="图片 25">
            <a:extLst>
              <a:ext uri="{FF2B5EF4-FFF2-40B4-BE49-F238E27FC236}">
                <a16:creationId xmlns:a16="http://schemas.microsoft.com/office/drawing/2014/main" id="{03B0E9F2-5FC4-A84E-1DFE-7155BEB70142}"/>
              </a:ext>
            </a:extLst>
          </p:cNvPr>
          <p:cNvPicPr>
            <a:picLocks noChangeAspect="1"/>
          </p:cNvPicPr>
          <p:nvPr/>
        </p:nvPicPr>
        <p:blipFill rotWithShape="1">
          <a:blip r:embed="rId8"/>
          <a:srcRect t="16291"/>
          <a:stretch/>
        </p:blipFill>
        <p:spPr>
          <a:xfrm>
            <a:off x="322888" y="869661"/>
            <a:ext cx="1009544" cy="5966280"/>
          </a:xfrm>
          <a:prstGeom prst="rect">
            <a:avLst/>
          </a:prstGeom>
        </p:spPr>
      </p:pic>
      <p:pic>
        <p:nvPicPr>
          <p:cNvPr id="5" name="图片 4">
            <a:extLst>
              <a:ext uri="{FF2B5EF4-FFF2-40B4-BE49-F238E27FC236}">
                <a16:creationId xmlns:a16="http://schemas.microsoft.com/office/drawing/2014/main" id="{AEFE87BB-40CC-3E8D-BCC5-588C089C64FA}"/>
              </a:ext>
            </a:extLst>
          </p:cNvPr>
          <p:cNvPicPr>
            <a:picLocks noChangeAspect="1"/>
          </p:cNvPicPr>
          <p:nvPr/>
        </p:nvPicPr>
        <p:blipFill>
          <a:blip r:embed="rId9"/>
          <a:stretch>
            <a:fillRect/>
          </a:stretch>
        </p:blipFill>
        <p:spPr>
          <a:xfrm>
            <a:off x="5083088" y="4249565"/>
            <a:ext cx="2371843" cy="1990845"/>
          </a:xfrm>
          <a:prstGeom prst="rect">
            <a:avLst/>
          </a:prstGeom>
        </p:spPr>
      </p:pic>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74D44CCF-FDE1-5762-8F30-82C839CF4F7A}"/>
                  </a:ext>
                </a:extLst>
              </p:cNvPr>
              <p:cNvSpPr txBox="1"/>
              <p:nvPr/>
            </p:nvSpPr>
            <p:spPr>
              <a:xfrm>
                <a:off x="4939623" y="3852801"/>
                <a:ext cx="3108961" cy="369332"/>
              </a:xfrm>
              <a:prstGeom prst="rect">
                <a:avLst/>
              </a:prstGeom>
              <a:noFill/>
            </p:spPr>
            <p:txBody>
              <a:bodyPr wrap="square" rtlCol="0">
                <a:spAutoFit/>
              </a:bodyPr>
              <a:lstStyle/>
              <a:p>
                <a14:m>
                  <m:oMath xmlns:m="http://schemas.openxmlformats.org/officeDocument/2006/math">
                    <m:r>
                      <a:rPr lang="en-US" altLang="zh-CN" i="1" dirty="0">
                        <a:latin typeface="Cambria Math" panose="02040503050406030204" pitchFamily="18" charset="0"/>
                      </a:rPr>
                      <m:t>|</m:t>
                    </m:r>
                    <m:r>
                      <a:rPr lang="en-US" altLang="zh-CN" i="1" dirty="0" smtClean="0">
                        <a:latin typeface="Cambria Math" panose="02040503050406030204" pitchFamily="18" charset="0"/>
                      </a:rPr>
                      <m:t>𝐷</m:t>
                    </m:r>
                    <m:r>
                      <a:rPr lang="en-US" altLang="zh-CN" i="1" dirty="0">
                        <a:latin typeface="Cambria Math" panose="02040503050406030204" pitchFamily="18" charset="0"/>
                      </a:rPr>
                      <m:t>|</m:t>
                    </m:r>
                  </m:oMath>
                </a14:m>
                <a:r>
                  <a:rPr lang="zh-CN" altLang="en-US" dirty="0"/>
                  <a:t>和 </a:t>
                </a:r>
                <a14:m>
                  <m:oMath xmlns:m="http://schemas.openxmlformats.org/officeDocument/2006/math">
                    <m:sSub>
                      <m:sSubPr>
                        <m:ctrlPr>
                          <a:rPr lang="en-US" altLang="zh-CN" b="1" i="1" dirty="0" smtClean="0">
                            <a:solidFill>
                              <a:schemeClr val="tx1"/>
                            </a:solidFill>
                            <a:latin typeface="Cambria Math" panose="02040503050406030204" pitchFamily="18" charset="0"/>
                          </a:rPr>
                        </m:ctrlPr>
                      </m:sSubPr>
                      <m:e>
                        <m:r>
                          <a:rPr lang="en-US" altLang="zh-CN" b="1" dirty="0">
                            <a:solidFill>
                              <a:schemeClr val="tx1"/>
                            </a:solidFill>
                            <a:latin typeface="Cambria Math" panose="02040503050406030204" pitchFamily="18" charset="0"/>
                          </a:rPr>
                          <m:t>𝑷</m:t>
                        </m:r>
                      </m:e>
                      <m:sub>
                        <m:r>
                          <a:rPr lang="en-US" altLang="zh-CN" b="1" dirty="0">
                            <a:solidFill>
                              <a:schemeClr val="tx1"/>
                            </a:solidFill>
                            <a:latin typeface="Cambria Math" panose="02040503050406030204" pitchFamily="18" charset="0"/>
                          </a:rPr>
                          <m:t>𝟑</m:t>
                        </m:r>
                      </m:sub>
                    </m:sSub>
                  </m:oMath>
                </a14:m>
                <a:r>
                  <a:rPr lang="zh-CN" altLang="en-US" dirty="0"/>
                  <a:t> 时间序列的互相关</a:t>
                </a:r>
              </a:p>
            </p:txBody>
          </p:sp>
        </mc:Choice>
        <mc:Fallback xmlns="">
          <p:sp>
            <p:nvSpPr>
              <p:cNvPr id="10" name="文本框 9">
                <a:extLst>
                  <a:ext uri="{FF2B5EF4-FFF2-40B4-BE49-F238E27FC236}">
                    <a16:creationId xmlns:a16="http://schemas.microsoft.com/office/drawing/2014/main" id="{74D44CCF-FDE1-5762-8F30-82C839CF4F7A}"/>
                  </a:ext>
                </a:extLst>
              </p:cNvPr>
              <p:cNvSpPr txBox="1">
                <a:spLocks noRot="1" noChangeAspect="1" noMove="1" noResize="1" noEditPoints="1" noAdjustHandles="1" noChangeArrowheads="1" noChangeShapeType="1" noTextEdit="1"/>
              </p:cNvSpPr>
              <p:nvPr/>
            </p:nvSpPr>
            <p:spPr>
              <a:xfrm>
                <a:off x="4939623" y="3852801"/>
                <a:ext cx="3108961" cy="369332"/>
              </a:xfrm>
              <a:prstGeom prst="rect">
                <a:avLst/>
              </a:prstGeom>
              <a:blipFill>
                <a:blip r:embed="rId10"/>
                <a:stretch>
                  <a:fillRect l="-588" t="-11475" b="-21311"/>
                </a:stretch>
              </a:blipFill>
            </p:spPr>
            <p:txBody>
              <a:bodyPr/>
              <a:lstStyle/>
              <a:p>
                <a:r>
                  <a:rPr lang="zh-CN" altLang="en-US">
                    <a:noFill/>
                  </a:rPr>
                  <a:t> </a:t>
                </a:r>
              </a:p>
            </p:txBody>
          </p:sp>
        </mc:Fallback>
      </mc:AlternateContent>
      <p:sp>
        <p:nvSpPr>
          <p:cNvPr id="20" name="文本框 19">
            <a:extLst>
              <a:ext uri="{FF2B5EF4-FFF2-40B4-BE49-F238E27FC236}">
                <a16:creationId xmlns:a16="http://schemas.microsoft.com/office/drawing/2014/main" id="{FC024AB7-0CB4-AA83-AFA2-E5F172CC14B4}"/>
              </a:ext>
            </a:extLst>
          </p:cNvPr>
          <p:cNvSpPr txBox="1"/>
          <p:nvPr/>
        </p:nvSpPr>
        <p:spPr>
          <a:xfrm>
            <a:off x="8324939" y="5699791"/>
            <a:ext cx="3544173" cy="369332"/>
          </a:xfrm>
          <a:prstGeom prst="rect">
            <a:avLst/>
          </a:prstGeom>
          <a:noFill/>
        </p:spPr>
        <p:txBody>
          <a:bodyPr wrap="square">
            <a:spAutoFit/>
          </a:bodyPr>
          <a:lstStyle/>
          <a:p>
            <a:r>
              <a:rPr lang="zh-CN" altLang="en-US" sz="1800" dirty="0">
                <a:solidFill>
                  <a:srgbClr val="FF0000"/>
                </a:solidFill>
              </a:rPr>
              <a:t>可能同时受到电场变化影响引起</a:t>
            </a:r>
            <a:endParaRPr lang="zh-CN" altLang="en-US" dirty="0"/>
          </a:p>
        </p:txBody>
      </p:sp>
      <p:sp>
        <p:nvSpPr>
          <p:cNvPr id="22" name="文本框 21">
            <a:extLst>
              <a:ext uri="{FF2B5EF4-FFF2-40B4-BE49-F238E27FC236}">
                <a16:creationId xmlns:a16="http://schemas.microsoft.com/office/drawing/2014/main" id="{1C3EA4AB-C35E-1C9A-81E1-90151E813282}"/>
              </a:ext>
            </a:extLst>
          </p:cNvPr>
          <p:cNvSpPr txBox="1"/>
          <p:nvPr/>
        </p:nvSpPr>
        <p:spPr>
          <a:xfrm>
            <a:off x="8340463" y="4917846"/>
            <a:ext cx="2512302" cy="454035"/>
          </a:xfrm>
          <a:prstGeom prst="rect">
            <a:avLst/>
          </a:prstGeom>
          <a:noFill/>
        </p:spPr>
        <p:txBody>
          <a:bodyPr wrap="square">
            <a:spAutoFit/>
          </a:bodyPr>
          <a:lstStyle/>
          <a:p>
            <a:pPr>
              <a:lnSpc>
                <a:spcPct val="150000"/>
              </a:lnSpc>
            </a:pPr>
            <a:r>
              <a:rPr lang="zh-CN" altLang="en-US" sz="1800" dirty="0">
                <a:solidFill>
                  <a:srgbClr val="FF0000"/>
                </a:solidFill>
              </a:rPr>
              <a:t>非旋转木马周期导致的</a:t>
            </a:r>
            <a:endParaRPr lang="en-US" altLang="zh-CN" sz="1800" dirty="0">
              <a:solidFill>
                <a:srgbClr val="FF0000"/>
              </a:solidFill>
            </a:endParaRPr>
          </a:p>
        </p:txBody>
      </p:sp>
      <p:sp>
        <p:nvSpPr>
          <p:cNvPr id="23" name="文本框 22">
            <a:extLst>
              <a:ext uri="{FF2B5EF4-FFF2-40B4-BE49-F238E27FC236}">
                <a16:creationId xmlns:a16="http://schemas.microsoft.com/office/drawing/2014/main" id="{C5C2D1F4-44BE-1D96-28FD-E2CC081E3065}"/>
              </a:ext>
            </a:extLst>
          </p:cNvPr>
          <p:cNvSpPr txBox="1"/>
          <p:nvPr/>
        </p:nvSpPr>
        <p:spPr>
          <a:xfrm>
            <a:off x="5525948" y="6270011"/>
            <a:ext cx="6603299" cy="581057"/>
          </a:xfrm>
          <a:prstGeom prst="rect">
            <a:avLst/>
          </a:prstGeom>
          <a:noFill/>
        </p:spPr>
        <p:txBody>
          <a:bodyPr wrap="square">
            <a:spAutoFit/>
          </a:bodyPr>
          <a:lstStyle/>
          <a:p>
            <a:pPr>
              <a:lnSpc>
                <a:spcPct val="150000"/>
              </a:lnSpc>
              <a:defRPr/>
            </a:pP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rPr>
              <a:t>对传统的漂移的旋转木马模型提出了更多的挑战</a:t>
            </a:r>
            <a:endPar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599A610B-FA48-1D85-A756-87882D07091B}"/>
              </a:ext>
            </a:extLst>
          </p:cNvPr>
          <p:cNvSpPr txBox="1"/>
          <p:nvPr/>
        </p:nvSpPr>
        <p:spPr>
          <a:xfrm>
            <a:off x="1215355" y="183493"/>
            <a:ext cx="7304531" cy="654988"/>
          </a:xfrm>
          <a:prstGeom prst="rect">
            <a:avLst/>
          </a:prstGeom>
          <a:noFill/>
        </p:spPr>
        <p:txBody>
          <a:bodyPr wrap="square">
            <a:spAutoFit/>
          </a:bodyPr>
          <a:lstStyle/>
          <a:p>
            <a:pPr>
              <a:lnSpc>
                <a:spcPct val="150000"/>
              </a:lnSpc>
            </a:pPr>
            <a:r>
              <a:rPr lang="en-US" altLang="zh-CN" sz="2800" b="1" spc="100" dirty="0">
                <a:latin typeface="+mj-ea"/>
                <a:ea typeface="+mj-ea"/>
              </a:rPr>
              <a:t>2.1 </a:t>
            </a:r>
            <a:r>
              <a:rPr lang="en-US" altLang="zh-CN" sz="2800" dirty="0"/>
              <a:t>J1857+0057 </a:t>
            </a:r>
            <a:r>
              <a:rPr lang="zh-CN" altLang="en-US" sz="2800" dirty="0"/>
              <a:t>的</a:t>
            </a:r>
            <a:r>
              <a:rPr lang="zh-CN" altLang="en-US" sz="2800" b="1" spc="100" dirty="0">
                <a:latin typeface="+mj-ea"/>
                <a:ea typeface="+mj-ea"/>
              </a:rPr>
              <a:t>子脉冲漂移的低频调制</a:t>
            </a:r>
          </a:p>
        </p:txBody>
      </p:sp>
      <p:sp>
        <p:nvSpPr>
          <p:cNvPr id="9" name="矩形 8">
            <a:extLst>
              <a:ext uri="{FF2B5EF4-FFF2-40B4-BE49-F238E27FC236}">
                <a16:creationId xmlns:a16="http://schemas.microsoft.com/office/drawing/2014/main" id="{4CE2E13F-12F1-96DC-DCDA-C4D9512CF1CF}"/>
              </a:ext>
            </a:extLst>
          </p:cNvPr>
          <p:cNvSpPr/>
          <p:nvPr/>
        </p:nvSpPr>
        <p:spPr>
          <a:xfrm>
            <a:off x="1896470" y="1438500"/>
            <a:ext cx="700740" cy="1650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panose="020B0503020204020204" pitchFamily="34" charset="-122"/>
                <a:ea typeface="微软雅黑" panose="020B0503020204020204" pitchFamily="34" charset="-122"/>
              </a:rPr>
              <a:t>强度 </a:t>
            </a:r>
            <a:r>
              <a:rPr lang="en-US" altLang="zh-CN" sz="1400" dirty="0">
                <a:solidFill>
                  <a:schemeClr val="tx1"/>
                </a:solidFill>
                <a:latin typeface="微软雅黑" panose="020B0503020204020204" pitchFamily="34" charset="-122"/>
                <a:ea typeface="微软雅黑" panose="020B0503020204020204" pitchFamily="34" charset="-122"/>
              </a:rPr>
              <a:t>I</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93F05944-62CC-4F06-FBD9-D9041A8972D8}"/>
              </a:ext>
            </a:extLst>
          </p:cNvPr>
          <p:cNvSpPr/>
          <p:nvPr/>
        </p:nvSpPr>
        <p:spPr>
          <a:xfrm>
            <a:off x="1879947" y="2192326"/>
            <a:ext cx="855995" cy="1650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panose="020B0503020204020204" pitchFamily="34" charset="-122"/>
                <a:ea typeface="微软雅黑" panose="020B0503020204020204" pitchFamily="34" charset="-122"/>
              </a:rPr>
              <a:t>漂移率</a:t>
            </a:r>
            <a:r>
              <a:rPr lang="en-US" altLang="zh-CN" sz="1400" dirty="0">
                <a:solidFill>
                  <a:schemeClr val="tx1"/>
                </a:solidFill>
                <a:latin typeface="微软雅黑" panose="020B0503020204020204" pitchFamily="34" charset="-122"/>
                <a:ea typeface="微软雅黑" panose="020B0503020204020204" pitchFamily="34" charset="-122"/>
              </a:rPr>
              <a:t>D</a:t>
            </a:r>
            <a:endParaRPr lang="zh-CN" altLang="en-US" sz="1400" dirty="0">
              <a:solidFill>
                <a:schemeClr val="tx1"/>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69E9A35D-A2D2-4AEF-7872-E47938178B19}"/>
                  </a:ext>
                </a:extLst>
              </p:cNvPr>
              <p:cNvSpPr/>
              <p:nvPr/>
            </p:nvSpPr>
            <p:spPr>
              <a:xfrm>
                <a:off x="1847117" y="2911031"/>
                <a:ext cx="1705965" cy="2688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panose="020B0503020204020204" pitchFamily="34" charset="-122"/>
                    <a:ea typeface="微软雅黑" panose="020B0503020204020204" pitchFamily="34" charset="-122"/>
                  </a:rPr>
                  <a:t>漂移带时间间隔 </a:t>
                </a:r>
                <a14:m>
                  <m:oMath xmlns:m="http://schemas.openxmlformats.org/officeDocument/2006/math">
                    <m:sSub>
                      <m:sSubPr>
                        <m:ctrlPr>
                          <a:rPr lang="en-US" altLang="zh-CN" sz="1400" b="1" i="1" dirty="0" smtClean="0">
                            <a:solidFill>
                              <a:schemeClr val="tx1"/>
                            </a:solidFill>
                            <a:latin typeface="Cambria Math" panose="02040503050406030204" pitchFamily="18" charset="0"/>
                          </a:rPr>
                        </m:ctrlPr>
                      </m:sSubPr>
                      <m:e>
                        <m:r>
                          <a:rPr lang="en-US" altLang="zh-CN" sz="1400" b="1" dirty="0">
                            <a:solidFill>
                              <a:schemeClr val="tx1"/>
                            </a:solidFill>
                            <a:latin typeface="Cambria Math" panose="02040503050406030204" pitchFamily="18" charset="0"/>
                          </a:rPr>
                          <m:t>𝑷</m:t>
                        </m:r>
                      </m:e>
                      <m:sub>
                        <m:r>
                          <a:rPr lang="en-US" altLang="zh-CN" sz="1400" b="1" dirty="0">
                            <a:solidFill>
                              <a:schemeClr val="tx1"/>
                            </a:solidFill>
                            <a:latin typeface="Cambria Math" panose="02040503050406030204" pitchFamily="18" charset="0"/>
                          </a:rPr>
                          <m:t>𝟑</m:t>
                        </m:r>
                      </m:sub>
                    </m:sSub>
                  </m:oMath>
                </a14:m>
                <a:r>
                  <a:rPr lang="zh-CN" altLang="en-US" sz="1400" dirty="0">
                    <a:solidFill>
                      <a:schemeClr val="tx1"/>
                    </a:solidFill>
                  </a:rPr>
                  <a:t> </a:t>
                </a:r>
                <a:endParaRPr lang="zh-CN" altLang="en-US" sz="1400" dirty="0">
                  <a:solidFill>
                    <a:schemeClr val="tx1"/>
                  </a:solidFill>
                  <a:latin typeface="微软雅黑" panose="020B0503020204020204" pitchFamily="34" charset="-122"/>
                  <a:ea typeface="微软雅黑" panose="020B0503020204020204" pitchFamily="34" charset="-122"/>
                </a:endParaRPr>
              </a:p>
            </p:txBody>
          </p:sp>
        </mc:Choice>
        <mc:Fallback xmlns="">
          <p:sp>
            <p:nvSpPr>
              <p:cNvPr id="14" name="矩形 13">
                <a:extLst>
                  <a:ext uri="{FF2B5EF4-FFF2-40B4-BE49-F238E27FC236}">
                    <a16:creationId xmlns:a16="http://schemas.microsoft.com/office/drawing/2014/main" id="{69E9A35D-A2D2-4AEF-7872-E47938178B19}"/>
                  </a:ext>
                </a:extLst>
              </p:cNvPr>
              <p:cNvSpPr>
                <a:spLocks noRot="1" noChangeAspect="1" noMove="1" noResize="1" noEditPoints="1" noAdjustHandles="1" noChangeArrowheads="1" noChangeShapeType="1" noTextEdit="1"/>
              </p:cNvSpPr>
              <p:nvPr/>
            </p:nvSpPr>
            <p:spPr>
              <a:xfrm>
                <a:off x="1847117" y="2911031"/>
                <a:ext cx="1705965" cy="268842"/>
              </a:xfrm>
              <a:prstGeom prst="rect">
                <a:avLst/>
              </a:prstGeom>
              <a:blipFill>
                <a:blip r:embed="rId11"/>
                <a:stretch>
                  <a:fillRect l="-355" t="-8696" b="-26087"/>
                </a:stretch>
              </a:blipFill>
              <a:ln>
                <a:solidFill>
                  <a:schemeClr val="bg1"/>
                </a:solidFill>
              </a:ln>
            </p:spPr>
            <p:txBody>
              <a:bodyPr/>
              <a:lstStyle/>
              <a:p>
                <a:r>
                  <a:rPr lang="zh-CN" altLang="en-US">
                    <a:noFill/>
                  </a:rPr>
                  <a:t> </a:t>
                </a:r>
              </a:p>
            </p:txBody>
          </p:sp>
        </mc:Fallback>
      </mc:AlternateContent>
    </p:spTree>
    <p:extLst>
      <p:ext uri="{BB962C8B-B14F-4D97-AF65-F5344CB8AC3E}">
        <p14:creationId xmlns:p14="http://schemas.microsoft.com/office/powerpoint/2010/main" val="2986670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5" name="图片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 y="0"/>
            <a:ext cx="12192000"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2"/>
          <p:cNvSpPr txBox="1">
            <a:spLocks noChangeArrowheads="1"/>
          </p:cNvSpPr>
          <p:nvPr/>
        </p:nvSpPr>
        <p:spPr bwMode="auto">
          <a:xfrm>
            <a:off x="264389" y="560850"/>
            <a:ext cx="8184232" cy="51911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zh-CN"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主</a:t>
            </a:r>
            <a:r>
              <a:rPr kumimoji="0" lang="en-US"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 </a:t>
            </a:r>
            <a:r>
              <a:rPr kumimoji="0" lang="zh-CN"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要</a:t>
            </a:r>
            <a:r>
              <a:rPr kumimoji="0" lang="en-US"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 </a:t>
            </a:r>
            <a:r>
              <a:rPr kumimoji="0" lang="zh-CN"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内</a:t>
            </a:r>
            <a:r>
              <a:rPr kumimoji="0" lang="en-US"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 </a:t>
            </a:r>
            <a:r>
              <a:rPr kumimoji="0" lang="zh-CN"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容</a:t>
            </a: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4" y="5669010"/>
            <a:ext cx="12259324" cy="1188990"/>
          </a:xfrm>
          <a:prstGeom prst="rect">
            <a:avLst/>
          </a:prstGeom>
        </p:spPr>
      </p:pic>
      <p:sp>
        <p:nvSpPr>
          <p:cNvPr id="38" name="Text Box 4"/>
          <p:cNvSpPr txBox="1">
            <a:spLocks noChangeArrowheads="1"/>
          </p:cNvSpPr>
          <p:nvPr/>
        </p:nvSpPr>
        <p:spPr bwMode="auto">
          <a:xfrm>
            <a:off x="2466988" y="1696035"/>
            <a:ext cx="6597384" cy="452040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wrap="square">
            <a:spAutoFit/>
          </a:bodyPr>
          <a:lstStyle>
            <a:defPPr>
              <a:defRPr lang="zh-CN"/>
            </a:defPPr>
            <a:lvl1pPr algn="ctr" eaLnBrk="1" hangingPunct="1">
              <a:lnSpc>
                <a:spcPct val="150000"/>
              </a:lnSpc>
              <a:spcBef>
                <a:spcPts val="1200"/>
              </a:spcBef>
              <a:spcAft>
                <a:spcPts val="600"/>
              </a:spcAft>
              <a:defRPr sz="3200" b="1">
                <a:solidFill>
                  <a:srgbClr val="003BB0"/>
                </a:solidFill>
                <a:latin typeface="+mn-lt"/>
                <a:ea typeface="华文中宋" panose="02010600040101010101" pitchFamily="2" charset="-122"/>
              </a:defRPr>
            </a:lvl1pPr>
          </a:lstStyle>
          <a:p>
            <a:pPr marL="0" marR="0" lvl="0" indent="0" algn="l" defTabSz="914400" rtl="0" eaLnBrk="1" fontAlgn="auto" latinLnBrk="0" hangingPunct="1">
              <a:lnSpc>
                <a:spcPct val="120000"/>
              </a:lnSpc>
              <a:spcBef>
                <a:spcPts val="900"/>
              </a:spcBef>
              <a:spcAft>
                <a:spcPts val="600"/>
              </a:spcAft>
              <a:buClrTx/>
              <a:buSzTx/>
              <a:buFontTx/>
              <a:buNone/>
              <a:tabLst/>
              <a:defRPr/>
            </a:pPr>
            <a:r>
              <a:rPr kumimoji="0" lang="zh-CN" altLang="en-US" b="1" i="0" u="none" strike="noStrike" kern="1200" cap="none" spc="100" normalizeH="0" baseline="0" noProof="0" dirty="0">
                <a:ln>
                  <a:noFill/>
                </a:ln>
                <a:solidFill>
                  <a:schemeClr val="bg2">
                    <a:lumMod val="75000"/>
                  </a:schemeClr>
                </a:solidFill>
                <a:effectLst/>
                <a:uLnTx/>
                <a:uFillTx/>
                <a:latin typeface="微软雅黑" panose="020B0503020204020204" pitchFamily="34" charset="-122"/>
                <a:ea typeface="微软雅黑" panose="020B0503020204020204" pitchFamily="34" charset="-122"/>
              </a:rPr>
              <a:t>一、研究背景</a:t>
            </a:r>
            <a:endParaRPr kumimoji="0" lang="en-US" altLang="zh-CN" b="1" i="0" u="none" strike="noStrike" kern="1200" cap="none" spc="100" normalizeH="0" baseline="0" noProof="0" dirty="0">
              <a:ln>
                <a:noFill/>
              </a:ln>
              <a:solidFill>
                <a:schemeClr val="bg2">
                  <a:lumMod val="75000"/>
                </a:scheme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r>
              <a:rPr lang="zh-CN" altLang="en-US" spc="100" dirty="0">
                <a:latin typeface="微软雅黑" panose="020B0503020204020204" pitchFamily="34" charset="-122"/>
                <a:ea typeface="微软雅黑" panose="020B0503020204020204" pitchFamily="34" charset="-122"/>
              </a:rPr>
              <a:t>二、内容</a:t>
            </a:r>
            <a:endParaRPr lang="en-US" altLang="zh-CN" spc="1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endParaRPr lang="en-US" altLang="zh-CN" sz="1800" spc="1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endParaRPr lang="en-US" altLang="zh-CN" sz="1800" spc="1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endParaRPr lang="en-US" altLang="zh-CN" sz="1800" spc="1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endParaRPr lang="en-US" altLang="zh-CN" sz="2400" spc="1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r>
              <a:rPr lang="zh-CN" altLang="en-US" spc="100" dirty="0">
                <a:solidFill>
                  <a:schemeClr val="bg2">
                    <a:lumMod val="75000"/>
                  </a:schemeClr>
                </a:solidFill>
                <a:latin typeface="微软雅黑" panose="020B0503020204020204" pitchFamily="34" charset="-122"/>
                <a:ea typeface="微软雅黑" panose="020B0503020204020204" pitchFamily="34" charset="-122"/>
              </a:rPr>
              <a:t>三、总结</a:t>
            </a:r>
            <a:endParaRPr lang="en-US" altLang="zh-CN" spc="100" dirty="0">
              <a:solidFill>
                <a:schemeClr val="bg2">
                  <a:lumMod val="75000"/>
                </a:schemeClr>
              </a:solidFill>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4"/>
          </p:nvPr>
        </p:nvSpPr>
        <p:spPr>
          <a:xfrm>
            <a:off x="-5965" y="6492875"/>
            <a:ext cx="557349" cy="365125"/>
          </a:xfrm>
          <a:prstGeom prst="rect">
            <a:avLst/>
          </a:prstGeom>
        </p:spPr>
        <p:txBody>
          <a:bodyPr vert="horz" lIns="91440" tIns="45720" rIns="91440" bIns="45720" rtlCol="0" anchor="ctr"/>
          <a:lstStyle>
            <a:defPPr>
              <a:defRPr lang="zh-CN"/>
            </a:defPPr>
            <a:lvl1pPr algn="ctr" rtl="0" eaLnBrk="0" fontAlgn="base" hangingPunct="0">
              <a:spcBef>
                <a:spcPct val="0"/>
              </a:spcBef>
              <a:spcAft>
                <a:spcPct val="0"/>
              </a:spcAft>
              <a:defRPr sz="1200" kern="1200">
                <a:solidFill>
                  <a:schemeClr val="tx1">
                    <a:tint val="75000"/>
                  </a:schemeClr>
                </a:solidFill>
                <a:latin typeface="Helvetica" panose="020B0604020202020204" pitchFamily="34" charset="0"/>
                <a:ea typeface="宋体" panose="02010600030101010101" pitchFamily="2" charset="-122"/>
                <a:cs typeface="+mn-cs"/>
                <a:sym typeface="Helvetica" panose="020B0604020202020204" pitchFamily="34" charset="0"/>
              </a:defRPr>
            </a:lvl1pPr>
            <a:lvl2pPr marL="227330" indent="2305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2pPr>
            <a:lvl3pPr marL="455930" indent="4591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3pPr>
            <a:lvl4pPr marL="684530" indent="6877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4pPr>
            <a:lvl5pPr marL="913130" indent="9163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5pPr>
            <a:lvl6pPr marL="22860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6pPr>
            <a:lvl7pPr marL="27432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7pPr>
            <a:lvl8pPr marL="32004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8pPr>
            <a:lvl9pPr marL="36576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3F0D864F-C98F-4B1B-86CE-79DA4E659C6B}" type="slidenum">
              <a:rPr kumimoji="0"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宋体" panose="02010600030101010101" pitchFamily="2" charset="-122"/>
                <a:cs typeface="+mn-cs"/>
                <a:sym typeface="Helvetica" panose="020B0604020202020204" pitchFamily="34" charset="0"/>
              </a:rPr>
              <a:pPr marL="0" marR="0" lvl="0" indent="0" algn="ctr" defTabSz="914400" rtl="0" eaLnBrk="0" fontAlgn="base" latinLnBrk="0" hangingPunct="0">
                <a:lnSpc>
                  <a:spcPct val="100000"/>
                </a:lnSpc>
                <a:spcBef>
                  <a:spcPct val="0"/>
                </a:spcBef>
                <a:spcAft>
                  <a:spcPct val="0"/>
                </a:spcAft>
                <a:buClrTx/>
                <a:buSzTx/>
                <a:buFontTx/>
                <a:buNone/>
                <a:tabLst/>
                <a:defRPr/>
              </a:pPr>
              <a:t>15</a:t>
            </a:fld>
            <a:endParaRPr kumimoji="0" lang="zh-CN" altLang="en-US" sz="2400" b="0"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mn-cs"/>
              <a:sym typeface="Helvetica" panose="020B0604020202020204" pitchFamily="34" charset="0"/>
            </a:endParaRPr>
          </a:p>
        </p:txBody>
      </p:sp>
      <p:sp>
        <p:nvSpPr>
          <p:cNvPr id="5" name="Text Box 4">
            <a:extLst>
              <a:ext uri="{FF2B5EF4-FFF2-40B4-BE49-F238E27FC236}">
                <a16:creationId xmlns:a16="http://schemas.microsoft.com/office/drawing/2014/main" id="{8B43C33C-18AD-2FEC-6CD6-3473CBB572E4}"/>
              </a:ext>
            </a:extLst>
          </p:cNvPr>
          <p:cNvSpPr txBox="1">
            <a:spLocks noChangeArrowheads="1"/>
          </p:cNvSpPr>
          <p:nvPr/>
        </p:nvSpPr>
        <p:spPr bwMode="auto">
          <a:xfrm>
            <a:off x="2914013" y="3296005"/>
            <a:ext cx="4955187" cy="186596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wrap="square">
            <a:spAutoFit/>
          </a:bodyPr>
          <a:lstStyle>
            <a:defPPr>
              <a:defRPr lang="zh-CN"/>
            </a:defPPr>
            <a:lvl1pPr algn="ctr" eaLnBrk="1" hangingPunct="1">
              <a:lnSpc>
                <a:spcPct val="150000"/>
              </a:lnSpc>
              <a:spcBef>
                <a:spcPts val="1200"/>
              </a:spcBef>
              <a:spcAft>
                <a:spcPts val="600"/>
              </a:spcAft>
              <a:defRPr sz="3200" b="1">
                <a:solidFill>
                  <a:srgbClr val="003BB0"/>
                </a:solidFill>
                <a:latin typeface="+mn-lt"/>
                <a:ea typeface="华文中宋" panose="02010600040101010101" pitchFamily="2" charset="-122"/>
              </a:defRPr>
            </a:lvl1pPr>
          </a:lstStyle>
          <a:p>
            <a:pPr marL="0" marR="0" lvl="0" indent="0" algn="l" defTabSz="914400" rtl="0" eaLnBrk="1" fontAlgn="auto" latinLnBrk="0" hangingPunct="1">
              <a:lnSpc>
                <a:spcPct val="110000"/>
              </a:lnSpc>
              <a:spcBef>
                <a:spcPts val="900"/>
              </a:spcBef>
              <a:spcAft>
                <a:spcPts val="600"/>
              </a:spcAft>
              <a:buClrTx/>
              <a:buSzTx/>
              <a:buFontTx/>
              <a:buNone/>
              <a:tabLst/>
              <a:defRPr/>
            </a:pPr>
            <a:r>
              <a:rPr lang="en-US" altLang="zh-CN" sz="2800" spc="100" dirty="0">
                <a:solidFill>
                  <a:schemeClr val="bg2">
                    <a:lumMod val="75000"/>
                  </a:schemeClr>
                </a:solidFill>
                <a:latin typeface="微软雅黑" panose="020B0503020204020204" pitchFamily="34" charset="-122"/>
                <a:ea typeface="微软雅黑" panose="020B0503020204020204" pitchFamily="34" charset="-122"/>
              </a:rPr>
              <a:t>1. </a:t>
            </a:r>
            <a:r>
              <a:rPr lang="zh-CN" altLang="en-US" sz="2800" spc="100" dirty="0">
                <a:solidFill>
                  <a:schemeClr val="bg2">
                    <a:lumMod val="75000"/>
                  </a:schemeClr>
                </a:solidFill>
                <a:latin typeface="微软雅黑" panose="020B0503020204020204" pitchFamily="34" charset="-122"/>
                <a:ea typeface="微软雅黑" panose="020B0503020204020204" pitchFamily="34" charset="-122"/>
              </a:rPr>
              <a:t>矮脉冲族群</a:t>
            </a:r>
            <a:endParaRPr lang="en-US" altLang="zh-CN" sz="2800" spc="100" dirty="0">
              <a:solidFill>
                <a:schemeClr val="bg2">
                  <a:lumMod val="75000"/>
                </a:schemeClr>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10000"/>
              </a:lnSpc>
              <a:spcBef>
                <a:spcPts val="900"/>
              </a:spcBef>
              <a:spcAft>
                <a:spcPts val="600"/>
              </a:spcAft>
              <a:buClrTx/>
              <a:buSzTx/>
              <a:buFontTx/>
              <a:buNone/>
              <a:tabLst/>
              <a:defRPr/>
            </a:pPr>
            <a:r>
              <a:rPr lang="en-US" altLang="zh-CN" sz="2800" spc="100" dirty="0">
                <a:solidFill>
                  <a:schemeClr val="bg2">
                    <a:lumMod val="75000"/>
                  </a:schemeClr>
                </a:solidFill>
                <a:latin typeface="微软雅黑" panose="020B0503020204020204" pitchFamily="34" charset="-122"/>
                <a:ea typeface="微软雅黑" panose="020B0503020204020204" pitchFamily="34" charset="-122"/>
              </a:rPr>
              <a:t>2. </a:t>
            </a:r>
            <a:r>
              <a:rPr lang="zh-CN" altLang="en-US" sz="2800" spc="100" dirty="0">
                <a:solidFill>
                  <a:schemeClr val="bg2">
                    <a:lumMod val="75000"/>
                  </a:schemeClr>
                </a:solidFill>
                <a:latin typeface="微软雅黑" panose="020B0503020204020204" pitchFamily="34" charset="-122"/>
                <a:ea typeface="微软雅黑" panose="020B0503020204020204" pitchFamily="34" charset="-122"/>
              </a:rPr>
              <a:t>特殊子脉冲漂移</a:t>
            </a:r>
            <a:endParaRPr lang="en-US" altLang="zh-CN" sz="2800" spc="100" dirty="0">
              <a:solidFill>
                <a:schemeClr val="bg2">
                  <a:lumMod val="75000"/>
                </a:schemeClr>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10000"/>
              </a:lnSpc>
              <a:spcBef>
                <a:spcPts val="900"/>
              </a:spcBef>
              <a:spcAft>
                <a:spcPts val="600"/>
              </a:spcAft>
              <a:buClrTx/>
              <a:buSzTx/>
              <a:buFontTx/>
              <a:buNone/>
              <a:tabLst/>
              <a:defRPr/>
            </a:pPr>
            <a:r>
              <a:rPr lang="en-US" altLang="zh-CN" sz="2800" spc="100" dirty="0">
                <a:latin typeface="微软雅黑" panose="020B0503020204020204" pitchFamily="34" charset="-122"/>
                <a:ea typeface="微软雅黑" panose="020B0503020204020204" pitchFamily="34" charset="-122"/>
              </a:rPr>
              <a:t>3. </a:t>
            </a:r>
            <a:r>
              <a:rPr lang="zh-CN" altLang="en-US" sz="2800" spc="100" dirty="0">
                <a:latin typeface="微软雅黑" panose="020B0503020204020204" pitchFamily="34" charset="-122"/>
                <a:ea typeface="微软雅黑" panose="020B0503020204020204" pitchFamily="34" charset="-122"/>
              </a:rPr>
              <a:t>模式变换的偏振特征变化</a:t>
            </a:r>
          </a:p>
        </p:txBody>
      </p:sp>
    </p:spTree>
    <p:extLst>
      <p:ext uri="{BB962C8B-B14F-4D97-AF65-F5344CB8AC3E}">
        <p14:creationId xmlns:p14="http://schemas.microsoft.com/office/powerpoint/2010/main" val="51882468"/>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17BD1353-DF7A-775B-E0E6-84C0EAC50E2A}"/>
              </a:ext>
            </a:extLst>
          </p:cNvPr>
          <p:cNvSpPr/>
          <p:nvPr/>
        </p:nvSpPr>
        <p:spPr>
          <a:xfrm>
            <a:off x="5421067" y="4144830"/>
            <a:ext cx="1732641" cy="1589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a:extLst>
              <a:ext uri="{FF2B5EF4-FFF2-40B4-BE49-F238E27FC236}">
                <a16:creationId xmlns:a16="http://schemas.microsoft.com/office/drawing/2014/main" id="{30BFC7EE-A2D0-6E7B-30A0-39C3500F8A3E}"/>
              </a:ext>
            </a:extLst>
          </p:cNvPr>
          <p:cNvSpPr txBox="1"/>
          <p:nvPr/>
        </p:nvSpPr>
        <p:spPr>
          <a:xfrm>
            <a:off x="9261649" y="456248"/>
            <a:ext cx="2930352" cy="338554"/>
          </a:xfrm>
          <a:prstGeom prst="rect">
            <a:avLst/>
          </a:prstGeom>
          <a:noFill/>
        </p:spPr>
        <p:txBody>
          <a:bodyPr wrap="square">
            <a:spAutoFit/>
          </a:bodyPr>
          <a:lstStyle/>
          <a:p>
            <a:pPr>
              <a:defRPr/>
            </a:pPr>
            <a:r>
              <a:rPr lang="en-US" altLang="zh-CN" sz="1600" dirty="0">
                <a:ea typeface="微软雅黑" panose="020B0503020204020204" pitchFamily="34" charset="-122"/>
              </a:rPr>
              <a:t>(</a:t>
            </a:r>
            <a:r>
              <a:rPr lang="da-DK" altLang="zh-CN" sz="1600" dirty="0">
                <a:ea typeface="微软雅黑" panose="020B0503020204020204" pitchFamily="34" charset="-122"/>
              </a:rPr>
              <a:t>Yan, Yi et al, 2023,MNRAS</a:t>
            </a:r>
            <a:r>
              <a:rPr lang="en-US" altLang="zh-CN" sz="1600" dirty="0">
                <a:ea typeface="微软雅黑" panose="020B0503020204020204" pitchFamily="34" charset="-122"/>
              </a:rPr>
              <a:t>)</a:t>
            </a:r>
            <a:endParaRPr lang="en-US" altLang="zh-CN" sz="1600" dirty="0"/>
          </a:p>
        </p:txBody>
      </p:sp>
      <p:sp>
        <p:nvSpPr>
          <p:cNvPr id="63" name="文本框 62">
            <a:extLst>
              <a:ext uri="{FF2B5EF4-FFF2-40B4-BE49-F238E27FC236}">
                <a16:creationId xmlns:a16="http://schemas.microsoft.com/office/drawing/2014/main" id="{C0C700B5-8A58-A304-5462-984F357CAA3E}"/>
              </a:ext>
            </a:extLst>
          </p:cNvPr>
          <p:cNvSpPr txBox="1"/>
          <p:nvPr/>
        </p:nvSpPr>
        <p:spPr>
          <a:xfrm>
            <a:off x="1083924" y="1212670"/>
            <a:ext cx="1434873" cy="338554"/>
          </a:xfrm>
          <a:prstGeom prst="rect">
            <a:avLst/>
          </a:prstGeom>
          <a:noFill/>
        </p:spPr>
        <p:txBody>
          <a:bodyPr wrap="square">
            <a:spAutoFit/>
          </a:bodyPr>
          <a:lstStyle/>
          <a:p>
            <a:r>
              <a:rPr lang="en-US" altLang="zh-CN" sz="1600" dirty="0"/>
              <a:t>J1838+1523</a:t>
            </a:r>
            <a:endParaRPr lang="zh-CN" altLang="en-US" sz="1600" dirty="0"/>
          </a:p>
        </p:txBody>
      </p:sp>
      <p:sp>
        <p:nvSpPr>
          <p:cNvPr id="66" name="文本框 65">
            <a:extLst>
              <a:ext uri="{FF2B5EF4-FFF2-40B4-BE49-F238E27FC236}">
                <a16:creationId xmlns:a16="http://schemas.microsoft.com/office/drawing/2014/main" id="{DCDEA447-C534-9E18-B886-2AA7163A029E}"/>
              </a:ext>
            </a:extLst>
          </p:cNvPr>
          <p:cNvSpPr txBox="1"/>
          <p:nvPr/>
        </p:nvSpPr>
        <p:spPr>
          <a:xfrm>
            <a:off x="6294721" y="1165509"/>
            <a:ext cx="1524680" cy="338554"/>
          </a:xfrm>
          <a:prstGeom prst="rect">
            <a:avLst/>
          </a:prstGeom>
          <a:noFill/>
        </p:spPr>
        <p:txBody>
          <a:bodyPr wrap="square">
            <a:spAutoFit/>
          </a:bodyPr>
          <a:lstStyle/>
          <a:p>
            <a:r>
              <a:rPr lang="en-US" altLang="zh-CN" sz="1600" dirty="0"/>
              <a:t>J1901+0510</a:t>
            </a:r>
            <a:endParaRPr lang="zh-CN" altLang="en-US" sz="1600" dirty="0"/>
          </a:p>
        </p:txBody>
      </p:sp>
      <p:sp>
        <p:nvSpPr>
          <p:cNvPr id="68" name="文本框 67">
            <a:extLst>
              <a:ext uri="{FF2B5EF4-FFF2-40B4-BE49-F238E27FC236}">
                <a16:creationId xmlns:a16="http://schemas.microsoft.com/office/drawing/2014/main" id="{F5E9C2AA-2685-A14C-619F-E871F18FB78C}"/>
              </a:ext>
            </a:extLst>
          </p:cNvPr>
          <p:cNvSpPr txBox="1"/>
          <p:nvPr/>
        </p:nvSpPr>
        <p:spPr>
          <a:xfrm>
            <a:off x="3755508" y="1171368"/>
            <a:ext cx="1508351" cy="338554"/>
          </a:xfrm>
          <a:prstGeom prst="rect">
            <a:avLst/>
          </a:prstGeom>
          <a:noFill/>
        </p:spPr>
        <p:txBody>
          <a:bodyPr wrap="square">
            <a:spAutoFit/>
          </a:bodyPr>
          <a:lstStyle/>
          <a:p>
            <a:r>
              <a:rPr lang="en-US" altLang="zh-CN" sz="1600" dirty="0"/>
              <a:t>J1909+0007</a:t>
            </a:r>
            <a:endParaRPr lang="zh-CN" altLang="en-US" sz="1600" dirty="0"/>
          </a:p>
        </p:txBody>
      </p:sp>
      <p:sp>
        <p:nvSpPr>
          <p:cNvPr id="70" name="文本框 69">
            <a:extLst>
              <a:ext uri="{FF2B5EF4-FFF2-40B4-BE49-F238E27FC236}">
                <a16:creationId xmlns:a16="http://schemas.microsoft.com/office/drawing/2014/main" id="{8F710AFA-52E2-291A-4612-99878361CC40}"/>
              </a:ext>
            </a:extLst>
          </p:cNvPr>
          <p:cNvSpPr txBox="1"/>
          <p:nvPr/>
        </p:nvSpPr>
        <p:spPr>
          <a:xfrm>
            <a:off x="8790736" y="1212399"/>
            <a:ext cx="1309154" cy="338554"/>
          </a:xfrm>
          <a:prstGeom prst="rect">
            <a:avLst/>
          </a:prstGeom>
          <a:noFill/>
        </p:spPr>
        <p:txBody>
          <a:bodyPr wrap="square">
            <a:spAutoFit/>
          </a:bodyPr>
          <a:lstStyle/>
          <a:p>
            <a:r>
              <a:rPr lang="en-US" altLang="zh-CN" sz="1600" dirty="0"/>
              <a:t>J1929+1844</a:t>
            </a:r>
            <a:endParaRPr lang="zh-CN" altLang="en-US" sz="1600" dirty="0"/>
          </a:p>
        </p:txBody>
      </p:sp>
      <p:sp>
        <p:nvSpPr>
          <p:cNvPr id="2" name="文本框 1">
            <a:extLst>
              <a:ext uri="{FF2B5EF4-FFF2-40B4-BE49-F238E27FC236}">
                <a16:creationId xmlns:a16="http://schemas.microsoft.com/office/drawing/2014/main" id="{3DAE1FF9-2D06-E0FE-B8EC-8A7F0DB8B153}"/>
              </a:ext>
            </a:extLst>
          </p:cNvPr>
          <p:cNvSpPr txBox="1"/>
          <p:nvPr/>
        </p:nvSpPr>
        <p:spPr>
          <a:xfrm>
            <a:off x="1208670" y="173591"/>
            <a:ext cx="6593952" cy="637675"/>
          </a:xfrm>
          <a:prstGeom prst="rect">
            <a:avLst/>
          </a:prstGeom>
          <a:noFill/>
        </p:spPr>
        <p:txBody>
          <a:bodyPr wrap="square">
            <a:spAutoFit/>
          </a:bodyPr>
          <a:lstStyle/>
          <a:p>
            <a:pPr>
              <a:lnSpc>
                <a:spcPct val="150000"/>
              </a:lnSpc>
            </a:pPr>
            <a:r>
              <a:rPr lang="en-US" altLang="zh-CN" sz="2800" b="1" spc="100" dirty="0">
                <a:latin typeface="+mj-ea"/>
                <a:ea typeface="+mj-ea"/>
              </a:rPr>
              <a:t>3.1 </a:t>
            </a:r>
            <a:r>
              <a:rPr lang="zh-CN" altLang="en-US" sz="2800" b="1" spc="100" dirty="0">
                <a:latin typeface="+mj-ea"/>
                <a:ea typeface="+mj-ea"/>
              </a:rPr>
              <a:t>模式变换脉冲星的偏振特征变化</a:t>
            </a:r>
          </a:p>
        </p:txBody>
      </p:sp>
      <p:pic>
        <p:nvPicPr>
          <p:cNvPr id="3" name="图片 2">
            <a:extLst>
              <a:ext uri="{FF2B5EF4-FFF2-40B4-BE49-F238E27FC236}">
                <a16:creationId xmlns:a16="http://schemas.microsoft.com/office/drawing/2014/main" id="{BD93469D-8891-2422-9C0B-553667781909}"/>
              </a:ext>
            </a:extLst>
          </p:cNvPr>
          <p:cNvPicPr>
            <a:picLocks noChangeAspect="1"/>
          </p:cNvPicPr>
          <p:nvPr/>
        </p:nvPicPr>
        <p:blipFill rotWithShape="1">
          <a:blip r:embed="rId3"/>
          <a:srcRect r="47459"/>
          <a:stretch/>
        </p:blipFill>
        <p:spPr>
          <a:xfrm>
            <a:off x="939660" y="1472441"/>
            <a:ext cx="2218702" cy="5346471"/>
          </a:xfrm>
          <a:prstGeom prst="rect">
            <a:avLst/>
          </a:prstGeom>
        </p:spPr>
      </p:pic>
      <p:pic>
        <p:nvPicPr>
          <p:cNvPr id="4" name="图片 3">
            <a:extLst>
              <a:ext uri="{FF2B5EF4-FFF2-40B4-BE49-F238E27FC236}">
                <a16:creationId xmlns:a16="http://schemas.microsoft.com/office/drawing/2014/main" id="{038D9E04-4D08-3FDC-BCA0-384C5E16368D}"/>
              </a:ext>
            </a:extLst>
          </p:cNvPr>
          <p:cNvPicPr>
            <a:picLocks noChangeAspect="1"/>
          </p:cNvPicPr>
          <p:nvPr/>
        </p:nvPicPr>
        <p:blipFill rotWithShape="1">
          <a:blip r:embed="rId4"/>
          <a:srcRect r="47731"/>
          <a:stretch/>
        </p:blipFill>
        <p:spPr>
          <a:xfrm>
            <a:off x="6178802" y="1426781"/>
            <a:ext cx="2196320" cy="5368687"/>
          </a:xfrm>
          <a:prstGeom prst="rect">
            <a:avLst/>
          </a:prstGeom>
        </p:spPr>
      </p:pic>
      <p:pic>
        <p:nvPicPr>
          <p:cNvPr id="5" name="图片 4">
            <a:extLst>
              <a:ext uri="{FF2B5EF4-FFF2-40B4-BE49-F238E27FC236}">
                <a16:creationId xmlns:a16="http://schemas.microsoft.com/office/drawing/2014/main" id="{5C9B1FE6-2357-69C4-847D-5883C649304A}"/>
              </a:ext>
            </a:extLst>
          </p:cNvPr>
          <p:cNvPicPr>
            <a:picLocks noChangeAspect="1"/>
          </p:cNvPicPr>
          <p:nvPr/>
        </p:nvPicPr>
        <p:blipFill rotWithShape="1">
          <a:blip r:embed="rId5"/>
          <a:srcRect r="47800"/>
          <a:stretch/>
        </p:blipFill>
        <p:spPr>
          <a:xfrm>
            <a:off x="3604461" y="1452782"/>
            <a:ext cx="2191347" cy="5368687"/>
          </a:xfrm>
          <a:prstGeom prst="rect">
            <a:avLst/>
          </a:prstGeom>
        </p:spPr>
      </p:pic>
      <p:pic>
        <p:nvPicPr>
          <p:cNvPr id="7" name="图片 6">
            <a:extLst>
              <a:ext uri="{FF2B5EF4-FFF2-40B4-BE49-F238E27FC236}">
                <a16:creationId xmlns:a16="http://schemas.microsoft.com/office/drawing/2014/main" id="{13B53231-3BA6-34E3-7C3B-9E1DFE5CFF72}"/>
              </a:ext>
            </a:extLst>
          </p:cNvPr>
          <p:cNvPicPr>
            <a:picLocks noChangeAspect="1"/>
          </p:cNvPicPr>
          <p:nvPr/>
        </p:nvPicPr>
        <p:blipFill rotWithShape="1">
          <a:blip r:embed="rId6"/>
          <a:srcRect r="48139"/>
          <a:stretch/>
        </p:blipFill>
        <p:spPr>
          <a:xfrm>
            <a:off x="8707619" y="1501255"/>
            <a:ext cx="2191348" cy="5317657"/>
          </a:xfrm>
          <a:prstGeom prst="rect">
            <a:avLst/>
          </a:prstGeom>
        </p:spPr>
      </p:pic>
      <p:sp>
        <p:nvSpPr>
          <p:cNvPr id="9" name="文本框 8">
            <a:extLst>
              <a:ext uri="{FF2B5EF4-FFF2-40B4-BE49-F238E27FC236}">
                <a16:creationId xmlns:a16="http://schemas.microsoft.com/office/drawing/2014/main" id="{AA54A21A-B50D-EC26-13FD-F03521DAC3C6}"/>
              </a:ext>
            </a:extLst>
          </p:cNvPr>
          <p:cNvSpPr txBox="1"/>
          <p:nvPr/>
        </p:nvSpPr>
        <p:spPr>
          <a:xfrm>
            <a:off x="1083924" y="861987"/>
            <a:ext cx="10600075" cy="400110"/>
          </a:xfrm>
          <a:prstGeom prst="rect">
            <a:avLst/>
          </a:prstGeom>
          <a:noFill/>
        </p:spPr>
        <p:txBody>
          <a:bodyPr wrap="square" rtlCol="0">
            <a:spAutoFit/>
          </a:bodyPr>
          <a:lstStyle/>
          <a:p>
            <a:r>
              <a:rPr lang="en-US" altLang="zh-CN" sz="2000" dirty="0">
                <a:solidFill>
                  <a:srgbClr val="0070C0"/>
                </a:solidFill>
              </a:rPr>
              <a:t>GPPS </a:t>
            </a:r>
            <a:r>
              <a:rPr lang="zh-CN" altLang="en-US" sz="2000" dirty="0">
                <a:solidFill>
                  <a:srgbClr val="0070C0"/>
                </a:solidFill>
              </a:rPr>
              <a:t>观测到了约</a:t>
            </a:r>
            <a:r>
              <a:rPr lang="en-US" altLang="zh-CN" sz="2000" dirty="0">
                <a:solidFill>
                  <a:srgbClr val="0070C0"/>
                </a:solidFill>
              </a:rPr>
              <a:t>40</a:t>
            </a:r>
            <a:r>
              <a:rPr lang="zh-CN" altLang="en-US" sz="2000" dirty="0">
                <a:solidFill>
                  <a:srgbClr val="0070C0"/>
                </a:solidFill>
              </a:rPr>
              <a:t>颗模式变换脉冲星，其中</a:t>
            </a:r>
            <a:r>
              <a:rPr lang="en-US" altLang="zh-CN" sz="2000" dirty="0">
                <a:solidFill>
                  <a:srgbClr val="0070C0"/>
                </a:solidFill>
              </a:rPr>
              <a:t>4</a:t>
            </a:r>
            <a:r>
              <a:rPr lang="zh-CN" altLang="en-US" sz="2000" dirty="0">
                <a:solidFill>
                  <a:srgbClr val="0070C0"/>
                </a:solidFill>
              </a:rPr>
              <a:t>颗脉冲星在模式变换时偏振特征也明显变化</a:t>
            </a:r>
          </a:p>
        </p:txBody>
      </p:sp>
    </p:spTree>
    <p:extLst>
      <p:ext uri="{BB962C8B-B14F-4D97-AF65-F5344CB8AC3E}">
        <p14:creationId xmlns:p14="http://schemas.microsoft.com/office/powerpoint/2010/main" val="2465532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文本框 48">
            <a:extLst>
              <a:ext uri="{FF2B5EF4-FFF2-40B4-BE49-F238E27FC236}">
                <a16:creationId xmlns:a16="http://schemas.microsoft.com/office/drawing/2014/main" id="{30BFC7EE-A2D0-6E7B-30A0-39C3500F8A3E}"/>
              </a:ext>
            </a:extLst>
          </p:cNvPr>
          <p:cNvSpPr txBox="1"/>
          <p:nvPr/>
        </p:nvSpPr>
        <p:spPr>
          <a:xfrm>
            <a:off x="9261649" y="456248"/>
            <a:ext cx="2930352" cy="338554"/>
          </a:xfrm>
          <a:prstGeom prst="rect">
            <a:avLst/>
          </a:prstGeom>
          <a:noFill/>
        </p:spPr>
        <p:txBody>
          <a:bodyPr wrap="square">
            <a:spAutoFit/>
          </a:bodyPr>
          <a:lstStyle/>
          <a:p>
            <a:pPr>
              <a:defRPr/>
            </a:pPr>
            <a:r>
              <a:rPr lang="en-US" altLang="zh-CN" sz="1600" dirty="0">
                <a:ea typeface="微软雅黑" panose="020B0503020204020204" pitchFamily="34" charset="-122"/>
              </a:rPr>
              <a:t>(</a:t>
            </a:r>
            <a:r>
              <a:rPr lang="da-DK" altLang="zh-CN" sz="1600" dirty="0">
                <a:ea typeface="微软雅黑" panose="020B0503020204020204" pitchFamily="34" charset="-122"/>
              </a:rPr>
              <a:t>Yan, Yi et al, 2023,MNRAS</a:t>
            </a:r>
            <a:r>
              <a:rPr lang="en-US" altLang="zh-CN" sz="1600" dirty="0">
                <a:ea typeface="微软雅黑" panose="020B0503020204020204" pitchFamily="34" charset="-122"/>
              </a:rPr>
              <a:t>)</a:t>
            </a:r>
            <a:endParaRPr lang="en-US" altLang="zh-CN" sz="1600" dirty="0"/>
          </a:p>
        </p:txBody>
      </p:sp>
      <p:sp>
        <p:nvSpPr>
          <p:cNvPr id="66" name="文本框 65">
            <a:extLst>
              <a:ext uri="{FF2B5EF4-FFF2-40B4-BE49-F238E27FC236}">
                <a16:creationId xmlns:a16="http://schemas.microsoft.com/office/drawing/2014/main" id="{DCDEA447-C534-9E18-B886-2AA7163A029E}"/>
              </a:ext>
            </a:extLst>
          </p:cNvPr>
          <p:cNvSpPr txBox="1"/>
          <p:nvPr/>
        </p:nvSpPr>
        <p:spPr>
          <a:xfrm>
            <a:off x="1018665" y="1702468"/>
            <a:ext cx="1524680" cy="369332"/>
          </a:xfrm>
          <a:prstGeom prst="rect">
            <a:avLst/>
          </a:prstGeom>
          <a:noFill/>
        </p:spPr>
        <p:txBody>
          <a:bodyPr wrap="square">
            <a:spAutoFit/>
          </a:bodyPr>
          <a:lstStyle/>
          <a:p>
            <a:r>
              <a:rPr lang="en-US" altLang="zh-CN" dirty="0"/>
              <a:t>J1901+0510</a:t>
            </a:r>
            <a:endParaRPr lang="zh-CN" altLang="en-US" dirty="0"/>
          </a:p>
        </p:txBody>
      </p:sp>
      <p:sp>
        <p:nvSpPr>
          <p:cNvPr id="2" name="文本框 1">
            <a:extLst>
              <a:ext uri="{FF2B5EF4-FFF2-40B4-BE49-F238E27FC236}">
                <a16:creationId xmlns:a16="http://schemas.microsoft.com/office/drawing/2014/main" id="{3DAE1FF9-2D06-E0FE-B8EC-8A7F0DB8B153}"/>
              </a:ext>
            </a:extLst>
          </p:cNvPr>
          <p:cNvSpPr txBox="1"/>
          <p:nvPr/>
        </p:nvSpPr>
        <p:spPr>
          <a:xfrm>
            <a:off x="1208670" y="165775"/>
            <a:ext cx="6593952" cy="637675"/>
          </a:xfrm>
          <a:prstGeom prst="rect">
            <a:avLst/>
          </a:prstGeom>
          <a:noFill/>
        </p:spPr>
        <p:txBody>
          <a:bodyPr wrap="square">
            <a:spAutoFit/>
          </a:bodyPr>
          <a:lstStyle/>
          <a:p>
            <a:pPr>
              <a:lnSpc>
                <a:spcPct val="150000"/>
              </a:lnSpc>
            </a:pPr>
            <a:r>
              <a:rPr lang="en-US" altLang="zh-CN" sz="2800" b="1" spc="100" dirty="0">
                <a:latin typeface="+mj-ea"/>
                <a:ea typeface="+mj-ea"/>
              </a:rPr>
              <a:t>3.1 </a:t>
            </a:r>
            <a:r>
              <a:rPr lang="zh-CN" altLang="en-US" sz="2800" b="1" spc="100" dirty="0">
                <a:latin typeface="+mj-ea"/>
                <a:ea typeface="+mj-ea"/>
              </a:rPr>
              <a:t>模式变换脉冲星的偏振特征变化</a:t>
            </a:r>
          </a:p>
        </p:txBody>
      </p:sp>
      <p:pic>
        <p:nvPicPr>
          <p:cNvPr id="4" name="图片 3">
            <a:extLst>
              <a:ext uri="{FF2B5EF4-FFF2-40B4-BE49-F238E27FC236}">
                <a16:creationId xmlns:a16="http://schemas.microsoft.com/office/drawing/2014/main" id="{038D9E04-4D08-3FDC-BCA0-384C5E16368D}"/>
              </a:ext>
            </a:extLst>
          </p:cNvPr>
          <p:cNvPicPr>
            <a:picLocks noChangeAspect="1"/>
          </p:cNvPicPr>
          <p:nvPr/>
        </p:nvPicPr>
        <p:blipFill rotWithShape="1">
          <a:blip r:embed="rId3"/>
          <a:srcRect r="47731"/>
          <a:stretch/>
        </p:blipFill>
        <p:spPr>
          <a:xfrm>
            <a:off x="3646346" y="1093532"/>
            <a:ext cx="2284020" cy="5583061"/>
          </a:xfrm>
          <a:prstGeom prst="rect">
            <a:avLst/>
          </a:prstGeom>
        </p:spPr>
      </p:pic>
      <p:pic>
        <p:nvPicPr>
          <p:cNvPr id="17" name="图片 16">
            <a:extLst>
              <a:ext uri="{FF2B5EF4-FFF2-40B4-BE49-F238E27FC236}">
                <a16:creationId xmlns:a16="http://schemas.microsoft.com/office/drawing/2014/main" id="{88F37828-7130-09A8-A7EC-DD854F2A4EA1}"/>
              </a:ext>
            </a:extLst>
          </p:cNvPr>
          <p:cNvPicPr>
            <a:picLocks noChangeAspect="1"/>
          </p:cNvPicPr>
          <p:nvPr/>
        </p:nvPicPr>
        <p:blipFill rotWithShape="1">
          <a:blip r:embed="rId4"/>
          <a:srcRect t="5423" r="31492"/>
          <a:stretch/>
        </p:blipFill>
        <p:spPr>
          <a:xfrm>
            <a:off x="799451" y="2063985"/>
            <a:ext cx="2091328" cy="2714400"/>
          </a:xfrm>
          <a:prstGeom prst="rect">
            <a:avLst/>
          </a:prstGeom>
        </p:spPr>
      </p:pic>
      <p:cxnSp>
        <p:nvCxnSpPr>
          <p:cNvPr id="20" name="直接箭头连接符 19">
            <a:extLst>
              <a:ext uri="{FF2B5EF4-FFF2-40B4-BE49-F238E27FC236}">
                <a16:creationId xmlns:a16="http://schemas.microsoft.com/office/drawing/2014/main" id="{E2AD3B7E-70FA-227F-B7E7-BC9ABC4EB8E2}"/>
              </a:ext>
            </a:extLst>
          </p:cNvPr>
          <p:cNvCxnSpPr>
            <a:cxnSpLocks/>
          </p:cNvCxnSpPr>
          <p:nvPr/>
        </p:nvCxnSpPr>
        <p:spPr>
          <a:xfrm flipH="1" flipV="1">
            <a:off x="2912272" y="4478215"/>
            <a:ext cx="935512" cy="442877"/>
          </a:xfrm>
          <a:prstGeom prst="straightConnector1">
            <a:avLst/>
          </a:prstGeom>
          <a:ln w="190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1" name="直接箭头连接符 20">
            <a:extLst>
              <a:ext uri="{FF2B5EF4-FFF2-40B4-BE49-F238E27FC236}">
                <a16:creationId xmlns:a16="http://schemas.microsoft.com/office/drawing/2014/main" id="{E03FB11A-C413-D78B-6238-E9B262D9998E}"/>
              </a:ext>
            </a:extLst>
          </p:cNvPr>
          <p:cNvCxnSpPr>
            <a:cxnSpLocks/>
          </p:cNvCxnSpPr>
          <p:nvPr/>
        </p:nvCxnSpPr>
        <p:spPr>
          <a:xfrm flipH="1" flipV="1">
            <a:off x="2806241" y="2188308"/>
            <a:ext cx="1065984" cy="2563934"/>
          </a:xfrm>
          <a:prstGeom prst="straightConnector1">
            <a:avLst/>
          </a:prstGeom>
          <a:ln w="19050">
            <a:solidFill>
              <a:srgbClr val="FF0000"/>
            </a:solidFill>
            <a:tailEnd type="triangle"/>
          </a:ln>
        </p:spPr>
        <p:style>
          <a:lnRef idx="3">
            <a:schemeClr val="dk1"/>
          </a:lnRef>
          <a:fillRef idx="0">
            <a:schemeClr val="dk1"/>
          </a:fillRef>
          <a:effectRef idx="2">
            <a:schemeClr val="dk1"/>
          </a:effectRef>
          <a:fontRef idx="minor">
            <a:schemeClr val="tx1"/>
          </a:fontRef>
        </p:style>
      </p:cxnSp>
      <p:pic>
        <p:nvPicPr>
          <p:cNvPr id="5" name="图片 4">
            <a:extLst>
              <a:ext uri="{FF2B5EF4-FFF2-40B4-BE49-F238E27FC236}">
                <a16:creationId xmlns:a16="http://schemas.microsoft.com/office/drawing/2014/main" id="{059870B9-B6FF-7174-0DAE-3E818EDDAD17}"/>
              </a:ext>
            </a:extLst>
          </p:cNvPr>
          <p:cNvPicPr>
            <a:picLocks noChangeAspect="1"/>
          </p:cNvPicPr>
          <p:nvPr/>
        </p:nvPicPr>
        <p:blipFill>
          <a:blip r:embed="rId5"/>
          <a:stretch>
            <a:fillRect/>
          </a:stretch>
        </p:blipFill>
        <p:spPr>
          <a:xfrm>
            <a:off x="9118692" y="1249210"/>
            <a:ext cx="2347403" cy="3528709"/>
          </a:xfrm>
          <a:prstGeom prst="rect">
            <a:avLst/>
          </a:prstGeom>
        </p:spPr>
      </p:pic>
      <p:pic>
        <p:nvPicPr>
          <p:cNvPr id="7" name="图片 6">
            <a:extLst>
              <a:ext uri="{FF2B5EF4-FFF2-40B4-BE49-F238E27FC236}">
                <a16:creationId xmlns:a16="http://schemas.microsoft.com/office/drawing/2014/main" id="{51BB89E9-BD91-32A2-0CC5-F1F63F3D8AEB}"/>
              </a:ext>
            </a:extLst>
          </p:cNvPr>
          <p:cNvPicPr>
            <a:picLocks noChangeAspect="1"/>
          </p:cNvPicPr>
          <p:nvPr/>
        </p:nvPicPr>
        <p:blipFill>
          <a:blip r:embed="rId6"/>
          <a:stretch>
            <a:fillRect/>
          </a:stretch>
        </p:blipFill>
        <p:spPr>
          <a:xfrm>
            <a:off x="9045384" y="4985601"/>
            <a:ext cx="2484321" cy="1613982"/>
          </a:xfrm>
          <a:prstGeom prst="rect">
            <a:avLst/>
          </a:prstGeom>
        </p:spPr>
      </p:pic>
      <p:sp>
        <p:nvSpPr>
          <p:cNvPr id="10" name="文本框 9">
            <a:extLst>
              <a:ext uri="{FF2B5EF4-FFF2-40B4-BE49-F238E27FC236}">
                <a16:creationId xmlns:a16="http://schemas.microsoft.com/office/drawing/2014/main" id="{2E099829-F2C8-D77F-9B0F-EFA216511D73}"/>
              </a:ext>
            </a:extLst>
          </p:cNvPr>
          <p:cNvSpPr txBox="1"/>
          <p:nvPr/>
        </p:nvSpPr>
        <p:spPr>
          <a:xfrm>
            <a:off x="6799238" y="837340"/>
            <a:ext cx="2000700" cy="369332"/>
          </a:xfrm>
          <a:prstGeom prst="rect">
            <a:avLst/>
          </a:prstGeom>
          <a:noFill/>
        </p:spPr>
        <p:txBody>
          <a:bodyPr wrap="square">
            <a:spAutoFit/>
          </a:bodyPr>
          <a:lstStyle/>
          <a:p>
            <a:r>
              <a:rPr lang="en-US" altLang="zh-CN" dirty="0"/>
              <a:t>J1929+1844</a:t>
            </a:r>
            <a:endParaRPr lang="zh-CN" altLang="en-US" dirty="0"/>
          </a:p>
        </p:txBody>
      </p:sp>
      <p:pic>
        <p:nvPicPr>
          <p:cNvPr id="11" name="图片 10">
            <a:extLst>
              <a:ext uri="{FF2B5EF4-FFF2-40B4-BE49-F238E27FC236}">
                <a16:creationId xmlns:a16="http://schemas.microsoft.com/office/drawing/2014/main" id="{EFA1F353-B09A-3DB8-A90C-DAF26B175021}"/>
              </a:ext>
            </a:extLst>
          </p:cNvPr>
          <p:cNvPicPr>
            <a:picLocks noChangeAspect="1"/>
          </p:cNvPicPr>
          <p:nvPr/>
        </p:nvPicPr>
        <p:blipFill rotWithShape="1">
          <a:blip r:embed="rId7"/>
          <a:srcRect r="48139"/>
          <a:stretch/>
        </p:blipFill>
        <p:spPr>
          <a:xfrm>
            <a:off x="6732749" y="1143994"/>
            <a:ext cx="2337944" cy="5673396"/>
          </a:xfrm>
          <a:prstGeom prst="rect">
            <a:avLst/>
          </a:prstGeom>
        </p:spPr>
      </p:pic>
    </p:spTree>
    <p:extLst>
      <p:ext uri="{BB962C8B-B14F-4D97-AF65-F5344CB8AC3E}">
        <p14:creationId xmlns:p14="http://schemas.microsoft.com/office/powerpoint/2010/main" val="2439157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4E6F728-2BE3-A3CC-646A-3BE56FBC0D65}"/>
              </a:ext>
            </a:extLst>
          </p:cNvPr>
          <p:cNvPicPr>
            <a:picLocks noChangeAspect="1"/>
          </p:cNvPicPr>
          <p:nvPr/>
        </p:nvPicPr>
        <p:blipFill rotWithShape="1">
          <a:blip r:embed="rId3"/>
          <a:srcRect l="53456"/>
          <a:stretch/>
        </p:blipFill>
        <p:spPr>
          <a:xfrm>
            <a:off x="2181128" y="1231663"/>
            <a:ext cx="1740375" cy="5307386"/>
          </a:xfrm>
          <a:prstGeom prst="rect">
            <a:avLst/>
          </a:prstGeom>
        </p:spPr>
      </p:pic>
      <p:sp>
        <p:nvSpPr>
          <p:cNvPr id="12" name="文本框 11">
            <a:extLst>
              <a:ext uri="{FF2B5EF4-FFF2-40B4-BE49-F238E27FC236}">
                <a16:creationId xmlns:a16="http://schemas.microsoft.com/office/drawing/2014/main" id="{2B3EDA80-CF93-0EB7-279C-CC823C2E7C8A}"/>
              </a:ext>
            </a:extLst>
          </p:cNvPr>
          <p:cNvSpPr txBox="1"/>
          <p:nvPr/>
        </p:nvSpPr>
        <p:spPr>
          <a:xfrm>
            <a:off x="7659944" y="4264076"/>
            <a:ext cx="4232914" cy="1689052"/>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1200"/>
              </a:spcAft>
              <a:buClrTx/>
              <a:buSzTx/>
              <a:buFontTx/>
              <a:buNone/>
              <a:tabLst/>
              <a:defRPr/>
            </a:pP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揭示了模式变换时相对论粒子的重新分布、辐射几何的变化，以及正交偏振模式的叠加。</a:t>
            </a:r>
            <a:endPar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endParaRPr>
          </a:p>
        </p:txBody>
      </p:sp>
      <p:sp>
        <p:nvSpPr>
          <p:cNvPr id="30" name="矩形 29">
            <a:extLst>
              <a:ext uri="{FF2B5EF4-FFF2-40B4-BE49-F238E27FC236}">
                <a16:creationId xmlns:a16="http://schemas.microsoft.com/office/drawing/2014/main" id="{17BD1353-DF7A-775B-E0E6-84C0EAC50E2A}"/>
              </a:ext>
            </a:extLst>
          </p:cNvPr>
          <p:cNvSpPr/>
          <p:nvPr/>
        </p:nvSpPr>
        <p:spPr>
          <a:xfrm>
            <a:off x="5421067" y="3603513"/>
            <a:ext cx="1732641" cy="1589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2" name="图片 41">
            <a:extLst>
              <a:ext uri="{FF2B5EF4-FFF2-40B4-BE49-F238E27FC236}">
                <a16:creationId xmlns:a16="http://schemas.microsoft.com/office/drawing/2014/main" id="{4757A19A-3638-CAB6-5E95-6146ED071DA2}"/>
              </a:ext>
            </a:extLst>
          </p:cNvPr>
          <p:cNvPicPr>
            <a:picLocks noChangeAspect="1"/>
          </p:cNvPicPr>
          <p:nvPr/>
        </p:nvPicPr>
        <p:blipFill>
          <a:blip r:embed="rId4"/>
          <a:stretch>
            <a:fillRect/>
          </a:stretch>
        </p:blipFill>
        <p:spPr>
          <a:xfrm>
            <a:off x="481977" y="1260792"/>
            <a:ext cx="1667687" cy="5326595"/>
          </a:xfrm>
          <a:prstGeom prst="rect">
            <a:avLst/>
          </a:prstGeom>
        </p:spPr>
      </p:pic>
      <p:pic>
        <p:nvPicPr>
          <p:cNvPr id="44" name="图片 43">
            <a:extLst>
              <a:ext uri="{FF2B5EF4-FFF2-40B4-BE49-F238E27FC236}">
                <a16:creationId xmlns:a16="http://schemas.microsoft.com/office/drawing/2014/main" id="{5D9CAA80-11D7-4047-618E-0A194173A313}"/>
              </a:ext>
            </a:extLst>
          </p:cNvPr>
          <p:cNvPicPr>
            <a:picLocks noChangeAspect="1"/>
          </p:cNvPicPr>
          <p:nvPr/>
        </p:nvPicPr>
        <p:blipFill>
          <a:blip r:embed="rId5"/>
          <a:stretch>
            <a:fillRect/>
          </a:stretch>
        </p:blipFill>
        <p:spPr>
          <a:xfrm>
            <a:off x="5667598" y="1214660"/>
            <a:ext cx="1653750" cy="5349000"/>
          </a:xfrm>
          <a:prstGeom prst="rect">
            <a:avLst/>
          </a:prstGeom>
        </p:spPr>
      </p:pic>
      <p:pic>
        <p:nvPicPr>
          <p:cNvPr id="46" name="图片 45">
            <a:extLst>
              <a:ext uri="{FF2B5EF4-FFF2-40B4-BE49-F238E27FC236}">
                <a16:creationId xmlns:a16="http://schemas.microsoft.com/office/drawing/2014/main" id="{611EDCF6-4FEE-22C8-10EC-B9F6E6286434}"/>
              </a:ext>
            </a:extLst>
          </p:cNvPr>
          <p:cNvPicPr>
            <a:picLocks noChangeAspect="1"/>
          </p:cNvPicPr>
          <p:nvPr/>
        </p:nvPicPr>
        <p:blipFill>
          <a:blip r:embed="rId6"/>
          <a:stretch>
            <a:fillRect/>
          </a:stretch>
        </p:blipFill>
        <p:spPr>
          <a:xfrm>
            <a:off x="3984431" y="1242335"/>
            <a:ext cx="1662887" cy="5349000"/>
          </a:xfrm>
          <a:prstGeom prst="rect">
            <a:avLst/>
          </a:prstGeom>
        </p:spPr>
      </p:pic>
      <p:sp>
        <p:nvSpPr>
          <p:cNvPr id="63" name="文本框 62">
            <a:extLst>
              <a:ext uri="{FF2B5EF4-FFF2-40B4-BE49-F238E27FC236}">
                <a16:creationId xmlns:a16="http://schemas.microsoft.com/office/drawing/2014/main" id="{C0C700B5-8A58-A304-5462-984F357CAA3E}"/>
              </a:ext>
            </a:extLst>
          </p:cNvPr>
          <p:cNvSpPr txBox="1"/>
          <p:nvPr/>
        </p:nvSpPr>
        <p:spPr>
          <a:xfrm>
            <a:off x="557815" y="967819"/>
            <a:ext cx="1434873" cy="338554"/>
          </a:xfrm>
          <a:prstGeom prst="rect">
            <a:avLst/>
          </a:prstGeom>
          <a:noFill/>
        </p:spPr>
        <p:txBody>
          <a:bodyPr wrap="square">
            <a:spAutoFit/>
          </a:bodyPr>
          <a:lstStyle/>
          <a:p>
            <a:r>
              <a:rPr lang="en-US" altLang="zh-CN" sz="1600" dirty="0"/>
              <a:t>J1838+1523</a:t>
            </a:r>
            <a:endParaRPr lang="zh-CN" altLang="en-US" sz="1600" dirty="0"/>
          </a:p>
        </p:txBody>
      </p:sp>
      <p:sp>
        <p:nvSpPr>
          <p:cNvPr id="66" name="文本框 65">
            <a:extLst>
              <a:ext uri="{FF2B5EF4-FFF2-40B4-BE49-F238E27FC236}">
                <a16:creationId xmlns:a16="http://schemas.microsoft.com/office/drawing/2014/main" id="{DCDEA447-C534-9E18-B886-2AA7163A029E}"/>
              </a:ext>
            </a:extLst>
          </p:cNvPr>
          <p:cNvSpPr txBox="1"/>
          <p:nvPr/>
        </p:nvSpPr>
        <p:spPr>
          <a:xfrm>
            <a:off x="2321657" y="967819"/>
            <a:ext cx="1524680" cy="338554"/>
          </a:xfrm>
          <a:prstGeom prst="rect">
            <a:avLst/>
          </a:prstGeom>
          <a:noFill/>
        </p:spPr>
        <p:txBody>
          <a:bodyPr wrap="square">
            <a:spAutoFit/>
          </a:bodyPr>
          <a:lstStyle/>
          <a:p>
            <a:r>
              <a:rPr lang="en-US" altLang="zh-CN" sz="1600"/>
              <a:t>J1901+0510</a:t>
            </a:r>
            <a:endParaRPr lang="zh-CN" altLang="en-US" sz="1600" dirty="0"/>
          </a:p>
        </p:txBody>
      </p:sp>
      <p:sp>
        <p:nvSpPr>
          <p:cNvPr id="68" name="文本框 67">
            <a:extLst>
              <a:ext uri="{FF2B5EF4-FFF2-40B4-BE49-F238E27FC236}">
                <a16:creationId xmlns:a16="http://schemas.microsoft.com/office/drawing/2014/main" id="{F5E9C2AA-2685-A14C-619F-E871F18FB78C}"/>
              </a:ext>
            </a:extLst>
          </p:cNvPr>
          <p:cNvSpPr txBox="1"/>
          <p:nvPr/>
        </p:nvSpPr>
        <p:spPr>
          <a:xfrm>
            <a:off x="5909596" y="1002703"/>
            <a:ext cx="1508351" cy="338554"/>
          </a:xfrm>
          <a:prstGeom prst="rect">
            <a:avLst/>
          </a:prstGeom>
          <a:noFill/>
        </p:spPr>
        <p:txBody>
          <a:bodyPr wrap="square">
            <a:spAutoFit/>
          </a:bodyPr>
          <a:lstStyle/>
          <a:p>
            <a:r>
              <a:rPr lang="en-US" altLang="zh-CN" sz="1600" dirty="0"/>
              <a:t>J1909+0007</a:t>
            </a:r>
            <a:endParaRPr lang="zh-CN" altLang="en-US" sz="1600" dirty="0"/>
          </a:p>
        </p:txBody>
      </p:sp>
      <p:sp>
        <p:nvSpPr>
          <p:cNvPr id="70" name="文本框 69">
            <a:extLst>
              <a:ext uri="{FF2B5EF4-FFF2-40B4-BE49-F238E27FC236}">
                <a16:creationId xmlns:a16="http://schemas.microsoft.com/office/drawing/2014/main" id="{8F710AFA-52E2-291A-4612-99878361CC40}"/>
              </a:ext>
            </a:extLst>
          </p:cNvPr>
          <p:cNvSpPr txBox="1"/>
          <p:nvPr/>
        </p:nvSpPr>
        <p:spPr>
          <a:xfrm>
            <a:off x="4242219" y="978491"/>
            <a:ext cx="1309154" cy="338554"/>
          </a:xfrm>
          <a:prstGeom prst="rect">
            <a:avLst/>
          </a:prstGeom>
          <a:noFill/>
        </p:spPr>
        <p:txBody>
          <a:bodyPr wrap="square">
            <a:spAutoFit/>
          </a:bodyPr>
          <a:lstStyle/>
          <a:p>
            <a:r>
              <a:rPr lang="en-US" altLang="zh-CN" sz="1600" dirty="0"/>
              <a:t>J1929+1844</a:t>
            </a:r>
            <a:endParaRPr lang="zh-CN" altLang="en-US" sz="1600" dirty="0"/>
          </a:p>
        </p:txBody>
      </p:sp>
      <p:sp>
        <p:nvSpPr>
          <p:cNvPr id="3" name="文本框 2">
            <a:extLst>
              <a:ext uri="{FF2B5EF4-FFF2-40B4-BE49-F238E27FC236}">
                <a16:creationId xmlns:a16="http://schemas.microsoft.com/office/drawing/2014/main" id="{6A92CA6B-1EA1-4ECB-CF91-C798E0BB437D}"/>
              </a:ext>
            </a:extLst>
          </p:cNvPr>
          <p:cNvSpPr txBox="1"/>
          <p:nvPr/>
        </p:nvSpPr>
        <p:spPr>
          <a:xfrm>
            <a:off x="9261649" y="456248"/>
            <a:ext cx="2930352" cy="338554"/>
          </a:xfrm>
          <a:prstGeom prst="rect">
            <a:avLst/>
          </a:prstGeom>
          <a:noFill/>
        </p:spPr>
        <p:txBody>
          <a:bodyPr wrap="square">
            <a:spAutoFit/>
          </a:bodyPr>
          <a:lstStyle/>
          <a:p>
            <a:pPr>
              <a:defRPr/>
            </a:pPr>
            <a:r>
              <a:rPr lang="en-US" altLang="zh-CN" sz="1600" dirty="0">
                <a:ea typeface="微软雅黑" panose="020B0503020204020204" pitchFamily="34" charset="-122"/>
              </a:rPr>
              <a:t>(</a:t>
            </a:r>
            <a:r>
              <a:rPr lang="da-DK" altLang="zh-CN" sz="1600" dirty="0">
                <a:ea typeface="微软雅黑" panose="020B0503020204020204" pitchFamily="34" charset="-122"/>
              </a:rPr>
              <a:t>Yan, Yi et al, 2023,MNRAS</a:t>
            </a:r>
            <a:r>
              <a:rPr lang="en-US" altLang="zh-CN" sz="1600" dirty="0">
                <a:ea typeface="微软雅黑" panose="020B0503020204020204" pitchFamily="34" charset="-122"/>
              </a:rPr>
              <a:t>)</a:t>
            </a:r>
            <a:endParaRPr lang="en-US" altLang="zh-CN" sz="1600" dirty="0"/>
          </a:p>
        </p:txBody>
      </p:sp>
      <p:sp>
        <p:nvSpPr>
          <p:cNvPr id="4" name="文本框 3">
            <a:extLst>
              <a:ext uri="{FF2B5EF4-FFF2-40B4-BE49-F238E27FC236}">
                <a16:creationId xmlns:a16="http://schemas.microsoft.com/office/drawing/2014/main" id="{7AE91428-81F1-054A-8F71-5F32F7331C7B}"/>
              </a:ext>
            </a:extLst>
          </p:cNvPr>
          <p:cNvSpPr txBox="1"/>
          <p:nvPr/>
        </p:nvSpPr>
        <p:spPr>
          <a:xfrm>
            <a:off x="1208670" y="173591"/>
            <a:ext cx="6593952" cy="637675"/>
          </a:xfrm>
          <a:prstGeom prst="rect">
            <a:avLst/>
          </a:prstGeom>
          <a:noFill/>
        </p:spPr>
        <p:txBody>
          <a:bodyPr wrap="square">
            <a:spAutoFit/>
          </a:bodyPr>
          <a:lstStyle/>
          <a:p>
            <a:pPr>
              <a:lnSpc>
                <a:spcPct val="150000"/>
              </a:lnSpc>
            </a:pPr>
            <a:r>
              <a:rPr lang="en-US" altLang="zh-CN" sz="2800" b="1" spc="100" dirty="0">
                <a:latin typeface="+mj-ea"/>
                <a:ea typeface="+mj-ea"/>
              </a:rPr>
              <a:t>3.1 </a:t>
            </a:r>
            <a:r>
              <a:rPr lang="zh-CN" altLang="en-US" sz="2800" b="1" spc="100" dirty="0">
                <a:latin typeface="+mj-ea"/>
                <a:ea typeface="+mj-ea"/>
              </a:rPr>
              <a:t>模式变换脉冲星的偏振特征变化</a:t>
            </a:r>
          </a:p>
        </p:txBody>
      </p:sp>
      <p:sp>
        <p:nvSpPr>
          <p:cNvPr id="5" name="文本框 4">
            <a:extLst>
              <a:ext uri="{FF2B5EF4-FFF2-40B4-BE49-F238E27FC236}">
                <a16:creationId xmlns:a16="http://schemas.microsoft.com/office/drawing/2014/main" id="{E967ECB1-5124-DBBF-4245-6A314CE0D784}"/>
              </a:ext>
            </a:extLst>
          </p:cNvPr>
          <p:cNvSpPr txBox="1"/>
          <p:nvPr/>
        </p:nvSpPr>
        <p:spPr>
          <a:xfrm rot="16200000">
            <a:off x="-157285" y="1410568"/>
            <a:ext cx="1139415" cy="253916"/>
          </a:xfrm>
          <a:prstGeom prst="rect">
            <a:avLst/>
          </a:prstGeom>
          <a:noFill/>
        </p:spPr>
        <p:txBody>
          <a:bodyPr wrap="square" rtlCol="0">
            <a:spAutoFit/>
          </a:bodyPr>
          <a:lstStyle/>
          <a:p>
            <a:r>
              <a:rPr lang="zh-CN" altLang="en-US" sz="1000" dirty="0">
                <a:latin typeface="微软雅黑" panose="020B0503020204020204" pitchFamily="34" charset="-122"/>
                <a:ea typeface="微软雅黑" panose="020B0503020204020204" pitchFamily="34" charset="-122"/>
              </a:rPr>
              <a:t>归一化流量密度</a:t>
            </a:r>
          </a:p>
        </p:txBody>
      </p:sp>
      <p:sp>
        <p:nvSpPr>
          <p:cNvPr id="7" name="矩形 6">
            <a:extLst>
              <a:ext uri="{FF2B5EF4-FFF2-40B4-BE49-F238E27FC236}">
                <a16:creationId xmlns:a16="http://schemas.microsoft.com/office/drawing/2014/main" id="{04540916-7B63-9BE0-3277-F2CEFEEDB13B}"/>
              </a:ext>
            </a:extLst>
          </p:cNvPr>
          <p:cNvSpPr/>
          <p:nvPr/>
        </p:nvSpPr>
        <p:spPr>
          <a:xfrm>
            <a:off x="464783" y="1488626"/>
            <a:ext cx="110067" cy="50047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71494FF5-849A-9312-BE5D-A98DA4AFB0D0}"/>
              </a:ext>
            </a:extLst>
          </p:cNvPr>
          <p:cNvSpPr txBox="1"/>
          <p:nvPr/>
        </p:nvSpPr>
        <p:spPr>
          <a:xfrm rot="16200000">
            <a:off x="11025" y="5915793"/>
            <a:ext cx="763219" cy="246221"/>
          </a:xfrm>
          <a:prstGeom prst="rect">
            <a:avLst/>
          </a:prstGeom>
          <a:noFill/>
        </p:spPr>
        <p:txBody>
          <a:bodyPr wrap="square" rtlCol="0">
            <a:spAutoFit/>
          </a:bodyPr>
          <a:lstStyle/>
          <a:p>
            <a:r>
              <a:rPr lang="zh-CN" altLang="en-US" sz="1000" dirty="0">
                <a:latin typeface="微软雅黑" panose="020B0503020204020204" pitchFamily="34" charset="-122"/>
                <a:ea typeface="微软雅黑" panose="020B0503020204020204" pitchFamily="34" charset="-122"/>
              </a:rPr>
              <a:t>流量密度</a:t>
            </a:r>
          </a:p>
        </p:txBody>
      </p:sp>
      <p:sp>
        <p:nvSpPr>
          <p:cNvPr id="10" name="文本框 9">
            <a:extLst>
              <a:ext uri="{FF2B5EF4-FFF2-40B4-BE49-F238E27FC236}">
                <a16:creationId xmlns:a16="http://schemas.microsoft.com/office/drawing/2014/main" id="{88B76B3A-5883-DAEA-7355-4E2F7A4C8A57}"/>
              </a:ext>
            </a:extLst>
          </p:cNvPr>
          <p:cNvSpPr txBox="1"/>
          <p:nvPr/>
        </p:nvSpPr>
        <p:spPr>
          <a:xfrm rot="16200000">
            <a:off x="-76420" y="4491531"/>
            <a:ext cx="977599" cy="246221"/>
          </a:xfrm>
          <a:prstGeom prst="rect">
            <a:avLst/>
          </a:prstGeom>
          <a:noFill/>
        </p:spPr>
        <p:txBody>
          <a:bodyPr wrap="square" rtlCol="0">
            <a:spAutoFit/>
          </a:bodyPr>
          <a:lstStyle/>
          <a:p>
            <a:r>
              <a:rPr lang="zh-CN" altLang="en-US" sz="1000" dirty="0">
                <a:latin typeface="微软雅黑" panose="020B0503020204020204" pitchFamily="34" charset="-122"/>
                <a:ea typeface="微软雅黑" panose="020B0503020204020204" pitchFamily="34" charset="-122"/>
              </a:rPr>
              <a:t>线偏振位置角</a:t>
            </a:r>
          </a:p>
        </p:txBody>
      </p:sp>
      <p:sp>
        <p:nvSpPr>
          <p:cNvPr id="11" name="文本框 10">
            <a:extLst>
              <a:ext uri="{FF2B5EF4-FFF2-40B4-BE49-F238E27FC236}">
                <a16:creationId xmlns:a16="http://schemas.microsoft.com/office/drawing/2014/main" id="{DA2D6388-44FD-4857-9061-17E067F4B7BF}"/>
              </a:ext>
            </a:extLst>
          </p:cNvPr>
          <p:cNvSpPr txBox="1"/>
          <p:nvPr/>
        </p:nvSpPr>
        <p:spPr>
          <a:xfrm rot="16200000">
            <a:off x="47375" y="2322265"/>
            <a:ext cx="730009" cy="246221"/>
          </a:xfrm>
          <a:prstGeom prst="rect">
            <a:avLst/>
          </a:prstGeom>
          <a:noFill/>
        </p:spPr>
        <p:txBody>
          <a:bodyPr wrap="square" rtlCol="0">
            <a:spAutoFit/>
          </a:bodyPr>
          <a:lstStyle/>
          <a:p>
            <a:r>
              <a:rPr lang="zh-CN" altLang="en-US" sz="1000" dirty="0">
                <a:latin typeface="微软雅黑" panose="020B0503020204020204" pitchFamily="34" charset="-122"/>
                <a:ea typeface="微软雅黑" panose="020B0503020204020204" pitchFamily="34" charset="-122"/>
              </a:rPr>
              <a:t>线偏振度</a:t>
            </a:r>
          </a:p>
        </p:txBody>
      </p:sp>
      <p:sp>
        <p:nvSpPr>
          <p:cNvPr id="13" name="文本框 12">
            <a:extLst>
              <a:ext uri="{FF2B5EF4-FFF2-40B4-BE49-F238E27FC236}">
                <a16:creationId xmlns:a16="http://schemas.microsoft.com/office/drawing/2014/main" id="{714B45C2-79BB-20A2-2CD0-8F098299160F}"/>
              </a:ext>
            </a:extLst>
          </p:cNvPr>
          <p:cNvSpPr txBox="1"/>
          <p:nvPr/>
        </p:nvSpPr>
        <p:spPr>
          <a:xfrm rot="16200000">
            <a:off x="64911" y="3803145"/>
            <a:ext cx="675640" cy="246221"/>
          </a:xfrm>
          <a:prstGeom prst="rect">
            <a:avLst/>
          </a:prstGeom>
          <a:noFill/>
        </p:spPr>
        <p:txBody>
          <a:bodyPr wrap="square" rtlCol="0">
            <a:spAutoFit/>
          </a:bodyPr>
          <a:lstStyle/>
          <a:p>
            <a:r>
              <a:rPr lang="zh-CN" altLang="en-US" sz="1000" dirty="0">
                <a:latin typeface="微软雅黑" panose="020B0503020204020204" pitchFamily="34" charset="-122"/>
                <a:ea typeface="微软雅黑" panose="020B0503020204020204" pitchFamily="34" charset="-122"/>
              </a:rPr>
              <a:t>椭圆角</a:t>
            </a:r>
          </a:p>
        </p:txBody>
      </p:sp>
      <p:sp>
        <p:nvSpPr>
          <p:cNvPr id="14" name="文本框 13">
            <a:extLst>
              <a:ext uri="{FF2B5EF4-FFF2-40B4-BE49-F238E27FC236}">
                <a16:creationId xmlns:a16="http://schemas.microsoft.com/office/drawing/2014/main" id="{A4251769-253F-1078-A3E4-F512D261FFE2}"/>
              </a:ext>
            </a:extLst>
          </p:cNvPr>
          <p:cNvSpPr txBox="1"/>
          <p:nvPr/>
        </p:nvSpPr>
        <p:spPr>
          <a:xfrm rot="16200000">
            <a:off x="2286" y="3049112"/>
            <a:ext cx="799535" cy="246221"/>
          </a:xfrm>
          <a:prstGeom prst="rect">
            <a:avLst/>
          </a:prstGeom>
          <a:noFill/>
        </p:spPr>
        <p:txBody>
          <a:bodyPr wrap="square" rtlCol="0">
            <a:spAutoFit/>
          </a:bodyPr>
          <a:lstStyle/>
          <a:p>
            <a:r>
              <a:rPr lang="zh-CN" altLang="en-US" sz="1000" dirty="0">
                <a:latin typeface="微软雅黑" panose="020B0503020204020204" pitchFamily="34" charset="-122"/>
                <a:ea typeface="微软雅黑" panose="020B0503020204020204" pitchFamily="34" charset="-122"/>
              </a:rPr>
              <a:t>圆偏振度</a:t>
            </a:r>
          </a:p>
        </p:txBody>
      </p:sp>
      <p:sp>
        <p:nvSpPr>
          <p:cNvPr id="15" name="文本框 14">
            <a:extLst>
              <a:ext uri="{FF2B5EF4-FFF2-40B4-BE49-F238E27FC236}">
                <a16:creationId xmlns:a16="http://schemas.microsoft.com/office/drawing/2014/main" id="{650B2FE5-24B5-EF92-A490-F5163286A848}"/>
              </a:ext>
            </a:extLst>
          </p:cNvPr>
          <p:cNvSpPr txBox="1"/>
          <p:nvPr/>
        </p:nvSpPr>
        <p:spPr>
          <a:xfrm rot="16200000">
            <a:off x="20443" y="5227119"/>
            <a:ext cx="763219" cy="246221"/>
          </a:xfrm>
          <a:prstGeom prst="rect">
            <a:avLst/>
          </a:prstGeom>
          <a:noFill/>
        </p:spPr>
        <p:txBody>
          <a:bodyPr wrap="square" rtlCol="0">
            <a:spAutoFit/>
          </a:bodyPr>
          <a:lstStyle/>
          <a:p>
            <a:r>
              <a:rPr lang="zh-CN" altLang="en-US" sz="1000" dirty="0">
                <a:latin typeface="微软雅黑" panose="020B0503020204020204" pitchFamily="34" charset="-122"/>
                <a:ea typeface="微软雅黑" panose="020B0503020204020204" pitchFamily="34" charset="-122"/>
              </a:rPr>
              <a:t>流量密度</a:t>
            </a:r>
          </a:p>
        </p:txBody>
      </p:sp>
      <p:sp>
        <p:nvSpPr>
          <p:cNvPr id="17" name="矩形 16">
            <a:extLst>
              <a:ext uri="{FF2B5EF4-FFF2-40B4-BE49-F238E27FC236}">
                <a16:creationId xmlns:a16="http://schemas.microsoft.com/office/drawing/2014/main" id="{0D09CB71-1870-9F2F-AB07-B57140D00A43}"/>
              </a:ext>
            </a:extLst>
          </p:cNvPr>
          <p:cNvSpPr/>
          <p:nvPr/>
        </p:nvSpPr>
        <p:spPr>
          <a:xfrm>
            <a:off x="1045029" y="6493339"/>
            <a:ext cx="740228" cy="94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7860D467-2ADB-C13A-7942-7E2D62049BB8}"/>
              </a:ext>
            </a:extLst>
          </p:cNvPr>
          <p:cNvSpPr txBox="1"/>
          <p:nvPr/>
        </p:nvSpPr>
        <p:spPr>
          <a:xfrm>
            <a:off x="1137902" y="6464276"/>
            <a:ext cx="675640" cy="246221"/>
          </a:xfrm>
          <a:prstGeom prst="rect">
            <a:avLst/>
          </a:prstGeom>
          <a:noFill/>
        </p:spPr>
        <p:txBody>
          <a:bodyPr wrap="square" rtlCol="0">
            <a:spAutoFit/>
          </a:bodyPr>
          <a:lstStyle/>
          <a:p>
            <a:r>
              <a:rPr lang="zh-CN" altLang="en-US" sz="1000" dirty="0">
                <a:latin typeface="微软雅黑" panose="020B0503020204020204" pitchFamily="34" charset="-122"/>
                <a:ea typeface="微软雅黑" panose="020B0503020204020204" pitchFamily="34" charset="-122"/>
              </a:rPr>
              <a:t>经度</a:t>
            </a:r>
          </a:p>
        </p:txBody>
      </p:sp>
      <p:sp>
        <p:nvSpPr>
          <p:cNvPr id="2" name="文本框 7">
            <a:extLst>
              <a:ext uri="{FF2B5EF4-FFF2-40B4-BE49-F238E27FC236}">
                <a16:creationId xmlns:a16="http://schemas.microsoft.com/office/drawing/2014/main" id="{DE341D93-65F8-CFFA-BF66-6D43A406C76C}"/>
              </a:ext>
            </a:extLst>
          </p:cNvPr>
          <p:cNvSpPr txBox="1"/>
          <p:nvPr/>
        </p:nvSpPr>
        <p:spPr>
          <a:xfrm>
            <a:off x="7659945" y="1326105"/>
            <a:ext cx="4232913" cy="20313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1200"/>
              </a:spcAft>
            </a:pPr>
            <a:r>
              <a:rPr lang="zh-CN" altLang="en-US" sz="2400" dirty="0">
                <a:latin typeface="微软雅黑" panose="020B0503020204020204" pitchFamily="34" charset="-122"/>
                <a:ea typeface="微软雅黑" panose="020B0503020204020204" pitchFamily="34" charset="-122"/>
              </a:rPr>
              <a:t>不同模式偏振特征的差异：</a:t>
            </a:r>
            <a:endParaRPr lang="en-US" altLang="zh-CN" sz="2400" dirty="0">
              <a:latin typeface="微软雅黑" panose="020B0503020204020204" pitchFamily="34" charset="-122"/>
              <a:ea typeface="微软雅黑" panose="020B0503020204020204" pitchFamily="34" charset="-122"/>
            </a:endParaRPr>
          </a:p>
          <a:p>
            <a:pPr marL="342900" indent="-342900">
              <a:spcAft>
                <a:spcPts val="1200"/>
              </a:spcAft>
              <a:buFont typeface="Arial" panose="020B0604020202020204" pitchFamily="34" charset="0"/>
              <a:buChar char="•"/>
            </a:pPr>
            <a:r>
              <a:rPr lang="zh-CN" altLang="en-US" sz="2400" dirty="0">
                <a:latin typeface="微软雅黑" panose="020B0503020204020204" pitchFamily="34" charset="-122"/>
                <a:ea typeface="微软雅黑" panose="020B0503020204020204" pitchFamily="34" charset="-122"/>
              </a:rPr>
              <a:t>偏振度</a:t>
            </a:r>
            <a:endParaRPr lang="en-US" altLang="zh-CN" sz="2400" dirty="0">
              <a:latin typeface="微软雅黑" panose="020B0503020204020204" pitchFamily="34" charset="-122"/>
              <a:ea typeface="微软雅黑" panose="020B0503020204020204" pitchFamily="34" charset="-122"/>
            </a:endParaRPr>
          </a:p>
          <a:p>
            <a:pPr marL="342900" indent="-342900">
              <a:spcAft>
                <a:spcPts val="1200"/>
              </a:spcAft>
              <a:buFont typeface="Arial" panose="020B0604020202020204" pitchFamily="34" charset="0"/>
              <a:buChar char="•"/>
            </a:pPr>
            <a:r>
              <a:rPr lang="zh-CN" altLang="en-US" sz="2400" dirty="0">
                <a:latin typeface="微软雅黑" panose="020B0503020204020204" pitchFamily="34" charset="-122"/>
                <a:ea typeface="微软雅黑" panose="020B0503020204020204" pitchFamily="34" charset="-122"/>
              </a:rPr>
              <a:t>线偏振位置角</a:t>
            </a:r>
            <a:endParaRPr lang="en-US" altLang="zh-CN" sz="2400" dirty="0">
              <a:latin typeface="微软雅黑" panose="020B0503020204020204" pitchFamily="34" charset="-122"/>
              <a:ea typeface="微软雅黑" panose="020B0503020204020204" pitchFamily="34" charset="-122"/>
            </a:endParaRPr>
          </a:p>
          <a:p>
            <a:pPr marL="342900" indent="-342900">
              <a:spcAft>
                <a:spcPts val="1200"/>
              </a:spcAft>
              <a:buFont typeface="Arial" panose="020B0604020202020204" pitchFamily="34" charset="0"/>
              <a:buChar char="•"/>
            </a:pPr>
            <a:r>
              <a:rPr lang="zh-CN" altLang="en-US" sz="2400" dirty="0">
                <a:latin typeface="微软雅黑" panose="020B0503020204020204" pitchFamily="34" charset="-122"/>
                <a:ea typeface="微软雅黑" panose="020B0503020204020204" pitchFamily="34" charset="-122"/>
              </a:rPr>
              <a:t>圆偏振符号</a:t>
            </a:r>
            <a:endParaRPr lang="en-US" altLang="zh-CN" sz="24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5" name="图片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 y="0"/>
            <a:ext cx="12192000"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2"/>
          <p:cNvSpPr txBox="1">
            <a:spLocks noChangeArrowheads="1"/>
          </p:cNvSpPr>
          <p:nvPr/>
        </p:nvSpPr>
        <p:spPr bwMode="auto">
          <a:xfrm>
            <a:off x="264389" y="560850"/>
            <a:ext cx="8184232" cy="51911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zh-CN"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主</a:t>
            </a:r>
            <a:r>
              <a:rPr kumimoji="0" lang="en-US"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 </a:t>
            </a:r>
            <a:r>
              <a:rPr kumimoji="0" lang="zh-CN"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要</a:t>
            </a:r>
            <a:r>
              <a:rPr kumimoji="0" lang="en-US"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 </a:t>
            </a:r>
            <a:r>
              <a:rPr kumimoji="0" lang="zh-CN"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内</a:t>
            </a:r>
            <a:r>
              <a:rPr kumimoji="0" lang="en-US"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 </a:t>
            </a:r>
            <a:r>
              <a:rPr kumimoji="0" lang="zh-CN"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容</a:t>
            </a: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4" y="5669010"/>
            <a:ext cx="12259324" cy="1188990"/>
          </a:xfrm>
          <a:prstGeom prst="rect">
            <a:avLst/>
          </a:prstGeom>
        </p:spPr>
      </p:pic>
      <p:sp>
        <p:nvSpPr>
          <p:cNvPr id="38" name="Text Box 4"/>
          <p:cNvSpPr txBox="1">
            <a:spLocks noChangeArrowheads="1"/>
          </p:cNvSpPr>
          <p:nvPr/>
        </p:nvSpPr>
        <p:spPr bwMode="auto">
          <a:xfrm>
            <a:off x="2466988" y="1644830"/>
            <a:ext cx="6597384" cy="452040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wrap="square">
            <a:spAutoFit/>
          </a:bodyPr>
          <a:lstStyle>
            <a:defPPr>
              <a:defRPr lang="zh-CN"/>
            </a:defPPr>
            <a:lvl1pPr algn="ctr" eaLnBrk="1" hangingPunct="1">
              <a:lnSpc>
                <a:spcPct val="150000"/>
              </a:lnSpc>
              <a:spcBef>
                <a:spcPts val="1200"/>
              </a:spcBef>
              <a:spcAft>
                <a:spcPts val="600"/>
              </a:spcAft>
              <a:defRPr sz="3200" b="1">
                <a:solidFill>
                  <a:srgbClr val="003BB0"/>
                </a:solidFill>
                <a:latin typeface="+mn-lt"/>
                <a:ea typeface="华文中宋" panose="02010600040101010101" pitchFamily="2" charset="-122"/>
              </a:defRPr>
            </a:lvl1pPr>
          </a:lstStyle>
          <a:p>
            <a:pPr marL="0" marR="0" lvl="0" indent="0" algn="l" defTabSz="914400" rtl="0" eaLnBrk="1" fontAlgn="auto" latinLnBrk="0" hangingPunct="1">
              <a:lnSpc>
                <a:spcPct val="120000"/>
              </a:lnSpc>
              <a:spcBef>
                <a:spcPts val="900"/>
              </a:spcBef>
              <a:spcAft>
                <a:spcPts val="600"/>
              </a:spcAft>
              <a:buClrTx/>
              <a:buSzTx/>
              <a:buFontTx/>
              <a:buNone/>
              <a:tabLst/>
              <a:defRPr/>
            </a:pPr>
            <a:r>
              <a:rPr kumimoji="0" lang="zh-CN" altLang="en-US" b="1" i="0" u="none" strike="noStrike" kern="1200" cap="none" spc="100" normalizeH="0" baseline="0" noProof="0" dirty="0">
                <a:ln>
                  <a:noFill/>
                </a:ln>
                <a:solidFill>
                  <a:schemeClr val="bg2">
                    <a:lumMod val="75000"/>
                  </a:schemeClr>
                </a:solidFill>
                <a:effectLst/>
                <a:uLnTx/>
                <a:uFillTx/>
                <a:latin typeface="微软雅黑" panose="020B0503020204020204" pitchFamily="34" charset="-122"/>
                <a:ea typeface="微软雅黑" panose="020B0503020204020204" pitchFamily="34" charset="-122"/>
              </a:rPr>
              <a:t>一、研究背景</a:t>
            </a:r>
            <a:endParaRPr kumimoji="0" lang="en-US" altLang="zh-CN" b="1" i="0" u="none" strike="noStrike" kern="1200" cap="none" spc="100" normalizeH="0" baseline="0" noProof="0" dirty="0">
              <a:ln>
                <a:noFill/>
              </a:ln>
              <a:solidFill>
                <a:schemeClr val="bg2">
                  <a:lumMod val="75000"/>
                </a:scheme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r>
              <a:rPr lang="zh-CN" altLang="en-US" spc="100" dirty="0">
                <a:solidFill>
                  <a:schemeClr val="bg2">
                    <a:lumMod val="75000"/>
                  </a:schemeClr>
                </a:solidFill>
                <a:latin typeface="微软雅黑" panose="020B0503020204020204" pitchFamily="34" charset="-122"/>
                <a:ea typeface="微软雅黑" panose="020B0503020204020204" pitchFamily="34" charset="-122"/>
              </a:rPr>
              <a:t>二、内容</a:t>
            </a:r>
            <a:endParaRPr lang="en-US" altLang="zh-CN" spc="100" dirty="0">
              <a:solidFill>
                <a:schemeClr val="bg2">
                  <a:lumMod val="75000"/>
                </a:schemeClr>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endParaRPr lang="en-US" altLang="zh-CN" sz="1800" spc="1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endParaRPr lang="en-US" altLang="zh-CN" sz="1800" spc="1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endParaRPr lang="en-US" altLang="zh-CN" sz="1800" spc="1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endParaRPr lang="en-US" altLang="zh-CN" sz="2400" spc="1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r>
              <a:rPr lang="zh-CN" altLang="en-US" spc="100" dirty="0">
                <a:latin typeface="微软雅黑" panose="020B0503020204020204" pitchFamily="34" charset="-122"/>
                <a:ea typeface="微软雅黑" panose="020B0503020204020204" pitchFamily="34" charset="-122"/>
              </a:rPr>
              <a:t>三、总结</a:t>
            </a:r>
            <a:endParaRPr lang="en-US" altLang="zh-CN" spc="100" dirty="0">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4"/>
          </p:nvPr>
        </p:nvSpPr>
        <p:spPr>
          <a:xfrm>
            <a:off x="-5965" y="6492875"/>
            <a:ext cx="557349" cy="365125"/>
          </a:xfrm>
          <a:prstGeom prst="rect">
            <a:avLst/>
          </a:prstGeom>
        </p:spPr>
        <p:txBody>
          <a:bodyPr vert="horz" lIns="91440" tIns="45720" rIns="91440" bIns="45720" rtlCol="0" anchor="ctr"/>
          <a:lstStyle>
            <a:defPPr>
              <a:defRPr lang="zh-CN"/>
            </a:defPPr>
            <a:lvl1pPr algn="ctr" rtl="0" eaLnBrk="0" fontAlgn="base" hangingPunct="0">
              <a:spcBef>
                <a:spcPct val="0"/>
              </a:spcBef>
              <a:spcAft>
                <a:spcPct val="0"/>
              </a:spcAft>
              <a:defRPr sz="1200" kern="1200">
                <a:solidFill>
                  <a:schemeClr val="tx1">
                    <a:tint val="75000"/>
                  </a:schemeClr>
                </a:solidFill>
                <a:latin typeface="Helvetica" panose="020B0604020202020204" pitchFamily="34" charset="0"/>
                <a:ea typeface="宋体" panose="02010600030101010101" pitchFamily="2" charset="-122"/>
                <a:cs typeface="+mn-cs"/>
                <a:sym typeface="Helvetica" panose="020B0604020202020204" pitchFamily="34" charset="0"/>
              </a:defRPr>
            </a:lvl1pPr>
            <a:lvl2pPr marL="227330" indent="2305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2pPr>
            <a:lvl3pPr marL="455930" indent="4591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3pPr>
            <a:lvl4pPr marL="684530" indent="6877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4pPr>
            <a:lvl5pPr marL="913130" indent="9163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5pPr>
            <a:lvl6pPr marL="22860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6pPr>
            <a:lvl7pPr marL="27432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7pPr>
            <a:lvl8pPr marL="32004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8pPr>
            <a:lvl9pPr marL="36576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3F0D864F-C98F-4B1B-86CE-79DA4E659C6B}" type="slidenum">
              <a:rPr kumimoji="0"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宋体" panose="02010600030101010101" pitchFamily="2" charset="-122"/>
                <a:cs typeface="+mn-cs"/>
                <a:sym typeface="Helvetica" panose="020B0604020202020204" pitchFamily="34" charset="0"/>
              </a:rPr>
              <a:pPr marL="0" marR="0" lvl="0" indent="0" algn="ctr" defTabSz="914400" rtl="0" eaLnBrk="0" fontAlgn="base" latinLnBrk="0" hangingPunct="0">
                <a:lnSpc>
                  <a:spcPct val="100000"/>
                </a:lnSpc>
                <a:spcBef>
                  <a:spcPct val="0"/>
                </a:spcBef>
                <a:spcAft>
                  <a:spcPct val="0"/>
                </a:spcAft>
                <a:buClrTx/>
                <a:buSzTx/>
                <a:buFontTx/>
                <a:buNone/>
                <a:tabLst/>
                <a:defRPr/>
              </a:pPr>
              <a:t>19</a:t>
            </a:fld>
            <a:endParaRPr kumimoji="0" lang="zh-CN" altLang="en-US" sz="2400" b="0"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mn-cs"/>
              <a:sym typeface="Helvetica" panose="020B0604020202020204" pitchFamily="34" charset="0"/>
            </a:endParaRPr>
          </a:p>
        </p:txBody>
      </p:sp>
      <p:sp>
        <p:nvSpPr>
          <p:cNvPr id="5" name="Text Box 4">
            <a:extLst>
              <a:ext uri="{FF2B5EF4-FFF2-40B4-BE49-F238E27FC236}">
                <a16:creationId xmlns:a16="http://schemas.microsoft.com/office/drawing/2014/main" id="{8B43C33C-18AD-2FEC-6CD6-3473CBB572E4}"/>
              </a:ext>
            </a:extLst>
          </p:cNvPr>
          <p:cNvSpPr txBox="1">
            <a:spLocks noChangeArrowheads="1"/>
          </p:cNvSpPr>
          <p:nvPr/>
        </p:nvSpPr>
        <p:spPr bwMode="auto">
          <a:xfrm>
            <a:off x="2914013" y="3296005"/>
            <a:ext cx="4955187" cy="186596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wrap="square">
            <a:spAutoFit/>
          </a:bodyPr>
          <a:lstStyle>
            <a:defPPr>
              <a:defRPr lang="zh-CN"/>
            </a:defPPr>
            <a:lvl1pPr algn="ctr" eaLnBrk="1" hangingPunct="1">
              <a:lnSpc>
                <a:spcPct val="150000"/>
              </a:lnSpc>
              <a:spcBef>
                <a:spcPts val="1200"/>
              </a:spcBef>
              <a:spcAft>
                <a:spcPts val="600"/>
              </a:spcAft>
              <a:defRPr sz="3200" b="1">
                <a:solidFill>
                  <a:srgbClr val="003BB0"/>
                </a:solidFill>
                <a:latin typeface="+mn-lt"/>
                <a:ea typeface="华文中宋" panose="02010600040101010101" pitchFamily="2" charset="-122"/>
              </a:defRPr>
            </a:lvl1pPr>
          </a:lstStyle>
          <a:p>
            <a:pPr marL="0" marR="0" lvl="0" indent="0" algn="l" defTabSz="914400" rtl="0" eaLnBrk="1" fontAlgn="auto" latinLnBrk="0" hangingPunct="1">
              <a:lnSpc>
                <a:spcPct val="110000"/>
              </a:lnSpc>
              <a:spcBef>
                <a:spcPts val="900"/>
              </a:spcBef>
              <a:spcAft>
                <a:spcPts val="600"/>
              </a:spcAft>
              <a:buClrTx/>
              <a:buSzTx/>
              <a:buFontTx/>
              <a:buNone/>
              <a:tabLst/>
              <a:defRPr/>
            </a:pPr>
            <a:r>
              <a:rPr lang="en-US" altLang="zh-CN" sz="2800" spc="100" dirty="0">
                <a:solidFill>
                  <a:schemeClr val="bg2">
                    <a:lumMod val="75000"/>
                  </a:schemeClr>
                </a:solidFill>
                <a:latin typeface="微软雅黑" panose="020B0503020204020204" pitchFamily="34" charset="-122"/>
                <a:ea typeface="微软雅黑" panose="020B0503020204020204" pitchFamily="34" charset="-122"/>
              </a:rPr>
              <a:t>1. </a:t>
            </a:r>
            <a:r>
              <a:rPr lang="zh-CN" altLang="en-US" sz="2800" spc="100" dirty="0">
                <a:solidFill>
                  <a:schemeClr val="bg2">
                    <a:lumMod val="75000"/>
                  </a:schemeClr>
                </a:solidFill>
                <a:latin typeface="微软雅黑" panose="020B0503020204020204" pitchFamily="34" charset="-122"/>
                <a:ea typeface="微软雅黑" panose="020B0503020204020204" pitchFamily="34" charset="-122"/>
              </a:rPr>
              <a:t>矮脉冲族群</a:t>
            </a:r>
            <a:endParaRPr lang="en-US" altLang="zh-CN" sz="2800" spc="100" dirty="0">
              <a:solidFill>
                <a:schemeClr val="bg2">
                  <a:lumMod val="75000"/>
                </a:schemeClr>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10000"/>
              </a:lnSpc>
              <a:spcBef>
                <a:spcPts val="900"/>
              </a:spcBef>
              <a:spcAft>
                <a:spcPts val="600"/>
              </a:spcAft>
              <a:buClrTx/>
              <a:buSzTx/>
              <a:buFontTx/>
              <a:buNone/>
              <a:tabLst/>
              <a:defRPr/>
            </a:pPr>
            <a:r>
              <a:rPr lang="en-US" altLang="zh-CN" sz="2800" spc="100" dirty="0">
                <a:solidFill>
                  <a:schemeClr val="bg2">
                    <a:lumMod val="75000"/>
                  </a:schemeClr>
                </a:solidFill>
                <a:latin typeface="微软雅黑" panose="020B0503020204020204" pitchFamily="34" charset="-122"/>
                <a:ea typeface="微软雅黑" panose="020B0503020204020204" pitchFamily="34" charset="-122"/>
              </a:rPr>
              <a:t>2. </a:t>
            </a:r>
            <a:r>
              <a:rPr lang="zh-CN" altLang="en-US" sz="2800" spc="100" dirty="0">
                <a:solidFill>
                  <a:schemeClr val="bg2">
                    <a:lumMod val="75000"/>
                  </a:schemeClr>
                </a:solidFill>
                <a:latin typeface="微软雅黑" panose="020B0503020204020204" pitchFamily="34" charset="-122"/>
                <a:ea typeface="微软雅黑" panose="020B0503020204020204" pitchFamily="34" charset="-122"/>
              </a:rPr>
              <a:t>特殊子脉冲漂移</a:t>
            </a:r>
            <a:endParaRPr lang="en-US" altLang="zh-CN" sz="2800" spc="100" dirty="0">
              <a:solidFill>
                <a:schemeClr val="bg2">
                  <a:lumMod val="75000"/>
                </a:schemeClr>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10000"/>
              </a:lnSpc>
              <a:spcBef>
                <a:spcPts val="900"/>
              </a:spcBef>
              <a:spcAft>
                <a:spcPts val="600"/>
              </a:spcAft>
              <a:buClrTx/>
              <a:buSzTx/>
              <a:buFontTx/>
              <a:buNone/>
              <a:tabLst/>
              <a:defRPr/>
            </a:pPr>
            <a:r>
              <a:rPr lang="en-US" altLang="zh-CN" sz="2800" spc="100" dirty="0">
                <a:solidFill>
                  <a:schemeClr val="bg2">
                    <a:lumMod val="75000"/>
                  </a:schemeClr>
                </a:solidFill>
                <a:latin typeface="微软雅黑" panose="020B0503020204020204" pitchFamily="34" charset="-122"/>
                <a:ea typeface="微软雅黑" panose="020B0503020204020204" pitchFamily="34" charset="-122"/>
              </a:rPr>
              <a:t>3. </a:t>
            </a:r>
            <a:r>
              <a:rPr lang="zh-CN" altLang="en-US" sz="2800" spc="100" dirty="0">
                <a:solidFill>
                  <a:schemeClr val="bg2">
                    <a:lumMod val="75000"/>
                  </a:schemeClr>
                </a:solidFill>
                <a:latin typeface="微软雅黑" panose="020B0503020204020204" pitchFamily="34" charset="-122"/>
                <a:ea typeface="微软雅黑" panose="020B0503020204020204" pitchFamily="34" charset="-122"/>
              </a:rPr>
              <a:t>模式变换的偏振特征变化</a:t>
            </a:r>
          </a:p>
        </p:txBody>
      </p:sp>
    </p:spTree>
    <p:extLst>
      <p:ext uri="{BB962C8B-B14F-4D97-AF65-F5344CB8AC3E}">
        <p14:creationId xmlns:p14="http://schemas.microsoft.com/office/powerpoint/2010/main" val="1079943623"/>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5" name="图片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 y="0"/>
            <a:ext cx="12192000"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2"/>
          <p:cNvSpPr txBox="1">
            <a:spLocks noChangeArrowheads="1"/>
          </p:cNvSpPr>
          <p:nvPr/>
        </p:nvSpPr>
        <p:spPr bwMode="auto">
          <a:xfrm>
            <a:off x="264389" y="560850"/>
            <a:ext cx="8184232" cy="51911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zh-CN"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主</a:t>
            </a:r>
            <a:r>
              <a:rPr kumimoji="0" lang="en-US"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 </a:t>
            </a:r>
            <a:r>
              <a:rPr kumimoji="0" lang="zh-CN"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要</a:t>
            </a:r>
            <a:r>
              <a:rPr kumimoji="0" lang="en-US"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 </a:t>
            </a:r>
            <a:r>
              <a:rPr kumimoji="0" lang="zh-CN"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内</a:t>
            </a:r>
            <a:r>
              <a:rPr kumimoji="0" lang="en-US"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 </a:t>
            </a:r>
            <a:r>
              <a:rPr kumimoji="0" lang="zh-CN"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容</a:t>
            </a: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4" y="5669010"/>
            <a:ext cx="12259324" cy="1188990"/>
          </a:xfrm>
          <a:prstGeom prst="rect">
            <a:avLst/>
          </a:prstGeom>
        </p:spPr>
      </p:pic>
      <p:sp>
        <p:nvSpPr>
          <p:cNvPr id="38" name="Text Box 4"/>
          <p:cNvSpPr txBox="1">
            <a:spLocks noChangeArrowheads="1"/>
          </p:cNvSpPr>
          <p:nvPr/>
        </p:nvSpPr>
        <p:spPr bwMode="auto">
          <a:xfrm>
            <a:off x="2466988" y="1696035"/>
            <a:ext cx="6597384" cy="452040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wrap="square">
            <a:spAutoFit/>
          </a:bodyPr>
          <a:lstStyle>
            <a:defPPr>
              <a:defRPr lang="zh-CN"/>
            </a:defPPr>
            <a:lvl1pPr algn="ctr" eaLnBrk="1" hangingPunct="1">
              <a:lnSpc>
                <a:spcPct val="150000"/>
              </a:lnSpc>
              <a:spcBef>
                <a:spcPts val="1200"/>
              </a:spcBef>
              <a:spcAft>
                <a:spcPts val="600"/>
              </a:spcAft>
              <a:defRPr sz="3200" b="1">
                <a:solidFill>
                  <a:srgbClr val="003BB0"/>
                </a:solidFill>
                <a:latin typeface="+mn-lt"/>
                <a:ea typeface="华文中宋" panose="02010600040101010101" pitchFamily="2" charset="-122"/>
              </a:defRPr>
            </a:lvl1pPr>
          </a:lstStyle>
          <a:p>
            <a:pPr marL="0" marR="0" lvl="0" indent="0" algn="l" defTabSz="914400" rtl="0" eaLnBrk="1" fontAlgn="auto" latinLnBrk="0" hangingPunct="1">
              <a:lnSpc>
                <a:spcPct val="120000"/>
              </a:lnSpc>
              <a:spcBef>
                <a:spcPts val="900"/>
              </a:spcBef>
              <a:spcAft>
                <a:spcPts val="600"/>
              </a:spcAft>
              <a:buClrTx/>
              <a:buSzTx/>
              <a:buFontTx/>
              <a:buNone/>
              <a:tabLst/>
              <a:defRPr/>
            </a:pPr>
            <a:r>
              <a:rPr kumimoji="0" lang="zh-CN" altLang="en-US" b="1" i="0" u="none" strike="noStrike" kern="1200" cap="none" spc="100" normalizeH="0" baseline="0" noProof="0" dirty="0">
                <a:ln>
                  <a:noFill/>
                </a:ln>
                <a:solidFill>
                  <a:srgbClr val="003BB0"/>
                </a:solidFill>
                <a:effectLst/>
                <a:uLnTx/>
                <a:uFillTx/>
                <a:latin typeface="微软雅黑" panose="020B0503020204020204" pitchFamily="34" charset="-122"/>
                <a:ea typeface="微软雅黑" panose="020B0503020204020204" pitchFamily="34" charset="-122"/>
              </a:rPr>
              <a:t>一、研究背景</a:t>
            </a:r>
            <a:endParaRPr kumimoji="0" lang="en-US" altLang="zh-CN" b="1" i="0" u="none" strike="noStrike" kern="1200" cap="none" spc="100" normalizeH="0" baseline="0" noProof="0" dirty="0">
              <a:ln>
                <a:noFill/>
              </a:ln>
              <a:solidFill>
                <a:srgbClr val="003BB0"/>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r>
              <a:rPr lang="zh-CN" altLang="en-US" spc="100" dirty="0">
                <a:latin typeface="微软雅黑" panose="020B0503020204020204" pitchFamily="34" charset="-122"/>
                <a:ea typeface="微软雅黑" panose="020B0503020204020204" pitchFamily="34" charset="-122"/>
              </a:rPr>
              <a:t>二、内容</a:t>
            </a:r>
            <a:endParaRPr lang="en-US" altLang="zh-CN" spc="1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endParaRPr lang="en-US" altLang="zh-CN" sz="1800" spc="1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endParaRPr lang="en-US" altLang="zh-CN" sz="1800" spc="1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endParaRPr lang="en-US" altLang="zh-CN" sz="1800" spc="1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endParaRPr lang="en-US" altLang="zh-CN" sz="2400" spc="1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r>
              <a:rPr lang="zh-CN" altLang="en-US" spc="100" dirty="0">
                <a:latin typeface="微软雅黑" panose="020B0503020204020204" pitchFamily="34" charset="-122"/>
                <a:ea typeface="微软雅黑" panose="020B0503020204020204" pitchFamily="34" charset="-122"/>
              </a:rPr>
              <a:t>三、总结</a:t>
            </a:r>
            <a:endParaRPr lang="en-US" altLang="zh-CN" spc="100" dirty="0">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4"/>
          </p:nvPr>
        </p:nvSpPr>
        <p:spPr>
          <a:xfrm>
            <a:off x="-5965" y="6492875"/>
            <a:ext cx="557349" cy="365125"/>
          </a:xfrm>
          <a:prstGeom prst="rect">
            <a:avLst/>
          </a:prstGeom>
        </p:spPr>
        <p:txBody>
          <a:bodyPr vert="horz" lIns="91440" tIns="45720" rIns="91440" bIns="45720" rtlCol="0" anchor="ctr"/>
          <a:lstStyle>
            <a:defPPr>
              <a:defRPr lang="zh-CN"/>
            </a:defPPr>
            <a:lvl1pPr algn="ctr" rtl="0" eaLnBrk="0" fontAlgn="base" hangingPunct="0">
              <a:spcBef>
                <a:spcPct val="0"/>
              </a:spcBef>
              <a:spcAft>
                <a:spcPct val="0"/>
              </a:spcAft>
              <a:defRPr sz="1200" kern="1200">
                <a:solidFill>
                  <a:schemeClr val="tx1">
                    <a:tint val="75000"/>
                  </a:schemeClr>
                </a:solidFill>
                <a:latin typeface="Helvetica" panose="020B0604020202020204" pitchFamily="34" charset="0"/>
                <a:ea typeface="宋体" panose="02010600030101010101" pitchFamily="2" charset="-122"/>
                <a:cs typeface="+mn-cs"/>
                <a:sym typeface="Helvetica" panose="020B0604020202020204" pitchFamily="34" charset="0"/>
              </a:defRPr>
            </a:lvl1pPr>
            <a:lvl2pPr marL="227330" indent="2305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2pPr>
            <a:lvl3pPr marL="455930" indent="4591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3pPr>
            <a:lvl4pPr marL="684530" indent="6877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4pPr>
            <a:lvl5pPr marL="913130" indent="9163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5pPr>
            <a:lvl6pPr marL="22860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6pPr>
            <a:lvl7pPr marL="27432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7pPr>
            <a:lvl8pPr marL="32004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8pPr>
            <a:lvl9pPr marL="36576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3F0D864F-C98F-4B1B-86CE-79DA4E659C6B}" type="slidenum">
              <a:rPr kumimoji="0"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宋体" panose="02010600030101010101" pitchFamily="2" charset="-122"/>
                <a:cs typeface="+mn-cs"/>
                <a:sym typeface="Helvetica" panose="020B0604020202020204" pitchFamily="34" charset="0"/>
              </a:rPr>
              <a:pPr marL="0" marR="0" lvl="0" indent="0" algn="ctr" defTabSz="914400" rtl="0" eaLnBrk="0" fontAlgn="base" latinLnBrk="0" hangingPunct="0">
                <a:lnSpc>
                  <a:spcPct val="100000"/>
                </a:lnSpc>
                <a:spcBef>
                  <a:spcPct val="0"/>
                </a:spcBef>
                <a:spcAft>
                  <a:spcPct val="0"/>
                </a:spcAft>
                <a:buClrTx/>
                <a:buSzTx/>
                <a:buFontTx/>
                <a:buNone/>
                <a:tabLst/>
                <a:defRPr/>
              </a:pPr>
              <a:t>2</a:t>
            </a:fld>
            <a:endParaRPr kumimoji="0" lang="zh-CN" altLang="en-US" sz="2400" b="0"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mn-cs"/>
              <a:sym typeface="Helvetica" panose="020B0604020202020204" pitchFamily="34" charset="0"/>
            </a:endParaRPr>
          </a:p>
        </p:txBody>
      </p:sp>
      <p:sp>
        <p:nvSpPr>
          <p:cNvPr id="5" name="Text Box 4">
            <a:extLst>
              <a:ext uri="{FF2B5EF4-FFF2-40B4-BE49-F238E27FC236}">
                <a16:creationId xmlns:a16="http://schemas.microsoft.com/office/drawing/2014/main" id="{8B43C33C-18AD-2FEC-6CD6-3473CBB572E4}"/>
              </a:ext>
            </a:extLst>
          </p:cNvPr>
          <p:cNvSpPr txBox="1">
            <a:spLocks noChangeArrowheads="1"/>
          </p:cNvSpPr>
          <p:nvPr/>
        </p:nvSpPr>
        <p:spPr bwMode="auto">
          <a:xfrm>
            <a:off x="2914013" y="3317950"/>
            <a:ext cx="4955187" cy="186596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wrap="square">
            <a:spAutoFit/>
          </a:bodyPr>
          <a:lstStyle>
            <a:defPPr>
              <a:defRPr lang="zh-CN"/>
            </a:defPPr>
            <a:lvl1pPr algn="ctr" eaLnBrk="1" hangingPunct="1">
              <a:lnSpc>
                <a:spcPct val="150000"/>
              </a:lnSpc>
              <a:spcBef>
                <a:spcPts val="1200"/>
              </a:spcBef>
              <a:spcAft>
                <a:spcPts val="600"/>
              </a:spcAft>
              <a:defRPr sz="3200" b="1">
                <a:solidFill>
                  <a:srgbClr val="003BB0"/>
                </a:solidFill>
                <a:latin typeface="+mn-lt"/>
                <a:ea typeface="华文中宋" panose="02010600040101010101" pitchFamily="2" charset="-122"/>
              </a:defRPr>
            </a:lvl1pPr>
          </a:lstStyle>
          <a:p>
            <a:pPr marL="0" marR="0" lvl="0" indent="0" algn="l" defTabSz="914400" rtl="0" eaLnBrk="1" fontAlgn="auto" latinLnBrk="0" hangingPunct="1">
              <a:lnSpc>
                <a:spcPct val="110000"/>
              </a:lnSpc>
              <a:spcBef>
                <a:spcPts val="900"/>
              </a:spcBef>
              <a:spcAft>
                <a:spcPts val="600"/>
              </a:spcAft>
              <a:buClrTx/>
              <a:buSzTx/>
              <a:buFontTx/>
              <a:buNone/>
              <a:tabLst/>
              <a:defRPr/>
            </a:pPr>
            <a:r>
              <a:rPr lang="en-US" altLang="zh-CN" sz="2800" spc="100" dirty="0">
                <a:latin typeface="微软雅黑" panose="020B0503020204020204" pitchFamily="34" charset="-122"/>
                <a:ea typeface="微软雅黑" panose="020B0503020204020204" pitchFamily="34" charset="-122"/>
              </a:rPr>
              <a:t>1. </a:t>
            </a:r>
            <a:r>
              <a:rPr lang="zh-CN" altLang="en-US" sz="2800" spc="100" dirty="0">
                <a:latin typeface="微软雅黑" panose="020B0503020204020204" pitchFamily="34" charset="-122"/>
                <a:ea typeface="微软雅黑" panose="020B0503020204020204" pitchFamily="34" charset="-122"/>
              </a:rPr>
              <a:t>矮脉冲族群</a:t>
            </a:r>
            <a:endParaRPr lang="en-US" altLang="zh-CN" sz="2800" spc="1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10000"/>
              </a:lnSpc>
              <a:spcBef>
                <a:spcPts val="900"/>
              </a:spcBef>
              <a:spcAft>
                <a:spcPts val="600"/>
              </a:spcAft>
              <a:buClrTx/>
              <a:buSzTx/>
              <a:buFontTx/>
              <a:buNone/>
              <a:tabLst/>
              <a:defRPr/>
            </a:pPr>
            <a:r>
              <a:rPr lang="en-US" altLang="zh-CN" sz="2800" spc="100" dirty="0">
                <a:latin typeface="微软雅黑" panose="020B0503020204020204" pitchFamily="34" charset="-122"/>
                <a:ea typeface="微软雅黑" panose="020B0503020204020204" pitchFamily="34" charset="-122"/>
              </a:rPr>
              <a:t>2. </a:t>
            </a:r>
            <a:r>
              <a:rPr lang="zh-CN" altLang="en-US" sz="2800" spc="100" dirty="0">
                <a:latin typeface="微软雅黑" panose="020B0503020204020204" pitchFamily="34" charset="-122"/>
                <a:ea typeface="微软雅黑" panose="020B0503020204020204" pitchFamily="34" charset="-122"/>
              </a:rPr>
              <a:t>特殊子脉冲漂移</a:t>
            </a:r>
            <a:endParaRPr lang="en-US" altLang="zh-CN" sz="2800" spc="1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10000"/>
              </a:lnSpc>
              <a:spcBef>
                <a:spcPts val="900"/>
              </a:spcBef>
              <a:spcAft>
                <a:spcPts val="600"/>
              </a:spcAft>
              <a:buClrTx/>
              <a:buSzTx/>
              <a:buFontTx/>
              <a:buNone/>
              <a:tabLst/>
              <a:defRPr/>
            </a:pPr>
            <a:r>
              <a:rPr lang="en-US" altLang="zh-CN" sz="2800" spc="100" dirty="0">
                <a:latin typeface="微软雅黑" panose="020B0503020204020204" pitchFamily="34" charset="-122"/>
                <a:ea typeface="微软雅黑" panose="020B0503020204020204" pitchFamily="34" charset="-122"/>
              </a:rPr>
              <a:t>3. </a:t>
            </a:r>
            <a:r>
              <a:rPr lang="zh-CN" altLang="en-US" sz="2800" spc="100" dirty="0">
                <a:latin typeface="微软雅黑" panose="020B0503020204020204" pitchFamily="34" charset="-122"/>
                <a:ea typeface="微软雅黑" panose="020B0503020204020204" pitchFamily="34" charset="-122"/>
              </a:rPr>
              <a:t>模式变换的偏振特征变化</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E1FE077-0A43-CE47-C4D1-F3C8BEBCE5EF}"/>
              </a:ext>
            </a:extLst>
          </p:cNvPr>
          <p:cNvSpPr txBox="1"/>
          <p:nvPr/>
        </p:nvSpPr>
        <p:spPr>
          <a:xfrm>
            <a:off x="1215016" y="174742"/>
            <a:ext cx="2242838" cy="662554"/>
          </a:xfrm>
          <a:prstGeom prst="rect">
            <a:avLst/>
          </a:prstGeom>
          <a:noFill/>
        </p:spPr>
        <p:txBody>
          <a:bodyPr wrap="square">
            <a:spAutoFit/>
          </a:bodyPr>
          <a:lstStyle/>
          <a:p>
            <a:pPr>
              <a:lnSpc>
                <a:spcPct val="150000"/>
              </a:lnSpc>
            </a:pPr>
            <a:r>
              <a:rPr lang="zh-CN" altLang="en-US" sz="2800" b="1" spc="100" dirty="0">
                <a:latin typeface="+mj-ea"/>
                <a:ea typeface="+mj-ea"/>
              </a:rPr>
              <a:t>总结</a:t>
            </a:r>
          </a:p>
        </p:txBody>
      </p:sp>
      <p:sp>
        <p:nvSpPr>
          <p:cNvPr id="6" name="文本框 5">
            <a:extLst>
              <a:ext uri="{FF2B5EF4-FFF2-40B4-BE49-F238E27FC236}">
                <a16:creationId xmlns:a16="http://schemas.microsoft.com/office/drawing/2014/main" id="{5A2085DD-9D79-85B7-3215-4051D007B5F7}"/>
              </a:ext>
            </a:extLst>
          </p:cNvPr>
          <p:cNvSpPr txBox="1"/>
          <p:nvPr/>
        </p:nvSpPr>
        <p:spPr>
          <a:xfrm>
            <a:off x="1215016" y="908410"/>
            <a:ext cx="8916536" cy="3785652"/>
          </a:xfrm>
          <a:prstGeom prst="rect">
            <a:avLst/>
          </a:prstGeom>
          <a:noFill/>
        </p:spPr>
        <p:txBody>
          <a:bodyPr wrap="square">
            <a:spAutoFit/>
          </a:bodyPr>
          <a:lstStyle/>
          <a:p>
            <a:r>
              <a:rPr lang="en-US" altLang="zh-CN" sz="2400" b="1" dirty="0">
                <a:solidFill>
                  <a:srgbClr val="0070C0"/>
                </a:solidFill>
              </a:rPr>
              <a:t>1. </a:t>
            </a:r>
            <a:r>
              <a:rPr lang="zh-CN" altLang="en-US" sz="2400" b="1" dirty="0">
                <a:solidFill>
                  <a:srgbClr val="0070C0"/>
                </a:solidFill>
              </a:rPr>
              <a:t>矮脉冲族群</a:t>
            </a:r>
            <a:endParaRPr lang="en-US" altLang="zh-CN" sz="2400" b="1" dirty="0">
              <a:solidFill>
                <a:srgbClr val="0070C0"/>
              </a:solidFill>
            </a:endParaRPr>
          </a:p>
          <a:p>
            <a:pPr marL="514350" indent="-514350">
              <a:buAutoNum type="arabicPeriod"/>
            </a:pPr>
            <a:endParaRPr lang="en-US" altLang="zh-CN" sz="2400" dirty="0"/>
          </a:p>
          <a:p>
            <a:pPr marL="514350" indent="-514350">
              <a:buAutoNum type="arabicPeriod"/>
            </a:pPr>
            <a:endParaRPr lang="en-US" altLang="zh-CN" sz="2400" dirty="0"/>
          </a:p>
          <a:p>
            <a:pPr marL="514350" indent="-514350">
              <a:buAutoNum type="arabicPeriod"/>
            </a:pPr>
            <a:endParaRPr lang="en-US" altLang="zh-CN" sz="2400" dirty="0"/>
          </a:p>
          <a:p>
            <a:endParaRPr lang="en-US" altLang="zh-CN" sz="2400" dirty="0"/>
          </a:p>
          <a:p>
            <a:endParaRPr lang="zh-CN" altLang="en-US" sz="2400" dirty="0"/>
          </a:p>
          <a:p>
            <a:r>
              <a:rPr lang="en-US" altLang="zh-CN" sz="2400" b="1" dirty="0">
                <a:solidFill>
                  <a:srgbClr val="0070C0"/>
                </a:solidFill>
              </a:rPr>
              <a:t>2. </a:t>
            </a:r>
            <a:r>
              <a:rPr lang="zh-CN" altLang="en-US" sz="2400" b="1" dirty="0">
                <a:solidFill>
                  <a:srgbClr val="0070C0"/>
                </a:solidFill>
              </a:rPr>
              <a:t>特殊子脉冲漂移</a:t>
            </a:r>
            <a:endParaRPr lang="en-US" altLang="zh-CN" sz="2400" b="1" dirty="0">
              <a:solidFill>
                <a:srgbClr val="0070C0"/>
              </a:solidFill>
            </a:endParaRPr>
          </a:p>
          <a:p>
            <a:endParaRPr lang="en-US" altLang="zh-CN" sz="2400" dirty="0"/>
          </a:p>
          <a:p>
            <a:endParaRPr lang="zh-CN" altLang="en-US" sz="2400" dirty="0"/>
          </a:p>
          <a:p>
            <a:r>
              <a:rPr lang="en-US" altLang="zh-CN" sz="2400" b="1" dirty="0">
                <a:solidFill>
                  <a:srgbClr val="0070C0"/>
                </a:solidFill>
              </a:rPr>
              <a:t>3. </a:t>
            </a:r>
            <a:r>
              <a:rPr lang="zh-CN" altLang="en-US" sz="2400" b="1" dirty="0">
                <a:solidFill>
                  <a:srgbClr val="0070C0"/>
                </a:solidFill>
              </a:rPr>
              <a:t>模式变换的偏振特征变化</a:t>
            </a:r>
          </a:p>
        </p:txBody>
      </p:sp>
      <p:sp>
        <p:nvSpPr>
          <p:cNvPr id="13" name="文本框 12">
            <a:extLst>
              <a:ext uri="{FF2B5EF4-FFF2-40B4-BE49-F238E27FC236}">
                <a16:creationId xmlns:a16="http://schemas.microsoft.com/office/drawing/2014/main" id="{85E38F76-D354-0FB5-4FD4-952727F4D2F2}"/>
              </a:ext>
            </a:extLst>
          </p:cNvPr>
          <p:cNvSpPr txBox="1"/>
          <p:nvPr/>
        </p:nvSpPr>
        <p:spPr>
          <a:xfrm>
            <a:off x="1600198" y="1388838"/>
            <a:ext cx="8644469" cy="1532984"/>
          </a:xfrm>
          <a:prstGeom prst="rect">
            <a:avLst/>
          </a:prstGeom>
          <a:noFill/>
        </p:spPr>
        <p:txBody>
          <a:bodyPr wrap="square">
            <a:spAutoFit/>
          </a:bodyPr>
          <a:lstStyle/>
          <a:p>
            <a:pPr marL="342900" indent="-342900">
              <a:lnSpc>
                <a:spcPct val="120000"/>
              </a:lnSpc>
              <a:buAutoNum type="arabicParenBoth"/>
            </a:pPr>
            <a:r>
              <a:rPr lang="zh-CN" altLang="en-US" sz="2000" dirty="0"/>
              <a:t>首次在</a:t>
            </a:r>
            <a:r>
              <a:rPr lang="en-US" altLang="zh-CN" sz="2000" dirty="0"/>
              <a:t>11</a:t>
            </a:r>
            <a:r>
              <a:rPr lang="zh-CN" altLang="en-US" sz="2000" dirty="0"/>
              <a:t>颗脉冲星的消零态中发现窄弱的矮脉冲族群 </a:t>
            </a:r>
            <a:endParaRPr lang="en-US" altLang="zh-CN" sz="2000" dirty="0"/>
          </a:p>
          <a:p>
            <a:pPr marL="342900" indent="-342900">
              <a:lnSpc>
                <a:spcPct val="120000"/>
              </a:lnSpc>
              <a:buAutoNum type="arabicParenBoth"/>
            </a:pPr>
            <a:r>
              <a:rPr lang="zh-CN" altLang="en-US" sz="2000" dirty="0"/>
              <a:t>通过偏振，矮脉冲和消零辐射区域的磁场结构基本没有变化</a:t>
            </a:r>
            <a:endParaRPr lang="en-US" altLang="zh-CN" sz="2000" dirty="0"/>
          </a:p>
          <a:p>
            <a:pPr marL="342900" indent="-342900">
              <a:lnSpc>
                <a:spcPct val="120000"/>
              </a:lnSpc>
              <a:buAutoNum type="arabicParenBoth"/>
            </a:pPr>
            <a:r>
              <a:rPr lang="zh-CN" altLang="en-US" sz="2000" dirty="0"/>
              <a:t>一些脉冲星看上去消零的单脉冲可能是有辐射</a:t>
            </a:r>
            <a:endParaRPr lang="en-US" altLang="zh-CN" sz="2000" dirty="0"/>
          </a:p>
          <a:p>
            <a:pPr marL="342900" indent="-342900">
              <a:lnSpc>
                <a:spcPct val="120000"/>
              </a:lnSpc>
              <a:buAutoNum type="arabicParenBoth"/>
            </a:pPr>
            <a:r>
              <a:rPr lang="zh-CN" altLang="en-US" sz="2000" dirty="0"/>
              <a:t>矮脉冲和消零可能与这些快死亡的脉冲星脆弱间隙内电子对的产生有关</a:t>
            </a:r>
          </a:p>
        </p:txBody>
      </p:sp>
      <p:sp>
        <p:nvSpPr>
          <p:cNvPr id="14" name="文本框 13">
            <a:extLst>
              <a:ext uri="{FF2B5EF4-FFF2-40B4-BE49-F238E27FC236}">
                <a16:creationId xmlns:a16="http://schemas.microsoft.com/office/drawing/2014/main" id="{C13180C7-0CCF-A5B2-538A-AA0576C317E3}"/>
              </a:ext>
            </a:extLst>
          </p:cNvPr>
          <p:cNvSpPr txBox="1"/>
          <p:nvPr/>
        </p:nvSpPr>
        <p:spPr>
          <a:xfrm>
            <a:off x="1600198" y="3594069"/>
            <a:ext cx="8314269" cy="424988"/>
          </a:xfrm>
          <a:prstGeom prst="rect">
            <a:avLst/>
          </a:prstGeom>
          <a:noFill/>
        </p:spPr>
        <p:txBody>
          <a:bodyPr wrap="square">
            <a:spAutoFit/>
          </a:bodyPr>
          <a:lstStyle/>
          <a:p>
            <a:pPr marL="342900" indent="-342900">
              <a:lnSpc>
                <a:spcPct val="120000"/>
              </a:lnSpc>
              <a:buFontTx/>
              <a:buAutoNum type="arabicParenBoth"/>
            </a:pPr>
            <a:r>
              <a:rPr lang="zh-CN" altLang="en-US" sz="2000" dirty="0"/>
              <a:t>作用于强度和漂移参数的低频调制特征</a:t>
            </a:r>
            <a:endParaRPr lang="en-US" altLang="zh-CN" sz="2000" dirty="0"/>
          </a:p>
        </p:txBody>
      </p:sp>
      <p:sp>
        <p:nvSpPr>
          <p:cNvPr id="18" name="文本框 17">
            <a:extLst>
              <a:ext uri="{FF2B5EF4-FFF2-40B4-BE49-F238E27FC236}">
                <a16:creationId xmlns:a16="http://schemas.microsoft.com/office/drawing/2014/main" id="{EB0505D0-70EA-FD5E-3DAF-FD89B2995D79}"/>
              </a:ext>
            </a:extLst>
          </p:cNvPr>
          <p:cNvSpPr txBox="1"/>
          <p:nvPr/>
        </p:nvSpPr>
        <p:spPr>
          <a:xfrm>
            <a:off x="1600198" y="4765176"/>
            <a:ext cx="9516536" cy="794320"/>
          </a:xfrm>
          <a:prstGeom prst="rect">
            <a:avLst/>
          </a:prstGeom>
          <a:noFill/>
        </p:spPr>
        <p:txBody>
          <a:bodyPr wrap="square">
            <a:spAutoFit/>
          </a:bodyPr>
          <a:lstStyle/>
          <a:p>
            <a:pPr marL="342900" indent="-342900">
              <a:lnSpc>
                <a:spcPct val="120000"/>
              </a:lnSpc>
              <a:buAutoNum type="arabicParenBoth"/>
            </a:pPr>
            <a:r>
              <a:rPr lang="zh-CN" altLang="en-US" sz="2000" dirty="0"/>
              <a:t>不同模式偏振特征的差异体现在偏振度、线偏振位置角、圆偏振符号</a:t>
            </a:r>
          </a:p>
          <a:p>
            <a:pPr marL="342900" indent="-342900">
              <a:lnSpc>
                <a:spcPct val="120000"/>
              </a:lnSpc>
              <a:buAutoNum type="arabicParenBoth"/>
            </a:pPr>
            <a:r>
              <a:rPr lang="zh-CN" altLang="en-US" sz="2000" dirty="0"/>
              <a:t>模式变换与相对论粒子的重新分布、辐射几何的变化，以及正交偏振模式有关</a:t>
            </a:r>
          </a:p>
        </p:txBody>
      </p:sp>
      <p:sp>
        <p:nvSpPr>
          <p:cNvPr id="3" name="文本框 2">
            <a:extLst>
              <a:ext uri="{FF2B5EF4-FFF2-40B4-BE49-F238E27FC236}">
                <a16:creationId xmlns:a16="http://schemas.microsoft.com/office/drawing/2014/main" id="{37D8AD55-C5A3-E3BB-5340-2266CE377C36}"/>
              </a:ext>
            </a:extLst>
          </p:cNvPr>
          <p:cNvSpPr txBox="1"/>
          <p:nvPr/>
        </p:nvSpPr>
        <p:spPr>
          <a:xfrm>
            <a:off x="10354734" y="5630610"/>
            <a:ext cx="1524000" cy="646331"/>
          </a:xfrm>
          <a:prstGeom prst="rect">
            <a:avLst/>
          </a:prstGeom>
          <a:noFill/>
        </p:spPr>
        <p:txBody>
          <a:bodyPr wrap="square" rtlCol="0">
            <a:spAutoFit/>
          </a:bodyPr>
          <a:lstStyle/>
          <a:p>
            <a:r>
              <a:rPr lang="zh-CN" altLang="en-US" sz="3600" b="1" dirty="0"/>
              <a:t>谢谢！</a:t>
            </a:r>
          </a:p>
        </p:txBody>
      </p:sp>
    </p:spTree>
    <p:extLst>
      <p:ext uri="{BB962C8B-B14F-4D97-AF65-F5344CB8AC3E}">
        <p14:creationId xmlns:p14="http://schemas.microsoft.com/office/powerpoint/2010/main" val="2325795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257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647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612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0073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A122758D-DD73-6A70-75AB-A2FC6D2C9805}"/>
              </a:ext>
            </a:extLst>
          </p:cNvPr>
          <p:cNvSpPr txBox="1"/>
          <p:nvPr/>
        </p:nvSpPr>
        <p:spPr>
          <a:xfrm>
            <a:off x="9642604" y="505362"/>
            <a:ext cx="2549396" cy="338554"/>
          </a:xfrm>
          <a:prstGeom prst="rect">
            <a:avLst/>
          </a:prstGeom>
          <a:noFill/>
        </p:spPr>
        <p:txBody>
          <a:bodyPr wrap="square">
            <a:spAutoFit/>
          </a:bodyPr>
          <a:lstStyle/>
          <a:p>
            <a:pPr>
              <a:defRPr/>
            </a:pPr>
            <a:r>
              <a:rPr lang="en-US" altLang="zh-CN" sz="1600" dirty="0">
                <a:ea typeface="微软雅黑" panose="020B0503020204020204" pitchFamily="34" charset="-122"/>
              </a:rPr>
              <a:t>(</a:t>
            </a:r>
            <a:r>
              <a:rPr lang="da-DK" altLang="zh-CN" sz="1600" dirty="0">
                <a:ea typeface="微软雅黑" panose="020B0503020204020204" pitchFamily="34" charset="-122"/>
              </a:rPr>
              <a:t>Yan, Yi, et al., 2024, ApJ</a:t>
            </a:r>
            <a:r>
              <a:rPr lang="en-US" altLang="zh-CN" sz="1600" dirty="0">
                <a:ea typeface="微软雅黑" panose="020B0503020204020204" pitchFamily="34" charset="-122"/>
              </a:rPr>
              <a:t>)</a:t>
            </a:r>
            <a:endParaRPr lang="en-US" altLang="zh-CN" sz="1600" dirty="0"/>
          </a:p>
        </p:txBody>
      </p:sp>
      <p:sp>
        <p:nvSpPr>
          <p:cNvPr id="5" name="文本框 4">
            <a:extLst>
              <a:ext uri="{FF2B5EF4-FFF2-40B4-BE49-F238E27FC236}">
                <a16:creationId xmlns:a16="http://schemas.microsoft.com/office/drawing/2014/main" id="{A6417CD2-DC14-E311-A492-85600CF3DB69}"/>
              </a:ext>
            </a:extLst>
          </p:cNvPr>
          <p:cNvSpPr txBox="1"/>
          <p:nvPr/>
        </p:nvSpPr>
        <p:spPr>
          <a:xfrm>
            <a:off x="1106333" y="196252"/>
            <a:ext cx="5442134" cy="662554"/>
          </a:xfrm>
          <a:prstGeom prst="rect">
            <a:avLst/>
          </a:prstGeom>
          <a:noFill/>
        </p:spPr>
        <p:txBody>
          <a:bodyPr wrap="square">
            <a:spAutoFit/>
          </a:bodyPr>
          <a:lstStyle/>
          <a:p>
            <a:pPr>
              <a:lnSpc>
                <a:spcPct val="150000"/>
              </a:lnSpc>
            </a:pPr>
            <a:r>
              <a:rPr lang="en-US" altLang="zh-CN" sz="2800" b="1" spc="100" dirty="0">
                <a:solidFill>
                  <a:schemeClr val="tx1">
                    <a:lumMod val="85000"/>
                    <a:lumOff val="15000"/>
                  </a:schemeClr>
                </a:solidFill>
                <a:latin typeface="+mj-ea"/>
                <a:ea typeface="+mj-ea"/>
              </a:rPr>
              <a:t>1.2 </a:t>
            </a:r>
            <a:r>
              <a:rPr lang="zh-CN" altLang="en-US" sz="2800" b="1" spc="100" dirty="0">
                <a:solidFill>
                  <a:schemeClr val="tx1">
                    <a:lumMod val="85000"/>
                    <a:lumOff val="15000"/>
                  </a:schemeClr>
                </a:solidFill>
                <a:latin typeface="+mj-ea"/>
                <a:ea typeface="+mj-ea"/>
              </a:rPr>
              <a:t>另外</a:t>
            </a:r>
            <a:r>
              <a:rPr lang="en-US" altLang="zh-CN" sz="2800" b="1" spc="100" dirty="0">
                <a:solidFill>
                  <a:schemeClr val="tx1">
                    <a:lumMod val="85000"/>
                    <a:lumOff val="15000"/>
                  </a:schemeClr>
                </a:solidFill>
                <a:latin typeface="+mj-ea"/>
                <a:ea typeface="+mj-ea"/>
              </a:rPr>
              <a:t>10</a:t>
            </a:r>
            <a:r>
              <a:rPr lang="zh-CN" altLang="en-US" sz="2800" b="1" spc="100" dirty="0">
                <a:solidFill>
                  <a:schemeClr val="tx1">
                    <a:lumMod val="85000"/>
                    <a:lumOff val="15000"/>
                  </a:schemeClr>
                </a:solidFill>
                <a:latin typeface="+mj-ea"/>
                <a:ea typeface="+mj-ea"/>
              </a:rPr>
              <a:t>颗脉冲星的矮脉冲</a:t>
            </a:r>
          </a:p>
        </p:txBody>
      </p:sp>
      <p:sp>
        <p:nvSpPr>
          <p:cNvPr id="75" name="文本框 74">
            <a:extLst>
              <a:ext uri="{FF2B5EF4-FFF2-40B4-BE49-F238E27FC236}">
                <a16:creationId xmlns:a16="http://schemas.microsoft.com/office/drawing/2014/main" id="{CD95F5F0-A84C-1976-81AC-81321CC281ED}"/>
              </a:ext>
            </a:extLst>
          </p:cNvPr>
          <p:cNvSpPr txBox="1"/>
          <p:nvPr/>
        </p:nvSpPr>
        <p:spPr>
          <a:xfrm>
            <a:off x="724385" y="931077"/>
            <a:ext cx="1931212" cy="400110"/>
          </a:xfrm>
          <a:prstGeom prst="rect">
            <a:avLst/>
          </a:prstGeom>
          <a:noFill/>
        </p:spPr>
        <p:txBody>
          <a:bodyPr wrap="square" rtlCol="0">
            <a:spAutoFit/>
          </a:bodyPr>
          <a:lstStyle/>
          <a:p>
            <a:r>
              <a:rPr lang="en-US" altLang="zh-CN" sz="2000" dirty="0"/>
              <a:t>B0525+21</a:t>
            </a:r>
            <a:endParaRPr lang="zh-CN" altLang="en-US" sz="2000" dirty="0"/>
          </a:p>
        </p:txBody>
      </p:sp>
      <p:pic>
        <p:nvPicPr>
          <p:cNvPr id="3" name="图片 2">
            <a:extLst>
              <a:ext uri="{FF2B5EF4-FFF2-40B4-BE49-F238E27FC236}">
                <a16:creationId xmlns:a16="http://schemas.microsoft.com/office/drawing/2014/main" id="{8563CABC-2FE6-420E-CE9D-96901B53590A}"/>
              </a:ext>
            </a:extLst>
          </p:cNvPr>
          <p:cNvPicPr>
            <a:picLocks noChangeAspect="1"/>
          </p:cNvPicPr>
          <p:nvPr/>
        </p:nvPicPr>
        <p:blipFill rotWithShape="1">
          <a:blip r:embed="rId3"/>
          <a:srcRect r="71027"/>
          <a:stretch/>
        </p:blipFill>
        <p:spPr>
          <a:xfrm>
            <a:off x="537987" y="1282357"/>
            <a:ext cx="2107919" cy="2610000"/>
          </a:xfrm>
          <a:prstGeom prst="rect">
            <a:avLst/>
          </a:prstGeom>
        </p:spPr>
      </p:pic>
      <p:pic>
        <p:nvPicPr>
          <p:cNvPr id="4" name="图片 3">
            <a:extLst>
              <a:ext uri="{FF2B5EF4-FFF2-40B4-BE49-F238E27FC236}">
                <a16:creationId xmlns:a16="http://schemas.microsoft.com/office/drawing/2014/main" id="{EBC8C433-DAFE-30BD-107D-15FCF3AFA807}"/>
              </a:ext>
            </a:extLst>
          </p:cNvPr>
          <p:cNvPicPr>
            <a:picLocks noChangeAspect="1"/>
          </p:cNvPicPr>
          <p:nvPr/>
        </p:nvPicPr>
        <p:blipFill rotWithShape="1">
          <a:blip r:embed="rId3"/>
          <a:srcRect l="31380" t="53683"/>
          <a:stretch/>
        </p:blipFill>
        <p:spPr>
          <a:xfrm>
            <a:off x="3293799" y="2571157"/>
            <a:ext cx="5456404" cy="1321200"/>
          </a:xfrm>
          <a:prstGeom prst="rect">
            <a:avLst/>
          </a:prstGeom>
        </p:spPr>
      </p:pic>
      <p:pic>
        <p:nvPicPr>
          <p:cNvPr id="6" name="图片 5">
            <a:extLst>
              <a:ext uri="{FF2B5EF4-FFF2-40B4-BE49-F238E27FC236}">
                <a16:creationId xmlns:a16="http://schemas.microsoft.com/office/drawing/2014/main" id="{056F0D22-1C9D-57A4-28F4-B23E6BA55B09}"/>
              </a:ext>
            </a:extLst>
          </p:cNvPr>
          <p:cNvPicPr>
            <a:picLocks noChangeAspect="1"/>
          </p:cNvPicPr>
          <p:nvPr/>
        </p:nvPicPr>
        <p:blipFill rotWithShape="1">
          <a:blip r:embed="rId3"/>
          <a:srcRect l="31380" b="51480"/>
          <a:stretch/>
        </p:blipFill>
        <p:spPr>
          <a:xfrm>
            <a:off x="3293799" y="1168943"/>
            <a:ext cx="5456404" cy="1384041"/>
          </a:xfrm>
          <a:prstGeom prst="rect">
            <a:avLst/>
          </a:prstGeom>
        </p:spPr>
      </p:pic>
      <p:cxnSp>
        <p:nvCxnSpPr>
          <p:cNvPr id="7" name="直接箭头连接符 6">
            <a:extLst>
              <a:ext uri="{FF2B5EF4-FFF2-40B4-BE49-F238E27FC236}">
                <a16:creationId xmlns:a16="http://schemas.microsoft.com/office/drawing/2014/main" id="{7C10AF0B-5CF4-D02A-F65B-2548D9AF34D6}"/>
              </a:ext>
            </a:extLst>
          </p:cNvPr>
          <p:cNvCxnSpPr>
            <a:cxnSpLocks/>
            <a:endCxn id="6" idx="1"/>
          </p:cNvCxnSpPr>
          <p:nvPr/>
        </p:nvCxnSpPr>
        <p:spPr>
          <a:xfrm flipV="1">
            <a:off x="2591478" y="1860964"/>
            <a:ext cx="702321" cy="69436"/>
          </a:xfrm>
          <a:prstGeom prst="straightConnector1">
            <a:avLst/>
          </a:prstGeom>
          <a:ln w="190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5" name="直接箭头连接符 14">
            <a:extLst>
              <a:ext uri="{FF2B5EF4-FFF2-40B4-BE49-F238E27FC236}">
                <a16:creationId xmlns:a16="http://schemas.microsoft.com/office/drawing/2014/main" id="{CDF58B66-CA04-E84A-5C1C-528181D34454}"/>
              </a:ext>
            </a:extLst>
          </p:cNvPr>
          <p:cNvCxnSpPr>
            <a:cxnSpLocks/>
            <a:endCxn id="4" idx="1"/>
          </p:cNvCxnSpPr>
          <p:nvPr/>
        </p:nvCxnSpPr>
        <p:spPr>
          <a:xfrm>
            <a:off x="2591478" y="2977085"/>
            <a:ext cx="702321" cy="254672"/>
          </a:xfrm>
          <a:prstGeom prst="straightConnector1">
            <a:avLst/>
          </a:prstGeom>
          <a:ln w="19050">
            <a:solidFill>
              <a:srgbClr val="FF0000"/>
            </a:solidFill>
            <a:tailEnd type="triangle"/>
          </a:ln>
        </p:spPr>
        <p:style>
          <a:lnRef idx="3">
            <a:schemeClr val="dk1"/>
          </a:lnRef>
          <a:fillRef idx="0">
            <a:schemeClr val="dk1"/>
          </a:fillRef>
          <a:effectRef idx="2">
            <a:schemeClr val="dk1"/>
          </a:effectRef>
          <a:fontRef idx="minor">
            <a:schemeClr val="tx1"/>
          </a:fontRef>
        </p:style>
      </p:cxnSp>
      <p:pic>
        <p:nvPicPr>
          <p:cNvPr id="27" name="图片 26">
            <a:extLst>
              <a:ext uri="{FF2B5EF4-FFF2-40B4-BE49-F238E27FC236}">
                <a16:creationId xmlns:a16="http://schemas.microsoft.com/office/drawing/2014/main" id="{9F8C51E9-DD1B-E1A3-A49B-141F70A134D0}"/>
              </a:ext>
            </a:extLst>
          </p:cNvPr>
          <p:cNvPicPr>
            <a:picLocks noChangeAspect="1"/>
          </p:cNvPicPr>
          <p:nvPr/>
        </p:nvPicPr>
        <p:blipFill rotWithShape="1">
          <a:blip r:embed="rId4"/>
          <a:srcRect l="31131" t="52991"/>
          <a:stretch/>
        </p:blipFill>
        <p:spPr>
          <a:xfrm>
            <a:off x="3292603" y="5524565"/>
            <a:ext cx="5457600" cy="1333435"/>
          </a:xfrm>
          <a:prstGeom prst="rect">
            <a:avLst/>
          </a:prstGeom>
        </p:spPr>
      </p:pic>
      <p:pic>
        <p:nvPicPr>
          <p:cNvPr id="28" name="图片 27">
            <a:extLst>
              <a:ext uri="{FF2B5EF4-FFF2-40B4-BE49-F238E27FC236}">
                <a16:creationId xmlns:a16="http://schemas.microsoft.com/office/drawing/2014/main" id="{B69A20EF-A35E-CACC-8406-A863ECECFEC1}"/>
              </a:ext>
            </a:extLst>
          </p:cNvPr>
          <p:cNvPicPr>
            <a:picLocks noChangeAspect="1"/>
          </p:cNvPicPr>
          <p:nvPr/>
        </p:nvPicPr>
        <p:blipFill rotWithShape="1">
          <a:blip r:embed="rId4"/>
          <a:srcRect r="70952"/>
          <a:stretch/>
        </p:blipFill>
        <p:spPr>
          <a:xfrm>
            <a:off x="537535" y="4219565"/>
            <a:ext cx="2118062" cy="2610000"/>
          </a:xfrm>
          <a:prstGeom prst="rect">
            <a:avLst/>
          </a:prstGeom>
        </p:spPr>
      </p:pic>
      <p:pic>
        <p:nvPicPr>
          <p:cNvPr id="29" name="图片 28">
            <a:extLst>
              <a:ext uri="{FF2B5EF4-FFF2-40B4-BE49-F238E27FC236}">
                <a16:creationId xmlns:a16="http://schemas.microsoft.com/office/drawing/2014/main" id="{74EA94D2-E01C-EE55-BE18-CD0B599C2090}"/>
              </a:ext>
            </a:extLst>
          </p:cNvPr>
          <p:cNvPicPr>
            <a:picLocks noChangeAspect="1"/>
          </p:cNvPicPr>
          <p:nvPr/>
        </p:nvPicPr>
        <p:blipFill rotWithShape="1">
          <a:blip r:embed="rId4"/>
          <a:srcRect l="31131" b="51205"/>
          <a:stretch/>
        </p:blipFill>
        <p:spPr>
          <a:xfrm>
            <a:off x="3292603" y="4140468"/>
            <a:ext cx="5457600" cy="1384097"/>
          </a:xfrm>
          <a:prstGeom prst="rect">
            <a:avLst/>
          </a:prstGeom>
        </p:spPr>
      </p:pic>
      <p:sp>
        <p:nvSpPr>
          <p:cNvPr id="30" name="文本框 29">
            <a:extLst>
              <a:ext uri="{FF2B5EF4-FFF2-40B4-BE49-F238E27FC236}">
                <a16:creationId xmlns:a16="http://schemas.microsoft.com/office/drawing/2014/main" id="{E6B6C80B-0E16-E9A1-7569-C3CCA5DB295B}"/>
              </a:ext>
            </a:extLst>
          </p:cNvPr>
          <p:cNvSpPr txBox="1"/>
          <p:nvPr/>
        </p:nvSpPr>
        <p:spPr>
          <a:xfrm>
            <a:off x="729231" y="3940413"/>
            <a:ext cx="1931212" cy="400110"/>
          </a:xfrm>
          <a:prstGeom prst="rect">
            <a:avLst/>
          </a:prstGeom>
          <a:noFill/>
        </p:spPr>
        <p:txBody>
          <a:bodyPr wrap="square" rtlCol="0">
            <a:spAutoFit/>
          </a:bodyPr>
          <a:lstStyle/>
          <a:p>
            <a:r>
              <a:rPr lang="en-US" altLang="zh-CN" sz="2000" dirty="0"/>
              <a:t>J1851-0053</a:t>
            </a:r>
            <a:endParaRPr lang="zh-CN" altLang="en-US" sz="2000" dirty="0"/>
          </a:p>
        </p:txBody>
      </p:sp>
      <p:cxnSp>
        <p:nvCxnSpPr>
          <p:cNvPr id="34" name="直接箭头连接符 33">
            <a:extLst>
              <a:ext uri="{FF2B5EF4-FFF2-40B4-BE49-F238E27FC236}">
                <a16:creationId xmlns:a16="http://schemas.microsoft.com/office/drawing/2014/main" id="{A1FA0B4C-21D7-9033-8402-1ED9F435EADE}"/>
              </a:ext>
            </a:extLst>
          </p:cNvPr>
          <p:cNvCxnSpPr>
            <a:cxnSpLocks/>
            <a:endCxn id="27" idx="1"/>
          </p:cNvCxnSpPr>
          <p:nvPr/>
        </p:nvCxnSpPr>
        <p:spPr>
          <a:xfrm>
            <a:off x="2655597" y="5772676"/>
            <a:ext cx="637006" cy="418607"/>
          </a:xfrm>
          <a:prstGeom prst="straightConnector1">
            <a:avLst/>
          </a:prstGeom>
          <a:ln w="190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38" name="直接箭头连接符 37">
            <a:extLst>
              <a:ext uri="{FF2B5EF4-FFF2-40B4-BE49-F238E27FC236}">
                <a16:creationId xmlns:a16="http://schemas.microsoft.com/office/drawing/2014/main" id="{6AC5DFAB-2CA4-833A-1C6C-8173BDA58682}"/>
              </a:ext>
            </a:extLst>
          </p:cNvPr>
          <p:cNvCxnSpPr>
            <a:cxnSpLocks/>
            <a:endCxn id="29" idx="1"/>
          </p:cNvCxnSpPr>
          <p:nvPr/>
        </p:nvCxnSpPr>
        <p:spPr>
          <a:xfrm flipV="1">
            <a:off x="2622940" y="4832517"/>
            <a:ext cx="669663" cy="224082"/>
          </a:xfrm>
          <a:prstGeom prst="straightConnector1">
            <a:avLst/>
          </a:prstGeom>
          <a:ln w="19050">
            <a:solidFill>
              <a:srgbClr val="FF0000"/>
            </a:solidFill>
            <a:tailEnd type="triangle"/>
          </a:ln>
        </p:spPr>
        <p:style>
          <a:lnRef idx="3">
            <a:schemeClr val="dk1"/>
          </a:lnRef>
          <a:fillRef idx="0">
            <a:schemeClr val="dk1"/>
          </a:fillRef>
          <a:effectRef idx="2">
            <a:schemeClr val="dk1"/>
          </a:effectRef>
          <a:fontRef idx="minor">
            <a:schemeClr val="tx1"/>
          </a:fontRef>
        </p:style>
      </p:cxnSp>
      <p:pic>
        <p:nvPicPr>
          <p:cNvPr id="43" name="图片 42">
            <a:extLst>
              <a:ext uri="{FF2B5EF4-FFF2-40B4-BE49-F238E27FC236}">
                <a16:creationId xmlns:a16="http://schemas.microsoft.com/office/drawing/2014/main" id="{DB7A663C-698D-6E8B-5A8B-BE4E4E8102C0}"/>
              </a:ext>
            </a:extLst>
          </p:cNvPr>
          <p:cNvPicPr>
            <a:picLocks noChangeAspect="1"/>
          </p:cNvPicPr>
          <p:nvPr/>
        </p:nvPicPr>
        <p:blipFill>
          <a:blip r:embed="rId5"/>
          <a:stretch>
            <a:fillRect/>
          </a:stretch>
        </p:blipFill>
        <p:spPr>
          <a:xfrm>
            <a:off x="9048332" y="1131132"/>
            <a:ext cx="2772000" cy="2736688"/>
          </a:xfrm>
          <a:prstGeom prst="rect">
            <a:avLst/>
          </a:prstGeom>
        </p:spPr>
      </p:pic>
      <p:pic>
        <p:nvPicPr>
          <p:cNvPr id="45" name="图片 44">
            <a:extLst>
              <a:ext uri="{FF2B5EF4-FFF2-40B4-BE49-F238E27FC236}">
                <a16:creationId xmlns:a16="http://schemas.microsoft.com/office/drawing/2014/main" id="{048F0728-0EF0-6194-6FB3-DBE9BD79AF4F}"/>
              </a:ext>
            </a:extLst>
          </p:cNvPr>
          <p:cNvPicPr>
            <a:picLocks noChangeAspect="1"/>
          </p:cNvPicPr>
          <p:nvPr/>
        </p:nvPicPr>
        <p:blipFill>
          <a:blip r:embed="rId6"/>
          <a:stretch>
            <a:fillRect/>
          </a:stretch>
        </p:blipFill>
        <p:spPr>
          <a:xfrm>
            <a:off x="9048332" y="4076300"/>
            <a:ext cx="2772000" cy="2753245"/>
          </a:xfrm>
          <a:prstGeom prst="rect">
            <a:avLst/>
          </a:prstGeom>
        </p:spPr>
      </p:pic>
      <p:sp>
        <p:nvSpPr>
          <p:cNvPr id="2" name="文本框 1">
            <a:extLst>
              <a:ext uri="{FF2B5EF4-FFF2-40B4-BE49-F238E27FC236}">
                <a16:creationId xmlns:a16="http://schemas.microsoft.com/office/drawing/2014/main" id="{42AAD355-3091-BF9A-17E8-5550F21EAE96}"/>
              </a:ext>
            </a:extLst>
          </p:cNvPr>
          <p:cNvSpPr txBox="1"/>
          <p:nvPr/>
        </p:nvSpPr>
        <p:spPr>
          <a:xfrm>
            <a:off x="7971580" y="921711"/>
            <a:ext cx="1020020" cy="338554"/>
          </a:xfrm>
          <a:prstGeom prst="rect">
            <a:avLst/>
          </a:prstGeom>
          <a:noFill/>
        </p:spPr>
        <p:txBody>
          <a:bodyPr wrap="square">
            <a:spAutoFit/>
          </a:bodyPr>
          <a:lstStyle/>
          <a:p>
            <a:r>
              <a:rPr lang="en-US" altLang="zh-CN" sz="1600" b="0" dirty="0">
                <a:effectLst/>
              </a:rPr>
              <a:t>12</a:t>
            </a:r>
            <a:r>
              <a:rPr lang="en-US" altLang="zh-CN" sz="1600" dirty="0"/>
              <a:t>/</a:t>
            </a:r>
            <a:r>
              <a:rPr lang="en-US" altLang="zh-CN" sz="1600" b="0" dirty="0">
                <a:effectLst/>
              </a:rPr>
              <a:t>243</a:t>
            </a:r>
            <a:endParaRPr lang="zh-CN" altLang="en-US" sz="1600" dirty="0"/>
          </a:p>
        </p:txBody>
      </p:sp>
      <p:sp>
        <p:nvSpPr>
          <p:cNvPr id="8" name="文本框 7">
            <a:extLst>
              <a:ext uri="{FF2B5EF4-FFF2-40B4-BE49-F238E27FC236}">
                <a16:creationId xmlns:a16="http://schemas.microsoft.com/office/drawing/2014/main" id="{173A78C4-542B-5472-23DF-40AB7D47E048}"/>
              </a:ext>
            </a:extLst>
          </p:cNvPr>
          <p:cNvSpPr txBox="1"/>
          <p:nvPr/>
        </p:nvSpPr>
        <p:spPr>
          <a:xfrm>
            <a:off x="8062848" y="3907023"/>
            <a:ext cx="1044866" cy="338554"/>
          </a:xfrm>
          <a:prstGeom prst="rect">
            <a:avLst/>
          </a:prstGeom>
          <a:noFill/>
        </p:spPr>
        <p:txBody>
          <a:bodyPr wrap="square">
            <a:spAutoFit/>
          </a:bodyPr>
          <a:lstStyle/>
          <a:p>
            <a:r>
              <a:rPr lang="en-US" altLang="zh-CN" sz="1600" dirty="0"/>
              <a:t>7/220</a:t>
            </a:r>
            <a:endParaRPr lang="zh-CN" altLang="en-US" sz="1600" dirty="0"/>
          </a:p>
        </p:txBody>
      </p:sp>
    </p:spTree>
    <p:extLst>
      <p:ext uri="{BB962C8B-B14F-4D97-AF65-F5344CB8AC3E}">
        <p14:creationId xmlns:p14="http://schemas.microsoft.com/office/powerpoint/2010/main" val="809820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3C101360-7096-C963-0FB6-CB67D5F729D9}"/>
              </a:ext>
            </a:extLst>
          </p:cNvPr>
          <p:cNvPicPr>
            <a:picLocks noChangeAspect="1"/>
          </p:cNvPicPr>
          <p:nvPr/>
        </p:nvPicPr>
        <p:blipFill rotWithShape="1">
          <a:blip r:embed="rId3"/>
          <a:srcRect l="31738" t="53111" r="-1"/>
          <a:stretch/>
        </p:blipFill>
        <p:spPr>
          <a:xfrm>
            <a:off x="3279734" y="4151255"/>
            <a:ext cx="5457600" cy="1306502"/>
          </a:xfrm>
          <a:prstGeom prst="rect">
            <a:avLst/>
          </a:prstGeom>
        </p:spPr>
      </p:pic>
      <p:sp>
        <p:nvSpPr>
          <p:cNvPr id="16" name="文本框 15">
            <a:extLst>
              <a:ext uri="{FF2B5EF4-FFF2-40B4-BE49-F238E27FC236}">
                <a16:creationId xmlns:a16="http://schemas.microsoft.com/office/drawing/2014/main" id="{A122758D-DD73-6A70-75AB-A2FC6D2C9805}"/>
              </a:ext>
            </a:extLst>
          </p:cNvPr>
          <p:cNvSpPr txBox="1"/>
          <p:nvPr/>
        </p:nvSpPr>
        <p:spPr>
          <a:xfrm>
            <a:off x="9642604" y="505362"/>
            <a:ext cx="2549396" cy="338554"/>
          </a:xfrm>
          <a:prstGeom prst="rect">
            <a:avLst/>
          </a:prstGeom>
          <a:noFill/>
        </p:spPr>
        <p:txBody>
          <a:bodyPr wrap="square">
            <a:spAutoFit/>
          </a:bodyPr>
          <a:lstStyle/>
          <a:p>
            <a:pPr>
              <a:defRPr/>
            </a:pPr>
            <a:r>
              <a:rPr lang="en-US" altLang="zh-CN" sz="1600" dirty="0">
                <a:ea typeface="微软雅黑" panose="020B0503020204020204" pitchFamily="34" charset="-122"/>
              </a:rPr>
              <a:t>(</a:t>
            </a:r>
            <a:r>
              <a:rPr lang="da-DK" altLang="zh-CN" sz="1600" dirty="0">
                <a:ea typeface="微软雅黑" panose="020B0503020204020204" pitchFamily="34" charset="-122"/>
              </a:rPr>
              <a:t>Yan, Yi, et al., 2024, ApJ</a:t>
            </a:r>
            <a:r>
              <a:rPr lang="en-US" altLang="zh-CN" sz="1600" dirty="0">
                <a:ea typeface="微软雅黑" panose="020B0503020204020204" pitchFamily="34" charset="-122"/>
              </a:rPr>
              <a:t>)</a:t>
            </a:r>
            <a:endParaRPr lang="en-US" altLang="zh-CN" sz="1600" dirty="0"/>
          </a:p>
        </p:txBody>
      </p:sp>
      <p:sp>
        <p:nvSpPr>
          <p:cNvPr id="5" name="文本框 4">
            <a:extLst>
              <a:ext uri="{FF2B5EF4-FFF2-40B4-BE49-F238E27FC236}">
                <a16:creationId xmlns:a16="http://schemas.microsoft.com/office/drawing/2014/main" id="{A6417CD2-DC14-E311-A492-85600CF3DB69}"/>
              </a:ext>
            </a:extLst>
          </p:cNvPr>
          <p:cNvSpPr txBox="1"/>
          <p:nvPr/>
        </p:nvSpPr>
        <p:spPr>
          <a:xfrm>
            <a:off x="1106333" y="196304"/>
            <a:ext cx="5442134" cy="662554"/>
          </a:xfrm>
          <a:prstGeom prst="rect">
            <a:avLst/>
          </a:prstGeom>
          <a:noFill/>
        </p:spPr>
        <p:txBody>
          <a:bodyPr wrap="square">
            <a:spAutoFit/>
          </a:bodyPr>
          <a:lstStyle/>
          <a:p>
            <a:pPr>
              <a:lnSpc>
                <a:spcPct val="150000"/>
              </a:lnSpc>
            </a:pPr>
            <a:r>
              <a:rPr lang="en-US" altLang="zh-CN" sz="2800" b="1" spc="100" dirty="0">
                <a:solidFill>
                  <a:schemeClr val="tx1">
                    <a:lumMod val="85000"/>
                    <a:lumOff val="15000"/>
                  </a:schemeClr>
                </a:solidFill>
                <a:latin typeface="+mj-ea"/>
                <a:ea typeface="+mj-ea"/>
              </a:rPr>
              <a:t>1.2 </a:t>
            </a:r>
            <a:r>
              <a:rPr lang="zh-CN" altLang="en-US" sz="2800" b="1" spc="100" dirty="0">
                <a:solidFill>
                  <a:schemeClr val="tx1">
                    <a:lumMod val="85000"/>
                    <a:lumOff val="15000"/>
                  </a:schemeClr>
                </a:solidFill>
                <a:latin typeface="+mj-ea"/>
                <a:ea typeface="+mj-ea"/>
              </a:rPr>
              <a:t>另外</a:t>
            </a:r>
            <a:r>
              <a:rPr lang="en-US" altLang="zh-CN" sz="2800" b="1" spc="100" dirty="0">
                <a:solidFill>
                  <a:schemeClr val="tx1">
                    <a:lumMod val="85000"/>
                    <a:lumOff val="15000"/>
                  </a:schemeClr>
                </a:solidFill>
                <a:latin typeface="+mj-ea"/>
                <a:ea typeface="+mj-ea"/>
              </a:rPr>
              <a:t>10</a:t>
            </a:r>
            <a:r>
              <a:rPr lang="zh-CN" altLang="en-US" sz="2800" b="1" spc="100" dirty="0">
                <a:solidFill>
                  <a:schemeClr val="tx1">
                    <a:lumMod val="85000"/>
                    <a:lumOff val="15000"/>
                  </a:schemeClr>
                </a:solidFill>
                <a:latin typeface="+mj-ea"/>
                <a:ea typeface="+mj-ea"/>
              </a:rPr>
              <a:t>颗脉冲星的矮脉冲</a:t>
            </a:r>
          </a:p>
        </p:txBody>
      </p:sp>
      <p:pic>
        <p:nvPicPr>
          <p:cNvPr id="8" name="图片 7">
            <a:extLst>
              <a:ext uri="{FF2B5EF4-FFF2-40B4-BE49-F238E27FC236}">
                <a16:creationId xmlns:a16="http://schemas.microsoft.com/office/drawing/2014/main" id="{801B5D40-7AB5-5551-2800-6A9CF6C0CB14}"/>
              </a:ext>
            </a:extLst>
          </p:cNvPr>
          <p:cNvPicPr>
            <a:picLocks noChangeAspect="1"/>
          </p:cNvPicPr>
          <p:nvPr/>
        </p:nvPicPr>
        <p:blipFill rotWithShape="1">
          <a:blip r:embed="rId4"/>
          <a:srcRect r="72330"/>
          <a:stretch/>
        </p:blipFill>
        <p:spPr>
          <a:xfrm>
            <a:off x="571228" y="1228252"/>
            <a:ext cx="2053440" cy="2705963"/>
          </a:xfrm>
          <a:prstGeom prst="rect">
            <a:avLst/>
          </a:prstGeom>
        </p:spPr>
      </p:pic>
      <p:sp>
        <p:nvSpPr>
          <p:cNvPr id="10" name="文本框 9">
            <a:extLst>
              <a:ext uri="{FF2B5EF4-FFF2-40B4-BE49-F238E27FC236}">
                <a16:creationId xmlns:a16="http://schemas.microsoft.com/office/drawing/2014/main" id="{EED5D3E1-16C7-31FE-3203-B85000C38782}"/>
              </a:ext>
            </a:extLst>
          </p:cNvPr>
          <p:cNvSpPr txBox="1"/>
          <p:nvPr/>
        </p:nvSpPr>
        <p:spPr>
          <a:xfrm>
            <a:off x="693456" y="855275"/>
            <a:ext cx="1931212" cy="400110"/>
          </a:xfrm>
          <a:prstGeom prst="rect">
            <a:avLst/>
          </a:prstGeom>
          <a:noFill/>
        </p:spPr>
        <p:txBody>
          <a:bodyPr wrap="square" rtlCol="0">
            <a:spAutoFit/>
          </a:bodyPr>
          <a:lstStyle/>
          <a:p>
            <a:r>
              <a:rPr lang="en-US" altLang="zh-CN" sz="2000" dirty="0"/>
              <a:t>B1901+10</a:t>
            </a:r>
            <a:endParaRPr lang="zh-CN" altLang="en-US" sz="2000" dirty="0"/>
          </a:p>
        </p:txBody>
      </p:sp>
      <p:pic>
        <p:nvPicPr>
          <p:cNvPr id="12" name="图片 11">
            <a:extLst>
              <a:ext uri="{FF2B5EF4-FFF2-40B4-BE49-F238E27FC236}">
                <a16:creationId xmlns:a16="http://schemas.microsoft.com/office/drawing/2014/main" id="{50014F55-09CF-BBE6-8E77-4E6F7058E3E1}"/>
              </a:ext>
            </a:extLst>
          </p:cNvPr>
          <p:cNvPicPr>
            <a:picLocks noChangeAspect="1"/>
          </p:cNvPicPr>
          <p:nvPr/>
        </p:nvPicPr>
        <p:blipFill rotWithShape="1">
          <a:blip r:embed="rId3"/>
          <a:srcRect r="69231"/>
          <a:stretch/>
        </p:blipFill>
        <p:spPr>
          <a:xfrm>
            <a:off x="511960" y="4378585"/>
            <a:ext cx="2188907" cy="2479415"/>
          </a:xfrm>
          <a:prstGeom prst="rect">
            <a:avLst/>
          </a:prstGeom>
        </p:spPr>
      </p:pic>
      <p:sp>
        <p:nvSpPr>
          <p:cNvPr id="13" name="文本框 12">
            <a:extLst>
              <a:ext uri="{FF2B5EF4-FFF2-40B4-BE49-F238E27FC236}">
                <a16:creationId xmlns:a16="http://schemas.microsoft.com/office/drawing/2014/main" id="{8C4DDD8E-9EF7-B420-D8CC-CDDF93B9DF6A}"/>
              </a:ext>
            </a:extLst>
          </p:cNvPr>
          <p:cNvSpPr txBox="1"/>
          <p:nvPr/>
        </p:nvSpPr>
        <p:spPr>
          <a:xfrm>
            <a:off x="693456" y="4018859"/>
            <a:ext cx="1931212" cy="400110"/>
          </a:xfrm>
          <a:prstGeom prst="rect">
            <a:avLst/>
          </a:prstGeom>
          <a:noFill/>
        </p:spPr>
        <p:txBody>
          <a:bodyPr wrap="square" rtlCol="0">
            <a:spAutoFit/>
          </a:bodyPr>
          <a:lstStyle/>
          <a:p>
            <a:r>
              <a:rPr lang="en-US" altLang="zh-CN" sz="2000" dirty="0"/>
              <a:t>J1538+2345</a:t>
            </a:r>
            <a:endParaRPr lang="zh-CN" altLang="en-US" sz="2000" dirty="0"/>
          </a:p>
        </p:txBody>
      </p:sp>
      <p:pic>
        <p:nvPicPr>
          <p:cNvPr id="14" name="图片 13">
            <a:extLst>
              <a:ext uri="{FF2B5EF4-FFF2-40B4-BE49-F238E27FC236}">
                <a16:creationId xmlns:a16="http://schemas.microsoft.com/office/drawing/2014/main" id="{BB5BC3EC-D836-C8E4-0018-A14F54EC7E09}"/>
              </a:ext>
            </a:extLst>
          </p:cNvPr>
          <p:cNvPicPr>
            <a:picLocks noChangeAspect="1"/>
          </p:cNvPicPr>
          <p:nvPr/>
        </p:nvPicPr>
        <p:blipFill rotWithShape="1">
          <a:blip r:embed="rId4"/>
          <a:srcRect l="29549" b="52440"/>
          <a:stretch/>
        </p:blipFill>
        <p:spPr>
          <a:xfrm>
            <a:off x="3213183" y="1134132"/>
            <a:ext cx="5457600" cy="1343357"/>
          </a:xfrm>
          <a:prstGeom prst="rect">
            <a:avLst/>
          </a:prstGeom>
        </p:spPr>
      </p:pic>
      <p:pic>
        <p:nvPicPr>
          <p:cNvPr id="17" name="图片 16">
            <a:extLst>
              <a:ext uri="{FF2B5EF4-FFF2-40B4-BE49-F238E27FC236}">
                <a16:creationId xmlns:a16="http://schemas.microsoft.com/office/drawing/2014/main" id="{CB8DD821-D9FA-FE56-29B2-79645575E960}"/>
              </a:ext>
            </a:extLst>
          </p:cNvPr>
          <p:cNvPicPr>
            <a:picLocks noChangeAspect="1"/>
          </p:cNvPicPr>
          <p:nvPr/>
        </p:nvPicPr>
        <p:blipFill rotWithShape="1">
          <a:blip r:embed="rId4"/>
          <a:srcRect l="29549" t="52440"/>
          <a:stretch/>
        </p:blipFill>
        <p:spPr>
          <a:xfrm>
            <a:off x="3213183" y="2635976"/>
            <a:ext cx="5457600" cy="1343357"/>
          </a:xfrm>
          <a:prstGeom prst="rect">
            <a:avLst/>
          </a:prstGeom>
        </p:spPr>
      </p:pic>
      <p:pic>
        <p:nvPicPr>
          <p:cNvPr id="18" name="图片 17">
            <a:extLst>
              <a:ext uri="{FF2B5EF4-FFF2-40B4-BE49-F238E27FC236}">
                <a16:creationId xmlns:a16="http://schemas.microsoft.com/office/drawing/2014/main" id="{9D013F45-1475-AC14-BB11-9D84A2A22488}"/>
              </a:ext>
            </a:extLst>
          </p:cNvPr>
          <p:cNvPicPr>
            <a:picLocks noChangeAspect="1"/>
          </p:cNvPicPr>
          <p:nvPr/>
        </p:nvPicPr>
        <p:blipFill rotWithShape="1">
          <a:blip r:embed="rId3"/>
          <a:srcRect l="31738" r="-1" b="48095"/>
          <a:stretch/>
        </p:blipFill>
        <p:spPr>
          <a:xfrm>
            <a:off x="3279734" y="5457757"/>
            <a:ext cx="5457600" cy="1446281"/>
          </a:xfrm>
          <a:prstGeom prst="rect">
            <a:avLst/>
          </a:prstGeom>
        </p:spPr>
      </p:pic>
      <p:cxnSp>
        <p:nvCxnSpPr>
          <p:cNvPr id="20" name="直接箭头连接符 19">
            <a:extLst>
              <a:ext uri="{FF2B5EF4-FFF2-40B4-BE49-F238E27FC236}">
                <a16:creationId xmlns:a16="http://schemas.microsoft.com/office/drawing/2014/main" id="{4DA35E7F-C7C1-5E68-3D4E-08FB034C625D}"/>
              </a:ext>
            </a:extLst>
          </p:cNvPr>
          <p:cNvCxnSpPr>
            <a:cxnSpLocks/>
            <a:endCxn id="14" idx="1"/>
          </p:cNvCxnSpPr>
          <p:nvPr/>
        </p:nvCxnSpPr>
        <p:spPr>
          <a:xfrm flipV="1">
            <a:off x="2567765" y="1805811"/>
            <a:ext cx="645418" cy="479830"/>
          </a:xfrm>
          <a:prstGeom prst="straightConnector1">
            <a:avLst/>
          </a:prstGeom>
          <a:ln w="190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1" name="直接箭头连接符 20">
            <a:extLst>
              <a:ext uri="{FF2B5EF4-FFF2-40B4-BE49-F238E27FC236}">
                <a16:creationId xmlns:a16="http://schemas.microsoft.com/office/drawing/2014/main" id="{E28520F7-FA91-2CF8-43F4-4F2BF1905815}"/>
              </a:ext>
            </a:extLst>
          </p:cNvPr>
          <p:cNvCxnSpPr>
            <a:cxnSpLocks/>
            <a:endCxn id="17" idx="1"/>
          </p:cNvCxnSpPr>
          <p:nvPr/>
        </p:nvCxnSpPr>
        <p:spPr>
          <a:xfrm>
            <a:off x="2567765" y="3178160"/>
            <a:ext cx="645418" cy="129495"/>
          </a:xfrm>
          <a:prstGeom prst="straightConnector1">
            <a:avLst/>
          </a:prstGeom>
          <a:ln w="190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4" name="直接箭头连接符 23">
            <a:extLst>
              <a:ext uri="{FF2B5EF4-FFF2-40B4-BE49-F238E27FC236}">
                <a16:creationId xmlns:a16="http://schemas.microsoft.com/office/drawing/2014/main" id="{28B95B08-805F-05DB-4660-9789C91840CC}"/>
              </a:ext>
            </a:extLst>
          </p:cNvPr>
          <p:cNvCxnSpPr>
            <a:cxnSpLocks/>
            <a:endCxn id="19" idx="1"/>
          </p:cNvCxnSpPr>
          <p:nvPr/>
        </p:nvCxnSpPr>
        <p:spPr>
          <a:xfrm>
            <a:off x="2634316" y="4649436"/>
            <a:ext cx="645418" cy="155070"/>
          </a:xfrm>
          <a:prstGeom prst="straightConnector1">
            <a:avLst/>
          </a:prstGeom>
          <a:ln w="190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5" name="直接箭头连接符 24">
            <a:extLst>
              <a:ext uri="{FF2B5EF4-FFF2-40B4-BE49-F238E27FC236}">
                <a16:creationId xmlns:a16="http://schemas.microsoft.com/office/drawing/2014/main" id="{68373665-3348-0580-2F13-254FD5C096DB}"/>
              </a:ext>
            </a:extLst>
          </p:cNvPr>
          <p:cNvCxnSpPr>
            <a:cxnSpLocks/>
            <a:endCxn id="18" idx="1"/>
          </p:cNvCxnSpPr>
          <p:nvPr/>
        </p:nvCxnSpPr>
        <p:spPr>
          <a:xfrm>
            <a:off x="2634316" y="6158428"/>
            <a:ext cx="645418" cy="22470"/>
          </a:xfrm>
          <a:prstGeom prst="straightConnector1">
            <a:avLst/>
          </a:prstGeom>
          <a:ln w="19050">
            <a:solidFill>
              <a:srgbClr val="FF0000"/>
            </a:solidFill>
            <a:tailEnd type="triangle"/>
          </a:ln>
        </p:spPr>
        <p:style>
          <a:lnRef idx="3">
            <a:schemeClr val="dk1"/>
          </a:lnRef>
          <a:fillRef idx="0">
            <a:schemeClr val="dk1"/>
          </a:fillRef>
          <a:effectRef idx="2">
            <a:schemeClr val="dk1"/>
          </a:effectRef>
          <a:fontRef idx="minor">
            <a:schemeClr val="tx1"/>
          </a:fontRef>
        </p:style>
      </p:cxnSp>
      <p:pic>
        <p:nvPicPr>
          <p:cNvPr id="36" name="图片 35">
            <a:extLst>
              <a:ext uri="{FF2B5EF4-FFF2-40B4-BE49-F238E27FC236}">
                <a16:creationId xmlns:a16="http://schemas.microsoft.com/office/drawing/2014/main" id="{A3EE2287-4534-169F-DEC1-615BCDFF023A}"/>
              </a:ext>
            </a:extLst>
          </p:cNvPr>
          <p:cNvPicPr>
            <a:picLocks noChangeAspect="1"/>
          </p:cNvPicPr>
          <p:nvPr/>
        </p:nvPicPr>
        <p:blipFill>
          <a:blip r:embed="rId5"/>
          <a:stretch>
            <a:fillRect/>
          </a:stretch>
        </p:blipFill>
        <p:spPr>
          <a:xfrm>
            <a:off x="9093200" y="1162215"/>
            <a:ext cx="2772000" cy="2772000"/>
          </a:xfrm>
          <a:prstGeom prst="rect">
            <a:avLst/>
          </a:prstGeom>
        </p:spPr>
      </p:pic>
      <p:sp>
        <p:nvSpPr>
          <p:cNvPr id="9" name="文本框 8">
            <a:extLst>
              <a:ext uri="{FF2B5EF4-FFF2-40B4-BE49-F238E27FC236}">
                <a16:creationId xmlns:a16="http://schemas.microsoft.com/office/drawing/2014/main" id="{AE09E5A3-6CBD-F1A2-D873-E245DFD4F306}"/>
              </a:ext>
            </a:extLst>
          </p:cNvPr>
          <p:cNvSpPr txBox="1"/>
          <p:nvPr/>
        </p:nvSpPr>
        <p:spPr>
          <a:xfrm>
            <a:off x="7967480" y="878894"/>
            <a:ext cx="914512" cy="338554"/>
          </a:xfrm>
          <a:prstGeom prst="rect">
            <a:avLst/>
          </a:prstGeom>
          <a:noFill/>
        </p:spPr>
        <p:txBody>
          <a:bodyPr wrap="square">
            <a:spAutoFit/>
          </a:bodyPr>
          <a:lstStyle/>
          <a:p>
            <a:r>
              <a:rPr lang="en-US" altLang="zh-CN" sz="1600" dirty="0"/>
              <a:t>11/584</a:t>
            </a:r>
            <a:endParaRPr lang="zh-CN" altLang="en-US" sz="1600" dirty="0"/>
          </a:p>
        </p:txBody>
      </p:sp>
      <p:sp>
        <p:nvSpPr>
          <p:cNvPr id="11" name="文本框 10">
            <a:extLst>
              <a:ext uri="{FF2B5EF4-FFF2-40B4-BE49-F238E27FC236}">
                <a16:creationId xmlns:a16="http://schemas.microsoft.com/office/drawing/2014/main" id="{472C32A7-293B-F786-3248-3FD2852C11F9}"/>
              </a:ext>
            </a:extLst>
          </p:cNvPr>
          <p:cNvSpPr txBox="1"/>
          <p:nvPr/>
        </p:nvSpPr>
        <p:spPr>
          <a:xfrm>
            <a:off x="8034030" y="3880360"/>
            <a:ext cx="914512" cy="338554"/>
          </a:xfrm>
          <a:prstGeom prst="rect">
            <a:avLst/>
          </a:prstGeom>
          <a:noFill/>
        </p:spPr>
        <p:txBody>
          <a:bodyPr wrap="square">
            <a:spAutoFit/>
          </a:bodyPr>
          <a:lstStyle/>
          <a:p>
            <a:r>
              <a:rPr lang="en-US" altLang="zh-CN" sz="1600" dirty="0"/>
              <a:t>4/256</a:t>
            </a:r>
            <a:endParaRPr lang="zh-CN" altLang="en-US" sz="1600" dirty="0"/>
          </a:p>
        </p:txBody>
      </p:sp>
    </p:spTree>
    <p:extLst>
      <p:ext uri="{BB962C8B-B14F-4D97-AF65-F5344CB8AC3E}">
        <p14:creationId xmlns:p14="http://schemas.microsoft.com/office/powerpoint/2010/main" val="1544160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A122758D-DD73-6A70-75AB-A2FC6D2C9805}"/>
              </a:ext>
            </a:extLst>
          </p:cNvPr>
          <p:cNvSpPr txBox="1"/>
          <p:nvPr/>
        </p:nvSpPr>
        <p:spPr>
          <a:xfrm>
            <a:off x="9642604" y="505362"/>
            <a:ext cx="2549396" cy="338554"/>
          </a:xfrm>
          <a:prstGeom prst="rect">
            <a:avLst/>
          </a:prstGeom>
          <a:noFill/>
        </p:spPr>
        <p:txBody>
          <a:bodyPr wrap="square">
            <a:spAutoFit/>
          </a:bodyPr>
          <a:lstStyle/>
          <a:p>
            <a:pPr>
              <a:defRPr/>
            </a:pPr>
            <a:r>
              <a:rPr lang="en-US" altLang="zh-CN" sz="1600" dirty="0">
                <a:ea typeface="微软雅黑" panose="020B0503020204020204" pitchFamily="34" charset="-122"/>
              </a:rPr>
              <a:t>(</a:t>
            </a:r>
            <a:r>
              <a:rPr lang="da-DK" altLang="zh-CN" sz="1600" dirty="0">
                <a:ea typeface="微软雅黑" panose="020B0503020204020204" pitchFamily="34" charset="-122"/>
              </a:rPr>
              <a:t>Yan, Yi, et al., 2024, ApJ</a:t>
            </a:r>
            <a:r>
              <a:rPr lang="en-US" altLang="zh-CN" sz="1600" dirty="0">
                <a:ea typeface="微软雅黑" panose="020B0503020204020204" pitchFamily="34" charset="-122"/>
              </a:rPr>
              <a:t>)</a:t>
            </a:r>
            <a:endParaRPr lang="en-US" altLang="zh-CN" sz="1600" dirty="0"/>
          </a:p>
        </p:txBody>
      </p:sp>
      <p:sp>
        <p:nvSpPr>
          <p:cNvPr id="5" name="文本框 4">
            <a:extLst>
              <a:ext uri="{FF2B5EF4-FFF2-40B4-BE49-F238E27FC236}">
                <a16:creationId xmlns:a16="http://schemas.microsoft.com/office/drawing/2014/main" id="{A6417CD2-DC14-E311-A492-85600CF3DB69}"/>
              </a:ext>
            </a:extLst>
          </p:cNvPr>
          <p:cNvSpPr txBox="1"/>
          <p:nvPr/>
        </p:nvSpPr>
        <p:spPr>
          <a:xfrm>
            <a:off x="1077305" y="210607"/>
            <a:ext cx="5442134" cy="662554"/>
          </a:xfrm>
          <a:prstGeom prst="rect">
            <a:avLst/>
          </a:prstGeom>
          <a:noFill/>
        </p:spPr>
        <p:txBody>
          <a:bodyPr wrap="square">
            <a:spAutoFit/>
          </a:bodyPr>
          <a:lstStyle/>
          <a:p>
            <a:pPr>
              <a:lnSpc>
                <a:spcPct val="150000"/>
              </a:lnSpc>
            </a:pPr>
            <a:r>
              <a:rPr lang="en-US" altLang="zh-CN" sz="2800" b="1" spc="100" dirty="0">
                <a:solidFill>
                  <a:schemeClr val="tx1">
                    <a:lumMod val="85000"/>
                    <a:lumOff val="15000"/>
                  </a:schemeClr>
                </a:solidFill>
                <a:latin typeface="+mj-ea"/>
                <a:ea typeface="+mj-ea"/>
              </a:rPr>
              <a:t>1.2 </a:t>
            </a:r>
            <a:r>
              <a:rPr lang="zh-CN" altLang="en-US" sz="2800" b="1" spc="100" dirty="0">
                <a:solidFill>
                  <a:schemeClr val="tx1">
                    <a:lumMod val="85000"/>
                    <a:lumOff val="15000"/>
                  </a:schemeClr>
                </a:solidFill>
                <a:latin typeface="+mj-ea"/>
                <a:ea typeface="+mj-ea"/>
              </a:rPr>
              <a:t>另外</a:t>
            </a:r>
            <a:r>
              <a:rPr lang="en-US" altLang="zh-CN" sz="2800" b="1" spc="100" dirty="0">
                <a:solidFill>
                  <a:schemeClr val="tx1">
                    <a:lumMod val="85000"/>
                    <a:lumOff val="15000"/>
                  </a:schemeClr>
                </a:solidFill>
                <a:latin typeface="+mj-ea"/>
                <a:ea typeface="+mj-ea"/>
              </a:rPr>
              <a:t>10</a:t>
            </a:r>
            <a:r>
              <a:rPr lang="zh-CN" altLang="en-US" sz="2800" b="1" spc="100" dirty="0">
                <a:solidFill>
                  <a:schemeClr val="tx1">
                    <a:lumMod val="85000"/>
                    <a:lumOff val="15000"/>
                  </a:schemeClr>
                </a:solidFill>
                <a:latin typeface="+mj-ea"/>
                <a:ea typeface="+mj-ea"/>
              </a:rPr>
              <a:t>颗脉冲星的矮脉冲</a:t>
            </a:r>
          </a:p>
        </p:txBody>
      </p:sp>
      <p:pic>
        <p:nvPicPr>
          <p:cNvPr id="3" name="图片 2">
            <a:extLst>
              <a:ext uri="{FF2B5EF4-FFF2-40B4-BE49-F238E27FC236}">
                <a16:creationId xmlns:a16="http://schemas.microsoft.com/office/drawing/2014/main" id="{DE3453EC-7593-87B0-7131-12472F53859C}"/>
              </a:ext>
            </a:extLst>
          </p:cNvPr>
          <p:cNvPicPr>
            <a:picLocks noChangeAspect="1"/>
          </p:cNvPicPr>
          <p:nvPr/>
        </p:nvPicPr>
        <p:blipFill rotWithShape="1">
          <a:blip r:embed="rId3"/>
          <a:srcRect r="68599"/>
          <a:stretch/>
        </p:blipFill>
        <p:spPr>
          <a:xfrm>
            <a:off x="1658727" y="1208904"/>
            <a:ext cx="2299302" cy="2524796"/>
          </a:xfrm>
          <a:prstGeom prst="rect">
            <a:avLst/>
          </a:prstGeom>
        </p:spPr>
      </p:pic>
      <p:sp>
        <p:nvSpPr>
          <p:cNvPr id="4" name="文本框 3">
            <a:extLst>
              <a:ext uri="{FF2B5EF4-FFF2-40B4-BE49-F238E27FC236}">
                <a16:creationId xmlns:a16="http://schemas.microsoft.com/office/drawing/2014/main" id="{CD4DE40F-A1A7-EBBB-96B3-D83D812D0D8D}"/>
              </a:ext>
            </a:extLst>
          </p:cNvPr>
          <p:cNvSpPr txBox="1"/>
          <p:nvPr/>
        </p:nvSpPr>
        <p:spPr>
          <a:xfrm>
            <a:off x="1931230" y="906482"/>
            <a:ext cx="1931212" cy="400110"/>
          </a:xfrm>
          <a:prstGeom prst="rect">
            <a:avLst/>
          </a:prstGeom>
          <a:noFill/>
        </p:spPr>
        <p:txBody>
          <a:bodyPr wrap="square" rtlCol="0">
            <a:spAutoFit/>
          </a:bodyPr>
          <a:lstStyle/>
          <a:p>
            <a:r>
              <a:rPr lang="en-US" altLang="zh-CN" sz="2000" dirty="0"/>
              <a:t>J1824-0127</a:t>
            </a:r>
            <a:endParaRPr lang="zh-CN" altLang="en-US" sz="2000" dirty="0"/>
          </a:p>
        </p:txBody>
      </p:sp>
      <p:pic>
        <p:nvPicPr>
          <p:cNvPr id="7" name="图片 6">
            <a:extLst>
              <a:ext uri="{FF2B5EF4-FFF2-40B4-BE49-F238E27FC236}">
                <a16:creationId xmlns:a16="http://schemas.microsoft.com/office/drawing/2014/main" id="{04509357-EE27-F583-D359-635CE3E4C35B}"/>
              </a:ext>
            </a:extLst>
          </p:cNvPr>
          <p:cNvPicPr>
            <a:picLocks noChangeAspect="1"/>
          </p:cNvPicPr>
          <p:nvPr/>
        </p:nvPicPr>
        <p:blipFill rotWithShape="1">
          <a:blip r:embed="rId4"/>
          <a:srcRect r="69566"/>
          <a:stretch/>
        </p:blipFill>
        <p:spPr>
          <a:xfrm>
            <a:off x="1725216" y="4078327"/>
            <a:ext cx="2171094" cy="2779673"/>
          </a:xfrm>
          <a:prstGeom prst="rect">
            <a:avLst/>
          </a:prstGeom>
        </p:spPr>
      </p:pic>
      <p:sp>
        <p:nvSpPr>
          <p:cNvPr id="8" name="文本框 7">
            <a:extLst>
              <a:ext uri="{FF2B5EF4-FFF2-40B4-BE49-F238E27FC236}">
                <a16:creationId xmlns:a16="http://schemas.microsoft.com/office/drawing/2014/main" id="{1CB8CB87-37DA-5079-7E09-21CED7B0CECD}"/>
              </a:ext>
            </a:extLst>
          </p:cNvPr>
          <p:cNvSpPr txBox="1"/>
          <p:nvPr/>
        </p:nvSpPr>
        <p:spPr>
          <a:xfrm>
            <a:off x="1965098" y="3742632"/>
            <a:ext cx="1931212" cy="400110"/>
          </a:xfrm>
          <a:prstGeom prst="rect">
            <a:avLst/>
          </a:prstGeom>
          <a:noFill/>
        </p:spPr>
        <p:txBody>
          <a:bodyPr wrap="square" rtlCol="0">
            <a:spAutoFit/>
          </a:bodyPr>
          <a:lstStyle/>
          <a:p>
            <a:r>
              <a:rPr lang="en-US" altLang="zh-CN" sz="2000" dirty="0"/>
              <a:t>J1939+10</a:t>
            </a:r>
            <a:endParaRPr lang="zh-CN" altLang="en-US" sz="2000" dirty="0"/>
          </a:p>
        </p:txBody>
      </p:sp>
      <p:pic>
        <p:nvPicPr>
          <p:cNvPr id="9" name="图片 8">
            <a:extLst>
              <a:ext uri="{FF2B5EF4-FFF2-40B4-BE49-F238E27FC236}">
                <a16:creationId xmlns:a16="http://schemas.microsoft.com/office/drawing/2014/main" id="{A47CB32F-3C21-E2D8-5D8C-E8B05A041383}"/>
              </a:ext>
            </a:extLst>
          </p:cNvPr>
          <p:cNvPicPr>
            <a:picLocks noChangeAspect="1"/>
          </p:cNvPicPr>
          <p:nvPr/>
        </p:nvPicPr>
        <p:blipFill rotWithShape="1">
          <a:blip r:embed="rId3"/>
          <a:srcRect l="33713"/>
          <a:stretch/>
        </p:blipFill>
        <p:spPr>
          <a:xfrm>
            <a:off x="4298793" y="1049867"/>
            <a:ext cx="5452757" cy="2836343"/>
          </a:xfrm>
          <a:prstGeom prst="rect">
            <a:avLst/>
          </a:prstGeom>
        </p:spPr>
      </p:pic>
      <p:pic>
        <p:nvPicPr>
          <p:cNvPr id="10" name="图片 9">
            <a:extLst>
              <a:ext uri="{FF2B5EF4-FFF2-40B4-BE49-F238E27FC236}">
                <a16:creationId xmlns:a16="http://schemas.microsoft.com/office/drawing/2014/main" id="{BE517B07-B6F8-D281-8053-02482C6AFD20}"/>
              </a:ext>
            </a:extLst>
          </p:cNvPr>
          <p:cNvPicPr>
            <a:picLocks noChangeAspect="1"/>
          </p:cNvPicPr>
          <p:nvPr/>
        </p:nvPicPr>
        <p:blipFill rotWithShape="1">
          <a:blip r:embed="rId4"/>
          <a:srcRect l="32214" b="2911"/>
          <a:stretch/>
        </p:blipFill>
        <p:spPr>
          <a:xfrm>
            <a:off x="4298793" y="3886210"/>
            <a:ext cx="5343810" cy="2982336"/>
          </a:xfrm>
          <a:prstGeom prst="rect">
            <a:avLst/>
          </a:prstGeom>
        </p:spPr>
      </p:pic>
      <p:sp>
        <p:nvSpPr>
          <p:cNvPr id="12" name="文本框 11">
            <a:extLst>
              <a:ext uri="{FF2B5EF4-FFF2-40B4-BE49-F238E27FC236}">
                <a16:creationId xmlns:a16="http://schemas.microsoft.com/office/drawing/2014/main" id="{75A35767-641F-3037-362C-0A2373163B69}"/>
              </a:ext>
            </a:extLst>
          </p:cNvPr>
          <p:cNvSpPr txBox="1"/>
          <p:nvPr/>
        </p:nvSpPr>
        <p:spPr>
          <a:xfrm>
            <a:off x="8966730" y="847551"/>
            <a:ext cx="935800" cy="338554"/>
          </a:xfrm>
          <a:prstGeom prst="rect">
            <a:avLst/>
          </a:prstGeom>
          <a:noFill/>
        </p:spPr>
        <p:txBody>
          <a:bodyPr wrap="square">
            <a:spAutoFit/>
          </a:bodyPr>
          <a:lstStyle/>
          <a:p>
            <a:r>
              <a:rPr lang="en-US" altLang="zh-CN" sz="1600" dirty="0"/>
              <a:t>2/361</a:t>
            </a:r>
            <a:endParaRPr lang="zh-CN" altLang="en-US" sz="1600" dirty="0"/>
          </a:p>
        </p:txBody>
      </p:sp>
      <p:sp>
        <p:nvSpPr>
          <p:cNvPr id="13" name="文本框 12">
            <a:extLst>
              <a:ext uri="{FF2B5EF4-FFF2-40B4-BE49-F238E27FC236}">
                <a16:creationId xmlns:a16="http://schemas.microsoft.com/office/drawing/2014/main" id="{022FEDF6-9E58-2943-59DA-CE51268D59C5}"/>
              </a:ext>
            </a:extLst>
          </p:cNvPr>
          <p:cNvSpPr txBox="1"/>
          <p:nvPr/>
        </p:nvSpPr>
        <p:spPr>
          <a:xfrm>
            <a:off x="8951352" y="3773410"/>
            <a:ext cx="914512" cy="338554"/>
          </a:xfrm>
          <a:prstGeom prst="rect">
            <a:avLst/>
          </a:prstGeom>
          <a:noFill/>
        </p:spPr>
        <p:txBody>
          <a:bodyPr wrap="square">
            <a:spAutoFit/>
          </a:bodyPr>
          <a:lstStyle/>
          <a:p>
            <a:r>
              <a:rPr lang="en-US" altLang="zh-CN" sz="1600" dirty="0"/>
              <a:t>1/134</a:t>
            </a:r>
            <a:endParaRPr lang="zh-CN" altLang="en-US" sz="1600" dirty="0"/>
          </a:p>
        </p:txBody>
      </p:sp>
    </p:spTree>
    <p:extLst>
      <p:ext uri="{BB962C8B-B14F-4D97-AF65-F5344CB8AC3E}">
        <p14:creationId xmlns:p14="http://schemas.microsoft.com/office/powerpoint/2010/main" val="329678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A122758D-DD73-6A70-75AB-A2FC6D2C9805}"/>
              </a:ext>
            </a:extLst>
          </p:cNvPr>
          <p:cNvSpPr txBox="1"/>
          <p:nvPr/>
        </p:nvSpPr>
        <p:spPr>
          <a:xfrm>
            <a:off x="9642604" y="505362"/>
            <a:ext cx="2549396" cy="338554"/>
          </a:xfrm>
          <a:prstGeom prst="rect">
            <a:avLst/>
          </a:prstGeom>
          <a:noFill/>
        </p:spPr>
        <p:txBody>
          <a:bodyPr wrap="square">
            <a:spAutoFit/>
          </a:bodyPr>
          <a:lstStyle/>
          <a:p>
            <a:pPr>
              <a:defRPr/>
            </a:pPr>
            <a:r>
              <a:rPr lang="en-US" altLang="zh-CN" sz="1600" dirty="0">
                <a:ea typeface="微软雅黑" panose="020B0503020204020204" pitchFamily="34" charset="-122"/>
              </a:rPr>
              <a:t>(</a:t>
            </a:r>
            <a:r>
              <a:rPr lang="da-DK" altLang="zh-CN" sz="1600" dirty="0">
                <a:ea typeface="微软雅黑" panose="020B0503020204020204" pitchFamily="34" charset="-122"/>
              </a:rPr>
              <a:t>Yan, Yi, et al., 2024, ApJ</a:t>
            </a:r>
            <a:r>
              <a:rPr lang="en-US" altLang="zh-CN" sz="1600" dirty="0">
                <a:ea typeface="微软雅黑" panose="020B0503020204020204" pitchFamily="34" charset="-122"/>
              </a:rPr>
              <a:t>)</a:t>
            </a:r>
            <a:endParaRPr lang="en-US" altLang="zh-CN" sz="1600" dirty="0"/>
          </a:p>
        </p:txBody>
      </p:sp>
      <p:sp>
        <p:nvSpPr>
          <p:cNvPr id="5" name="文本框 4">
            <a:extLst>
              <a:ext uri="{FF2B5EF4-FFF2-40B4-BE49-F238E27FC236}">
                <a16:creationId xmlns:a16="http://schemas.microsoft.com/office/drawing/2014/main" id="{A6417CD2-DC14-E311-A492-85600CF3DB69}"/>
              </a:ext>
            </a:extLst>
          </p:cNvPr>
          <p:cNvSpPr txBox="1"/>
          <p:nvPr/>
        </p:nvSpPr>
        <p:spPr>
          <a:xfrm>
            <a:off x="1113938" y="203216"/>
            <a:ext cx="5442134" cy="662554"/>
          </a:xfrm>
          <a:prstGeom prst="rect">
            <a:avLst/>
          </a:prstGeom>
          <a:noFill/>
        </p:spPr>
        <p:txBody>
          <a:bodyPr wrap="square">
            <a:spAutoFit/>
          </a:bodyPr>
          <a:lstStyle/>
          <a:p>
            <a:pPr>
              <a:lnSpc>
                <a:spcPct val="150000"/>
              </a:lnSpc>
            </a:pPr>
            <a:r>
              <a:rPr lang="en-US" altLang="zh-CN" sz="2800" b="1" spc="100" dirty="0">
                <a:solidFill>
                  <a:schemeClr val="tx1">
                    <a:lumMod val="85000"/>
                    <a:lumOff val="15000"/>
                  </a:schemeClr>
                </a:solidFill>
                <a:latin typeface="+mj-ea"/>
                <a:ea typeface="+mj-ea"/>
              </a:rPr>
              <a:t>1.2 </a:t>
            </a:r>
            <a:r>
              <a:rPr lang="zh-CN" altLang="en-US" sz="2800" b="1" spc="100" dirty="0">
                <a:solidFill>
                  <a:schemeClr val="tx1">
                    <a:lumMod val="85000"/>
                    <a:lumOff val="15000"/>
                  </a:schemeClr>
                </a:solidFill>
                <a:latin typeface="+mj-ea"/>
                <a:ea typeface="+mj-ea"/>
              </a:rPr>
              <a:t>另外</a:t>
            </a:r>
            <a:r>
              <a:rPr lang="en-US" altLang="zh-CN" sz="2800" b="1" spc="100" dirty="0">
                <a:solidFill>
                  <a:schemeClr val="tx1">
                    <a:lumMod val="85000"/>
                    <a:lumOff val="15000"/>
                  </a:schemeClr>
                </a:solidFill>
                <a:latin typeface="+mj-ea"/>
                <a:ea typeface="+mj-ea"/>
              </a:rPr>
              <a:t>10</a:t>
            </a:r>
            <a:r>
              <a:rPr lang="zh-CN" altLang="en-US" sz="2800" b="1" spc="100" dirty="0">
                <a:solidFill>
                  <a:schemeClr val="tx1">
                    <a:lumMod val="85000"/>
                    <a:lumOff val="15000"/>
                  </a:schemeClr>
                </a:solidFill>
                <a:latin typeface="+mj-ea"/>
                <a:ea typeface="+mj-ea"/>
              </a:rPr>
              <a:t>颗脉冲星的矮脉冲</a:t>
            </a:r>
          </a:p>
        </p:txBody>
      </p:sp>
      <p:pic>
        <p:nvPicPr>
          <p:cNvPr id="3" name="图片 2">
            <a:extLst>
              <a:ext uri="{FF2B5EF4-FFF2-40B4-BE49-F238E27FC236}">
                <a16:creationId xmlns:a16="http://schemas.microsoft.com/office/drawing/2014/main" id="{B702A872-1074-87F2-2A52-DE8BE825552D}"/>
              </a:ext>
            </a:extLst>
          </p:cNvPr>
          <p:cNvPicPr>
            <a:picLocks noChangeAspect="1"/>
          </p:cNvPicPr>
          <p:nvPr/>
        </p:nvPicPr>
        <p:blipFill rotWithShape="1">
          <a:blip r:embed="rId3"/>
          <a:srcRect r="70094"/>
          <a:stretch/>
        </p:blipFill>
        <p:spPr>
          <a:xfrm>
            <a:off x="1616640" y="1229462"/>
            <a:ext cx="2341389" cy="2707200"/>
          </a:xfrm>
          <a:prstGeom prst="rect">
            <a:avLst/>
          </a:prstGeom>
        </p:spPr>
      </p:pic>
      <p:sp>
        <p:nvSpPr>
          <p:cNvPr id="4" name="文本框 3">
            <a:extLst>
              <a:ext uri="{FF2B5EF4-FFF2-40B4-BE49-F238E27FC236}">
                <a16:creationId xmlns:a16="http://schemas.microsoft.com/office/drawing/2014/main" id="{140B8E32-4443-6604-6DBF-1AE0AF686B76}"/>
              </a:ext>
            </a:extLst>
          </p:cNvPr>
          <p:cNvSpPr txBox="1"/>
          <p:nvPr/>
        </p:nvSpPr>
        <p:spPr>
          <a:xfrm>
            <a:off x="1795839" y="971289"/>
            <a:ext cx="1931212" cy="400110"/>
          </a:xfrm>
          <a:prstGeom prst="rect">
            <a:avLst/>
          </a:prstGeom>
          <a:noFill/>
        </p:spPr>
        <p:txBody>
          <a:bodyPr wrap="square" rtlCol="0">
            <a:spAutoFit/>
          </a:bodyPr>
          <a:lstStyle/>
          <a:p>
            <a:r>
              <a:rPr lang="en-US" altLang="zh-CN" sz="2000" dirty="0"/>
              <a:t>B2000+40</a:t>
            </a:r>
            <a:endParaRPr lang="zh-CN" altLang="en-US" sz="2000" dirty="0"/>
          </a:p>
        </p:txBody>
      </p:sp>
      <p:pic>
        <p:nvPicPr>
          <p:cNvPr id="7" name="图片 6">
            <a:extLst>
              <a:ext uri="{FF2B5EF4-FFF2-40B4-BE49-F238E27FC236}">
                <a16:creationId xmlns:a16="http://schemas.microsoft.com/office/drawing/2014/main" id="{CD3B3522-C27F-07B0-978E-E16B23BEA9E1}"/>
              </a:ext>
            </a:extLst>
          </p:cNvPr>
          <p:cNvPicPr>
            <a:picLocks noChangeAspect="1"/>
          </p:cNvPicPr>
          <p:nvPr/>
        </p:nvPicPr>
        <p:blipFill rotWithShape="1">
          <a:blip r:embed="rId4"/>
          <a:srcRect t="6203" r="70388"/>
          <a:stretch/>
        </p:blipFill>
        <p:spPr>
          <a:xfrm>
            <a:off x="1581438" y="4194835"/>
            <a:ext cx="2360015" cy="2649081"/>
          </a:xfrm>
          <a:prstGeom prst="rect">
            <a:avLst/>
          </a:prstGeom>
        </p:spPr>
      </p:pic>
      <p:sp>
        <p:nvSpPr>
          <p:cNvPr id="8" name="文本框 7">
            <a:extLst>
              <a:ext uri="{FF2B5EF4-FFF2-40B4-BE49-F238E27FC236}">
                <a16:creationId xmlns:a16="http://schemas.microsoft.com/office/drawing/2014/main" id="{2F0DB67B-F26E-21A1-45F6-6634341BCF0A}"/>
              </a:ext>
            </a:extLst>
          </p:cNvPr>
          <p:cNvSpPr txBox="1"/>
          <p:nvPr/>
        </p:nvSpPr>
        <p:spPr>
          <a:xfrm>
            <a:off x="1795839" y="3815493"/>
            <a:ext cx="1931212" cy="400110"/>
          </a:xfrm>
          <a:prstGeom prst="rect">
            <a:avLst/>
          </a:prstGeom>
          <a:noFill/>
        </p:spPr>
        <p:txBody>
          <a:bodyPr wrap="square" rtlCol="0">
            <a:spAutoFit/>
          </a:bodyPr>
          <a:lstStyle/>
          <a:p>
            <a:r>
              <a:rPr lang="en-US" altLang="zh-CN" sz="2000" dirty="0"/>
              <a:t>J2112+4058</a:t>
            </a:r>
            <a:endParaRPr lang="zh-CN" altLang="en-US" sz="2000" dirty="0"/>
          </a:p>
        </p:txBody>
      </p:sp>
      <p:pic>
        <p:nvPicPr>
          <p:cNvPr id="9" name="图片 8">
            <a:extLst>
              <a:ext uri="{FF2B5EF4-FFF2-40B4-BE49-F238E27FC236}">
                <a16:creationId xmlns:a16="http://schemas.microsoft.com/office/drawing/2014/main" id="{F518346E-6ED9-55C2-BF68-D05D3EC6A9C4}"/>
              </a:ext>
            </a:extLst>
          </p:cNvPr>
          <p:cNvPicPr>
            <a:picLocks noChangeAspect="1"/>
          </p:cNvPicPr>
          <p:nvPr/>
        </p:nvPicPr>
        <p:blipFill rotWithShape="1">
          <a:blip r:embed="rId3"/>
          <a:srcRect l="31839"/>
          <a:stretch/>
        </p:blipFill>
        <p:spPr>
          <a:xfrm>
            <a:off x="4008520" y="1174612"/>
            <a:ext cx="5341152" cy="2709567"/>
          </a:xfrm>
          <a:prstGeom prst="rect">
            <a:avLst/>
          </a:prstGeom>
        </p:spPr>
      </p:pic>
      <p:pic>
        <p:nvPicPr>
          <p:cNvPr id="10" name="图片 9">
            <a:extLst>
              <a:ext uri="{FF2B5EF4-FFF2-40B4-BE49-F238E27FC236}">
                <a16:creationId xmlns:a16="http://schemas.microsoft.com/office/drawing/2014/main" id="{7FE8119C-52B1-B880-2A94-97C094D9AD74}"/>
              </a:ext>
            </a:extLst>
          </p:cNvPr>
          <p:cNvPicPr>
            <a:picLocks noChangeAspect="1"/>
          </p:cNvPicPr>
          <p:nvPr/>
        </p:nvPicPr>
        <p:blipFill rotWithShape="1">
          <a:blip r:embed="rId4"/>
          <a:srcRect l="31901"/>
          <a:stretch/>
        </p:blipFill>
        <p:spPr>
          <a:xfrm>
            <a:off x="4008520" y="4036698"/>
            <a:ext cx="5341152" cy="2779388"/>
          </a:xfrm>
          <a:prstGeom prst="rect">
            <a:avLst/>
          </a:prstGeom>
        </p:spPr>
      </p:pic>
      <p:sp>
        <p:nvSpPr>
          <p:cNvPr id="14" name="文本框 13">
            <a:extLst>
              <a:ext uri="{FF2B5EF4-FFF2-40B4-BE49-F238E27FC236}">
                <a16:creationId xmlns:a16="http://schemas.microsoft.com/office/drawing/2014/main" id="{115840E5-D73C-7333-D784-BC793DE8338B}"/>
              </a:ext>
            </a:extLst>
          </p:cNvPr>
          <p:cNvSpPr txBox="1"/>
          <p:nvPr/>
        </p:nvSpPr>
        <p:spPr>
          <a:xfrm>
            <a:off x="8697353" y="916394"/>
            <a:ext cx="914512" cy="338554"/>
          </a:xfrm>
          <a:prstGeom prst="rect">
            <a:avLst/>
          </a:prstGeom>
          <a:noFill/>
        </p:spPr>
        <p:txBody>
          <a:bodyPr wrap="square">
            <a:spAutoFit/>
          </a:bodyPr>
          <a:lstStyle/>
          <a:p>
            <a:r>
              <a:rPr lang="en-US" altLang="zh-CN" sz="1600" dirty="0"/>
              <a:t>2/367</a:t>
            </a:r>
            <a:endParaRPr lang="zh-CN" altLang="en-US" sz="1600" dirty="0"/>
          </a:p>
        </p:txBody>
      </p:sp>
      <p:sp>
        <p:nvSpPr>
          <p:cNvPr id="15" name="文本框 14">
            <a:extLst>
              <a:ext uri="{FF2B5EF4-FFF2-40B4-BE49-F238E27FC236}">
                <a16:creationId xmlns:a16="http://schemas.microsoft.com/office/drawing/2014/main" id="{3D7A5BAB-87E2-30B0-0403-3F462F179C22}"/>
              </a:ext>
            </a:extLst>
          </p:cNvPr>
          <p:cNvSpPr txBox="1"/>
          <p:nvPr/>
        </p:nvSpPr>
        <p:spPr>
          <a:xfrm>
            <a:off x="8710253" y="3803843"/>
            <a:ext cx="914512" cy="338554"/>
          </a:xfrm>
          <a:prstGeom prst="rect">
            <a:avLst/>
          </a:prstGeom>
          <a:noFill/>
        </p:spPr>
        <p:txBody>
          <a:bodyPr wrap="square">
            <a:spAutoFit/>
          </a:bodyPr>
          <a:lstStyle/>
          <a:p>
            <a:r>
              <a:rPr lang="en-US" altLang="zh-CN" sz="1600" dirty="0"/>
              <a:t>3/76</a:t>
            </a:r>
            <a:endParaRPr lang="zh-CN" altLang="en-US" sz="1600" dirty="0"/>
          </a:p>
        </p:txBody>
      </p:sp>
    </p:spTree>
    <p:extLst>
      <p:ext uri="{BB962C8B-B14F-4D97-AF65-F5344CB8AC3E}">
        <p14:creationId xmlns:p14="http://schemas.microsoft.com/office/powerpoint/2010/main" val="3257474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5" name="图片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 y="0"/>
            <a:ext cx="12192000"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2"/>
          <p:cNvSpPr txBox="1">
            <a:spLocks noChangeArrowheads="1"/>
          </p:cNvSpPr>
          <p:nvPr/>
        </p:nvSpPr>
        <p:spPr bwMode="auto">
          <a:xfrm>
            <a:off x="264389" y="560850"/>
            <a:ext cx="8184232" cy="51911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zh-CN"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主</a:t>
            </a:r>
            <a:r>
              <a:rPr kumimoji="0" lang="en-US"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 </a:t>
            </a:r>
            <a:r>
              <a:rPr kumimoji="0" lang="zh-CN"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要</a:t>
            </a:r>
            <a:r>
              <a:rPr kumimoji="0" lang="en-US"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 </a:t>
            </a:r>
            <a:r>
              <a:rPr kumimoji="0" lang="zh-CN"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内</a:t>
            </a:r>
            <a:r>
              <a:rPr kumimoji="0" lang="en-US"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 </a:t>
            </a:r>
            <a:r>
              <a:rPr kumimoji="0" lang="zh-CN"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容</a:t>
            </a: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4" y="5669010"/>
            <a:ext cx="12259324" cy="1188990"/>
          </a:xfrm>
          <a:prstGeom prst="rect">
            <a:avLst/>
          </a:prstGeom>
        </p:spPr>
      </p:pic>
      <p:sp>
        <p:nvSpPr>
          <p:cNvPr id="38" name="Text Box 4"/>
          <p:cNvSpPr txBox="1">
            <a:spLocks noChangeArrowheads="1"/>
          </p:cNvSpPr>
          <p:nvPr/>
        </p:nvSpPr>
        <p:spPr bwMode="auto">
          <a:xfrm>
            <a:off x="2466988" y="1696035"/>
            <a:ext cx="6597384" cy="452040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wrap="square">
            <a:spAutoFit/>
          </a:bodyPr>
          <a:lstStyle>
            <a:defPPr>
              <a:defRPr lang="zh-CN"/>
            </a:defPPr>
            <a:lvl1pPr algn="ctr" eaLnBrk="1" hangingPunct="1">
              <a:lnSpc>
                <a:spcPct val="150000"/>
              </a:lnSpc>
              <a:spcBef>
                <a:spcPts val="1200"/>
              </a:spcBef>
              <a:spcAft>
                <a:spcPts val="600"/>
              </a:spcAft>
              <a:defRPr sz="3200" b="1">
                <a:solidFill>
                  <a:srgbClr val="003BB0"/>
                </a:solidFill>
                <a:latin typeface="+mn-lt"/>
                <a:ea typeface="华文中宋" panose="02010600040101010101" pitchFamily="2" charset="-122"/>
              </a:defRPr>
            </a:lvl1pPr>
          </a:lstStyle>
          <a:p>
            <a:pPr marL="0" marR="0" lvl="0" indent="0" algn="l" defTabSz="914400" rtl="0" eaLnBrk="1" fontAlgn="auto" latinLnBrk="0" hangingPunct="1">
              <a:lnSpc>
                <a:spcPct val="120000"/>
              </a:lnSpc>
              <a:spcBef>
                <a:spcPts val="900"/>
              </a:spcBef>
              <a:spcAft>
                <a:spcPts val="600"/>
              </a:spcAft>
              <a:buClrTx/>
              <a:buSzTx/>
              <a:buFontTx/>
              <a:buNone/>
              <a:tabLst/>
              <a:defRPr/>
            </a:pPr>
            <a:r>
              <a:rPr kumimoji="0" lang="zh-CN" altLang="en-US" b="1" i="0" u="none" strike="noStrike" kern="1200" cap="none" spc="100" normalizeH="0" baseline="0" noProof="0" dirty="0">
                <a:ln>
                  <a:noFill/>
                </a:ln>
                <a:solidFill>
                  <a:srgbClr val="003BB0"/>
                </a:solidFill>
                <a:effectLst/>
                <a:uLnTx/>
                <a:uFillTx/>
                <a:latin typeface="微软雅黑" panose="020B0503020204020204" pitchFamily="34" charset="-122"/>
                <a:ea typeface="微软雅黑" panose="020B0503020204020204" pitchFamily="34" charset="-122"/>
              </a:rPr>
              <a:t>一、研究背景</a:t>
            </a:r>
            <a:endParaRPr kumimoji="0" lang="en-US" altLang="zh-CN" b="1" i="0" u="none" strike="noStrike" kern="1200" cap="none" spc="100" normalizeH="0" baseline="0" noProof="0" dirty="0">
              <a:ln>
                <a:noFill/>
              </a:ln>
              <a:solidFill>
                <a:srgbClr val="003BB0"/>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r>
              <a:rPr lang="zh-CN" altLang="en-US" spc="100" dirty="0">
                <a:solidFill>
                  <a:schemeClr val="bg2">
                    <a:lumMod val="75000"/>
                  </a:schemeClr>
                </a:solidFill>
                <a:latin typeface="微软雅黑" panose="020B0503020204020204" pitchFamily="34" charset="-122"/>
                <a:ea typeface="微软雅黑" panose="020B0503020204020204" pitchFamily="34" charset="-122"/>
              </a:rPr>
              <a:t>二、内容</a:t>
            </a:r>
            <a:endParaRPr lang="en-US" altLang="zh-CN" spc="100" dirty="0">
              <a:solidFill>
                <a:schemeClr val="bg2">
                  <a:lumMod val="75000"/>
                </a:schemeClr>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endParaRPr lang="en-US" altLang="zh-CN" sz="1800" spc="100" dirty="0">
              <a:solidFill>
                <a:schemeClr val="bg2">
                  <a:lumMod val="75000"/>
                </a:schemeClr>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endParaRPr lang="en-US" altLang="zh-CN" sz="1800" spc="100" dirty="0">
              <a:solidFill>
                <a:schemeClr val="bg2">
                  <a:lumMod val="75000"/>
                </a:schemeClr>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endParaRPr lang="en-US" altLang="zh-CN" sz="1800" spc="100" dirty="0">
              <a:solidFill>
                <a:schemeClr val="bg2">
                  <a:lumMod val="75000"/>
                </a:schemeClr>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endParaRPr lang="en-US" altLang="zh-CN" sz="2400" spc="100" dirty="0">
              <a:solidFill>
                <a:schemeClr val="bg2">
                  <a:lumMod val="75000"/>
                </a:schemeClr>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r>
              <a:rPr lang="zh-CN" altLang="en-US" spc="100" dirty="0">
                <a:solidFill>
                  <a:schemeClr val="bg2">
                    <a:lumMod val="75000"/>
                  </a:schemeClr>
                </a:solidFill>
                <a:latin typeface="微软雅黑" panose="020B0503020204020204" pitchFamily="34" charset="-122"/>
                <a:ea typeface="微软雅黑" panose="020B0503020204020204" pitchFamily="34" charset="-122"/>
              </a:rPr>
              <a:t>三、总结</a:t>
            </a:r>
            <a:endParaRPr lang="en-US" altLang="zh-CN" spc="100" dirty="0">
              <a:solidFill>
                <a:schemeClr val="bg2">
                  <a:lumMod val="75000"/>
                </a:schemeClr>
              </a:solidFill>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4"/>
          </p:nvPr>
        </p:nvSpPr>
        <p:spPr>
          <a:xfrm>
            <a:off x="-5965" y="6492875"/>
            <a:ext cx="557349" cy="365125"/>
          </a:xfrm>
          <a:prstGeom prst="rect">
            <a:avLst/>
          </a:prstGeom>
        </p:spPr>
        <p:txBody>
          <a:bodyPr vert="horz" lIns="91440" tIns="45720" rIns="91440" bIns="45720" rtlCol="0" anchor="ctr"/>
          <a:lstStyle>
            <a:defPPr>
              <a:defRPr lang="zh-CN"/>
            </a:defPPr>
            <a:lvl1pPr algn="ctr" rtl="0" eaLnBrk="0" fontAlgn="base" hangingPunct="0">
              <a:spcBef>
                <a:spcPct val="0"/>
              </a:spcBef>
              <a:spcAft>
                <a:spcPct val="0"/>
              </a:spcAft>
              <a:defRPr sz="1200" kern="1200">
                <a:solidFill>
                  <a:schemeClr val="tx1">
                    <a:tint val="75000"/>
                  </a:schemeClr>
                </a:solidFill>
                <a:latin typeface="Helvetica" panose="020B0604020202020204" pitchFamily="34" charset="0"/>
                <a:ea typeface="宋体" panose="02010600030101010101" pitchFamily="2" charset="-122"/>
                <a:cs typeface="+mn-cs"/>
                <a:sym typeface="Helvetica" panose="020B0604020202020204" pitchFamily="34" charset="0"/>
              </a:defRPr>
            </a:lvl1pPr>
            <a:lvl2pPr marL="227330" indent="2305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2pPr>
            <a:lvl3pPr marL="455930" indent="4591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3pPr>
            <a:lvl4pPr marL="684530" indent="6877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4pPr>
            <a:lvl5pPr marL="913130" indent="9163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5pPr>
            <a:lvl6pPr marL="22860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6pPr>
            <a:lvl7pPr marL="27432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7pPr>
            <a:lvl8pPr marL="32004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8pPr>
            <a:lvl9pPr marL="36576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3F0D864F-C98F-4B1B-86CE-79DA4E659C6B}" type="slidenum">
              <a:rPr kumimoji="0"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宋体" panose="02010600030101010101" pitchFamily="2" charset="-122"/>
                <a:cs typeface="+mn-cs"/>
                <a:sym typeface="Helvetica" panose="020B0604020202020204" pitchFamily="34" charset="0"/>
              </a:rPr>
              <a:pPr marL="0" marR="0" lvl="0" indent="0" algn="ctr" defTabSz="914400" rtl="0" eaLnBrk="0" fontAlgn="base" latinLnBrk="0" hangingPunct="0">
                <a:lnSpc>
                  <a:spcPct val="100000"/>
                </a:lnSpc>
                <a:spcBef>
                  <a:spcPct val="0"/>
                </a:spcBef>
                <a:spcAft>
                  <a:spcPct val="0"/>
                </a:spcAft>
                <a:buClrTx/>
                <a:buSzTx/>
                <a:buFontTx/>
                <a:buNone/>
                <a:tabLst/>
                <a:defRPr/>
              </a:pPr>
              <a:t>3</a:t>
            </a:fld>
            <a:endParaRPr kumimoji="0" lang="zh-CN" altLang="en-US" sz="2400" b="0"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mn-cs"/>
              <a:sym typeface="Helvetica" panose="020B0604020202020204" pitchFamily="34" charset="0"/>
            </a:endParaRPr>
          </a:p>
        </p:txBody>
      </p:sp>
      <p:sp>
        <p:nvSpPr>
          <p:cNvPr id="5" name="Text Box 4">
            <a:extLst>
              <a:ext uri="{FF2B5EF4-FFF2-40B4-BE49-F238E27FC236}">
                <a16:creationId xmlns:a16="http://schemas.microsoft.com/office/drawing/2014/main" id="{8B43C33C-18AD-2FEC-6CD6-3473CBB572E4}"/>
              </a:ext>
            </a:extLst>
          </p:cNvPr>
          <p:cNvSpPr txBox="1">
            <a:spLocks noChangeArrowheads="1"/>
          </p:cNvSpPr>
          <p:nvPr/>
        </p:nvSpPr>
        <p:spPr bwMode="auto">
          <a:xfrm>
            <a:off x="2914013" y="3316786"/>
            <a:ext cx="4955187" cy="186596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wrap="square">
            <a:spAutoFit/>
          </a:bodyPr>
          <a:lstStyle>
            <a:defPPr>
              <a:defRPr lang="zh-CN"/>
            </a:defPPr>
            <a:lvl1pPr algn="ctr" eaLnBrk="1" hangingPunct="1">
              <a:lnSpc>
                <a:spcPct val="150000"/>
              </a:lnSpc>
              <a:spcBef>
                <a:spcPts val="1200"/>
              </a:spcBef>
              <a:spcAft>
                <a:spcPts val="600"/>
              </a:spcAft>
              <a:defRPr sz="3200" b="1">
                <a:solidFill>
                  <a:srgbClr val="003BB0"/>
                </a:solidFill>
                <a:latin typeface="+mn-lt"/>
                <a:ea typeface="华文中宋" panose="02010600040101010101" pitchFamily="2" charset="-122"/>
              </a:defRPr>
            </a:lvl1pPr>
          </a:lstStyle>
          <a:p>
            <a:pPr marL="0" marR="0" lvl="0" indent="0" algn="l" defTabSz="914400" rtl="0" eaLnBrk="1" fontAlgn="auto" latinLnBrk="0" hangingPunct="1">
              <a:lnSpc>
                <a:spcPct val="110000"/>
              </a:lnSpc>
              <a:spcBef>
                <a:spcPts val="900"/>
              </a:spcBef>
              <a:spcAft>
                <a:spcPts val="600"/>
              </a:spcAft>
              <a:buClrTx/>
              <a:buSzTx/>
              <a:buFontTx/>
              <a:buNone/>
              <a:tabLst/>
              <a:defRPr/>
            </a:pPr>
            <a:r>
              <a:rPr lang="en-US" altLang="zh-CN" sz="2800" spc="100" dirty="0">
                <a:solidFill>
                  <a:schemeClr val="bg2">
                    <a:lumMod val="75000"/>
                  </a:schemeClr>
                </a:solidFill>
                <a:latin typeface="微软雅黑" panose="020B0503020204020204" pitchFamily="34" charset="-122"/>
                <a:ea typeface="微软雅黑" panose="020B0503020204020204" pitchFamily="34" charset="-122"/>
              </a:rPr>
              <a:t>1. </a:t>
            </a:r>
            <a:r>
              <a:rPr lang="zh-CN" altLang="en-US" sz="2800" spc="100" dirty="0">
                <a:solidFill>
                  <a:schemeClr val="bg2">
                    <a:lumMod val="75000"/>
                  </a:schemeClr>
                </a:solidFill>
                <a:latin typeface="微软雅黑" panose="020B0503020204020204" pitchFamily="34" charset="-122"/>
                <a:ea typeface="微软雅黑" panose="020B0503020204020204" pitchFamily="34" charset="-122"/>
              </a:rPr>
              <a:t>矮脉冲族群</a:t>
            </a:r>
            <a:endParaRPr lang="en-US" altLang="zh-CN" sz="2800" spc="100" dirty="0">
              <a:solidFill>
                <a:schemeClr val="bg2">
                  <a:lumMod val="75000"/>
                </a:schemeClr>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10000"/>
              </a:lnSpc>
              <a:spcBef>
                <a:spcPts val="900"/>
              </a:spcBef>
              <a:spcAft>
                <a:spcPts val="600"/>
              </a:spcAft>
              <a:buClrTx/>
              <a:buSzTx/>
              <a:buFontTx/>
              <a:buNone/>
              <a:tabLst/>
              <a:defRPr/>
            </a:pPr>
            <a:r>
              <a:rPr lang="en-US" altLang="zh-CN" sz="2800" spc="100" dirty="0">
                <a:solidFill>
                  <a:schemeClr val="bg2">
                    <a:lumMod val="75000"/>
                  </a:schemeClr>
                </a:solidFill>
                <a:latin typeface="微软雅黑" panose="020B0503020204020204" pitchFamily="34" charset="-122"/>
                <a:ea typeface="微软雅黑" panose="020B0503020204020204" pitchFamily="34" charset="-122"/>
              </a:rPr>
              <a:t>2. </a:t>
            </a:r>
            <a:r>
              <a:rPr lang="zh-CN" altLang="en-US" sz="2800" spc="100" dirty="0">
                <a:solidFill>
                  <a:schemeClr val="bg2">
                    <a:lumMod val="75000"/>
                  </a:schemeClr>
                </a:solidFill>
                <a:latin typeface="微软雅黑" panose="020B0503020204020204" pitchFamily="34" charset="-122"/>
                <a:ea typeface="微软雅黑" panose="020B0503020204020204" pitchFamily="34" charset="-122"/>
              </a:rPr>
              <a:t>特殊子脉冲漂移</a:t>
            </a:r>
            <a:endParaRPr lang="en-US" altLang="zh-CN" sz="2800" spc="100" dirty="0">
              <a:solidFill>
                <a:schemeClr val="bg2">
                  <a:lumMod val="75000"/>
                </a:schemeClr>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10000"/>
              </a:lnSpc>
              <a:spcBef>
                <a:spcPts val="900"/>
              </a:spcBef>
              <a:spcAft>
                <a:spcPts val="600"/>
              </a:spcAft>
              <a:buClrTx/>
              <a:buSzTx/>
              <a:buFontTx/>
              <a:buNone/>
              <a:tabLst/>
              <a:defRPr/>
            </a:pPr>
            <a:r>
              <a:rPr lang="en-US" altLang="zh-CN" sz="2800" spc="100" dirty="0">
                <a:solidFill>
                  <a:schemeClr val="bg2">
                    <a:lumMod val="75000"/>
                  </a:schemeClr>
                </a:solidFill>
                <a:latin typeface="微软雅黑" panose="020B0503020204020204" pitchFamily="34" charset="-122"/>
                <a:ea typeface="微软雅黑" panose="020B0503020204020204" pitchFamily="34" charset="-122"/>
              </a:rPr>
              <a:t>3. </a:t>
            </a:r>
            <a:r>
              <a:rPr lang="zh-CN" altLang="en-US" sz="2800" spc="100" dirty="0">
                <a:solidFill>
                  <a:schemeClr val="bg2">
                    <a:lumMod val="75000"/>
                  </a:schemeClr>
                </a:solidFill>
                <a:latin typeface="微软雅黑" panose="020B0503020204020204" pitchFamily="34" charset="-122"/>
                <a:ea typeface="微软雅黑" panose="020B0503020204020204" pitchFamily="34" charset="-122"/>
              </a:rPr>
              <a:t>模式变换的偏振特征变化</a:t>
            </a:r>
          </a:p>
        </p:txBody>
      </p:sp>
    </p:spTree>
    <p:extLst>
      <p:ext uri="{BB962C8B-B14F-4D97-AF65-F5344CB8AC3E}">
        <p14:creationId xmlns:p14="http://schemas.microsoft.com/office/powerpoint/2010/main" val="2543831221"/>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D7B99966-FAB2-A896-34AF-B3C19750A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9969" y="992274"/>
            <a:ext cx="2654016" cy="2618171"/>
          </a:xfrm>
          <a:prstGeom prst="rect">
            <a:avLst/>
          </a:prstGeom>
        </p:spPr>
      </p:pic>
      <p:sp>
        <p:nvSpPr>
          <p:cNvPr id="2" name="文本框 1">
            <a:extLst>
              <a:ext uri="{FF2B5EF4-FFF2-40B4-BE49-F238E27FC236}">
                <a16:creationId xmlns:a16="http://schemas.microsoft.com/office/drawing/2014/main" id="{61D84A3C-978F-8E86-C6BB-328F72A039F3}"/>
              </a:ext>
            </a:extLst>
          </p:cNvPr>
          <p:cNvSpPr txBox="1"/>
          <p:nvPr/>
        </p:nvSpPr>
        <p:spPr>
          <a:xfrm>
            <a:off x="1236961" y="145482"/>
            <a:ext cx="4583268" cy="637675"/>
          </a:xfrm>
          <a:prstGeom prst="rect">
            <a:avLst/>
          </a:prstGeom>
          <a:noFill/>
        </p:spPr>
        <p:txBody>
          <a:bodyPr wrap="square">
            <a:spAutoFit/>
          </a:bodyPr>
          <a:lstStyle/>
          <a:p>
            <a:pPr>
              <a:lnSpc>
                <a:spcPct val="150000"/>
              </a:lnSpc>
            </a:pPr>
            <a:r>
              <a:rPr lang="en-US" altLang="zh-CN" sz="2800" b="1" spc="100" dirty="0">
                <a:solidFill>
                  <a:schemeClr val="tx1">
                    <a:lumMod val="85000"/>
                    <a:lumOff val="15000"/>
                  </a:schemeClr>
                </a:solidFill>
                <a:latin typeface="+mj-ea"/>
                <a:ea typeface="+mj-ea"/>
              </a:rPr>
              <a:t>1.1 </a:t>
            </a:r>
            <a:r>
              <a:rPr lang="zh-CN" altLang="en-US" sz="2800" b="1" spc="100" dirty="0">
                <a:solidFill>
                  <a:schemeClr val="tx1">
                    <a:lumMod val="85000"/>
                    <a:lumOff val="15000"/>
                  </a:schemeClr>
                </a:solidFill>
                <a:latin typeface="+mj-ea"/>
                <a:ea typeface="+mj-ea"/>
              </a:rPr>
              <a:t>脉冲星及单脉冲现象</a:t>
            </a:r>
          </a:p>
        </p:txBody>
      </p:sp>
      <p:sp>
        <p:nvSpPr>
          <p:cNvPr id="4" name="文本框 3">
            <a:extLst>
              <a:ext uri="{FF2B5EF4-FFF2-40B4-BE49-F238E27FC236}">
                <a16:creationId xmlns:a16="http://schemas.microsoft.com/office/drawing/2014/main" id="{E9FA714C-2CCE-74B4-6ABC-383E5E4DCB92}"/>
              </a:ext>
            </a:extLst>
          </p:cNvPr>
          <p:cNvSpPr txBox="1"/>
          <p:nvPr/>
        </p:nvSpPr>
        <p:spPr>
          <a:xfrm>
            <a:off x="246624" y="1630436"/>
            <a:ext cx="6159498" cy="1686872"/>
          </a:xfrm>
          <a:prstGeom prst="rect">
            <a:avLst/>
          </a:prstGeom>
          <a:noFill/>
        </p:spPr>
        <p:txBody>
          <a:bodyPr wrap="square">
            <a:spAutoFit/>
          </a:bodyPr>
          <a:lstStyle/>
          <a:p>
            <a:pPr marL="285750" indent="-285750">
              <a:lnSpc>
                <a:spcPct val="120000"/>
              </a:lnSpc>
              <a:spcBef>
                <a:spcPts val="600"/>
              </a:spcBef>
              <a:buFont typeface="Wingdings" panose="05000000000000000000" pitchFamily="2" charset="2"/>
              <a:buChar char="Ø"/>
            </a:pPr>
            <a:r>
              <a:rPr lang="zh-CN" altLang="en-US" sz="2000" dirty="0"/>
              <a:t>高密度、强磁场、强引力场、极端相对论等离子体</a:t>
            </a:r>
            <a:endParaRPr lang="en-US" altLang="zh-CN" sz="2000" dirty="0"/>
          </a:p>
          <a:p>
            <a:pPr marL="285750" indent="-285750">
              <a:lnSpc>
                <a:spcPct val="120000"/>
              </a:lnSpc>
              <a:spcBef>
                <a:spcPts val="600"/>
              </a:spcBef>
              <a:buFont typeface="Wingdings" panose="05000000000000000000" pitchFamily="2" charset="2"/>
              <a:buChar char="Ø"/>
            </a:pPr>
            <a:r>
              <a:rPr lang="zh-CN" altLang="en-US" sz="2000" dirty="0"/>
              <a:t>可以作为星际介质、银河系星际磁场的探针</a:t>
            </a:r>
            <a:endParaRPr lang="en-US" altLang="zh-CN" sz="2000" dirty="0"/>
          </a:p>
          <a:p>
            <a:pPr marL="285750" indent="-285750">
              <a:lnSpc>
                <a:spcPct val="120000"/>
              </a:lnSpc>
              <a:spcBef>
                <a:spcPts val="600"/>
              </a:spcBef>
              <a:buFont typeface="Wingdings" panose="05000000000000000000" pitchFamily="2" charset="2"/>
              <a:buChar char="Ø"/>
            </a:pPr>
            <a:r>
              <a:rPr lang="zh-CN" altLang="en-US" sz="2000" dirty="0"/>
              <a:t>有助于引力波、以及在极强磁场下极端相对论等离子体的辐射过程的探测和研究</a:t>
            </a:r>
          </a:p>
        </p:txBody>
      </p:sp>
      <p:sp>
        <p:nvSpPr>
          <p:cNvPr id="5" name="文本框 4">
            <a:extLst>
              <a:ext uri="{FF2B5EF4-FFF2-40B4-BE49-F238E27FC236}">
                <a16:creationId xmlns:a16="http://schemas.microsoft.com/office/drawing/2014/main" id="{FB2C060C-7CA2-B990-420C-AAAD4C957797}"/>
              </a:ext>
            </a:extLst>
          </p:cNvPr>
          <p:cNvSpPr txBox="1"/>
          <p:nvPr/>
        </p:nvSpPr>
        <p:spPr>
          <a:xfrm>
            <a:off x="546927" y="1082330"/>
            <a:ext cx="1380067" cy="461665"/>
          </a:xfrm>
          <a:prstGeom prst="rect">
            <a:avLst/>
          </a:prstGeom>
          <a:noFill/>
        </p:spPr>
        <p:txBody>
          <a:bodyPr wrap="square">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脉冲星</a:t>
            </a:r>
          </a:p>
        </p:txBody>
      </p:sp>
      <p:sp>
        <p:nvSpPr>
          <p:cNvPr id="9" name="文本框 8">
            <a:extLst>
              <a:ext uri="{FF2B5EF4-FFF2-40B4-BE49-F238E27FC236}">
                <a16:creationId xmlns:a16="http://schemas.microsoft.com/office/drawing/2014/main" id="{F91D323D-64DF-ADAF-41EB-877FE0136BD2}"/>
              </a:ext>
            </a:extLst>
          </p:cNvPr>
          <p:cNvSpPr txBox="1"/>
          <p:nvPr/>
        </p:nvSpPr>
        <p:spPr>
          <a:xfrm>
            <a:off x="246624" y="4345753"/>
            <a:ext cx="6159498" cy="1742208"/>
          </a:xfrm>
          <a:prstGeom prst="rect">
            <a:avLst/>
          </a:prstGeom>
          <a:noFill/>
        </p:spPr>
        <p:txBody>
          <a:bodyPr wrap="square">
            <a:spAutoFit/>
          </a:bodyPr>
          <a:lstStyle/>
          <a:p>
            <a:pPr marL="342900" indent="-342900">
              <a:lnSpc>
                <a:spcPct val="120000"/>
              </a:lnSpc>
              <a:buFont typeface="Wingdings" panose="05000000000000000000" pitchFamily="2" charset="2"/>
              <a:buChar char="Ø"/>
            </a:pPr>
            <a:r>
              <a:rPr lang="zh-CN" altLang="en-US" sz="2000" dirty="0">
                <a:latin typeface="黑体" panose="02010609060101010101" pitchFamily="49" charset="-122"/>
                <a:ea typeface="黑体" panose="02010609060101010101" pitchFamily="49" charset="-122"/>
              </a:rPr>
              <a:t>平均脉冲轮廓是稳定的</a:t>
            </a:r>
            <a:br>
              <a:rPr lang="en-US" altLang="zh-CN" sz="2000" dirty="0">
                <a:latin typeface="黑体" panose="02010609060101010101" pitchFamily="49" charset="-122"/>
                <a:ea typeface="黑体" panose="02010609060101010101" pitchFamily="49" charset="-122"/>
              </a:rPr>
            </a:br>
            <a:r>
              <a:rPr lang="zh-CN" altLang="en-US" sz="2000" dirty="0">
                <a:latin typeface="黑体" panose="02010609060101010101" pitchFamily="49" charset="-122"/>
                <a:ea typeface="黑体" panose="02010609060101010101" pitchFamily="49" charset="-122"/>
              </a:rPr>
              <a:t>辐射区结构以及视线与辐射区的相对位置信息</a:t>
            </a:r>
            <a:endParaRPr lang="en-US" altLang="zh-CN" sz="2000" dirty="0">
              <a:latin typeface="黑体" panose="02010609060101010101" pitchFamily="49" charset="-122"/>
              <a:ea typeface="黑体" panose="02010609060101010101" pitchFamily="49" charset="-122"/>
            </a:endParaRPr>
          </a:p>
          <a:p>
            <a:pPr>
              <a:lnSpc>
                <a:spcPct val="120000"/>
              </a:lnSpc>
            </a:pPr>
            <a:endParaRPr lang="en-US" altLang="zh-CN" sz="900" dirty="0">
              <a:latin typeface="黑体" panose="02010609060101010101" pitchFamily="49" charset="-122"/>
              <a:ea typeface="黑体" panose="02010609060101010101" pitchFamily="49" charset="-122"/>
            </a:endParaRPr>
          </a:p>
          <a:p>
            <a:pPr marL="342900" indent="-342900">
              <a:lnSpc>
                <a:spcPct val="120000"/>
              </a:lnSpc>
              <a:buFont typeface="Wingdings" panose="05000000000000000000" pitchFamily="2" charset="2"/>
              <a:buChar char="Ø"/>
            </a:pPr>
            <a:r>
              <a:rPr lang="zh-CN" altLang="en-US" sz="2000" dirty="0">
                <a:latin typeface="黑体" panose="02010609060101010101" pitchFamily="49" charset="-122"/>
                <a:ea typeface="黑体" panose="02010609060101010101" pitchFamily="49" charset="-122"/>
              </a:rPr>
              <a:t>单个脉冲的辐射变化多样</a:t>
            </a:r>
            <a:br>
              <a:rPr lang="en-US" altLang="zh-CN" sz="2000" dirty="0">
                <a:latin typeface="黑体" panose="02010609060101010101" pitchFamily="49" charset="-122"/>
                <a:ea typeface="黑体" panose="02010609060101010101" pitchFamily="49" charset="-122"/>
              </a:rPr>
            </a:br>
            <a:r>
              <a:rPr lang="zh-CN" altLang="en-US" sz="2000" dirty="0">
                <a:latin typeface="黑体" panose="02010609060101010101" pitchFamily="49" charset="-122"/>
                <a:ea typeface="黑体" panose="02010609060101010101" pitchFamily="49" charset="-122"/>
              </a:rPr>
              <a:t>具体的辐射过程以及丰富的辐射信息</a:t>
            </a:r>
          </a:p>
        </p:txBody>
      </p:sp>
      <p:sp>
        <p:nvSpPr>
          <p:cNvPr id="10" name="文本框 9">
            <a:extLst>
              <a:ext uri="{FF2B5EF4-FFF2-40B4-BE49-F238E27FC236}">
                <a16:creationId xmlns:a16="http://schemas.microsoft.com/office/drawing/2014/main" id="{71044B03-0B60-4B65-B35A-54F66E1AFA8C}"/>
              </a:ext>
            </a:extLst>
          </p:cNvPr>
          <p:cNvSpPr txBox="1"/>
          <p:nvPr/>
        </p:nvSpPr>
        <p:spPr>
          <a:xfrm>
            <a:off x="546927" y="3668837"/>
            <a:ext cx="3285068" cy="461665"/>
          </a:xfrm>
          <a:prstGeom prst="rect">
            <a:avLst/>
          </a:prstGeom>
          <a:noFill/>
        </p:spPr>
        <p:txBody>
          <a:bodyPr wrap="square">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平均脉冲轮廓和单脉冲</a:t>
            </a:r>
          </a:p>
        </p:txBody>
      </p:sp>
      <p:grpSp>
        <p:nvGrpSpPr>
          <p:cNvPr id="20" name="组合 19">
            <a:extLst>
              <a:ext uri="{FF2B5EF4-FFF2-40B4-BE49-F238E27FC236}">
                <a16:creationId xmlns:a16="http://schemas.microsoft.com/office/drawing/2014/main" id="{FF76F477-B403-5D8F-FCF9-3706F05798D2}"/>
              </a:ext>
            </a:extLst>
          </p:cNvPr>
          <p:cNvGrpSpPr/>
          <p:nvPr/>
        </p:nvGrpSpPr>
        <p:grpSpPr>
          <a:xfrm>
            <a:off x="8754980" y="821265"/>
            <a:ext cx="3602487" cy="3487788"/>
            <a:chOff x="8589513" y="897467"/>
            <a:chExt cx="3602487" cy="3487788"/>
          </a:xfrm>
        </p:grpSpPr>
        <p:pic>
          <p:nvPicPr>
            <p:cNvPr id="6" name="图片 5">
              <a:extLst>
                <a:ext uri="{FF2B5EF4-FFF2-40B4-BE49-F238E27FC236}">
                  <a16:creationId xmlns:a16="http://schemas.microsoft.com/office/drawing/2014/main" id="{7CB82609-19AC-177E-BB78-F17615B8A2CB}"/>
                </a:ext>
              </a:extLst>
            </p:cNvPr>
            <p:cNvPicPr>
              <a:picLocks noChangeAspect="1"/>
            </p:cNvPicPr>
            <p:nvPr/>
          </p:nvPicPr>
          <p:blipFill rotWithShape="1">
            <a:blip r:embed="rId4">
              <a:extLst>
                <a:ext uri="{28A0092B-C50C-407E-A947-70E740481C1C}">
                  <a14:useLocalDpi xmlns:a14="http://schemas.microsoft.com/office/drawing/2010/main" val="0"/>
                </a:ext>
              </a:extLst>
            </a:blip>
            <a:srcRect t="3175"/>
            <a:stretch/>
          </p:blipFill>
          <p:spPr>
            <a:xfrm>
              <a:off x="8732644" y="897467"/>
              <a:ext cx="3316226" cy="2877767"/>
            </a:xfrm>
            <a:prstGeom prst="rect">
              <a:avLst/>
            </a:prstGeom>
          </p:spPr>
        </p:pic>
        <p:sp>
          <p:nvSpPr>
            <p:cNvPr id="19" name="文本框 18">
              <a:extLst>
                <a:ext uri="{FF2B5EF4-FFF2-40B4-BE49-F238E27FC236}">
                  <a16:creationId xmlns:a16="http://schemas.microsoft.com/office/drawing/2014/main" id="{8844F860-F3C8-358F-6843-8A8DBF2EEE76}"/>
                </a:ext>
              </a:extLst>
            </p:cNvPr>
            <p:cNvSpPr txBox="1"/>
            <p:nvPr/>
          </p:nvSpPr>
          <p:spPr>
            <a:xfrm>
              <a:off x="8589513" y="3800480"/>
              <a:ext cx="3602487" cy="584775"/>
            </a:xfrm>
            <a:prstGeom prst="rect">
              <a:avLst/>
            </a:prstGeom>
            <a:noFill/>
          </p:spPr>
          <p:txBody>
            <a:bodyPr wrap="square">
              <a:spAutoFit/>
            </a:bodyPr>
            <a:lstStyle/>
            <a:p>
              <a:r>
                <a:rPr lang="en-US" altLang="zh-CN" sz="1600" dirty="0"/>
                <a:t>B1133+16</a:t>
              </a:r>
              <a:r>
                <a:rPr lang="zh-CN" altLang="en-US" sz="1600" dirty="0"/>
                <a:t>的单脉冲序列和积分轮廓</a:t>
              </a:r>
              <a:r>
                <a:rPr lang="en-US" altLang="zh-CN" sz="1600" dirty="0"/>
                <a:t>(</a:t>
              </a:r>
              <a:r>
                <a:rPr lang="zh-CN" altLang="en-US" sz="1600" dirty="0"/>
                <a:t>Seiradakis </a:t>
              </a:r>
              <a:r>
                <a:rPr lang="en-US" altLang="zh-CN" sz="1600" dirty="0"/>
                <a:t>et al,</a:t>
              </a:r>
              <a:r>
                <a:rPr lang="zh-CN" altLang="en-US" sz="1600" dirty="0"/>
                <a:t> 2004)</a:t>
              </a:r>
            </a:p>
          </p:txBody>
        </p:sp>
      </p:grpSp>
      <p:sp>
        <p:nvSpPr>
          <p:cNvPr id="21" name="文本框 20">
            <a:extLst>
              <a:ext uri="{FF2B5EF4-FFF2-40B4-BE49-F238E27FC236}">
                <a16:creationId xmlns:a16="http://schemas.microsoft.com/office/drawing/2014/main" id="{8804932A-CDD1-E75F-07F5-544E8FCD20C0}"/>
              </a:ext>
            </a:extLst>
          </p:cNvPr>
          <p:cNvSpPr txBox="1"/>
          <p:nvPr/>
        </p:nvSpPr>
        <p:spPr>
          <a:xfrm>
            <a:off x="6519333" y="3724278"/>
            <a:ext cx="1595887" cy="338554"/>
          </a:xfrm>
          <a:prstGeom prst="rect">
            <a:avLst/>
          </a:prstGeom>
          <a:noFill/>
        </p:spPr>
        <p:txBody>
          <a:bodyPr wrap="square">
            <a:spAutoFit/>
          </a:bodyPr>
          <a:lstStyle/>
          <a:p>
            <a:r>
              <a:rPr lang="zh-CN" altLang="en-US" sz="1600" dirty="0"/>
              <a:t>（图源：百度）</a:t>
            </a:r>
          </a:p>
        </p:txBody>
      </p:sp>
      <p:pic>
        <p:nvPicPr>
          <p:cNvPr id="3" name="图片 2">
            <a:extLst>
              <a:ext uri="{FF2B5EF4-FFF2-40B4-BE49-F238E27FC236}">
                <a16:creationId xmlns:a16="http://schemas.microsoft.com/office/drawing/2014/main" id="{858CEE84-324F-DB9E-CF34-5035AAF25BC6}"/>
              </a:ext>
            </a:extLst>
          </p:cNvPr>
          <p:cNvPicPr>
            <a:picLocks noChangeAspect="1"/>
          </p:cNvPicPr>
          <p:nvPr/>
        </p:nvPicPr>
        <p:blipFill>
          <a:blip r:embed="rId5"/>
          <a:stretch>
            <a:fillRect/>
          </a:stretch>
        </p:blipFill>
        <p:spPr>
          <a:xfrm>
            <a:off x="8996560" y="4469141"/>
            <a:ext cx="1610463" cy="1618820"/>
          </a:xfrm>
          <a:prstGeom prst="rect">
            <a:avLst/>
          </a:prstGeom>
          <a:noFill/>
          <a:ln w="9525">
            <a:noFill/>
          </a:ln>
        </p:spPr>
      </p:pic>
      <p:sp>
        <p:nvSpPr>
          <p:cNvPr id="11" name="文本框 10">
            <a:extLst>
              <a:ext uri="{FF2B5EF4-FFF2-40B4-BE49-F238E27FC236}">
                <a16:creationId xmlns:a16="http://schemas.microsoft.com/office/drawing/2014/main" id="{762BDCA0-4AA9-2DEC-091E-C0F2AE9D4B2F}"/>
              </a:ext>
            </a:extLst>
          </p:cNvPr>
          <p:cNvSpPr txBox="1"/>
          <p:nvPr/>
        </p:nvSpPr>
        <p:spPr>
          <a:xfrm>
            <a:off x="9537605" y="6491462"/>
            <a:ext cx="3602487" cy="338554"/>
          </a:xfrm>
          <a:prstGeom prst="rect">
            <a:avLst/>
          </a:prstGeom>
          <a:noFill/>
        </p:spPr>
        <p:txBody>
          <a:bodyPr wrap="square">
            <a:spAutoFit/>
          </a:bodyPr>
          <a:lstStyle/>
          <a:p>
            <a:r>
              <a:rPr lang="zh-CN" altLang="en-US" sz="1600" dirty="0"/>
              <a:t>旋转矢量模型 </a:t>
            </a:r>
            <a:r>
              <a:rPr lang="en-US" altLang="zh-CN" sz="1600" dirty="0"/>
              <a:t>(RVM</a:t>
            </a:r>
            <a:r>
              <a:rPr lang="zh-CN" altLang="en-US" sz="1600" dirty="0"/>
              <a:t>)</a:t>
            </a:r>
          </a:p>
        </p:txBody>
      </p:sp>
      <p:grpSp>
        <p:nvGrpSpPr>
          <p:cNvPr id="13" name="组合 12">
            <a:extLst>
              <a:ext uri="{FF2B5EF4-FFF2-40B4-BE49-F238E27FC236}">
                <a16:creationId xmlns:a16="http://schemas.microsoft.com/office/drawing/2014/main" id="{95A210E3-2350-B0D8-2294-F9949BC89025}"/>
              </a:ext>
            </a:extLst>
          </p:cNvPr>
          <p:cNvGrpSpPr/>
          <p:nvPr/>
        </p:nvGrpSpPr>
        <p:grpSpPr>
          <a:xfrm>
            <a:off x="5763585" y="4292401"/>
            <a:ext cx="3275193" cy="2537615"/>
            <a:chOff x="7138295" y="3896857"/>
            <a:chExt cx="4045421" cy="3036640"/>
          </a:xfrm>
        </p:grpSpPr>
        <p:pic>
          <p:nvPicPr>
            <p:cNvPr id="18" name="图片 17">
              <a:extLst>
                <a:ext uri="{FF2B5EF4-FFF2-40B4-BE49-F238E27FC236}">
                  <a16:creationId xmlns:a16="http://schemas.microsoft.com/office/drawing/2014/main" id="{4BAA03A9-96BB-54A9-ED05-82598EB3DBC2}"/>
                </a:ext>
              </a:extLst>
            </p:cNvPr>
            <p:cNvPicPr>
              <a:picLocks noChangeAspect="1"/>
            </p:cNvPicPr>
            <p:nvPr/>
          </p:nvPicPr>
          <p:blipFill>
            <a:blip r:embed="rId6"/>
            <a:stretch>
              <a:fillRect/>
            </a:stretch>
          </p:blipFill>
          <p:spPr>
            <a:xfrm>
              <a:off x="7138295" y="3896857"/>
              <a:ext cx="3953039" cy="2726394"/>
            </a:xfrm>
            <a:prstGeom prst="rect">
              <a:avLst/>
            </a:prstGeom>
          </p:spPr>
        </p:pic>
        <p:sp>
          <p:nvSpPr>
            <p:cNvPr id="22" name="文本框 21">
              <a:extLst>
                <a:ext uri="{FF2B5EF4-FFF2-40B4-BE49-F238E27FC236}">
                  <a16:creationId xmlns:a16="http://schemas.microsoft.com/office/drawing/2014/main" id="{6C16B60E-FD1A-84DE-02A7-5022046AB20A}"/>
                </a:ext>
              </a:extLst>
            </p:cNvPr>
            <p:cNvSpPr txBox="1"/>
            <p:nvPr/>
          </p:nvSpPr>
          <p:spPr>
            <a:xfrm>
              <a:off x="7426579" y="6528366"/>
              <a:ext cx="3757137" cy="405131"/>
            </a:xfrm>
            <a:prstGeom prst="rect">
              <a:avLst/>
            </a:prstGeom>
            <a:noFill/>
          </p:spPr>
          <p:txBody>
            <a:bodyPr wrap="square" rtlCol="0">
              <a:spAutoFit/>
            </a:bodyPr>
            <a:lstStyle/>
            <a:p>
              <a:r>
                <a:rPr lang="zh-CN" altLang="en-US" sz="1600" dirty="0"/>
                <a:t>波束几何模型 </a:t>
              </a:r>
              <a:r>
                <a:rPr lang="en-US" altLang="zh-CN" sz="1600" dirty="0"/>
                <a:t>(Rankin,1983)</a:t>
              </a:r>
              <a:endParaRPr lang="zh-CN" altLang="en-US" sz="1600" dirty="0"/>
            </a:p>
          </p:txBody>
        </p:sp>
      </p:grpSp>
      <p:pic>
        <p:nvPicPr>
          <p:cNvPr id="7" name="图片 6" descr="psrmg">
            <a:extLst>
              <a:ext uri="{FF2B5EF4-FFF2-40B4-BE49-F238E27FC236}">
                <a16:creationId xmlns:a16="http://schemas.microsoft.com/office/drawing/2014/main" id="{2EAAA748-D888-506B-98AA-7E7B43712199}"/>
              </a:ext>
            </a:extLst>
          </p:cNvPr>
          <p:cNvPicPr>
            <a:picLocks noChangeAspect="1"/>
          </p:cNvPicPr>
          <p:nvPr/>
        </p:nvPicPr>
        <p:blipFill>
          <a:blip r:embed="rId7">
            <a:clrChange>
              <a:clrFrom>
                <a:srgbClr val="FFFFFF"/>
              </a:clrFrom>
              <a:clrTo>
                <a:srgbClr val="FFFFFF">
                  <a:alpha val="0"/>
                </a:srgbClr>
              </a:clrTo>
            </a:clrChange>
            <a:lum bright="-100000"/>
          </a:blip>
          <a:srcRect t="32658"/>
          <a:stretch>
            <a:fillRect/>
          </a:stretch>
        </p:blipFill>
        <p:spPr>
          <a:xfrm>
            <a:off x="10334560" y="4345753"/>
            <a:ext cx="1792691" cy="1987778"/>
          </a:xfrm>
          <a:prstGeom prst="rect">
            <a:avLst/>
          </a:prstGeom>
          <a:solidFill>
            <a:schemeClr val="bg1"/>
          </a:solidFill>
          <a:ln w="9525">
            <a:noFill/>
          </a:ln>
        </p:spPr>
      </p:pic>
    </p:spTree>
    <p:extLst>
      <p:ext uri="{BB962C8B-B14F-4D97-AF65-F5344CB8AC3E}">
        <p14:creationId xmlns:p14="http://schemas.microsoft.com/office/powerpoint/2010/main" val="448550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E1FE077-0A43-CE47-C4D1-F3C8BEBCE5EF}"/>
              </a:ext>
            </a:extLst>
          </p:cNvPr>
          <p:cNvSpPr txBox="1"/>
          <p:nvPr/>
        </p:nvSpPr>
        <p:spPr>
          <a:xfrm>
            <a:off x="1236962" y="182061"/>
            <a:ext cx="5721464" cy="637675"/>
          </a:xfrm>
          <a:prstGeom prst="rect">
            <a:avLst/>
          </a:prstGeom>
          <a:noFill/>
        </p:spPr>
        <p:txBody>
          <a:bodyPr wrap="square">
            <a:spAutoFit/>
          </a:bodyPr>
          <a:lstStyle/>
          <a:p>
            <a:pPr>
              <a:lnSpc>
                <a:spcPct val="150000"/>
              </a:lnSpc>
            </a:pPr>
            <a:r>
              <a:rPr lang="en-US" altLang="zh-CN" sz="2800" b="1" spc="100" dirty="0">
                <a:solidFill>
                  <a:schemeClr val="tx1">
                    <a:lumMod val="85000"/>
                    <a:lumOff val="15000"/>
                  </a:schemeClr>
                </a:solidFill>
                <a:latin typeface="+mj-ea"/>
                <a:ea typeface="+mj-ea"/>
              </a:rPr>
              <a:t>1.2 </a:t>
            </a:r>
            <a:r>
              <a:rPr lang="zh-CN" altLang="en-US" sz="2800" b="1" spc="100" dirty="0">
                <a:solidFill>
                  <a:schemeClr val="tx1">
                    <a:lumMod val="85000"/>
                    <a:lumOff val="15000"/>
                  </a:schemeClr>
                </a:solidFill>
                <a:latin typeface="+mj-ea"/>
                <a:ea typeface="+mj-ea"/>
              </a:rPr>
              <a:t>三种特殊形态的单脉冲现象</a:t>
            </a:r>
          </a:p>
        </p:txBody>
      </p:sp>
      <p:sp>
        <p:nvSpPr>
          <p:cNvPr id="127" name="文本框 126">
            <a:extLst>
              <a:ext uri="{FF2B5EF4-FFF2-40B4-BE49-F238E27FC236}">
                <a16:creationId xmlns:a16="http://schemas.microsoft.com/office/drawing/2014/main" id="{5CFE0854-2384-DC15-C52B-5C355F37B17A}"/>
              </a:ext>
            </a:extLst>
          </p:cNvPr>
          <p:cNvSpPr txBox="1"/>
          <p:nvPr/>
        </p:nvSpPr>
        <p:spPr>
          <a:xfrm>
            <a:off x="5722749" y="1293779"/>
            <a:ext cx="6220580" cy="1015663"/>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辐射中断 </a:t>
            </a:r>
            <a:r>
              <a:rPr lang="en-US" altLang="zh-CN" dirty="0">
                <a:latin typeface="黑体" panose="02010609060101010101" pitchFamily="49" charset="-122"/>
                <a:ea typeface="黑体" panose="02010609060101010101" pitchFamily="49" charset="-122"/>
              </a:rPr>
              <a:t>(</a:t>
            </a:r>
            <a:r>
              <a:rPr lang="en-US" altLang="zh-CN" dirty="0">
                <a:ea typeface="黑体" panose="02010609060101010101" pitchFamily="49" charset="-122"/>
              </a:rPr>
              <a:t>Kramer et al. 2006</a:t>
            </a:r>
            <a:r>
              <a:rPr lang="en-US" altLang="zh-CN" dirty="0">
                <a:latin typeface="黑体" panose="02010609060101010101" pitchFamily="49" charset="-122"/>
                <a:ea typeface="黑体" panose="02010609060101010101" pitchFamily="49" charset="-122"/>
              </a:rPr>
              <a:t>)</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辐射强度</a:t>
            </a:r>
            <a:r>
              <a:rPr lang="zh-CN" altLang="en-US" sz="2000" dirty="0">
                <a:latin typeface="黑体" panose="02010609060101010101" pitchFamily="49" charset="-122"/>
                <a:ea typeface="黑体" panose="02010609060101010101" pitchFamily="49" charset="-122"/>
              </a:rPr>
              <a:t>太</a:t>
            </a:r>
            <a:r>
              <a:rPr kumimoji="0" lang="zh-CN" altLang="en-US" sz="2000" b="0"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低，不能被探测到 </a:t>
            </a:r>
            <a:r>
              <a:rPr kumimoji="0" lang="en-US" altLang="zh-CN" b="0"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a:t>
            </a:r>
            <a:r>
              <a:rPr lang="en-US" altLang="zh-CN" dirty="0" err="1">
                <a:ea typeface="黑体" panose="02010609060101010101" pitchFamily="49" charset="-122"/>
              </a:rPr>
              <a:t>Esamdin</a:t>
            </a:r>
            <a:r>
              <a:rPr lang="en-US" altLang="zh-CN" dirty="0">
                <a:ea typeface="黑体" panose="02010609060101010101" pitchFamily="49" charset="-122"/>
              </a:rPr>
              <a:t> et al. 2005</a:t>
            </a:r>
            <a:r>
              <a:rPr kumimoji="0" lang="en-US" altLang="zh-CN" b="0"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辐射束不在视线上 </a:t>
            </a:r>
            <a:r>
              <a:rPr kumimoji="0" lang="en-US" altLang="zh-CN" b="0"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a:t>
            </a:r>
            <a:r>
              <a:rPr kumimoji="0" lang="en-US" altLang="zh-CN" b="0" i="0" u="none" strike="noStrike" kern="1200" cap="none" spc="0" normalizeH="0" baseline="0" noProof="0" dirty="0">
                <a:ln>
                  <a:noFill/>
                </a:ln>
                <a:effectLst/>
                <a:uLnTx/>
                <a:uFillTx/>
              </a:rPr>
              <a:t>Wang et al. 2007</a:t>
            </a:r>
            <a:r>
              <a:rPr kumimoji="0" lang="en-US" altLang="zh-CN" b="0"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a:t>
            </a:r>
            <a:endParaRPr kumimoji="0" lang="en-US" altLang="zh-CN" sz="2000" b="0" i="0" u="none" strike="noStrike" kern="1200" cap="none" spc="0" normalizeH="0" baseline="0" noProof="0" dirty="0">
              <a:ln>
                <a:noFill/>
              </a:ln>
              <a:effectLst/>
              <a:uLnTx/>
              <a:uFillTx/>
              <a:latin typeface="黑体" panose="02010609060101010101" pitchFamily="49" charset="-122"/>
              <a:ea typeface="黑体" panose="02010609060101010101" pitchFamily="49" charset="-122"/>
            </a:endParaRPr>
          </a:p>
        </p:txBody>
      </p:sp>
      <p:sp>
        <p:nvSpPr>
          <p:cNvPr id="131" name="文本框 130">
            <a:extLst>
              <a:ext uri="{FF2B5EF4-FFF2-40B4-BE49-F238E27FC236}">
                <a16:creationId xmlns:a16="http://schemas.microsoft.com/office/drawing/2014/main" id="{A97C11FE-1ECE-E963-BF2B-C73D81E273C4}"/>
              </a:ext>
            </a:extLst>
          </p:cNvPr>
          <p:cNvSpPr txBox="1"/>
          <p:nvPr/>
        </p:nvSpPr>
        <p:spPr>
          <a:xfrm>
            <a:off x="870125" y="6410587"/>
            <a:ext cx="1272193"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脉冲相位</a:t>
            </a:r>
          </a:p>
        </p:txBody>
      </p:sp>
      <p:sp>
        <p:nvSpPr>
          <p:cNvPr id="132" name="文本框 131">
            <a:extLst>
              <a:ext uri="{FF2B5EF4-FFF2-40B4-BE49-F238E27FC236}">
                <a16:creationId xmlns:a16="http://schemas.microsoft.com/office/drawing/2014/main" id="{4BFB60A8-D172-DD35-CF68-9EB3A175A32A}"/>
              </a:ext>
            </a:extLst>
          </p:cNvPr>
          <p:cNvSpPr txBox="1"/>
          <p:nvPr/>
        </p:nvSpPr>
        <p:spPr>
          <a:xfrm>
            <a:off x="2189140" y="896191"/>
            <a:ext cx="1674785" cy="400110"/>
          </a:xfrm>
          <a:prstGeom prst="rect">
            <a:avLst/>
          </a:prstGeom>
          <a:noFill/>
        </p:spPr>
        <p:txBody>
          <a:bodyPr wrap="square" rtlCol="0">
            <a:spAutoFit/>
          </a:bodyPr>
          <a:lstStyle/>
          <a:p>
            <a:pPr algn="ctr"/>
            <a:r>
              <a:rPr lang="zh-CN" altLang="en-US" sz="2000" b="1" dirty="0">
                <a:solidFill>
                  <a:srgbClr val="0070C0"/>
                </a:solidFill>
                <a:latin typeface="微软雅黑" panose="020B0503020204020204" pitchFamily="34" charset="-122"/>
                <a:ea typeface="微软雅黑" panose="020B0503020204020204" pitchFamily="34" charset="-122"/>
              </a:rPr>
              <a:t>漂移</a:t>
            </a:r>
          </a:p>
        </p:txBody>
      </p:sp>
      <p:sp>
        <p:nvSpPr>
          <p:cNvPr id="133" name="文本框 132">
            <a:extLst>
              <a:ext uri="{FF2B5EF4-FFF2-40B4-BE49-F238E27FC236}">
                <a16:creationId xmlns:a16="http://schemas.microsoft.com/office/drawing/2014/main" id="{5A662189-1BE1-2530-3DA8-F42889BE676A}"/>
              </a:ext>
            </a:extLst>
          </p:cNvPr>
          <p:cNvSpPr txBox="1"/>
          <p:nvPr/>
        </p:nvSpPr>
        <p:spPr>
          <a:xfrm>
            <a:off x="873310" y="877728"/>
            <a:ext cx="1199334" cy="400110"/>
          </a:xfrm>
          <a:prstGeom prst="rect">
            <a:avLst/>
          </a:prstGeom>
          <a:noFill/>
        </p:spPr>
        <p:txBody>
          <a:bodyPr wrap="square" rtlCol="0">
            <a:spAutoFit/>
          </a:bodyPr>
          <a:lstStyle/>
          <a:p>
            <a:pPr algn="ctr"/>
            <a:r>
              <a:rPr lang="zh-CN" altLang="en-US" sz="2000" b="1" dirty="0">
                <a:solidFill>
                  <a:srgbClr val="0070C0"/>
                </a:solidFill>
                <a:latin typeface="微软雅黑" panose="020B0503020204020204" pitchFamily="34" charset="-122"/>
                <a:ea typeface="微软雅黑" panose="020B0503020204020204" pitchFamily="34" charset="-122"/>
              </a:rPr>
              <a:t>消零</a:t>
            </a:r>
          </a:p>
        </p:txBody>
      </p:sp>
      <p:pic>
        <p:nvPicPr>
          <p:cNvPr id="141" name="图片 140">
            <a:extLst>
              <a:ext uri="{FF2B5EF4-FFF2-40B4-BE49-F238E27FC236}">
                <a16:creationId xmlns:a16="http://schemas.microsoft.com/office/drawing/2014/main" id="{6162E05A-5FC7-B6C9-C0EC-E94338A27CD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10411" t="61185" r="29908" b="26521"/>
          <a:stretch/>
        </p:blipFill>
        <p:spPr>
          <a:xfrm rot="5400000">
            <a:off x="-1018408" y="3127178"/>
            <a:ext cx="4981742" cy="1199334"/>
          </a:xfrm>
          <a:prstGeom prst="rect">
            <a:avLst/>
          </a:prstGeom>
        </p:spPr>
      </p:pic>
      <p:sp>
        <p:nvSpPr>
          <p:cNvPr id="144" name="文本框 143">
            <a:extLst>
              <a:ext uri="{FF2B5EF4-FFF2-40B4-BE49-F238E27FC236}">
                <a16:creationId xmlns:a16="http://schemas.microsoft.com/office/drawing/2014/main" id="{21850699-9066-70B6-7CDE-A34E53CC239D}"/>
              </a:ext>
            </a:extLst>
          </p:cNvPr>
          <p:cNvSpPr txBox="1"/>
          <p:nvPr/>
        </p:nvSpPr>
        <p:spPr>
          <a:xfrm>
            <a:off x="800777" y="1380358"/>
            <a:ext cx="545726" cy="369332"/>
          </a:xfrm>
          <a:prstGeom prst="rect">
            <a:avLst/>
          </a:prstGeom>
          <a:noFill/>
        </p:spPr>
        <p:txBody>
          <a:bodyPr wrap="square" rtlCol="0">
            <a:spAutoFit/>
          </a:bodyPr>
          <a:lstStyle/>
          <a:p>
            <a:r>
              <a:rPr lang="zh-CN" altLang="en-US" b="1" dirty="0">
                <a:solidFill>
                  <a:srgbClr val="FFFF00"/>
                </a:solidFill>
              </a:rPr>
              <a:t>①</a:t>
            </a:r>
          </a:p>
        </p:txBody>
      </p:sp>
      <p:sp>
        <p:nvSpPr>
          <p:cNvPr id="147" name="文本框 146">
            <a:extLst>
              <a:ext uri="{FF2B5EF4-FFF2-40B4-BE49-F238E27FC236}">
                <a16:creationId xmlns:a16="http://schemas.microsoft.com/office/drawing/2014/main" id="{19B3B7C1-32A8-89CB-FDD8-B1E068D29345}"/>
              </a:ext>
            </a:extLst>
          </p:cNvPr>
          <p:cNvSpPr txBox="1"/>
          <p:nvPr/>
        </p:nvSpPr>
        <p:spPr>
          <a:xfrm rot="16200000">
            <a:off x="-120573" y="3212313"/>
            <a:ext cx="1087193" cy="349193"/>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周期数</a:t>
            </a:r>
          </a:p>
        </p:txBody>
      </p:sp>
      <p:sp>
        <p:nvSpPr>
          <p:cNvPr id="148" name="文本框 147">
            <a:extLst>
              <a:ext uri="{FF2B5EF4-FFF2-40B4-BE49-F238E27FC236}">
                <a16:creationId xmlns:a16="http://schemas.microsoft.com/office/drawing/2014/main" id="{7EB82B10-B406-E0BB-3ED9-0806F50F073F}"/>
              </a:ext>
            </a:extLst>
          </p:cNvPr>
          <p:cNvSpPr txBox="1"/>
          <p:nvPr/>
        </p:nvSpPr>
        <p:spPr>
          <a:xfrm rot="16200000">
            <a:off x="397435" y="3942907"/>
            <a:ext cx="557493" cy="349193"/>
          </a:xfrm>
          <a:prstGeom prst="rect">
            <a:avLst/>
          </a:prstGeom>
          <a:noFill/>
        </p:spPr>
        <p:txBody>
          <a:bodyPr wrap="square" rtlCol="0">
            <a:spAutoFit/>
          </a:bodyPr>
          <a:lstStyle/>
          <a:p>
            <a:r>
              <a:rPr lang="en-US" altLang="zh-CN" sz="1600" dirty="0"/>
              <a:t>200</a:t>
            </a:r>
            <a:endParaRPr lang="zh-CN" altLang="en-US" sz="1600" dirty="0"/>
          </a:p>
        </p:txBody>
      </p:sp>
      <p:cxnSp>
        <p:nvCxnSpPr>
          <p:cNvPr id="149" name="直接连接符 148">
            <a:extLst>
              <a:ext uri="{FF2B5EF4-FFF2-40B4-BE49-F238E27FC236}">
                <a16:creationId xmlns:a16="http://schemas.microsoft.com/office/drawing/2014/main" id="{265AE72D-2122-4FB4-DBDE-577175853F55}"/>
              </a:ext>
            </a:extLst>
          </p:cNvPr>
          <p:cNvCxnSpPr>
            <a:cxnSpLocks/>
          </p:cNvCxnSpPr>
          <p:nvPr/>
        </p:nvCxnSpPr>
        <p:spPr>
          <a:xfrm>
            <a:off x="763970" y="4147239"/>
            <a:ext cx="10882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50" name="直接连接符 149">
            <a:extLst>
              <a:ext uri="{FF2B5EF4-FFF2-40B4-BE49-F238E27FC236}">
                <a16:creationId xmlns:a16="http://schemas.microsoft.com/office/drawing/2014/main" id="{A80BC688-1342-44B7-B841-551B9862B986}"/>
              </a:ext>
            </a:extLst>
          </p:cNvPr>
          <p:cNvCxnSpPr>
            <a:cxnSpLocks/>
          </p:cNvCxnSpPr>
          <p:nvPr/>
        </p:nvCxnSpPr>
        <p:spPr>
          <a:xfrm>
            <a:off x="763970" y="6204639"/>
            <a:ext cx="108826" cy="0"/>
          </a:xfrm>
          <a:prstGeom prst="line">
            <a:avLst/>
          </a:prstGeom>
          <a:ln w="28575"/>
        </p:spPr>
        <p:style>
          <a:lnRef idx="1">
            <a:schemeClr val="dk1"/>
          </a:lnRef>
          <a:fillRef idx="0">
            <a:schemeClr val="dk1"/>
          </a:fillRef>
          <a:effectRef idx="0">
            <a:schemeClr val="dk1"/>
          </a:effectRef>
          <a:fontRef idx="minor">
            <a:schemeClr val="tx1"/>
          </a:fontRef>
        </p:style>
      </p:cxnSp>
      <p:sp>
        <p:nvSpPr>
          <p:cNvPr id="151" name="文本框 150">
            <a:extLst>
              <a:ext uri="{FF2B5EF4-FFF2-40B4-BE49-F238E27FC236}">
                <a16:creationId xmlns:a16="http://schemas.microsoft.com/office/drawing/2014/main" id="{B8663C07-FD86-CD7F-4B20-FDD2806F8C8D}"/>
              </a:ext>
            </a:extLst>
          </p:cNvPr>
          <p:cNvSpPr txBox="1"/>
          <p:nvPr/>
        </p:nvSpPr>
        <p:spPr>
          <a:xfrm rot="16200000">
            <a:off x="537227" y="6039645"/>
            <a:ext cx="263026" cy="349193"/>
          </a:xfrm>
          <a:prstGeom prst="rect">
            <a:avLst/>
          </a:prstGeom>
          <a:noFill/>
        </p:spPr>
        <p:txBody>
          <a:bodyPr wrap="square" rtlCol="0">
            <a:spAutoFit/>
          </a:bodyPr>
          <a:lstStyle/>
          <a:p>
            <a:r>
              <a:rPr lang="en-US" altLang="zh-CN" sz="1600" dirty="0"/>
              <a:t>0</a:t>
            </a:r>
            <a:endParaRPr lang="zh-CN" altLang="en-US" sz="1600" dirty="0"/>
          </a:p>
        </p:txBody>
      </p:sp>
      <p:cxnSp>
        <p:nvCxnSpPr>
          <p:cNvPr id="152" name="直接连接符 151">
            <a:extLst>
              <a:ext uri="{FF2B5EF4-FFF2-40B4-BE49-F238E27FC236}">
                <a16:creationId xmlns:a16="http://schemas.microsoft.com/office/drawing/2014/main" id="{3931CA4D-89BC-E7E0-1F5A-BDBE8252A1E8}"/>
              </a:ext>
            </a:extLst>
          </p:cNvPr>
          <p:cNvCxnSpPr>
            <a:cxnSpLocks/>
          </p:cNvCxnSpPr>
          <p:nvPr/>
        </p:nvCxnSpPr>
        <p:spPr>
          <a:xfrm>
            <a:off x="764822" y="2092650"/>
            <a:ext cx="108826" cy="0"/>
          </a:xfrm>
          <a:prstGeom prst="line">
            <a:avLst/>
          </a:prstGeom>
          <a:ln w="28575"/>
        </p:spPr>
        <p:style>
          <a:lnRef idx="1">
            <a:schemeClr val="dk1"/>
          </a:lnRef>
          <a:fillRef idx="0">
            <a:schemeClr val="dk1"/>
          </a:fillRef>
          <a:effectRef idx="0">
            <a:schemeClr val="dk1"/>
          </a:effectRef>
          <a:fontRef idx="minor">
            <a:schemeClr val="tx1"/>
          </a:fontRef>
        </p:style>
      </p:cxnSp>
      <p:sp>
        <p:nvSpPr>
          <p:cNvPr id="153" name="文本框 152">
            <a:extLst>
              <a:ext uri="{FF2B5EF4-FFF2-40B4-BE49-F238E27FC236}">
                <a16:creationId xmlns:a16="http://schemas.microsoft.com/office/drawing/2014/main" id="{67496BF0-CACA-5447-01EC-C4401547CC00}"/>
              </a:ext>
            </a:extLst>
          </p:cNvPr>
          <p:cNvSpPr txBox="1"/>
          <p:nvPr/>
        </p:nvSpPr>
        <p:spPr>
          <a:xfrm rot="16200000">
            <a:off x="376198" y="1853840"/>
            <a:ext cx="557493" cy="349193"/>
          </a:xfrm>
          <a:prstGeom prst="rect">
            <a:avLst/>
          </a:prstGeom>
          <a:noFill/>
        </p:spPr>
        <p:txBody>
          <a:bodyPr wrap="square" rtlCol="0">
            <a:spAutoFit/>
          </a:bodyPr>
          <a:lstStyle/>
          <a:p>
            <a:r>
              <a:rPr lang="en-US" altLang="zh-CN" sz="1600" dirty="0"/>
              <a:t>400</a:t>
            </a:r>
            <a:endParaRPr lang="zh-CN" altLang="en-US" sz="1600" dirty="0"/>
          </a:p>
        </p:txBody>
      </p:sp>
      <p:sp>
        <p:nvSpPr>
          <p:cNvPr id="155" name="文本框 154">
            <a:extLst>
              <a:ext uri="{FF2B5EF4-FFF2-40B4-BE49-F238E27FC236}">
                <a16:creationId xmlns:a16="http://schemas.microsoft.com/office/drawing/2014/main" id="{CB2DF2AD-DEF6-2191-53A7-A004011CF88E}"/>
              </a:ext>
            </a:extLst>
          </p:cNvPr>
          <p:cNvSpPr txBox="1"/>
          <p:nvPr/>
        </p:nvSpPr>
        <p:spPr>
          <a:xfrm>
            <a:off x="1737662" y="6236609"/>
            <a:ext cx="469586" cy="338554"/>
          </a:xfrm>
          <a:prstGeom prst="rect">
            <a:avLst/>
          </a:prstGeom>
          <a:noFill/>
        </p:spPr>
        <p:txBody>
          <a:bodyPr wrap="square" rtlCol="0">
            <a:spAutoFit/>
          </a:bodyPr>
          <a:lstStyle/>
          <a:p>
            <a:r>
              <a:rPr lang="en-US" altLang="zh-CN" sz="1600" dirty="0"/>
              <a:t>0.1</a:t>
            </a:r>
            <a:endParaRPr lang="zh-CN" altLang="en-US" sz="1600" dirty="0"/>
          </a:p>
        </p:txBody>
      </p:sp>
      <p:cxnSp>
        <p:nvCxnSpPr>
          <p:cNvPr id="156" name="直接连接符 155">
            <a:extLst>
              <a:ext uri="{FF2B5EF4-FFF2-40B4-BE49-F238E27FC236}">
                <a16:creationId xmlns:a16="http://schemas.microsoft.com/office/drawing/2014/main" id="{D83281C1-F13A-AEA2-345A-618B894A0465}"/>
              </a:ext>
            </a:extLst>
          </p:cNvPr>
          <p:cNvCxnSpPr>
            <a:cxnSpLocks/>
          </p:cNvCxnSpPr>
          <p:nvPr/>
        </p:nvCxnSpPr>
        <p:spPr>
          <a:xfrm flipV="1">
            <a:off x="880721" y="6214240"/>
            <a:ext cx="0" cy="71265"/>
          </a:xfrm>
          <a:prstGeom prst="line">
            <a:avLst/>
          </a:prstGeom>
          <a:ln w="28575"/>
        </p:spPr>
        <p:style>
          <a:lnRef idx="1">
            <a:schemeClr val="dk1"/>
          </a:lnRef>
          <a:fillRef idx="0">
            <a:schemeClr val="dk1"/>
          </a:fillRef>
          <a:effectRef idx="0">
            <a:schemeClr val="dk1"/>
          </a:effectRef>
          <a:fontRef idx="minor">
            <a:schemeClr val="tx1"/>
          </a:fontRef>
        </p:style>
      </p:cxnSp>
      <p:grpSp>
        <p:nvGrpSpPr>
          <p:cNvPr id="19" name="组合 18">
            <a:extLst>
              <a:ext uri="{FF2B5EF4-FFF2-40B4-BE49-F238E27FC236}">
                <a16:creationId xmlns:a16="http://schemas.microsoft.com/office/drawing/2014/main" id="{C837D5CE-8F49-451B-9921-3C9C7D7ED8D9}"/>
              </a:ext>
            </a:extLst>
          </p:cNvPr>
          <p:cNvGrpSpPr/>
          <p:nvPr/>
        </p:nvGrpSpPr>
        <p:grpSpPr>
          <a:xfrm>
            <a:off x="2035797" y="1299386"/>
            <a:ext cx="1709159" cy="5467939"/>
            <a:chOff x="3814608" y="1397524"/>
            <a:chExt cx="1709159" cy="5467939"/>
          </a:xfrm>
        </p:grpSpPr>
        <p:pic>
          <p:nvPicPr>
            <p:cNvPr id="143" name="图片 142">
              <a:extLst>
                <a:ext uri="{FF2B5EF4-FFF2-40B4-BE49-F238E27FC236}">
                  <a16:creationId xmlns:a16="http://schemas.microsoft.com/office/drawing/2014/main" id="{FE4AB8CD-D032-C812-7879-2E1F934D2822}"/>
                </a:ext>
              </a:extLst>
            </p:cNvPr>
            <p:cNvPicPr>
              <a:picLocks noChangeAspect="1"/>
            </p:cNvPicPr>
            <p:nvPr/>
          </p:nvPicPr>
          <p:blipFill rotWithShape="1">
            <a:blip r:embed="rId5">
              <a:extLst>
                <a:ext uri="{28A0092B-C50C-407E-A947-70E740481C1C}">
                  <a14:useLocalDpi xmlns:a14="http://schemas.microsoft.com/office/drawing/2010/main" val="0"/>
                </a:ext>
              </a:extLst>
            </a:blip>
            <a:srcRect l="24822" t="54370" r="31516" b="34610"/>
            <a:stretch/>
          </p:blipFill>
          <p:spPr>
            <a:xfrm rot="5400000">
              <a:off x="2378637" y="3238120"/>
              <a:ext cx="4880528" cy="1199335"/>
            </a:xfrm>
            <a:prstGeom prst="rect">
              <a:avLst/>
            </a:prstGeom>
          </p:spPr>
        </p:pic>
        <p:sp>
          <p:nvSpPr>
            <p:cNvPr id="145" name="文本框 144">
              <a:extLst>
                <a:ext uri="{FF2B5EF4-FFF2-40B4-BE49-F238E27FC236}">
                  <a16:creationId xmlns:a16="http://schemas.microsoft.com/office/drawing/2014/main" id="{B36AF8CD-69B1-7C7A-45F2-A885AEF54778}"/>
                </a:ext>
              </a:extLst>
            </p:cNvPr>
            <p:cNvSpPr txBox="1"/>
            <p:nvPr/>
          </p:nvSpPr>
          <p:spPr>
            <a:xfrm>
              <a:off x="4240709" y="1497972"/>
              <a:ext cx="545726" cy="369332"/>
            </a:xfrm>
            <a:prstGeom prst="rect">
              <a:avLst/>
            </a:prstGeom>
            <a:noFill/>
          </p:spPr>
          <p:txBody>
            <a:bodyPr wrap="square" rtlCol="0">
              <a:spAutoFit/>
            </a:bodyPr>
            <a:lstStyle/>
            <a:p>
              <a:r>
                <a:rPr lang="zh-CN" altLang="en-US" b="1" dirty="0">
                  <a:solidFill>
                    <a:srgbClr val="FFFF00"/>
                  </a:solidFill>
                </a:rPr>
                <a:t>②</a:t>
              </a:r>
            </a:p>
          </p:txBody>
        </p:sp>
        <p:sp>
          <p:nvSpPr>
            <p:cNvPr id="161" name="文本框 160">
              <a:extLst>
                <a:ext uri="{FF2B5EF4-FFF2-40B4-BE49-F238E27FC236}">
                  <a16:creationId xmlns:a16="http://schemas.microsoft.com/office/drawing/2014/main" id="{59A4CB99-02FA-4E22-C5EA-B6CD3C0DEA20}"/>
                </a:ext>
              </a:extLst>
            </p:cNvPr>
            <p:cNvSpPr txBox="1"/>
            <p:nvPr/>
          </p:nvSpPr>
          <p:spPr>
            <a:xfrm rot="16200000">
              <a:off x="3857692" y="6113645"/>
              <a:ext cx="263026" cy="349193"/>
            </a:xfrm>
            <a:prstGeom prst="rect">
              <a:avLst/>
            </a:prstGeom>
            <a:noFill/>
          </p:spPr>
          <p:txBody>
            <a:bodyPr wrap="square" rtlCol="0">
              <a:spAutoFit/>
            </a:bodyPr>
            <a:lstStyle/>
            <a:p>
              <a:r>
                <a:rPr lang="en-US" altLang="zh-CN" sz="1600" dirty="0"/>
                <a:t>0</a:t>
              </a:r>
              <a:endParaRPr lang="zh-CN" altLang="en-US" sz="1600" dirty="0"/>
            </a:p>
          </p:txBody>
        </p:sp>
        <p:cxnSp>
          <p:nvCxnSpPr>
            <p:cNvPr id="162" name="直接连接符 161">
              <a:extLst>
                <a:ext uri="{FF2B5EF4-FFF2-40B4-BE49-F238E27FC236}">
                  <a16:creationId xmlns:a16="http://schemas.microsoft.com/office/drawing/2014/main" id="{E84E21F0-FC09-17DA-964B-A1AAAF48D40D}"/>
                </a:ext>
              </a:extLst>
            </p:cNvPr>
            <p:cNvCxnSpPr>
              <a:cxnSpLocks/>
            </p:cNvCxnSpPr>
            <p:nvPr/>
          </p:nvCxnSpPr>
          <p:spPr>
            <a:xfrm>
              <a:off x="4101955" y="6269586"/>
              <a:ext cx="10882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63" name="直接连接符 162">
              <a:extLst>
                <a:ext uri="{FF2B5EF4-FFF2-40B4-BE49-F238E27FC236}">
                  <a16:creationId xmlns:a16="http://schemas.microsoft.com/office/drawing/2014/main" id="{02AD79A1-E60C-7288-DEAA-1AF4CF1EAB61}"/>
                </a:ext>
              </a:extLst>
            </p:cNvPr>
            <p:cNvCxnSpPr>
              <a:cxnSpLocks/>
            </p:cNvCxnSpPr>
            <p:nvPr/>
          </p:nvCxnSpPr>
          <p:spPr>
            <a:xfrm flipV="1">
              <a:off x="4217939" y="6253711"/>
              <a:ext cx="0" cy="91674"/>
            </a:xfrm>
            <a:prstGeom prst="line">
              <a:avLst/>
            </a:prstGeom>
            <a:ln w="28575"/>
          </p:spPr>
          <p:style>
            <a:lnRef idx="1">
              <a:schemeClr val="dk1"/>
            </a:lnRef>
            <a:fillRef idx="0">
              <a:schemeClr val="dk1"/>
            </a:fillRef>
            <a:effectRef idx="0">
              <a:schemeClr val="dk1"/>
            </a:effectRef>
            <a:fontRef idx="minor">
              <a:schemeClr val="tx1"/>
            </a:fontRef>
          </p:style>
        </p:cxnSp>
        <p:cxnSp>
          <p:nvCxnSpPr>
            <p:cNvPr id="167" name="直接连接符 166">
              <a:extLst>
                <a:ext uri="{FF2B5EF4-FFF2-40B4-BE49-F238E27FC236}">
                  <a16:creationId xmlns:a16="http://schemas.microsoft.com/office/drawing/2014/main" id="{13D5761C-362E-6057-A892-D9BB61C0EF39}"/>
                </a:ext>
              </a:extLst>
            </p:cNvPr>
            <p:cNvCxnSpPr>
              <a:cxnSpLocks/>
            </p:cNvCxnSpPr>
            <p:nvPr/>
          </p:nvCxnSpPr>
          <p:spPr>
            <a:xfrm>
              <a:off x="4108977" y="1796111"/>
              <a:ext cx="108826" cy="0"/>
            </a:xfrm>
            <a:prstGeom prst="line">
              <a:avLst/>
            </a:prstGeom>
            <a:ln w="28575"/>
          </p:spPr>
          <p:style>
            <a:lnRef idx="1">
              <a:schemeClr val="dk1"/>
            </a:lnRef>
            <a:fillRef idx="0">
              <a:schemeClr val="dk1"/>
            </a:fillRef>
            <a:effectRef idx="0">
              <a:schemeClr val="dk1"/>
            </a:effectRef>
            <a:fontRef idx="minor">
              <a:schemeClr val="tx1"/>
            </a:fontRef>
          </p:style>
        </p:cxnSp>
        <p:sp>
          <p:nvSpPr>
            <p:cNvPr id="168" name="文本框 167">
              <a:extLst>
                <a:ext uri="{FF2B5EF4-FFF2-40B4-BE49-F238E27FC236}">
                  <a16:creationId xmlns:a16="http://schemas.microsoft.com/office/drawing/2014/main" id="{8F2D7F3C-4FD5-B1AB-E7BF-D02791641084}"/>
                </a:ext>
              </a:extLst>
            </p:cNvPr>
            <p:cNvSpPr txBox="1"/>
            <p:nvPr/>
          </p:nvSpPr>
          <p:spPr>
            <a:xfrm rot="16200000">
              <a:off x="3738175" y="1576977"/>
              <a:ext cx="557493" cy="349193"/>
            </a:xfrm>
            <a:prstGeom prst="rect">
              <a:avLst/>
            </a:prstGeom>
            <a:noFill/>
          </p:spPr>
          <p:txBody>
            <a:bodyPr wrap="square" rtlCol="0">
              <a:spAutoFit/>
            </a:bodyPr>
            <a:lstStyle/>
            <a:p>
              <a:r>
                <a:rPr lang="en-US" altLang="zh-CN" sz="1600" dirty="0"/>
                <a:t>100</a:t>
              </a:r>
              <a:endParaRPr lang="zh-CN" altLang="en-US" sz="1600" dirty="0"/>
            </a:p>
          </p:txBody>
        </p:sp>
        <p:sp>
          <p:nvSpPr>
            <p:cNvPr id="169" name="文本框 168">
              <a:extLst>
                <a:ext uri="{FF2B5EF4-FFF2-40B4-BE49-F238E27FC236}">
                  <a16:creationId xmlns:a16="http://schemas.microsoft.com/office/drawing/2014/main" id="{3EFB9C9F-2F77-9E2F-CAA8-AA291F12C120}"/>
                </a:ext>
              </a:extLst>
            </p:cNvPr>
            <p:cNvSpPr txBox="1"/>
            <p:nvPr/>
          </p:nvSpPr>
          <p:spPr>
            <a:xfrm>
              <a:off x="5053566" y="6300277"/>
              <a:ext cx="469586" cy="338554"/>
            </a:xfrm>
            <a:prstGeom prst="rect">
              <a:avLst/>
            </a:prstGeom>
            <a:noFill/>
          </p:spPr>
          <p:txBody>
            <a:bodyPr wrap="square" rtlCol="0">
              <a:spAutoFit/>
            </a:bodyPr>
            <a:lstStyle/>
            <a:p>
              <a:r>
                <a:rPr lang="en-US" altLang="zh-CN" sz="1600" dirty="0"/>
                <a:t>0.1</a:t>
              </a:r>
              <a:endParaRPr lang="zh-CN" altLang="en-US" sz="1600" dirty="0"/>
            </a:p>
          </p:txBody>
        </p:sp>
        <p:cxnSp>
          <p:nvCxnSpPr>
            <p:cNvPr id="170" name="直接连接符 169">
              <a:extLst>
                <a:ext uri="{FF2B5EF4-FFF2-40B4-BE49-F238E27FC236}">
                  <a16:creationId xmlns:a16="http://schemas.microsoft.com/office/drawing/2014/main" id="{8F0C45C8-FF2A-D44F-8D04-8011E30EBC09}"/>
                </a:ext>
              </a:extLst>
            </p:cNvPr>
            <p:cNvCxnSpPr>
              <a:cxnSpLocks/>
            </p:cNvCxnSpPr>
            <p:nvPr/>
          </p:nvCxnSpPr>
          <p:spPr>
            <a:xfrm flipV="1">
              <a:off x="5287562" y="6252868"/>
              <a:ext cx="0" cy="91674"/>
            </a:xfrm>
            <a:prstGeom prst="line">
              <a:avLst/>
            </a:prstGeom>
            <a:ln w="28575"/>
          </p:spPr>
          <p:style>
            <a:lnRef idx="1">
              <a:schemeClr val="dk1"/>
            </a:lnRef>
            <a:fillRef idx="0">
              <a:schemeClr val="dk1"/>
            </a:fillRef>
            <a:effectRef idx="0">
              <a:schemeClr val="dk1"/>
            </a:effectRef>
            <a:fontRef idx="minor">
              <a:schemeClr val="tx1"/>
            </a:fontRef>
          </p:style>
        </p:cxnSp>
        <p:sp>
          <p:nvSpPr>
            <p:cNvPr id="137" name="文本框 136">
              <a:extLst>
                <a:ext uri="{FF2B5EF4-FFF2-40B4-BE49-F238E27FC236}">
                  <a16:creationId xmlns:a16="http://schemas.microsoft.com/office/drawing/2014/main" id="{AD133FCE-65B9-AAA9-1D41-66A678057C92}"/>
                </a:ext>
              </a:extLst>
            </p:cNvPr>
            <p:cNvSpPr txBox="1"/>
            <p:nvPr/>
          </p:nvSpPr>
          <p:spPr>
            <a:xfrm>
              <a:off x="4251574" y="6496131"/>
              <a:ext cx="1272193"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脉冲相位</a:t>
              </a:r>
            </a:p>
          </p:txBody>
        </p:sp>
      </p:grpSp>
      <p:cxnSp>
        <p:nvCxnSpPr>
          <p:cNvPr id="154" name="直接连接符 153">
            <a:extLst>
              <a:ext uri="{FF2B5EF4-FFF2-40B4-BE49-F238E27FC236}">
                <a16:creationId xmlns:a16="http://schemas.microsoft.com/office/drawing/2014/main" id="{9BF947BE-641E-97A4-AFDE-CA6B2ED2B81F}"/>
              </a:ext>
            </a:extLst>
          </p:cNvPr>
          <p:cNvCxnSpPr>
            <a:cxnSpLocks/>
          </p:cNvCxnSpPr>
          <p:nvPr/>
        </p:nvCxnSpPr>
        <p:spPr>
          <a:xfrm flipV="1">
            <a:off x="1977474" y="6194983"/>
            <a:ext cx="0" cy="71265"/>
          </a:xfrm>
          <a:prstGeom prst="line">
            <a:avLst/>
          </a:prstGeom>
          <a:ln w="28575"/>
        </p:spPr>
        <p:style>
          <a:lnRef idx="1">
            <a:schemeClr val="dk1"/>
          </a:lnRef>
          <a:fillRef idx="0">
            <a:schemeClr val="dk1"/>
          </a:fillRef>
          <a:effectRef idx="0">
            <a:schemeClr val="dk1"/>
          </a:effectRef>
          <a:fontRef idx="minor">
            <a:schemeClr val="tx1"/>
          </a:fontRef>
        </p:style>
      </p:cxnSp>
      <p:grpSp>
        <p:nvGrpSpPr>
          <p:cNvPr id="28" name="组合 27">
            <a:extLst>
              <a:ext uri="{FF2B5EF4-FFF2-40B4-BE49-F238E27FC236}">
                <a16:creationId xmlns:a16="http://schemas.microsoft.com/office/drawing/2014/main" id="{4B38F74F-BCDC-7258-AD3A-EAEEFD22EB62}"/>
              </a:ext>
            </a:extLst>
          </p:cNvPr>
          <p:cNvGrpSpPr/>
          <p:nvPr/>
        </p:nvGrpSpPr>
        <p:grpSpPr>
          <a:xfrm>
            <a:off x="3648100" y="901720"/>
            <a:ext cx="1778034" cy="5852153"/>
            <a:chOff x="3415732" y="986590"/>
            <a:chExt cx="1778034" cy="5852153"/>
          </a:xfrm>
        </p:grpSpPr>
        <p:sp>
          <p:nvSpPr>
            <p:cNvPr id="134" name="文本框 133">
              <a:extLst>
                <a:ext uri="{FF2B5EF4-FFF2-40B4-BE49-F238E27FC236}">
                  <a16:creationId xmlns:a16="http://schemas.microsoft.com/office/drawing/2014/main" id="{6DABC646-A47D-54DA-4095-6236D283A1F6}"/>
                </a:ext>
              </a:extLst>
            </p:cNvPr>
            <p:cNvSpPr txBox="1"/>
            <p:nvPr/>
          </p:nvSpPr>
          <p:spPr>
            <a:xfrm>
              <a:off x="3692615" y="986590"/>
              <a:ext cx="1501151" cy="400110"/>
            </a:xfrm>
            <a:prstGeom prst="rect">
              <a:avLst/>
            </a:prstGeom>
            <a:noFill/>
          </p:spPr>
          <p:txBody>
            <a:bodyPr wrap="square" rtlCol="0">
              <a:spAutoFit/>
            </a:bodyPr>
            <a:lstStyle/>
            <a:p>
              <a:pPr algn="ctr"/>
              <a:r>
                <a:rPr lang="zh-CN" altLang="en-US" sz="2000" b="1" dirty="0">
                  <a:solidFill>
                    <a:srgbClr val="0070C0"/>
                  </a:solidFill>
                  <a:latin typeface="微软雅黑" panose="020B0503020204020204" pitchFamily="34" charset="-122"/>
                  <a:ea typeface="微软雅黑" panose="020B0503020204020204" pitchFamily="34" charset="-122"/>
                </a:rPr>
                <a:t>模式变换</a:t>
              </a:r>
            </a:p>
          </p:txBody>
        </p:sp>
        <p:pic>
          <p:nvPicPr>
            <p:cNvPr id="142" name="图片 141">
              <a:extLst>
                <a:ext uri="{FF2B5EF4-FFF2-40B4-BE49-F238E27FC236}">
                  <a16:creationId xmlns:a16="http://schemas.microsoft.com/office/drawing/2014/main" id="{FBA06509-9D21-AB9D-48B4-7A267886A08C}"/>
                </a:ext>
              </a:extLst>
            </p:cNvPr>
            <p:cNvPicPr>
              <a:picLocks noChangeAspect="1"/>
            </p:cNvPicPr>
            <p:nvPr/>
          </p:nvPicPr>
          <p:blipFill rotWithShape="1">
            <a:blip r:embed="rId6">
              <a:extLst>
                <a:ext uri="{28A0092B-C50C-407E-A947-70E740481C1C}">
                  <a14:useLocalDpi xmlns:a14="http://schemas.microsoft.com/office/drawing/2010/main" val="0"/>
                </a:ext>
              </a:extLst>
            </a:blip>
            <a:srcRect l="10672" t="9897" r="77389" b="29923"/>
            <a:stretch/>
          </p:blipFill>
          <p:spPr>
            <a:xfrm>
              <a:off x="3801874" y="1259499"/>
              <a:ext cx="1199334" cy="5010132"/>
            </a:xfrm>
            <a:prstGeom prst="rect">
              <a:avLst/>
            </a:prstGeom>
          </p:spPr>
        </p:pic>
        <p:sp>
          <p:nvSpPr>
            <p:cNvPr id="146" name="文本框 145">
              <a:extLst>
                <a:ext uri="{FF2B5EF4-FFF2-40B4-BE49-F238E27FC236}">
                  <a16:creationId xmlns:a16="http://schemas.microsoft.com/office/drawing/2014/main" id="{40F82685-AC6E-2185-081D-A2FB4BAA1A27}"/>
                </a:ext>
              </a:extLst>
            </p:cNvPr>
            <p:cNvSpPr txBox="1"/>
            <p:nvPr/>
          </p:nvSpPr>
          <p:spPr>
            <a:xfrm>
              <a:off x="3874616" y="1418311"/>
              <a:ext cx="545726" cy="369332"/>
            </a:xfrm>
            <a:prstGeom prst="rect">
              <a:avLst/>
            </a:prstGeom>
            <a:noFill/>
          </p:spPr>
          <p:txBody>
            <a:bodyPr wrap="square" rtlCol="0">
              <a:spAutoFit/>
            </a:bodyPr>
            <a:lstStyle/>
            <a:p>
              <a:r>
                <a:rPr lang="zh-CN" altLang="en-US" b="1" dirty="0">
                  <a:solidFill>
                    <a:srgbClr val="FFFF00"/>
                  </a:solidFill>
                </a:rPr>
                <a:t>③</a:t>
              </a:r>
            </a:p>
          </p:txBody>
        </p:sp>
        <p:cxnSp>
          <p:nvCxnSpPr>
            <p:cNvPr id="157" name="直接连接符 156">
              <a:extLst>
                <a:ext uri="{FF2B5EF4-FFF2-40B4-BE49-F238E27FC236}">
                  <a16:creationId xmlns:a16="http://schemas.microsoft.com/office/drawing/2014/main" id="{E382D5F4-BCB2-8C4E-C0B9-762893304C70}"/>
                </a:ext>
              </a:extLst>
            </p:cNvPr>
            <p:cNvCxnSpPr>
              <a:cxnSpLocks/>
            </p:cNvCxnSpPr>
            <p:nvPr/>
          </p:nvCxnSpPr>
          <p:spPr>
            <a:xfrm>
              <a:off x="3700207" y="2965803"/>
              <a:ext cx="108826" cy="0"/>
            </a:xfrm>
            <a:prstGeom prst="line">
              <a:avLst/>
            </a:prstGeom>
            <a:ln w="28575"/>
          </p:spPr>
          <p:style>
            <a:lnRef idx="1">
              <a:schemeClr val="dk1"/>
            </a:lnRef>
            <a:fillRef idx="0">
              <a:schemeClr val="dk1"/>
            </a:fillRef>
            <a:effectRef idx="0">
              <a:schemeClr val="dk1"/>
            </a:effectRef>
            <a:fontRef idx="minor">
              <a:schemeClr val="tx1"/>
            </a:fontRef>
          </p:style>
        </p:cxnSp>
        <p:sp>
          <p:nvSpPr>
            <p:cNvPr id="158" name="文本框 157">
              <a:extLst>
                <a:ext uri="{FF2B5EF4-FFF2-40B4-BE49-F238E27FC236}">
                  <a16:creationId xmlns:a16="http://schemas.microsoft.com/office/drawing/2014/main" id="{721EC506-2F97-35EE-F211-85C9C1F01A90}"/>
                </a:ext>
              </a:extLst>
            </p:cNvPr>
            <p:cNvSpPr txBox="1"/>
            <p:nvPr/>
          </p:nvSpPr>
          <p:spPr>
            <a:xfrm rot="16200000">
              <a:off x="3311583" y="2726993"/>
              <a:ext cx="557493" cy="349193"/>
            </a:xfrm>
            <a:prstGeom prst="rect">
              <a:avLst/>
            </a:prstGeom>
            <a:noFill/>
          </p:spPr>
          <p:txBody>
            <a:bodyPr wrap="square" rtlCol="0">
              <a:spAutoFit/>
            </a:bodyPr>
            <a:lstStyle/>
            <a:p>
              <a:r>
                <a:rPr lang="en-US" altLang="zh-CN" sz="1600" dirty="0"/>
                <a:t>300</a:t>
              </a:r>
              <a:endParaRPr lang="zh-CN" altLang="en-US" sz="1600" dirty="0"/>
            </a:p>
          </p:txBody>
        </p:sp>
        <p:cxnSp>
          <p:nvCxnSpPr>
            <p:cNvPr id="159" name="直接连接符 158">
              <a:extLst>
                <a:ext uri="{FF2B5EF4-FFF2-40B4-BE49-F238E27FC236}">
                  <a16:creationId xmlns:a16="http://schemas.microsoft.com/office/drawing/2014/main" id="{442A6838-1654-7240-747D-F7D641E3B1BA}"/>
                </a:ext>
              </a:extLst>
            </p:cNvPr>
            <p:cNvCxnSpPr>
              <a:cxnSpLocks/>
            </p:cNvCxnSpPr>
            <p:nvPr/>
          </p:nvCxnSpPr>
          <p:spPr>
            <a:xfrm>
              <a:off x="3693048" y="6263466"/>
              <a:ext cx="10882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60" name="直接连接符 159">
              <a:extLst>
                <a:ext uri="{FF2B5EF4-FFF2-40B4-BE49-F238E27FC236}">
                  <a16:creationId xmlns:a16="http://schemas.microsoft.com/office/drawing/2014/main" id="{4530ED67-445B-F48B-F0EA-C5535E9FF1FE}"/>
                </a:ext>
              </a:extLst>
            </p:cNvPr>
            <p:cNvCxnSpPr>
              <a:cxnSpLocks/>
            </p:cNvCxnSpPr>
            <p:nvPr/>
          </p:nvCxnSpPr>
          <p:spPr>
            <a:xfrm flipV="1">
              <a:off x="3809032" y="6247591"/>
              <a:ext cx="0" cy="91674"/>
            </a:xfrm>
            <a:prstGeom prst="line">
              <a:avLst/>
            </a:prstGeom>
            <a:ln w="28575"/>
          </p:spPr>
          <p:style>
            <a:lnRef idx="1">
              <a:schemeClr val="dk1"/>
            </a:lnRef>
            <a:fillRef idx="0">
              <a:schemeClr val="dk1"/>
            </a:fillRef>
            <a:effectRef idx="0">
              <a:schemeClr val="dk1"/>
            </a:effectRef>
            <a:fontRef idx="minor">
              <a:schemeClr val="tx1"/>
            </a:fontRef>
          </p:style>
        </p:cxnSp>
        <p:sp>
          <p:nvSpPr>
            <p:cNvPr id="164" name="文本框 163">
              <a:extLst>
                <a:ext uri="{FF2B5EF4-FFF2-40B4-BE49-F238E27FC236}">
                  <a16:creationId xmlns:a16="http://schemas.microsoft.com/office/drawing/2014/main" id="{D3831EA1-ABB0-E69A-8F8B-47DFE3AA5AC8}"/>
                </a:ext>
              </a:extLst>
            </p:cNvPr>
            <p:cNvSpPr txBox="1"/>
            <p:nvPr/>
          </p:nvSpPr>
          <p:spPr>
            <a:xfrm rot="16200000">
              <a:off x="3458816" y="6095035"/>
              <a:ext cx="263026" cy="349193"/>
            </a:xfrm>
            <a:prstGeom prst="rect">
              <a:avLst/>
            </a:prstGeom>
            <a:noFill/>
          </p:spPr>
          <p:txBody>
            <a:bodyPr wrap="square" rtlCol="0">
              <a:spAutoFit/>
            </a:bodyPr>
            <a:lstStyle/>
            <a:p>
              <a:r>
                <a:rPr lang="en-US" altLang="zh-CN" sz="1600" dirty="0"/>
                <a:t>0</a:t>
              </a:r>
              <a:endParaRPr lang="zh-CN" altLang="en-US" sz="1600" dirty="0"/>
            </a:p>
          </p:txBody>
        </p:sp>
        <p:sp>
          <p:nvSpPr>
            <p:cNvPr id="165" name="文本框 164">
              <a:extLst>
                <a:ext uri="{FF2B5EF4-FFF2-40B4-BE49-F238E27FC236}">
                  <a16:creationId xmlns:a16="http://schemas.microsoft.com/office/drawing/2014/main" id="{9F4AEA73-C0E2-3316-C539-00C355BDAE6C}"/>
                </a:ext>
              </a:extLst>
            </p:cNvPr>
            <p:cNvSpPr txBox="1"/>
            <p:nvPr/>
          </p:nvSpPr>
          <p:spPr>
            <a:xfrm>
              <a:off x="4227807" y="6301242"/>
              <a:ext cx="469586" cy="338554"/>
            </a:xfrm>
            <a:prstGeom prst="rect">
              <a:avLst/>
            </a:prstGeom>
            <a:noFill/>
          </p:spPr>
          <p:txBody>
            <a:bodyPr wrap="square" rtlCol="0">
              <a:spAutoFit/>
            </a:bodyPr>
            <a:lstStyle/>
            <a:p>
              <a:r>
                <a:rPr lang="en-US" altLang="zh-CN" sz="1600" dirty="0"/>
                <a:t>0.1</a:t>
              </a:r>
              <a:endParaRPr lang="zh-CN" altLang="en-US" sz="1600" dirty="0"/>
            </a:p>
          </p:txBody>
        </p:sp>
        <p:cxnSp>
          <p:nvCxnSpPr>
            <p:cNvPr id="166" name="直接连接符 165">
              <a:extLst>
                <a:ext uri="{FF2B5EF4-FFF2-40B4-BE49-F238E27FC236}">
                  <a16:creationId xmlns:a16="http://schemas.microsoft.com/office/drawing/2014/main" id="{FBD9E423-A396-F63D-1B4E-031CF8BE55C9}"/>
                </a:ext>
              </a:extLst>
            </p:cNvPr>
            <p:cNvCxnSpPr>
              <a:cxnSpLocks/>
            </p:cNvCxnSpPr>
            <p:nvPr/>
          </p:nvCxnSpPr>
          <p:spPr>
            <a:xfrm flipV="1">
              <a:off x="4461803" y="6253833"/>
              <a:ext cx="0" cy="91674"/>
            </a:xfrm>
            <a:prstGeom prst="line">
              <a:avLst/>
            </a:prstGeom>
            <a:ln w="28575"/>
          </p:spPr>
          <p:style>
            <a:lnRef idx="1">
              <a:schemeClr val="dk1"/>
            </a:lnRef>
            <a:fillRef idx="0">
              <a:schemeClr val="dk1"/>
            </a:fillRef>
            <a:effectRef idx="0">
              <a:schemeClr val="dk1"/>
            </a:effectRef>
            <a:fontRef idx="minor">
              <a:schemeClr val="tx1"/>
            </a:fontRef>
          </p:style>
        </p:cxnSp>
        <p:sp>
          <p:nvSpPr>
            <p:cNvPr id="136" name="文本框 135">
              <a:extLst>
                <a:ext uri="{FF2B5EF4-FFF2-40B4-BE49-F238E27FC236}">
                  <a16:creationId xmlns:a16="http://schemas.microsoft.com/office/drawing/2014/main" id="{ABE54F5F-3AA4-EE48-E5F4-1EB71EBB7BFC}"/>
                </a:ext>
              </a:extLst>
            </p:cNvPr>
            <p:cNvSpPr txBox="1"/>
            <p:nvPr/>
          </p:nvSpPr>
          <p:spPr>
            <a:xfrm>
              <a:off x="3873617" y="6469411"/>
              <a:ext cx="1272193"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脉冲相位</a:t>
              </a:r>
            </a:p>
          </p:txBody>
        </p:sp>
      </p:grpSp>
      <p:sp>
        <p:nvSpPr>
          <p:cNvPr id="171" name="文本框 170">
            <a:extLst>
              <a:ext uri="{FF2B5EF4-FFF2-40B4-BE49-F238E27FC236}">
                <a16:creationId xmlns:a16="http://schemas.microsoft.com/office/drawing/2014/main" id="{9078B17F-86F7-FC17-02C8-F03199043F97}"/>
              </a:ext>
            </a:extLst>
          </p:cNvPr>
          <p:cNvSpPr txBox="1"/>
          <p:nvPr/>
        </p:nvSpPr>
        <p:spPr>
          <a:xfrm>
            <a:off x="5448371" y="839019"/>
            <a:ext cx="6487591" cy="430374"/>
          </a:xfrm>
          <a:prstGeom prst="rect">
            <a:avLst/>
          </a:prstGeom>
          <a:noFill/>
        </p:spPr>
        <p:txBody>
          <a:bodyPr wrap="square">
            <a:spAutoFit/>
          </a:bodyPr>
          <a:lstStyle/>
          <a:p>
            <a:pPr>
              <a:lnSpc>
                <a:spcPct val="120000"/>
              </a:lnSpc>
              <a:spcAft>
                <a:spcPts val="600"/>
              </a:spcAft>
            </a:pPr>
            <a:r>
              <a:rPr lang="zh-CN" altLang="en-US" sz="2000" dirty="0">
                <a:latin typeface="微软雅黑" panose="020B0503020204020204" pitchFamily="34" charset="-122"/>
                <a:ea typeface="微软雅黑" panose="020B0503020204020204" pitchFamily="34" charset="-122"/>
              </a:rPr>
              <a:t>① </a:t>
            </a:r>
            <a:r>
              <a:rPr lang="zh-CN" altLang="en-US" sz="2000" b="1" dirty="0">
                <a:solidFill>
                  <a:srgbClr val="0070C0"/>
                </a:solidFill>
                <a:latin typeface="微软雅黑" panose="020B0503020204020204" pitchFamily="34" charset="-122"/>
                <a:ea typeface="微软雅黑" panose="020B0503020204020204" pitchFamily="34" charset="-122"/>
              </a:rPr>
              <a:t>消零</a:t>
            </a:r>
            <a:r>
              <a:rPr lang="zh-CN" altLang="en-US" sz="2000" dirty="0">
                <a:latin typeface="微软雅黑" panose="020B0503020204020204" pitchFamily="34" charset="-122"/>
                <a:ea typeface="微软雅黑" panose="020B0503020204020204" pitchFamily="34" charset="-122"/>
              </a:rPr>
              <a:t>：在某些时间不能探测到射电辐射</a:t>
            </a:r>
            <a:endParaRPr lang="en-US" altLang="zh-CN" sz="2000" dirty="0">
              <a:latin typeface="微软雅黑" panose="020B0503020204020204" pitchFamily="34" charset="-122"/>
              <a:ea typeface="微软雅黑" panose="020B0503020204020204" pitchFamily="34" charset="-122"/>
            </a:endParaRPr>
          </a:p>
        </p:txBody>
      </p:sp>
      <p:sp>
        <p:nvSpPr>
          <p:cNvPr id="22" name="文本框 21">
            <a:extLst>
              <a:ext uri="{FF2B5EF4-FFF2-40B4-BE49-F238E27FC236}">
                <a16:creationId xmlns:a16="http://schemas.microsoft.com/office/drawing/2014/main" id="{B827B10F-4FD2-30EF-113D-67138BE127C3}"/>
              </a:ext>
            </a:extLst>
          </p:cNvPr>
          <p:cNvSpPr txBox="1"/>
          <p:nvPr/>
        </p:nvSpPr>
        <p:spPr>
          <a:xfrm>
            <a:off x="5659687" y="3090446"/>
            <a:ext cx="3725887" cy="677108"/>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000" dirty="0">
                <a:latin typeface="黑体" panose="02010609060101010101" pitchFamily="49" charset="-122"/>
                <a:ea typeface="黑体" panose="02010609060101010101" pitchFamily="49" charset="-122"/>
              </a:rPr>
              <a:t>旋转木马模型</a:t>
            </a:r>
            <a:br>
              <a:rPr lang="en-US" altLang="zh-CN" sz="2000" dirty="0">
                <a:latin typeface="黑体" panose="02010609060101010101" pitchFamily="49" charset="-122"/>
                <a:ea typeface="黑体" panose="02010609060101010101" pitchFamily="49" charset="-122"/>
              </a:rPr>
            </a:br>
            <a:r>
              <a:rPr lang="en-US" altLang="zh-CN" dirty="0">
                <a:latin typeface="Arial" panose="020B0604020202020204" pitchFamily="34" charset="0"/>
                <a:ea typeface="黑体" panose="02010609060101010101" pitchFamily="49" charset="-122"/>
                <a:cs typeface="Arial" panose="020B0604020202020204" pitchFamily="34" charset="0"/>
              </a:rPr>
              <a:t>(Ruderman &amp; Sutherland 1975)</a:t>
            </a:r>
            <a:endParaRPr lang="zh-CN" altLang="en-US" dirty="0">
              <a:latin typeface="Arial" panose="020B0604020202020204" pitchFamily="34" charset="0"/>
              <a:ea typeface="黑体" panose="02010609060101010101" pitchFamily="49" charset="-122"/>
              <a:cs typeface="Arial" panose="020B0604020202020204" pitchFamily="34" charset="0"/>
            </a:endParaRPr>
          </a:p>
        </p:txBody>
      </p:sp>
      <p:sp>
        <p:nvSpPr>
          <p:cNvPr id="23" name="文本框 22">
            <a:extLst>
              <a:ext uri="{FF2B5EF4-FFF2-40B4-BE49-F238E27FC236}">
                <a16:creationId xmlns:a16="http://schemas.microsoft.com/office/drawing/2014/main" id="{62E3C370-AB2C-2ACC-E330-4FACDF62B750}"/>
              </a:ext>
            </a:extLst>
          </p:cNvPr>
          <p:cNvSpPr txBox="1"/>
          <p:nvPr/>
        </p:nvSpPr>
        <p:spPr>
          <a:xfrm>
            <a:off x="5448371" y="4447811"/>
            <a:ext cx="6487591" cy="430374"/>
          </a:xfrm>
          <a:prstGeom prst="rect">
            <a:avLst/>
          </a:prstGeom>
          <a:noFill/>
        </p:spPr>
        <p:txBody>
          <a:bodyPr wrap="square">
            <a:spAutoFit/>
          </a:bodyPr>
          <a:lstStyle/>
          <a:p>
            <a:pPr marL="0" marR="0" lvl="0" indent="0" algn="l" defTabSz="457200" rtl="0" eaLnBrk="1" fontAlgn="auto" latinLnBrk="0" hangingPunct="1">
              <a:lnSpc>
                <a:spcPct val="120000"/>
              </a:lnSpc>
              <a:spcBef>
                <a:spcPts val="0"/>
              </a:spcBef>
              <a:spcAft>
                <a:spcPts val="60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③ </a:t>
            </a:r>
            <a:r>
              <a:rPr kumimoji="0" lang="zh-CN" altLang="en-US" sz="20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模式变换</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：两种或两种以上辐射准稳态之间的转换</a:t>
            </a:r>
            <a:endPar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7" name="文本框 26">
            <a:extLst>
              <a:ext uri="{FF2B5EF4-FFF2-40B4-BE49-F238E27FC236}">
                <a16:creationId xmlns:a16="http://schemas.microsoft.com/office/drawing/2014/main" id="{1B404296-596B-90E5-76EF-E24569AEB767}"/>
              </a:ext>
            </a:extLst>
          </p:cNvPr>
          <p:cNvSpPr txBox="1"/>
          <p:nvPr/>
        </p:nvSpPr>
        <p:spPr>
          <a:xfrm>
            <a:off x="5437089" y="2430365"/>
            <a:ext cx="6390541" cy="430374"/>
          </a:xfrm>
          <a:prstGeom prst="rect">
            <a:avLst/>
          </a:prstGeom>
          <a:noFill/>
        </p:spPr>
        <p:txBody>
          <a:bodyPr wrap="square">
            <a:spAutoFit/>
          </a:bodyPr>
          <a:lstStyle/>
          <a:p>
            <a:pPr marL="0" marR="0" lvl="0" indent="0" algn="l" defTabSz="457200" rtl="0" eaLnBrk="1" fontAlgn="auto" latinLnBrk="0" hangingPunct="1">
              <a:lnSpc>
                <a:spcPct val="120000"/>
              </a:lnSpc>
              <a:spcBef>
                <a:spcPts val="0"/>
              </a:spcBef>
              <a:spcAft>
                <a:spcPts val="60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② </a:t>
            </a:r>
            <a:r>
              <a:rPr kumimoji="0" lang="zh-CN" altLang="en-US" sz="20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子脉冲漂移</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：子脉冲在辐射窗口内随时间的位置变化  </a:t>
            </a:r>
            <a:endPar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9" name="文本框 28">
            <a:extLst>
              <a:ext uri="{FF2B5EF4-FFF2-40B4-BE49-F238E27FC236}">
                <a16:creationId xmlns:a16="http://schemas.microsoft.com/office/drawing/2014/main" id="{9BA32F55-8D5F-64EF-2EF3-C19C3AE7F927}"/>
              </a:ext>
            </a:extLst>
          </p:cNvPr>
          <p:cNvSpPr txBox="1"/>
          <p:nvPr/>
        </p:nvSpPr>
        <p:spPr>
          <a:xfrm>
            <a:off x="5652594" y="5934234"/>
            <a:ext cx="6148954" cy="830997"/>
          </a:xfrm>
          <a:prstGeom prst="rect">
            <a:avLst/>
          </a:prstGeom>
          <a:noFill/>
        </p:spPr>
        <p:txBody>
          <a:bodyPr wrap="square">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体现了脉冲星的辐射多样性，有助于理解脉冲星的辐射过程和相关物理机制</a:t>
            </a:r>
          </a:p>
        </p:txBody>
      </p:sp>
      <p:sp>
        <p:nvSpPr>
          <p:cNvPr id="31" name="文本框 30">
            <a:extLst>
              <a:ext uri="{FF2B5EF4-FFF2-40B4-BE49-F238E27FC236}">
                <a16:creationId xmlns:a16="http://schemas.microsoft.com/office/drawing/2014/main" id="{E89855D9-E21E-F5A7-3A48-631599D0AF1D}"/>
              </a:ext>
            </a:extLst>
          </p:cNvPr>
          <p:cNvSpPr txBox="1"/>
          <p:nvPr/>
        </p:nvSpPr>
        <p:spPr>
          <a:xfrm>
            <a:off x="5738633" y="4973287"/>
            <a:ext cx="4612092" cy="707886"/>
          </a:xfrm>
          <a:prstGeom prst="rect">
            <a:avLst/>
          </a:prstGeom>
          <a:noFill/>
        </p:spPr>
        <p:txBody>
          <a:bodyPr wrap="square">
            <a:spAutoFit/>
          </a:bodyPr>
          <a:lstStyle/>
          <a:p>
            <a:pPr marL="285750" indent="-285750">
              <a:buFont typeface="Wingdings" panose="05000000000000000000" pitchFamily="2" charset="2"/>
              <a:buChar char="Ø"/>
            </a:pPr>
            <a:r>
              <a:rPr lang="zh-CN" altLang="en-US" sz="2000" dirty="0">
                <a:latin typeface="+mn-ea"/>
              </a:rPr>
              <a:t>电流的重新分布 </a:t>
            </a:r>
            <a:r>
              <a:rPr lang="en-US" altLang="zh-CN" dirty="0">
                <a:latin typeface="Arial" panose="020B0604020202020204" pitchFamily="34" charset="0"/>
                <a:cs typeface="Arial" panose="020B0604020202020204" pitchFamily="34" charset="0"/>
              </a:rPr>
              <a:t>(Wang et al. 2007</a:t>
            </a:r>
            <a:r>
              <a:rPr lang="en-US" altLang="zh-CN" sz="2000" dirty="0">
                <a:latin typeface="Arial" panose="020B0604020202020204" pitchFamily="34" charset="0"/>
                <a:cs typeface="Arial" panose="020B0604020202020204" pitchFamily="34" charset="0"/>
              </a:rPr>
              <a:t>)</a:t>
            </a:r>
          </a:p>
          <a:p>
            <a:pPr marL="285750" indent="-285750">
              <a:buFont typeface="Wingdings" panose="05000000000000000000" pitchFamily="2" charset="2"/>
              <a:buChar char="Ø"/>
            </a:pPr>
            <a:r>
              <a:rPr lang="zh-CN" altLang="en-US" sz="2000" dirty="0">
                <a:latin typeface="+mn-ea"/>
              </a:rPr>
              <a:t>不同的辐射高度 </a:t>
            </a:r>
            <a:r>
              <a:rPr lang="en-US" altLang="zh-CN" dirty="0">
                <a:latin typeface="Arial" panose="020B0604020202020204" pitchFamily="34" charset="0"/>
                <a:cs typeface="Arial" panose="020B0604020202020204" pitchFamily="34" charset="0"/>
              </a:rPr>
              <a:t>(Wen et al. 2020)</a:t>
            </a:r>
            <a:endParaRPr lang="zh-CN" altLang="en-US" sz="2000" dirty="0">
              <a:latin typeface="Arial" panose="020B0604020202020204" pitchFamily="34" charset="0"/>
              <a:cs typeface="Arial" panose="020B0604020202020204" pitchFamily="34" charset="0"/>
            </a:endParaRPr>
          </a:p>
        </p:txBody>
      </p:sp>
      <p:grpSp>
        <p:nvGrpSpPr>
          <p:cNvPr id="24" name="组合 23">
            <a:extLst>
              <a:ext uri="{FF2B5EF4-FFF2-40B4-BE49-F238E27FC236}">
                <a16:creationId xmlns:a16="http://schemas.microsoft.com/office/drawing/2014/main" id="{0C7FB1D1-47C6-FB62-139F-C21D1C0E8205}"/>
              </a:ext>
            </a:extLst>
          </p:cNvPr>
          <p:cNvGrpSpPr/>
          <p:nvPr/>
        </p:nvGrpSpPr>
        <p:grpSpPr>
          <a:xfrm>
            <a:off x="8309258" y="-130031"/>
            <a:ext cx="4141254" cy="4527824"/>
            <a:chOff x="8372320" y="1227244"/>
            <a:chExt cx="4141254" cy="4527824"/>
          </a:xfrm>
        </p:grpSpPr>
        <p:grpSp>
          <p:nvGrpSpPr>
            <p:cNvPr id="3" name="组合 2">
              <a:extLst>
                <a:ext uri="{FF2B5EF4-FFF2-40B4-BE49-F238E27FC236}">
                  <a16:creationId xmlns:a16="http://schemas.microsoft.com/office/drawing/2014/main" id="{6176767B-0773-85F8-7055-CA39DFE37C46}"/>
                </a:ext>
              </a:extLst>
            </p:cNvPr>
            <p:cNvGrpSpPr/>
            <p:nvPr/>
          </p:nvGrpSpPr>
          <p:grpSpPr>
            <a:xfrm>
              <a:off x="8372320" y="1227244"/>
              <a:ext cx="4141254" cy="4527824"/>
              <a:chOff x="6112813" y="-555775"/>
              <a:chExt cx="6708805" cy="7062154"/>
            </a:xfrm>
          </p:grpSpPr>
          <p:grpSp>
            <p:nvGrpSpPr>
              <p:cNvPr id="4" name="组合 3">
                <a:extLst>
                  <a:ext uri="{FF2B5EF4-FFF2-40B4-BE49-F238E27FC236}">
                    <a16:creationId xmlns:a16="http://schemas.microsoft.com/office/drawing/2014/main" id="{A132C639-A9F0-F635-EBF8-C84D440E9912}"/>
                  </a:ext>
                </a:extLst>
              </p:cNvPr>
              <p:cNvGrpSpPr/>
              <p:nvPr/>
            </p:nvGrpSpPr>
            <p:grpSpPr>
              <a:xfrm>
                <a:off x="8382345" y="4171454"/>
                <a:ext cx="3515480" cy="2334925"/>
                <a:chOff x="8382345" y="4171454"/>
                <a:chExt cx="3515480" cy="2334925"/>
              </a:xfrm>
            </p:grpSpPr>
            <p:sp>
              <p:nvSpPr>
                <p:cNvPr id="6" name="流程图: 接点 5">
                  <a:extLst>
                    <a:ext uri="{FF2B5EF4-FFF2-40B4-BE49-F238E27FC236}">
                      <a16:creationId xmlns:a16="http://schemas.microsoft.com/office/drawing/2014/main" id="{03A31521-3E97-026C-8B26-BC317D185E2B}"/>
                    </a:ext>
                  </a:extLst>
                </p:cNvPr>
                <p:cNvSpPr/>
                <p:nvPr/>
              </p:nvSpPr>
              <p:spPr>
                <a:xfrm>
                  <a:off x="8382345" y="4171454"/>
                  <a:ext cx="2192215" cy="2133600"/>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流程图: 接点 6">
                  <a:extLst>
                    <a:ext uri="{FF2B5EF4-FFF2-40B4-BE49-F238E27FC236}">
                      <a16:creationId xmlns:a16="http://schemas.microsoft.com/office/drawing/2014/main" id="{8DC652D3-B061-8D52-E2D4-E2E9EB5809C7}"/>
                    </a:ext>
                  </a:extLst>
                </p:cNvPr>
                <p:cNvSpPr/>
                <p:nvPr/>
              </p:nvSpPr>
              <p:spPr>
                <a:xfrm>
                  <a:off x="8860065" y="4599293"/>
                  <a:ext cx="1214304" cy="1247133"/>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流程图: 接点 7">
                  <a:extLst>
                    <a:ext uri="{FF2B5EF4-FFF2-40B4-BE49-F238E27FC236}">
                      <a16:creationId xmlns:a16="http://schemas.microsoft.com/office/drawing/2014/main" id="{DACED104-72D9-8DC8-014D-3443232B3F3D}"/>
                    </a:ext>
                  </a:extLst>
                </p:cNvPr>
                <p:cNvSpPr/>
                <p:nvPr/>
              </p:nvSpPr>
              <p:spPr>
                <a:xfrm>
                  <a:off x="8653549" y="4467280"/>
                  <a:ext cx="405412" cy="386772"/>
                </a:xfrm>
                <a:prstGeom prst="flowChartConnecto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流程图: 接点 8">
                  <a:extLst>
                    <a:ext uri="{FF2B5EF4-FFF2-40B4-BE49-F238E27FC236}">
                      <a16:creationId xmlns:a16="http://schemas.microsoft.com/office/drawing/2014/main" id="{0F58CA64-32D6-361C-356E-AC63671E73CC}"/>
                    </a:ext>
                  </a:extLst>
                </p:cNvPr>
                <p:cNvSpPr/>
                <p:nvPr/>
              </p:nvSpPr>
              <p:spPr>
                <a:xfrm>
                  <a:off x="9309305" y="5887493"/>
                  <a:ext cx="405412" cy="386772"/>
                </a:xfrm>
                <a:prstGeom prst="flowChartConnecto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流程图: 接点 9">
                  <a:extLst>
                    <a:ext uri="{FF2B5EF4-FFF2-40B4-BE49-F238E27FC236}">
                      <a16:creationId xmlns:a16="http://schemas.microsoft.com/office/drawing/2014/main" id="{FA2749CE-571D-FC1E-C84C-C0401E075994}"/>
                    </a:ext>
                  </a:extLst>
                </p:cNvPr>
                <p:cNvSpPr/>
                <p:nvPr/>
              </p:nvSpPr>
              <p:spPr>
                <a:xfrm>
                  <a:off x="9892812" y="5606728"/>
                  <a:ext cx="405412" cy="386772"/>
                </a:xfrm>
                <a:prstGeom prst="flowChartConnecto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流程图: 接点 10">
                  <a:extLst>
                    <a:ext uri="{FF2B5EF4-FFF2-40B4-BE49-F238E27FC236}">
                      <a16:creationId xmlns:a16="http://schemas.microsoft.com/office/drawing/2014/main" id="{7CC51758-3097-4C27-F0DC-FBE83CAE1E57}"/>
                    </a:ext>
                  </a:extLst>
                </p:cNvPr>
                <p:cNvSpPr/>
                <p:nvPr/>
              </p:nvSpPr>
              <p:spPr>
                <a:xfrm>
                  <a:off x="8425098" y="5084224"/>
                  <a:ext cx="405412" cy="386772"/>
                </a:xfrm>
                <a:prstGeom prst="flowChartConnecto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流程图: 接点 11">
                  <a:extLst>
                    <a:ext uri="{FF2B5EF4-FFF2-40B4-BE49-F238E27FC236}">
                      <a16:creationId xmlns:a16="http://schemas.microsoft.com/office/drawing/2014/main" id="{C123D0EE-21C0-0311-2B17-F9486FB8BCFF}"/>
                    </a:ext>
                  </a:extLst>
                </p:cNvPr>
                <p:cNvSpPr/>
                <p:nvPr/>
              </p:nvSpPr>
              <p:spPr>
                <a:xfrm>
                  <a:off x="8695844" y="5647982"/>
                  <a:ext cx="405412" cy="386772"/>
                </a:xfrm>
                <a:prstGeom prst="flowChartConnecto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流程图: 接点 12">
                  <a:extLst>
                    <a:ext uri="{FF2B5EF4-FFF2-40B4-BE49-F238E27FC236}">
                      <a16:creationId xmlns:a16="http://schemas.microsoft.com/office/drawing/2014/main" id="{E9A05BBD-1F7F-ECBC-3052-9C5B6F2BB21D}"/>
                    </a:ext>
                  </a:extLst>
                </p:cNvPr>
                <p:cNvSpPr/>
                <p:nvPr/>
              </p:nvSpPr>
              <p:spPr>
                <a:xfrm>
                  <a:off x="9274604" y="4188406"/>
                  <a:ext cx="405412" cy="386772"/>
                </a:xfrm>
                <a:prstGeom prst="flowChartConnecto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流程图: 接点 13">
                  <a:extLst>
                    <a:ext uri="{FF2B5EF4-FFF2-40B4-BE49-F238E27FC236}">
                      <a16:creationId xmlns:a16="http://schemas.microsoft.com/office/drawing/2014/main" id="{C80FE020-CC5F-03B9-9D96-B2F532A7A588}"/>
                    </a:ext>
                  </a:extLst>
                </p:cNvPr>
                <p:cNvSpPr/>
                <p:nvPr/>
              </p:nvSpPr>
              <p:spPr>
                <a:xfrm>
                  <a:off x="9831948" y="4405907"/>
                  <a:ext cx="405412" cy="386772"/>
                </a:xfrm>
                <a:prstGeom prst="flowChartConnecto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接点 14">
                  <a:extLst>
                    <a:ext uri="{FF2B5EF4-FFF2-40B4-BE49-F238E27FC236}">
                      <a16:creationId xmlns:a16="http://schemas.microsoft.com/office/drawing/2014/main" id="{55B84707-2F3C-94E7-0876-EE8A037E7FEE}"/>
                    </a:ext>
                  </a:extLst>
                </p:cNvPr>
                <p:cNvSpPr/>
                <p:nvPr/>
              </p:nvSpPr>
              <p:spPr>
                <a:xfrm>
                  <a:off x="10117946" y="5029473"/>
                  <a:ext cx="405412" cy="386772"/>
                </a:xfrm>
                <a:prstGeom prst="flowChartConnecto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p14="http://schemas.microsoft.com/office/powerpoint/2010/main">
              <mc:Choice Requires="p14">
                <p:contentPart p14:bwMode="auto" r:id="rId7">
                  <p14:nvContentPartPr>
                    <p14:cNvPr id="16" name="墨迹 15">
                      <a:extLst>
                        <a:ext uri="{FF2B5EF4-FFF2-40B4-BE49-F238E27FC236}">
                          <a16:creationId xmlns:a16="http://schemas.microsoft.com/office/drawing/2014/main" id="{D21C1EBA-6C3A-CAD3-B50A-22EA4C02EA01}"/>
                        </a:ext>
                      </a:extLst>
                    </p14:cNvPr>
                    <p14:cNvContentPartPr/>
                    <p14:nvPr/>
                  </p14:nvContentPartPr>
                  <p14:xfrm>
                    <a:off x="9124699" y="6335085"/>
                    <a:ext cx="888480" cy="135000"/>
                  </p14:xfrm>
                </p:contentPart>
              </mc:Choice>
              <mc:Fallback xmlns="">
                <p:pic>
                  <p:nvPicPr>
                    <p:cNvPr id="42" name="墨迹 41">
                      <a:extLst>
                        <a:ext uri="{FF2B5EF4-FFF2-40B4-BE49-F238E27FC236}">
                          <a16:creationId xmlns:a16="http://schemas.microsoft.com/office/drawing/2014/main" id="{40706234-DD49-78B5-427C-C8EC982AE1D3}"/>
                        </a:ext>
                      </a:extLst>
                    </p:cNvPr>
                    <p:cNvPicPr/>
                    <p:nvPr/>
                  </p:nvPicPr>
                  <p:blipFill>
                    <a:blip r:embed="rId8"/>
                    <a:stretch>
                      <a:fillRect/>
                    </a:stretch>
                  </p:blipFill>
                  <p:spPr>
                    <a:xfrm>
                      <a:off x="9113874" y="6323910"/>
                      <a:ext cx="909696" cy="156904"/>
                    </a:xfrm>
                    <a:prstGeom prst="rect">
                      <a:avLst/>
                    </a:prstGeom>
                  </p:spPr>
                </p:pic>
              </mc:Fallback>
            </mc:AlternateContent>
            <p:sp>
              <p:nvSpPr>
                <p:cNvPr id="17" name="文本框 16">
                  <a:extLst>
                    <a:ext uri="{FF2B5EF4-FFF2-40B4-BE49-F238E27FC236}">
                      <a16:creationId xmlns:a16="http://schemas.microsoft.com/office/drawing/2014/main" id="{538CF7AD-D256-87CD-793E-E0657C3E9418}"/>
                    </a:ext>
                  </a:extLst>
                </p:cNvPr>
                <p:cNvSpPr txBox="1"/>
                <p:nvPr/>
              </p:nvSpPr>
              <p:spPr>
                <a:xfrm>
                  <a:off x="10781076" y="5518161"/>
                  <a:ext cx="1116749" cy="576056"/>
                </a:xfrm>
                <a:prstGeom prst="rect">
                  <a:avLst/>
                </a:prstGeom>
                <a:noFill/>
              </p:spPr>
              <p:txBody>
                <a:bodyPr wrap="square" rtlCol="0">
                  <a:spAutoFit/>
                </a:bodyPr>
                <a:lstStyle/>
                <a:p>
                  <a:r>
                    <a:rPr lang="zh-CN" altLang="en-US" dirty="0">
                      <a:solidFill>
                        <a:srgbClr val="0070C0"/>
                      </a:solidFill>
                    </a:rPr>
                    <a:t>视线</a:t>
                  </a:r>
                </a:p>
              </p:txBody>
            </p:sp>
            <mc:AlternateContent xmlns:mc="http://schemas.openxmlformats.org/markup-compatibility/2006" xmlns:p14="http://schemas.microsoft.com/office/powerpoint/2010/main">
              <mc:Choice Requires="p14">
                <p:contentPart p14:bwMode="auto" r:id="rId9">
                  <p14:nvContentPartPr>
                    <p14:cNvPr id="18" name="墨迹 17">
                      <a:extLst>
                        <a:ext uri="{FF2B5EF4-FFF2-40B4-BE49-F238E27FC236}">
                          <a16:creationId xmlns:a16="http://schemas.microsoft.com/office/drawing/2014/main" id="{32B35ECE-A2BF-2C7D-58B8-22FB1A0844ED}"/>
                        </a:ext>
                      </a:extLst>
                    </p14:cNvPr>
                    <p14:cNvContentPartPr/>
                    <p14:nvPr/>
                  </p14:nvContentPartPr>
                  <p14:xfrm>
                    <a:off x="9117696" y="6348699"/>
                    <a:ext cx="77040" cy="157680"/>
                  </p14:xfrm>
                </p:contentPart>
              </mc:Choice>
              <mc:Fallback xmlns="">
                <p:pic>
                  <p:nvPicPr>
                    <p:cNvPr id="44" name="墨迹 43">
                      <a:extLst>
                        <a:ext uri="{FF2B5EF4-FFF2-40B4-BE49-F238E27FC236}">
                          <a16:creationId xmlns:a16="http://schemas.microsoft.com/office/drawing/2014/main" id="{5C98A225-315E-A0C0-3947-328BF4837EEA}"/>
                        </a:ext>
                      </a:extLst>
                    </p:cNvPr>
                    <p:cNvPicPr/>
                    <p:nvPr/>
                  </p:nvPicPr>
                  <p:blipFill>
                    <a:blip r:embed="rId10"/>
                    <a:stretch>
                      <a:fillRect/>
                    </a:stretch>
                  </p:blipFill>
                  <p:spPr>
                    <a:xfrm>
                      <a:off x="9106936" y="6337563"/>
                      <a:ext cx="98129" cy="179506"/>
                    </a:xfrm>
                    <a:prstGeom prst="rect">
                      <a:avLst/>
                    </a:prstGeom>
                  </p:spPr>
                </p:pic>
              </mc:Fallback>
            </mc:AlternateContent>
            <p:sp>
              <p:nvSpPr>
                <p:cNvPr id="20" name="文本框 19">
                  <a:extLst>
                    <a:ext uri="{FF2B5EF4-FFF2-40B4-BE49-F238E27FC236}">
                      <a16:creationId xmlns:a16="http://schemas.microsoft.com/office/drawing/2014/main" id="{B883B400-60C7-6716-4710-2AFFACA2B64E}"/>
                    </a:ext>
                  </a:extLst>
                </p:cNvPr>
                <p:cNvSpPr txBox="1"/>
                <p:nvPr/>
              </p:nvSpPr>
              <p:spPr>
                <a:xfrm>
                  <a:off x="9382038" y="4750947"/>
                  <a:ext cx="504775" cy="369332"/>
                </a:xfrm>
                <a:prstGeom prst="rect">
                  <a:avLst/>
                </a:prstGeom>
                <a:noFill/>
              </p:spPr>
              <p:txBody>
                <a:bodyPr wrap="square" rtlCol="0">
                  <a:spAutoFit/>
                </a:bodyPr>
                <a:lstStyle/>
                <a:p>
                  <a:r>
                    <a:rPr lang="en-US" altLang="zh-CN" dirty="0"/>
                    <a:t>M</a:t>
                  </a:r>
                  <a:endParaRPr lang="zh-CN" altLang="en-US" dirty="0"/>
                </a:p>
              </p:txBody>
            </p:sp>
          </p:grpSp>
          <p:sp>
            <p:nvSpPr>
              <p:cNvPr id="5" name="弧形 4">
                <a:extLst>
                  <a:ext uri="{FF2B5EF4-FFF2-40B4-BE49-F238E27FC236}">
                    <a16:creationId xmlns:a16="http://schemas.microsoft.com/office/drawing/2014/main" id="{D0EE6361-BB72-ABFB-67D9-42DCB250BF60}"/>
                  </a:ext>
                </a:extLst>
              </p:cNvPr>
              <p:cNvSpPr/>
              <p:nvPr/>
            </p:nvSpPr>
            <p:spPr>
              <a:xfrm rot="7753642">
                <a:off x="6206986" y="-649948"/>
                <a:ext cx="6520460" cy="6708805"/>
              </a:xfrm>
              <a:prstGeom prst="arc">
                <a:avLst>
                  <a:gd name="adj1" fmla="val 17786235"/>
                  <a:gd name="adj2" fmla="val 20455781"/>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21" name="流程图: 接点 20">
              <a:extLst>
                <a:ext uri="{FF2B5EF4-FFF2-40B4-BE49-F238E27FC236}">
                  <a16:creationId xmlns:a16="http://schemas.microsoft.com/office/drawing/2014/main" id="{0DB7DAD1-134E-26E0-F326-1B74FD70FBA5}"/>
                </a:ext>
              </a:extLst>
            </p:cNvPr>
            <p:cNvSpPr/>
            <p:nvPr/>
          </p:nvSpPr>
          <p:spPr>
            <a:xfrm>
              <a:off x="10429539" y="4920470"/>
              <a:ext cx="69127" cy="79479"/>
            </a:xfrm>
            <a:prstGeom prst="flowChartConnector">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65287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a:extLst>
              <a:ext uri="{FF2B5EF4-FFF2-40B4-BE49-F238E27FC236}">
                <a16:creationId xmlns:a16="http://schemas.microsoft.com/office/drawing/2014/main" id="{723F0E01-6F81-44CE-6858-2091849E8F0F}"/>
              </a:ext>
            </a:extLst>
          </p:cNvPr>
          <p:cNvSpPr txBox="1"/>
          <p:nvPr/>
        </p:nvSpPr>
        <p:spPr>
          <a:xfrm>
            <a:off x="5716320" y="1322088"/>
            <a:ext cx="2574073" cy="461665"/>
          </a:xfrm>
          <a:prstGeom prst="rect">
            <a:avLst/>
          </a:prstGeom>
          <a:noFill/>
        </p:spPr>
        <p:txBody>
          <a:bodyPr wrap="square">
            <a:spAutoFit/>
          </a:bodyPr>
          <a:lstStyle/>
          <a:p>
            <a:r>
              <a:rPr lang="en-US" altLang="zh-CN" sz="2400" dirty="0"/>
              <a:t>FAST-GPPS</a:t>
            </a:r>
            <a:endParaRPr lang="zh-CN" altLang="en-US" dirty="0">
              <a:latin typeface="黑体" panose="02010609060101010101" pitchFamily="49" charset="-122"/>
              <a:ea typeface="黑体" panose="02010609060101010101" pitchFamily="49" charset="-122"/>
            </a:endParaRPr>
          </a:p>
        </p:txBody>
      </p:sp>
      <p:sp>
        <p:nvSpPr>
          <p:cNvPr id="23" name="文本框 22">
            <a:extLst>
              <a:ext uri="{FF2B5EF4-FFF2-40B4-BE49-F238E27FC236}">
                <a16:creationId xmlns:a16="http://schemas.microsoft.com/office/drawing/2014/main" id="{E6484643-6BDB-F315-7118-981008FC0C25}"/>
              </a:ext>
            </a:extLst>
          </p:cNvPr>
          <p:cNvSpPr txBox="1"/>
          <p:nvPr/>
        </p:nvSpPr>
        <p:spPr>
          <a:xfrm>
            <a:off x="8290393" y="1445199"/>
            <a:ext cx="3711389" cy="338554"/>
          </a:xfrm>
          <a:prstGeom prst="rect">
            <a:avLst/>
          </a:prstGeom>
          <a:noFill/>
        </p:spPr>
        <p:txBody>
          <a:bodyPr wrap="square">
            <a:spAutoFit/>
          </a:bodyPr>
          <a:lstStyle/>
          <a:p>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658 </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颗新脉冲星 </a:t>
            </a: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 </a:t>
            </a:r>
            <a:r>
              <a:rPr lang="en-US" altLang="zh-CN" sz="1600" dirty="0">
                <a:solidFill>
                  <a:prstClr val="black"/>
                </a:solidFill>
                <a:latin typeface="微软雅黑" panose="020B0503020204020204" pitchFamily="34" charset="-122"/>
                <a:ea typeface="微软雅黑" panose="020B0503020204020204" pitchFamily="34" charset="-122"/>
              </a:rPr>
              <a:t>700</a:t>
            </a:r>
            <a:r>
              <a:rPr lang="zh-CN" altLang="en-US" sz="1600" dirty="0">
                <a:solidFill>
                  <a:prstClr val="black"/>
                </a:solidFill>
                <a:latin typeface="微软雅黑" panose="020B0503020204020204" pitchFamily="34" charset="-122"/>
                <a:ea typeface="微软雅黑" panose="020B0503020204020204" pitchFamily="34" charset="-122"/>
              </a:rPr>
              <a:t>多颗</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已知脉冲星</a:t>
            </a:r>
          </a:p>
        </p:txBody>
      </p:sp>
      <p:pic>
        <p:nvPicPr>
          <p:cNvPr id="25" name="图片 24">
            <a:extLst>
              <a:ext uri="{FF2B5EF4-FFF2-40B4-BE49-F238E27FC236}">
                <a16:creationId xmlns:a16="http://schemas.microsoft.com/office/drawing/2014/main" id="{57064862-1DDB-7B25-5275-E610435894E6}"/>
              </a:ext>
            </a:extLst>
          </p:cNvPr>
          <p:cNvPicPr>
            <a:picLocks noChangeAspect="1"/>
          </p:cNvPicPr>
          <p:nvPr/>
        </p:nvPicPr>
        <p:blipFill>
          <a:blip r:embed="rId3"/>
          <a:stretch>
            <a:fillRect/>
          </a:stretch>
        </p:blipFill>
        <p:spPr>
          <a:xfrm>
            <a:off x="5511539" y="1845308"/>
            <a:ext cx="6411774" cy="3325330"/>
          </a:xfrm>
          <a:prstGeom prst="rect">
            <a:avLst/>
          </a:prstGeom>
        </p:spPr>
      </p:pic>
      <p:sp>
        <p:nvSpPr>
          <p:cNvPr id="30" name="文本框 29">
            <a:extLst>
              <a:ext uri="{FF2B5EF4-FFF2-40B4-BE49-F238E27FC236}">
                <a16:creationId xmlns:a16="http://schemas.microsoft.com/office/drawing/2014/main" id="{BBB3A9E1-DE93-37F7-2DDF-1666540367B2}"/>
              </a:ext>
            </a:extLst>
          </p:cNvPr>
          <p:cNvSpPr txBox="1"/>
          <p:nvPr/>
        </p:nvSpPr>
        <p:spPr>
          <a:xfrm>
            <a:off x="8290393" y="3355944"/>
            <a:ext cx="2023358" cy="338554"/>
          </a:xfrm>
          <a:prstGeom prst="rect">
            <a:avLst/>
          </a:prstGeom>
          <a:noFill/>
        </p:spPr>
        <p:txBody>
          <a:bodyPr wrap="square" rtlCol="0">
            <a:spAutoFit/>
          </a:bodyPr>
          <a:lstStyle/>
          <a:p>
            <a:r>
              <a:rPr lang="en-US" altLang="zh-CN" sz="1600" dirty="0"/>
              <a:t>(GPPS Web)</a:t>
            </a:r>
            <a:endParaRPr lang="zh-CN" altLang="en-US" sz="1600" dirty="0"/>
          </a:p>
        </p:txBody>
      </p:sp>
      <p:sp>
        <p:nvSpPr>
          <p:cNvPr id="31" name="文本框 30">
            <a:extLst>
              <a:ext uri="{FF2B5EF4-FFF2-40B4-BE49-F238E27FC236}">
                <a16:creationId xmlns:a16="http://schemas.microsoft.com/office/drawing/2014/main" id="{A0EC290A-F1E5-8A8E-34F8-CC24D4EEC427}"/>
              </a:ext>
            </a:extLst>
          </p:cNvPr>
          <p:cNvSpPr txBox="1"/>
          <p:nvPr/>
        </p:nvSpPr>
        <p:spPr>
          <a:xfrm>
            <a:off x="532213" y="1305620"/>
            <a:ext cx="4723505" cy="461665"/>
          </a:xfrm>
          <a:prstGeom prst="rect">
            <a:avLst/>
          </a:prstGeom>
          <a:noFill/>
        </p:spPr>
        <p:txBody>
          <a:bodyPr wrap="square" rtlCol="0">
            <a:spAutoFit/>
          </a:bodyPr>
          <a:lstStyle/>
          <a:p>
            <a:r>
              <a:rPr lang="en-US" altLang="zh-CN" sz="2400" dirty="0">
                <a:ea typeface="微软雅黑" panose="020B0503020204020204" pitchFamily="34" charset="-122"/>
              </a:rPr>
              <a:t>FAST 500</a:t>
            </a:r>
            <a:r>
              <a:rPr lang="zh-CN" altLang="en-US" sz="2400" dirty="0">
                <a:ea typeface="微软雅黑" panose="020B0503020204020204" pitchFamily="34" charset="-122"/>
              </a:rPr>
              <a:t>米 </a:t>
            </a:r>
            <a:r>
              <a:rPr lang="en-US" altLang="zh-CN" sz="2400" dirty="0">
                <a:ea typeface="微软雅黑" panose="020B0503020204020204" pitchFamily="34" charset="-122"/>
              </a:rPr>
              <a:t>L-band 19</a:t>
            </a:r>
            <a:r>
              <a:rPr lang="zh-CN" altLang="en-US" sz="2400" dirty="0">
                <a:ea typeface="微软雅黑" panose="020B0503020204020204" pitchFamily="34" charset="-122"/>
              </a:rPr>
              <a:t>波束</a:t>
            </a:r>
          </a:p>
        </p:txBody>
      </p:sp>
      <p:pic>
        <p:nvPicPr>
          <p:cNvPr id="33" name="图片 32">
            <a:extLst>
              <a:ext uri="{FF2B5EF4-FFF2-40B4-BE49-F238E27FC236}">
                <a16:creationId xmlns:a16="http://schemas.microsoft.com/office/drawing/2014/main" id="{509157F9-DA47-7D40-AD96-5CCBB1E2C366}"/>
              </a:ext>
            </a:extLst>
          </p:cNvPr>
          <p:cNvPicPr>
            <a:picLocks noChangeAspect="1"/>
          </p:cNvPicPr>
          <p:nvPr/>
        </p:nvPicPr>
        <p:blipFill rotWithShape="1">
          <a:blip r:embed="rId4">
            <a:extLst>
              <a:ext uri="{28A0092B-C50C-407E-A947-70E740481C1C}">
                <a14:useLocalDpi xmlns:a14="http://schemas.microsoft.com/office/drawing/2010/main" val="0"/>
              </a:ext>
            </a:extLst>
          </a:blip>
          <a:srcRect l="8307" r="4959"/>
          <a:stretch/>
        </p:blipFill>
        <p:spPr>
          <a:xfrm>
            <a:off x="639656" y="1794602"/>
            <a:ext cx="4616063" cy="3268796"/>
          </a:xfrm>
          <a:prstGeom prst="rect">
            <a:avLst/>
          </a:prstGeom>
        </p:spPr>
      </p:pic>
      <p:sp>
        <p:nvSpPr>
          <p:cNvPr id="34" name="文本框 33">
            <a:extLst>
              <a:ext uri="{FF2B5EF4-FFF2-40B4-BE49-F238E27FC236}">
                <a16:creationId xmlns:a16="http://schemas.microsoft.com/office/drawing/2014/main" id="{273682AD-5578-1235-33CA-04C30C461910}"/>
              </a:ext>
            </a:extLst>
          </p:cNvPr>
          <p:cNvSpPr txBox="1"/>
          <p:nvPr/>
        </p:nvSpPr>
        <p:spPr>
          <a:xfrm>
            <a:off x="639656" y="5265020"/>
            <a:ext cx="4469373" cy="941155"/>
          </a:xfrm>
          <a:prstGeom prst="rect">
            <a:avLst/>
          </a:prstGeom>
          <a:noFill/>
        </p:spPr>
        <p:txBody>
          <a:bodyPr wrap="square" rtlCol="0">
            <a:spAutoFit/>
          </a:bodyPr>
          <a:lstStyle/>
          <a:p>
            <a:pPr>
              <a:lnSpc>
                <a:spcPct val="120000"/>
              </a:lnSpc>
            </a:pPr>
            <a:r>
              <a:rPr lang="zh-CN" altLang="en-US" sz="2400" dirty="0">
                <a:latin typeface="黑体" panose="02010609060101010101" pitchFamily="49" charset="-122"/>
                <a:ea typeface="黑体" panose="02010609060101010101" pitchFamily="49" charset="-122"/>
              </a:rPr>
              <a:t>有效口径： </a:t>
            </a:r>
            <a:r>
              <a:rPr lang="en-US" altLang="zh-CN" sz="2400" dirty="0">
                <a:latin typeface="黑体" panose="02010609060101010101" pitchFamily="49" charset="-122"/>
                <a:ea typeface="黑体" panose="02010609060101010101" pitchFamily="49" charset="-122"/>
              </a:rPr>
              <a:t>300</a:t>
            </a:r>
            <a:r>
              <a:rPr lang="zh-CN" altLang="en-US" sz="2400" dirty="0">
                <a:latin typeface="黑体" panose="02010609060101010101" pitchFamily="49" charset="-122"/>
                <a:ea typeface="黑体" panose="02010609060101010101" pitchFamily="49" charset="-122"/>
              </a:rPr>
              <a:t>米</a:t>
            </a:r>
            <a:endParaRPr lang="en-US" altLang="zh-CN" sz="2400" dirty="0">
              <a:latin typeface="黑体" panose="02010609060101010101" pitchFamily="49" charset="-122"/>
              <a:ea typeface="黑体" panose="02010609060101010101" pitchFamily="49" charset="-122"/>
            </a:endParaRPr>
          </a:p>
          <a:p>
            <a:pPr>
              <a:lnSpc>
                <a:spcPct val="120000"/>
              </a:lnSpc>
            </a:pPr>
            <a:r>
              <a:rPr lang="zh-CN" altLang="en-US" sz="2400" dirty="0">
                <a:latin typeface="黑体" panose="02010609060101010101" pitchFamily="49" charset="-122"/>
                <a:ea typeface="黑体" panose="02010609060101010101" pitchFamily="49" charset="-122"/>
              </a:rPr>
              <a:t>单脉冲灵敏度：</a:t>
            </a:r>
            <a:endParaRPr lang="en-US" altLang="zh-CN" sz="2400" dirty="0">
              <a:latin typeface="黑体" panose="02010609060101010101" pitchFamily="49" charset="-122"/>
              <a:ea typeface="黑体" panose="02010609060101010101" pitchFamily="49" charset="-122"/>
            </a:endParaRPr>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0F60C0B8-32AB-32CB-BF7C-CBE7FEB4B2A4}"/>
                  </a:ext>
                </a:extLst>
              </p:cNvPr>
              <p:cNvSpPr txBox="1"/>
              <p:nvPr/>
            </p:nvSpPr>
            <p:spPr>
              <a:xfrm>
                <a:off x="2625818" y="5745279"/>
                <a:ext cx="1941746"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𝑆</m:t>
                          </m:r>
                        </m:e>
                        <m:sub>
                          <m:r>
                            <a:rPr lang="en-US" altLang="zh-CN" sz="2400" b="0" i="1" smtClean="0">
                              <a:latin typeface="Cambria Math" panose="02040503050406030204" pitchFamily="18" charset="0"/>
                            </a:rPr>
                            <m:t>𝑚𝑖𝑛</m:t>
                          </m:r>
                        </m:sub>
                      </m:sSub>
                      <m:r>
                        <a:rPr lang="en-US" altLang="zh-CN" sz="2400" b="0" i="1" smtClean="0">
                          <a:latin typeface="Cambria Math" panose="02040503050406030204" pitchFamily="18" charset="0"/>
                        </a:rPr>
                        <m:t>∝</m:t>
                      </m:r>
                      <m:r>
                        <a:rPr lang="en-US" altLang="zh-CN" sz="2400" b="0" i="1" smtClean="0">
                          <a:latin typeface="Cambria Math" panose="02040503050406030204" pitchFamily="18" charset="0"/>
                          <a:ea typeface="Cambria Math" panose="02040503050406030204" pitchFamily="18" charset="0"/>
                        </a:rPr>
                        <m:t>1/</m:t>
                      </m:r>
                      <m:r>
                        <a:rPr lang="en-US" altLang="zh-CN" sz="2400" b="0" i="1" smtClean="0">
                          <a:latin typeface="Cambria Math" panose="02040503050406030204" pitchFamily="18" charset="0"/>
                          <a:ea typeface="Cambria Math" panose="02040503050406030204" pitchFamily="18" charset="0"/>
                        </a:rPr>
                        <m:t>𝐴</m:t>
                      </m:r>
                    </m:oMath>
                  </m:oMathPara>
                </a14:m>
                <a:endParaRPr lang="zh-CN" altLang="en-US" sz="2400" dirty="0"/>
              </a:p>
            </p:txBody>
          </p:sp>
        </mc:Choice>
        <mc:Fallback xmlns="">
          <p:sp>
            <p:nvSpPr>
              <p:cNvPr id="4" name="文本框 3">
                <a:extLst>
                  <a:ext uri="{FF2B5EF4-FFF2-40B4-BE49-F238E27FC236}">
                    <a16:creationId xmlns:a16="http://schemas.microsoft.com/office/drawing/2014/main" id="{0F60C0B8-32AB-32CB-BF7C-CBE7FEB4B2A4}"/>
                  </a:ext>
                </a:extLst>
              </p:cNvPr>
              <p:cNvSpPr txBox="1">
                <a:spLocks noRot="1" noChangeAspect="1" noMove="1" noResize="1" noEditPoints="1" noAdjustHandles="1" noChangeArrowheads="1" noChangeShapeType="1" noTextEdit="1"/>
              </p:cNvSpPr>
              <p:nvPr/>
            </p:nvSpPr>
            <p:spPr>
              <a:xfrm>
                <a:off x="2625818" y="5745279"/>
                <a:ext cx="1941746" cy="369332"/>
              </a:xfrm>
              <a:prstGeom prst="rect">
                <a:avLst/>
              </a:prstGeom>
              <a:blipFill>
                <a:blip r:embed="rId5"/>
                <a:stretch>
                  <a:fillRect b="-37705"/>
                </a:stretch>
              </a:blipFill>
            </p:spPr>
            <p:txBody>
              <a:bodyPr/>
              <a:lstStyle/>
              <a:p>
                <a:r>
                  <a:rPr lang="zh-CN" altLang="en-US">
                    <a:noFill/>
                  </a:rPr>
                  <a:t> </a:t>
                </a:r>
              </a:p>
            </p:txBody>
          </p:sp>
        </mc:Fallback>
      </mc:AlternateContent>
      <p:sp>
        <p:nvSpPr>
          <p:cNvPr id="6" name="文本框 5">
            <a:extLst>
              <a:ext uri="{FF2B5EF4-FFF2-40B4-BE49-F238E27FC236}">
                <a16:creationId xmlns:a16="http://schemas.microsoft.com/office/drawing/2014/main" id="{A5435B19-FA4E-006E-5192-4883436E192E}"/>
              </a:ext>
            </a:extLst>
          </p:cNvPr>
          <p:cNvSpPr txBox="1"/>
          <p:nvPr/>
        </p:nvSpPr>
        <p:spPr>
          <a:xfrm>
            <a:off x="5968999" y="5329780"/>
            <a:ext cx="5417458" cy="1200329"/>
          </a:xfrm>
          <a:prstGeom prst="rect">
            <a:avLst/>
          </a:prstGeom>
          <a:noFill/>
        </p:spPr>
        <p:txBody>
          <a:bodyPr wrap="square">
            <a:spAutoFit/>
          </a:bodyPr>
          <a:lstStyle/>
          <a:p>
            <a:pPr marL="342900" indent="-342900">
              <a:buFont typeface="Arial" panose="020B0604020202020204" pitchFamily="34" charset="0"/>
              <a:buChar char="•"/>
            </a:pPr>
            <a:r>
              <a:rPr lang="zh-CN" altLang="en-US" sz="2400" dirty="0">
                <a:latin typeface="黑体" panose="02010609060101010101" pitchFamily="49" charset="-122"/>
                <a:ea typeface="黑体" panose="02010609060101010101" pitchFamily="49" charset="-122"/>
              </a:rPr>
              <a:t>获取了大样本的单脉冲</a:t>
            </a:r>
            <a:endParaRPr lang="en-US" altLang="zh-CN" sz="2400" dirty="0">
              <a:latin typeface="黑体" panose="02010609060101010101" pitchFamily="49" charset="-122"/>
              <a:ea typeface="黑体" panose="02010609060101010101" pitchFamily="49" charset="-122"/>
            </a:endParaRPr>
          </a:p>
          <a:p>
            <a:pPr marL="342900" indent="-342900">
              <a:buFont typeface="Arial" panose="020B0604020202020204" pitchFamily="34" charset="0"/>
              <a:buChar char="•"/>
            </a:pPr>
            <a:r>
              <a:rPr lang="zh-CN" altLang="en-US" sz="2400" dirty="0">
                <a:latin typeface="黑体" panose="02010609060101010101" pitchFamily="49" charset="-122"/>
                <a:ea typeface="黑体" panose="02010609060101010101" pitchFamily="49" charset="-122"/>
              </a:rPr>
              <a:t>得到了高时间分辨率数据</a:t>
            </a:r>
            <a:endParaRPr lang="en-US" altLang="zh-CN" sz="2400" dirty="0">
              <a:latin typeface="黑体" panose="02010609060101010101" pitchFamily="49" charset="-122"/>
              <a:ea typeface="黑体" panose="02010609060101010101" pitchFamily="49" charset="-122"/>
            </a:endParaRPr>
          </a:p>
          <a:p>
            <a:pPr marL="342900" indent="-342900">
              <a:buFont typeface="Arial" panose="020B0604020202020204" pitchFamily="34" charset="0"/>
              <a:buChar char="•"/>
            </a:pPr>
            <a:r>
              <a:rPr lang="zh-CN" altLang="en-US" sz="2400" dirty="0">
                <a:latin typeface="黑体" panose="02010609060101010101" pitchFamily="49" charset="-122"/>
                <a:ea typeface="黑体" panose="02010609060101010101" pitchFamily="49" charset="-122"/>
              </a:rPr>
              <a:t>实现了高精度的偏振测量</a:t>
            </a:r>
          </a:p>
        </p:txBody>
      </p:sp>
      <p:sp>
        <p:nvSpPr>
          <p:cNvPr id="2" name="文本框 1">
            <a:extLst>
              <a:ext uri="{FF2B5EF4-FFF2-40B4-BE49-F238E27FC236}">
                <a16:creationId xmlns:a16="http://schemas.microsoft.com/office/drawing/2014/main" id="{0C20FF96-E806-54A6-55D4-9F4D06B12B63}"/>
              </a:ext>
            </a:extLst>
          </p:cNvPr>
          <p:cNvSpPr txBox="1"/>
          <p:nvPr/>
        </p:nvSpPr>
        <p:spPr>
          <a:xfrm>
            <a:off x="1193259" y="179034"/>
            <a:ext cx="3148002" cy="662554"/>
          </a:xfrm>
          <a:prstGeom prst="rect">
            <a:avLst/>
          </a:prstGeom>
          <a:noFill/>
        </p:spPr>
        <p:txBody>
          <a:bodyPr wrap="square">
            <a:spAutoFit/>
          </a:bodyPr>
          <a:lstStyle/>
          <a:p>
            <a:pPr>
              <a:lnSpc>
                <a:spcPct val="150000"/>
              </a:lnSpc>
            </a:pPr>
            <a:r>
              <a:rPr lang="en-US" altLang="zh-CN" sz="2800" b="1" spc="100" dirty="0">
                <a:solidFill>
                  <a:schemeClr val="tx1">
                    <a:lumMod val="85000"/>
                    <a:lumOff val="15000"/>
                  </a:schemeClr>
                </a:solidFill>
                <a:latin typeface="+mj-ea"/>
                <a:ea typeface="+mj-ea"/>
              </a:rPr>
              <a:t>1.3 </a:t>
            </a:r>
            <a:r>
              <a:rPr lang="zh-CN" altLang="en-US" sz="2800" b="1" spc="100" dirty="0">
                <a:solidFill>
                  <a:schemeClr val="tx1">
                    <a:lumMod val="85000"/>
                    <a:lumOff val="15000"/>
                  </a:schemeClr>
                </a:solidFill>
                <a:latin typeface="+mj-ea"/>
                <a:ea typeface="+mj-ea"/>
              </a:rPr>
              <a:t>数据来源</a:t>
            </a:r>
          </a:p>
        </p:txBody>
      </p:sp>
    </p:spTree>
    <p:extLst>
      <p:ext uri="{BB962C8B-B14F-4D97-AF65-F5344CB8AC3E}">
        <p14:creationId xmlns:p14="http://schemas.microsoft.com/office/powerpoint/2010/main" val="3018766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5" name="图片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 y="0"/>
            <a:ext cx="12192000"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2"/>
          <p:cNvSpPr txBox="1">
            <a:spLocks noChangeArrowheads="1"/>
          </p:cNvSpPr>
          <p:nvPr/>
        </p:nvSpPr>
        <p:spPr bwMode="auto">
          <a:xfrm>
            <a:off x="264389" y="560850"/>
            <a:ext cx="8184232" cy="51911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zh-CN"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主</a:t>
            </a:r>
            <a:r>
              <a:rPr kumimoji="0" lang="en-US"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 </a:t>
            </a:r>
            <a:r>
              <a:rPr kumimoji="0" lang="zh-CN"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要</a:t>
            </a:r>
            <a:r>
              <a:rPr kumimoji="0" lang="en-US"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 </a:t>
            </a:r>
            <a:r>
              <a:rPr kumimoji="0" lang="zh-CN"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内</a:t>
            </a:r>
            <a:r>
              <a:rPr kumimoji="0" lang="en-US"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 </a:t>
            </a:r>
            <a:r>
              <a:rPr kumimoji="0" lang="zh-CN" altLang="zh-CN" sz="5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容</a:t>
            </a: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4" y="5669010"/>
            <a:ext cx="12259324" cy="1188990"/>
          </a:xfrm>
          <a:prstGeom prst="rect">
            <a:avLst/>
          </a:prstGeom>
        </p:spPr>
      </p:pic>
      <p:sp>
        <p:nvSpPr>
          <p:cNvPr id="38" name="Text Box 4"/>
          <p:cNvSpPr txBox="1">
            <a:spLocks noChangeArrowheads="1"/>
          </p:cNvSpPr>
          <p:nvPr/>
        </p:nvSpPr>
        <p:spPr bwMode="auto">
          <a:xfrm>
            <a:off x="2466988" y="1696035"/>
            <a:ext cx="6597384" cy="452040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wrap="square">
            <a:spAutoFit/>
          </a:bodyPr>
          <a:lstStyle>
            <a:defPPr>
              <a:defRPr lang="zh-CN"/>
            </a:defPPr>
            <a:lvl1pPr algn="ctr" eaLnBrk="1" hangingPunct="1">
              <a:lnSpc>
                <a:spcPct val="150000"/>
              </a:lnSpc>
              <a:spcBef>
                <a:spcPts val="1200"/>
              </a:spcBef>
              <a:spcAft>
                <a:spcPts val="600"/>
              </a:spcAft>
              <a:defRPr sz="3200" b="1">
                <a:solidFill>
                  <a:srgbClr val="003BB0"/>
                </a:solidFill>
                <a:latin typeface="+mn-lt"/>
                <a:ea typeface="华文中宋" panose="02010600040101010101" pitchFamily="2" charset="-122"/>
              </a:defRPr>
            </a:lvl1pPr>
          </a:lstStyle>
          <a:p>
            <a:pPr marL="0" marR="0" lvl="0" indent="0" algn="l" defTabSz="914400" rtl="0" eaLnBrk="1" fontAlgn="auto" latinLnBrk="0" hangingPunct="1">
              <a:lnSpc>
                <a:spcPct val="120000"/>
              </a:lnSpc>
              <a:spcBef>
                <a:spcPts val="900"/>
              </a:spcBef>
              <a:spcAft>
                <a:spcPts val="600"/>
              </a:spcAft>
              <a:buClrTx/>
              <a:buSzTx/>
              <a:buFontTx/>
              <a:buNone/>
              <a:tabLst/>
              <a:defRPr/>
            </a:pPr>
            <a:r>
              <a:rPr kumimoji="0" lang="zh-CN" altLang="en-US" b="1" i="0" u="none" strike="noStrike" kern="1200" cap="none" spc="100" normalizeH="0" baseline="0" noProof="0" dirty="0">
                <a:ln>
                  <a:noFill/>
                </a:ln>
                <a:solidFill>
                  <a:schemeClr val="bg2">
                    <a:lumMod val="75000"/>
                  </a:schemeClr>
                </a:solidFill>
                <a:effectLst/>
                <a:uLnTx/>
                <a:uFillTx/>
                <a:latin typeface="微软雅黑" panose="020B0503020204020204" pitchFamily="34" charset="-122"/>
                <a:ea typeface="微软雅黑" panose="020B0503020204020204" pitchFamily="34" charset="-122"/>
              </a:rPr>
              <a:t>一、研究背景</a:t>
            </a:r>
            <a:endParaRPr kumimoji="0" lang="en-US" altLang="zh-CN" b="1" i="0" u="none" strike="noStrike" kern="1200" cap="none" spc="100" normalizeH="0" baseline="0" noProof="0" dirty="0">
              <a:ln>
                <a:noFill/>
              </a:ln>
              <a:solidFill>
                <a:schemeClr val="bg2">
                  <a:lumMod val="75000"/>
                </a:scheme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r>
              <a:rPr lang="zh-CN" altLang="en-US" spc="100" dirty="0">
                <a:latin typeface="微软雅黑" panose="020B0503020204020204" pitchFamily="34" charset="-122"/>
                <a:ea typeface="微软雅黑" panose="020B0503020204020204" pitchFamily="34" charset="-122"/>
              </a:rPr>
              <a:t>二、内容</a:t>
            </a:r>
            <a:endParaRPr lang="en-US" altLang="zh-CN" spc="1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endParaRPr lang="en-US" altLang="zh-CN" sz="1800" spc="1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endParaRPr lang="en-US" altLang="zh-CN" sz="1800" spc="1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endParaRPr lang="en-US" altLang="zh-CN" sz="1800" spc="1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endParaRPr lang="en-US" altLang="zh-CN" sz="2400" spc="1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900"/>
              </a:spcBef>
              <a:spcAft>
                <a:spcPts val="600"/>
              </a:spcAft>
              <a:buClrTx/>
              <a:buSzTx/>
              <a:buFontTx/>
              <a:buNone/>
              <a:tabLst/>
              <a:defRPr/>
            </a:pPr>
            <a:r>
              <a:rPr lang="zh-CN" altLang="en-US" spc="100" dirty="0">
                <a:solidFill>
                  <a:schemeClr val="bg2">
                    <a:lumMod val="75000"/>
                  </a:schemeClr>
                </a:solidFill>
                <a:latin typeface="微软雅黑" panose="020B0503020204020204" pitchFamily="34" charset="-122"/>
                <a:ea typeface="微软雅黑" panose="020B0503020204020204" pitchFamily="34" charset="-122"/>
              </a:rPr>
              <a:t>三、总结</a:t>
            </a:r>
            <a:endParaRPr lang="en-US" altLang="zh-CN" spc="100" dirty="0">
              <a:solidFill>
                <a:schemeClr val="bg2">
                  <a:lumMod val="75000"/>
                </a:schemeClr>
              </a:solidFill>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4"/>
          </p:nvPr>
        </p:nvSpPr>
        <p:spPr>
          <a:xfrm>
            <a:off x="-5965" y="6492875"/>
            <a:ext cx="557349" cy="365125"/>
          </a:xfrm>
          <a:prstGeom prst="rect">
            <a:avLst/>
          </a:prstGeom>
        </p:spPr>
        <p:txBody>
          <a:bodyPr vert="horz" lIns="91440" tIns="45720" rIns="91440" bIns="45720" rtlCol="0" anchor="ctr"/>
          <a:lstStyle>
            <a:defPPr>
              <a:defRPr lang="zh-CN"/>
            </a:defPPr>
            <a:lvl1pPr algn="ctr" rtl="0" eaLnBrk="0" fontAlgn="base" hangingPunct="0">
              <a:spcBef>
                <a:spcPct val="0"/>
              </a:spcBef>
              <a:spcAft>
                <a:spcPct val="0"/>
              </a:spcAft>
              <a:defRPr sz="1200" kern="1200">
                <a:solidFill>
                  <a:schemeClr val="tx1">
                    <a:tint val="75000"/>
                  </a:schemeClr>
                </a:solidFill>
                <a:latin typeface="Helvetica" panose="020B0604020202020204" pitchFamily="34" charset="0"/>
                <a:ea typeface="宋体" panose="02010600030101010101" pitchFamily="2" charset="-122"/>
                <a:cs typeface="+mn-cs"/>
                <a:sym typeface="Helvetica" panose="020B0604020202020204" pitchFamily="34" charset="0"/>
              </a:defRPr>
            </a:lvl1pPr>
            <a:lvl2pPr marL="227330" indent="2305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2pPr>
            <a:lvl3pPr marL="455930" indent="4591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3pPr>
            <a:lvl4pPr marL="684530" indent="6877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4pPr>
            <a:lvl5pPr marL="913130" indent="9163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5pPr>
            <a:lvl6pPr marL="22860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6pPr>
            <a:lvl7pPr marL="27432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7pPr>
            <a:lvl8pPr marL="32004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8pPr>
            <a:lvl9pPr marL="36576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3F0D864F-C98F-4B1B-86CE-79DA4E659C6B}" type="slidenum">
              <a:rPr kumimoji="0"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宋体" panose="02010600030101010101" pitchFamily="2" charset="-122"/>
                <a:cs typeface="+mn-cs"/>
                <a:sym typeface="Helvetica" panose="020B0604020202020204" pitchFamily="34" charset="0"/>
              </a:rPr>
              <a:pPr marL="0" marR="0" lvl="0" indent="0" algn="ctr" defTabSz="914400" rtl="0" eaLnBrk="0" fontAlgn="base" latinLnBrk="0" hangingPunct="0">
                <a:lnSpc>
                  <a:spcPct val="100000"/>
                </a:lnSpc>
                <a:spcBef>
                  <a:spcPct val="0"/>
                </a:spcBef>
                <a:spcAft>
                  <a:spcPct val="0"/>
                </a:spcAft>
                <a:buClrTx/>
                <a:buSzTx/>
                <a:buFontTx/>
                <a:buNone/>
                <a:tabLst/>
                <a:defRPr/>
              </a:pPr>
              <a:t>7</a:t>
            </a:fld>
            <a:endParaRPr kumimoji="0" lang="zh-CN" altLang="en-US" sz="2400" b="0"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mn-cs"/>
              <a:sym typeface="Helvetica" panose="020B0604020202020204" pitchFamily="34" charset="0"/>
            </a:endParaRPr>
          </a:p>
        </p:txBody>
      </p:sp>
      <p:sp>
        <p:nvSpPr>
          <p:cNvPr id="5" name="Text Box 4">
            <a:extLst>
              <a:ext uri="{FF2B5EF4-FFF2-40B4-BE49-F238E27FC236}">
                <a16:creationId xmlns:a16="http://schemas.microsoft.com/office/drawing/2014/main" id="{8B43C33C-18AD-2FEC-6CD6-3473CBB572E4}"/>
              </a:ext>
            </a:extLst>
          </p:cNvPr>
          <p:cNvSpPr txBox="1">
            <a:spLocks noChangeArrowheads="1"/>
          </p:cNvSpPr>
          <p:nvPr/>
        </p:nvSpPr>
        <p:spPr bwMode="auto">
          <a:xfrm>
            <a:off x="2914013" y="3296005"/>
            <a:ext cx="4935197" cy="186596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wrap="square">
            <a:spAutoFit/>
          </a:bodyPr>
          <a:lstStyle>
            <a:defPPr>
              <a:defRPr lang="zh-CN"/>
            </a:defPPr>
            <a:lvl1pPr algn="ctr" eaLnBrk="1" hangingPunct="1">
              <a:lnSpc>
                <a:spcPct val="150000"/>
              </a:lnSpc>
              <a:spcBef>
                <a:spcPts val="1200"/>
              </a:spcBef>
              <a:spcAft>
                <a:spcPts val="600"/>
              </a:spcAft>
              <a:defRPr sz="3200" b="1">
                <a:solidFill>
                  <a:srgbClr val="003BB0"/>
                </a:solidFill>
                <a:latin typeface="+mn-lt"/>
                <a:ea typeface="华文中宋" panose="02010600040101010101" pitchFamily="2" charset="-122"/>
              </a:defRPr>
            </a:lvl1pPr>
          </a:lstStyle>
          <a:p>
            <a:pPr marL="0" marR="0" lvl="0" indent="0" algn="l" defTabSz="914400" rtl="0" eaLnBrk="1" fontAlgn="auto" latinLnBrk="0" hangingPunct="1">
              <a:lnSpc>
                <a:spcPct val="110000"/>
              </a:lnSpc>
              <a:spcBef>
                <a:spcPts val="900"/>
              </a:spcBef>
              <a:spcAft>
                <a:spcPts val="600"/>
              </a:spcAft>
              <a:buClrTx/>
              <a:buSzTx/>
              <a:buFontTx/>
              <a:buNone/>
              <a:tabLst/>
              <a:defRPr/>
            </a:pPr>
            <a:r>
              <a:rPr lang="en-US" altLang="zh-CN" sz="2800" spc="100" dirty="0">
                <a:latin typeface="微软雅黑" panose="020B0503020204020204" pitchFamily="34" charset="-122"/>
                <a:ea typeface="微软雅黑" panose="020B0503020204020204" pitchFamily="34" charset="-122"/>
              </a:rPr>
              <a:t>1. </a:t>
            </a:r>
            <a:r>
              <a:rPr lang="zh-CN" altLang="en-US" sz="2800" spc="100" dirty="0">
                <a:latin typeface="微软雅黑" panose="020B0503020204020204" pitchFamily="34" charset="-122"/>
                <a:ea typeface="微软雅黑" panose="020B0503020204020204" pitchFamily="34" charset="-122"/>
              </a:rPr>
              <a:t>矮脉冲族群</a:t>
            </a:r>
            <a:endParaRPr lang="en-US" altLang="zh-CN" sz="2800" spc="1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10000"/>
              </a:lnSpc>
              <a:spcBef>
                <a:spcPts val="900"/>
              </a:spcBef>
              <a:spcAft>
                <a:spcPts val="600"/>
              </a:spcAft>
              <a:buClrTx/>
              <a:buSzTx/>
              <a:buFontTx/>
              <a:buNone/>
              <a:tabLst/>
              <a:defRPr/>
            </a:pPr>
            <a:r>
              <a:rPr lang="en-US" altLang="zh-CN" sz="2800" spc="100" dirty="0">
                <a:solidFill>
                  <a:schemeClr val="bg2">
                    <a:lumMod val="75000"/>
                  </a:schemeClr>
                </a:solidFill>
                <a:latin typeface="微软雅黑" panose="020B0503020204020204" pitchFamily="34" charset="-122"/>
                <a:ea typeface="微软雅黑" panose="020B0503020204020204" pitchFamily="34" charset="-122"/>
              </a:rPr>
              <a:t>2. </a:t>
            </a:r>
            <a:r>
              <a:rPr lang="zh-CN" altLang="en-US" sz="2800" spc="100" dirty="0">
                <a:solidFill>
                  <a:schemeClr val="bg2">
                    <a:lumMod val="75000"/>
                  </a:schemeClr>
                </a:solidFill>
                <a:latin typeface="微软雅黑" panose="020B0503020204020204" pitchFamily="34" charset="-122"/>
                <a:ea typeface="微软雅黑" panose="020B0503020204020204" pitchFamily="34" charset="-122"/>
              </a:rPr>
              <a:t>特殊子脉冲漂移</a:t>
            </a:r>
            <a:endParaRPr lang="en-US" altLang="zh-CN" sz="2800" spc="100" dirty="0">
              <a:solidFill>
                <a:schemeClr val="bg2">
                  <a:lumMod val="75000"/>
                </a:schemeClr>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10000"/>
              </a:lnSpc>
              <a:spcBef>
                <a:spcPts val="900"/>
              </a:spcBef>
              <a:spcAft>
                <a:spcPts val="600"/>
              </a:spcAft>
              <a:buClrTx/>
              <a:buSzTx/>
              <a:buFontTx/>
              <a:buNone/>
              <a:tabLst/>
              <a:defRPr/>
            </a:pPr>
            <a:r>
              <a:rPr lang="en-US" altLang="zh-CN" sz="2800" spc="100" dirty="0">
                <a:solidFill>
                  <a:schemeClr val="bg2">
                    <a:lumMod val="75000"/>
                  </a:schemeClr>
                </a:solidFill>
                <a:latin typeface="微软雅黑" panose="020B0503020204020204" pitchFamily="34" charset="-122"/>
                <a:ea typeface="微软雅黑" panose="020B0503020204020204" pitchFamily="34" charset="-122"/>
              </a:rPr>
              <a:t>3. </a:t>
            </a:r>
            <a:r>
              <a:rPr lang="zh-CN" altLang="en-US" sz="2800" spc="100" dirty="0">
                <a:solidFill>
                  <a:schemeClr val="bg2">
                    <a:lumMod val="75000"/>
                  </a:schemeClr>
                </a:solidFill>
                <a:latin typeface="微软雅黑" panose="020B0503020204020204" pitchFamily="34" charset="-122"/>
                <a:ea typeface="微软雅黑" panose="020B0503020204020204" pitchFamily="34" charset="-122"/>
              </a:rPr>
              <a:t>模式变换的偏振特征变化</a:t>
            </a:r>
          </a:p>
        </p:txBody>
      </p:sp>
    </p:spTree>
    <p:extLst>
      <p:ext uri="{BB962C8B-B14F-4D97-AF65-F5344CB8AC3E}">
        <p14:creationId xmlns:p14="http://schemas.microsoft.com/office/powerpoint/2010/main" val="1891305626"/>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8BAFDEC-8DFA-2622-D1E3-956064301CCC}"/>
              </a:ext>
            </a:extLst>
          </p:cNvPr>
          <p:cNvSpPr txBox="1"/>
          <p:nvPr/>
        </p:nvSpPr>
        <p:spPr>
          <a:xfrm>
            <a:off x="1153826" y="202558"/>
            <a:ext cx="5910667" cy="654988"/>
          </a:xfrm>
          <a:prstGeom prst="rect">
            <a:avLst/>
          </a:prstGeom>
          <a:noFill/>
        </p:spPr>
        <p:txBody>
          <a:bodyPr wrap="square">
            <a:spAutoFit/>
          </a:bodyPr>
          <a:lstStyle/>
          <a:p>
            <a:pPr>
              <a:lnSpc>
                <a:spcPct val="150000"/>
              </a:lnSpc>
            </a:pPr>
            <a:r>
              <a:rPr lang="en-US" altLang="zh-CN" sz="2800" b="1" spc="100" dirty="0">
                <a:solidFill>
                  <a:schemeClr val="tx1">
                    <a:lumMod val="85000"/>
                    <a:lumOff val="15000"/>
                  </a:schemeClr>
                </a:solidFill>
                <a:latin typeface="+mj-ea"/>
                <a:ea typeface="+mj-ea"/>
                <a:cs typeface="Arial" panose="020B0604020202020204" pitchFamily="34" charset="0"/>
              </a:rPr>
              <a:t>1.1</a:t>
            </a:r>
            <a:r>
              <a:rPr lang="en-US" altLang="zh-CN" sz="2800" b="1" spc="100" dirty="0">
                <a:solidFill>
                  <a:schemeClr val="tx1">
                    <a:lumMod val="85000"/>
                    <a:lumOff val="15000"/>
                  </a:schemeClr>
                </a:solidFill>
                <a:latin typeface="Arial" panose="020B0604020202020204" pitchFamily="34" charset="0"/>
                <a:ea typeface="+mj-ea"/>
                <a:cs typeface="Arial" panose="020B0604020202020204" pitchFamily="34" charset="0"/>
              </a:rPr>
              <a:t> </a:t>
            </a:r>
            <a:r>
              <a:rPr lang="en-US" altLang="zh-CN" sz="2800" spc="100" dirty="0">
                <a:solidFill>
                  <a:schemeClr val="tx1">
                    <a:lumMod val="85000"/>
                    <a:lumOff val="15000"/>
                  </a:schemeClr>
                </a:solidFill>
                <a:latin typeface="Arial" panose="020B0604020202020204" pitchFamily="34" charset="0"/>
                <a:ea typeface="+mj-ea"/>
                <a:cs typeface="Arial" panose="020B0604020202020204" pitchFamily="34" charset="0"/>
              </a:rPr>
              <a:t>PSR B2111+46 </a:t>
            </a:r>
            <a:r>
              <a:rPr lang="zh-CN" altLang="en-US" sz="2800" b="1" spc="100" dirty="0">
                <a:solidFill>
                  <a:schemeClr val="tx1">
                    <a:lumMod val="85000"/>
                    <a:lumOff val="15000"/>
                  </a:schemeClr>
                </a:solidFill>
                <a:latin typeface="+mj-ea"/>
                <a:ea typeface="+mj-ea"/>
              </a:rPr>
              <a:t>的矮脉冲族群</a:t>
            </a:r>
          </a:p>
        </p:txBody>
      </p:sp>
      <p:sp>
        <p:nvSpPr>
          <p:cNvPr id="9" name="文本框 8">
            <a:extLst>
              <a:ext uri="{FF2B5EF4-FFF2-40B4-BE49-F238E27FC236}">
                <a16:creationId xmlns:a16="http://schemas.microsoft.com/office/drawing/2014/main" id="{938C79FC-36B8-4413-DE23-960E8EF1DE8E}"/>
              </a:ext>
            </a:extLst>
          </p:cNvPr>
          <p:cNvSpPr txBox="1"/>
          <p:nvPr/>
        </p:nvSpPr>
        <p:spPr>
          <a:xfrm>
            <a:off x="9421979" y="504613"/>
            <a:ext cx="2770022" cy="338554"/>
          </a:xfrm>
          <a:prstGeom prst="rect">
            <a:avLst/>
          </a:prstGeom>
          <a:noFill/>
        </p:spPr>
        <p:txBody>
          <a:bodyPr wrap="square">
            <a:spAutoFit/>
          </a:bodyPr>
          <a:lstStyle/>
          <a:p>
            <a:pPr>
              <a:defRPr/>
            </a:pPr>
            <a:r>
              <a:rPr lang="en-US" altLang="zh-CN" sz="1600" dirty="0">
                <a:ea typeface="微软雅黑" panose="020B0503020204020204" pitchFamily="34" charset="-122"/>
              </a:rPr>
              <a:t>(Chen, X., et al, 2023, NA)</a:t>
            </a:r>
            <a:endParaRPr lang="en-US" altLang="zh-CN" sz="1600" dirty="0"/>
          </a:p>
        </p:txBody>
      </p:sp>
      <p:sp>
        <p:nvSpPr>
          <p:cNvPr id="42" name="文本框 41">
            <a:extLst>
              <a:ext uri="{FF2B5EF4-FFF2-40B4-BE49-F238E27FC236}">
                <a16:creationId xmlns:a16="http://schemas.microsoft.com/office/drawing/2014/main" id="{D274C00C-8447-2A68-69A0-A38BC39B4D62}"/>
              </a:ext>
            </a:extLst>
          </p:cNvPr>
          <p:cNvSpPr txBox="1"/>
          <p:nvPr/>
        </p:nvSpPr>
        <p:spPr>
          <a:xfrm>
            <a:off x="3757092" y="1075444"/>
            <a:ext cx="5101882" cy="2036391"/>
          </a:xfrm>
          <a:prstGeom prst="rect">
            <a:avLst/>
          </a:prstGeom>
          <a:noFill/>
        </p:spPr>
        <p:txBody>
          <a:bodyPr wrap="square">
            <a:spAutoFit/>
          </a:bodyPr>
          <a:lstStyle/>
          <a:p>
            <a:pPr>
              <a:lnSpc>
                <a:spcPts val="3100"/>
              </a:lnSpc>
            </a:pPr>
            <a:r>
              <a:rPr lang="zh-CN" altLang="en-US" sz="2000" b="1" dirty="0">
                <a:latin typeface="黑体" panose="02010609060101010101" pitchFamily="49" charset="-122"/>
                <a:ea typeface="黑体" panose="02010609060101010101" pitchFamily="49" charset="-122"/>
              </a:rPr>
              <a:t>观测特征</a:t>
            </a:r>
            <a:r>
              <a:rPr lang="zh-CN" altLang="en-US" sz="2000" dirty="0">
                <a:latin typeface="黑体" panose="02010609060101010101" pitchFamily="49" charset="-122"/>
                <a:ea typeface="黑体" panose="02010609060101010101" pitchFamily="49" charset="-122"/>
              </a:rPr>
              <a:t>：</a:t>
            </a:r>
            <a:endParaRPr lang="en-US" altLang="zh-CN" sz="2000" dirty="0">
              <a:latin typeface="黑体" panose="02010609060101010101" pitchFamily="49" charset="-122"/>
              <a:ea typeface="黑体" panose="02010609060101010101" pitchFamily="49" charset="-122"/>
            </a:endParaRPr>
          </a:p>
          <a:p>
            <a:pPr>
              <a:lnSpc>
                <a:spcPts val="3100"/>
              </a:lnSpc>
            </a:pPr>
            <a:r>
              <a:rPr lang="zh-CN" altLang="en-US" sz="2000" dirty="0">
                <a:latin typeface="黑体" panose="02010609060101010101" pitchFamily="49" charset="-122"/>
                <a:ea typeface="黑体" panose="02010609060101010101" pitchFamily="49" charset="-122"/>
              </a:rPr>
              <a:t>① 宽度窄和能量低 </a:t>
            </a:r>
            <a:r>
              <a:rPr lang="en-US" altLang="zh-CN" sz="2000" dirty="0">
                <a:solidFill>
                  <a:srgbClr val="FF0000"/>
                </a:solidFill>
                <a:latin typeface="黑体" panose="02010609060101010101" pitchFamily="49" charset="-122"/>
                <a:ea typeface="黑体" panose="02010609060101010101" pitchFamily="49" charset="-122"/>
                <a:sym typeface="Wingdings" panose="05000000000000000000" pitchFamily="2" charset="2"/>
              </a:rPr>
              <a:t></a:t>
            </a:r>
            <a:r>
              <a:rPr lang="en-US" altLang="zh-CN" sz="2000" dirty="0">
                <a:latin typeface="黑体" panose="02010609060101010101" pitchFamily="49" charset="-122"/>
                <a:ea typeface="黑体" panose="02010609060101010101" pitchFamily="49" charset="-122"/>
                <a:sym typeface="Wingdings" panose="05000000000000000000" pitchFamily="2" charset="2"/>
              </a:rPr>
              <a:t> </a:t>
            </a:r>
            <a:r>
              <a:rPr lang="zh-CN" altLang="en-US" sz="2000" dirty="0">
                <a:solidFill>
                  <a:srgbClr val="FF0000"/>
                </a:solidFill>
                <a:latin typeface="黑体" panose="02010609060101010101" pitchFamily="49" charset="-122"/>
                <a:ea typeface="黑体" panose="02010609060101010101" pitchFamily="49" charset="-122"/>
              </a:rPr>
              <a:t>新的族群</a:t>
            </a:r>
            <a:endParaRPr lang="en-US" altLang="zh-CN" sz="2000" dirty="0">
              <a:solidFill>
                <a:srgbClr val="FF0000"/>
              </a:solidFill>
              <a:latin typeface="黑体" panose="02010609060101010101" pitchFamily="49" charset="-122"/>
              <a:ea typeface="黑体" panose="02010609060101010101" pitchFamily="49" charset="-122"/>
            </a:endParaRPr>
          </a:p>
          <a:p>
            <a:pPr>
              <a:lnSpc>
                <a:spcPts val="3100"/>
              </a:lnSpc>
            </a:pPr>
            <a:r>
              <a:rPr lang="zh-CN" altLang="en-US" sz="2000" dirty="0">
                <a:latin typeface="黑体" panose="02010609060101010101" pitchFamily="49" charset="-122"/>
                <a:ea typeface="黑体" panose="02010609060101010101" pitchFamily="49" charset="-122"/>
              </a:rPr>
              <a:t>② 偏振位置角和正常脉冲偏振角曲线一致</a:t>
            </a:r>
            <a:endParaRPr lang="en-US" altLang="zh-CN" sz="2000" dirty="0">
              <a:latin typeface="黑体" panose="02010609060101010101" pitchFamily="49" charset="-122"/>
              <a:ea typeface="黑体" panose="02010609060101010101" pitchFamily="49" charset="-122"/>
            </a:endParaRPr>
          </a:p>
          <a:p>
            <a:pPr>
              <a:lnSpc>
                <a:spcPts val="3100"/>
              </a:lnSpc>
            </a:pPr>
            <a:r>
              <a:rPr lang="en-US" altLang="zh-CN" sz="2000" dirty="0">
                <a:latin typeface="黑体" panose="02010609060101010101" pitchFamily="49" charset="-122"/>
                <a:ea typeface="黑体" panose="02010609060101010101" pitchFamily="49" charset="-122"/>
              </a:rPr>
              <a:t>   </a:t>
            </a:r>
            <a:r>
              <a:rPr lang="zh-CN" altLang="en-US" sz="2000" dirty="0">
                <a:latin typeface="黑体" panose="02010609060101010101" pitchFamily="49" charset="-122"/>
                <a:ea typeface="黑体" panose="02010609060101010101" pitchFamily="49" charset="-122"/>
              </a:rPr>
              <a:t>或在正交模式上 </a:t>
            </a:r>
            <a:endParaRPr lang="en-US" altLang="zh-CN" sz="2000" dirty="0">
              <a:latin typeface="黑体" panose="02010609060101010101" pitchFamily="49" charset="-122"/>
              <a:ea typeface="黑体" panose="02010609060101010101" pitchFamily="49" charset="-122"/>
            </a:endParaRPr>
          </a:p>
          <a:p>
            <a:pPr>
              <a:lnSpc>
                <a:spcPts val="3100"/>
              </a:lnSpc>
            </a:pPr>
            <a:r>
              <a:rPr lang="en-US" altLang="zh-CN" sz="2000" dirty="0">
                <a:solidFill>
                  <a:srgbClr val="FF0000"/>
                </a:solidFill>
                <a:latin typeface="黑体" panose="02010609060101010101" pitchFamily="49" charset="-122"/>
                <a:ea typeface="黑体" panose="02010609060101010101" pitchFamily="49" charset="-122"/>
                <a:sym typeface="Wingdings" panose="05000000000000000000" pitchFamily="2" charset="2"/>
              </a:rPr>
              <a:t>   </a:t>
            </a:r>
            <a:r>
              <a:rPr lang="en-US" altLang="zh-CN" sz="2000" dirty="0">
                <a:latin typeface="黑体" panose="02010609060101010101" pitchFamily="49" charset="-122"/>
                <a:ea typeface="黑体" panose="02010609060101010101" pitchFamily="49" charset="-122"/>
                <a:sym typeface="Wingdings" panose="05000000000000000000" pitchFamily="2" charset="2"/>
              </a:rPr>
              <a:t> </a:t>
            </a:r>
            <a:r>
              <a:rPr lang="zh-CN" altLang="en-US" sz="2000" dirty="0">
                <a:solidFill>
                  <a:srgbClr val="FF0000"/>
                </a:solidFill>
                <a:latin typeface="黑体" panose="02010609060101010101" pitchFamily="49" charset="-122"/>
                <a:ea typeface="黑体" panose="02010609060101010101" pitchFamily="49" charset="-122"/>
                <a:sym typeface="Wingdings" panose="05000000000000000000" pitchFamily="2" charset="2"/>
              </a:rPr>
              <a:t>消零态辐射几何基本不变</a:t>
            </a:r>
            <a:endParaRPr lang="en-US" altLang="zh-CN" sz="2000" dirty="0">
              <a:solidFill>
                <a:srgbClr val="FF0000"/>
              </a:solidFill>
              <a:latin typeface="黑体" panose="02010609060101010101" pitchFamily="49" charset="-122"/>
              <a:ea typeface="黑体" panose="02010609060101010101" pitchFamily="49" charset="-122"/>
            </a:endParaRPr>
          </a:p>
        </p:txBody>
      </p:sp>
      <p:grpSp>
        <p:nvGrpSpPr>
          <p:cNvPr id="1050" name="组合 1049">
            <a:extLst>
              <a:ext uri="{FF2B5EF4-FFF2-40B4-BE49-F238E27FC236}">
                <a16:creationId xmlns:a16="http://schemas.microsoft.com/office/drawing/2014/main" id="{011896D0-D4F2-F175-33FA-140216286160}"/>
              </a:ext>
            </a:extLst>
          </p:cNvPr>
          <p:cNvGrpSpPr/>
          <p:nvPr/>
        </p:nvGrpSpPr>
        <p:grpSpPr>
          <a:xfrm>
            <a:off x="402326" y="1083602"/>
            <a:ext cx="3315278" cy="5774398"/>
            <a:chOff x="402326" y="1083602"/>
            <a:chExt cx="3315278" cy="5774398"/>
          </a:xfrm>
        </p:grpSpPr>
        <p:pic>
          <p:nvPicPr>
            <p:cNvPr id="23" name="图片 22">
              <a:extLst>
                <a:ext uri="{FF2B5EF4-FFF2-40B4-BE49-F238E27FC236}">
                  <a16:creationId xmlns:a16="http://schemas.microsoft.com/office/drawing/2014/main" id="{ABCF6981-5F0C-2FC8-CCB7-181BC19B8B70}"/>
                </a:ext>
              </a:extLst>
            </p:cNvPr>
            <p:cNvPicPr>
              <a:picLocks noChangeAspect="1"/>
            </p:cNvPicPr>
            <p:nvPr/>
          </p:nvPicPr>
          <p:blipFill rotWithShape="1">
            <a:blip r:embed="rId3">
              <a:extLst>
                <a:ext uri="{28A0092B-C50C-407E-A947-70E740481C1C}">
                  <a14:useLocalDpi xmlns:a14="http://schemas.microsoft.com/office/drawing/2010/main" val="0"/>
                </a:ext>
              </a:extLst>
            </a:blip>
            <a:srcRect l="5115" r="77747" b="3959"/>
            <a:stretch/>
          </p:blipFill>
          <p:spPr>
            <a:xfrm>
              <a:off x="753340" y="1318550"/>
              <a:ext cx="2889191" cy="5263468"/>
            </a:xfrm>
            <a:prstGeom prst="rect">
              <a:avLst/>
            </a:prstGeom>
          </p:spPr>
        </p:pic>
        <p:sp>
          <p:nvSpPr>
            <p:cNvPr id="28" name="椭圆 27">
              <a:extLst>
                <a:ext uri="{FF2B5EF4-FFF2-40B4-BE49-F238E27FC236}">
                  <a16:creationId xmlns:a16="http://schemas.microsoft.com/office/drawing/2014/main" id="{DA42EA07-3DB6-FAA9-08A1-F7E7D9B0D417}"/>
                </a:ext>
              </a:extLst>
            </p:cNvPr>
            <p:cNvSpPr/>
            <p:nvPr/>
          </p:nvSpPr>
          <p:spPr>
            <a:xfrm>
              <a:off x="2313129" y="4305967"/>
              <a:ext cx="378398" cy="259076"/>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8" name="图片 47">
              <a:extLst>
                <a:ext uri="{FF2B5EF4-FFF2-40B4-BE49-F238E27FC236}">
                  <a16:creationId xmlns:a16="http://schemas.microsoft.com/office/drawing/2014/main" id="{C8921D02-BAC2-E91E-F412-8563B0E65D57}"/>
                </a:ext>
              </a:extLst>
            </p:cNvPr>
            <p:cNvPicPr>
              <a:picLocks noChangeAspect="1"/>
            </p:cNvPicPr>
            <p:nvPr/>
          </p:nvPicPr>
          <p:blipFill rotWithShape="1">
            <a:blip r:embed="rId3">
              <a:extLst>
                <a:ext uri="{28A0092B-C50C-407E-A947-70E740481C1C}">
                  <a14:useLocalDpi xmlns:a14="http://schemas.microsoft.com/office/drawing/2010/main" val="0"/>
                </a:ext>
              </a:extLst>
            </a:blip>
            <a:srcRect r="93863"/>
            <a:stretch/>
          </p:blipFill>
          <p:spPr>
            <a:xfrm>
              <a:off x="402326" y="1301616"/>
              <a:ext cx="517989" cy="5495795"/>
            </a:xfrm>
            <a:prstGeom prst="rect">
              <a:avLst/>
            </a:prstGeom>
          </p:spPr>
        </p:pic>
        <p:sp>
          <p:nvSpPr>
            <p:cNvPr id="49" name="文本框 48">
              <a:extLst>
                <a:ext uri="{FF2B5EF4-FFF2-40B4-BE49-F238E27FC236}">
                  <a16:creationId xmlns:a16="http://schemas.microsoft.com/office/drawing/2014/main" id="{D6C751C0-1102-9097-6430-1DB1BD7E1851}"/>
                </a:ext>
              </a:extLst>
            </p:cNvPr>
            <p:cNvSpPr txBox="1"/>
            <p:nvPr/>
          </p:nvSpPr>
          <p:spPr>
            <a:xfrm>
              <a:off x="1808964" y="6545469"/>
              <a:ext cx="982609" cy="312531"/>
            </a:xfrm>
            <a:prstGeom prst="rect">
              <a:avLst/>
            </a:prstGeom>
            <a:noFill/>
          </p:spPr>
          <p:txBody>
            <a:bodyPr wrap="square" rtlCol="0">
              <a:spAutoFit/>
            </a:bodyPr>
            <a:lstStyle/>
            <a:p>
              <a:r>
                <a:rPr lang="en-US" altLang="zh-CN" sz="1400" dirty="0"/>
                <a:t>longitude</a:t>
              </a:r>
              <a:endParaRPr lang="zh-CN" altLang="en-US" sz="1400" dirty="0"/>
            </a:p>
          </p:txBody>
        </p:sp>
        <p:cxnSp>
          <p:nvCxnSpPr>
            <p:cNvPr id="19" name="直接箭头连接符 18">
              <a:extLst>
                <a:ext uri="{FF2B5EF4-FFF2-40B4-BE49-F238E27FC236}">
                  <a16:creationId xmlns:a16="http://schemas.microsoft.com/office/drawing/2014/main" id="{CBFB349F-67F9-766A-E4D9-BD78108B73E4}"/>
                </a:ext>
              </a:extLst>
            </p:cNvPr>
            <p:cNvCxnSpPr>
              <a:cxnSpLocks/>
              <a:endCxn id="16" idx="1"/>
            </p:cNvCxnSpPr>
            <p:nvPr/>
          </p:nvCxnSpPr>
          <p:spPr>
            <a:xfrm flipV="1">
              <a:off x="3466769" y="4335425"/>
              <a:ext cx="250835" cy="118089"/>
            </a:xfrm>
            <a:prstGeom prst="straightConnector1">
              <a:avLst/>
            </a:prstGeom>
            <a:ln w="1905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25" name="文本框 24">
              <a:extLst>
                <a:ext uri="{FF2B5EF4-FFF2-40B4-BE49-F238E27FC236}">
                  <a16:creationId xmlns:a16="http://schemas.microsoft.com/office/drawing/2014/main" id="{D1C17629-BB54-2A56-0CA9-26B11EBDA6F6}"/>
                </a:ext>
              </a:extLst>
            </p:cNvPr>
            <p:cNvSpPr txBox="1"/>
            <p:nvPr/>
          </p:nvSpPr>
          <p:spPr>
            <a:xfrm>
              <a:off x="803055" y="1083602"/>
              <a:ext cx="1661012" cy="276999"/>
            </a:xfrm>
            <a:prstGeom prst="rect">
              <a:avLst/>
            </a:prstGeom>
            <a:noFill/>
          </p:spPr>
          <p:txBody>
            <a:bodyPr wrap="square" rtlCol="0">
              <a:spAutoFit/>
            </a:bodyPr>
            <a:lstStyle/>
            <a:p>
              <a:r>
                <a:rPr lang="en-US" altLang="zh-CN" sz="1200" dirty="0">
                  <a:latin typeface="微软雅黑" panose="020B0503020204020204" pitchFamily="34" charset="-122"/>
                  <a:ea typeface="微软雅黑" panose="020B0503020204020204" pitchFamily="34" charset="-122"/>
                </a:rPr>
                <a:t>PSR B2111+46</a:t>
              </a:r>
              <a:endParaRPr lang="zh-CN" altLang="en-US" sz="1200" dirty="0">
                <a:latin typeface="微软雅黑" panose="020B0503020204020204" pitchFamily="34" charset="-122"/>
                <a:ea typeface="微软雅黑" panose="020B0503020204020204" pitchFamily="34" charset="-122"/>
              </a:endParaRPr>
            </a:p>
          </p:txBody>
        </p:sp>
      </p:grpSp>
      <p:grpSp>
        <p:nvGrpSpPr>
          <p:cNvPr id="1035" name="组合 1034">
            <a:extLst>
              <a:ext uri="{FF2B5EF4-FFF2-40B4-BE49-F238E27FC236}">
                <a16:creationId xmlns:a16="http://schemas.microsoft.com/office/drawing/2014/main" id="{A046B7E6-2424-8EA2-02C6-6B15A088217A}"/>
              </a:ext>
            </a:extLst>
          </p:cNvPr>
          <p:cNvGrpSpPr/>
          <p:nvPr/>
        </p:nvGrpSpPr>
        <p:grpSpPr>
          <a:xfrm>
            <a:off x="8567270" y="4202529"/>
            <a:ext cx="3526589" cy="2513200"/>
            <a:chOff x="1180913" y="598327"/>
            <a:chExt cx="4299172" cy="4724643"/>
          </a:xfrm>
        </p:grpSpPr>
        <p:pic>
          <p:nvPicPr>
            <p:cNvPr id="1036" name="图片 1035">
              <a:extLst>
                <a:ext uri="{FF2B5EF4-FFF2-40B4-BE49-F238E27FC236}">
                  <a16:creationId xmlns:a16="http://schemas.microsoft.com/office/drawing/2014/main" id="{FDFAF764-C0DC-7E2A-744B-7AD455043DD4}"/>
                </a:ext>
              </a:extLst>
            </p:cNvPr>
            <p:cNvPicPr>
              <a:picLocks noChangeAspect="1"/>
            </p:cNvPicPr>
            <p:nvPr/>
          </p:nvPicPr>
          <p:blipFill>
            <a:blip r:embed="rId4"/>
            <a:stretch>
              <a:fillRect/>
            </a:stretch>
          </p:blipFill>
          <p:spPr>
            <a:xfrm>
              <a:off x="1180913" y="598327"/>
              <a:ext cx="4299172" cy="4724643"/>
            </a:xfrm>
            <a:prstGeom prst="rect">
              <a:avLst/>
            </a:prstGeom>
          </p:spPr>
        </p:pic>
        <p:sp>
          <p:nvSpPr>
            <p:cNvPr id="1037" name="矩形 1036">
              <a:extLst>
                <a:ext uri="{FF2B5EF4-FFF2-40B4-BE49-F238E27FC236}">
                  <a16:creationId xmlns:a16="http://schemas.microsoft.com/office/drawing/2014/main" id="{80660266-C814-6DF1-EAAD-7CC534DEB6B2}"/>
                </a:ext>
              </a:extLst>
            </p:cNvPr>
            <p:cNvSpPr/>
            <p:nvPr/>
          </p:nvSpPr>
          <p:spPr>
            <a:xfrm>
              <a:off x="1234068" y="676506"/>
              <a:ext cx="297366" cy="2750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5" name="图片 34">
            <a:extLst>
              <a:ext uri="{FF2B5EF4-FFF2-40B4-BE49-F238E27FC236}">
                <a16:creationId xmlns:a16="http://schemas.microsoft.com/office/drawing/2014/main" id="{7FF512FE-DCF4-7899-9CC8-73A0E73C7BBC}"/>
              </a:ext>
            </a:extLst>
          </p:cNvPr>
          <p:cNvPicPr>
            <a:picLocks noChangeAspect="1"/>
          </p:cNvPicPr>
          <p:nvPr/>
        </p:nvPicPr>
        <p:blipFill rotWithShape="1">
          <a:blip r:embed="rId5">
            <a:extLst>
              <a:ext uri="{28A0092B-C50C-407E-A947-70E740481C1C}">
                <a14:useLocalDpi xmlns:a14="http://schemas.microsoft.com/office/drawing/2010/main" val="0"/>
              </a:ext>
            </a:extLst>
          </a:blip>
          <a:srcRect l="50766" t="2646" b="51247"/>
          <a:stretch/>
        </p:blipFill>
        <p:spPr>
          <a:xfrm>
            <a:off x="8646771" y="1406503"/>
            <a:ext cx="3277217" cy="2831336"/>
          </a:xfrm>
          <a:prstGeom prst="rect">
            <a:avLst/>
          </a:prstGeom>
        </p:spPr>
      </p:pic>
      <p:grpSp>
        <p:nvGrpSpPr>
          <p:cNvPr id="12" name="组合 11">
            <a:extLst>
              <a:ext uri="{FF2B5EF4-FFF2-40B4-BE49-F238E27FC236}">
                <a16:creationId xmlns:a16="http://schemas.microsoft.com/office/drawing/2014/main" id="{2800D861-CDEC-A4D4-074F-A52A4A64F712}"/>
              </a:ext>
            </a:extLst>
          </p:cNvPr>
          <p:cNvGrpSpPr/>
          <p:nvPr/>
        </p:nvGrpSpPr>
        <p:grpSpPr>
          <a:xfrm>
            <a:off x="3624730" y="5135385"/>
            <a:ext cx="4903939" cy="1553696"/>
            <a:chOff x="811986" y="2070202"/>
            <a:chExt cx="10764187" cy="2715004"/>
          </a:xfrm>
        </p:grpSpPr>
        <p:pic>
          <p:nvPicPr>
            <p:cNvPr id="13" name="图片 12">
              <a:extLst>
                <a:ext uri="{FF2B5EF4-FFF2-40B4-BE49-F238E27FC236}">
                  <a16:creationId xmlns:a16="http://schemas.microsoft.com/office/drawing/2014/main" id="{B8A8F034-14C3-3269-4824-A8A98BCB9193}"/>
                </a:ext>
              </a:extLst>
            </p:cNvPr>
            <p:cNvPicPr>
              <a:picLocks noChangeAspect="1"/>
            </p:cNvPicPr>
            <p:nvPr/>
          </p:nvPicPr>
          <p:blipFill>
            <a:blip r:embed="rId6"/>
            <a:stretch>
              <a:fillRect/>
            </a:stretch>
          </p:blipFill>
          <p:spPr>
            <a:xfrm>
              <a:off x="973368" y="2070202"/>
              <a:ext cx="10602805" cy="2715004"/>
            </a:xfrm>
            <a:prstGeom prst="rect">
              <a:avLst/>
            </a:prstGeom>
          </p:spPr>
        </p:pic>
        <p:sp>
          <p:nvSpPr>
            <p:cNvPr id="14" name="矩形 13">
              <a:extLst>
                <a:ext uri="{FF2B5EF4-FFF2-40B4-BE49-F238E27FC236}">
                  <a16:creationId xmlns:a16="http://schemas.microsoft.com/office/drawing/2014/main" id="{4E0FE058-0242-E698-2145-178FDC013EDA}"/>
                </a:ext>
              </a:extLst>
            </p:cNvPr>
            <p:cNvSpPr/>
            <p:nvPr/>
          </p:nvSpPr>
          <p:spPr>
            <a:xfrm>
              <a:off x="811986" y="2070202"/>
              <a:ext cx="424976" cy="1756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F00966EF-FFDA-5980-7A37-CDF9F31D4D0D}"/>
              </a:ext>
            </a:extLst>
          </p:cNvPr>
          <p:cNvGrpSpPr/>
          <p:nvPr/>
        </p:nvGrpSpPr>
        <p:grpSpPr>
          <a:xfrm>
            <a:off x="3660675" y="3657601"/>
            <a:ext cx="4867995" cy="1340136"/>
            <a:chOff x="786898" y="1223298"/>
            <a:chExt cx="10728268" cy="2746795"/>
          </a:xfrm>
        </p:grpSpPr>
        <p:pic>
          <p:nvPicPr>
            <p:cNvPr id="16" name="图片 15">
              <a:extLst>
                <a:ext uri="{FF2B5EF4-FFF2-40B4-BE49-F238E27FC236}">
                  <a16:creationId xmlns:a16="http://schemas.microsoft.com/office/drawing/2014/main" id="{DB06EEFA-A2F2-BAAC-27BF-AB4ABCB69787}"/>
                </a:ext>
              </a:extLst>
            </p:cNvPr>
            <p:cNvPicPr>
              <a:picLocks noChangeAspect="1"/>
            </p:cNvPicPr>
            <p:nvPr/>
          </p:nvPicPr>
          <p:blipFill rotWithShape="1">
            <a:blip r:embed="rId7"/>
            <a:srcRect b="1384"/>
            <a:stretch/>
          </p:blipFill>
          <p:spPr>
            <a:xfrm>
              <a:off x="912361" y="1255089"/>
              <a:ext cx="10602805" cy="2715004"/>
            </a:xfrm>
            <a:prstGeom prst="rect">
              <a:avLst/>
            </a:prstGeom>
          </p:spPr>
        </p:pic>
        <p:sp>
          <p:nvSpPr>
            <p:cNvPr id="17" name="矩形 16">
              <a:extLst>
                <a:ext uri="{FF2B5EF4-FFF2-40B4-BE49-F238E27FC236}">
                  <a16:creationId xmlns:a16="http://schemas.microsoft.com/office/drawing/2014/main" id="{23B37B27-CE73-E494-4598-F56820D0D45E}"/>
                </a:ext>
              </a:extLst>
            </p:cNvPr>
            <p:cNvSpPr/>
            <p:nvPr/>
          </p:nvSpPr>
          <p:spPr>
            <a:xfrm>
              <a:off x="786898" y="1223298"/>
              <a:ext cx="424976" cy="1756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8" name="直接箭头连接符 17">
            <a:extLst>
              <a:ext uri="{FF2B5EF4-FFF2-40B4-BE49-F238E27FC236}">
                <a16:creationId xmlns:a16="http://schemas.microsoft.com/office/drawing/2014/main" id="{97BFAF09-03A2-308A-6A63-9977B6A8ECCE}"/>
              </a:ext>
            </a:extLst>
          </p:cNvPr>
          <p:cNvCxnSpPr>
            <a:cxnSpLocks/>
            <a:endCxn id="13" idx="1"/>
          </p:cNvCxnSpPr>
          <p:nvPr/>
        </p:nvCxnSpPr>
        <p:spPr>
          <a:xfrm>
            <a:off x="3466769" y="5080883"/>
            <a:ext cx="231483" cy="831350"/>
          </a:xfrm>
          <a:prstGeom prst="straightConnector1">
            <a:avLst/>
          </a:prstGeom>
          <a:ln w="1905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33" name="文本框 32">
            <a:extLst>
              <a:ext uri="{FF2B5EF4-FFF2-40B4-BE49-F238E27FC236}">
                <a16:creationId xmlns:a16="http://schemas.microsoft.com/office/drawing/2014/main" id="{FEB9612F-7CF8-65D7-78C7-AC8DEF170FC5}"/>
              </a:ext>
            </a:extLst>
          </p:cNvPr>
          <p:cNvSpPr txBox="1"/>
          <p:nvPr/>
        </p:nvSpPr>
        <p:spPr>
          <a:xfrm>
            <a:off x="7156451" y="4098282"/>
            <a:ext cx="862292" cy="307777"/>
          </a:xfrm>
          <a:prstGeom prst="rect">
            <a:avLst/>
          </a:prstGeom>
          <a:noFill/>
        </p:spPr>
        <p:txBody>
          <a:bodyPr wrap="square" rtlCol="0">
            <a:spAutoFit/>
          </a:bodyPr>
          <a:lstStyle/>
          <a:p>
            <a:r>
              <a:rPr lang="zh-CN" altLang="en-US" sz="1400" dirty="0">
                <a:solidFill>
                  <a:srgbClr val="FF0000"/>
                </a:solidFill>
                <a:latin typeface="黑体" panose="02010609060101010101" pitchFamily="49" charset="-122"/>
                <a:ea typeface="黑体" panose="02010609060101010101" pitchFamily="49" charset="-122"/>
              </a:rPr>
              <a:t>矮脉冲</a:t>
            </a:r>
          </a:p>
        </p:txBody>
      </p:sp>
      <p:sp>
        <p:nvSpPr>
          <p:cNvPr id="34" name="文本框 33">
            <a:extLst>
              <a:ext uri="{FF2B5EF4-FFF2-40B4-BE49-F238E27FC236}">
                <a16:creationId xmlns:a16="http://schemas.microsoft.com/office/drawing/2014/main" id="{9A118044-8C14-FFD4-7B72-B1CBF695C004}"/>
              </a:ext>
            </a:extLst>
          </p:cNvPr>
          <p:cNvSpPr txBox="1"/>
          <p:nvPr/>
        </p:nvSpPr>
        <p:spPr>
          <a:xfrm>
            <a:off x="7156451" y="5604456"/>
            <a:ext cx="1109968" cy="307777"/>
          </a:xfrm>
          <a:prstGeom prst="rect">
            <a:avLst/>
          </a:prstGeom>
          <a:noFill/>
        </p:spPr>
        <p:txBody>
          <a:bodyPr wrap="square" rtlCol="0">
            <a:spAutoFit/>
          </a:bodyPr>
          <a:lstStyle/>
          <a:p>
            <a:r>
              <a:rPr lang="zh-CN" altLang="en-US" sz="1400" dirty="0">
                <a:solidFill>
                  <a:srgbClr val="FF0000"/>
                </a:solidFill>
                <a:latin typeface="黑体" panose="02010609060101010101" pitchFamily="49" charset="-122"/>
                <a:ea typeface="黑体" panose="02010609060101010101" pitchFamily="49" charset="-122"/>
              </a:rPr>
              <a:t>正常脉冲</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表格 2">
                <a:extLst>
                  <a:ext uri="{FF2B5EF4-FFF2-40B4-BE49-F238E27FC236}">
                    <a16:creationId xmlns:a16="http://schemas.microsoft.com/office/drawing/2014/main" id="{D562A121-D8FE-CC9E-AE13-08010BAC9F91}"/>
                  </a:ext>
                </a:extLst>
              </p:cNvPr>
              <p:cNvGraphicFramePr>
                <a:graphicFrameLocks noGrp="1"/>
              </p:cNvGraphicFramePr>
              <p:nvPr>
                <p:extLst>
                  <p:ext uri="{D42A27DB-BD31-4B8C-83A1-F6EECF244321}">
                    <p14:modId xmlns:p14="http://schemas.microsoft.com/office/powerpoint/2010/main" val="2698753655"/>
                  </p:ext>
                </p:extLst>
              </p:nvPr>
            </p:nvGraphicFramePr>
            <p:xfrm>
              <a:off x="1236778" y="1280160"/>
              <a:ext cx="8757602" cy="4297680"/>
            </p:xfrm>
            <a:graphic>
              <a:graphicData uri="http://schemas.openxmlformats.org/drawingml/2006/table">
                <a:tbl>
                  <a:tblPr firstRow="1" bandRow="1">
                    <a:tableStyleId>{C083E6E3-FA7D-4D7B-A595-EF9225AFEA82}</a:tableStyleId>
                  </a:tblPr>
                  <a:tblGrid>
                    <a:gridCol w="1784205">
                      <a:extLst>
                        <a:ext uri="{9D8B030D-6E8A-4147-A177-3AD203B41FA5}">
                          <a16:colId xmlns:a16="http://schemas.microsoft.com/office/drawing/2014/main" val="2856818990"/>
                        </a:ext>
                      </a:extLst>
                    </a:gridCol>
                    <a:gridCol w="1089594">
                      <a:extLst>
                        <a:ext uri="{9D8B030D-6E8A-4147-A177-3AD203B41FA5}">
                          <a16:colId xmlns:a16="http://schemas.microsoft.com/office/drawing/2014/main" val="9406074"/>
                        </a:ext>
                      </a:extLst>
                    </a:gridCol>
                    <a:gridCol w="1511811">
                      <a:extLst>
                        <a:ext uri="{9D8B030D-6E8A-4147-A177-3AD203B41FA5}">
                          <a16:colId xmlns:a16="http://schemas.microsoft.com/office/drawing/2014/main" val="2295754750"/>
                        </a:ext>
                      </a:extLst>
                    </a:gridCol>
                    <a:gridCol w="1007875">
                      <a:extLst>
                        <a:ext uri="{9D8B030D-6E8A-4147-A177-3AD203B41FA5}">
                          <a16:colId xmlns:a16="http://schemas.microsoft.com/office/drawing/2014/main" val="2852761856"/>
                        </a:ext>
                      </a:extLst>
                    </a:gridCol>
                    <a:gridCol w="1348373">
                      <a:extLst>
                        <a:ext uri="{9D8B030D-6E8A-4147-A177-3AD203B41FA5}">
                          <a16:colId xmlns:a16="http://schemas.microsoft.com/office/drawing/2014/main" val="1320225135"/>
                        </a:ext>
                      </a:extLst>
                    </a:gridCol>
                    <a:gridCol w="2015744">
                      <a:extLst>
                        <a:ext uri="{9D8B030D-6E8A-4147-A177-3AD203B41FA5}">
                          <a16:colId xmlns:a16="http://schemas.microsoft.com/office/drawing/2014/main" val="636162615"/>
                        </a:ext>
                      </a:extLst>
                    </a:gridCol>
                  </a:tblGrid>
                  <a:tr h="419886">
                    <a:tc>
                      <a:txBody>
                        <a:bodyPr/>
                        <a:lstStyle/>
                        <a:p>
                          <a:r>
                            <a:rPr lang="en-US" altLang="zh-CN" sz="1800" b="1" dirty="0">
                              <a:effectLst/>
                            </a:rPr>
                            <a:t>Name</a:t>
                          </a:r>
                          <a:endParaRPr lang="zh-CN" altLang="en-US" sz="1800" b="1" i="0" dirty="0">
                            <a:effectLst/>
                          </a:endParaRPr>
                        </a:p>
                      </a:txBody>
                      <a:tcPr/>
                    </a:tc>
                    <a:tc>
                      <a:txBody>
                        <a:bodyPr/>
                        <a:lstStyle/>
                        <a:p>
                          <a:r>
                            <a:rPr lang="en-US" altLang="zh-CN" sz="1800" b="1" dirty="0">
                              <a:effectLst/>
                            </a:rPr>
                            <a:t>P0 (s)</a:t>
                          </a:r>
                          <a:endParaRPr lang="zh-CN" altLang="en-US" sz="1800" b="1" i="0" dirty="0">
                            <a:effectLst/>
                          </a:endParaRPr>
                        </a:p>
                      </a:txBody>
                      <a:tcPr/>
                    </a:tc>
                    <a:tc>
                      <a:txBody>
                        <a:bodyPr/>
                        <a:lstStyle/>
                        <a:p>
                          <a:r>
                            <a:rPr lang="en-US" altLang="zh-CN" sz="1800" b="1" dirty="0">
                              <a:effectLst/>
                            </a:rPr>
                            <a:t>DM (</a:t>
                          </a:r>
                          <a14:m>
                            <m:oMath xmlns:m="http://schemas.openxmlformats.org/officeDocument/2006/math">
                              <m:sSup>
                                <m:sSupPr>
                                  <m:ctrlPr>
                                    <a:rPr lang="en-US" altLang="zh-CN" sz="1800" b="1" i="1" smtClean="0">
                                      <a:effectLst/>
                                      <a:latin typeface="Cambria Math" panose="02040503050406030204" pitchFamily="18" charset="0"/>
                                    </a:rPr>
                                  </m:ctrlPr>
                                </m:sSupPr>
                                <m:e>
                                  <m:r>
                                    <a:rPr lang="en-US" altLang="zh-CN" sz="1800" b="1" smtClean="0">
                                      <a:effectLst/>
                                      <a:latin typeface="Cambria Math" panose="02040503050406030204" pitchFamily="18" charset="0"/>
                                    </a:rPr>
                                    <m:t>𝐜𝐦</m:t>
                                  </m:r>
                                </m:e>
                                <m:sup>
                                  <m:r>
                                    <a:rPr lang="en-US" altLang="zh-CN" sz="1800" b="1" i="0" smtClean="0">
                                      <a:effectLst/>
                                      <a:latin typeface="Cambria Math" panose="02040503050406030204" pitchFamily="18" charset="0"/>
                                    </a:rPr>
                                    <m:t>−</m:t>
                                  </m:r>
                                  <m:r>
                                    <a:rPr lang="en-US" altLang="zh-CN" sz="1800" b="1" smtClean="0">
                                      <a:effectLst/>
                                      <a:latin typeface="Cambria Math" panose="02040503050406030204" pitchFamily="18" charset="0"/>
                                    </a:rPr>
                                    <m:t>𝟑</m:t>
                                  </m:r>
                                </m:sup>
                              </m:sSup>
                              <m:r>
                                <a:rPr lang="en-US" altLang="zh-CN" sz="1800" b="1" smtClean="0">
                                  <a:effectLst/>
                                  <a:latin typeface="Cambria Math" panose="02040503050406030204" pitchFamily="18" charset="0"/>
                                </a:rPr>
                                <m:t>𝐩𝐜</m:t>
                              </m:r>
                            </m:oMath>
                          </a14:m>
                          <a:r>
                            <a:rPr lang="en-US" altLang="zh-CN" sz="1800" b="1" dirty="0">
                              <a:effectLst/>
                            </a:rPr>
                            <a:t>)</a:t>
                          </a:r>
                          <a:endParaRPr lang="zh-CN" altLang="en-US" sz="1800" b="1" i="0" dirty="0">
                            <a:effectLst/>
                          </a:endParaRPr>
                        </a:p>
                      </a:txBody>
                      <a:tcPr/>
                    </a:tc>
                    <a:tc>
                      <a:txBody>
                        <a:bodyPr/>
                        <a:lstStyle/>
                        <a:p>
                          <a14:m>
                            <m:oMath xmlns:m="http://schemas.openxmlformats.org/officeDocument/2006/math">
                              <m:sSub>
                                <m:sSubPr>
                                  <m:ctrlPr>
                                    <a:rPr lang="en-US" altLang="zh-CN" sz="1800" b="1" i="1" dirty="0" smtClean="0">
                                      <a:effectLst/>
                                      <a:latin typeface="Cambria Math" panose="02040503050406030204" pitchFamily="18" charset="0"/>
                                    </a:rPr>
                                  </m:ctrlPr>
                                </m:sSubPr>
                                <m:e>
                                  <m:r>
                                    <a:rPr lang="en-US" altLang="zh-CN" sz="1800" b="1" dirty="0" smtClean="0">
                                      <a:effectLst/>
                                      <a:latin typeface="Cambria Math" panose="02040503050406030204" pitchFamily="18" charset="0"/>
                                    </a:rPr>
                                    <m:t>𝐓</m:t>
                                  </m:r>
                                </m:e>
                                <m:sub>
                                  <m:r>
                                    <a:rPr lang="en-US" altLang="zh-CN" sz="1800" b="1" dirty="0" smtClean="0">
                                      <a:effectLst/>
                                      <a:latin typeface="Cambria Math" panose="02040503050406030204" pitchFamily="18" charset="0"/>
                                    </a:rPr>
                                    <m:t>𝐨𝐛𝐬</m:t>
                                  </m:r>
                                </m:sub>
                              </m:sSub>
                            </m:oMath>
                          </a14:m>
                          <a:r>
                            <a:rPr lang="en-US" altLang="zh-CN" sz="1800" b="1" dirty="0">
                              <a:effectLst/>
                            </a:rPr>
                            <a:t> (min)</a:t>
                          </a:r>
                          <a:endParaRPr lang="zh-CN" altLang="en-US" sz="1800" b="1" i="0" dirty="0">
                            <a:effectLst/>
                          </a:endParaRPr>
                        </a:p>
                      </a:txBody>
                      <a:tcPr/>
                    </a:tc>
                    <a:tc>
                      <a:txBody>
                        <a:bodyPr/>
                        <a:lstStyle/>
                        <a:p>
                          <a:r>
                            <a:rPr lang="en-US" altLang="zh-CN" sz="1800" dirty="0"/>
                            <a:t>No. of </a:t>
                          </a:r>
                        </a:p>
                        <a:p>
                          <a:r>
                            <a:rPr lang="en-US" altLang="zh-CN" sz="1800" dirty="0"/>
                            <a:t>Periods</a:t>
                          </a:r>
                          <a:endParaRPr lang="zh-CN" altLang="en-US" sz="1800" b="1" i="0" dirty="0">
                            <a:effectLst/>
                          </a:endParaRPr>
                        </a:p>
                      </a:txBody>
                      <a:tcPr/>
                    </a:tc>
                    <a:tc>
                      <a:txBody>
                        <a:bodyPr/>
                        <a:lstStyle/>
                        <a:p>
                          <a:r>
                            <a:rPr lang="en-US" altLang="zh-CN" sz="1800" dirty="0"/>
                            <a:t>No. of </a:t>
                          </a:r>
                        </a:p>
                        <a:p>
                          <a:r>
                            <a:rPr lang="en-US" altLang="zh-CN" sz="1800" dirty="0"/>
                            <a:t>Dwarf pulses</a:t>
                          </a:r>
                          <a:endParaRPr lang="zh-CN" altLang="en-US" sz="1800" b="1" i="0" dirty="0">
                            <a:effectLst/>
                          </a:endParaRPr>
                        </a:p>
                      </a:txBody>
                      <a:tcPr/>
                    </a:tc>
                    <a:extLst>
                      <a:ext uri="{0D108BD9-81ED-4DB2-BD59-A6C34878D82A}">
                        <a16:rowId xmlns:a16="http://schemas.microsoft.com/office/drawing/2014/main" val="2705863246"/>
                      </a:ext>
                    </a:extLst>
                  </a:tr>
                  <a:tr h="252675">
                    <a:tc>
                      <a:txBody>
                        <a:bodyPr/>
                        <a:lstStyle/>
                        <a:p>
                          <a:r>
                            <a:rPr lang="en-US" altLang="zh-CN" sz="1800" dirty="0"/>
                            <a:t>B0525+21</a:t>
                          </a:r>
                          <a:endParaRPr lang="zh-CN" altLang="en-US" sz="1800" dirty="0"/>
                        </a:p>
                      </a:txBody>
                      <a:tcPr/>
                    </a:tc>
                    <a:tc>
                      <a:txBody>
                        <a:bodyPr/>
                        <a:lstStyle/>
                        <a:p>
                          <a:r>
                            <a:rPr lang="en-US" altLang="zh-CN" sz="1800" b="0" dirty="0">
                              <a:effectLst/>
                            </a:rPr>
                            <a:t>3.746</a:t>
                          </a:r>
                          <a:endParaRPr lang="zh-CN" altLang="en-US" sz="1800" dirty="0"/>
                        </a:p>
                      </a:txBody>
                      <a:tcPr/>
                    </a:tc>
                    <a:tc>
                      <a:txBody>
                        <a:bodyPr/>
                        <a:lstStyle/>
                        <a:p>
                          <a:r>
                            <a:rPr lang="en-US" altLang="zh-CN" sz="1800" b="0" dirty="0">
                              <a:effectLst/>
                            </a:rPr>
                            <a:t>50.87</a:t>
                          </a:r>
                          <a:endParaRPr lang="zh-CN" altLang="en-US" sz="1800" dirty="0"/>
                        </a:p>
                      </a:txBody>
                      <a:tcPr/>
                    </a:tc>
                    <a:tc>
                      <a:txBody>
                        <a:bodyPr/>
                        <a:lstStyle/>
                        <a:p>
                          <a:r>
                            <a:rPr lang="en-US" altLang="zh-CN" sz="1800" b="0" dirty="0">
                              <a:effectLst/>
                            </a:rPr>
                            <a:t>15</a:t>
                          </a:r>
                          <a:endParaRPr lang="zh-CN" altLang="en-US" sz="1800" dirty="0"/>
                        </a:p>
                      </a:txBody>
                      <a:tcPr/>
                    </a:tc>
                    <a:tc>
                      <a:txBody>
                        <a:bodyPr/>
                        <a:lstStyle/>
                        <a:p>
                          <a:r>
                            <a:rPr lang="en-US" altLang="zh-CN" sz="1800" b="0" dirty="0">
                              <a:effectLst/>
                            </a:rPr>
                            <a:t>243</a:t>
                          </a:r>
                          <a:endParaRPr lang="zh-CN" altLang="en-US" sz="1800" dirty="0"/>
                        </a:p>
                      </a:txBody>
                      <a:tcPr/>
                    </a:tc>
                    <a:tc>
                      <a:txBody>
                        <a:bodyPr/>
                        <a:lstStyle/>
                        <a:p>
                          <a:r>
                            <a:rPr lang="en-US" altLang="zh-CN" sz="1800" b="0" dirty="0">
                              <a:effectLst/>
                            </a:rPr>
                            <a:t>12</a:t>
                          </a:r>
                          <a:endParaRPr lang="zh-CN" altLang="en-US" sz="1800" dirty="0"/>
                        </a:p>
                      </a:txBody>
                      <a:tcPr/>
                    </a:tc>
                    <a:extLst>
                      <a:ext uri="{0D108BD9-81ED-4DB2-BD59-A6C34878D82A}">
                        <a16:rowId xmlns:a16="http://schemas.microsoft.com/office/drawing/2014/main" val="2406217223"/>
                      </a:ext>
                    </a:extLst>
                  </a:tr>
                  <a:tr h="252675">
                    <a:tc>
                      <a:txBody>
                        <a:bodyPr/>
                        <a:lstStyle/>
                        <a:p>
                          <a:r>
                            <a:rPr lang="en-US" altLang="zh-CN" sz="1800" dirty="0"/>
                            <a:t>B1237+25</a:t>
                          </a:r>
                          <a:endParaRPr lang="zh-CN" altLang="en-US" sz="1800" dirty="0"/>
                        </a:p>
                      </a:txBody>
                      <a:tcPr/>
                    </a:tc>
                    <a:tc>
                      <a:txBody>
                        <a:bodyPr/>
                        <a:lstStyle/>
                        <a:p>
                          <a:r>
                            <a:rPr lang="en-US" altLang="zh-CN" sz="1800" dirty="0"/>
                            <a:t>1.382</a:t>
                          </a:r>
                          <a:endParaRPr lang="zh-CN" altLang="en-US" sz="1800" dirty="0"/>
                        </a:p>
                      </a:txBody>
                      <a:tcPr/>
                    </a:tc>
                    <a:tc>
                      <a:txBody>
                        <a:bodyPr/>
                        <a:lstStyle/>
                        <a:p>
                          <a:r>
                            <a:rPr lang="en-US" altLang="zh-CN" sz="1800" dirty="0"/>
                            <a:t>9.25</a:t>
                          </a:r>
                          <a:endParaRPr lang="zh-CN" altLang="en-US" sz="1800" dirty="0"/>
                        </a:p>
                      </a:txBody>
                      <a:tcPr/>
                    </a:tc>
                    <a:tc>
                      <a:txBody>
                        <a:bodyPr/>
                        <a:lstStyle/>
                        <a:p>
                          <a:r>
                            <a:rPr lang="en-US" altLang="zh-CN" sz="1800" dirty="0"/>
                            <a:t>120</a:t>
                          </a:r>
                          <a:endParaRPr lang="zh-CN" altLang="en-US" sz="1800" dirty="0"/>
                        </a:p>
                      </a:txBody>
                      <a:tcPr/>
                    </a:tc>
                    <a:tc>
                      <a:txBody>
                        <a:bodyPr/>
                        <a:lstStyle/>
                        <a:p>
                          <a:r>
                            <a:rPr lang="en-US" altLang="zh-CN" sz="1800" dirty="0"/>
                            <a:t>5210</a:t>
                          </a:r>
                          <a:endParaRPr lang="zh-CN" altLang="en-US" sz="1800" dirty="0"/>
                        </a:p>
                      </a:txBody>
                      <a:tcPr/>
                    </a:tc>
                    <a:tc>
                      <a:txBody>
                        <a:bodyPr/>
                        <a:lstStyle/>
                        <a:p>
                          <a:r>
                            <a:rPr lang="en-US" altLang="zh-CN" sz="1800" dirty="0"/>
                            <a:t>191</a:t>
                          </a:r>
                          <a:endParaRPr lang="zh-CN" altLang="en-US" sz="1800" dirty="0"/>
                        </a:p>
                      </a:txBody>
                      <a:tcPr/>
                    </a:tc>
                    <a:extLst>
                      <a:ext uri="{0D108BD9-81ED-4DB2-BD59-A6C34878D82A}">
                        <a16:rowId xmlns:a16="http://schemas.microsoft.com/office/drawing/2014/main" val="2724729028"/>
                      </a:ext>
                    </a:extLst>
                  </a:tr>
                  <a:tr h="254636">
                    <a:tc>
                      <a:txBody>
                        <a:bodyPr/>
                        <a:lstStyle/>
                        <a:p>
                          <a:r>
                            <a:rPr lang="en-US" altLang="zh-CN" sz="1800" dirty="0"/>
                            <a:t>J1538+2345</a:t>
                          </a:r>
                          <a:endParaRPr lang="zh-CN" altLang="en-US" sz="1800" dirty="0"/>
                        </a:p>
                      </a:txBody>
                      <a:tcPr/>
                    </a:tc>
                    <a:tc>
                      <a:txBody>
                        <a:bodyPr/>
                        <a:lstStyle/>
                        <a:p>
                          <a:r>
                            <a:rPr lang="en-US" altLang="zh-CN" sz="1800" dirty="0"/>
                            <a:t>3.449</a:t>
                          </a:r>
                          <a:endParaRPr lang="zh-CN" altLang="en-US" sz="1800" dirty="0"/>
                        </a:p>
                      </a:txBody>
                      <a:tcPr/>
                    </a:tc>
                    <a:tc>
                      <a:txBody>
                        <a:bodyPr/>
                        <a:lstStyle/>
                        <a:p>
                          <a:r>
                            <a:rPr lang="en-US" altLang="zh-CN" sz="1800" dirty="0"/>
                            <a:t>14.91</a:t>
                          </a:r>
                          <a:endParaRPr lang="zh-CN" altLang="en-US" sz="1800" dirty="0"/>
                        </a:p>
                      </a:txBody>
                      <a:tcPr/>
                    </a:tc>
                    <a:tc>
                      <a:txBody>
                        <a:bodyPr/>
                        <a:lstStyle/>
                        <a:p>
                          <a:r>
                            <a:rPr lang="en-US" altLang="zh-CN" sz="1800" dirty="0"/>
                            <a:t>15</a:t>
                          </a:r>
                          <a:endParaRPr lang="zh-CN" altLang="en-US" sz="1800" dirty="0"/>
                        </a:p>
                      </a:txBody>
                      <a:tcPr/>
                    </a:tc>
                    <a:tc>
                      <a:txBody>
                        <a:bodyPr/>
                        <a:lstStyle/>
                        <a:p>
                          <a:r>
                            <a:rPr lang="en-US" altLang="zh-CN" sz="1800" dirty="0"/>
                            <a:t>256</a:t>
                          </a:r>
                          <a:endParaRPr lang="zh-CN" altLang="en-US" sz="1800" dirty="0"/>
                        </a:p>
                      </a:txBody>
                      <a:tcPr/>
                    </a:tc>
                    <a:tc>
                      <a:txBody>
                        <a:bodyPr/>
                        <a:lstStyle/>
                        <a:p>
                          <a:r>
                            <a:rPr lang="en-US" altLang="zh-CN" sz="1800" dirty="0"/>
                            <a:t>4</a:t>
                          </a:r>
                          <a:endParaRPr lang="zh-CN" altLang="en-US" sz="1800" dirty="0"/>
                        </a:p>
                      </a:txBody>
                      <a:tcPr/>
                    </a:tc>
                    <a:extLst>
                      <a:ext uri="{0D108BD9-81ED-4DB2-BD59-A6C34878D82A}">
                        <a16:rowId xmlns:a16="http://schemas.microsoft.com/office/drawing/2014/main" val="482517741"/>
                      </a:ext>
                    </a:extLst>
                  </a:tr>
                  <a:tr h="252675">
                    <a:tc>
                      <a:txBody>
                        <a:bodyPr/>
                        <a:lstStyle/>
                        <a:p>
                          <a:r>
                            <a:rPr lang="en-US" altLang="zh-CN" sz="1800" dirty="0"/>
                            <a:t>J1824-0127</a:t>
                          </a:r>
                          <a:endParaRPr lang="zh-CN" altLang="en-US" sz="1800" dirty="0"/>
                        </a:p>
                      </a:txBody>
                      <a:tcPr/>
                    </a:tc>
                    <a:tc>
                      <a:txBody>
                        <a:bodyPr/>
                        <a:lstStyle/>
                        <a:p>
                          <a:r>
                            <a:rPr lang="en-US" altLang="zh-CN" sz="1800" dirty="0"/>
                            <a:t>2.499</a:t>
                          </a:r>
                          <a:endParaRPr lang="zh-CN" altLang="en-US" sz="1800" dirty="0"/>
                        </a:p>
                      </a:txBody>
                      <a:tcPr/>
                    </a:tc>
                    <a:tc>
                      <a:txBody>
                        <a:bodyPr/>
                        <a:lstStyle/>
                        <a:p>
                          <a:r>
                            <a:rPr lang="en-US" altLang="zh-CN" sz="1800" dirty="0"/>
                            <a:t>63.0</a:t>
                          </a:r>
                          <a:endParaRPr lang="zh-CN" altLang="en-US" sz="1800" dirty="0"/>
                        </a:p>
                      </a:txBody>
                      <a:tcPr/>
                    </a:tc>
                    <a:tc>
                      <a:txBody>
                        <a:bodyPr/>
                        <a:lstStyle/>
                        <a:p>
                          <a:r>
                            <a:rPr lang="en-US" altLang="zh-CN" sz="1800" dirty="0"/>
                            <a:t>15</a:t>
                          </a:r>
                          <a:endParaRPr lang="zh-CN" altLang="en-US" sz="1800" dirty="0"/>
                        </a:p>
                      </a:txBody>
                      <a:tcPr/>
                    </a:tc>
                    <a:tc>
                      <a:txBody>
                        <a:bodyPr/>
                        <a:lstStyle/>
                        <a:p>
                          <a:r>
                            <a:rPr lang="en-US" altLang="zh-CN" sz="1800" dirty="0"/>
                            <a:t>361</a:t>
                          </a:r>
                          <a:endParaRPr lang="zh-CN" altLang="en-US" sz="1800" dirty="0"/>
                        </a:p>
                      </a:txBody>
                      <a:tcPr/>
                    </a:tc>
                    <a:tc>
                      <a:txBody>
                        <a:bodyPr/>
                        <a:lstStyle/>
                        <a:p>
                          <a:r>
                            <a:rPr lang="en-US" altLang="zh-CN" sz="1800" dirty="0"/>
                            <a:t>2</a:t>
                          </a:r>
                          <a:endParaRPr lang="zh-CN" altLang="en-US" sz="1800" dirty="0"/>
                        </a:p>
                      </a:txBody>
                      <a:tcPr/>
                    </a:tc>
                    <a:extLst>
                      <a:ext uri="{0D108BD9-81ED-4DB2-BD59-A6C34878D82A}">
                        <a16:rowId xmlns:a16="http://schemas.microsoft.com/office/drawing/2014/main" val="2764100624"/>
                      </a:ext>
                    </a:extLst>
                  </a:tr>
                  <a:tr h="252675">
                    <a:tc>
                      <a:txBody>
                        <a:bodyPr/>
                        <a:lstStyle/>
                        <a:p>
                          <a:r>
                            <a:rPr lang="en-US" altLang="zh-CN" sz="1800" dirty="0"/>
                            <a:t>J1851-0053</a:t>
                          </a:r>
                          <a:endParaRPr lang="zh-CN" altLang="en-US" sz="1800" dirty="0"/>
                        </a:p>
                      </a:txBody>
                      <a:tcPr/>
                    </a:tc>
                    <a:tc>
                      <a:txBody>
                        <a:bodyPr/>
                        <a:lstStyle/>
                        <a:p>
                          <a:r>
                            <a:rPr lang="en-US" altLang="zh-CN" sz="1800" dirty="0"/>
                            <a:t>1.409</a:t>
                          </a:r>
                          <a:endParaRPr lang="zh-CN" altLang="en-US" sz="1800" dirty="0"/>
                        </a:p>
                      </a:txBody>
                      <a:tcPr/>
                    </a:tc>
                    <a:tc>
                      <a:txBody>
                        <a:bodyPr/>
                        <a:lstStyle/>
                        <a:p>
                          <a:r>
                            <a:rPr lang="en-US" altLang="zh-CN" sz="1800" dirty="0"/>
                            <a:t>24.0</a:t>
                          </a:r>
                          <a:endParaRPr lang="zh-CN" altLang="en-US" sz="1800" dirty="0"/>
                        </a:p>
                      </a:txBody>
                      <a:tcPr/>
                    </a:tc>
                    <a:tc>
                      <a:txBody>
                        <a:bodyPr/>
                        <a:lstStyle/>
                        <a:p>
                          <a:r>
                            <a:rPr lang="en-US" altLang="zh-CN" sz="1800" dirty="0"/>
                            <a:t>5</a:t>
                          </a:r>
                          <a:endParaRPr lang="zh-CN" altLang="en-US" sz="1800" dirty="0"/>
                        </a:p>
                      </a:txBody>
                      <a:tcPr/>
                    </a:tc>
                    <a:tc>
                      <a:txBody>
                        <a:bodyPr/>
                        <a:lstStyle/>
                        <a:p>
                          <a:r>
                            <a:rPr lang="en-US" altLang="zh-CN" sz="1800" dirty="0"/>
                            <a:t>220</a:t>
                          </a:r>
                          <a:endParaRPr lang="zh-CN" altLang="en-US" sz="1800" dirty="0"/>
                        </a:p>
                      </a:txBody>
                      <a:tcPr/>
                    </a:tc>
                    <a:tc>
                      <a:txBody>
                        <a:bodyPr/>
                        <a:lstStyle/>
                        <a:p>
                          <a:r>
                            <a:rPr lang="en-US" altLang="zh-CN" sz="1800" dirty="0"/>
                            <a:t>7</a:t>
                          </a:r>
                          <a:endParaRPr lang="zh-CN" altLang="en-US" sz="1800" dirty="0"/>
                        </a:p>
                      </a:txBody>
                      <a:tcPr/>
                    </a:tc>
                    <a:extLst>
                      <a:ext uri="{0D108BD9-81ED-4DB2-BD59-A6C34878D82A}">
                        <a16:rowId xmlns:a16="http://schemas.microsoft.com/office/drawing/2014/main" val="1123753478"/>
                      </a:ext>
                    </a:extLst>
                  </a:tr>
                  <a:tr h="252675">
                    <a:tc>
                      <a:txBody>
                        <a:bodyPr/>
                        <a:lstStyle/>
                        <a:p>
                          <a:r>
                            <a:rPr lang="en-US" altLang="zh-CN" sz="1800" dirty="0"/>
                            <a:t>B1901+10</a:t>
                          </a:r>
                          <a:endParaRPr lang="zh-CN" altLang="en-US" sz="1800" dirty="0"/>
                        </a:p>
                      </a:txBody>
                      <a:tcPr/>
                    </a:tc>
                    <a:tc>
                      <a:txBody>
                        <a:bodyPr/>
                        <a:lstStyle/>
                        <a:p>
                          <a:r>
                            <a:rPr lang="en-US" altLang="zh-CN" sz="1800" dirty="0"/>
                            <a:t>1.856</a:t>
                          </a:r>
                          <a:endParaRPr lang="zh-CN" altLang="en-US" sz="1800" dirty="0"/>
                        </a:p>
                      </a:txBody>
                      <a:tcPr/>
                    </a:tc>
                    <a:tc>
                      <a:txBody>
                        <a:bodyPr/>
                        <a:lstStyle/>
                        <a:p>
                          <a:r>
                            <a:rPr lang="en-US" altLang="zh-CN" sz="1800" dirty="0"/>
                            <a:t>135.0</a:t>
                          </a:r>
                          <a:endParaRPr lang="zh-CN" altLang="en-US" sz="1800" dirty="0"/>
                        </a:p>
                      </a:txBody>
                      <a:tcPr/>
                    </a:tc>
                    <a:tc>
                      <a:txBody>
                        <a:bodyPr/>
                        <a:lstStyle/>
                        <a:p>
                          <a:r>
                            <a:rPr lang="en-US" altLang="zh-CN" sz="1800" dirty="0"/>
                            <a:t>18</a:t>
                          </a:r>
                          <a:endParaRPr lang="zh-CN" altLang="en-US" sz="1800" dirty="0"/>
                        </a:p>
                      </a:txBody>
                      <a:tcPr/>
                    </a:tc>
                    <a:tc>
                      <a:txBody>
                        <a:bodyPr/>
                        <a:lstStyle/>
                        <a:p>
                          <a:r>
                            <a:rPr lang="en-US" altLang="zh-CN" sz="1800" dirty="0"/>
                            <a:t>584</a:t>
                          </a:r>
                          <a:endParaRPr lang="zh-CN" altLang="en-US" sz="1800" dirty="0"/>
                        </a:p>
                      </a:txBody>
                      <a:tcPr/>
                    </a:tc>
                    <a:tc>
                      <a:txBody>
                        <a:bodyPr/>
                        <a:lstStyle/>
                        <a:p>
                          <a:r>
                            <a:rPr lang="en-US" altLang="zh-CN" sz="1800" dirty="0"/>
                            <a:t>11</a:t>
                          </a:r>
                          <a:endParaRPr lang="zh-CN" altLang="en-US" sz="1800" dirty="0"/>
                        </a:p>
                      </a:txBody>
                      <a:tcPr/>
                    </a:tc>
                    <a:extLst>
                      <a:ext uri="{0D108BD9-81ED-4DB2-BD59-A6C34878D82A}">
                        <a16:rowId xmlns:a16="http://schemas.microsoft.com/office/drawing/2014/main" val="1246550103"/>
                      </a:ext>
                    </a:extLst>
                  </a:tr>
                  <a:tr h="252675">
                    <a:tc>
                      <a:txBody>
                        <a:bodyPr/>
                        <a:lstStyle/>
                        <a:p>
                          <a:r>
                            <a:rPr lang="en-US" altLang="zh-CN" sz="1800" dirty="0"/>
                            <a:t>J1939+10</a:t>
                          </a:r>
                          <a:endParaRPr lang="zh-CN" altLang="en-US" sz="1800" dirty="0"/>
                        </a:p>
                      </a:txBody>
                      <a:tcPr/>
                    </a:tc>
                    <a:tc>
                      <a:txBody>
                        <a:bodyPr/>
                        <a:lstStyle/>
                        <a:p>
                          <a:r>
                            <a:rPr lang="en-US" altLang="zh-CN" sz="1800" dirty="0"/>
                            <a:t>2.309</a:t>
                          </a:r>
                          <a:endParaRPr lang="zh-CN" altLang="en-US" sz="1800" dirty="0"/>
                        </a:p>
                      </a:txBody>
                      <a:tcPr/>
                    </a:tc>
                    <a:tc>
                      <a:txBody>
                        <a:bodyPr/>
                        <a:lstStyle/>
                        <a:p>
                          <a:r>
                            <a:rPr lang="en-US" altLang="zh-CN" sz="1800" dirty="0"/>
                            <a:t>74.7</a:t>
                          </a:r>
                          <a:endParaRPr lang="zh-CN" altLang="en-US" sz="1800" dirty="0"/>
                        </a:p>
                      </a:txBody>
                      <a:tcPr/>
                    </a:tc>
                    <a:tc>
                      <a:txBody>
                        <a:bodyPr/>
                        <a:lstStyle/>
                        <a:p>
                          <a:r>
                            <a:rPr lang="en-US" altLang="zh-CN" sz="1800" dirty="0"/>
                            <a:t>5</a:t>
                          </a:r>
                          <a:endParaRPr lang="zh-CN" altLang="en-US" sz="1800" dirty="0"/>
                        </a:p>
                      </a:txBody>
                      <a:tcPr/>
                    </a:tc>
                    <a:tc>
                      <a:txBody>
                        <a:bodyPr/>
                        <a:lstStyle/>
                        <a:p>
                          <a:r>
                            <a:rPr lang="en-US" altLang="zh-CN" sz="1800" dirty="0"/>
                            <a:t>134</a:t>
                          </a:r>
                          <a:endParaRPr lang="zh-CN" altLang="en-US" sz="1800" dirty="0"/>
                        </a:p>
                      </a:txBody>
                      <a:tcPr/>
                    </a:tc>
                    <a:tc>
                      <a:txBody>
                        <a:bodyPr/>
                        <a:lstStyle/>
                        <a:p>
                          <a:r>
                            <a:rPr lang="en-US" altLang="zh-CN" sz="1800" dirty="0"/>
                            <a:t>1</a:t>
                          </a:r>
                          <a:endParaRPr lang="zh-CN" altLang="en-US" sz="1800" dirty="0"/>
                        </a:p>
                      </a:txBody>
                      <a:tcPr/>
                    </a:tc>
                    <a:extLst>
                      <a:ext uri="{0D108BD9-81ED-4DB2-BD59-A6C34878D82A}">
                        <a16:rowId xmlns:a16="http://schemas.microsoft.com/office/drawing/2014/main" val="387819114"/>
                      </a:ext>
                    </a:extLst>
                  </a:tr>
                  <a:tr h="252675">
                    <a:tc>
                      <a:txBody>
                        <a:bodyPr/>
                        <a:lstStyle/>
                        <a:p>
                          <a:r>
                            <a:rPr lang="en-US" altLang="zh-CN" sz="1800" dirty="0"/>
                            <a:t>B1944+17</a:t>
                          </a:r>
                          <a:endParaRPr lang="zh-CN" altLang="en-US" sz="1800" dirty="0"/>
                        </a:p>
                      </a:txBody>
                      <a:tcPr/>
                    </a:tc>
                    <a:tc>
                      <a:txBody>
                        <a:bodyPr/>
                        <a:lstStyle/>
                        <a:p>
                          <a:r>
                            <a:rPr lang="en-US" altLang="zh-CN" sz="1800" dirty="0"/>
                            <a:t>0.441</a:t>
                          </a:r>
                          <a:endParaRPr lang="zh-CN" altLang="en-US" sz="1800" dirty="0"/>
                        </a:p>
                      </a:txBody>
                      <a:tcPr/>
                    </a:tc>
                    <a:tc>
                      <a:txBody>
                        <a:bodyPr/>
                        <a:lstStyle/>
                        <a:p>
                          <a:r>
                            <a:rPr lang="en-US" altLang="zh-CN" sz="1800" dirty="0"/>
                            <a:t>16.14</a:t>
                          </a:r>
                          <a:endParaRPr lang="zh-CN" altLang="en-US" sz="1800" dirty="0"/>
                        </a:p>
                      </a:txBody>
                      <a:tcPr/>
                    </a:tc>
                    <a:tc>
                      <a:txBody>
                        <a:bodyPr/>
                        <a:lstStyle/>
                        <a:p>
                          <a:r>
                            <a:rPr lang="en-US" altLang="zh-CN" sz="1800" dirty="0"/>
                            <a:t>55</a:t>
                          </a:r>
                          <a:endParaRPr lang="zh-CN" altLang="en-US" sz="1800" dirty="0"/>
                        </a:p>
                      </a:txBody>
                      <a:tcPr/>
                    </a:tc>
                    <a:tc>
                      <a:txBody>
                        <a:bodyPr/>
                        <a:lstStyle/>
                        <a:p>
                          <a:r>
                            <a:rPr lang="en-US" altLang="zh-CN" sz="1800" dirty="0"/>
                            <a:t>7491</a:t>
                          </a:r>
                          <a:endParaRPr lang="zh-CN" altLang="en-US" sz="1800" dirty="0"/>
                        </a:p>
                      </a:txBody>
                      <a:tcPr/>
                    </a:tc>
                    <a:tc>
                      <a:txBody>
                        <a:bodyPr/>
                        <a:lstStyle/>
                        <a:p>
                          <a:r>
                            <a:rPr lang="en-US" altLang="zh-CN" sz="1800" dirty="0"/>
                            <a:t>234</a:t>
                          </a:r>
                          <a:endParaRPr lang="zh-CN" altLang="en-US" sz="1800" dirty="0"/>
                        </a:p>
                      </a:txBody>
                      <a:tcPr/>
                    </a:tc>
                    <a:extLst>
                      <a:ext uri="{0D108BD9-81ED-4DB2-BD59-A6C34878D82A}">
                        <a16:rowId xmlns:a16="http://schemas.microsoft.com/office/drawing/2014/main" val="1112857924"/>
                      </a:ext>
                    </a:extLst>
                  </a:tr>
                  <a:tr h="252675">
                    <a:tc>
                      <a:txBody>
                        <a:bodyPr/>
                        <a:lstStyle/>
                        <a:p>
                          <a:r>
                            <a:rPr lang="en-US" altLang="zh-CN" sz="1800" dirty="0"/>
                            <a:t>B2000+40</a:t>
                          </a:r>
                          <a:endParaRPr lang="zh-CN" altLang="en-US" sz="1800" dirty="0"/>
                        </a:p>
                      </a:txBody>
                      <a:tcPr/>
                    </a:tc>
                    <a:tc>
                      <a:txBody>
                        <a:bodyPr/>
                        <a:lstStyle/>
                        <a:p>
                          <a:r>
                            <a:rPr lang="en-US" altLang="zh-CN" sz="1800" dirty="0"/>
                            <a:t>0.905</a:t>
                          </a:r>
                          <a:endParaRPr lang="zh-CN" altLang="en-US" sz="1800" dirty="0"/>
                        </a:p>
                      </a:txBody>
                      <a:tcPr/>
                    </a:tc>
                    <a:tc>
                      <a:txBody>
                        <a:bodyPr/>
                        <a:lstStyle/>
                        <a:p>
                          <a:r>
                            <a:rPr lang="en-US" altLang="zh-CN" sz="1800" dirty="0"/>
                            <a:t>131.49</a:t>
                          </a:r>
                          <a:endParaRPr lang="zh-CN" altLang="en-US" sz="1800" dirty="0"/>
                        </a:p>
                      </a:txBody>
                      <a:tcPr/>
                    </a:tc>
                    <a:tc>
                      <a:txBody>
                        <a:bodyPr/>
                        <a:lstStyle/>
                        <a:p>
                          <a:r>
                            <a:rPr lang="en-US" altLang="zh-CN" sz="1800" dirty="0"/>
                            <a:t>5</a:t>
                          </a:r>
                          <a:endParaRPr lang="zh-CN" altLang="en-US" sz="1800" dirty="0"/>
                        </a:p>
                      </a:txBody>
                      <a:tcPr/>
                    </a:tc>
                    <a:tc>
                      <a:txBody>
                        <a:bodyPr/>
                        <a:lstStyle/>
                        <a:p>
                          <a:r>
                            <a:rPr lang="en-US" altLang="zh-CN" sz="1800" dirty="0"/>
                            <a:t>367</a:t>
                          </a:r>
                          <a:endParaRPr lang="zh-CN" altLang="en-US" sz="1800" dirty="0"/>
                        </a:p>
                      </a:txBody>
                      <a:tcPr/>
                    </a:tc>
                    <a:tc>
                      <a:txBody>
                        <a:bodyPr/>
                        <a:lstStyle/>
                        <a:p>
                          <a:r>
                            <a:rPr lang="en-US" altLang="zh-CN" sz="1800" dirty="0"/>
                            <a:t>2</a:t>
                          </a:r>
                          <a:endParaRPr lang="zh-CN" altLang="en-US" sz="1800" dirty="0"/>
                        </a:p>
                      </a:txBody>
                      <a:tcPr/>
                    </a:tc>
                    <a:extLst>
                      <a:ext uri="{0D108BD9-81ED-4DB2-BD59-A6C34878D82A}">
                        <a16:rowId xmlns:a16="http://schemas.microsoft.com/office/drawing/2014/main" val="816031689"/>
                      </a:ext>
                    </a:extLst>
                  </a:tr>
                  <a:tr h="254636">
                    <a:tc>
                      <a:txBody>
                        <a:bodyPr/>
                        <a:lstStyle/>
                        <a:p>
                          <a:r>
                            <a:rPr lang="en-US" altLang="zh-CN" sz="1800" dirty="0"/>
                            <a:t>J2112+4058</a:t>
                          </a:r>
                          <a:endParaRPr lang="zh-CN" altLang="en-US" sz="1800" dirty="0"/>
                        </a:p>
                      </a:txBody>
                      <a:tcPr/>
                    </a:tc>
                    <a:tc>
                      <a:txBody>
                        <a:bodyPr/>
                        <a:lstStyle/>
                        <a:p>
                          <a:r>
                            <a:rPr lang="en-US" altLang="zh-CN" sz="1800" dirty="0"/>
                            <a:t>4.061</a:t>
                          </a:r>
                          <a:endParaRPr lang="zh-CN" altLang="en-US" sz="1800" dirty="0"/>
                        </a:p>
                      </a:txBody>
                      <a:tcPr/>
                    </a:tc>
                    <a:tc>
                      <a:txBody>
                        <a:bodyPr/>
                        <a:lstStyle/>
                        <a:p>
                          <a:r>
                            <a:rPr lang="en-US" altLang="zh-CN" sz="1800" dirty="0"/>
                            <a:t>129</a:t>
                          </a:r>
                          <a:endParaRPr lang="zh-CN" altLang="en-US" sz="1800" dirty="0"/>
                        </a:p>
                      </a:txBody>
                      <a:tcPr/>
                    </a:tc>
                    <a:tc>
                      <a:txBody>
                        <a:bodyPr/>
                        <a:lstStyle/>
                        <a:p>
                          <a:r>
                            <a:rPr lang="en-US" altLang="zh-CN" sz="1800" dirty="0"/>
                            <a:t>5</a:t>
                          </a:r>
                          <a:endParaRPr lang="zh-CN" altLang="en-US" sz="1800" dirty="0"/>
                        </a:p>
                      </a:txBody>
                      <a:tcPr/>
                    </a:tc>
                    <a:tc>
                      <a:txBody>
                        <a:bodyPr/>
                        <a:lstStyle/>
                        <a:p>
                          <a:r>
                            <a:rPr lang="en-US" altLang="zh-CN" sz="1800" dirty="0"/>
                            <a:t>76</a:t>
                          </a:r>
                          <a:endParaRPr lang="zh-CN" altLang="en-US" sz="1800" dirty="0"/>
                        </a:p>
                      </a:txBody>
                      <a:tcPr/>
                    </a:tc>
                    <a:tc>
                      <a:txBody>
                        <a:bodyPr/>
                        <a:lstStyle/>
                        <a:p>
                          <a:r>
                            <a:rPr lang="en-US" altLang="zh-CN" sz="1800" dirty="0"/>
                            <a:t>3</a:t>
                          </a:r>
                          <a:endParaRPr lang="zh-CN" altLang="en-US" sz="1800" dirty="0"/>
                        </a:p>
                      </a:txBody>
                      <a:tcPr/>
                    </a:tc>
                    <a:extLst>
                      <a:ext uri="{0D108BD9-81ED-4DB2-BD59-A6C34878D82A}">
                        <a16:rowId xmlns:a16="http://schemas.microsoft.com/office/drawing/2014/main" val="3271502646"/>
                      </a:ext>
                    </a:extLst>
                  </a:tr>
                </a:tbl>
              </a:graphicData>
            </a:graphic>
          </p:graphicFrame>
        </mc:Choice>
        <mc:Fallback xmlns="">
          <p:graphicFrame>
            <p:nvGraphicFramePr>
              <p:cNvPr id="3" name="表格 2">
                <a:extLst>
                  <a:ext uri="{FF2B5EF4-FFF2-40B4-BE49-F238E27FC236}">
                    <a16:creationId xmlns:a16="http://schemas.microsoft.com/office/drawing/2014/main" id="{D562A121-D8FE-CC9E-AE13-08010BAC9F91}"/>
                  </a:ext>
                </a:extLst>
              </p:cNvPr>
              <p:cNvGraphicFramePr>
                <a:graphicFrameLocks noGrp="1"/>
              </p:cNvGraphicFramePr>
              <p:nvPr>
                <p:extLst>
                  <p:ext uri="{D42A27DB-BD31-4B8C-83A1-F6EECF244321}">
                    <p14:modId xmlns:p14="http://schemas.microsoft.com/office/powerpoint/2010/main" val="2698753655"/>
                  </p:ext>
                </p:extLst>
              </p:nvPr>
            </p:nvGraphicFramePr>
            <p:xfrm>
              <a:off x="1236778" y="1280160"/>
              <a:ext cx="8757602" cy="4297680"/>
            </p:xfrm>
            <a:graphic>
              <a:graphicData uri="http://schemas.openxmlformats.org/drawingml/2006/table">
                <a:tbl>
                  <a:tblPr firstRow="1" bandRow="1">
                    <a:tableStyleId>{C083E6E3-FA7D-4D7B-A595-EF9225AFEA82}</a:tableStyleId>
                  </a:tblPr>
                  <a:tblGrid>
                    <a:gridCol w="1784205">
                      <a:extLst>
                        <a:ext uri="{9D8B030D-6E8A-4147-A177-3AD203B41FA5}">
                          <a16:colId xmlns:a16="http://schemas.microsoft.com/office/drawing/2014/main" val="2856818990"/>
                        </a:ext>
                      </a:extLst>
                    </a:gridCol>
                    <a:gridCol w="1089594">
                      <a:extLst>
                        <a:ext uri="{9D8B030D-6E8A-4147-A177-3AD203B41FA5}">
                          <a16:colId xmlns:a16="http://schemas.microsoft.com/office/drawing/2014/main" val="9406074"/>
                        </a:ext>
                      </a:extLst>
                    </a:gridCol>
                    <a:gridCol w="1511811">
                      <a:extLst>
                        <a:ext uri="{9D8B030D-6E8A-4147-A177-3AD203B41FA5}">
                          <a16:colId xmlns:a16="http://schemas.microsoft.com/office/drawing/2014/main" val="2295754750"/>
                        </a:ext>
                      </a:extLst>
                    </a:gridCol>
                    <a:gridCol w="1007875">
                      <a:extLst>
                        <a:ext uri="{9D8B030D-6E8A-4147-A177-3AD203B41FA5}">
                          <a16:colId xmlns:a16="http://schemas.microsoft.com/office/drawing/2014/main" val="2852761856"/>
                        </a:ext>
                      </a:extLst>
                    </a:gridCol>
                    <a:gridCol w="1348373">
                      <a:extLst>
                        <a:ext uri="{9D8B030D-6E8A-4147-A177-3AD203B41FA5}">
                          <a16:colId xmlns:a16="http://schemas.microsoft.com/office/drawing/2014/main" val="1320225135"/>
                        </a:ext>
                      </a:extLst>
                    </a:gridCol>
                    <a:gridCol w="2015744">
                      <a:extLst>
                        <a:ext uri="{9D8B030D-6E8A-4147-A177-3AD203B41FA5}">
                          <a16:colId xmlns:a16="http://schemas.microsoft.com/office/drawing/2014/main" val="636162615"/>
                        </a:ext>
                      </a:extLst>
                    </a:gridCol>
                  </a:tblGrid>
                  <a:tr h="640080">
                    <a:tc>
                      <a:txBody>
                        <a:bodyPr/>
                        <a:lstStyle/>
                        <a:p>
                          <a:r>
                            <a:rPr lang="en-US" altLang="zh-CN" sz="1800" b="1" dirty="0">
                              <a:effectLst/>
                            </a:rPr>
                            <a:t>Name</a:t>
                          </a:r>
                          <a:endParaRPr lang="zh-CN" altLang="en-US" sz="1800" b="1" i="0" dirty="0">
                            <a:effectLst/>
                          </a:endParaRPr>
                        </a:p>
                      </a:txBody>
                      <a:tcPr/>
                    </a:tc>
                    <a:tc>
                      <a:txBody>
                        <a:bodyPr/>
                        <a:lstStyle/>
                        <a:p>
                          <a:r>
                            <a:rPr lang="en-US" altLang="zh-CN" sz="1800" b="1" dirty="0">
                              <a:effectLst/>
                            </a:rPr>
                            <a:t>P0 (s)</a:t>
                          </a:r>
                          <a:endParaRPr lang="zh-CN" altLang="en-US" sz="1800" b="1" i="0" dirty="0">
                            <a:effectLst/>
                          </a:endParaRPr>
                        </a:p>
                      </a:txBody>
                      <a:tcPr/>
                    </a:tc>
                    <a:tc>
                      <a:txBody>
                        <a:bodyPr/>
                        <a:lstStyle/>
                        <a:p>
                          <a:endParaRPr lang="zh-CN"/>
                        </a:p>
                      </a:txBody>
                      <a:tcPr>
                        <a:blipFill>
                          <a:blip r:embed="rId3"/>
                          <a:stretch>
                            <a:fillRect l="-190323" t="-4762" r="-289919" b="-586667"/>
                          </a:stretch>
                        </a:blipFill>
                      </a:tcPr>
                    </a:tc>
                    <a:tc>
                      <a:txBody>
                        <a:bodyPr/>
                        <a:lstStyle/>
                        <a:p>
                          <a:endParaRPr lang="zh-CN"/>
                        </a:p>
                      </a:txBody>
                      <a:tcPr>
                        <a:blipFill>
                          <a:blip r:embed="rId3"/>
                          <a:stretch>
                            <a:fillRect l="-433735" t="-4762" r="-333133" b="-586667"/>
                          </a:stretch>
                        </a:blipFill>
                      </a:tcPr>
                    </a:tc>
                    <a:tc>
                      <a:txBody>
                        <a:bodyPr/>
                        <a:lstStyle/>
                        <a:p>
                          <a:r>
                            <a:rPr lang="en-US" altLang="zh-CN" sz="1800" dirty="0"/>
                            <a:t>No. of </a:t>
                          </a:r>
                        </a:p>
                        <a:p>
                          <a:r>
                            <a:rPr lang="en-US" altLang="zh-CN" sz="1800" dirty="0"/>
                            <a:t>Periods</a:t>
                          </a:r>
                          <a:endParaRPr lang="zh-CN" altLang="en-US" sz="1800" b="1" i="0" dirty="0">
                            <a:effectLst/>
                          </a:endParaRPr>
                        </a:p>
                      </a:txBody>
                      <a:tcPr/>
                    </a:tc>
                    <a:tc>
                      <a:txBody>
                        <a:bodyPr/>
                        <a:lstStyle/>
                        <a:p>
                          <a:r>
                            <a:rPr lang="en-US" altLang="zh-CN" sz="1800" dirty="0"/>
                            <a:t>No. of </a:t>
                          </a:r>
                        </a:p>
                        <a:p>
                          <a:r>
                            <a:rPr lang="en-US" altLang="zh-CN" sz="1800" dirty="0"/>
                            <a:t>Dwarf pulses</a:t>
                          </a:r>
                          <a:endParaRPr lang="zh-CN" altLang="en-US" sz="1800" b="1" i="0" dirty="0">
                            <a:effectLst/>
                          </a:endParaRPr>
                        </a:p>
                      </a:txBody>
                      <a:tcPr/>
                    </a:tc>
                    <a:extLst>
                      <a:ext uri="{0D108BD9-81ED-4DB2-BD59-A6C34878D82A}">
                        <a16:rowId xmlns:a16="http://schemas.microsoft.com/office/drawing/2014/main" val="2705863246"/>
                      </a:ext>
                    </a:extLst>
                  </a:tr>
                  <a:tr h="365760">
                    <a:tc>
                      <a:txBody>
                        <a:bodyPr/>
                        <a:lstStyle/>
                        <a:p>
                          <a:r>
                            <a:rPr lang="en-US" altLang="zh-CN" sz="1800" dirty="0"/>
                            <a:t>B0525+21</a:t>
                          </a:r>
                          <a:endParaRPr lang="zh-CN" altLang="en-US" sz="1800" dirty="0"/>
                        </a:p>
                      </a:txBody>
                      <a:tcPr/>
                    </a:tc>
                    <a:tc>
                      <a:txBody>
                        <a:bodyPr/>
                        <a:lstStyle/>
                        <a:p>
                          <a:r>
                            <a:rPr lang="en-US" altLang="zh-CN" sz="1800" b="0" dirty="0">
                              <a:effectLst/>
                            </a:rPr>
                            <a:t>3.746</a:t>
                          </a:r>
                          <a:endParaRPr lang="zh-CN" altLang="en-US" sz="1800" dirty="0"/>
                        </a:p>
                      </a:txBody>
                      <a:tcPr/>
                    </a:tc>
                    <a:tc>
                      <a:txBody>
                        <a:bodyPr/>
                        <a:lstStyle/>
                        <a:p>
                          <a:r>
                            <a:rPr lang="en-US" altLang="zh-CN" sz="1800" b="0" dirty="0">
                              <a:effectLst/>
                            </a:rPr>
                            <a:t>50.87</a:t>
                          </a:r>
                          <a:endParaRPr lang="zh-CN" altLang="en-US" sz="1800" dirty="0"/>
                        </a:p>
                      </a:txBody>
                      <a:tcPr/>
                    </a:tc>
                    <a:tc>
                      <a:txBody>
                        <a:bodyPr/>
                        <a:lstStyle/>
                        <a:p>
                          <a:r>
                            <a:rPr lang="en-US" altLang="zh-CN" sz="1800" b="0" dirty="0">
                              <a:effectLst/>
                            </a:rPr>
                            <a:t>15</a:t>
                          </a:r>
                          <a:endParaRPr lang="zh-CN" altLang="en-US" sz="1800" dirty="0"/>
                        </a:p>
                      </a:txBody>
                      <a:tcPr/>
                    </a:tc>
                    <a:tc>
                      <a:txBody>
                        <a:bodyPr/>
                        <a:lstStyle/>
                        <a:p>
                          <a:r>
                            <a:rPr lang="en-US" altLang="zh-CN" sz="1800" b="0" dirty="0">
                              <a:effectLst/>
                            </a:rPr>
                            <a:t>243</a:t>
                          </a:r>
                          <a:endParaRPr lang="zh-CN" altLang="en-US" sz="1800" dirty="0"/>
                        </a:p>
                      </a:txBody>
                      <a:tcPr/>
                    </a:tc>
                    <a:tc>
                      <a:txBody>
                        <a:bodyPr/>
                        <a:lstStyle/>
                        <a:p>
                          <a:r>
                            <a:rPr lang="en-US" altLang="zh-CN" sz="1800" b="0" dirty="0">
                              <a:effectLst/>
                            </a:rPr>
                            <a:t>12</a:t>
                          </a:r>
                          <a:endParaRPr lang="zh-CN" altLang="en-US" sz="1800" dirty="0"/>
                        </a:p>
                      </a:txBody>
                      <a:tcPr/>
                    </a:tc>
                    <a:extLst>
                      <a:ext uri="{0D108BD9-81ED-4DB2-BD59-A6C34878D82A}">
                        <a16:rowId xmlns:a16="http://schemas.microsoft.com/office/drawing/2014/main" val="2406217223"/>
                      </a:ext>
                    </a:extLst>
                  </a:tr>
                  <a:tr h="365760">
                    <a:tc>
                      <a:txBody>
                        <a:bodyPr/>
                        <a:lstStyle/>
                        <a:p>
                          <a:r>
                            <a:rPr lang="en-US" altLang="zh-CN" sz="1800" dirty="0"/>
                            <a:t>B1237+25</a:t>
                          </a:r>
                          <a:endParaRPr lang="zh-CN" altLang="en-US" sz="1800" dirty="0"/>
                        </a:p>
                      </a:txBody>
                      <a:tcPr/>
                    </a:tc>
                    <a:tc>
                      <a:txBody>
                        <a:bodyPr/>
                        <a:lstStyle/>
                        <a:p>
                          <a:r>
                            <a:rPr lang="en-US" altLang="zh-CN" sz="1800" dirty="0"/>
                            <a:t>1.382</a:t>
                          </a:r>
                          <a:endParaRPr lang="zh-CN" altLang="en-US" sz="1800" dirty="0"/>
                        </a:p>
                      </a:txBody>
                      <a:tcPr/>
                    </a:tc>
                    <a:tc>
                      <a:txBody>
                        <a:bodyPr/>
                        <a:lstStyle/>
                        <a:p>
                          <a:r>
                            <a:rPr lang="en-US" altLang="zh-CN" sz="1800" dirty="0"/>
                            <a:t>9.25</a:t>
                          </a:r>
                          <a:endParaRPr lang="zh-CN" altLang="en-US" sz="1800" dirty="0"/>
                        </a:p>
                      </a:txBody>
                      <a:tcPr/>
                    </a:tc>
                    <a:tc>
                      <a:txBody>
                        <a:bodyPr/>
                        <a:lstStyle/>
                        <a:p>
                          <a:r>
                            <a:rPr lang="en-US" altLang="zh-CN" sz="1800" dirty="0"/>
                            <a:t>120</a:t>
                          </a:r>
                          <a:endParaRPr lang="zh-CN" altLang="en-US" sz="1800" dirty="0"/>
                        </a:p>
                      </a:txBody>
                      <a:tcPr/>
                    </a:tc>
                    <a:tc>
                      <a:txBody>
                        <a:bodyPr/>
                        <a:lstStyle/>
                        <a:p>
                          <a:r>
                            <a:rPr lang="en-US" altLang="zh-CN" sz="1800" dirty="0"/>
                            <a:t>5210</a:t>
                          </a:r>
                          <a:endParaRPr lang="zh-CN" altLang="en-US" sz="1800" dirty="0"/>
                        </a:p>
                      </a:txBody>
                      <a:tcPr/>
                    </a:tc>
                    <a:tc>
                      <a:txBody>
                        <a:bodyPr/>
                        <a:lstStyle/>
                        <a:p>
                          <a:r>
                            <a:rPr lang="en-US" altLang="zh-CN" sz="1800" dirty="0"/>
                            <a:t>191</a:t>
                          </a:r>
                          <a:endParaRPr lang="zh-CN" altLang="en-US" sz="1800" dirty="0"/>
                        </a:p>
                      </a:txBody>
                      <a:tcPr/>
                    </a:tc>
                    <a:extLst>
                      <a:ext uri="{0D108BD9-81ED-4DB2-BD59-A6C34878D82A}">
                        <a16:rowId xmlns:a16="http://schemas.microsoft.com/office/drawing/2014/main" val="2724729028"/>
                      </a:ext>
                    </a:extLst>
                  </a:tr>
                  <a:tr h="365760">
                    <a:tc>
                      <a:txBody>
                        <a:bodyPr/>
                        <a:lstStyle/>
                        <a:p>
                          <a:r>
                            <a:rPr lang="en-US" altLang="zh-CN" sz="1800" dirty="0"/>
                            <a:t>J1538+2345</a:t>
                          </a:r>
                          <a:endParaRPr lang="zh-CN" altLang="en-US" sz="1800" dirty="0"/>
                        </a:p>
                      </a:txBody>
                      <a:tcPr/>
                    </a:tc>
                    <a:tc>
                      <a:txBody>
                        <a:bodyPr/>
                        <a:lstStyle/>
                        <a:p>
                          <a:r>
                            <a:rPr lang="en-US" altLang="zh-CN" sz="1800" dirty="0"/>
                            <a:t>3.449</a:t>
                          </a:r>
                          <a:endParaRPr lang="zh-CN" altLang="en-US" sz="1800" dirty="0"/>
                        </a:p>
                      </a:txBody>
                      <a:tcPr/>
                    </a:tc>
                    <a:tc>
                      <a:txBody>
                        <a:bodyPr/>
                        <a:lstStyle/>
                        <a:p>
                          <a:r>
                            <a:rPr lang="en-US" altLang="zh-CN" sz="1800" dirty="0"/>
                            <a:t>14.91</a:t>
                          </a:r>
                          <a:endParaRPr lang="zh-CN" altLang="en-US" sz="1800" dirty="0"/>
                        </a:p>
                      </a:txBody>
                      <a:tcPr/>
                    </a:tc>
                    <a:tc>
                      <a:txBody>
                        <a:bodyPr/>
                        <a:lstStyle/>
                        <a:p>
                          <a:r>
                            <a:rPr lang="en-US" altLang="zh-CN" sz="1800" dirty="0"/>
                            <a:t>15</a:t>
                          </a:r>
                          <a:endParaRPr lang="zh-CN" altLang="en-US" sz="1800" dirty="0"/>
                        </a:p>
                      </a:txBody>
                      <a:tcPr/>
                    </a:tc>
                    <a:tc>
                      <a:txBody>
                        <a:bodyPr/>
                        <a:lstStyle/>
                        <a:p>
                          <a:r>
                            <a:rPr lang="en-US" altLang="zh-CN" sz="1800" dirty="0"/>
                            <a:t>256</a:t>
                          </a:r>
                          <a:endParaRPr lang="zh-CN" altLang="en-US" sz="1800" dirty="0"/>
                        </a:p>
                      </a:txBody>
                      <a:tcPr/>
                    </a:tc>
                    <a:tc>
                      <a:txBody>
                        <a:bodyPr/>
                        <a:lstStyle/>
                        <a:p>
                          <a:r>
                            <a:rPr lang="en-US" altLang="zh-CN" sz="1800" dirty="0"/>
                            <a:t>4</a:t>
                          </a:r>
                          <a:endParaRPr lang="zh-CN" altLang="en-US" sz="1800" dirty="0"/>
                        </a:p>
                      </a:txBody>
                      <a:tcPr/>
                    </a:tc>
                    <a:extLst>
                      <a:ext uri="{0D108BD9-81ED-4DB2-BD59-A6C34878D82A}">
                        <a16:rowId xmlns:a16="http://schemas.microsoft.com/office/drawing/2014/main" val="482517741"/>
                      </a:ext>
                    </a:extLst>
                  </a:tr>
                  <a:tr h="365760">
                    <a:tc>
                      <a:txBody>
                        <a:bodyPr/>
                        <a:lstStyle/>
                        <a:p>
                          <a:r>
                            <a:rPr lang="en-US" altLang="zh-CN" sz="1800" dirty="0"/>
                            <a:t>J1824-0127</a:t>
                          </a:r>
                          <a:endParaRPr lang="zh-CN" altLang="en-US" sz="1800" dirty="0"/>
                        </a:p>
                      </a:txBody>
                      <a:tcPr/>
                    </a:tc>
                    <a:tc>
                      <a:txBody>
                        <a:bodyPr/>
                        <a:lstStyle/>
                        <a:p>
                          <a:r>
                            <a:rPr lang="en-US" altLang="zh-CN" sz="1800" dirty="0"/>
                            <a:t>2.499</a:t>
                          </a:r>
                          <a:endParaRPr lang="zh-CN" altLang="en-US" sz="1800" dirty="0"/>
                        </a:p>
                      </a:txBody>
                      <a:tcPr/>
                    </a:tc>
                    <a:tc>
                      <a:txBody>
                        <a:bodyPr/>
                        <a:lstStyle/>
                        <a:p>
                          <a:r>
                            <a:rPr lang="en-US" altLang="zh-CN" sz="1800" dirty="0"/>
                            <a:t>63.0</a:t>
                          </a:r>
                          <a:endParaRPr lang="zh-CN" altLang="en-US" sz="1800" dirty="0"/>
                        </a:p>
                      </a:txBody>
                      <a:tcPr/>
                    </a:tc>
                    <a:tc>
                      <a:txBody>
                        <a:bodyPr/>
                        <a:lstStyle/>
                        <a:p>
                          <a:r>
                            <a:rPr lang="en-US" altLang="zh-CN" sz="1800" dirty="0"/>
                            <a:t>15</a:t>
                          </a:r>
                          <a:endParaRPr lang="zh-CN" altLang="en-US" sz="1800" dirty="0"/>
                        </a:p>
                      </a:txBody>
                      <a:tcPr/>
                    </a:tc>
                    <a:tc>
                      <a:txBody>
                        <a:bodyPr/>
                        <a:lstStyle/>
                        <a:p>
                          <a:r>
                            <a:rPr lang="en-US" altLang="zh-CN" sz="1800" dirty="0"/>
                            <a:t>361</a:t>
                          </a:r>
                          <a:endParaRPr lang="zh-CN" altLang="en-US" sz="1800" dirty="0"/>
                        </a:p>
                      </a:txBody>
                      <a:tcPr/>
                    </a:tc>
                    <a:tc>
                      <a:txBody>
                        <a:bodyPr/>
                        <a:lstStyle/>
                        <a:p>
                          <a:r>
                            <a:rPr lang="en-US" altLang="zh-CN" sz="1800" dirty="0"/>
                            <a:t>2</a:t>
                          </a:r>
                          <a:endParaRPr lang="zh-CN" altLang="en-US" sz="1800" dirty="0"/>
                        </a:p>
                      </a:txBody>
                      <a:tcPr/>
                    </a:tc>
                    <a:extLst>
                      <a:ext uri="{0D108BD9-81ED-4DB2-BD59-A6C34878D82A}">
                        <a16:rowId xmlns:a16="http://schemas.microsoft.com/office/drawing/2014/main" val="2764100624"/>
                      </a:ext>
                    </a:extLst>
                  </a:tr>
                  <a:tr h="365760">
                    <a:tc>
                      <a:txBody>
                        <a:bodyPr/>
                        <a:lstStyle/>
                        <a:p>
                          <a:r>
                            <a:rPr lang="en-US" altLang="zh-CN" sz="1800" dirty="0"/>
                            <a:t>J1851-0053</a:t>
                          </a:r>
                          <a:endParaRPr lang="zh-CN" altLang="en-US" sz="1800" dirty="0"/>
                        </a:p>
                      </a:txBody>
                      <a:tcPr/>
                    </a:tc>
                    <a:tc>
                      <a:txBody>
                        <a:bodyPr/>
                        <a:lstStyle/>
                        <a:p>
                          <a:r>
                            <a:rPr lang="en-US" altLang="zh-CN" sz="1800" dirty="0"/>
                            <a:t>1.409</a:t>
                          </a:r>
                          <a:endParaRPr lang="zh-CN" altLang="en-US" sz="1800" dirty="0"/>
                        </a:p>
                      </a:txBody>
                      <a:tcPr/>
                    </a:tc>
                    <a:tc>
                      <a:txBody>
                        <a:bodyPr/>
                        <a:lstStyle/>
                        <a:p>
                          <a:r>
                            <a:rPr lang="en-US" altLang="zh-CN" sz="1800" dirty="0"/>
                            <a:t>24.0</a:t>
                          </a:r>
                          <a:endParaRPr lang="zh-CN" altLang="en-US" sz="1800" dirty="0"/>
                        </a:p>
                      </a:txBody>
                      <a:tcPr/>
                    </a:tc>
                    <a:tc>
                      <a:txBody>
                        <a:bodyPr/>
                        <a:lstStyle/>
                        <a:p>
                          <a:r>
                            <a:rPr lang="en-US" altLang="zh-CN" sz="1800" dirty="0"/>
                            <a:t>5</a:t>
                          </a:r>
                          <a:endParaRPr lang="zh-CN" altLang="en-US" sz="1800" dirty="0"/>
                        </a:p>
                      </a:txBody>
                      <a:tcPr/>
                    </a:tc>
                    <a:tc>
                      <a:txBody>
                        <a:bodyPr/>
                        <a:lstStyle/>
                        <a:p>
                          <a:r>
                            <a:rPr lang="en-US" altLang="zh-CN" sz="1800" dirty="0"/>
                            <a:t>220</a:t>
                          </a:r>
                          <a:endParaRPr lang="zh-CN" altLang="en-US" sz="1800" dirty="0"/>
                        </a:p>
                      </a:txBody>
                      <a:tcPr/>
                    </a:tc>
                    <a:tc>
                      <a:txBody>
                        <a:bodyPr/>
                        <a:lstStyle/>
                        <a:p>
                          <a:r>
                            <a:rPr lang="en-US" altLang="zh-CN" sz="1800" dirty="0"/>
                            <a:t>7</a:t>
                          </a:r>
                          <a:endParaRPr lang="zh-CN" altLang="en-US" sz="1800" dirty="0"/>
                        </a:p>
                      </a:txBody>
                      <a:tcPr/>
                    </a:tc>
                    <a:extLst>
                      <a:ext uri="{0D108BD9-81ED-4DB2-BD59-A6C34878D82A}">
                        <a16:rowId xmlns:a16="http://schemas.microsoft.com/office/drawing/2014/main" val="1123753478"/>
                      </a:ext>
                    </a:extLst>
                  </a:tr>
                  <a:tr h="365760">
                    <a:tc>
                      <a:txBody>
                        <a:bodyPr/>
                        <a:lstStyle/>
                        <a:p>
                          <a:r>
                            <a:rPr lang="en-US" altLang="zh-CN" sz="1800" dirty="0"/>
                            <a:t>B1901+10</a:t>
                          </a:r>
                          <a:endParaRPr lang="zh-CN" altLang="en-US" sz="1800" dirty="0"/>
                        </a:p>
                      </a:txBody>
                      <a:tcPr/>
                    </a:tc>
                    <a:tc>
                      <a:txBody>
                        <a:bodyPr/>
                        <a:lstStyle/>
                        <a:p>
                          <a:r>
                            <a:rPr lang="en-US" altLang="zh-CN" sz="1800" dirty="0"/>
                            <a:t>1.856</a:t>
                          </a:r>
                          <a:endParaRPr lang="zh-CN" altLang="en-US" sz="1800" dirty="0"/>
                        </a:p>
                      </a:txBody>
                      <a:tcPr/>
                    </a:tc>
                    <a:tc>
                      <a:txBody>
                        <a:bodyPr/>
                        <a:lstStyle/>
                        <a:p>
                          <a:r>
                            <a:rPr lang="en-US" altLang="zh-CN" sz="1800" dirty="0"/>
                            <a:t>135.0</a:t>
                          </a:r>
                          <a:endParaRPr lang="zh-CN" altLang="en-US" sz="1800" dirty="0"/>
                        </a:p>
                      </a:txBody>
                      <a:tcPr/>
                    </a:tc>
                    <a:tc>
                      <a:txBody>
                        <a:bodyPr/>
                        <a:lstStyle/>
                        <a:p>
                          <a:r>
                            <a:rPr lang="en-US" altLang="zh-CN" sz="1800" dirty="0"/>
                            <a:t>18</a:t>
                          </a:r>
                          <a:endParaRPr lang="zh-CN" altLang="en-US" sz="1800" dirty="0"/>
                        </a:p>
                      </a:txBody>
                      <a:tcPr/>
                    </a:tc>
                    <a:tc>
                      <a:txBody>
                        <a:bodyPr/>
                        <a:lstStyle/>
                        <a:p>
                          <a:r>
                            <a:rPr lang="en-US" altLang="zh-CN" sz="1800" dirty="0"/>
                            <a:t>584</a:t>
                          </a:r>
                          <a:endParaRPr lang="zh-CN" altLang="en-US" sz="1800" dirty="0"/>
                        </a:p>
                      </a:txBody>
                      <a:tcPr/>
                    </a:tc>
                    <a:tc>
                      <a:txBody>
                        <a:bodyPr/>
                        <a:lstStyle/>
                        <a:p>
                          <a:r>
                            <a:rPr lang="en-US" altLang="zh-CN" sz="1800" dirty="0"/>
                            <a:t>11</a:t>
                          </a:r>
                          <a:endParaRPr lang="zh-CN" altLang="en-US" sz="1800" dirty="0"/>
                        </a:p>
                      </a:txBody>
                      <a:tcPr/>
                    </a:tc>
                    <a:extLst>
                      <a:ext uri="{0D108BD9-81ED-4DB2-BD59-A6C34878D82A}">
                        <a16:rowId xmlns:a16="http://schemas.microsoft.com/office/drawing/2014/main" val="1246550103"/>
                      </a:ext>
                    </a:extLst>
                  </a:tr>
                  <a:tr h="365760">
                    <a:tc>
                      <a:txBody>
                        <a:bodyPr/>
                        <a:lstStyle/>
                        <a:p>
                          <a:r>
                            <a:rPr lang="en-US" altLang="zh-CN" sz="1800" dirty="0"/>
                            <a:t>J1939+10</a:t>
                          </a:r>
                          <a:endParaRPr lang="zh-CN" altLang="en-US" sz="1800" dirty="0"/>
                        </a:p>
                      </a:txBody>
                      <a:tcPr/>
                    </a:tc>
                    <a:tc>
                      <a:txBody>
                        <a:bodyPr/>
                        <a:lstStyle/>
                        <a:p>
                          <a:r>
                            <a:rPr lang="en-US" altLang="zh-CN" sz="1800" dirty="0"/>
                            <a:t>2.309</a:t>
                          </a:r>
                          <a:endParaRPr lang="zh-CN" altLang="en-US" sz="1800" dirty="0"/>
                        </a:p>
                      </a:txBody>
                      <a:tcPr/>
                    </a:tc>
                    <a:tc>
                      <a:txBody>
                        <a:bodyPr/>
                        <a:lstStyle/>
                        <a:p>
                          <a:r>
                            <a:rPr lang="en-US" altLang="zh-CN" sz="1800" dirty="0"/>
                            <a:t>74.7</a:t>
                          </a:r>
                          <a:endParaRPr lang="zh-CN" altLang="en-US" sz="1800" dirty="0"/>
                        </a:p>
                      </a:txBody>
                      <a:tcPr/>
                    </a:tc>
                    <a:tc>
                      <a:txBody>
                        <a:bodyPr/>
                        <a:lstStyle/>
                        <a:p>
                          <a:r>
                            <a:rPr lang="en-US" altLang="zh-CN" sz="1800" dirty="0"/>
                            <a:t>5</a:t>
                          </a:r>
                          <a:endParaRPr lang="zh-CN" altLang="en-US" sz="1800" dirty="0"/>
                        </a:p>
                      </a:txBody>
                      <a:tcPr/>
                    </a:tc>
                    <a:tc>
                      <a:txBody>
                        <a:bodyPr/>
                        <a:lstStyle/>
                        <a:p>
                          <a:r>
                            <a:rPr lang="en-US" altLang="zh-CN" sz="1800" dirty="0"/>
                            <a:t>134</a:t>
                          </a:r>
                          <a:endParaRPr lang="zh-CN" altLang="en-US" sz="1800" dirty="0"/>
                        </a:p>
                      </a:txBody>
                      <a:tcPr/>
                    </a:tc>
                    <a:tc>
                      <a:txBody>
                        <a:bodyPr/>
                        <a:lstStyle/>
                        <a:p>
                          <a:r>
                            <a:rPr lang="en-US" altLang="zh-CN" sz="1800" dirty="0"/>
                            <a:t>1</a:t>
                          </a:r>
                          <a:endParaRPr lang="zh-CN" altLang="en-US" sz="1800" dirty="0"/>
                        </a:p>
                      </a:txBody>
                      <a:tcPr/>
                    </a:tc>
                    <a:extLst>
                      <a:ext uri="{0D108BD9-81ED-4DB2-BD59-A6C34878D82A}">
                        <a16:rowId xmlns:a16="http://schemas.microsoft.com/office/drawing/2014/main" val="387819114"/>
                      </a:ext>
                    </a:extLst>
                  </a:tr>
                  <a:tr h="365760">
                    <a:tc>
                      <a:txBody>
                        <a:bodyPr/>
                        <a:lstStyle/>
                        <a:p>
                          <a:r>
                            <a:rPr lang="en-US" altLang="zh-CN" sz="1800" dirty="0"/>
                            <a:t>B1944+17</a:t>
                          </a:r>
                          <a:endParaRPr lang="zh-CN" altLang="en-US" sz="1800" dirty="0"/>
                        </a:p>
                      </a:txBody>
                      <a:tcPr/>
                    </a:tc>
                    <a:tc>
                      <a:txBody>
                        <a:bodyPr/>
                        <a:lstStyle/>
                        <a:p>
                          <a:r>
                            <a:rPr lang="en-US" altLang="zh-CN" sz="1800" dirty="0"/>
                            <a:t>0.441</a:t>
                          </a:r>
                          <a:endParaRPr lang="zh-CN" altLang="en-US" sz="1800" dirty="0"/>
                        </a:p>
                      </a:txBody>
                      <a:tcPr/>
                    </a:tc>
                    <a:tc>
                      <a:txBody>
                        <a:bodyPr/>
                        <a:lstStyle/>
                        <a:p>
                          <a:r>
                            <a:rPr lang="en-US" altLang="zh-CN" sz="1800" dirty="0"/>
                            <a:t>16.14</a:t>
                          </a:r>
                          <a:endParaRPr lang="zh-CN" altLang="en-US" sz="1800" dirty="0"/>
                        </a:p>
                      </a:txBody>
                      <a:tcPr/>
                    </a:tc>
                    <a:tc>
                      <a:txBody>
                        <a:bodyPr/>
                        <a:lstStyle/>
                        <a:p>
                          <a:r>
                            <a:rPr lang="en-US" altLang="zh-CN" sz="1800" dirty="0"/>
                            <a:t>55</a:t>
                          </a:r>
                          <a:endParaRPr lang="zh-CN" altLang="en-US" sz="1800" dirty="0"/>
                        </a:p>
                      </a:txBody>
                      <a:tcPr/>
                    </a:tc>
                    <a:tc>
                      <a:txBody>
                        <a:bodyPr/>
                        <a:lstStyle/>
                        <a:p>
                          <a:r>
                            <a:rPr lang="en-US" altLang="zh-CN" sz="1800" dirty="0"/>
                            <a:t>7491</a:t>
                          </a:r>
                          <a:endParaRPr lang="zh-CN" altLang="en-US" sz="1800" dirty="0"/>
                        </a:p>
                      </a:txBody>
                      <a:tcPr/>
                    </a:tc>
                    <a:tc>
                      <a:txBody>
                        <a:bodyPr/>
                        <a:lstStyle/>
                        <a:p>
                          <a:r>
                            <a:rPr lang="en-US" altLang="zh-CN" sz="1800" dirty="0"/>
                            <a:t>234</a:t>
                          </a:r>
                          <a:endParaRPr lang="zh-CN" altLang="en-US" sz="1800" dirty="0"/>
                        </a:p>
                      </a:txBody>
                      <a:tcPr/>
                    </a:tc>
                    <a:extLst>
                      <a:ext uri="{0D108BD9-81ED-4DB2-BD59-A6C34878D82A}">
                        <a16:rowId xmlns:a16="http://schemas.microsoft.com/office/drawing/2014/main" val="1112857924"/>
                      </a:ext>
                    </a:extLst>
                  </a:tr>
                  <a:tr h="365760">
                    <a:tc>
                      <a:txBody>
                        <a:bodyPr/>
                        <a:lstStyle/>
                        <a:p>
                          <a:r>
                            <a:rPr lang="en-US" altLang="zh-CN" sz="1800" dirty="0"/>
                            <a:t>B2000+40</a:t>
                          </a:r>
                          <a:endParaRPr lang="zh-CN" altLang="en-US" sz="1800" dirty="0"/>
                        </a:p>
                      </a:txBody>
                      <a:tcPr/>
                    </a:tc>
                    <a:tc>
                      <a:txBody>
                        <a:bodyPr/>
                        <a:lstStyle/>
                        <a:p>
                          <a:r>
                            <a:rPr lang="en-US" altLang="zh-CN" sz="1800" dirty="0"/>
                            <a:t>0.905</a:t>
                          </a:r>
                          <a:endParaRPr lang="zh-CN" altLang="en-US" sz="1800" dirty="0"/>
                        </a:p>
                      </a:txBody>
                      <a:tcPr/>
                    </a:tc>
                    <a:tc>
                      <a:txBody>
                        <a:bodyPr/>
                        <a:lstStyle/>
                        <a:p>
                          <a:r>
                            <a:rPr lang="en-US" altLang="zh-CN" sz="1800" dirty="0"/>
                            <a:t>131.49</a:t>
                          </a:r>
                          <a:endParaRPr lang="zh-CN" altLang="en-US" sz="1800" dirty="0"/>
                        </a:p>
                      </a:txBody>
                      <a:tcPr/>
                    </a:tc>
                    <a:tc>
                      <a:txBody>
                        <a:bodyPr/>
                        <a:lstStyle/>
                        <a:p>
                          <a:r>
                            <a:rPr lang="en-US" altLang="zh-CN" sz="1800" dirty="0"/>
                            <a:t>5</a:t>
                          </a:r>
                          <a:endParaRPr lang="zh-CN" altLang="en-US" sz="1800" dirty="0"/>
                        </a:p>
                      </a:txBody>
                      <a:tcPr/>
                    </a:tc>
                    <a:tc>
                      <a:txBody>
                        <a:bodyPr/>
                        <a:lstStyle/>
                        <a:p>
                          <a:r>
                            <a:rPr lang="en-US" altLang="zh-CN" sz="1800" dirty="0"/>
                            <a:t>367</a:t>
                          </a:r>
                          <a:endParaRPr lang="zh-CN" altLang="en-US" sz="1800" dirty="0"/>
                        </a:p>
                      </a:txBody>
                      <a:tcPr/>
                    </a:tc>
                    <a:tc>
                      <a:txBody>
                        <a:bodyPr/>
                        <a:lstStyle/>
                        <a:p>
                          <a:r>
                            <a:rPr lang="en-US" altLang="zh-CN" sz="1800" dirty="0"/>
                            <a:t>2</a:t>
                          </a:r>
                          <a:endParaRPr lang="zh-CN" altLang="en-US" sz="1800" dirty="0"/>
                        </a:p>
                      </a:txBody>
                      <a:tcPr/>
                    </a:tc>
                    <a:extLst>
                      <a:ext uri="{0D108BD9-81ED-4DB2-BD59-A6C34878D82A}">
                        <a16:rowId xmlns:a16="http://schemas.microsoft.com/office/drawing/2014/main" val="816031689"/>
                      </a:ext>
                    </a:extLst>
                  </a:tr>
                  <a:tr h="365760">
                    <a:tc>
                      <a:txBody>
                        <a:bodyPr/>
                        <a:lstStyle/>
                        <a:p>
                          <a:r>
                            <a:rPr lang="en-US" altLang="zh-CN" sz="1800" dirty="0"/>
                            <a:t>J2112+4058</a:t>
                          </a:r>
                          <a:endParaRPr lang="zh-CN" altLang="en-US" sz="1800" dirty="0"/>
                        </a:p>
                      </a:txBody>
                      <a:tcPr/>
                    </a:tc>
                    <a:tc>
                      <a:txBody>
                        <a:bodyPr/>
                        <a:lstStyle/>
                        <a:p>
                          <a:r>
                            <a:rPr lang="en-US" altLang="zh-CN" sz="1800" dirty="0"/>
                            <a:t>4.061</a:t>
                          </a:r>
                          <a:endParaRPr lang="zh-CN" altLang="en-US" sz="1800" dirty="0"/>
                        </a:p>
                      </a:txBody>
                      <a:tcPr/>
                    </a:tc>
                    <a:tc>
                      <a:txBody>
                        <a:bodyPr/>
                        <a:lstStyle/>
                        <a:p>
                          <a:r>
                            <a:rPr lang="en-US" altLang="zh-CN" sz="1800" dirty="0"/>
                            <a:t>129</a:t>
                          </a:r>
                          <a:endParaRPr lang="zh-CN" altLang="en-US" sz="1800" dirty="0"/>
                        </a:p>
                      </a:txBody>
                      <a:tcPr/>
                    </a:tc>
                    <a:tc>
                      <a:txBody>
                        <a:bodyPr/>
                        <a:lstStyle/>
                        <a:p>
                          <a:r>
                            <a:rPr lang="en-US" altLang="zh-CN" sz="1800" dirty="0"/>
                            <a:t>5</a:t>
                          </a:r>
                          <a:endParaRPr lang="zh-CN" altLang="en-US" sz="1800" dirty="0"/>
                        </a:p>
                      </a:txBody>
                      <a:tcPr/>
                    </a:tc>
                    <a:tc>
                      <a:txBody>
                        <a:bodyPr/>
                        <a:lstStyle/>
                        <a:p>
                          <a:r>
                            <a:rPr lang="en-US" altLang="zh-CN" sz="1800" dirty="0"/>
                            <a:t>76</a:t>
                          </a:r>
                          <a:endParaRPr lang="zh-CN" altLang="en-US" sz="1800" dirty="0"/>
                        </a:p>
                      </a:txBody>
                      <a:tcPr/>
                    </a:tc>
                    <a:tc>
                      <a:txBody>
                        <a:bodyPr/>
                        <a:lstStyle/>
                        <a:p>
                          <a:r>
                            <a:rPr lang="en-US" altLang="zh-CN" sz="1800" dirty="0"/>
                            <a:t>3</a:t>
                          </a:r>
                          <a:endParaRPr lang="zh-CN" altLang="en-US" sz="1800" dirty="0"/>
                        </a:p>
                      </a:txBody>
                      <a:tcPr/>
                    </a:tc>
                    <a:extLst>
                      <a:ext uri="{0D108BD9-81ED-4DB2-BD59-A6C34878D82A}">
                        <a16:rowId xmlns:a16="http://schemas.microsoft.com/office/drawing/2014/main" val="3271502646"/>
                      </a:ext>
                    </a:extLst>
                  </a:tr>
                </a:tbl>
              </a:graphicData>
            </a:graphic>
          </p:graphicFrame>
        </mc:Fallback>
      </mc:AlternateContent>
      <p:sp>
        <p:nvSpPr>
          <p:cNvPr id="10" name="文本框 9">
            <a:extLst>
              <a:ext uri="{FF2B5EF4-FFF2-40B4-BE49-F238E27FC236}">
                <a16:creationId xmlns:a16="http://schemas.microsoft.com/office/drawing/2014/main" id="{4AF1AB03-1248-8FE7-F5AA-DD4DBAD52D5C}"/>
              </a:ext>
            </a:extLst>
          </p:cNvPr>
          <p:cNvSpPr txBox="1"/>
          <p:nvPr/>
        </p:nvSpPr>
        <p:spPr>
          <a:xfrm>
            <a:off x="1236778" y="180407"/>
            <a:ext cx="5442134" cy="662554"/>
          </a:xfrm>
          <a:prstGeom prst="rect">
            <a:avLst/>
          </a:prstGeom>
          <a:noFill/>
        </p:spPr>
        <p:txBody>
          <a:bodyPr wrap="square">
            <a:spAutoFit/>
          </a:bodyPr>
          <a:lstStyle/>
          <a:p>
            <a:pPr>
              <a:lnSpc>
                <a:spcPct val="150000"/>
              </a:lnSpc>
            </a:pPr>
            <a:r>
              <a:rPr lang="en-US" altLang="zh-CN" sz="2800" b="1" spc="100" dirty="0">
                <a:solidFill>
                  <a:schemeClr val="tx1">
                    <a:lumMod val="85000"/>
                    <a:lumOff val="15000"/>
                  </a:schemeClr>
                </a:solidFill>
                <a:latin typeface="+mj-ea"/>
                <a:ea typeface="+mj-ea"/>
              </a:rPr>
              <a:t>1.2 </a:t>
            </a:r>
            <a:r>
              <a:rPr lang="zh-CN" altLang="en-US" sz="2800" b="1" spc="100" dirty="0">
                <a:solidFill>
                  <a:schemeClr val="tx1">
                    <a:lumMod val="85000"/>
                    <a:lumOff val="15000"/>
                  </a:schemeClr>
                </a:solidFill>
                <a:latin typeface="+mj-ea"/>
                <a:ea typeface="+mj-ea"/>
              </a:rPr>
              <a:t>另外</a:t>
            </a:r>
            <a:r>
              <a:rPr lang="en-US" altLang="zh-CN" sz="2800" b="1" spc="100" dirty="0">
                <a:solidFill>
                  <a:schemeClr val="tx1">
                    <a:lumMod val="85000"/>
                    <a:lumOff val="15000"/>
                  </a:schemeClr>
                </a:solidFill>
                <a:latin typeface="+mj-ea"/>
                <a:ea typeface="+mj-ea"/>
              </a:rPr>
              <a:t>10</a:t>
            </a:r>
            <a:r>
              <a:rPr lang="zh-CN" altLang="en-US" sz="2800" b="1" spc="100" dirty="0">
                <a:solidFill>
                  <a:schemeClr val="tx1">
                    <a:lumMod val="85000"/>
                    <a:lumOff val="15000"/>
                  </a:schemeClr>
                </a:solidFill>
                <a:latin typeface="+mj-ea"/>
                <a:ea typeface="+mj-ea"/>
              </a:rPr>
              <a:t>颗脉冲星的矮脉冲</a:t>
            </a:r>
          </a:p>
        </p:txBody>
      </p:sp>
      <p:sp>
        <p:nvSpPr>
          <p:cNvPr id="2" name="文本框 1">
            <a:extLst>
              <a:ext uri="{FF2B5EF4-FFF2-40B4-BE49-F238E27FC236}">
                <a16:creationId xmlns:a16="http://schemas.microsoft.com/office/drawing/2014/main" id="{8CAE021A-4DD3-7EA2-BB95-85C26BC144F3}"/>
              </a:ext>
            </a:extLst>
          </p:cNvPr>
          <p:cNvSpPr txBox="1"/>
          <p:nvPr/>
        </p:nvSpPr>
        <p:spPr>
          <a:xfrm>
            <a:off x="9642604" y="505362"/>
            <a:ext cx="2549396" cy="338554"/>
          </a:xfrm>
          <a:prstGeom prst="rect">
            <a:avLst/>
          </a:prstGeom>
          <a:noFill/>
        </p:spPr>
        <p:txBody>
          <a:bodyPr wrap="square">
            <a:spAutoFit/>
          </a:bodyPr>
          <a:lstStyle/>
          <a:p>
            <a:pPr>
              <a:defRPr/>
            </a:pPr>
            <a:r>
              <a:rPr lang="en-US" altLang="zh-CN" sz="1600" dirty="0">
                <a:ea typeface="微软雅黑" panose="020B0503020204020204" pitchFamily="34" charset="-122"/>
              </a:rPr>
              <a:t>(</a:t>
            </a:r>
            <a:r>
              <a:rPr lang="da-DK" altLang="zh-CN" sz="1600" dirty="0">
                <a:ea typeface="微软雅黑" panose="020B0503020204020204" pitchFamily="34" charset="-122"/>
              </a:rPr>
              <a:t>Yan, Yi, et al., 2024, ApJ</a:t>
            </a:r>
            <a:r>
              <a:rPr lang="en-US" altLang="zh-CN" sz="1600" dirty="0">
                <a:ea typeface="微软雅黑" panose="020B0503020204020204" pitchFamily="34" charset="-122"/>
              </a:rPr>
              <a:t>)</a:t>
            </a:r>
            <a:endParaRPr lang="en-US" altLang="zh-CN" sz="1600" dirty="0"/>
          </a:p>
        </p:txBody>
      </p:sp>
    </p:spTree>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19092</TotalTime>
  <Words>1365</Words>
  <Application>Microsoft Office PowerPoint</Application>
  <PresentationFormat>宽屏</PresentationFormat>
  <Paragraphs>350</Paragraphs>
  <Slides>28</Slides>
  <Notes>24</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28</vt:i4>
      </vt:variant>
    </vt:vector>
  </HeadingPairs>
  <TitlesOfParts>
    <vt:vector size="36" baseType="lpstr">
      <vt:lpstr>等线</vt:lpstr>
      <vt:lpstr>黑体</vt:lpstr>
      <vt:lpstr>微软雅黑</vt:lpstr>
      <vt:lpstr>Arial</vt:lpstr>
      <vt:lpstr>Cambria Math</vt:lpstr>
      <vt:lpstr>Helvetica</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颜 一</dc:creator>
  <cp:lastModifiedBy>一 颜</cp:lastModifiedBy>
  <cp:revision>3383</cp:revision>
  <dcterms:created xsi:type="dcterms:W3CDTF">2020-12-21T10:42:05Z</dcterms:created>
  <dcterms:modified xsi:type="dcterms:W3CDTF">2024-07-15T05:44:13Z</dcterms:modified>
</cp:coreProperties>
</file>