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5" r:id="rId2"/>
    <p:sldId id="266" r:id="rId3"/>
    <p:sldId id="306" r:id="rId4"/>
    <p:sldId id="343" r:id="rId5"/>
    <p:sldId id="364" r:id="rId6"/>
    <p:sldId id="359" r:id="rId7"/>
    <p:sldId id="360" r:id="rId8"/>
    <p:sldId id="361" r:id="rId9"/>
    <p:sldId id="356" r:id="rId10"/>
    <p:sldId id="311" r:id="rId11"/>
    <p:sldId id="312" r:id="rId12"/>
    <p:sldId id="313" r:id="rId13"/>
    <p:sldId id="317" r:id="rId14"/>
    <p:sldId id="316" r:id="rId15"/>
    <p:sldId id="318" r:id="rId16"/>
    <p:sldId id="324" r:id="rId17"/>
    <p:sldId id="321" r:id="rId18"/>
    <p:sldId id="362" r:id="rId19"/>
    <p:sldId id="310" r:id="rId20"/>
    <p:sldId id="351" r:id="rId21"/>
    <p:sldId id="340" r:id="rId22"/>
    <p:sldId id="350" r:id="rId23"/>
    <p:sldId id="30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FEEF8-6ABA-434C-B22B-88B55D0985AD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C44BA-1021-AF4F-83F2-AC88917B67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281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BC8A6-A04D-F94E-9788-8B833A336DB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1186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BC8A6-A04D-F94E-9788-8B833A336DB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511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AAB0-F293-A746-A522-39B78E81B14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289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3CF93-D984-B805-32E7-0CF12FE76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2807B7-3BD0-98F2-D902-54A21202B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7D36C8-19AD-EF6C-7EA7-07A6FFF2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FF6E26-F717-8738-193C-BA0484C4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094B28-F56D-43C2-F839-FE797565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86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31FFB-E825-8EDA-C247-12DF435B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3F1B32-CB83-C6B4-8071-27058CB03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996F5E-AE2D-9A71-D8D9-B0DA6AC1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AB7D57-CB87-8070-9DA1-7FFF4F0D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8320A9-6752-EE11-8D95-AC8766DD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1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5503EC9-9BA3-99EF-18A8-C8E250EAE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B3EF3-025C-78AD-0644-1597F5179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AE698A-B179-E7FA-16B1-FF9DB62C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3899C6-8FF1-90B5-68F4-E0E9FBAD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3FE7EC-427D-1D94-8E94-DDA24698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200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3CC884-F6EB-54BD-13A9-5B489160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92761C-DE09-87E7-422A-CED58EA90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9D1B7B-6A1F-F1FE-490B-2816AEBB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82E10B-9B02-900F-8403-61EE70BC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A2C4-7F6C-297D-F872-550F0D30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14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39BFF6-8749-79BB-26F8-53A3CD06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6B67B2-3979-0294-804C-739943A56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25F9F7-846F-E093-591B-AD281B5E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6235C0-F7C8-1928-1252-E98C5068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F5439D-5A75-6BFE-4F3B-1DB3F58D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60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5B763-CBC0-3D69-50E3-09CB648D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B753EB-07F1-EE34-D92A-C4932C130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C4A842-A8A5-E588-F85A-F27380DC2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0929BF-7624-DBF3-EB78-47C4330B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00CB33-44C2-7711-4B54-D67DB132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C92E9E-54B4-893C-0A07-603E8E5B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008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80F2D9-0807-A4E0-23A1-DE6927DA2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1DAA5A-9954-9FCF-3395-BDDA68CD3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093F31-EE5F-4118-417C-2D1770F6E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6010F04-CE27-B407-EACE-2333C5836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5F2125-EB15-3372-3DA0-A86B7600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8CE89B-2C63-9357-92DC-5A86666D7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620A92-E8E6-95A6-885D-202A099C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E6591F-362D-B21F-08F2-ADB42DD1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217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0F14F-8B8E-D4A2-3179-AE5EE124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2AB223-BF5B-E6E7-BD58-AD86F975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4C8EB3-61D6-7451-6D01-F165BE7E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AD88B7-2B9A-8BB8-574F-7FECCFC3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701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2CE405-77AA-6A67-9D6A-270B7345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B04A06-651D-209D-BF1D-A7203CC2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2CE0EC-348F-E7CB-6597-AD8E8730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444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CD94D-07D9-E22D-6D87-7176AD9F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27A2BB-7854-1B8C-87B8-A2C4C9ED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D9B6E1-4A11-3B87-2BB7-4A06F793E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C31948-9708-F04F-8A4C-9B111327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EFE5FC-350A-FAFF-5D48-390DE7007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D15B5E-37C8-B5DA-ADB4-24D59857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003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163DE-9C13-F39B-4899-F31F62D9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E9065BE-0FCB-C70A-0582-37B18687B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72BFCD-E2D4-DB74-12B2-DE6C6364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A0DBE5-E062-F82B-88CB-201F5726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635DD6-F7EC-1052-2B2F-DC2AE26F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B93FD8-0801-AAAD-806D-2034B9B8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35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186A281-4866-76CC-683C-4208E63E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7C71A-3750-49D6-DB85-ADB8B4B98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29A507-4A3A-DFED-C975-A114CD7FA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B49C5-6A11-9D49-9ABD-2C369060DBF3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8300D8-9CD0-3AA0-4237-960CB8C8C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7FC148-D97A-6E2F-328F-929F310D8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FC03C-705D-D547-8E37-CCB78C32AA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469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3AC8095-425A-3FBE-D9A1-A21B0BF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-3729868" y="1648356"/>
            <a:ext cx="8366673" cy="538066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02601CC-BB61-B716-A363-C088D93170CB}"/>
              </a:ext>
            </a:extLst>
          </p:cNvPr>
          <p:cNvSpPr/>
          <p:nvPr/>
        </p:nvSpPr>
        <p:spPr>
          <a:xfrm>
            <a:off x="0" y="0"/>
            <a:ext cx="12191999" cy="2959467"/>
          </a:xfrm>
          <a:prstGeom prst="rect">
            <a:avLst/>
          </a:prstGeom>
          <a:solidFill>
            <a:srgbClr val="0088A5"/>
          </a:solidFill>
          <a:ln>
            <a:solidFill>
              <a:srgbClr val="008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0E3BA7-187F-958B-18F6-B63BAF1832E6}"/>
              </a:ext>
            </a:extLst>
          </p:cNvPr>
          <p:cNvSpPr txBox="1"/>
          <p:nvPr/>
        </p:nvSpPr>
        <p:spPr>
          <a:xfrm>
            <a:off x="-23248" y="-89928"/>
            <a:ext cx="122152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PSR B1509-58</a:t>
            </a:r>
            <a:r>
              <a:rPr lang="zh-CN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宽波段</a:t>
            </a:r>
            <a:endParaRPr lang="en-US" altLang="zh-CN" sz="6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/>
            <a:r>
              <a:rPr lang="zh-CN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脉冲辐射特征</a:t>
            </a:r>
            <a:endParaRPr lang="en-US" altLang="zh-CN" sz="6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/>
            <a:r>
              <a:rPr lang="zh-CN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及对辐射模型的限制</a:t>
            </a:r>
          </a:p>
        </p:txBody>
      </p:sp>
      <p:pic>
        <p:nvPicPr>
          <p:cNvPr id="6" name="图片 5" descr="横版组合——透明.png">
            <a:extLst>
              <a:ext uri="{FF2B5EF4-FFF2-40B4-BE49-F238E27FC236}">
                <a16:creationId xmlns:a16="http://schemas.microsoft.com/office/drawing/2014/main" id="{C46953EF-D3CE-DB22-FADE-3FC85473B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7" y="6217310"/>
            <a:ext cx="3027677" cy="63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7BDB427-B26A-19F6-B648-6F26858DC53B}"/>
              </a:ext>
            </a:extLst>
          </p:cNvPr>
          <p:cNvSpPr txBox="1"/>
          <p:nvPr/>
        </p:nvSpPr>
        <p:spPr>
          <a:xfrm>
            <a:off x="2311399" y="3723632"/>
            <a:ext cx="7569200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36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报告人：叶文韬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36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导师：卢方军 葛明玉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360"/>
              </a:lnSpc>
            </a:pP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2024.7.15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14A6ACB-5161-B8D0-76D1-A26FB878A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918" y="6201317"/>
            <a:ext cx="3684948" cy="6676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F81F41-E07A-91AF-2019-FFAF5394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592" y="6217310"/>
            <a:ext cx="5125408" cy="660417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74847C-87BF-9F4C-262C-951E18B7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645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7D0BFA2-F9CD-72D0-D473-C5B03F9CDE25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PSR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B1509-58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0FA707-A120-482F-D1F6-F2633F3C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2" y="1542942"/>
            <a:ext cx="5132021" cy="50202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FC15E32-5FEF-FFC9-58BD-BA14AED6461D}"/>
              </a:ext>
            </a:extLst>
          </p:cNvPr>
          <p:cNvSpPr txBox="1"/>
          <p:nvPr/>
        </p:nvSpPr>
        <p:spPr>
          <a:xfrm>
            <a:off x="-83902" y="918715"/>
            <a:ext cx="5530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“上帝之手” </a:t>
            </a:r>
            <a:r>
              <a:rPr kumimoji="1" lang="en-US" altLang="zh-CN" sz="2800" b="1" dirty="0"/>
              <a:t>&amp;</a:t>
            </a:r>
            <a:r>
              <a:rPr kumimoji="1" lang="zh-CN" altLang="en-US" sz="2800" b="1" dirty="0"/>
              <a:t> 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B1509-58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233BA7BA-7E3F-E186-0E1D-99031C75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pic>
        <p:nvPicPr>
          <p:cNvPr id="20" name="图片 19" descr="卡通画&#10;&#10;描述已自动生成">
            <a:extLst>
              <a:ext uri="{FF2B5EF4-FFF2-40B4-BE49-F238E27FC236}">
                <a16:creationId xmlns:a16="http://schemas.microsoft.com/office/drawing/2014/main" id="{62BB08B1-8CE8-E64B-78A8-03783BF9B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767" y="1845235"/>
            <a:ext cx="2311400" cy="444500"/>
          </a:xfrm>
          <a:prstGeom prst="rect">
            <a:avLst/>
          </a:prstGeom>
        </p:spPr>
      </p:pic>
      <p:pic>
        <p:nvPicPr>
          <p:cNvPr id="22" name="图片 21" descr="图片包含 文本&#10;&#10;描述已自动生成">
            <a:extLst>
              <a:ext uri="{FF2B5EF4-FFF2-40B4-BE49-F238E27FC236}">
                <a16:creationId xmlns:a16="http://schemas.microsoft.com/office/drawing/2014/main" id="{DC97DEBE-0088-4A77-AA54-33D45215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832" y="2752220"/>
            <a:ext cx="965200" cy="825500"/>
          </a:xfrm>
          <a:prstGeom prst="rect">
            <a:avLst/>
          </a:prstGeom>
        </p:spPr>
      </p:pic>
      <p:pic>
        <p:nvPicPr>
          <p:cNvPr id="24" name="图片 23" descr="图片包含 形状&#10;&#10;描述已自动生成">
            <a:extLst>
              <a:ext uri="{FF2B5EF4-FFF2-40B4-BE49-F238E27FC236}">
                <a16:creationId xmlns:a16="http://schemas.microsoft.com/office/drawing/2014/main" id="{94896BC5-A182-EDDC-8054-7A01A9C69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84" y="2760410"/>
            <a:ext cx="787400" cy="419100"/>
          </a:xfrm>
          <a:prstGeom prst="rect">
            <a:avLst/>
          </a:prstGeom>
        </p:spPr>
      </p:pic>
      <p:pic>
        <p:nvPicPr>
          <p:cNvPr id="26" name="图片 25" descr="文本&#10;&#10;描述已自动生成">
            <a:extLst>
              <a:ext uri="{FF2B5EF4-FFF2-40B4-BE49-F238E27FC236}">
                <a16:creationId xmlns:a16="http://schemas.microsoft.com/office/drawing/2014/main" id="{F1FCC423-E1C8-50D9-EDEE-80268E306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973" y="2791612"/>
            <a:ext cx="1784091" cy="817709"/>
          </a:xfrm>
          <a:prstGeom prst="rect">
            <a:avLst/>
          </a:prstGeom>
        </p:spPr>
      </p:pic>
      <p:pic>
        <p:nvPicPr>
          <p:cNvPr id="28" name="图片 27" descr="图片包含 图标&#10;&#10;描述已自动生成">
            <a:extLst>
              <a:ext uri="{FF2B5EF4-FFF2-40B4-BE49-F238E27FC236}">
                <a16:creationId xmlns:a16="http://schemas.microsoft.com/office/drawing/2014/main" id="{2FC0607B-2D51-A8FA-A815-F24BAD898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53" y="2819381"/>
            <a:ext cx="889000" cy="469900"/>
          </a:xfrm>
          <a:prstGeom prst="rect">
            <a:avLst/>
          </a:prstGeom>
        </p:spPr>
      </p:pic>
      <p:pic>
        <p:nvPicPr>
          <p:cNvPr id="30" name="图片 29" descr="文本&#10;&#10;中度可信度描述已自动生成">
            <a:extLst>
              <a:ext uri="{FF2B5EF4-FFF2-40B4-BE49-F238E27FC236}">
                <a16:creationId xmlns:a16="http://schemas.microsoft.com/office/drawing/2014/main" id="{D919FE28-A97C-CFDB-B4F6-4E501AEB2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282" y="3926965"/>
            <a:ext cx="622300" cy="736600"/>
          </a:xfrm>
          <a:prstGeom prst="rect">
            <a:avLst/>
          </a:prstGeom>
        </p:spPr>
      </p:pic>
      <p:pic>
        <p:nvPicPr>
          <p:cNvPr id="32" name="图片 31" descr="图片包含 形状&#10;&#10;描述已自动生成">
            <a:extLst>
              <a:ext uri="{FF2B5EF4-FFF2-40B4-BE49-F238E27FC236}">
                <a16:creationId xmlns:a16="http://schemas.microsoft.com/office/drawing/2014/main" id="{849F838A-ABBC-4C9F-ECC1-6BB31EFA89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3832" y="3854084"/>
            <a:ext cx="889000" cy="444500"/>
          </a:xfrm>
          <a:prstGeom prst="rect">
            <a:avLst/>
          </a:prstGeom>
        </p:spPr>
      </p:pic>
      <p:pic>
        <p:nvPicPr>
          <p:cNvPr id="34" name="图片 33" descr="文本&#10;&#10;中度可信度描述已自动生成">
            <a:extLst>
              <a:ext uri="{FF2B5EF4-FFF2-40B4-BE49-F238E27FC236}">
                <a16:creationId xmlns:a16="http://schemas.microsoft.com/office/drawing/2014/main" id="{EAC41EBD-739A-B9D4-C1C8-82C58CB549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7268" y="3847481"/>
            <a:ext cx="1333500" cy="838200"/>
          </a:xfrm>
          <a:prstGeom prst="rect">
            <a:avLst/>
          </a:prstGeom>
        </p:spPr>
      </p:pic>
      <p:pic>
        <p:nvPicPr>
          <p:cNvPr id="36" name="图片 35" descr="图片包含 文本&#10;&#10;描述已自动生成">
            <a:extLst>
              <a:ext uri="{FF2B5EF4-FFF2-40B4-BE49-F238E27FC236}">
                <a16:creationId xmlns:a16="http://schemas.microsoft.com/office/drawing/2014/main" id="{BA2D5FAA-0B61-FE63-5D38-220AE9568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2297"/>
          <a:stretch/>
        </p:blipFill>
        <p:spPr>
          <a:xfrm>
            <a:off x="10533497" y="3893771"/>
            <a:ext cx="698500" cy="365126"/>
          </a:xfrm>
          <a:prstGeom prst="rect">
            <a:avLst/>
          </a:prstGeom>
        </p:spPr>
      </p:pic>
      <p:pic>
        <p:nvPicPr>
          <p:cNvPr id="38" name="图片 37" descr="文本&#10;&#10;描述已自动生成">
            <a:extLst>
              <a:ext uri="{FF2B5EF4-FFF2-40B4-BE49-F238E27FC236}">
                <a16:creationId xmlns:a16="http://schemas.microsoft.com/office/drawing/2014/main" id="{C228A18F-7076-8D8A-F593-6DF5069942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5697" y="5012810"/>
            <a:ext cx="1892300" cy="863600"/>
          </a:xfrm>
          <a:prstGeom prst="rect">
            <a:avLst/>
          </a:prstGeom>
        </p:spPr>
      </p:pic>
      <p:pic>
        <p:nvPicPr>
          <p:cNvPr id="40" name="图片 39" descr="卡通人物&#10;&#10;中度可信度描述已自动生成">
            <a:extLst>
              <a:ext uri="{FF2B5EF4-FFF2-40B4-BE49-F238E27FC236}">
                <a16:creationId xmlns:a16="http://schemas.microsoft.com/office/drawing/2014/main" id="{65B51F8D-F10B-A7B3-337D-0AC972E8F4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0032" y="5012810"/>
            <a:ext cx="838200" cy="4572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C1F4E04-6BFC-9F47-1596-E9F13E385CDB}"/>
              </a:ext>
            </a:extLst>
          </p:cNvPr>
          <p:cNvSpPr txBox="1"/>
          <p:nvPr/>
        </p:nvSpPr>
        <p:spPr>
          <a:xfrm>
            <a:off x="1244600" y="7188200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他处于被称为上帝之手的超新星遗迹中，中间这个亮的就是脉冲星，</a:t>
            </a:r>
            <a:endParaRPr kumimoji="1" lang="en-US" altLang="zh-CN" dirty="0"/>
          </a:p>
          <a:p>
            <a:r>
              <a:rPr kumimoji="1" lang="zh-CN" altLang="en-US" dirty="0"/>
              <a:t>他是一个强磁场的年轻脉冲星，具有射电，高能多波段的脉冲轮廓，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86C7C6D-4F0D-3FAC-9D2E-78257A801880}"/>
              </a:ext>
            </a:extLst>
          </p:cNvPr>
          <p:cNvSpPr/>
          <p:nvPr/>
        </p:nvSpPr>
        <p:spPr>
          <a:xfrm>
            <a:off x="6287728" y="1597390"/>
            <a:ext cx="5319252" cy="47589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407524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9EA6B3-41E5-1097-942F-A3B63625F9EA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已有观测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DC4668-7392-A5E9-85F3-5856456F6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4" t="2807"/>
          <a:stretch/>
        </p:blipFill>
        <p:spPr>
          <a:xfrm>
            <a:off x="0" y="1505635"/>
            <a:ext cx="5544978" cy="48741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4FF92F-F9CB-CE1C-7062-85449E5C8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433" y="1557877"/>
            <a:ext cx="5544977" cy="476962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5B82678-891D-6490-12F8-0B577F5107CB}"/>
              </a:ext>
            </a:extLst>
          </p:cNvPr>
          <p:cNvSpPr txBox="1"/>
          <p:nvPr/>
        </p:nvSpPr>
        <p:spPr>
          <a:xfrm>
            <a:off x="2423722" y="11258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脉冲轮廓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995C055-F526-1DB9-2B9D-61F32407A8BA}"/>
              </a:ext>
            </a:extLst>
          </p:cNvPr>
          <p:cNvSpPr txBox="1"/>
          <p:nvPr/>
        </p:nvSpPr>
        <p:spPr>
          <a:xfrm>
            <a:off x="7650051" y="1262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3A1342-4280-F974-702D-F4815B046F3F}"/>
              </a:ext>
            </a:extLst>
          </p:cNvPr>
          <p:cNvSpPr txBox="1"/>
          <p:nvPr/>
        </p:nvSpPr>
        <p:spPr>
          <a:xfrm>
            <a:off x="5372962" y="639182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B55DCE3-DDB9-B85F-9A13-F41E2D0749B6}"/>
              </a:ext>
            </a:extLst>
          </p:cNvPr>
          <p:cNvSpPr txBox="1"/>
          <p:nvPr/>
        </p:nvSpPr>
        <p:spPr>
          <a:xfrm>
            <a:off x="8610600" y="11363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相位分解谱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95EA725-74A9-1224-A8C2-5B7B98736DC2}"/>
              </a:ext>
            </a:extLst>
          </p:cNvPr>
          <p:cNvSpPr txBox="1"/>
          <p:nvPr/>
        </p:nvSpPr>
        <p:spPr>
          <a:xfrm>
            <a:off x="879822" y="6370765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Chandra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PSR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B1509-58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的观测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EE685-15FA-3B6C-3A16-69B96261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BE2A59-6AED-FC63-9179-03B13EA0E844}"/>
              </a:ext>
            </a:extLst>
          </p:cNvPr>
          <p:cNvSpPr txBox="1"/>
          <p:nvPr/>
        </p:nvSpPr>
        <p:spPr>
          <a:xfrm>
            <a:off x="2104441" y="6935243"/>
            <a:ext cx="9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不对称的宽单峰结构，脉冲宽度达到</a:t>
            </a:r>
            <a:r>
              <a:rPr kumimoji="1" lang="en-US" altLang="zh-CN" dirty="0"/>
              <a:t>0.9</a:t>
            </a:r>
            <a:r>
              <a:rPr kumimoji="1" lang="zh-CN" altLang="en-US" dirty="0"/>
              <a:t>个相位，相位分解谱是一个近乎对称的凹陷结构</a:t>
            </a:r>
          </a:p>
        </p:txBody>
      </p:sp>
    </p:spTree>
    <p:extLst>
      <p:ext uri="{BB962C8B-B14F-4D97-AF65-F5344CB8AC3E}">
        <p14:creationId xmlns:p14="http://schemas.microsoft.com/office/powerpoint/2010/main" val="103687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1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4682D-C6F9-043F-C8BE-7B18F93CA7C2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已有观测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55A6D21-E63D-52FC-A5F8-F88815D37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62" y="834111"/>
            <a:ext cx="4861483" cy="2967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25C0108-B778-E8C2-A8D0-448EAF767D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66" b="630"/>
          <a:stretch>
            <a:fillRect/>
          </a:stretch>
        </p:blipFill>
        <p:spPr>
          <a:xfrm>
            <a:off x="2115793" y="3801785"/>
            <a:ext cx="3698321" cy="2991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B2A7B5E-B039-95F7-775D-A118DD68F778}"/>
              </a:ext>
            </a:extLst>
          </p:cNvPr>
          <p:cNvSpPr txBox="1"/>
          <p:nvPr/>
        </p:nvSpPr>
        <p:spPr>
          <a:xfrm>
            <a:off x="171089" y="583922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B1F6378-9A54-7C27-517C-24F361FA848A}"/>
              </a:ext>
            </a:extLst>
          </p:cNvPr>
          <p:cNvSpPr txBox="1"/>
          <p:nvPr/>
        </p:nvSpPr>
        <p:spPr>
          <a:xfrm>
            <a:off x="392454" y="4261436"/>
            <a:ext cx="1463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X-ray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波段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分解成分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随能量增加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相互靠拢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C4919-B122-8EBB-A473-6E63FCA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28309D-790E-90AA-0409-764202ECDBFF}"/>
              </a:ext>
            </a:extLst>
          </p:cNvPr>
          <p:cNvSpPr txBox="1"/>
          <p:nvPr/>
        </p:nvSpPr>
        <p:spPr>
          <a:xfrm>
            <a:off x="9397253" y="6921884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在伽马波段观测进展缓慢</a:t>
            </a:r>
            <a:endParaRPr kumimoji="1" lang="en-US" altLang="zh-CN" dirty="0"/>
          </a:p>
          <a:p>
            <a:r>
              <a:rPr kumimoji="1" lang="zh-CN" altLang="en-US" dirty="0"/>
              <a:t>只知道在低能阶段</a:t>
            </a: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0E9D96DE-E6EA-F15F-EF41-0894383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67" y="987018"/>
            <a:ext cx="4209826" cy="58647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C36CF49-AB12-65EA-55CE-776C091ECDCF}"/>
              </a:ext>
            </a:extLst>
          </p:cNvPr>
          <p:cNvSpPr txBox="1"/>
          <p:nvPr/>
        </p:nvSpPr>
        <p:spPr>
          <a:xfrm>
            <a:off x="10416699" y="3584485"/>
            <a:ext cx="17043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Fermi-LAT</a:t>
            </a: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观测一年结果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AutoNum type="alphaUcPeriod"/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Abdo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</a:p>
          <a:p>
            <a:pPr marL="342900" indent="-342900">
              <a:buAutoNum type="alphaU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b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5BC4EA-2914-D576-D710-7E61E23B04BD}"/>
              </a:ext>
            </a:extLst>
          </p:cNvPr>
          <p:cNvSpPr txBox="1"/>
          <p:nvPr/>
        </p:nvSpPr>
        <p:spPr>
          <a:xfrm>
            <a:off x="943095" y="7253240"/>
            <a:ext cx="11158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得益于高亮度，</a:t>
            </a:r>
            <a:r>
              <a:rPr kumimoji="1" lang="en-US" altLang="zh-CN" dirty="0"/>
              <a:t>RXTE</a:t>
            </a:r>
            <a:r>
              <a:rPr kumimoji="1" lang="zh-CN" altLang="en-US" dirty="0"/>
              <a:t>的观测发现两个分解成分随能量上升有靠拢趋势</a:t>
            </a:r>
            <a:endParaRPr kumimoji="1" lang="en-US" altLang="zh-CN" dirty="0"/>
          </a:p>
          <a:p>
            <a:r>
              <a:rPr kumimoji="1" lang="zh-CN" altLang="en-US" dirty="0"/>
              <a:t>但在</a:t>
            </a:r>
            <a:r>
              <a:rPr kumimoji="1" lang="en-US" altLang="zh-CN" dirty="0"/>
              <a:t>Gamma</a:t>
            </a:r>
            <a:r>
              <a:rPr kumimoji="1" lang="zh-CN" altLang="en-US" dirty="0"/>
              <a:t>波段，则难以得到高信噪比的观测，只知道可能是是一个宽单峰，脉冲分解谱在截止在较低能量</a:t>
            </a:r>
          </a:p>
        </p:txBody>
      </p:sp>
    </p:spTree>
    <p:extLst>
      <p:ext uri="{BB962C8B-B14F-4D97-AF65-F5344CB8AC3E}">
        <p14:creationId xmlns:p14="http://schemas.microsoft.com/office/powerpoint/2010/main" val="1965567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1437F41E-8B1A-9201-1456-4428D612E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449" y="1057192"/>
            <a:ext cx="3073400" cy="23368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4682D-C6F9-043F-C8BE-7B18F93CA7C2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相关理论工作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FEE9B2-8CE4-D1A6-3656-9F8A19178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16"/>
          <a:stretch/>
        </p:blipFill>
        <p:spPr>
          <a:xfrm>
            <a:off x="1179861" y="1062248"/>
            <a:ext cx="4299368" cy="58008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3A26C9A-A9C7-377F-4E35-C5BFD1AF7032}"/>
              </a:ext>
            </a:extLst>
          </p:cNvPr>
          <p:cNvSpPr txBox="1"/>
          <p:nvPr/>
        </p:nvSpPr>
        <p:spPr>
          <a:xfrm>
            <a:off x="2266019" y="800095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000AB4-2EED-3C24-FF16-EB01CAB7DDBA}"/>
              </a:ext>
            </a:extLst>
          </p:cNvPr>
          <p:cNvSpPr txBox="1"/>
          <p:nvPr/>
        </p:nvSpPr>
        <p:spPr>
          <a:xfrm>
            <a:off x="7375804" y="815156"/>
            <a:ext cx="174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0F616C81-C1ED-65DC-ED75-DD0D60B3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11" name="图片 10" descr="图表, 直方图&#10;&#10;描述已自动生成">
            <a:extLst>
              <a:ext uri="{FF2B5EF4-FFF2-40B4-BE49-F238E27FC236}">
                <a16:creationId xmlns:a16="http://schemas.microsoft.com/office/drawing/2014/main" id="{3BA56398-59F2-0789-E6E4-CFF2B5D70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3" b="4563"/>
          <a:stretch/>
        </p:blipFill>
        <p:spPr>
          <a:xfrm>
            <a:off x="7071724" y="3432460"/>
            <a:ext cx="3400178" cy="325975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A0971A5-F70F-B231-4BFA-02A6F15333DD}"/>
              </a:ext>
            </a:extLst>
          </p:cNvPr>
          <p:cNvSpPr txBox="1"/>
          <p:nvPr/>
        </p:nvSpPr>
        <p:spPr>
          <a:xfrm>
            <a:off x="12154350" y="6356350"/>
            <a:ext cx="48013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受限于当时的观测不够全面</a:t>
            </a:r>
            <a:endParaRPr kumimoji="1" lang="en-US" altLang="zh-CN" dirty="0"/>
          </a:p>
          <a:p>
            <a:r>
              <a:rPr kumimoji="1" lang="zh-CN" altLang="en-US" dirty="0"/>
              <a:t>理论工作聚焦于能谱的软化</a:t>
            </a:r>
            <a:endParaRPr kumimoji="1" lang="en-US" altLang="zh-CN" dirty="0"/>
          </a:p>
          <a:p>
            <a:r>
              <a:rPr kumimoji="1" lang="zh-CN" altLang="en-US" dirty="0"/>
              <a:t>相位分解谱以及脉冲轮廓</a:t>
            </a:r>
            <a:endParaRPr kumimoji="1" lang="en-US" altLang="zh-CN" dirty="0"/>
          </a:p>
          <a:p>
            <a:r>
              <a:rPr kumimoji="1" lang="zh-CN" altLang="en-US" dirty="0"/>
              <a:t>还有待进一步检验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同时，一个模型框架下给出了</a:t>
            </a:r>
            <a:endParaRPr kumimoji="1" lang="en-US" altLang="zh-CN" dirty="0"/>
          </a:p>
          <a:p>
            <a:r>
              <a:rPr kumimoji="1" lang="zh-CN" altLang="en-US" dirty="0"/>
              <a:t>两组不同的几何参数，也说明还值得继续研究</a:t>
            </a:r>
            <a:endParaRPr kumimoji="1"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5999576-5ABD-982E-2CC2-FD22EC2BE8D4}"/>
              </a:ext>
            </a:extLst>
          </p:cNvPr>
          <p:cNvSpPr txBox="1"/>
          <p:nvPr/>
        </p:nvSpPr>
        <p:spPr>
          <a:xfrm>
            <a:off x="838200" y="7034996"/>
            <a:ext cx="108542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这样一个特殊的亮源自然少不了理论相关工作，但是受限于观测质量，这两个理论工作使用</a:t>
            </a:r>
            <a:r>
              <a:rPr kumimoji="1" lang="en-US" altLang="zh-CN" dirty="0"/>
              <a:t>outer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</a:t>
            </a:r>
            <a:r>
              <a:rPr kumimoji="1" lang="zh-CN" altLang="en-US" dirty="0"/>
              <a:t>框架</a:t>
            </a:r>
            <a:endParaRPr kumimoji="1" lang="en-US" altLang="zh-CN" dirty="0"/>
          </a:p>
          <a:p>
            <a:r>
              <a:rPr kumimoji="1" lang="zh-CN" altLang="en-US" dirty="0"/>
              <a:t>主要解释了低能截止的相位平均谱，在轮廓以及相位分解谱方面还有待观测限制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同时，一个模型框架下给出了</a:t>
            </a:r>
            <a:endParaRPr kumimoji="1" lang="en-US" altLang="zh-CN" dirty="0"/>
          </a:p>
          <a:p>
            <a:r>
              <a:rPr kumimoji="1" lang="zh-CN" altLang="en-US" dirty="0"/>
              <a:t>两组不同的几何参数，也说明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gaper</a:t>
            </a:r>
            <a:r>
              <a:rPr kumimoji="1" lang="zh-CN" altLang="en-US" dirty="0"/>
              <a:t>模型并非最终答案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7832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4682D-C6F9-043F-C8BE-7B18F93CA7C2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观测数据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F2B29C-69B6-FC2B-0120-B0BE44F58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407" y="2134018"/>
            <a:ext cx="2909447" cy="23491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93F7FA6-5ED0-147E-5F2E-EA3C42156044}"/>
              </a:ext>
            </a:extLst>
          </p:cNvPr>
          <p:cNvSpPr txBox="1"/>
          <p:nvPr/>
        </p:nvSpPr>
        <p:spPr>
          <a:xfrm>
            <a:off x="8157407" y="1462710"/>
            <a:ext cx="19675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Fermi</a:t>
            </a:r>
            <a:endParaRPr kumimoji="1" lang="en-US" altLang="zh-CN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32E9F3-67BC-6E87-8BD6-EFCEF0A8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607" y="2155229"/>
            <a:ext cx="4138844" cy="232794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FDAFB88-B131-6BD7-7649-1A5F3ECC5D97}"/>
              </a:ext>
            </a:extLst>
          </p:cNvPr>
          <p:cNvSpPr txBox="1"/>
          <p:nvPr/>
        </p:nvSpPr>
        <p:spPr>
          <a:xfrm>
            <a:off x="3551845" y="1400801"/>
            <a:ext cx="324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Insight-HXMT</a:t>
            </a:r>
            <a:endParaRPr kumimoji="1" lang="en-US" altLang="zh-CN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0E1A18-EE4E-894D-7448-14B3B048B5B9}"/>
              </a:ext>
            </a:extLst>
          </p:cNvPr>
          <p:cNvSpPr txBox="1"/>
          <p:nvPr/>
        </p:nvSpPr>
        <p:spPr>
          <a:xfrm>
            <a:off x="-2068625" y="7397396"/>
            <a:ext cx="413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宽能段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大面积硬</a:t>
            </a: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X-ray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望远镜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734455-730D-A667-56FE-402DCAB8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20" y="2121392"/>
            <a:ext cx="2387192" cy="232794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9DD749F-176B-55B5-7350-27E0B326D392}"/>
              </a:ext>
            </a:extLst>
          </p:cNvPr>
          <p:cNvSpPr txBox="1"/>
          <p:nvPr/>
        </p:nvSpPr>
        <p:spPr>
          <a:xfrm>
            <a:off x="754020" y="1446929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Nicer</a:t>
            </a:r>
            <a:endParaRPr kumimoji="1" lang="zh-CN" altLang="en-US" sz="2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8FC46AF-1CD1-1EAB-12CB-CED1716EA1B2}"/>
              </a:ext>
            </a:extLst>
          </p:cNvPr>
          <p:cNvSpPr txBox="1"/>
          <p:nvPr/>
        </p:nvSpPr>
        <p:spPr>
          <a:xfrm>
            <a:off x="813574" y="4969778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0.2-12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EAF211-F0F9-EC78-67AD-416AFFC8958F}"/>
              </a:ext>
            </a:extLst>
          </p:cNvPr>
          <p:cNvSpPr txBox="1"/>
          <p:nvPr/>
        </p:nvSpPr>
        <p:spPr>
          <a:xfrm>
            <a:off x="4671978" y="4682163"/>
            <a:ext cx="2823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20-30 keV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30-250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6C808F-634E-EBE8-3FC3-36C5B1E3CE44}"/>
              </a:ext>
            </a:extLst>
          </p:cNvPr>
          <p:cNvSpPr txBox="1"/>
          <p:nvPr/>
        </p:nvSpPr>
        <p:spPr>
          <a:xfrm>
            <a:off x="8490131" y="4670798"/>
            <a:ext cx="2863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GBM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160-800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30-300000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8047C7-F666-AE4C-923C-B9E71872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B9BC187-9E49-76AD-866B-236F2FDF68F6}"/>
              </a:ext>
            </a:extLst>
          </p:cNvPr>
          <p:cNvSpPr txBox="1"/>
          <p:nvPr/>
        </p:nvSpPr>
        <p:spPr>
          <a:xfrm>
            <a:off x="9119610" y="7428174"/>
            <a:ext cx="535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使用</a:t>
            </a:r>
            <a:r>
              <a:rPr kumimoji="1" lang="en-US" altLang="zh-CN" dirty="0"/>
              <a:t>Fermi</a:t>
            </a:r>
            <a:r>
              <a:rPr kumimoji="1" lang="zh-CN" altLang="en-US" dirty="0"/>
              <a:t>数据进行计时，确保各波段相位的一致性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E1A40A7-12D3-426B-32FA-F3E77BEE99A8}"/>
              </a:ext>
            </a:extLst>
          </p:cNvPr>
          <p:cNvSpPr txBox="1"/>
          <p:nvPr/>
        </p:nvSpPr>
        <p:spPr>
          <a:xfrm>
            <a:off x="9119610" y="7050715"/>
            <a:ext cx="533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通过慧眼以及</a:t>
            </a:r>
            <a:r>
              <a:rPr kumimoji="1" lang="en-US" altLang="zh-CN" dirty="0"/>
              <a:t>Fermi</a:t>
            </a:r>
            <a:r>
              <a:rPr kumimoji="1" lang="zh-CN" altLang="en-US" dirty="0"/>
              <a:t>的观测，增进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以上的观测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D598DA-3536-2193-909D-AF767D736D12}"/>
              </a:ext>
            </a:extLst>
          </p:cNvPr>
          <p:cNvSpPr txBox="1"/>
          <p:nvPr/>
        </p:nvSpPr>
        <p:spPr>
          <a:xfrm>
            <a:off x="1382065" y="7081139"/>
            <a:ext cx="100767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所以我们的工作首先要通过数据增进对它硬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以上脉冲辐射的了解</a:t>
            </a:r>
            <a:endParaRPr kumimoji="1" lang="en-US" altLang="zh-CN" dirty="0"/>
          </a:p>
          <a:p>
            <a:r>
              <a:rPr kumimoji="1" lang="zh-CN" altLang="en-US" dirty="0"/>
              <a:t>国产卫星，也是目前有效面积最大的硬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望远镜慧眼的观测，</a:t>
            </a:r>
            <a:endParaRPr kumimoji="1" lang="en-US" altLang="zh-CN" dirty="0"/>
          </a:p>
          <a:p>
            <a:r>
              <a:rPr kumimoji="1" lang="zh-CN" altLang="en-US" dirty="0"/>
              <a:t>以及</a:t>
            </a:r>
            <a:r>
              <a:rPr kumimoji="1" lang="en-US" altLang="zh-CN" dirty="0"/>
              <a:t>fermi</a:t>
            </a:r>
            <a:r>
              <a:rPr kumimoji="1" lang="zh-CN" altLang="en-US" dirty="0"/>
              <a:t> </a:t>
            </a:r>
            <a:r>
              <a:rPr kumimoji="1" lang="en-US" altLang="zh-CN" dirty="0"/>
              <a:t>15</a:t>
            </a:r>
            <a:r>
              <a:rPr kumimoji="1" lang="zh-CN" altLang="en-US" dirty="0"/>
              <a:t>年持续的观测，给了我们前所未有的数据质量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在软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波段，虽然已经观测得比较透彻，为了相位的一致性，我们选择了新卫星</a:t>
            </a:r>
            <a:r>
              <a:rPr kumimoji="1" lang="en-US" altLang="zh-CN" dirty="0"/>
              <a:t>NICER</a:t>
            </a:r>
            <a:r>
              <a:rPr kumimoji="1" lang="zh-CN" altLang="en-US" dirty="0"/>
              <a:t>作为补充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34B323A-456F-50DB-FA2F-A41F2D21C8B2}"/>
              </a:ext>
            </a:extLst>
          </p:cNvPr>
          <p:cNvSpPr txBox="1"/>
          <p:nvPr/>
        </p:nvSpPr>
        <p:spPr>
          <a:xfrm>
            <a:off x="796771" y="6230627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Fermi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年计时</a:t>
            </a:r>
          </a:p>
        </p:txBody>
      </p:sp>
    </p:spTree>
    <p:extLst>
      <p:ext uri="{BB962C8B-B14F-4D97-AF65-F5344CB8AC3E}">
        <p14:creationId xmlns:p14="http://schemas.microsoft.com/office/powerpoint/2010/main" val="316152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4682D-C6F9-043F-C8BE-7B18F93CA7C2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宽能段脉冲轮廓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6A3011-98A4-7129-2B84-9D69751C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FCF28D-3C15-6889-97DA-CB80564F3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100" y="1393909"/>
            <a:ext cx="6019303" cy="4571887"/>
          </a:xfrm>
          <a:prstGeom prst="rect">
            <a:avLst/>
          </a:prstGeom>
        </p:spPr>
      </p:pic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22FD9BD0-B992-A2FF-C57E-0CE9A64A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35" y="1045611"/>
            <a:ext cx="5067626" cy="51303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97380B-A235-2023-4864-F356BD43DD62}"/>
              </a:ext>
            </a:extLst>
          </p:cNvPr>
          <p:cNvSpPr txBox="1"/>
          <p:nvPr/>
        </p:nvSpPr>
        <p:spPr>
          <a:xfrm>
            <a:off x="5058552" y="612666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脉冲轮廓随能量向中收窄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30DC8A-0E8D-0A35-955E-935987FFA4D3}"/>
              </a:ext>
            </a:extLst>
          </p:cNvPr>
          <p:cNvSpPr txBox="1"/>
          <p:nvPr/>
        </p:nvSpPr>
        <p:spPr>
          <a:xfrm>
            <a:off x="2070100" y="7277100"/>
            <a:ext cx="11162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观测结果上，我们首先看脉冲轮廓，四个轮廓分别是能量由低到高的</a:t>
            </a:r>
            <a:r>
              <a:rPr kumimoji="1" lang="en-US" altLang="zh-CN" dirty="0"/>
              <a:t>NICER,</a:t>
            </a:r>
            <a:r>
              <a:rPr kumimoji="1" lang="zh-CN" altLang="en-US" dirty="0"/>
              <a:t>慧眼</a:t>
            </a:r>
            <a:r>
              <a:rPr kumimoji="1" lang="en-US" altLang="zh-CN" dirty="0" err="1"/>
              <a:t>HE,fermi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gbm,fermi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lat</a:t>
            </a:r>
            <a:r>
              <a:rPr kumimoji="1" lang="en-US" altLang="zh-CN" dirty="0"/>
              <a:t>,</a:t>
            </a:r>
          </a:p>
          <a:p>
            <a:r>
              <a:rPr kumimoji="1" lang="zh-CN" altLang="en-US" dirty="0"/>
              <a:t>他们的轮廓肉眼可见的向中心变窄，脉冲所占相位从低能端的</a:t>
            </a:r>
            <a:r>
              <a:rPr kumimoji="1" lang="en-US" altLang="zh-CN" dirty="0"/>
              <a:t>0.8</a:t>
            </a:r>
            <a:r>
              <a:rPr kumimoji="1" lang="zh-CN" altLang="en-US" dirty="0"/>
              <a:t>，变到高能端的</a:t>
            </a:r>
            <a:r>
              <a:rPr kumimoji="1" lang="en-US" altLang="zh-CN" dirty="0"/>
              <a:t>0.5</a:t>
            </a:r>
            <a:r>
              <a:rPr kumimoji="1" lang="zh-CN" altLang="en-US" dirty="0"/>
              <a:t>，右图选择了半高全宽，</a:t>
            </a:r>
            <a:endParaRPr kumimoji="1" lang="en-US" altLang="zh-CN" dirty="0"/>
          </a:p>
          <a:p>
            <a:r>
              <a:rPr kumimoji="1" lang="zh-CN" altLang="en-US" dirty="0"/>
              <a:t>或者说</a:t>
            </a:r>
            <a:r>
              <a:rPr kumimoji="1" lang="en-US" altLang="zh-CN" dirty="0"/>
              <a:t>w50</a:t>
            </a:r>
            <a:r>
              <a:rPr kumimoji="1" lang="zh-CN" altLang="en-US" dirty="0"/>
              <a:t>来量化这一变化，结果表明这一趋势可以用幂律模型表示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3380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4682D-C6F9-043F-C8BE-7B18F93CA7C2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宽能段能谱分析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83F886E1-A4B9-B53E-8C94-10553E7A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3" y="1462762"/>
            <a:ext cx="10089055" cy="442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54CA4-73D6-5C32-5A5F-12FA9B10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EFD110-5064-6243-CFAC-10B019F85465}"/>
              </a:ext>
            </a:extLst>
          </p:cNvPr>
          <p:cNvSpPr txBox="1"/>
          <p:nvPr/>
        </p:nvSpPr>
        <p:spPr>
          <a:xfrm>
            <a:off x="490088" y="7035633"/>
            <a:ext cx="12806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然后再来看宽能段的能谱结果，能谱使用超指数阶段幂律模型拟合，相位平均谱能谱峰值在</a:t>
            </a:r>
            <a:r>
              <a:rPr kumimoji="1" lang="en-US" altLang="zh-CN" dirty="0"/>
              <a:t>2MeV</a:t>
            </a:r>
            <a:r>
              <a:rPr kumimoji="1" lang="zh-CN" altLang="en-US" dirty="0"/>
              <a:t>左右，</a:t>
            </a:r>
            <a:endParaRPr kumimoji="1" lang="en-US" altLang="zh-CN" dirty="0"/>
          </a:p>
          <a:p>
            <a:r>
              <a:rPr kumimoji="1" lang="zh-CN" altLang="en-US" dirty="0"/>
              <a:t>我们还分为三个相位段做相位分解谱，使用</a:t>
            </a:r>
            <a:r>
              <a:rPr kumimoji="1" lang="en-US" altLang="zh-CN" dirty="0" err="1"/>
              <a:t>powerlaw</a:t>
            </a:r>
            <a:r>
              <a:rPr kumimoji="1" lang="zh-CN" altLang="en-US" dirty="0"/>
              <a:t>拟合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还是明显的中间硬，两边软，但由于</a:t>
            </a:r>
            <a:r>
              <a:rPr kumimoji="1" lang="en-US" altLang="zh-CN" dirty="0"/>
              <a:t>LAT</a:t>
            </a:r>
            <a:r>
              <a:rPr kumimoji="1" lang="zh-CN" altLang="en-US" dirty="0"/>
              <a:t>的数据质量相对逊色，</a:t>
            </a:r>
            <a:endParaRPr kumimoji="1" lang="en-US" altLang="zh-CN" dirty="0"/>
          </a:p>
          <a:p>
            <a:r>
              <a:rPr kumimoji="1" lang="zh-CN" altLang="en-US" dirty="0"/>
              <a:t>所以使用超指数阶段幂律谱得到拟合参数没有显著的差异。</a:t>
            </a:r>
          </a:p>
        </p:txBody>
      </p:sp>
    </p:spTree>
    <p:extLst>
      <p:ext uri="{BB962C8B-B14F-4D97-AF65-F5344CB8AC3E}">
        <p14:creationId xmlns:p14="http://schemas.microsoft.com/office/powerpoint/2010/main" val="2477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A7269AA-0469-2996-5AC5-238FBB88CAE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42A6DA92-653D-ED33-8B5A-705DBC95107D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4682D-C6F9-043F-C8BE-7B18F93CA7C2}"/>
              </a:ext>
            </a:extLst>
          </p:cNvPr>
          <p:cNvSpPr txBox="1"/>
          <p:nvPr/>
        </p:nvSpPr>
        <p:spPr>
          <a:xfrm>
            <a:off x="314632" y="93890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几何信息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ABB052-3C36-95CB-4F0E-DB3F7E396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31" y="1330036"/>
            <a:ext cx="3807766" cy="519854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617F5FA-F43B-F417-DC25-0F43150863F5}"/>
              </a:ext>
            </a:extLst>
          </p:cNvPr>
          <p:cNvSpPr txBox="1"/>
          <p:nvPr/>
        </p:nvSpPr>
        <p:spPr>
          <a:xfrm>
            <a:off x="353220" y="9454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磁倾角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A8968-269C-F40C-387D-84CFD0594E05}"/>
              </a:ext>
            </a:extLst>
          </p:cNvPr>
          <p:cNvSpPr txBox="1"/>
          <p:nvPr/>
        </p:nvSpPr>
        <p:spPr>
          <a:xfrm>
            <a:off x="1253837" y="639477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CRAWFORD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al;2001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9B848B-83E0-FEFA-CFC4-EBD951B3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89" y="1357734"/>
            <a:ext cx="5742711" cy="484216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F5C627C-6AD2-8225-F37B-79D228B58E2E}"/>
              </a:ext>
            </a:extLst>
          </p:cNvPr>
          <p:cNvSpPr txBox="1"/>
          <p:nvPr/>
        </p:nvSpPr>
        <p:spPr>
          <a:xfrm>
            <a:off x="7651373" y="6380845"/>
            <a:ext cx="6573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Gaensler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1232DCC-AFB2-1EC4-8BFF-12076F131FA4}"/>
              </a:ext>
            </a:extLst>
          </p:cNvPr>
          <p:cNvSpPr txBox="1"/>
          <p:nvPr/>
        </p:nvSpPr>
        <p:spPr>
          <a:xfrm>
            <a:off x="7949190" y="974160"/>
            <a:ext cx="236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视倾角</a:t>
            </a:r>
            <a:r>
              <a:rPr kumimoji="1" lang="en-US" altLang="zh-CN" dirty="0"/>
              <a:t>~30°</a:t>
            </a:r>
            <a:endParaRPr kumimoji="1"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EAF254E2-279F-1664-58E4-FA3F3324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17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7E0AD3-1C5B-4A97-51EB-3523ECC37712}"/>
              </a:ext>
            </a:extLst>
          </p:cNvPr>
          <p:cNvSpPr txBox="1"/>
          <p:nvPr/>
        </p:nvSpPr>
        <p:spPr>
          <a:xfrm>
            <a:off x="637231" y="7314542"/>
            <a:ext cx="923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了解了脉冲辐射的观测特征，在来找几何上的限制，射电偏振的</a:t>
            </a:r>
            <a:r>
              <a:rPr kumimoji="1" lang="en-US" altLang="zh-CN" dirty="0"/>
              <a:t>RVM</a:t>
            </a:r>
            <a:r>
              <a:rPr kumimoji="1" lang="zh-CN" altLang="en-US" dirty="0"/>
              <a:t>模型是比较可靠的确定几何参数的方法，但是这个源没有看明显的</a:t>
            </a:r>
            <a:r>
              <a:rPr kumimoji="1" lang="en-US" altLang="zh-CN" dirty="0"/>
              <a:t>S</a:t>
            </a:r>
            <a:r>
              <a:rPr kumimoji="1" lang="zh-CN" altLang="en-US" dirty="0"/>
              <a:t>弯，两个参数存在耦合，但还是给出有效的参数范围，此外根据</a:t>
            </a:r>
            <a:r>
              <a:rPr kumimoji="1" lang="en-US" altLang="zh-CN" dirty="0"/>
              <a:t>PWN</a:t>
            </a:r>
            <a:r>
              <a:rPr kumimoji="1" lang="zh-CN" altLang="en-US" dirty="0"/>
              <a:t>图像的分析给出视倾角应该在</a:t>
            </a:r>
            <a:r>
              <a:rPr kumimoji="1" lang="en-US" altLang="zh-CN" dirty="0"/>
              <a:t>30</a:t>
            </a:r>
            <a:r>
              <a:rPr kumimoji="1" lang="zh-CN" altLang="en-US" dirty="0"/>
              <a:t>度左右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C474FF3-6A48-9A6A-F053-0033614FC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537" y="943288"/>
            <a:ext cx="1219200" cy="342900"/>
          </a:xfrm>
          <a:prstGeom prst="rect">
            <a:avLst/>
          </a:prstGeom>
        </p:spPr>
      </p:pic>
      <p:pic>
        <p:nvPicPr>
          <p:cNvPr id="15" name="图片 14" descr="图片包含 文本&#10;&#10;描述已自动生成">
            <a:extLst>
              <a:ext uri="{FF2B5EF4-FFF2-40B4-BE49-F238E27FC236}">
                <a16:creationId xmlns:a16="http://schemas.microsoft.com/office/drawing/2014/main" id="{B07621A7-EB77-6D2C-8BFB-0DDAE16FF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48" r="7476"/>
          <a:stretch/>
        </p:blipFill>
        <p:spPr>
          <a:xfrm>
            <a:off x="3589634" y="953386"/>
            <a:ext cx="1107996" cy="34810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60515A-2643-1FD4-FBC6-5711F6192EB1}"/>
              </a:ext>
            </a:extLst>
          </p:cNvPr>
          <p:cNvSpPr txBox="1"/>
          <p:nvPr/>
        </p:nvSpPr>
        <p:spPr>
          <a:xfrm>
            <a:off x="2700698" y="9607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视倾角</a:t>
            </a:r>
          </a:p>
        </p:txBody>
      </p:sp>
    </p:spTree>
    <p:extLst>
      <p:ext uri="{BB962C8B-B14F-4D97-AF65-F5344CB8AC3E}">
        <p14:creationId xmlns:p14="http://schemas.microsoft.com/office/powerpoint/2010/main" val="3752462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81F4291-7532-D663-8310-72BA2BC5EDD3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295B95-4921-BF53-3581-AF5C70DCDDB5}"/>
              </a:ext>
            </a:extLst>
          </p:cNvPr>
          <p:cNvSpPr txBox="1"/>
          <p:nvPr/>
        </p:nvSpPr>
        <p:spPr>
          <a:xfrm>
            <a:off x="293007" y="85687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观测信息小结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819DF593-C662-3A0A-3B03-B56FBB4163B9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23E6D84-25AE-FC0F-0948-75EB4EC0E590}"/>
              </a:ext>
            </a:extLst>
          </p:cNvPr>
          <p:cNvSpPr txBox="1"/>
          <p:nvPr/>
        </p:nvSpPr>
        <p:spPr>
          <a:xfrm>
            <a:off x="2733945" y="3990121"/>
            <a:ext cx="74687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观测主要结果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宽脉冲轮廓，随能量上升向中变窄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相位分解谱的中间硬，两边软，呈对称凹陷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脉冲能谱截断能量低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7059C-3A32-6DD9-91B0-0550E2F1A4FB}"/>
              </a:ext>
            </a:extLst>
          </p:cNvPr>
          <p:cNvSpPr txBox="1"/>
          <p:nvPr/>
        </p:nvSpPr>
        <p:spPr>
          <a:xfrm>
            <a:off x="2733945" y="1912756"/>
            <a:ext cx="27478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几何参数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磁倾角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~20°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观测角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~30°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40144B-04C4-1A0F-0523-7F9F710856F0}"/>
              </a:ext>
            </a:extLst>
          </p:cNvPr>
          <p:cNvSpPr txBox="1"/>
          <p:nvPr/>
        </p:nvSpPr>
        <p:spPr>
          <a:xfrm>
            <a:off x="924955" y="7181088"/>
            <a:ext cx="1108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所以我们得到了合理的几何参数范围，也知道脉冲星辐射在宽波段如何演化，那么就可以对模型进行检验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C3ACD9-2C72-CC39-CF32-2BBFD821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337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E7F194B-C021-5CBD-3A8E-9FF517373011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35CF2D-50F8-1FE2-06F4-002D5A2D3A58}"/>
              </a:ext>
            </a:extLst>
          </p:cNvPr>
          <p:cNvSpPr txBox="1"/>
          <p:nvPr/>
        </p:nvSpPr>
        <p:spPr>
          <a:xfrm>
            <a:off x="293007" y="85687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合适的辐射模型？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13F7AC91-09EF-DFDC-48D7-70FBB29E2A44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9F4691-A7E0-F5BC-0C4E-B3FFDC14F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142" y="1587319"/>
            <a:ext cx="4139561" cy="473674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16D7FC-4129-F570-CE5C-18538110B028}"/>
              </a:ext>
            </a:extLst>
          </p:cNvPr>
          <p:cNvSpPr txBox="1"/>
          <p:nvPr/>
        </p:nvSpPr>
        <p:spPr>
          <a:xfrm>
            <a:off x="5203495" y="635877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al;2004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3E77A76-54B0-E0F5-2A7A-9304F8B7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80E3AD-08FC-85F5-64B4-97F10034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685" y="3643465"/>
            <a:ext cx="4158157" cy="21215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07536C-59DC-8B3E-3CC4-779685360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42" t="25279" r="16597" b="2990"/>
          <a:stretch/>
        </p:blipFill>
        <p:spPr>
          <a:xfrm>
            <a:off x="613758" y="1829361"/>
            <a:ext cx="3936906" cy="3458935"/>
          </a:xfrm>
          <a:prstGeom prst="rect">
            <a:avLst/>
          </a:prstGeom>
        </p:spPr>
      </p:pic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D44FC80-229D-6B81-473B-5277FD48EF38}"/>
              </a:ext>
            </a:extLst>
          </p:cNvPr>
          <p:cNvCxnSpPr>
            <a:cxnSpLocks/>
          </p:cNvCxnSpPr>
          <p:nvPr/>
        </p:nvCxnSpPr>
        <p:spPr>
          <a:xfrm>
            <a:off x="2572066" y="1220693"/>
            <a:ext cx="0" cy="201464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3E22E08-AFD9-4BA8-69BF-240FEE107575}"/>
                  </a:ext>
                </a:extLst>
              </p:cNvPr>
              <p:cNvSpPr txBox="1"/>
              <p:nvPr/>
            </p:nvSpPr>
            <p:spPr>
              <a:xfrm>
                <a:off x="2484419" y="957333"/>
                <a:ext cx="2196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3E22E08-AFD9-4BA8-69BF-240FEE107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419" y="957333"/>
                <a:ext cx="219612" cy="276999"/>
              </a:xfrm>
              <a:prstGeom prst="rect">
                <a:avLst/>
              </a:prstGeom>
              <a:blipFill>
                <a:blip r:embed="rId5"/>
                <a:stretch>
                  <a:fillRect l="-15789" r="-15789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E448D856-BED3-B206-A3A4-850E109835EC}"/>
              </a:ext>
            </a:extLst>
          </p:cNvPr>
          <p:cNvCxnSpPr>
            <a:cxnSpLocks/>
          </p:cNvCxnSpPr>
          <p:nvPr/>
        </p:nvCxnSpPr>
        <p:spPr>
          <a:xfrm flipV="1">
            <a:off x="613758" y="3235333"/>
            <a:ext cx="3936906" cy="70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5CABAFF9-F5A0-15E9-98EC-6E119D8F5405}"/>
              </a:ext>
            </a:extLst>
          </p:cNvPr>
          <p:cNvSpPr txBox="1"/>
          <p:nvPr/>
        </p:nvSpPr>
        <p:spPr>
          <a:xfrm>
            <a:off x="95638" y="31027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👁</a:t>
            </a:r>
            <a:endParaRPr kumimoji="1"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26EEBE5-4C70-53EE-E92D-B88E6496C5E3}"/>
              </a:ext>
            </a:extLst>
          </p:cNvPr>
          <p:cNvSpPr txBox="1"/>
          <p:nvPr/>
        </p:nvSpPr>
        <p:spPr>
          <a:xfrm>
            <a:off x="997520" y="571001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连续的环状辐射带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容易产生宽的脉冲轮廓</a:t>
            </a:r>
          </a:p>
        </p:txBody>
      </p:sp>
      <p:pic>
        <p:nvPicPr>
          <p:cNvPr id="51" name="图片 50" descr="图片包含 文本&#10;&#10;描述已自动生成">
            <a:extLst>
              <a:ext uri="{FF2B5EF4-FFF2-40B4-BE49-F238E27FC236}">
                <a16:creationId xmlns:a16="http://schemas.microsoft.com/office/drawing/2014/main" id="{BAB3D870-D02C-B0D1-C4CC-02EF2817B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348" y="3765190"/>
            <a:ext cx="1003300" cy="38100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96B7CCE5-4855-5797-3DDD-E173BBFAFF3F}"/>
              </a:ext>
            </a:extLst>
          </p:cNvPr>
          <p:cNvSpPr txBox="1"/>
          <p:nvPr/>
        </p:nvSpPr>
        <p:spPr>
          <a:xfrm>
            <a:off x="182880" y="6991370"/>
            <a:ext cx="73404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首先我们考虑什么模型比较合适</a:t>
            </a:r>
            <a:endParaRPr kumimoji="1" lang="en-US" altLang="zh-CN" dirty="0"/>
          </a:p>
          <a:p>
            <a:r>
              <a:rPr kumimoji="1" lang="zh-CN" altLang="en-US" dirty="0"/>
              <a:t>脉冲轮廓是脉冲星转动一圈的光变，</a:t>
            </a:r>
            <a:endParaRPr kumimoji="1" lang="en-US" altLang="zh-CN" dirty="0"/>
          </a:p>
          <a:p>
            <a:r>
              <a:rPr kumimoji="1" lang="zh-CN" altLang="en-US" dirty="0"/>
              <a:t>拿起这个桃子转动一圈，可以在一个较大的相位内看到这个白色保护套</a:t>
            </a:r>
            <a:endParaRPr kumimoji="1" lang="en-US" altLang="zh-CN" dirty="0"/>
          </a:p>
          <a:p>
            <a:r>
              <a:rPr kumimoji="1" lang="zh-CN" altLang="en-US" dirty="0"/>
              <a:t>这说明环状辐射区，比较容易产生宽脉冲轮廓</a:t>
            </a:r>
            <a:endParaRPr kumimoji="1" lang="en-US" altLang="zh-CN" dirty="0"/>
          </a:p>
          <a:p>
            <a:r>
              <a:rPr kumimoji="1" lang="zh-CN" altLang="en-US" dirty="0"/>
              <a:t>如果这个环的纬度不同，那么视线穿入穿出的时间也不同</a:t>
            </a:r>
            <a:endParaRPr kumimoji="1" lang="en-US" altLang="zh-CN" dirty="0"/>
          </a:p>
          <a:p>
            <a:r>
              <a:rPr kumimoji="1" lang="zh-CN" altLang="en-US" dirty="0"/>
              <a:t>这好像和我们之前观测的一些性质符合</a:t>
            </a:r>
            <a:endParaRPr kumimoji="1" lang="en-US" altLang="zh-CN" dirty="0"/>
          </a:p>
          <a:p>
            <a:r>
              <a:rPr kumimoji="1" lang="zh-CN" altLang="en-US" dirty="0"/>
              <a:t>考虑到换间隙模型再低磁倾角是辐射区是近似圆形的。</a:t>
            </a:r>
            <a:endParaRPr kumimoji="1" lang="en-US" altLang="zh-CN" dirty="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77EF44D9-DC10-CEBD-3046-86BA092E6C2C}"/>
              </a:ext>
            </a:extLst>
          </p:cNvPr>
          <p:cNvSpPr/>
          <p:nvPr/>
        </p:nvSpPr>
        <p:spPr>
          <a:xfrm rot="19564855">
            <a:off x="8605995" y="1795049"/>
            <a:ext cx="2340784" cy="6973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8616EFE6-6134-29BC-C83F-A8DD7BBA1011}"/>
              </a:ext>
            </a:extLst>
          </p:cNvPr>
          <p:cNvSpPr/>
          <p:nvPr/>
        </p:nvSpPr>
        <p:spPr>
          <a:xfrm rot="19564855">
            <a:off x="8524148" y="1440713"/>
            <a:ext cx="1951119" cy="5900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838EA5C-D881-A5CE-273F-DC85E9A99EFF}"/>
              </a:ext>
            </a:extLst>
          </p:cNvPr>
          <p:cNvSpPr/>
          <p:nvPr/>
        </p:nvSpPr>
        <p:spPr>
          <a:xfrm rot="19564855">
            <a:off x="8639056" y="1119746"/>
            <a:ext cx="2395460" cy="22356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0" name="直线连接符 59">
            <a:extLst>
              <a:ext uri="{FF2B5EF4-FFF2-40B4-BE49-F238E27FC236}">
                <a16:creationId xmlns:a16="http://schemas.microsoft.com/office/drawing/2014/main" id="{4CE8CF36-2E8E-1C22-F6B6-E470959BC23F}"/>
              </a:ext>
            </a:extLst>
          </p:cNvPr>
          <p:cNvCxnSpPr>
            <a:cxnSpLocks/>
          </p:cNvCxnSpPr>
          <p:nvPr/>
        </p:nvCxnSpPr>
        <p:spPr>
          <a:xfrm>
            <a:off x="8384048" y="1735726"/>
            <a:ext cx="307042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线连接符 61">
            <a:extLst>
              <a:ext uri="{FF2B5EF4-FFF2-40B4-BE49-F238E27FC236}">
                <a16:creationId xmlns:a16="http://schemas.microsoft.com/office/drawing/2014/main" id="{E415364D-F77F-7F51-EF0E-9CB0EC45E0DB}"/>
              </a:ext>
            </a:extLst>
          </p:cNvPr>
          <p:cNvCxnSpPr>
            <a:cxnSpLocks/>
          </p:cNvCxnSpPr>
          <p:nvPr/>
        </p:nvCxnSpPr>
        <p:spPr>
          <a:xfrm>
            <a:off x="9984485" y="1740988"/>
            <a:ext cx="693637" cy="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5E3CF01-CB57-3544-490C-CFB581BBCD01}"/>
              </a:ext>
            </a:extLst>
          </p:cNvPr>
          <p:cNvSpPr/>
          <p:nvPr/>
        </p:nvSpPr>
        <p:spPr>
          <a:xfrm>
            <a:off x="0" y="-1"/>
            <a:ext cx="12192000" cy="1277472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7C4BE8E-0D2D-EC0E-A154-FA72B52554C2}"/>
              </a:ext>
            </a:extLst>
          </p:cNvPr>
          <p:cNvSpPr txBox="1"/>
          <p:nvPr/>
        </p:nvSpPr>
        <p:spPr>
          <a:xfrm>
            <a:off x="1074677" y="315569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手动输入 10">
            <a:extLst>
              <a:ext uri="{FF2B5EF4-FFF2-40B4-BE49-F238E27FC236}">
                <a16:creationId xmlns:a16="http://schemas.microsoft.com/office/drawing/2014/main" id="{FC92BB96-D459-2D1B-54FF-294CBF351549}"/>
              </a:ext>
            </a:extLst>
          </p:cNvPr>
          <p:cNvSpPr/>
          <p:nvPr/>
        </p:nvSpPr>
        <p:spPr>
          <a:xfrm rot="16200000">
            <a:off x="9421905" y="-1492624"/>
            <a:ext cx="1277471" cy="4262718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3" name="图片 12" descr="横版组合——透明.png">
            <a:extLst>
              <a:ext uri="{FF2B5EF4-FFF2-40B4-BE49-F238E27FC236}">
                <a16:creationId xmlns:a16="http://schemas.microsoft.com/office/drawing/2014/main" id="{2AD207C7-F6E5-5EA0-6C11-190ADE1895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7" y="6217310"/>
            <a:ext cx="3027677" cy="63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9487A56-51AE-701A-9C19-1ABDD61A9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18" y="6201317"/>
            <a:ext cx="3684948" cy="6676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71F9441-77FF-BE5F-CE78-C228A6D28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592" y="6217310"/>
            <a:ext cx="5125408" cy="66041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ADEDEAB-ABAC-1D15-4F18-F1EEFA8253D7}"/>
              </a:ext>
            </a:extLst>
          </p:cNvPr>
          <p:cNvSpPr txBox="1"/>
          <p:nvPr/>
        </p:nvSpPr>
        <p:spPr>
          <a:xfrm>
            <a:off x="1929064" y="2204997"/>
            <a:ext cx="7746031" cy="2768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000" b="1" dirty="0"/>
              <a:t>脉冲星的高能辐射概况</a:t>
            </a:r>
            <a:endParaRPr kumimoji="1" lang="en-US" altLang="zh-CN" sz="4000" b="1" dirty="0"/>
          </a:p>
          <a:p>
            <a:pPr algn="ctr">
              <a:lnSpc>
                <a:spcPct val="150000"/>
              </a:lnSpc>
            </a:pPr>
            <a:r>
              <a:rPr kumimoji="1" lang="en-US" altLang="zh-CN" sz="4000" b="1" dirty="0"/>
              <a:t>PSR</a:t>
            </a:r>
            <a:r>
              <a:rPr kumimoji="1" lang="zh-CN" altLang="en-US" sz="4000" b="1" dirty="0"/>
              <a:t> </a:t>
            </a:r>
            <a:r>
              <a:rPr kumimoji="1" lang="en-US" altLang="zh-CN" sz="4000" b="1" dirty="0"/>
              <a:t>B1509-58</a:t>
            </a:r>
            <a:r>
              <a:rPr kumimoji="1" lang="zh-CN" altLang="en-US" sz="4000" b="1" dirty="0"/>
              <a:t> 简介以及数据分析</a:t>
            </a:r>
            <a:endParaRPr kumimoji="1" lang="en-US" altLang="zh-CN" sz="4000" b="1" dirty="0"/>
          </a:p>
          <a:p>
            <a:pPr algn="ctr">
              <a:lnSpc>
                <a:spcPct val="150000"/>
              </a:lnSpc>
            </a:pPr>
            <a:r>
              <a:rPr kumimoji="1" lang="zh-CN" altLang="en-US" sz="4000" b="1" dirty="0"/>
              <a:t>模型讨论</a:t>
            </a:r>
            <a:endParaRPr kumimoji="1" lang="en-US" altLang="zh-CN" sz="4000" b="1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5B066A54-ACC4-BA62-AC0C-8F89BECD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953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155FDC1-7413-1BEF-9674-4AB87390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92" y="691520"/>
            <a:ext cx="4763663" cy="47279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4F4DB7-3C41-DE2E-E5AB-8F963DF4D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1"/>
          <a:stretch/>
        </p:blipFill>
        <p:spPr>
          <a:xfrm>
            <a:off x="5612436" y="1256873"/>
            <a:ext cx="5524248" cy="53192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EA4A43D-FD56-50F0-8970-03736BBF90FF}"/>
              </a:ext>
            </a:extLst>
          </p:cNvPr>
          <p:cNvSpPr txBox="1"/>
          <p:nvPr/>
        </p:nvSpPr>
        <p:spPr>
          <a:xfrm>
            <a:off x="9335824" y="165899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磁倾角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30°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426BF8-CDCD-F893-2128-FDB4FF434533}"/>
              </a:ext>
            </a:extLst>
          </p:cNvPr>
          <p:cNvSpPr txBox="1"/>
          <p:nvPr/>
        </p:nvSpPr>
        <p:spPr>
          <a:xfrm>
            <a:off x="8035238" y="125474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视倾角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20°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下箭头 5">
            <a:extLst>
              <a:ext uri="{FF2B5EF4-FFF2-40B4-BE49-F238E27FC236}">
                <a16:creationId xmlns:a16="http://schemas.microsoft.com/office/drawing/2014/main" id="{CF2C6505-D44D-0587-1B88-7712AB67D02F}"/>
              </a:ext>
            </a:extLst>
          </p:cNvPr>
          <p:cNvSpPr/>
          <p:nvPr/>
        </p:nvSpPr>
        <p:spPr>
          <a:xfrm>
            <a:off x="10615115" y="4681766"/>
            <a:ext cx="136754" cy="5222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19D498-137D-4859-610B-4E372FBD0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297" y="2470978"/>
            <a:ext cx="1969996" cy="12664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51751D-0F48-5897-E24F-921E59CC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912" y="3029162"/>
            <a:ext cx="1183457" cy="760794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B017AAD8-238C-25BD-DA19-A5A81B618EF4}"/>
              </a:ext>
            </a:extLst>
          </p:cNvPr>
          <p:cNvCxnSpPr/>
          <p:nvPr/>
        </p:nvCxnSpPr>
        <p:spPr>
          <a:xfrm flipH="1">
            <a:off x="8155316" y="1843659"/>
            <a:ext cx="399394" cy="12605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BBD6379-CEC7-296C-382F-49FA34E50851}"/>
              </a:ext>
            </a:extLst>
          </p:cNvPr>
          <p:cNvSpPr txBox="1"/>
          <p:nvPr/>
        </p:nvSpPr>
        <p:spPr>
          <a:xfrm>
            <a:off x="8983899" y="368568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辐射光子能量逐渐变高</a:t>
            </a:r>
          </a:p>
        </p:txBody>
      </p:sp>
      <p:pic>
        <p:nvPicPr>
          <p:cNvPr id="11" name="图片 10" descr="徽标&#10;&#10;描述已自动生成">
            <a:extLst>
              <a:ext uri="{FF2B5EF4-FFF2-40B4-BE49-F238E27FC236}">
                <a16:creationId xmlns:a16="http://schemas.microsoft.com/office/drawing/2014/main" id="{452961F1-C8C9-8FFB-6F8D-C46BDE819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30" y="5788765"/>
            <a:ext cx="2514600" cy="787400"/>
          </a:xfrm>
          <a:prstGeom prst="rect">
            <a:avLst/>
          </a:prstGeom>
        </p:spPr>
      </p:pic>
      <p:pic>
        <p:nvPicPr>
          <p:cNvPr id="12" name="图片 11" descr="图示&#10;&#10;低可信度描述已自动生成">
            <a:extLst>
              <a:ext uri="{FF2B5EF4-FFF2-40B4-BE49-F238E27FC236}">
                <a16:creationId xmlns:a16="http://schemas.microsoft.com/office/drawing/2014/main" id="{E756F4A1-37CE-FC5F-00F9-51B0684330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7507"/>
          <a:stretch/>
        </p:blipFill>
        <p:spPr>
          <a:xfrm>
            <a:off x="3146973" y="5962843"/>
            <a:ext cx="1937964" cy="3113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7169332-E5C1-7A8F-339E-FE689EB08CE8}"/>
              </a:ext>
            </a:extLst>
          </p:cNvPr>
          <p:cNvSpPr txBox="1"/>
          <p:nvPr/>
        </p:nvSpPr>
        <p:spPr>
          <a:xfrm>
            <a:off x="176366" y="562965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辐射束流强为高斯分布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869E8A-A15D-FF51-A8B5-90416F90ABD4}"/>
              </a:ext>
            </a:extLst>
          </p:cNvPr>
          <p:cNvSpPr txBox="1"/>
          <p:nvPr/>
        </p:nvSpPr>
        <p:spPr>
          <a:xfrm>
            <a:off x="2926291" y="552718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强度，宽度简单调制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BAB2E5-BA8C-F770-8B7C-A6B41ADFC7D7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4B5DD3-FA30-2719-40F8-A94680815DC4}"/>
              </a:ext>
            </a:extLst>
          </p:cNvPr>
          <p:cNvSpPr txBox="1"/>
          <p:nvPr/>
        </p:nvSpPr>
        <p:spPr>
          <a:xfrm>
            <a:off x="293007" y="85687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基于环间隙的几何模型</a:t>
            </a:r>
          </a:p>
        </p:txBody>
      </p:sp>
      <p:sp>
        <p:nvSpPr>
          <p:cNvPr id="19" name="手动输入 18">
            <a:extLst>
              <a:ext uri="{FF2B5EF4-FFF2-40B4-BE49-F238E27FC236}">
                <a16:creationId xmlns:a16="http://schemas.microsoft.com/office/drawing/2014/main" id="{F3AAC2DB-1255-94CC-0E2E-C0B602F5BD8E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2" name="图片 21" descr="图示&#10;&#10;低可信度描述已自动生成">
            <a:extLst>
              <a:ext uri="{FF2B5EF4-FFF2-40B4-BE49-F238E27FC236}">
                <a16:creationId xmlns:a16="http://schemas.microsoft.com/office/drawing/2014/main" id="{5953712E-3879-8789-7B60-3D8E97B2A1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339"/>
          <a:stretch/>
        </p:blipFill>
        <p:spPr>
          <a:xfrm>
            <a:off x="3194678" y="6274229"/>
            <a:ext cx="1937964" cy="38966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7AE6F33-5ED7-2E92-55DE-7C0363B63054}"/>
              </a:ext>
            </a:extLst>
          </p:cNvPr>
          <p:cNvSpPr txBox="1"/>
          <p:nvPr/>
        </p:nvSpPr>
        <p:spPr>
          <a:xfrm>
            <a:off x="-628529" y="6998910"/>
            <a:ext cx="7109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所以我们可以建立一个简单的几何模型</a:t>
            </a:r>
            <a:endParaRPr kumimoji="1" lang="en-US" altLang="zh-CN" dirty="0"/>
          </a:p>
          <a:p>
            <a:r>
              <a:rPr kumimoji="1" lang="zh-CN" altLang="en-US" dirty="0"/>
              <a:t>在这个模型中，距离磁轴相同角距离的环形方向辐射相同能量的光子</a:t>
            </a:r>
            <a:endParaRPr kumimoji="1" lang="en-US" altLang="zh-CN" dirty="0"/>
          </a:p>
          <a:p>
            <a:r>
              <a:rPr kumimoji="1" lang="zh-CN" altLang="en-US" dirty="0"/>
              <a:t>辐射光子能量越靠近闭合磁力线越高。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辐射束有一定宽度，流强为高斯分布</a:t>
            </a:r>
            <a:endParaRPr kumimoji="1" lang="en-US" altLang="zh-CN" dirty="0"/>
          </a:p>
          <a:p>
            <a:r>
              <a:rPr kumimoji="1" lang="zh-CN" altLang="en-US" dirty="0"/>
              <a:t>并为了拟合非对称的轮廓加了简单的调制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3478B8CB-C110-984D-9E49-6CD9B0DE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06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3D4E771-5C7E-860C-4A68-36E4647F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22" y="856982"/>
            <a:ext cx="6208189" cy="473211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E7F194B-C021-5CBD-3A8E-9FF517373011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35CF2D-50F8-1FE2-06F4-002D5A2D3A58}"/>
              </a:ext>
            </a:extLst>
          </p:cNvPr>
          <p:cNvSpPr txBox="1"/>
          <p:nvPr/>
        </p:nvSpPr>
        <p:spPr>
          <a:xfrm>
            <a:off x="293007" y="85687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  <a:r>
              <a:rPr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脉冲轮廓演化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13F7AC91-09EF-DFDC-48D7-70FBB29E2A44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679B34-78CA-1012-089C-407A5B786858}"/>
              </a:ext>
            </a:extLst>
          </p:cNvPr>
          <p:cNvSpPr txBox="1"/>
          <p:nvPr/>
        </p:nvSpPr>
        <p:spPr>
          <a:xfrm>
            <a:off x="3935357" y="5977370"/>
            <a:ext cx="5109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辐射区整体随能量的上升</a:t>
            </a:r>
            <a:endParaRPr kumimoji="1" lang="en-US" altLang="zh-CN" sz="24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导致观测轮廓的变窄以及能谱的软化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40768D-1D26-BB8A-E36F-06419754336F}"/>
              </a:ext>
            </a:extLst>
          </p:cNvPr>
          <p:cNvSpPr txBox="1"/>
          <p:nvPr/>
        </p:nvSpPr>
        <p:spPr>
          <a:xfrm>
            <a:off x="57502" y="548898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几何模型的辐射强度天图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无单位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FE18347-8FBF-2C5D-F52E-8FA84D72B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21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DE8391-1F19-11C3-D911-48CC24A71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24" y="5816728"/>
            <a:ext cx="2643164" cy="1022024"/>
          </a:xfrm>
          <a:prstGeom prst="rect">
            <a:avLst/>
          </a:prstGeom>
        </p:spPr>
      </p:pic>
      <p:pic>
        <p:nvPicPr>
          <p:cNvPr id="10" name="图片 9" descr="图表&#10;&#10;描述已自动生成">
            <a:extLst>
              <a:ext uri="{FF2B5EF4-FFF2-40B4-BE49-F238E27FC236}">
                <a16:creationId xmlns:a16="http://schemas.microsoft.com/office/drawing/2014/main" id="{C96432A1-F2E2-025A-1C4E-02CA75618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300" y="1320543"/>
            <a:ext cx="3788475" cy="3316626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B9BB1CCB-F635-05A5-A033-7ADCE6F01F9C}"/>
              </a:ext>
            </a:extLst>
          </p:cNvPr>
          <p:cNvSpPr/>
          <p:nvPr/>
        </p:nvSpPr>
        <p:spPr>
          <a:xfrm>
            <a:off x="8175209" y="4911134"/>
            <a:ext cx="802115" cy="80211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6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>
                <a:noFill/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13" name="笑脸 12">
            <a:extLst>
              <a:ext uri="{FF2B5EF4-FFF2-40B4-BE49-F238E27FC236}">
                <a16:creationId xmlns:a16="http://schemas.microsoft.com/office/drawing/2014/main" id="{BB72974E-024B-DD85-C8E4-162A6214E276}"/>
              </a:ext>
            </a:extLst>
          </p:cNvPr>
          <p:cNvSpPr/>
          <p:nvPr/>
        </p:nvSpPr>
        <p:spPr>
          <a:xfrm>
            <a:off x="7219352" y="5237262"/>
            <a:ext cx="569637" cy="539833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16A7978F-A814-5B97-EB51-DB356B8576B7}"/>
              </a:ext>
            </a:extLst>
          </p:cNvPr>
          <p:cNvCxnSpPr>
            <a:cxnSpLocks/>
          </p:cNvCxnSpPr>
          <p:nvPr/>
        </p:nvCxnSpPr>
        <p:spPr>
          <a:xfrm flipV="1">
            <a:off x="8860841" y="932272"/>
            <a:ext cx="910651" cy="83450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1792FA0D-FBA2-1072-7EC6-21272D6957BB}"/>
              </a:ext>
            </a:extLst>
          </p:cNvPr>
          <p:cNvSpPr/>
          <p:nvPr/>
        </p:nvSpPr>
        <p:spPr>
          <a:xfrm>
            <a:off x="9126642" y="4759904"/>
            <a:ext cx="802115" cy="80211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6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>
                <a:noFill/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1332A7C-3979-D207-1E0D-1F28AA4B49A7}"/>
              </a:ext>
            </a:extLst>
          </p:cNvPr>
          <p:cNvSpPr/>
          <p:nvPr/>
        </p:nvSpPr>
        <p:spPr>
          <a:xfrm>
            <a:off x="10099261" y="4640412"/>
            <a:ext cx="802115" cy="80211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61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>
                <a:noFill/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915272DF-058B-BDF9-3BAA-FA41DAB354AB}"/>
              </a:ext>
            </a:extLst>
          </p:cNvPr>
          <p:cNvCxnSpPr/>
          <p:nvPr/>
        </p:nvCxnSpPr>
        <p:spPr>
          <a:xfrm>
            <a:off x="7914347" y="5402355"/>
            <a:ext cx="3878677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44CB9B1-3BB8-6181-BA68-7677EAB10182}"/>
              </a:ext>
            </a:extLst>
          </p:cNvPr>
          <p:cNvSpPr txBox="1"/>
          <p:nvPr/>
        </p:nvSpPr>
        <p:spPr>
          <a:xfrm>
            <a:off x="-143036" y="7122025"/>
            <a:ext cx="163140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然后我们把这个模型转一圈，就得到了它的辐射强度天图，第一栏是磁轴方向的射电辐射</a:t>
            </a:r>
            <a:endParaRPr kumimoji="1" lang="en-US" altLang="zh-CN" dirty="0"/>
          </a:p>
          <a:p>
            <a:r>
              <a:rPr kumimoji="1" lang="zh-CN" altLang="en-US" dirty="0"/>
              <a:t>第二，三栏是在距离磁轴</a:t>
            </a:r>
            <a:r>
              <a:rPr kumimoji="1" lang="en-US" altLang="zh-CN" dirty="0"/>
              <a:t>50°</a:t>
            </a:r>
            <a:r>
              <a:rPr kumimoji="1" lang="zh-CN" altLang="en-US" dirty="0"/>
              <a:t>，</a:t>
            </a:r>
            <a:r>
              <a:rPr kumimoji="1" lang="en-US" altLang="zh-CN" dirty="0"/>
              <a:t> 60</a:t>
            </a:r>
            <a:r>
              <a:rPr kumimoji="1" lang="zh-CN" altLang="en-US" dirty="0"/>
              <a:t>度，环方向的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辐射，</a:t>
            </a:r>
            <a:r>
              <a:rPr kumimoji="1" lang="en-US" altLang="zh-CN" dirty="0"/>
              <a:t>Gamma</a:t>
            </a:r>
            <a:r>
              <a:rPr kumimoji="1" lang="zh-CN" altLang="en-US" dirty="0"/>
              <a:t>辐射，当我们在</a:t>
            </a:r>
            <a:r>
              <a:rPr kumimoji="1" lang="en-US" altLang="zh-CN" dirty="0"/>
              <a:t>20</a:t>
            </a:r>
            <a:r>
              <a:rPr kumimoji="1" lang="zh-CN" altLang="en-US" dirty="0"/>
              <a:t>度的视角观测是，可以看到视线连续的穿过环辐射造成了宽的脉冲轮廓，</a:t>
            </a:r>
            <a:endParaRPr kumimoji="1" lang="en-US" altLang="zh-CN" dirty="0"/>
          </a:p>
          <a:p>
            <a:r>
              <a:rPr kumimoji="1" lang="zh-CN" altLang="en-US" dirty="0"/>
              <a:t>辐射区相对于观测角的上升，导致视线穿过的剖面，也就是观测脉冲轮廓的变窄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同时，这样一个光源的上移，造成了观测流强的下降，使得脉冲能谱，观测到了由非物理的的低能截断</a:t>
            </a:r>
          </a:p>
        </p:txBody>
      </p:sp>
    </p:spTree>
    <p:extLst>
      <p:ext uri="{BB962C8B-B14F-4D97-AF65-F5344CB8AC3E}">
        <p14:creationId xmlns:p14="http://schemas.microsoft.com/office/powerpoint/2010/main" val="4190219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E7F194B-C021-5CBD-3A8E-9FF517373011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35CF2D-50F8-1FE2-06F4-002D5A2D3A58}"/>
              </a:ext>
            </a:extLst>
          </p:cNvPr>
          <p:cNvSpPr txBox="1"/>
          <p:nvPr/>
        </p:nvSpPr>
        <p:spPr>
          <a:xfrm>
            <a:off x="293007" y="85687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  <a:r>
              <a:rPr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相位分解谱</a:t>
            </a: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13F7AC91-09EF-DFDC-48D7-70FBB29E2A44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FCCE79B6-C16A-017B-AEA8-D63A0EF7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25" name="图片 24" descr="文本&#10;&#10;描述已自动生成">
            <a:extLst>
              <a:ext uri="{FF2B5EF4-FFF2-40B4-BE49-F238E27FC236}">
                <a16:creationId xmlns:a16="http://schemas.microsoft.com/office/drawing/2014/main" id="{A3587BCF-0DED-0E29-A9E8-A1633993C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96" y="892951"/>
            <a:ext cx="4432300" cy="7366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0B8DFB8-9D98-A008-62BE-37F860CA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44" y="1480290"/>
            <a:ext cx="5060552" cy="472438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EF5A4-4DD0-E631-B1E9-82E5231E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25" y="3210912"/>
            <a:ext cx="5001134" cy="289539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D3DEFDD-86C3-5CED-8B4D-F4C83B2E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451" y="1779070"/>
            <a:ext cx="5128200" cy="1346152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B63C31A-DC98-7E74-41FD-E374F8581D8B}"/>
              </a:ext>
            </a:extLst>
          </p:cNvPr>
          <p:cNvSpPr txBox="1"/>
          <p:nvPr/>
        </p:nvSpPr>
        <p:spPr>
          <a:xfrm>
            <a:off x="10886147" y="2159184"/>
            <a:ext cx="1494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NuSTAR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D882818-0CE7-F8CE-1AF6-E0C08E665552}"/>
              </a:ext>
            </a:extLst>
          </p:cNvPr>
          <p:cNvSpPr txBox="1"/>
          <p:nvPr/>
        </p:nvSpPr>
        <p:spPr>
          <a:xfrm>
            <a:off x="10940714" y="4134206"/>
            <a:ext cx="1354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RXTE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D2F1D6-9F88-3259-6721-87F3472E9DC1}"/>
              </a:ext>
            </a:extLst>
          </p:cNvPr>
          <p:cNvSpPr txBox="1"/>
          <p:nvPr/>
        </p:nvSpPr>
        <p:spPr>
          <a:xfrm>
            <a:off x="532304" y="6290361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辐射高度演化导致的相位分解谱变化和观测符合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C543346-7C90-8459-EA2D-763E6CB5CAF9}"/>
              </a:ext>
            </a:extLst>
          </p:cNvPr>
          <p:cNvSpPr txBox="1"/>
          <p:nvPr/>
        </p:nvSpPr>
        <p:spPr>
          <a:xfrm>
            <a:off x="85344" y="7465076"/>
            <a:ext cx="1372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在一个窄能段内，相位分解谱可以用</a:t>
            </a:r>
            <a:r>
              <a:rPr kumimoji="1" lang="en-US" altLang="zh-CN" dirty="0" err="1"/>
              <a:t>powerlaw</a:t>
            </a:r>
            <a:r>
              <a:rPr kumimoji="1" lang="zh-CN" altLang="en-US" dirty="0"/>
              <a:t>拟合，因此我们定义一个</a:t>
            </a:r>
            <a:r>
              <a:rPr kumimoji="1" lang="en-US" altLang="zh-CN" dirty="0"/>
              <a:t>soft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index</a:t>
            </a:r>
            <a:r>
              <a:rPr kumimoji="1" lang="zh-CN" altLang="en-US" dirty="0"/>
              <a:t>的参数来比较，这个参数为对高能比低能的流强取</a:t>
            </a:r>
            <a:r>
              <a:rPr kumimoji="1" lang="en-US" altLang="zh-CN" dirty="0"/>
              <a:t>log</a:t>
            </a:r>
            <a:endParaRPr kumimoji="1"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6B5888F-F076-8B38-7791-870EF8E29198}"/>
              </a:ext>
            </a:extLst>
          </p:cNvPr>
          <p:cNvSpPr txBox="1"/>
          <p:nvPr/>
        </p:nvSpPr>
        <p:spPr>
          <a:xfrm>
            <a:off x="85344" y="709574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最后我们来看相位分解谱</a:t>
            </a:r>
          </a:p>
        </p:txBody>
      </p:sp>
    </p:spTree>
    <p:extLst>
      <p:ext uri="{BB962C8B-B14F-4D97-AF65-F5344CB8AC3E}">
        <p14:creationId xmlns:p14="http://schemas.microsoft.com/office/powerpoint/2010/main" val="3316789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2601CC-BB61-B716-A363-C088D93170CB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0E3BA7-187F-958B-18F6-B63BAF1832E6}"/>
              </a:ext>
            </a:extLst>
          </p:cNvPr>
          <p:cNvSpPr txBox="1"/>
          <p:nvPr/>
        </p:nvSpPr>
        <p:spPr>
          <a:xfrm>
            <a:off x="1235543" y="80983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总结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手动输入 8">
            <a:extLst>
              <a:ext uri="{FF2B5EF4-FFF2-40B4-BE49-F238E27FC236}">
                <a16:creationId xmlns:a16="http://schemas.microsoft.com/office/drawing/2014/main" id="{4C1C44CA-960D-D6E7-7882-D94094802112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133D3100-5DF1-B0BE-655F-0D5AB1DB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5A1A4E-EF4B-00D9-CE9F-0A5C8A63097F}"/>
              </a:ext>
            </a:extLst>
          </p:cNvPr>
          <p:cNvSpPr txBox="1"/>
          <p:nvPr/>
        </p:nvSpPr>
        <p:spPr>
          <a:xfrm>
            <a:off x="2152429" y="4829425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结论：</a:t>
            </a:r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自转供能脉冲星的高能辐射区应该具有环状结构</a:t>
            </a:r>
            <a:endParaRPr kumimoji="1" lang="en-US" altLang="zh-CN" sz="24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环间隙模型更接近真实的辐射情况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63BC9D-248B-0820-9A55-9F35C3FA994C}"/>
              </a:ext>
            </a:extLst>
          </p:cNvPr>
          <p:cNvSpPr txBox="1"/>
          <p:nvPr/>
        </p:nvSpPr>
        <p:spPr>
          <a:xfrm>
            <a:off x="2152429" y="1483845"/>
            <a:ext cx="75440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脉冲星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PSR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B1509-58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的宽波段脉冲辐射特性的研究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l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宽单峰脉冲轮廓随能量升高变窄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l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相位平均谱在低能截断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 typeface="Wingdings" pitchFamily="2" charset="2"/>
              <a:buChar char="l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相位分解谱中间硬两边软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l"/>
            </a:pP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在合理的几何参数下，基于两个基本假设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环状辐射区，辐射能量随高度演化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半定量的解释了的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PSR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B1509-58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的高能辐射特征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77CAE1-93CC-B87B-6A90-EC6BB84BB4CB}"/>
              </a:ext>
            </a:extLst>
          </p:cNvPr>
          <p:cNvSpPr txBox="1"/>
          <p:nvPr/>
        </p:nvSpPr>
        <p:spPr>
          <a:xfrm>
            <a:off x="10432386" y="566042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28841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2601CC-BB61-B716-A363-C088D93170CB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0E3BA7-187F-958B-18F6-B63BAF1832E6}"/>
              </a:ext>
            </a:extLst>
          </p:cNvPr>
          <p:cNvSpPr txBox="1"/>
          <p:nvPr/>
        </p:nvSpPr>
        <p:spPr>
          <a:xfrm>
            <a:off x="802027" y="84404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脉冲星家谱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手动输入 8">
            <a:extLst>
              <a:ext uri="{FF2B5EF4-FFF2-40B4-BE49-F238E27FC236}">
                <a16:creationId xmlns:a16="http://schemas.microsoft.com/office/drawing/2014/main" id="{4C1C44CA-960D-D6E7-7882-D94094802112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AE0351-E641-6FBC-3DA5-B6D9D796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4" y="1051980"/>
            <a:ext cx="8089517" cy="55221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C1E0AFB-B75E-3D43-24E4-E3091B35D1F0}"/>
              </a:ext>
            </a:extLst>
          </p:cNvPr>
          <p:cNvSpPr txBox="1"/>
          <p:nvPr/>
        </p:nvSpPr>
        <p:spPr>
          <a:xfrm>
            <a:off x="8537726" y="2560445"/>
            <a:ext cx="5309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400" dirty="0"/>
          </a:p>
          <a:p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36DB8EC-C570-DEF0-DE88-322B0DF6DBF4}"/>
              </a:ext>
            </a:extLst>
          </p:cNvPr>
          <p:cNvSpPr txBox="1"/>
          <p:nvPr/>
        </p:nvSpPr>
        <p:spPr>
          <a:xfrm>
            <a:off x="8678061" y="3556872"/>
            <a:ext cx="9369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研究对象：</a:t>
            </a:r>
            <a:endParaRPr kumimoji="1" lang="en-US" altLang="zh-CN" sz="24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自转供能高能脉冲星</a:t>
            </a:r>
            <a:endParaRPr kumimoji="1" lang="en-US" altLang="zh-CN" sz="240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（自转速率快，磁场强）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C0D0160-8013-D0D4-DF5B-78698C92FE06}"/>
              </a:ext>
            </a:extLst>
          </p:cNvPr>
          <p:cNvSpPr/>
          <p:nvPr/>
        </p:nvSpPr>
        <p:spPr>
          <a:xfrm>
            <a:off x="3133560" y="2560445"/>
            <a:ext cx="2310063" cy="7935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BA706B2-5248-9EFF-11DE-D88CED4BFA27}"/>
              </a:ext>
            </a:extLst>
          </p:cNvPr>
          <p:cNvSpPr txBox="1"/>
          <p:nvPr/>
        </p:nvSpPr>
        <p:spPr>
          <a:xfrm>
            <a:off x="8185111" y="2080127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磁陀星：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XRB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FRB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起源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A958017-C76F-05D4-5E76-330ACE810F2F}"/>
              </a:ext>
            </a:extLst>
          </p:cNvPr>
          <p:cNvSpPr txBox="1"/>
          <p:nvPr/>
        </p:nvSpPr>
        <p:spPr>
          <a:xfrm>
            <a:off x="3659314" y="1560278"/>
            <a:ext cx="853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高能脉冲星</a:t>
            </a: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：超级粒子加速器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097503-03C5-8F19-20C6-98B06916847C}"/>
              </a:ext>
            </a:extLst>
          </p:cNvPr>
          <p:cNvSpPr txBox="1"/>
          <p:nvPr/>
        </p:nvSpPr>
        <p:spPr>
          <a:xfrm>
            <a:off x="329090" y="6160439"/>
            <a:ext cx="853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吸积双星系统：吸积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物理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9C8377E9-6C79-2A4E-4D61-603375E7735A}"/>
              </a:ext>
            </a:extLst>
          </p:cNvPr>
          <p:cNvCxnSpPr/>
          <p:nvPr/>
        </p:nvCxnSpPr>
        <p:spPr>
          <a:xfrm flipH="1">
            <a:off x="1812573" y="5642066"/>
            <a:ext cx="407406" cy="5183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D6C86149-7580-5D0C-9B7C-C2D65A98E033}"/>
              </a:ext>
            </a:extLst>
          </p:cNvPr>
          <p:cNvCxnSpPr>
            <a:cxnSpLocks/>
          </p:cNvCxnSpPr>
          <p:nvPr/>
        </p:nvCxnSpPr>
        <p:spPr>
          <a:xfrm flipV="1">
            <a:off x="7507203" y="2485923"/>
            <a:ext cx="1170858" cy="1408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E9419B6D-B19E-4678-20AF-0CAC8C58F414}"/>
              </a:ext>
            </a:extLst>
          </p:cNvPr>
          <p:cNvCxnSpPr>
            <a:cxnSpLocks/>
          </p:cNvCxnSpPr>
          <p:nvPr/>
        </p:nvCxnSpPr>
        <p:spPr>
          <a:xfrm flipV="1">
            <a:off x="4948058" y="2060749"/>
            <a:ext cx="167064" cy="8964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3199FC6-E67F-1BFB-1BA2-67B7F451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9690" y="6230226"/>
            <a:ext cx="2743200" cy="365125"/>
          </a:xfrm>
        </p:spPr>
        <p:txBody>
          <a:bodyPr/>
          <a:lstStyle/>
          <a:p>
            <a:fld id="{545243A8-FA1A-AD48-BC86-FC6C0E61842C}" type="slidenum">
              <a:rPr kumimoji="1" lang="zh-CN" altLang="en-US" smtClean="0"/>
              <a:t>3</a:t>
            </a:fld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CAA5E4-030B-849A-333A-2890B2802C2B}"/>
              </a:ext>
            </a:extLst>
          </p:cNvPr>
          <p:cNvSpPr txBox="1"/>
          <p:nvPr/>
        </p:nvSpPr>
        <p:spPr>
          <a:xfrm>
            <a:off x="802027" y="7216839"/>
            <a:ext cx="11264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脉冲星是一个种类丰富的大家庭，其中最多的自转供能的脉冲星，这类脉冲星在年轻的时候自转快，磁场强，</a:t>
            </a:r>
            <a:endParaRPr kumimoji="1" lang="en-US" altLang="zh-CN" dirty="0"/>
          </a:p>
          <a:p>
            <a:r>
              <a:rPr kumimoji="1" lang="zh-CN" altLang="en-US" dirty="0"/>
              <a:t>能够有效的加速粒子发出高能辐射</a:t>
            </a:r>
            <a:r>
              <a:rPr kumimoji="1" lang="en-US" altLang="zh-CN" dirty="0"/>
              <a:t>,</a:t>
            </a:r>
            <a:r>
              <a:rPr kumimoji="1" lang="zh-CN" altLang="en-US" dirty="0"/>
              <a:t>于是就成了我的研究对象。</a:t>
            </a:r>
            <a:endParaRPr kumimoji="1" lang="en-US" altLang="zh-CN" dirty="0"/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61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2601CC-BB61-B716-A363-C088D93170CB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0E3BA7-187F-958B-18F6-B63BAF1832E6}"/>
              </a:ext>
            </a:extLst>
          </p:cNvPr>
          <p:cNvSpPr txBox="1"/>
          <p:nvPr/>
        </p:nvSpPr>
        <p:spPr>
          <a:xfrm>
            <a:off x="802027" y="84404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脉冲辐射观测特征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手动输入 8">
            <a:extLst>
              <a:ext uri="{FF2B5EF4-FFF2-40B4-BE49-F238E27FC236}">
                <a16:creationId xmlns:a16="http://schemas.microsoft.com/office/drawing/2014/main" id="{4C1C44CA-960D-D6E7-7882-D94094802112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2C3B63-EF4A-FD6A-FC25-89FFD5FA6EE3}"/>
              </a:ext>
            </a:extLst>
          </p:cNvPr>
          <p:cNvSpPr txBox="1"/>
          <p:nvPr/>
        </p:nvSpPr>
        <p:spPr>
          <a:xfrm>
            <a:off x="7441354" y="6161682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高能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双峰结构</a:t>
            </a:r>
            <a:r>
              <a:rPr kumimoji="1" lang="en-US" altLang="zh-CN" sz="2400" dirty="0"/>
              <a:t>-?</a:t>
            </a:r>
            <a:endParaRPr kumimoji="1" lang="zh-CN" altLang="en-US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ECFF6F-FDB9-44B8-EAFA-80BCD10B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4" y="973434"/>
            <a:ext cx="3813518" cy="465397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281F340-C2D3-7874-ABFF-7F4143D63D29}"/>
              </a:ext>
            </a:extLst>
          </p:cNvPr>
          <p:cNvSpPr txBox="1"/>
          <p:nvPr/>
        </p:nvSpPr>
        <p:spPr>
          <a:xfrm>
            <a:off x="1524849" y="5783140"/>
            <a:ext cx="6117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al;1994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5A1EDE7-5F53-4386-E077-44E5AE9989D0}"/>
              </a:ext>
            </a:extLst>
          </p:cNvPr>
          <p:cNvSpPr txBox="1"/>
          <p:nvPr/>
        </p:nvSpPr>
        <p:spPr>
          <a:xfrm>
            <a:off x="242682" y="6235045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射电：窄单峰结构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极冠区辐射</a:t>
            </a: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7A9FA7F5-D9B4-D1B3-3E58-EFBE356C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3A8-FA1A-AD48-BC86-FC6C0E61842C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CDF9BE-0A5C-28D6-7556-B13F6E7A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944" y="1806704"/>
            <a:ext cx="2843046" cy="3397199"/>
          </a:xfrm>
          <a:prstGeom prst="rect">
            <a:avLst/>
          </a:prstGeom>
        </p:spPr>
      </p:pic>
      <p:pic>
        <p:nvPicPr>
          <p:cNvPr id="6" name="图片 5" descr="图示, 工程绘图&#10;&#10;描述已自动生成">
            <a:extLst>
              <a:ext uri="{FF2B5EF4-FFF2-40B4-BE49-F238E27FC236}">
                <a16:creationId xmlns:a16="http://schemas.microsoft.com/office/drawing/2014/main" id="{40A26972-D2D8-4A41-1F43-C36362543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529" y="1796430"/>
            <a:ext cx="2457434" cy="3397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382D6F-E66B-FE03-8B34-78C5CF7E4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283" y="1796430"/>
            <a:ext cx="2522246" cy="33972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798AC09-E392-201D-B21E-2048C85C4A9D}"/>
              </a:ext>
            </a:extLst>
          </p:cNvPr>
          <p:cNvSpPr txBox="1"/>
          <p:nvPr/>
        </p:nvSpPr>
        <p:spPr>
          <a:xfrm>
            <a:off x="7178113" y="5598474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imes" pitchFamily="2" charset="0"/>
              </a:rPr>
              <a:t>A. A. Abdo</a:t>
            </a:r>
            <a:r>
              <a:rPr lang="en-US" altLang="zh-CN" sz="1800" dirty="0">
                <a:effectLst/>
                <a:latin typeface="Times" pitchFamily="2" charset="0"/>
              </a:rPr>
              <a:t>.</a:t>
            </a:r>
            <a:r>
              <a:rPr lang="zh-CN" altLang="en-US" sz="1800" dirty="0">
                <a:effectLst/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et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al;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2010</a:t>
            </a:r>
            <a:r>
              <a:rPr lang="en" altLang="zh-CN" sz="1800" dirty="0">
                <a:effectLst/>
                <a:latin typeface="Times" pitchFamily="2" charset="0"/>
              </a:rPr>
              <a:t> </a:t>
            </a:r>
            <a:endParaRPr lang="en" altLang="zh-CN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BB17E5-185C-C4E3-0DDD-753BE5C768A2}"/>
              </a:ext>
            </a:extLst>
          </p:cNvPr>
          <p:cNvSpPr txBox="1"/>
          <p:nvPr/>
        </p:nvSpPr>
        <p:spPr>
          <a:xfrm>
            <a:off x="1402080" y="7223876"/>
            <a:ext cx="977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天文学家总是构建模型来理解，在观测早期，看到的亮源如同</a:t>
            </a:r>
            <a:r>
              <a:rPr kumimoji="1" lang="en-US" altLang="zh-CN" dirty="0"/>
              <a:t>crab</a:t>
            </a:r>
            <a:r>
              <a:rPr kumimoji="1" lang="zh-CN" altLang="en-US" dirty="0"/>
              <a:t>，</a:t>
            </a:r>
            <a:r>
              <a:rPr kumimoji="1" lang="en-US" altLang="zh-CN" dirty="0" err="1"/>
              <a:t>vela,geminga</a:t>
            </a:r>
            <a:r>
              <a:rPr kumimoji="1" lang="en-US" altLang="zh-CN" dirty="0"/>
              <a:t>,</a:t>
            </a:r>
            <a:r>
              <a:rPr kumimoji="1" lang="zh-CN" altLang="en-US" dirty="0"/>
              <a:t>都是双峰结构</a:t>
            </a:r>
          </a:p>
        </p:txBody>
      </p:sp>
    </p:spTree>
    <p:extLst>
      <p:ext uri="{BB962C8B-B14F-4D97-AF65-F5344CB8AC3E}">
        <p14:creationId xmlns:p14="http://schemas.microsoft.com/office/powerpoint/2010/main" val="202909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8C450B7-7D5D-4518-B265-1E61A8B6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35" y="1036833"/>
            <a:ext cx="2860254" cy="33296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4D8AA4-CCBE-DE7B-CD0A-E86AFC9B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92" y="1036833"/>
            <a:ext cx="2860254" cy="29704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93AF2B-DE29-AFA5-A634-7F94E83EA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950" y="760838"/>
            <a:ext cx="3111268" cy="38124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CF2721C-8E67-A04F-0DE3-DC2E4398A62E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25860B-C4A5-E99B-9C59-140DA11D7404}"/>
              </a:ext>
            </a:extLst>
          </p:cNvPr>
          <p:cNvSpPr txBox="1"/>
          <p:nvPr/>
        </p:nvSpPr>
        <p:spPr>
          <a:xfrm>
            <a:off x="551770" y="85687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高能辐射模型简介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手动输入 6">
            <a:extLst>
              <a:ext uri="{FF2B5EF4-FFF2-40B4-BE49-F238E27FC236}">
                <a16:creationId xmlns:a16="http://schemas.microsoft.com/office/drawing/2014/main" id="{28866C84-E02E-9D8C-D283-FF8A9EAFCB76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6BA4AE-D9D2-5E16-4480-8CC2E2CA4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160" y="4531038"/>
            <a:ext cx="2910989" cy="23022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E83225-5C84-9B42-0568-D153DC7D7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027" y="4283133"/>
            <a:ext cx="2303829" cy="25748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DF9BA5E-5ACB-0010-754F-B4A4DD38F149}"/>
              </a:ext>
            </a:extLst>
          </p:cNvPr>
          <p:cNvSpPr txBox="1"/>
          <p:nvPr/>
        </p:nvSpPr>
        <p:spPr>
          <a:xfrm>
            <a:off x="7214488" y="1480017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双极散焦模型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狭间隙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C01C1B-8482-FD78-FD03-CA78B6FAD8EF}"/>
              </a:ext>
            </a:extLst>
          </p:cNvPr>
          <p:cNvSpPr txBox="1"/>
          <p:nvPr/>
        </p:nvSpPr>
        <p:spPr>
          <a:xfrm>
            <a:off x="10853172" y="148001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环间隙模型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50518B8-DA2D-126B-381A-22378E23B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71" y="4464234"/>
            <a:ext cx="2180929" cy="227234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F6DEE05-AF89-E857-E716-B4525E2AAEC0}"/>
              </a:ext>
            </a:extLst>
          </p:cNvPr>
          <p:cNvSpPr txBox="1"/>
          <p:nvPr/>
        </p:nvSpPr>
        <p:spPr>
          <a:xfrm>
            <a:off x="2907480" y="5358994"/>
            <a:ext cx="1140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,L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r>
              <a:rPr kumimoji="1"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Cheng,K.S</a:t>
            </a:r>
            <a:endParaRPr kumimoji="1"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A8131B-721C-5A75-7EA8-8BCF9F47840A}"/>
              </a:ext>
            </a:extLst>
          </p:cNvPr>
          <p:cNvSpPr txBox="1"/>
          <p:nvPr/>
        </p:nvSpPr>
        <p:spPr>
          <a:xfrm>
            <a:off x="2752015" y="2022449"/>
            <a:ext cx="6123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Cheng,K.S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</a:p>
          <a:p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73226F-EBC5-1A15-7A34-AC1B083BCFAC}"/>
              </a:ext>
            </a:extLst>
          </p:cNvPr>
          <p:cNvSpPr txBox="1"/>
          <p:nvPr/>
        </p:nvSpPr>
        <p:spPr>
          <a:xfrm>
            <a:off x="2797100" y="1567427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外间隙模型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556AD2B-307E-8286-566E-54C31B8EBBFA}"/>
              </a:ext>
            </a:extLst>
          </p:cNvPr>
          <p:cNvSpPr txBox="1"/>
          <p:nvPr/>
        </p:nvSpPr>
        <p:spPr>
          <a:xfrm>
            <a:off x="10919239" y="5866825"/>
            <a:ext cx="137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Du,Y.J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71567C7-966E-7AE0-2EC5-C870799D6B80}"/>
              </a:ext>
            </a:extLst>
          </p:cNvPr>
          <p:cNvSpPr txBox="1"/>
          <p:nvPr/>
        </p:nvSpPr>
        <p:spPr>
          <a:xfrm>
            <a:off x="7356646" y="2134147"/>
            <a:ext cx="871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AdvSTP_TIMSC"/>
              </a:rPr>
              <a:t>J. </a:t>
            </a:r>
            <a:r>
              <a:rPr lang="en" altLang="zh-CN" sz="1800" dirty="0" err="1">
                <a:effectLst/>
                <a:latin typeface="AdvSTP_TIMSC"/>
              </a:rPr>
              <a:t>Dyks</a:t>
            </a:r>
            <a:endParaRPr lang="en" altLang="zh-CN" sz="1800" dirty="0">
              <a:effectLst/>
              <a:latin typeface="AdvSTP_TIMSC"/>
            </a:endParaRPr>
          </a:p>
          <a:p>
            <a:r>
              <a:rPr lang="en-US" altLang="zh-CN" dirty="0">
                <a:latin typeface="AdvSTP_TIMSC"/>
              </a:rPr>
              <a:t>2003</a:t>
            </a:r>
            <a:br>
              <a:rPr lang="en" altLang="zh-CN" sz="1800" dirty="0">
                <a:effectLst/>
                <a:latin typeface="AdvSTP_TIMSC"/>
              </a:rPr>
            </a:br>
            <a:endParaRPr lang="en" altLang="zh-CN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2C8F696-72B2-7B38-3C7F-D1E5CFE83538}"/>
              </a:ext>
            </a:extLst>
          </p:cNvPr>
          <p:cNvSpPr txBox="1"/>
          <p:nvPr/>
        </p:nvSpPr>
        <p:spPr>
          <a:xfrm>
            <a:off x="10878151" y="1849349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305241B-290C-4D06-EA0C-7CF6DBB0474D}"/>
              </a:ext>
            </a:extLst>
          </p:cNvPr>
          <p:cNvSpPr txBox="1"/>
          <p:nvPr/>
        </p:nvSpPr>
        <p:spPr>
          <a:xfrm>
            <a:off x="-475488" y="7405945"/>
            <a:ext cx="14307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于是各种高能辐射模型被提出，到目前比较活跃的有外间隙，间隙加速区在零电荷面之外，</a:t>
            </a:r>
            <a:r>
              <a:rPr kumimoji="1" lang="en-US" altLang="zh-CN" dirty="0" err="1"/>
              <a:t>tpc</a:t>
            </a:r>
            <a:r>
              <a:rPr kumimoji="1" lang="zh-CN" altLang="en-US" dirty="0"/>
              <a:t>模型，加速区在闭合磁力线上比较薄的区域</a:t>
            </a:r>
            <a:endParaRPr kumimoji="1" lang="en-US" altLang="zh-CN" dirty="0"/>
          </a:p>
          <a:p>
            <a:r>
              <a:rPr kumimoji="1" lang="zh-CN" altLang="en-US" dirty="0"/>
              <a:t>以及我们国产的环间隙区，加速区在闭合磁力线到</a:t>
            </a:r>
            <a:r>
              <a:rPr kumimoji="1" lang="en-US" altLang="zh-CN" dirty="0"/>
              <a:t>0</a:t>
            </a:r>
            <a:r>
              <a:rPr kumimoji="1" lang="zh-CN" altLang="en-US" dirty="0"/>
              <a:t>电荷面间较宽的区域，这些模型都对</a:t>
            </a:r>
            <a:r>
              <a:rPr kumimoji="1" lang="en-US" altLang="zh-CN" dirty="0"/>
              <a:t>crab</a:t>
            </a:r>
            <a:r>
              <a:rPr kumimoji="1" lang="zh-CN" altLang="en-US" dirty="0"/>
              <a:t>，</a:t>
            </a:r>
            <a:r>
              <a:rPr kumimoji="1" lang="en-US" altLang="zh-CN" dirty="0"/>
              <a:t>vela</a:t>
            </a:r>
            <a:r>
              <a:rPr kumimoji="1" lang="zh-CN" altLang="en-US" dirty="0"/>
              <a:t>这亮源给出了解释，可以说不分伯仲。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4762E42-E710-CE34-F0F9-B4DCB7C0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255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091A6E-2092-409E-2A56-1A52AA7D5A1E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4B31DE-4027-FD75-D832-332BAC42212D}"/>
              </a:ext>
            </a:extLst>
          </p:cNvPr>
          <p:cNvSpPr txBox="1"/>
          <p:nvPr/>
        </p:nvSpPr>
        <p:spPr>
          <a:xfrm>
            <a:off x="802027" y="84404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特例的出现？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83E5EA9C-AD2D-451D-1B38-845F072C15CC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7D39E1-6AFF-FEAF-FCBD-9683DB1F2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05" y="902113"/>
            <a:ext cx="4793670" cy="54676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866D41F-98C4-BB1A-91F1-207B92D87252}"/>
              </a:ext>
            </a:extLst>
          </p:cNvPr>
          <p:cNvSpPr txBox="1"/>
          <p:nvPr/>
        </p:nvSpPr>
        <p:spPr>
          <a:xfrm>
            <a:off x="636272" y="637985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Kuiper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al;2015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93E5DD-377D-8668-777D-CA27163987B7}"/>
              </a:ext>
            </a:extLst>
          </p:cNvPr>
          <p:cNvSpPr txBox="1"/>
          <p:nvPr/>
        </p:nvSpPr>
        <p:spPr>
          <a:xfrm>
            <a:off x="4508020" y="61383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X-ray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宽轮廓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脉冲能谱低能截止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409080-0AE1-04F4-ECF1-AFB984EEB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87378"/>
            <a:ext cx="5257339" cy="52462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C33E59F-7BB1-BD7A-6417-35DA0F67A2B4}"/>
              </a:ext>
            </a:extLst>
          </p:cNvPr>
          <p:cNvSpPr txBox="1"/>
          <p:nvPr/>
        </p:nvSpPr>
        <p:spPr>
          <a:xfrm>
            <a:off x="-658368" y="7363968"/>
            <a:ext cx="13805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但是随着</a:t>
            </a:r>
            <a:r>
              <a:rPr kumimoji="1" lang="en-US" altLang="zh-CN" dirty="0"/>
              <a:t>Fermi</a:t>
            </a:r>
            <a:r>
              <a:rPr kumimoji="1" lang="zh-CN" altLang="en-US" dirty="0"/>
              <a:t>卫星的上天，极大拓展了对伽马脉冲星的认识。</a:t>
            </a:r>
            <a:endParaRPr kumimoji="1" lang="en-US" altLang="zh-CN" dirty="0"/>
          </a:p>
          <a:p>
            <a:r>
              <a:rPr kumimoji="1" lang="zh-CN" altLang="en-US" dirty="0"/>
              <a:t>发现有一类源在</a:t>
            </a:r>
            <a:r>
              <a:rPr kumimoji="1" lang="en-US" altLang="zh-CN" dirty="0"/>
              <a:t>X-ray</a:t>
            </a:r>
            <a:r>
              <a:rPr kumimoji="1" lang="zh-CN" altLang="en-US" dirty="0"/>
              <a:t>强，但在</a:t>
            </a:r>
            <a:r>
              <a:rPr kumimoji="1" lang="en-US" altLang="zh-CN" dirty="0"/>
              <a:t>Gamma</a:t>
            </a:r>
            <a:r>
              <a:rPr kumimoji="1" lang="zh-CN" altLang="en-US" dirty="0"/>
              <a:t>波段变得很弱，或者观测不到。 这类具有宽的脉冲轮以及低能截断的脉冲星被称为软伽马脉冲星</a:t>
            </a:r>
            <a:endParaRPr kumimoji="1" lang="en-US" altLang="zh-CN" dirty="0"/>
          </a:p>
          <a:p>
            <a:r>
              <a:rPr kumimoji="1" lang="zh-CN" altLang="en-US" dirty="0"/>
              <a:t>刚开始人们认为这类脉冲星具有不同的辐射过程，比如单光子在强磁场下分裂为电子对导致了能谱的软化。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608B5A4-69F5-5699-5A05-1BF15037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C2B433-4CCA-6160-C286-1A1878101055}"/>
              </a:ext>
            </a:extLst>
          </p:cNvPr>
          <p:cNvSpPr txBox="1"/>
          <p:nvPr/>
        </p:nvSpPr>
        <p:spPr>
          <a:xfrm>
            <a:off x="6884797" y="6241571"/>
            <a:ext cx="693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软伽马脉冲星</a:t>
            </a:r>
            <a:endParaRPr lang="zh-CN" altLang="en-US" dirty="0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62AB6B4E-8CBE-B3C1-37A9-B0666901C57D}"/>
              </a:ext>
            </a:extLst>
          </p:cNvPr>
          <p:cNvCxnSpPr/>
          <p:nvPr/>
        </p:nvCxnSpPr>
        <p:spPr>
          <a:xfrm>
            <a:off x="6457414" y="6413727"/>
            <a:ext cx="4273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2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618A09-69B4-5A8E-A207-C42E8A044C15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6228E7-AC02-1DEA-7D41-87F99C6A7178}"/>
              </a:ext>
            </a:extLst>
          </p:cNvPr>
          <p:cNvSpPr txBox="1"/>
          <p:nvPr/>
        </p:nvSpPr>
        <p:spPr>
          <a:xfrm>
            <a:off x="802027" y="84404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特例的出现？   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36AAED25-AA21-201E-93B8-57F74BA6786B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5AFCDD-D2B1-0C86-369F-52E682AE8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95" y="2283267"/>
            <a:ext cx="7451758" cy="9859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DAD7F8-8256-6252-8CA2-8AA1D2F5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195" y="1054748"/>
            <a:ext cx="7184900" cy="9859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6A4B6E-C388-C8DC-5877-87D6FDB43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810" y="3344115"/>
            <a:ext cx="4270695" cy="350836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B15C798-DCAB-3497-05F8-21AA1927D0F8}"/>
              </a:ext>
            </a:extLst>
          </p:cNvPr>
          <p:cNvSpPr txBox="1"/>
          <p:nvPr/>
        </p:nvSpPr>
        <p:spPr>
          <a:xfrm>
            <a:off x="4109937" y="4471277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PSR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B1509-58</a:t>
            </a:r>
            <a:endParaRPr kumimoji="1" lang="zh-CN" altLang="en-US" sz="1600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3F1C1B84-A130-81C5-0D7F-B24C66594F68}"/>
              </a:ext>
            </a:extLst>
          </p:cNvPr>
          <p:cNvCxnSpPr/>
          <p:nvPr/>
        </p:nvCxnSpPr>
        <p:spPr>
          <a:xfrm>
            <a:off x="5106531" y="4840609"/>
            <a:ext cx="267128" cy="2576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D40701C-4A59-F630-1708-A4BB494584BB}"/>
              </a:ext>
            </a:extLst>
          </p:cNvPr>
          <p:cNvSpPr txBox="1"/>
          <p:nvPr/>
        </p:nvSpPr>
        <p:spPr>
          <a:xfrm>
            <a:off x="10629146" y="7017234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脉冲星风云能产生甚高能辐射</a:t>
            </a:r>
            <a:endParaRPr kumimoji="1" lang="en-US" altLang="zh-CN" dirty="0"/>
          </a:p>
          <a:p>
            <a:r>
              <a:rPr kumimoji="1" lang="zh-CN" altLang="en-US" dirty="0"/>
              <a:t>能量转化也与普通脉冲星一致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那么作为中心引擎的脉冲星，他们的辐射机制应该是一样的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D59560-7AFA-A535-C386-D67B228DE741}"/>
              </a:ext>
            </a:extLst>
          </p:cNvPr>
          <p:cNvSpPr txBox="1"/>
          <p:nvPr/>
        </p:nvSpPr>
        <p:spPr>
          <a:xfrm>
            <a:off x="7866218" y="5145877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Li,X.H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al;</a:t>
            </a:r>
          </a:p>
          <a:p>
            <a:r>
              <a:rPr kumimoji="1" lang="en-US" altLang="zh-CN" dirty="0"/>
              <a:t>2008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41F9FF-11DA-8558-8C37-E21E36B9008B}"/>
              </a:ext>
            </a:extLst>
          </p:cNvPr>
          <p:cNvSpPr txBox="1"/>
          <p:nvPr/>
        </p:nvSpPr>
        <p:spPr>
          <a:xfrm>
            <a:off x="0" y="7571232"/>
            <a:ext cx="14063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但是我们脉冲辐射只占自转能损的小部分，主要能量被脉冲星风带走，这些软伽马脉冲星的</a:t>
            </a:r>
            <a:r>
              <a:rPr kumimoji="1" lang="en-US" altLang="zh-CN" dirty="0"/>
              <a:t>PWN</a:t>
            </a:r>
            <a:r>
              <a:rPr kumimoji="1" lang="zh-CN" altLang="en-US" dirty="0"/>
              <a:t>同样能观测到甚高能的</a:t>
            </a:r>
            <a:r>
              <a:rPr kumimoji="1" lang="en-US" altLang="zh-CN" dirty="0" err="1"/>
              <a:t>pwn</a:t>
            </a:r>
            <a:r>
              <a:rPr kumimoji="1" lang="zh-CN" altLang="en-US" dirty="0"/>
              <a:t>辐射，以及</a:t>
            </a:r>
            <a:endParaRPr kumimoji="1" lang="en-US" altLang="zh-CN" dirty="0"/>
          </a:p>
          <a:p>
            <a:r>
              <a:rPr kumimoji="1" lang="en-US" altLang="zh-CN" dirty="0" err="1"/>
              <a:t>Pwn</a:t>
            </a:r>
            <a:r>
              <a:rPr kumimoji="1" lang="zh-CN" altLang="en-US" dirty="0"/>
              <a:t>光度关系也和普通</a:t>
            </a:r>
            <a:r>
              <a:rPr kumimoji="1" lang="en-US" altLang="zh-CN" dirty="0"/>
              <a:t>Gamma</a:t>
            </a:r>
            <a:r>
              <a:rPr kumimoji="1" lang="zh-CN" altLang="en-US" dirty="0"/>
              <a:t>脉冲星无异，这说明作为中心引擎的脉冲星加速粒子过程不应该有差异。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2FF952-8F7B-0172-FE3A-29469446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398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A209C6-DCDD-6D2D-6F50-A067C2CAA4D7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A2C802-5F92-6626-B664-59F3A7429BCD}"/>
              </a:ext>
            </a:extLst>
          </p:cNvPr>
          <p:cNvSpPr txBox="1"/>
          <p:nvPr/>
        </p:nvSpPr>
        <p:spPr>
          <a:xfrm>
            <a:off x="802027" y="84404"/>
            <a:ext cx="637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几何影响了辐射？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手动输入 3">
            <a:extLst>
              <a:ext uri="{FF2B5EF4-FFF2-40B4-BE49-F238E27FC236}">
                <a16:creationId xmlns:a16="http://schemas.microsoft.com/office/drawing/2014/main" id="{A6402DA3-5E5F-4D41-E78E-489CAD9715BB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70BBA57-5D84-DB47-3CC1-755334D86D91}"/>
              </a:ext>
            </a:extLst>
          </p:cNvPr>
          <p:cNvSpPr txBox="1"/>
          <p:nvPr/>
        </p:nvSpPr>
        <p:spPr>
          <a:xfrm>
            <a:off x="2598266" y="802835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但是由于观测数据的不足，所以进展缓慢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2DFC1F-784E-14C4-2A9F-E51E4E8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33" y="3709821"/>
            <a:ext cx="5501826" cy="27404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64368A5-4723-403A-D523-0204A6A0E313}"/>
              </a:ext>
            </a:extLst>
          </p:cNvPr>
          <p:cNvSpPr txBox="1"/>
          <p:nvPr/>
        </p:nvSpPr>
        <p:spPr>
          <a:xfrm>
            <a:off x="835068" y="6415418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imes" pitchFamily="2" charset="0"/>
              </a:rPr>
              <a:t>PSR J1811</a:t>
            </a:r>
            <a:r>
              <a:rPr lang="en" altLang="zh-CN" sz="1800" dirty="0">
                <a:effectLst/>
                <a:latin typeface="MTSY"/>
              </a:rPr>
              <a:t>−</a:t>
            </a:r>
            <a:r>
              <a:rPr lang="en" altLang="zh-CN" sz="1800" dirty="0">
                <a:effectLst/>
                <a:latin typeface="Times" pitchFamily="2" charset="0"/>
              </a:rPr>
              <a:t>1925 </a:t>
            </a:r>
            <a:endParaRPr lang="en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1245C8-1C3A-E416-FBDF-A61675EAD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3" y="869698"/>
            <a:ext cx="5270028" cy="26955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E0848E0-3DEE-E790-BBEB-9AE07DC4125B}"/>
              </a:ext>
            </a:extLst>
          </p:cNvPr>
          <p:cNvSpPr txBox="1"/>
          <p:nvPr/>
        </p:nvSpPr>
        <p:spPr>
          <a:xfrm>
            <a:off x="835068" y="3436306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imes" pitchFamily="2" charset="0"/>
              </a:rPr>
              <a:t>PSR J1930</a:t>
            </a:r>
            <a:r>
              <a:rPr lang="en" altLang="zh-CN" sz="1800" dirty="0">
                <a:effectLst/>
                <a:latin typeface="MTSY"/>
              </a:rPr>
              <a:t>+</a:t>
            </a:r>
            <a:r>
              <a:rPr lang="en" altLang="zh-CN" sz="1800" dirty="0">
                <a:effectLst/>
                <a:latin typeface="Times" pitchFamily="2" charset="0"/>
              </a:rPr>
              <a:t>1852 </a:t>
            </a:r>
            <a:endParaRPr lang="en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33D4B51-758F-069D-129F-965FCD496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653" y="880454"/>
            <a:ext cx="5774924" cy="25038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A122BA0-C061-8D45-25F6-BE34F76BCFA1}"/>
              </a:ext>
            </a:extLst>
          </p:cNvPr>
          <p:cNvSpPr txBox="1"/>
          <p:nvPr/>
        </p:nvSpPr>
        <p:spPr>
          <a:xfrm>
            <a:off x="6937916" y="3968366"/>
            <a:ext cx="610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imes" pitchFamily="2" charset="0"/>
              </a:rPr>
              <a:t>Wang</a:t>
            </a:r>
            <a:r>
              <a:rPr lang="en-US" altLang="zh-CN" dirty="0">
                <a:latin typeface="Times" pitchFamily="2" charset="0"/>
              </a:rPr>
              <a:t>,</a:t>
            </a:r>
            <a:r>
              <a:rPr lang="en" altLang="zh-CN" sz="1800" dirty="0">
                <a:effectLst/>
                <a:latin typeface="Times" pitchFamily="2" charset="0"/>
              </a:rPr>
              <a:t>Y.</a:t>
            </a:r>
            <a:r>
              <a:rPr lang="zh-CN" altLang="en-US" sz="1800" dirty="0">
                <a:effectLst/>
                <a:latin typeface="Times" pitchFamily="2" charset="0"/>
              </a:rPr>
              <a:t> </a:t>
            </a:r>
            <a:r>
              <a:rPr lang="en-US" altLang="zh-CN" sz="1800" dirty="0">
                <a:effectLst/>
                <a:latin typeface="Times" pitchFamily="2" charset="0"/>
              </a:rPr>
              <a:t>et</a:t>
            </a:r>
            <a:r>
              <a:rPr lang="zh-CN" altLang="en-US" sz="1800" dirty="0">
                <a:effectLst/>
                <a:latin typeface="Times" pitchFamily="2" charset="0"/>
              </a:rPr>
              <a:t> </a:t>
            </a:r>
            <a:r>
              <a:rPr lang="en-US" altLang="zh-CN" sz="1800" dirty="0">
                <a:effectLst/>
                <a:latin typeface="Times" pitchFamily="2" charset="0"/>
              </a:rPr>
              <a:t>al;</a:t>
            </a:r>
          </a:p>
          <a:p>
            <a:r>
              <a:rPr lang="en-US" altLang="zh-CN" dirty="0">
                <a:latin typeface="Times" pitchFamily="2" charset="0"/>
              </a:rPr>
              <a:t>2014</a:t>
            </a:r>
            <a:r>
              <a:rPr lang="en" altLang="zh-CN" sz="1800" dirty="0">
                <a:effectLst/>
                <a:latin typeface="Times" pitchFamily="2" charset="0"/>
              </a:rPr>
              <a:t> </a:t>
            </a:r>
            <a:endParaRPr lang="en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CF95A3F-1A32-2FB6-3169-F36524BDEFBC}"/>
              </a:ext>
            </a:extLst>
          </p:cNvPr>
          <p:cNvSpPr txBox="1"/>
          <p:nvPr/>
        </p:nvSpPr>
        <p:spPr>
          <a:xfrm>
            <a:off x="6985502" y="5331215"/>
            <a:ext cx="3778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在磁倾角小于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30°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的情况下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仅看到了流入粒子产生的同步辐射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9FEDED8-B98A-FF6B-7CAF-291335226BCD}"/>
              </a:ext>
            </a:extLst>
          </p:cNvPr>
          <p:cNvSpPr txBox="1"/>
          <p:nvPr/>
        </p:nvSpPr>
        <p:spPr>
          <a:xfrm>
            <a:off x="9426299" y="7809383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根据模型，给出了观测角度的限制</a:t>
            </a:r>
            <a:endParaRPr kumimoji="1" lang="en-US" altLang="zh-CN" dirty="0"/>
          </a:p>
          <a:p>
            <a:r>
              <a:rPr kumimoji="1" lang="zh-CN" altLang="en-US" dirty="0"/>
              <a:t>那么反过来，看得更精细。。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78FF113-F22D-E16E-F93D-AA8FEDC6C750}"/>
              </a:ext>
            </a:extLst>
          </p:cNvPr>
          <p:cNvSpPr txBox="1"/>
          <p:nvPr/>
        </p:nvSpPr>
        <p:spPr>
          <a:xfrm>
            <a:off x="1741452" y="7092865"/>
            <a:ext cx="9219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于是脉冲辐射的各项异性被考虑，</a:t>
            </a:r>
            <a:r>
              <a:rPr kumimoji="1" lang="en-US" altLang="zh-CN" dirty="0"/>
              <a:t>2014</a:t>
            </a:r>
            <a:r>
              <a:rPr kumimoji="1" lang="zh-CN" altLang="en-US" dirty="0"/>
              <a:t>年的一个工作在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</a:t>
            </a:r>
            <a:r>
              <a:rPr kumimoji="1" lang="zh-CN" altLang="en-US" dirty="0"/>
              <a:t>的框架下，</a:t>
            </a:r>
            <a:endParaRPr kumimoji="1" lang="en-US" altLang="zh-CN" dirty="0"/>
          </a:p>
          <a:p>
            <a:r>
              <a:rPr kumimoji="1" lang="zh-CN" altLang="en-US" dirty="0"/>
              <a:t>说明了在低磁倾角的几何下，能谱的软化可以用由于看不到外间隙区的的伽马辐射来解释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ACD184-88EE-82CB-5982-CC3BBE03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590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8E7400-85D0-2C35-3514-C12D13BD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3" y="950045"/>
            <a:ext cx="5388038" cy="573715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9BEF3A1-1D53-C9D1-2532-5847A136B5F7}"/>
              </a:ext>
            </a:extLst>
          </p:cNvPr>
          <p:cNvSpPr txBox="1"/>
          <p:nvPr/>
        </p:nvSpPr>
        <p:spPr>
          <a:xfrm>
            <a:off x="7420984" y="6889395"/>
            <a:ext cx="6192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因此，我们选择了这类</a:t>
            </a:r>
            <a:r>
              <a:rPr kumimoji="1" lang="en-US" altLang="zh-CN" dirty="0"/>
              <a:t>soft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Gamma-ray</a:t>
            </a:r>
            <a:r>
              <a:rPr kumimoji="1" lang="zh-CN" altLang="en-US" dirty="0"/>
              <a:t>脉冲星中最亮的一颗</a:t>
            </a:r>
            <a:endParaRPr kumimoji="1" lang="en-US" altLang="zh-CN" dirty="0"/>
          </a:p>
          <a:p>
            <a:r>
              <a:rPr kumimoji="1" lang="en-US" altLang="zh-CN" dirty="0"/>
              <a:t>PSR</a:t>
            </a:r>
            <a:r>
              <a:rPr kumimoji="1" lang="zh-CN" altLang="en-US" dirty="0"/>
              <a:t> </a:t>
            </a:r>
            <a:r>
              <a:rPr kumimoji="1" lang="en-US" altLang="zh-CN" dirty="0"/>
              <a:t>B1509-58,</a:t>
            </a:r>
            <a:r>
              <a:rPr kumimoji="1" lang="zh-CN" altLang="en-US" dirty="0"/>
              <a:t>通过对宽波段脉冲辐射特征的研究</a:t>
            </a:r>
            <a:endParaRPr kumimoji="1" lang="en-US" altLang="zh-CN" dirty="0"/>
          </a:p>
          <a:p>
            <a:r>
              <a:rPr kumimoji="1" lang="zh-CN" altLang="en-US" dirty="0"/>
              <a:t>再结合脉冲星几何信息来检验和限制辐射模型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0513B2C-89CE-AED1-2FFF-E719207AE09E}"/>
              </a:ext>
            </a:extLst>
          </p:cNvPr>
          <p:cNvSpPr/>
          <p:nvPr/>
        </p:nvSpPr>
        <p:spPr>
          <a:xfrm>
            <a:off x="0" y="-1"/>
            <a:ext cx="12192000" cy="817709"/>
          </a:xfrm>
          <a:prstGeom prst="rect">
            <a:avLst/>
          </a:prstGeom>
          <a:solidFill>
            <a:srgbClr val="008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dirty="0"/>
              <a:t>                                   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81D72F-AAD5-1C46-AC7E-B4A8AFE400D0}"/>
              </a:ext>
            </a:extLst>
          </p:cNvPr>
          <p:cNvSpPr txBox="1"/>
          <p:nvPr/>
        </p:nvSpPr>
        <p:spPr>
          <a:xfrm>
            <a:off x="1731695" y="0"/>
            <a:ext cx="6686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💡</a:t>
            </a:r>
            <a:endParaRPr lang="zh-CN" altLang="en-US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手动输入 5">
            <a:extLst>
              <a:ext uri="{FF2B5EF4-FFF2-40B4-BE49-F238E27FC236}">
                <a16:creationId xmlns:a16="http://schemas.microsoft.com/office/drawing/2014/main" id="{7F9840B9-EA35-D22C-493A-5753C248CA3C}"/>
              </a:ext>
            </a:extLst>
          </p:cNvPr>
          <p:cNvSpPr/>
          <p:nvPr/>
        </p:nvSpPr>
        <p:spPr>
          <a:xfrm rot="16200000">
            <a:off x="8281371" y="-3092922"/>
            <a:ext cx="817708" cy="7003551"/>
          </a:xfrm>
          <a:prstGeom prst="flowChartManualInput">
            <a:avLst/>
          </a:prstGeom>
          <a:solidFill>
            <a:srgbClr val="00A385"/>
          </a:solidFill>
          <a:ln>
            <a:solidFill>
              <a:srgbClr val="009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A5E479-A6DC-4371-1C56-AC767DF46216}"/>
              </a:ext>
            </a:extLst>
          </p:cNvPr>
          <p:cNvSpPr txBox="1"/>
          <p:nvPr/>
        </p:nvSpPr>
        <p:spPr>
          <a:xfrm>
            <a:off x="5886126" y="3345478"/>
            <a:ext cx="3348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能看得清楚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高质量观测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知道从哪看（具体的几何信息）</a:t>
            </a:r>
          </a:p>
        </p:txBody>
      </p:sp>
      <p:sp>
        <p:nvSpPr>
          <p:cNvPr id="8" name="右大括号 7">
            <a:extLst>
              <a:ext uri="{FF2B5EF4-FFF2-40B4-BE49-F238E27FC236}">
                <a16:creationId xmlns:a16="http://schemas.microsoft.com/office/drawing/2014/main" id="{27F6E94E-0F78-D9C9-EEA7-A6CA66C349A8}"/>
              </a:ext>
            </a:extLst>
          </p:cNvPr>
          <p:cNvSpPr/>
          <p:nvPr/>
        </p:nvSpPr>
        <p:spPr>
          <a:xfrm>
            <a:off x="9234909" y="3423742"/>
            <a:ext cx="349771" cy="103931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01A712E-475A-9A56-C0E4-5575C521EEE2}"/>
              </a:ext>
            </a:extLst>
          </p:cNvPr>
          <p:cNvSpPr txBox="1"/>
          <p:nvPr/>
        </p:nvSpPr>
        <p:spPr>
          <a:xfrm>
            <a:off x="9816062" y="374463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检验限制辐射模型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CA2B0F-EDDE-2D97-2CA5-9A7D4F8AFA5B}"/>
              </a:ext>
            </a:extLst>
          </p:cNvPr>
          <p:cNvSpPr txBox="1"/>
          <p:nvPr/>
        </p:nvSpPr>
        <p:spPr>
          <a:xfrm>
            <a:off x="-844689" y="7046810"/>
            <a:ext cx="7800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我们知道，不同能段的脉冲轮廓是有演化的</a:t>
            </a:r>
            <a:endParaRPr kumimoji="1" lang="en-US" altLang="zh-CN" dirty="0"/>
          </a:p>
          <a:p>
            <a:r>
              <a:rPr kumimoji="1" lang="zh-CN" altLang="en-US" dirty="0"/>
              <a:t>如果这个演化是表象在于脉冲轮廓的相位上，</a:t>
            </a:r>
            <a:endParaRPr kumimoji="1" lang="en-US" altLang="zh-CN" dirty="0"/>
          </a:p>
          <a:p>
            <a:r>
              <a:rPr kumimoji="1" lang="zh-CN" altLang="en-US" dirty="0"/>
              <a:t>那么意味着观测的到的辐射几何发生了变化，</a:t>
            </a:r>
            <a:endParaRPr kumimoji="1" lang="en-US" altLang="zh-CN" dirty="0"/>
          </a:p>
          <a:p>
            <a:r>
              <a:rPr kumimoji="1" lang="zh-CN" altLang="en-US" dirty="0"/>
              <a:t>如果我们还能知道是从哪个方向看的，那么就能对辐射模型进行检验和限制</a:t>
            </a:r>
            <a:endParaRPr kumimoji="1" lang="en-US" altLang="zh-CN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E44EEA32-AC72-5BBB-21FA-3DED66CD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3616-EE9A-9943-89DA-F51970682D3A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827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2210</Words>
  <Application>Microsoft Macintosh PowerPoint</Application>
  <PresentationFormat>宽屏</PresentationFormat>
  <Paragraphs>273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等线</vt:lpstr>
      <vt:lpstr>等线</vt:lpstr>
      <vt:lpstr>等线 Light</vt:lpstr>
      <vt:lpstr>Microsoft YaHei</vt:lpstr>
      <vt:lpstr>AdvSTP_TIMSC</vt:lpstr>
      <vt:lpstr>Heiti SC Medium</vt:lpstr>
      <vt:lpstr>MTSY</vt:lpstr>
      <vt:lpstr>Arial</vt:lpstr>
      <vt:lpstr>Cambria Math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Charles Ken</dc:creator>
  <cp:lastModifiedBy>Charles Ken</cp:lastModifiedBy>
  <cp:revision>2</cp:revision>
  <dcterms:created xsi:type="dcterms:W3CDTF">2024-07-15T03:29:28Z</dcterms:created>
  <dcterms:modified xsi:type="dcterms:W3CDTF">2024-07-15T03:51:41Z</dcterms:modified>
</cp:coreProperties>
</file>