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267" r:id="rId4"/>
    <p:sldId id="268" r:id="rId5"/>
    <p:sldId id="265" r:id="rId6"/>
    <p:sldId id="261" r:id="rId7"/>
    <p:sldId id="287" r:id="rId8"/>
    <p:sldId id="298" r:id="rId9"/>
    <p:sldId id="311" r:id="rId10"/>
    <p:sldId id="286" r:id="rId11"/>
    <p:sldId id="319" r:id="rId12"/>
    <p:sldId id="289" r:id="rId13"/>
    <p:sldId id="291" r:id="rId14"/>
    <p:sldId id="308" r:id="rId15"/>
    <p:sldId id="260" r:id="rId16"/>
    <p:sldId id="266"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0"/>
  </p:normalViewPr>
  <p:slideViewPr>
    <p:cSldViewPr snapToGrid="0">
      <p:cViewPr>
        <p:scale>
          <a:sx n="92" d="100"/>
          <a:sy n="92" d="100"/>
        </p:scale>
        <p:origin x="6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F63FC-8C58-44A6-B03D-0EAD7D1385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260F8-5E6C-4E6D-89D4-B6B699E999A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072F19D-A0BD-4DFC-B9E8-46486B6A2F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D3B358-DE0D-40A4-9FF1-8A754A32C76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2F19D-A0BD-4DFC-B9E8-46486B6A2F0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3B358-DE0D-40A4-9FF1-8A754A32C76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7536" y="1558636"/>
            <a:ext cx="11436927" cy="852056"/>
          </a:xfrm>
        </p:spPr>
        <p:txBody>
          <a:bodyPr>
            <a:normAutofit fontScale="90000"/>
          </a:bodyPr>
          <a:lstStyle/>
          <a:p>
            <a:pPr algn="ctr">
              <a:lnSpc>
                <a:spcPct val="150000"/>
              </a:lnSpc>
            </a:pPr>
            <a:r>
              <a:rPr lang="en-US" altLang="zh-CN" sz="48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Result of 15yr timing of PSR J0007+7303</a:t>
            </a:r>
            <a:endParaRPr lang="en-US" altLang="zh-CN" sz="48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副标题 2"/>
          <p:cNvSpPr>
            <a:spLocks noGrp="1"/>
          </p:cNvSpPr>
          <p:nvPr>
            <p:ph type="subTitle" idx="1"/>
          </p:nvPr>
        </p:nvSpPr>
        <p:spPr>
          <a:xfrm>
            <a:off x="5770419" y="4103256"/>
            <a:ext cx="5527964" cy="1820693"/>
          </a:xfrm>
        </p:spPr>
        <p:txBody>
          <a:bodyPr>
            <a:normAutofit/>
          </a:bodyPr>
          <a:lstStyle/>
          <a:p>
            <a:pPr algn="just"/>
            <a:r>
              <a:rPr lang="zh-CN" altLang="en-US" b="1" dirty="0">
                <a:solidFill>
                  <a:schemeClr val="tx1"/>
                </a:solidFill>
                <a:latin typeface="楷体" panose="02010609060101010101" pitchFamily="49" charset="-122"/>
                <a:ea typeface="楷体" panose="02010609060101010101" pitchFamily="49" charset="-122"/>
              </a:rPr>
              <a:t>单位：贵州师范大学   </a:t>
            </a:r>
            <a:endParaRPr lang="en-US" altLang="zh-CN" b="1" dirty="0">
              <a:solidFill>
                <a:schemeClr val="tx1"/>
              </a:solidFill>
              <a:latin typeface="楷体" panose="02010609060101010101" pitchFamily="49" charset="-122"/>
              <a:ea typeface="楷体" panose="02010609060101010101" pitchFamily="49" charset="-122"/>
            </a:endParaRPr>
          </a:p>
          <a:p>
            <a:pPr algn="just"/>
            <a:r>
              <a:rPr lang="zh-CN" altLang="en-US" b="1" dirty="0">
                <a:solidFill>
                  <a:schemeClr val="tx1"/>
                </a:solidFill>
                <a:latin typeface="楷体" panose="02010609060101010101" pitchFamily="49" charset="-122"/>
                <a:ea typeface="楷体" panose="02010609060101010101" pitchFamily="49" charset="-122"/>
              </a:rPr>
              <a:t>报告人：余志祥</a:t>
            </a:r>
            <a:endParaRPr lang="en-US" altLang="zh-CN" b="1" dirty="0">
              <a:solidFill>
                <a:schemeClr val="tx1"/>
              </a:solidFill>
              <a:latin typeface="楷体" panose="02010609060101010101" pitchFamily="49" charset="-122"/>
              <a:ea typeface="楷体" panose="02010609060101010101" pitchFamily="49" charset="-122"/>
            </a:endParaRPr>
          </a:p>
          <a:p>
            <a:pPr algn="just"/>
            <a:r>
              <a:rPr lang="zh-CN" altLang="en-US" b="1" dirty="0">
                <a:solidFill>
                  <a:schemeClr val="tx1"/>
                </a:solidFill>
                <a:latin typeface="楷体" panose="02010609060101010101" pitchFamily="49" charset="-122"/>
                <a:ea typeface="楷体" panose="02010609060101010101" pitchFamily="49" charset="-122"/>
              </a:rPr>
              <a:t>指导老师：党世军</a:t>
            </a:r>
            <a:endParaRPr lang="en-US" altLang="zh-CN" b="1" dirty="0">
              <a:solidFill>
                <a:schemeClr val="tx1"/>
              </a:solidFill>
              <a:latin typeface="楷体" panose="02010609060101010101" pitchFamily="49" charset="-122"/>
              <a:ea typeface="楷体" panose="02010609060101010101" pitchFamily="49" charset="-122"/>
            </a:endParaRPr>
          </a:p>
          <a:p>
            <a:pPr algn="just"/>
            <a:r>
              <a:rPr lang="en-US" altLang="zh-CN" b="1" dirty="0">
                <a:solidFill>
                  <a:schemeClr val="tx1"/>
                </a:solidFill>
                <a:latin typeface="楷体" panose="02010609060101010101" pitchFamily="49" charset="-122"/>
                <a:ea typeface="楷体" panose="02010609060101010101" pitchFamily="49" charset="-122"/>
              </a:rPr>
              <a:t>2024</a:t>
            </a:r>
            <a:r>
              <a:rPr lang="zh-CN" altLang="en-US" b="1" dirty="0">
                <a:solidFill>
                  <a:schemeClr val="tx1"/>
                </a:solidFill>
                <a:latin typeface="楷体" panose="02010609060101010101" pitchFamily="49" charset="-122"/>
                <a:ea typeface="楷体" panose="02010609060101010101" pitchFamily="49" charset="-122"/>
              </a:rPr>
              <a:t>年</a:t>
            </a:r>
            <a:r>
              <a:rPr lang="en-US" altLang="zh-CN" b="1" dirty="0">
                <a:solidFill>
                  <a:schemeClr val="tx1"/>
                </a:solidFill>
                <a:latin typeface="楷体" panose="02010609060101010101" pitchFamily="49" charset="-122"/>
                <a:ea typeface="楷体" panose="02010609060101010101" pitchFamily="49" charset="-122"/>
              </a:rPr>
              <a:t>7</a:t>
            </a:r>
            <a:r>
              <a:rPr lang="zh-CN" altLang="en-US" b="1" dirty="0">
                <a:solidFill>
                  <a:schemeClr val="tx1"/>
                </a:solidFill>
                <a:latin typeface="楷体" panose="02010609060101010101" pitchFamily="49" charset="-122"/>
                <a:ea typeface="楷体" panose="02010609060101010101" pitchFamily="49" charset="-122"/>
              </a:rPr>
              <a:t>月</a:t>
            </a:r>
            <a:r>
              <a:rPr lang="en-US" altLang="zh-CN" b="1" dirty="0">
                <a:solidFill>
                  <a:schemeClr val="tx1"/>
                </a:solidFill>
                <a:latin typeface="楷体" panose="02010609060101010101" pitchFamily="49" charset="-122"/>
                <a:ea typeface="楷体" panose="02010609060101010101" pitchFamily="49" charset="-122"/>
              </a:rPr>
              <a:t>15</a:t>
            </a:r>
            <a:r>
              <a:rPr lang="zh-CN" altLang="en-US" b="1" dirty="0">
                <a:solidFill>
                  <a:schemeClr val="tx1"/>
                </a:solidFill>
                <a:latin typeface="楷体" panose="02010609060101010101" pitchFamily="49" charset="-122"/>
                <a:ea typeface="楷体" panose="02010609060101010101" pitchFamily="49" charset="-122"/>
              </a:rPr>
              <a:t>日</a:t>
            </a:r>
            <a:endParaRPr lang="en-US" altLang="zh-CN" b="1" dirty="0">
              <a:solidFill>
                <a:schemeClr val="tx1"/>
              </a:solidFill>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en-US" altLang="zh-CN" sz="3200" b="1" dirty="0">
                <a:latin typeface="黑体" panose="02010609060101010101" pitchFamily="49" charset="-122"/>
                <a:ea typeface="黑体" panose="02010609060101010101" pitchFamily="49" charset="-122"/>
                <a:sym typeface="+mn-ea"/>
              </a:rPr>
              <a:t>5. PSR J0007+7303的跃变等待时间</a:t>
            </a:r>
            <a:endParaRPr lang="en-US" altLang="zh-CN" sz="3200" b="1" dirty="0">
              <a:latin typeface="黑体" panose="02010609060101010101" pitchFamily="49" charset="-122"/>
              <a:ea typeface="黑体" panose="02010609060101010101" pitchFamily="49" charset="-122"/>
              <a:sym typeface="+mn-ea"/>
            </a:endParaRPr>
          </a:p>
        </p:txBody>
      </p:sp>
      <p:pic>
        <p:nvPicPr>
          <p:cNvPr id="4" name="内容占位符 3"/>
          <p:cNvPicPr>
            <a:picLocks noChangeAspect="1"/>
          </p:cNvPicPr>
          <p:nvPr>
            <p:ph idx="1"/>
          </p:nvPr>
        </p:nvPicPr>
        <p:blipFill>
          <a:blip r:embed="rId1"/>
          <a:stretch>
            <a:fillRect/>
          </a:stretch>
        </p:blipFill>
        <p:spPr>
          <a:xfrm>
            <a:off x="838200" y="1248410"/>
            <a:ext cx="4519295" cy="3405505"/>
          </a:xfrm>
          <a:prstGeom prst="rect">
            <a:avLst/>
          </a:prstGeom>
        </p:spPr>
      </p:pic>
      <p:sp>
        <p:nvSpPr>
          <p:cNvPr id="3" name="文本框 2"/>
          <p:cNvSpPr txBox="1"/>
          <p:nvPr/>
        </p:nvSpPr>
        <p:spPr>
          <a:xfrm>
            <a:off x="1419860" y="4958080"/>
            <a:ext cx="8399780" cy="1769110"/>
          </a:xfrm>
          <a:prstGeom prst="rect">
            <a:avLst/>
          </a:prstGeom>
          <a:noFill/>
        </p:spPr>
        <p:txBody>
          <a:bodyPr wrap="square" rtlCol="0">
            <a:noAutofit/>
          </a:bodyPr>
          <a:p>
            <a:pPr>
              <a:lnSpc>
                <a:spcPct val="110000"/>
              </a:lnSpc>
            </a:pPr>
            <a:r>
              <a:rPr lang="zh-CN" altLang="en-US"/>
              <a:t>分析这颗星的跃变大小与跃变间隔时间的关系，发现不存在相关性</a:t>
            </a:r>
            <a:endParaRPr lang="zh-CN" altLang="en-US"/>
          </a:p>
          <a:p>
            <a:pPr>
              <a:lnSpc>
                <a:spcPct val="110000"/>
              </a:lnSpc>
            </a:pPr>
            <a:r>
              <a:rPr lang="zh-CN" altLang="en-US"/>
              <a:t>在比较长的时间间隔后的</a:t>
            </a:r>
            <a:r>
              <a:rPr lang="en-US" altLang="zh-CN"/>
              <a:t>glitch(7)</a:t>
            </a:r>
            <a:r>
              <a:rPr lang="zh-CN" altLang="en-US"/>
              <a:t>比较小，非常短的时间间隔后的</a:t>
            </a:r>
            <a:r>
              <a:rPr lang="en-US" altLang="zh-CN"/>
              <a:t>glitch(3)</a:t>
            </a:r>
            <a:r>
              <a:rPr lang="zh-CN" altLang="en-US"/>
              <a:t>又非常</a:t>
            </a:r>
            <a:r>
              <a:rPr lang="zh-CN" altLang="en-US"/>
              <a:t>大</a:t>
            </a:r>
            <a:endParaRPr lang="zh-CN" altLang="en-US"/>
          </a:p>
          <a:p>
            <a:pPr>
              <a:lnSpc>
                <a:spcPct val="110000"/>
              </a:lnSpc>
            </a:pPr>
            <a:r>
              <a:rPr lang="zh-CN" altLang="en-US">
                <a:sym typeface="+mn-ea"/>
              </a:rPr>
              <a:t>跃变间隔最短约</a:t>
            </a:r>
            <a:r>
              <a:rPr lang="en-US" altLang="zh-CN">
                <a:sym typeface="+mn-ea"/>
              </a:rPr>
              <a:t>44</a:t>
            </a:r>
            <a:r>
              <a:rPr lang="zh-CN" altLang="en-US">
                <a:sym typeface="+mn-ea"/>
              </a:rPr>
              <a:t>天，最长的有三年多</a:t>
            </a:r>
            <a:endParaRPr lang="zh-CN" altLang="en-US"/>
          </a:p>
          <a:p>
            <a:pPr>
              <a:lnSpc>
                <a:spcPct val="110000"/>
              </a:lnSpc>
            </a:pPr>
            <a:r>
              <a:rPr lang="zh-CN" altLang="en-US"/>
              <a:t>等待时间的累积分布服从指数分布</a:t>
            </a:r>
            <a:endParaRPr lang="zh-CN" altLang="en-US"/>
          </a:p>
          <a:p>
            <a:pPr>
              <a:lnSpc>
                <a:spcPct val="110000"/>
              </a:lnSpc>
            </a:pPr>
            <a:endParaRPr lang="zh-CN" altLang="en-US"/>
          </a:p>
        </p:txBody>
      </p:sp>
      <p:sp>
        <p:nvSpPr>
          <p:cNvPr id="6" name="矩形 5"/>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文本框 4"/>
          <p:cNvSpPr txBox="1"/>
          <p:nvPr/>
        </p:nvSpPr>
        <p:spPr>
          <a:xfrm>
            <a:off x="0" y="8255"/>
            <a:ext cx="6096000" cy="645160"/>
          </a:xfrm>
          <a:prstGeom prst="rect">
            <a:avLst/>
          </a:prstGeom>
          <a:noFill/>
        </p:spPr>
        <p:txBody>
          <a:bodyPr wrap="square" rtlCol="0" anchor="t">
            <a:sp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pic>
        <p:nvPicPr>
          <p:cNvPr id="7" name="图片 6"/>
          <p:cNvPicPr>
            <a:picLocks noChangeAspect="1"/>
          </p:cNvPicPr>
          <p:nvPr/>
        </p:nvPicPr>
        <p:blipFill>
          <a:blip r:embed="rId2"/>
          <a:srcRect t="6263"/>
          <a:stretch>
            <a:fillRect/>
          </a:stretch>
        </p:blipFill>
        <p:spPr>
          <a:xfrm>
            <a:off x="6812280" y="1248410"/>
            <a:ext cx="4374515" cy="3409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75310" y="577850"/>
            <a:ext cx="9374505" cy="941705"/>
          </a:xfrm>
        </p:spPr>
        <p:txBody>
          <a:bodyPr/>
          <a:p>
            <a:r>
              <a:rPr lang="en-US" altLang="zh-CN" sz="3200" b="1" dirty="0">
                <a:latin typeface="楷体" panose="02010609060101010101" pitchFamily="49" charset="-122"/>
                <a:ea typeface="楷体" panose="02010609060101010101" pitchFamily="49" charset="-122"/>
                <a:cs typeface="+mn-cs"/>
                <a:sym typeface="+mn-ea"/>
              </a:rPr>
              <a:t>6.</a:t>
            </a:r>
            <a:r>
              <a:rPr lang="zh-CN" altLang="en-US" sz="3200" b="1" dirty="0">
                <a:latin typeface="楷体" panose="02010609060101010101" pitchFamily="49" charset="-122"/>
                <a:ea typeface="楷体" panose="02010609060101010101" pitchFamily="49" charset="-122"/>
                <a:cs typeface="+mn-cs"/>
                <a:sym typeface="+mn-ea"/>
              </a:rPr>
              <a:t> </a:t>
            </a:r>
            <a:r>
              <a:rPr lang="en-US" altLang="zh-CN" sz="3200" b="1" dirty="0">
                <a:latin typeface="楷体" panose="02010609060101010101" pitchFamily="49" charset="-122"/>
                <a:ea typeface="楷体" panose="02010609060101010101" pitchFamily="49" charset="-122"/>
                <a:cs typeface="+mn-cs"/>
                <a:sym typeface="+mn-ea"/>
              </a:rPr>
              <a:t>PSR </a:t>
            </a:r>
            <a:r>
              <a:rPr lang="en-US" altLang="zh-CN" sz="3200" b="1" dirty="0">
                <a:latin typeface="楷体" panose="02010609060101010101" pitchFamily="49" charset="-122"/>
                <a:ea typeface="楷体" panose="02010609060101010101" pitchFamily="49" charset="-122"/>
                <a:cs typeface="+mn-cs"/>
                <a:sym typeface="+mn-ea"/>
              </a:rPr>
              <a:t>J0007+7303</a:t>
            </a:r>
            <a:r>
              <a:rPr lang="zh-CN" altLang="en-US" sz="3200" b="1" dirty="0">
                <a:latin typeface="楷体" panose="02010609060101010101" pitchFamily="49" charset="-122"/>
                <a:ea typeface="楷体" panose="02010609060101010101" pitchFamily="49" charset="-122"/>
                <a:cs typeface="+mn-cs"/>
                <a:sym typeface="+mn-ea"/>
              </a:rPr>
              <a:t>周期跃变前后脉冲轮廓的变化</a:t>
            </a:r>
            <a:endParaRPr lang="zh-CN" altLang="en-US" sz="3200"/>
          </a:p>
        </p:txBody>
      </p:sp>
      <p:pic>
        <p:nvPicPr>
          <p:cNvPr id="4" name="内容占位符 3"/>
          <p:cNvPicPr>
            <a:picLocks noChangeAspect="1"/>
          </p:cNvPicPr>
          <p:nvPr>
            <p:ph idx="1"/>
          </p:nvPr>
        </p:nvPicPr>
        <p:blipFill>
          <a:blip r:embed="rId1"/>
          <a:stretch>
            <a:fillRect/>
          </a:stretch>
        </p:blipFill>
        <p:spPr>
          <a:xfrm>
            <a:off x="145415" y="1233170"/>
            <a:ext cx="5989955" cy="4683125"/>
          </a:xfrm>
          <a:prstGeom prst="rect">
            <a:avLst/>
          </a:prstGeom>
        </p:spPr>
      </p:pic>
      <p:pic>
        <p:nvPicPr>
          <p:cNvPr id="6" name="图片 5"/>
          <p:cNvPicPr>
            <a:picLocks noChangeAspect="1"/>
          </p:cNvPicPr>
          <p:nvPr/>
        </p:nvPicPr>
        <p:blipFill>
          <a:blip r:embed="rId2"/>
          <a:stretch>
            <a:fillRect/>
          </a:stretch>
        </p:blipFill>
        <p:spPr>
          <a:xfrm>
            <a:off x="6049645" y="1296035"/>
            <a:ext cx="5927725" cy="4553585"/>
          </a:xfrm>
          <a:prstGeom prst="rect">
            <a:avLst/>
          </a:prstGeom>
        </p:spPr>
      </p:pic>
      <p:sp>
        <p:nvSpPr>
          <p:cNvPr id="3" name="文本框 2"/>
          <p:cNvSpPr txBox="1"/>
          <p:nvPr/>
        </p:nvSpPr>
        <p:spPr>
          <a:xfrm>
            <a:off x="1007110" y="5916295"/>
            <a:ext cx="10020300" cy="583565"/>
          </a:xfrm>
          <a:prstGeom prst="rect">
            <a:avLst/>
          </a:prstGeom>
          <a:noFill/>
        </p:spPr>
        <p:txBody>
          <a:bodyPr wrap="square" rtlCol="0">
            <a:spAutoFit/>
          </a:bodyPr>
          <a:p>
            <a:r>
              <a:rPr lang="zh-CN" altLang="en-US" sz="1600"/>
              <a:t>上面的部分展示了跃变前后的光子的热图，通过对</a:t>
            </a:r>
            <a:r>
              <a:rPr lang="en-US" altLang="zh-CN" sz="1600"/>
              <a:t>toa</a:t>
            </a:r>
            <a:r>
              <a:rPr lang="zh-CN" altLang="en-US" sz="1600"/>
              <a:t>的反复拟合去把相位对齐，再对比跃变前后轮廓</a:t>
            </a:r>
            <a:r>
              <a:rPr lang="zh-CN" altLang="en-US" sz="1600"/>
              <a:t>变化</a:t>
            </a:r>
            <a:endParaRPr lang="zh-CN" altLang="en-US" sz="1600"/>
          </a:p>
          <a:p>
            <a:r>
              <a:rPr lang="zh-CN" altLang="en-US" sz="1600"/>
              <a:t>下部分展示了对应时间间隔的归一化后的脉冲轮廓，对比</a:t>
            </a:r>
            <a:r>
              <a:rPr lang="zh-CN" altLang="en-US" sz="1600"/>
              <a:t>后没有发现脉冲轮廓有明显的变化</a:t>
            </a:r>
            <a:endParaRPr lang="zh-CN" altLang="en-US" sz="1600"/>
          </a:p>
        </p:txBody>
      </p:sp>
      <p:sp>
        <p:nvSpPr>
          <p:cNvPr id="5" name="矩形 4"/>
          <p:cNvSpPr/>
          <p:nvPr/>
        </p:nvSpPr>
        <p:spPr>
          <a:xfrm>
            <a:off x="39370" y="563866"/>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
          <p:cNvSpPr txBox="1"/>
          <p:nvPr/>
        </p:nvSpPr>
        <p:spPr>
          <a:xfrm>
            <a:off x="39370" y="0"/>
            <a:ext cx="6096000" cy="645160"/>
          </a:xfrm>
          <a:prstGeom prst="rect">
            <a:avLst/>
          </a:prstGeom>
          <a:noFill/>
        </p:spPr>
        <p:txBody>
          <a:bodyPr wrap="square" rtlCol="0" anchor="t">
            <a:sp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en-US" altLang="zh-CN" sz="3200" b="1" dirty="0">
                <a:latin typeface="黑体" panose="02010609060101010101" pitchFamily="49" charset="-122"/>
                <a:ea typeface="黑体" panose="02010609060101010101" pitchFamily="49" charset="-122"/>
                <a:sym typeface="+mn-ea"/>
              </a:rPr>
              <a:t>7. PSR J0007+7303周期跃变前后</a:t>
            </a:r>
            <a:r>
              <a:rPr lang="zh-CN" altLang="en-US" sz="3200" b="1" dirty="0">
                <a:latin typeface="黑体" panose="02010609060101010101" pitchFamily="49" charset="-122"/>
                <a:ea typeface="黑体" panose="02010609060101010101" pitchFamily="49" charset="-122"/>
                <a:sym typeface="+mn-ea"/>
              </a:rPr>
              <a:t>流量</a:t>
            </a:r>
            <a:r>
              <a:rPr lang="en-US" altLang="zh-CN" sz="3200" b="1" dirty="0">
                <a:latin typeface="黑体" panose="02010609060101010101" pitchFamily="49" charset="-122"/>
                <a:ea typeface="黑体" panose="02010609060101010101" pitchFamily="49" charset="-122"/>
                <a:sym typeface="+mn-ea"/>
              </a:rPr>
              <a:t>变化</a:t>
            </a:r>
            <a:endParaRPr lang="en-US" altLang="zh-CN" sz="3200" b="1" dirty="0">
              <a:latin typeface="黑体" panose="02010609060101010101" pitchFamily="49" charset="-122"/>
              <a:ea typeface="黑体" panose="02010609060101010101" pitchFamily="49" charset="-122"/>
            </a:endParaRPr>
          </a:p>
        </p:txBody>
      </p:sp>
      <p:pic>
        <p:nvPicPr>
          <p:cNvPr id="5" name="内容占位符 4"/>
          <p:cNvPicPr>
            <a:picLocks noChangeAspect="1"/>
          </p:cNvPicPr>
          <p:nvPr>
            <p:ph idx="1"/>
          </p:nvPr>
        </p:nvPicPr>
        <p:blipFill>
          <a:blip r:embed="rId1"/>
          <a:stretch>
            <a:fillRect/>
          </a:stretch>
        </p:blipFill>
        <p:spPr>
          <a:xfrm>
            <a:off x="3806825" y="1377315"/>
            <a:ext cx="7935595" cy="4847590"/>
          </a:xfrm>
          <a:prstGeom prst="rect">
            <a:avLst/>
          </a:prstGeom>
        </p:spPr>
      </p:pic>
      <p:sp>
        <p:nvSpPr>
          <p:cNvPr id="4" name="文本框 3"/>
          <p:cNvSpPr txBox="1"/>
          <p:nvPr/>
        </p:nvSpPr>
        <p:spPr>
          <a:xfrm>
            <a:off x="144780" y="2677160"/>
            <a:ext cx="4064000" cy="922020"/>
          </a:xfrm>
          <a:prstGeom prst="rect">
            <a:avLst/>
          </a:prstGeom>
          <a:noFill/>
        </p:spPr>
        <p:txBody>
          <a:bodyPr wrap="square" rtlCol="0">
            <a:spAutoFit/>
          </a:bodyPr>
          <a:p>
            <a:r>
              <a:rPr lang="zh-CN" altLang="en-US"/>
              <a:t>蓝色的区域表示距离流量平均值</a:t>
            </a:r>
            <a:r>
              <a:rPr lang="en-US" altLang="zh-CN"/>
              <a:t>3σ</a:t>
            </a:r>
            <a:r>
              <a:rPr lang="zh-CN" altLang="en-US"/>
              <a:t>的</a:t>
            </a:r>
            <a:endParaRPr lang="zh-CN" altLang="en-US"/>
          </a:p>
          <a:p>
            <a:r>
              <a:rPr lang="zh-CN" altLang="en-US"/>
              <a:t>区间，发现流量也没有明显的变化</a:t>
            </a:r>
            <a:endParaRPr lang="zh-CN" altLang="en-US"/>
          </a:p>
          <a:p>
            <a:endParaRPr lang="zh-CN" altLang="en-US"/>
          </a:p>
        </p:txBody>
      </p:sp>
      <p:sp>
        <p:nvSpPr>
          <p:cNvPr id="6" name="矩形 5"/>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文本框 2"/>
          <p:cNvSpPr txBox="1"/>
          <p:nvPr/>
        </p:nvSpPr>
        <p:spPr>
          <a:xfrm>
            <a:off x="0" y="8255"/>
            <a:ext cx="6096000" cy="645160"/>
          </a:xfrm>
          <a:prstGeom prst="rect">
            <a:avLst/>
          </a:prstGeom>
          <a:noFill/>
        </p:spPr>
        <p:txBody>
          <a:bodyPr wrap="square" rtlCol="0" anchor="t">
            <a:sp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2885" y="562610"/>
            <a:ext cx="6577330" cy="708025"/>
          </a:xfrm>
        </p:spPr>
        <p:txBody>
          <a:bodyPr/>
          <a:p>
            <a:r>
              <a:rPr lang="en-US" altLang="zh-CN" sz="2800" b="1" dirty="0">
                <a:latin typeface="黑体" panose="02010609060101010101" pitchFamily="49" charset="-122"/>
                <a:ea typeface="黑体" panose="02010609060101010101" pitchFamily="49" charset="-122"/>
                <a:sym typeface="+mn-ea"/>
              </a:rPr>
              <a:t>8. </a:t>
            </a:r>
            <a:r>
              <a:rPr lang="zh-CN" altLang="en-US" sz="2800" b="1" dirty="0">
                <a:latin typeface="黑体" panose="02010609060101010101" pitchFamily="49" charset="-122"/>
                <a:ea typeface="黑体" panose="02010609060101010101" pitchFamily="49" charset="-122"/>
                <a:sym typeface="+mn-ea"/>
              </a:rPr>
              <a:t>跃变前后的相位</a:t>
            </a:r>
            <a:r>
              <a:rPr lang="zh-CN" altLang="en-US" sz="2800" b="1" dirty="0">
                <a:latin typeface="黑体" panose="02010609060101010101" pitchFamily="49" charset="-122"/>
                <a:ea typeface="黑体" panose="02010609060101010101" pitchFamily="49" charset="-122"/>
                <a:sym typeface="+mn-ea"/>
              </a:rPr>
              <a:t>平均谱分析</a:t>
            </a:r>
            <a:endParaRPr lang="zh-CN" altLang="en-US" sz="2800" b="1" dirty="0">
              <a:latin typeface="黑体" panose="02010609060101010101" pitchFamily="49" charset="-122"/>
              <a:ea typeface="黑体" panose="02010609060101010101" pitchFamily="49" charset="-122"/>
              <a:sym typeface="+mn-ea"/>
            </a:endParaRPr>
          </a:p>
        </p:txBody>
      </p:sp>
      <p:pic>
        <p:nvPicPr>
          <p:cNvPr id="4" name="内容占位符 3"/>
          <p:cNvPicPr>
            <a:picLocks noChangeAspect="1"/>
          </p:cNvPicPr>
          <p:nvPr>
            <p:ph idx="1"/>
          </p:nvPr>
        </p:nvPicPr>
        <p:blipFill>
          <a:blip r:embed="rId1"/>
          <a:stretch>
            <a:fillRect/>
          </a:stretch>
        </p:blipFill>
        <p:spPr>
          <a:xfrm>
            <a:off x="483235" y="1219200"/>
            <a:ext cx="4163060" cy="3638550"/>
          </a:xfrm>
          <a:prstGeom prst="rect">
            <a:avLst/>
          </a:prstGeom>
        </p:spPr>
      </p:pic>
      <p:pic>
        <p:nvPicPr>
          <p:cNvPr id="5" name="内容占位符 4"/>
          <p:cNvPicPr>
            <a:picLocks noChangeAspect="1"/>
          </p:cNvPicPr>
          <p:nvPr/>
        </p:nvPicPr>
        <p:blipFill>
          <a:blip r:embed="rId2"/>
          <a:stretch>
            <a:fillRect/>
          </a:stretch>
        </p:blipFill>
        <p:spPr>
          <a:xfrm>
            <a:off x="5773420" y="1270000"/>
            <a:ext cx="6192520" cy="4594225"/>
          </a:xfrm>
          <a:prstGeom prst="rect">
            <a:avLst/>
          </a:prstGeom>
        </p:spPr>
      </p:pic>
      <p:sp>
        <p:nvSpPr>
          <p:cNvPr id="3" name="文本框 2"/>
          <p:cNvSpPr txBox="1"/>
          <p:nvPr/>
        </p:nvSpPr>
        <p:spPr>
          <a:xfrm>
            <a:off x="6394450" y="6075680"/>
            <a:ext cx="5024755" cy="368300"/>
          </a:xfrm>
          <a:prstGeom prst="rect">
            <a:avLst/>
          </a:prstGeom>
          <a:noFill/>
        </p:spPr>
        <p:txBody>
          <a:bodyPr wrap="square" rtlCol="0">
            <a:spAutoFit/>
          </a:bodyPr>
          <a:p>
            <a:r>
              <a:rPr lang="zh-CN" altLang="en-US"/>
              <a:t>对比跃变前后能谱的各项参数，没有明显的变化</a:t>
            </a:r>
            <a:endParaRPr lang="zh-CN" altLang="en-US"/>
          </a:p>
        </p:txBody>
      </p:sp>
      <p:pic>
        <p:nvPicPr>
          <p:cNvPr id="6" name="图片 5"/>
          <p:cNvPicPr>
            <a:picLocks noChangeAspect="1"/>
          </p:cNvPicPr>
          <p:nvPr/>
        </p:nvPicPr>
        <p:blipFill>
          <a:blip r:embed="rId3"/>
          <a:stretch>
            <a:fillRect/>
          </a:stretch>
        </p:blipFill>
        <p:spPr>
          <a:xfrm>
            <a:off x="857250" y="4841240"/>
            <a:ext cx="3414395" cy="1234440"/>
          </a:xfrm>
          <a:prstGeom prst="rect">
            <a:avLst/>
          </a:prstGeom>
        </p:spPr>
      </p:pic>
      <p:sp>
        <p:nvSpPr>
          <p:cNvPr id="7" name="矩形 6"/>
          <p:cNvSpPr/>
          <p:nvPr/>
        </p:nvSpPr>
        <p:spPr>
          <a:xfrm>
            <a:off x="0" y="562596"/>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文本框 7"/>
          <p:cNvSpPr txBox="1"/>
          <p:nvPr/>
        </p:nvSpPr>
        <p:spPr>
          <a:xfrm>
            <a:off x="0" y="-1270"/>
            <a:ext cx="5995670" cy="701040"/>
          </a:xfrm>
          <a:prstGeom prst="rect">
            <a:avLst/>
          </a:prstGeom>
          <a:noFill/>
        </p:spPr>
        <p:txBody>
          <a:bodyPr wrap="square" rtlCol="0" anchor="t">
            <a:no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15745" y="591185"/>
            <a:ext cx="7033895" cy="3964940"/>
          </a:xfrm>
          <a:prstGeom prst="rect">
            <a:avLst/>
          </a:prstGeom>
          <a:noFill/>
        </p:spPr>
        <p:txBody>
          <a:bodyPr wrap="square">
            <a:noAutofit/>
          </a:bodyPr>
          <a:lstStyle/>
          <a:p>
            <a:endParaRPr lang="en-US" altLang="zh-CN" sz="1500" b="1" dirty="0">
              <a:latin typeface="黑体" panose="02010609060101010101" pitchFamily="49" charset="-122"/>
              <a:ea typeface="黑体" panose="02010609060101010101" pitchFamily="49" charset="-122"/>
            </a:endParaRPr>
          </a:p>
          <a:p>
            <a:pPr>
              <a:lnSpc>
                <a:spcPct val="200000"/>
              </a:lnSpc>
            </a:pP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）在</a:t>
            </a:r>
            <a:r>
              <a:rPr lang="en-US" altLang="zh-CN" sz="2000" dirty="0">
                <a:latin typeface="楷体" panose="02010609060101010101" pitchFamily="49" charset="-122"/>
                <a:ea typeface="楷体" panose="02010609060101010101" pitchFamily="49" charset="-122"/>
              </a:rPr>
              <a:t>PSR J0007+7303</a:t>
            </a:r>
            <a:r>
              <a:rPr lang="zh-CN" altLang="en-US" sz="2000" dirty="0">
                <a:latin typeface="楷体" panose="02010609060101010101" pitchFamily="49" charset="-122"/>
                <a:ea typeface="楷体" panose="02010609060101010101" pitchFamily="49" charset="-122"/>
              </a:rPr>
              <a:t>中发现了六个新的周期跃变；</a:t>
            </a:r>
            <a:endParaRPr lang="en-US" altLang="zh-CN" sz="2000" dirty="0">
              <a:latin typeface="楷体" panose="02010609060101010101" pitchFamily="49" charset="-122"/>
              <a:ea typeface="楷体" panose="02010609060101010101" pitchFamily="49" charset="-122"/>
            </a:endParaRPr>
          </a:p>
          <a:p>
            <a:pPr>
              <a:lnSpc>
                <a:spcPct val="200000"/>
              </a:lnSpc>
            </a:pP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）得到了</a:t>
            </a:r>
            <a:r>
              <a:rPr lang="en-US" altLang="zh-CN" sz="2000" dirty="0">
                <a:latin typeface="楷体" panose="02010609060101010101" pitchFamily="49" charset="-122"/>
                <a:ea typeface="楷体" panose="02010609060101010101" pitchFamily="49" charset="-122"/>
              </a:rPr>
              <a:t>PSR J0007+7303</a:t>
            </a:r>
            <a:r>
              <a:rPr lang="zh-CN" altLang="en-US" sz="2000" dirty="0">
                <a:latin typeface="楷体" panose="02010609060101010101" pitchFamily="49" charset="-122"/>
                <a:ea typeface="楷体" panose="02010609060101010101" pitchFamily="49" charset="-122"/>
              </a:rPr>
              <a:t>九次周期跃变参数；</a:t>
            </a:r>
            <a:br>
              <a:rPr lang="zh-CN" altLang="en-US" sz="2000" dirty="0">
                <a:latin typeface="楷体" panose="02010609060101010101" pitchFamily="49" charset="-122"/>
                <a:ea typeface="楷体" panose="02010609060101010101" pitchFamily="49" charset="-122"/>
              </a:rPr>
            </a:b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sym typeface="+mn-ea"/>
              </a:rPr>
              <a:t>PSR J0007+7303</a:t>
            </a:r>
            <a:r>
              <a:rPr lang="zh-CN" altLang="en-US" sz="2000" dirty="0">
                <a:latin typeface="楷体" panose="02010609060101010101" pitchFamily="49" charset="-122"/>
                <a:ea typeface="楷体" panose="02010609060101010101" pitchFamily="49" charset="-122"/>
                <a:sym typeface="+mn-ea"/>
              </a:rPr>
              <a:t>的</a:t>
            </a:r>
            <a:r>
              <a:rPr lang="en-US" altLang="zh-CN" sz="2000" dirty="0">
                <a:latin typeface="楷体" panose="02010609060101010101" pitchFamily="49" charset="-122"/>
                <a:ea typeface="楷体" panose="02010609060101010101" pitchFamily="49" charset="-122"/>
              </a:rPr>
              <a:t>glitch </a:t>
            </a:r>
            <a:r>
              <a:rPr lang="zh-CN" altLang="en-US" sz="2000" dirty="0">
                <a:latin typeface="楷体" panose="02010609060101010101" pitchFamily="49" charset="-122"/>
                <a:ea typeface="楷体" panose="02010609060101010101" pitchFamily="49" charset="-122"/>
              </a:rPr>
              <a:t>的发生时随机</a:t>
            </a:r>
            <a:r>
              <a:rPr lang="zh-CN" altLang="en-US" sz="2000" dirty="0">
                <a:latin typeface="楷体" panose="02010609060101010101" pitchFamily="49" charset="-122"/>
                <a:ea typeface="楷体" panose="02010609060101010101" pitchFamily="49" charset="-122"/>
              </a:rPr>
              <a:t>的</a:t>
            </a:r>
            <a:endParaRPr lang="zh-CN" altLang="en-US" sz="2000" dirty="0">
              <a:latin typeface="楷体" panose="02010609060101010101" pitchFamily="49" charset="-122"/>
              <a:ea typeface="楷体" panose="02010609060101010101" pitchFamily="49" charset="-122"/>
            </a:endParaRPr>
          </a:p>
          <a:p>
            <a:pPr>
              <a:lnSpc>
                <a:spcPct val="200000"/>
              </a:lnSpc>
            </a:pP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4</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sym typeface="+mn-ea"/>
              </a:rPr>
              <a:t>PSR J0007+7303</a:t>
            </a:r>
            <a:r>
              <a:rPr lang="zh-CN" altLang="en-US" sz="2000" dirty="0">
                <a:latin typeface="楷体" panose="02010609060101010101" pitchFamily="49" charset="-122"/>
                <a:ea typeface="楷体" panose="02010609060101010101" pitchFamily="49" charset="-122"/>
                <a:sym typeface="+mn-ea"/>
              </a:rPr>
              <a:t>的</a:t>
            </a:r>
            <a:r>
              <a:rPr lang="en-US" altLang="zh-CN" sz="2000" dirty="0">
                <a:latin typeface="楷体" panose="02010609060101010101" pitchFamily="49" charset="-122"/>
                <a:ea typeface="楷体" panose="02010609060101010101" pitchFamily="49" charset="-122"/>
              </a:rPr>
              <a:t>glitch</a:t>
            </a:r>
            <a:r>
              <a:rPr lang="zh-CN" altLang="en-US" sz="2000" dirty="0">
                <a:latin typeface="楷体" panose="02010609060101010101" pitchFamily="49" charset="-122"/>
                <a:ea typeface="楷体" panose="02010609060101010101" pitchFamily="49" charset="-122"/>
              </a:rPr>
              <a:t>前后脉冲轮廓没有</a:t>
            </a:r>
            <a:r>
              <a:rPr lang="zh-CN" altLang="en-US" sz="2000" dirty="0">
                <a:latin typeface="楷体" panose="02010609060101010101" pitchFamily="49" charset="-122"/>
                <a:ea typeface="楷体" panose="02010609060101010101" pitchFamily="49" charset="-122"/>
              </a:rPr>
              <a:t>明显变化</a:t>
            </a:r>
            <a:endParaRPr lang="zh-CN" altLang="en-US" sz="2000" dirty="0">
              <a:latin typeface="楷体" panose="02010609060101010101" pitchFamily="49" charset="-122"/>
              <a:ea typeface="楷体" panose="02010609060101010101" pitchFamily="49" charset="-122"/>
            </a:endParaRPr>
          </a:p>
          <a:p>
            <a:pPr>
              <a:lnSpc>
                <a:spcPct val="200000"/>
              </a:lnSpc>
            </a:pP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5</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sym typeface="+mn-ea"/>
              </a:rPr>
              <a:t>PSR J0007+7303</a:t>
            </a:r>
            <a:r>
              <a:rPr lang="zh-CN" altLang="en-US" sz="2000" dirty="0">
                <a:latin typeface="楷体" panose="02010609060101010101" pitchFamily="49" charset="-122"/>
                <a:ea typeface="楷体" panose="02010609060101010101" pitchFamily="49" charset="-122"/>
                <a:sym typeface="+mn-ea"/>
              </a:rPr>
              <a:t>的</a:t>
            </a:r>
            <a:r>
              <a:rPr lang="en-US" altLang="zh-CN" sz="2000" dirty="0">
                <a:latin typeface="楷体" panose="02010609060101010101" pitchFamily="49" charset="-122"/>
                <a:ea typeface="楷体" panose="02010609060101010101" pitchFamily="49" charset="-122"/>
              </a:rPr>
              <a:t>glitch</a:t>
            </a:r>
            <a:r>
              <a:rPr lang="zh-CN" altLang="en-US" sz="2000" dirty="0">
                <a:latin typeface="楷体" panose="02010609060101010101" pitchFamily="49" charset="-122"/>
                <a:ea typeface="楷体" panose="02010609060101010101" pitchFamily="49" charset="-122"/>
              </a:rPr>
              <a:t>前后能谱没有明显变化；</a:t>
            </a:r>
            <a:endParaRPr lang="zh-CN" altLang="en-US" sz="2000" dirty="0">
              <a:latin typeface="楷体" panose="02010609060101010101" pitchFamily="49" charset="-122"/>
              <a:ea typeface="楷体" panose="02010609060101010101" pitchFamily="49" charset="-122"/>
            </a:endParaRPr>
          </a:p>
          <a:p>
            <a:pPr>
              <a:lnSpc>
                <a:spcPct val="200000"/>
              </a:lnSpc>
            </a:pPr>
            <a:endParaRPr lang="zh-CN" altLang="en-US" sz="2000" dirty="0">
              <a:solidFill>
                <a:srgbClr val="FF0000"/>
              </a:solidFill>
              <a:latin typeface="楷体" panose="02010609060101010101" pitchFamily="49" charset="-122"/>
              <a:ea typeface="楷体" panose="02010609060101010101" pitchFamily="49" charset="-122"/>
            </a:endParaRPr>
          </a:p>
        </p:txBody>
      </p:sp>
      <p:sp>
        <p:nvSpPr>
          <p:cNvPr id="8" name="文本框 7"/>
          <p:cNvSpPr txBox="1"/>
          <p:nvPr/>
        </p:nvSpPr>
        <p:spPr>
          <a:xfrm>
            <a:off x="269187" y="150749"/>
            <a:ext cx="4865674" cy="645160"/>
          </a:xfrm>
          <a:prstGeom prst="rect">
            <a:avLst/>
          </a:prstGeom>
          <a:noFill/>
        </p:spPr>
        <p:txBody>
          <a:bodyPr wrap="square" rtlCol="0">
            <a:spAutoFit/>
          </a:bodyPr>
          <a:lstStyle/>
          <a:p>
            <a:r>
              <a:rPr lang="zh-CN" altLang="en-US" sz="3600" dirty="0"/>
              <a:t>四、总结</a:t>
            </a:r>
            <a:endParaRPr lang="zh-CN" altLang="en-US" sz="3600" dirty="0"/>
          </a:p>
        </p:txBody>
      </p:sp>
      <p:sp>
        <p:nvSpPr>
          <p:cNvPr id="6" name="矩形 5"/>
          <p:cNvSpPr/>
          <p:nvPr/>
        </p:nvSpPr>
        <p:spPr>
          <a:xfrm>
            <a:off x="0" y="651496"/>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pic>
        <p:nvPicPr>
          <p:cNvPr id="11" name="图片 10"/>
          <p:cNvPicPr>
            <a:picLocks noChangeAspect="1"/>
          </p:cNvPicPr>
          <p:nvPr/>
        </p:nvPicPr>
        <p:blipFill>
          <a:blip r:embed="rId1"/>
          <a:stretch>
            <a:fillRect/>
          </a:stretch>
        </p:blipFill>
        <p:spPr>
          <a:xfrm>
            <a:off x="6911975" y="4163060"/>
            <a:ext cx="2018665" cy="753110"/>
          </a:xfrm>
          <a:prstGeom prst="rect">
            <a:avLst/>
          </a:prstGeom>
        </p:spPr>
      </p:pic>
      <p:sp>
        <p:nvSpPr>
          <p:cNvPr id="12" name="文本框 11"/>
          <p:cNvSpPr txBox="1"/>
          <p:nvPr/>
        </p:nvSpPr>
        <p:spPr>
          <a:xfrm>
            <a:off x="9079230" y="4355465"/>
            <a:ext cx="1458595" cy="368300"/>
          </a:xfrm>
          <a:prstGeom prst="rect">
            <a:avLst/>
          </a:prstGeom>
          <a:noFill/>
        </p:spPr>
        <p:txBody>
          <a:bodyPr wrap="square" rtlCol="0" anchor="t">
            <a:spAutoFit/>
          </a:bodyPr>
          <a:p>
            <a:r>
              <a:rPr lang="en-US" altLang="zh-CN" b="1">
                <a:sym typeface="+mn-ea"/>
              </a:rPr>
              <a:t>~3.7</a:t>
            </a:r>
            <a:r>
              <a:rPr lang="en-US" altLang="zh-CN" b="1">
                <a:latin typeface="Arial" panose="020B0604020202020204" pitchFamily="34" charset="0"/>
                <a:sym typeface="+mn-ea"/>
              </a:rPr>
              <a:t>×10</a:t>
            </a:r>
            <a:r>
              <a:rPr lang="en-US" altLang="zh-CN" b="1" baseline="30000">
                <a:latin typeface="Arial" panose="020B0604020202020204" pitchFamily="34" charset="0"/>
                <a:sym typeface="+mn-ea"/>
              </a:rPr>
              <a:t>-6</a:t>
            </a:r>
            <a:endParaRPr lang="en-US" altLang="zh-CN" b="1" baseline="30000">
              <a:latin typeface="Arial" panose="020B0604020202020204" pitchFamily="34" charset="0"/>
              <a:sym typeface="+mn-ea"/>
            </a:endParaRPr>
          </a:p>
        </p:txBody>
      </p:sp>
      <p:pic>
        <p:nvPicPr>
          <p:cNvPr id="13" name="图片 12"/>
          <p:cNvPicPr>
            <a:picLocks noChangeAspect="1"/>
          </p:cNvPicPr>
          <p:nvPr/>
        </p:nvPicPr>
        <p:blipFill>
          <a:blip r:embed="rId2"/>
          <a:stretch>
            <a:fillRect/>
          </a:stretch>
        </p:blipFill>
        <p:spPr>
          <a:xfrm>
            <a:off x="1393825" y="4163060"/>
            <a:ext cx="3381375" cy="790575"/>
          </a:xfrm>
          <a:prstGeom prst="rect">
            <a:avLst/>
          </a:prstGeom>
        </p:spPr>
      </p:pic>
      <p:sp>
        <p:nvSpPr>
          <p:cNvPr id="14" name="文本框 13"/>
          <p:cNvSpPr txBox="1"/>
          <p:nvPr/>
        </p:nvSpPr>
        <p:spPr>
          <a:xfrm>
            <a:off x="4502150" y="4373880"/>
            <a:ext cx="1144905" cy="368300"/>
          </a:xfrm>
          <a:prstGeom prst="rect">
            <a:avLst/>
          </a:prstGeom>
          <a:noFill/>
        </p:spPr>
        <p:txBody>
          <a:bodyPr wrap="square" rtlCol="0">
            <a:spAutoFit/>
          </a:bodyPr>
          <a:p>
            <a:r>
              <a:rPr lang="en-US" altLang="zh-CN" b="1"/>
              <a:t>~10%</a:t>
            </a:r>
            <a:endParaRPr lang="en-US" altLang="zh-CN"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374323"/>
            <a:ext cx="12192000" cy="182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344305" y="2566555"/>
            <a:ext cx="7503389" cy="1444336"/>
          </a:xfrm>
        </p:spPr>
        <p:txBody>
          <a:bodyPr>
            <a:normAutofit/>
          </a:bodyPr>
          <a:lstStyle/>
          <a:p>
            <a:pPr algn="ctr"/>
            <a:r>
              <a:rPr lang="zh-CN" altLang="en-US" sz="6000" b="1" dirty="0">
                <a:solidFill>
                  <a:schemeClr val="bg1"/>
                </a:solidFill>
              </a:rPr>
              <a:t>谢谢聆听！</a:t>
            </a:r>
            <a:endParaRPr lang="zh-CN" altLang="en-US" sz="6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4813106" y="214830"/>
            <a:ext cx="1635435" cy="642942"/>
          </a:xfrm>
        </p:spPr>
        <p:txBody>
          <a:bodyPr>
            <a:normAutofit fontScale="90000"/>
          </a:bodyPr>
          <a:lstStyle/>
          <a:p>
            <a:r>
              <a:rPr lang="zh-CN" altLang="en-US" b="1" dirty="0">
                <a:solidFill>
                  <a:schemeClr val="tx1"/>
                </a:solidFill>
                <a:latin typeface="楷体" panose="02010609060101010101" pitchFamily="49" charset="-122"/>
                <a:ea typeface="楷体" panose="02010609060101010101" pitchFamily="49" charset="-122"/>
              </a:rPr>
              <a:t>大纲</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2304214" y="1449209"/>
            <a:ext cx="4497951" cy="4347085"/>
          </a:xfrm>
        </p:spPr>
        <p:txBody>
          <a:bodyPr>
            <a:normAutofit/>
          </a:bodyPr>
          <a:lstStyle/>
          <a:p>
            <a:pPr marL="0" indent="0">
              <a:lnSpc>
                <a:spcPct val="150000"/>
              </a:lnSpc>
              <a:buNone/>
            </a:pPr>
            <a:r>
              <a:rPr lang="zh-CN" altLang="en-US" sz="2400" b="1" dirty="0">
                <a:latin typeface="楷体" panose="02010609060101010101" pitchFamily="49" charset="-122"/>
                <a:ea typeface="楷体" panose="02010609060101010101" pitchFamily="49" charset="-122"/>
              </a:rPr>
              <a:t>一、背景</a:t>
            </a:r>
            <a:endParaRPr lang="en-US" altLang="zh-CN"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二、数据获取与处理</a:t>
            </a:r>
            <a:endParaRPr lang="en-US" altLang="zh-CN"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三、结果</a:t>
            </a:r>
            <a:endParaRPr lang="zh-CN" altLang="en-US"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四、总结与意义</a:t>
            </a:r>
            <a:endParaRPr lang="en-US" altLang="zh-CN" sz="2400" b="1" dirty="0">
              <a:latin typeface="楷体" panose="02010609060101010101" pitchFamily="49" charset="-122"/>
              <a:ea typeface="楷体" panose="02010609060101010101" pitchFamily="49" charset="-122"/>
            </a:endParaRPr>
          </a:p>
        </p:txBody>
      </p:sp>
      <p:sp>
        <p:nvSpPr>
          <p:cNvPr id="8" name="矩形 7"/>
          <p:cNvSpPr/>
          <p:nvPr/>
        </p:nvSpPr>
        <p:spPr>
          <a:xfrm>
            <a:off x="0" y="1061706"/>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378" y="684691"/>
            <a:ext cx="1500503" cy="591707"/>
          </a:xfrm>
        </p:spPr>
        <p:txBody>
          <a:bodyPr>
            <a:normAutofit/>
          </a:bodyPr>
          <a:lstStyle/>
          <a:p>
            <a:r>
              <a:rPr lang="zh-CN" altLang="en-US" sz="2400" dirty="0">
                <a:solidFill>
                  <a:schemeClr val="tx1"/>
                </a:solidFill>
                <a:latin typeface="黑体" panose="02010609060101010101" pitchFamily="49" charset="-122"/>
                <a:ea typeface="黑体" panose="02010609060101010101" pitchFamily="49" charset="-122"/>
              </a:rPr>
              <a:t>脉冲星</a:t>
            </a:r>
            <a:endParaRPr lang="zh-CN" altLang="en-US" sz="2400" dirty="0">
              <a:solidFill>
                <a:schemeClr val="tx1"/>
              </a:solidFill>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03555" y="1066165"/>
                <a:ext cx="8731885" cy="1411605"/>
              </a:xfrm>
            </p:spPr>
            <p:txBody>
              <a:bodyPr>
                <a:normAutofit fontScale="25000" lnSpcReduction="20000"/>
              </a:bodyPr>
              <a:lstStyle/>
              <a:p>
                <a:pPr marL="0" indent="0">
                  <a:lnSpc>
                    <a:spcPct val="150000"/>
                  </a:lnSpc>
                  <a:buNone/>
                </a:pPr>
                <a:r>
                  <a:rPr lang="zh-CN" altLang="en-US" dirty="0">
                    <a:latin typeface="宋体" panose="02010600030101010101" pitchFamily="2" charset="-122"/>
                    <a:ea typeface="宋体" panose="02010600030101010101" pitchFamily="2" charset="-122"/>
                  </a:rPr>
                  <a:t>    </a:t>
                </a:r>
                <a:r>
                  <a:rPr lang="zh-CN" altLang="en-US" sz="6400" dirty="0">
                    <a:latin typeface="宋体" panose="02010600030101010101" pitchFamily="2" charset="-122"/>
                    <a:ea typeface="宋体" panose="02010600030101010101" pitchFamily="2" charset="-122"/>
                  </a:rPr>
                  <a:t>脉冲星是</a:t>
                </a:r>
                <a:r>
                  <a:rPr lang="zh-CN" altLang="en-US" sz="6400" dirty="0">
                    <a:solidFill>
                      <a:srgbClr val="FF0000"/>
                    </a:solidFill>
                    <a:latin typeface="宋体" panose="02010600030101010101" pitchFamily="2" charset="-122"/>
                    <a:ea typeface="宋体" panose="02010600030101010101" pitchFamily="2" charset="-122"/>
                  </a:rPr>
                  <a:t>快速旋转</a:t>
                </a:r>
                <a:r>
                  <a:rPr lang="zh-CN" altLang="en-US" sz="6400" dirty="0">
                    <a:latin typeface="宋体" panose="02010600030101010101" pitchFamily="2" charset="-122"/>
                    <a:ea typeface="宋体" panose="02010600030101010101" pitchFamily="2" charset="-122"/>
                  </a:rPr>
                  <a:t>的具有</a:t>
                </a:r>
                <a:r>
                  <a:rPr lang="zh-CN" altLang="en-US" sz="6400" dirty="0">
                    <a:solidFill>
                      <a:srgbClr val="FF0000"/>
                    </a:solidFill>
                    <a:latin typeface="宋体" panose="02010600030101010101" pitchFamily="2" charset="-122"/>
                    <a:ea typeface="宋体" panose="02010600030101010101" pitchFamily="2" charset="-122"/>
                  </a:rPr>
                  <a:t>高磁场</a:t>
                </a:r>
                <a:r>
                  <a:rPr lang="zh-CN" altLang="en-US" sz="6400" dirty="0">
                    <a:latin typeface="宋体" panose="02010600030101010101" pitchFamily="2" charset="-122"/>
                    <a:ea typeface="宋体" panose="02010600030101010101" pitchFamily="2" charset="-122"/>
                  </a:rPr>
                  <a:t>的中子星，是中等质量恒星演化到后期，“死亡”的产物。其质量约为</a:t>
                </a:r>
                <a:r>
                  <a:rPr lang="en-US" altLang="zh-CN" sz="6400" dirty="0">
                    <a:latin typeface="宋体" panose="02010600030101010101" pitchFamily="2" charset="-122"/>
                    <a:ea typeface="宋体" panose="02010600030101010101" pitchFamily="2" charset="-122"/>
                  </a:rPr>
                  <a:t>1.4</a:t>
                </a:r>
                <a:r>
                  <a:rPr lang="zh-CN" altLang="en-US" sz="6400" dirty="0">
                    <a:latin typeface="宋体" panose="02010600030101010101" pitchFamily="2" charset="-122"/>
                    <a:ea typeface="宋体" panose="02010600030101010101" pitchFamily="2" charset="-122"/>
                  </a:rPr>
                  <a:t>倍太阳质量，半径约为</a:t>
                </a:r>
                <a:r>
                  <a:rPr lang="en-US" altLang="zh-CN" sz="6400" dirty="0">
                    <a:latin typeface="宋体" panose="02010600030101010101" pitchFamily="2" charset="-122"/>
                    <a:ea typeface="宋体" panose="02010600030101010101" pitchFamily="2" charset="-122"/>
                  </a:rPr>
                  <a:t>10km</a:t>
                </a:r>
                <a:r>
                  <a:rPr lang="zh-CN" altLang="en-US" sz="6400" dirty="0">
                    <a:latin typeface="宋体" panose="02010600030101010101" pitchFamily="2" charset="-122"/>
                    <a:ea typeface="宋体" panose="02010600030101010101" pitchFamily="2" charset="-122"/>
                  </a:rPr>
                  <a:t>，磁场约为</a:t>
                </a:r>
                <a14:m>
                  <m:oMath xmlns:m="http://schemas.openxmlformats.org/officeDocument/2006/math">
                    <m:sSup>
                      <m:sSupPr>
                        <m:ctrlPr>
                          <a:rPr lang="en-US" altLang="zh-CN" sz="6400" i="1" smtClean="0">
                            <a:latin typeface="Cambria Math" panose="02040503050406030204" pitchFamily="18" charset="0"/>
                          </a:rPr>
                        </m:ctrlPr>
                      </m:sSupPr>
                      <m:e>
                        <m:r>
                          <a:rPr lang="en-US" altLang="zh-CN" sz="6400" i="1">
                            <a:latin typeface="Cambria Math" panose="02040503050406030204" pitchFamily="18" charset="0"/>
                          </a:rPr>
                          <m:t>1</m:t>
                        </m:r>
                        <m:r>
                          <a:rPr lang="en-US" altLang="zh-CN" sz="6400" i="1" smtClean="0">
                            <a:latin typeface="Cambria Math" panose="02040503050406030204" pitchFamily="18" charset="0"/>
                          </a:rPr>
                          <m:t>0</m:t>
                        </m:r>
                      </m:e>
                      <m:sup>
                        <m:r>
                          <a:rPr lang="en-US" altLang="zh-CN" sz="6400" i="1">
                            <a:latin typeface="Cambria Math" panose="02040503050406030204" pitchFamily="18" charset="0"/>
                          </a:rPr>
                          <m:t>8</m:t>
                        </m:r>
                      </m:sup>
                    </m:sSup>
                  </m:oMath>
                </a14:m>
                <a:r>
                  <a:rPr lang="en-US" altLang="zh-CN" sz="6400" dirty="0">
                    <a:latin typeface="宋体" panose="02010600030101010101" pitchFamily="2" charset="-122"/>
                    <a:ea typeface="宋体" panose="02010600030101010101" pitchFamily="2" charset="-122"/>
                  </a:rPr>
                  <a:t>~</a:t>
                </a:r>
                <a14:m>
                  <m:oMath xmlns:m="http://schemas.openxmlformats.org/officeDocument/2006/math">
                    <m:sSup>
                      <m:sSupPr>
                        <m:ctrlPr>
                          <a:rPr lang="en-US" altLang="zh-CN" sz="6400" i="1" dirty="0" smtClean="0">
                            <a:latin typeface="Cambria Math" panose="02040503050406030204" pitchFamily="18" charset="0"/>
                          </a:rPr>
                        </m:ctrlPr>
                      </m:sSupPr>
                      <m:e>
                        <m:r>
                          <a:rPr lang="en-US" altLang="zh-CN" sz="6400" i="1" dirty="0">
                            <a:latin typeface="Cambria Math" panose="02040503050406030204" pitchFamily="18" charset="0"/>
                          </a:rPr>
                          <m:t>1</m:t>
                        </m:r>
                        <m:r>
                          <a:rPr lang="en-US" altLang="zh-CN" sz="6400" i="1" dirty="0" smtClean="0">
                            <a:latin typeface="Cambria Math" panose="02040503050406030204" pitchFamily="18" charset="0"/>
                          </a:rPr>
                          <m:t>0</m:t>
                        </m:r>
                      </m:e>
                      <m:sup>
                        <m:r>
                          <a:rPr lang="en-US" altLang="zh-CN" sz="6400" i="1" dirty="0">
                            <a:latin typeface="Cambria Math" panose="02040503050406030204" pitchFamily="18" charset="0"/>
                          </a:rPr>
                          <m:t>1</m:t>
                        </m:r>
                        <m:r>
                          <a:rPr lang="en-US" altLang="zh-CN" sz="6400" i="1" dirty="0" smtClean="0">
                            <a:latin typeface="Cambria Math" panose="02040503050406030204" pitchFamily="18" charset="0"/>
                          </a:rPr>
                          <m:t>5</m:t>
                        </m:r>
                      </m:sup>
                    </m:sSup>
                    <m:r>
                      <m:rPr>
                        <m:sty m:val="p"/>
                      </m:rPr>
                      <a:rPr lang="en-US" altLang="zh-CN" sz="6400" b="0" i="0" dirty="0" smtClean="0">
                        <a:latin typeface="Cambria Math" panose="02040503050406030204" pitchFamily="18" charset="0"/>
                      </a:rPr>
                      <m:t>G</m:t>
                    </m:r>
                    <m:r>
                      <a:rPr lang="zh-CN" altLang="en-US" sz="6400" i="1" dirty="0">
                        <a:latin typeface="Cambria Math" panose="02040503050406030204" pitchFamily="18" charset="0"/>
                      </a:rPr>
                      <m:t>。</m:t>
                    </m:r>
                  </m:oMath>
                </a14:m>
                <a:r>
                  <a:rPr lang="zh-CN" altLang="en-US" sz="6400" dirty="0">
                    <a:latin typeface="宋体" panose="02010600030101010101" pitchFamily="2" charset="-122"/>
                    <a:ea typeface="宋体" panose="02010600030101010101" pitchFamily="2" charset="-122"/>
                  </a:rPr>
                  <a:t>是</a:t>
                </a:r>
                <a:r>
                  <a:rPr lang="zh-CN" altLang="en-US" sz="6400" dirty="0">
                    <a:solidFill>
                      <a:srgbClr val="FF0000"/>
                    </a:solidFill>
                    <a:latin typeface="宋体" panose="02010600030101010101" pitchFamily="2" charset="-122"/>
                    <a:ea typeface="宋体" panose="02010600030101010101" pitchFamily="2" charset="-122"/>
                  </a:rPr>
                  <a:t>理想的极端条件物理实验室</a:t>
                </a:r>
                <a:r>
                  <a:rPr lang="zh-CN" altLang="en-US" sz="6400" dirty="0">
                    <a:latin typeface="宋体" panose="02010600030101010101" pitchFamily="2" charset="-122"/>
                    <a:ea typeface="宋体" panose="02010600030101010101" pitchFamily="2" charset="-122"/>
                  </a:rPr>
                  <a:t>。</a:t>
                </a:r>
                <a:endParaRPr lang="zh-CN" altLang="en-US" sz="6400" dirty="0">
                  <a:latin typeface="宋体" panose="02010600030101010101" pitchFamily="2" charset="-122"/>
                  <a:ea typeface="宋体" panose="02010600030101010101" pitchFamily="2" charset="-122"/>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503555" y="1066165"/>
                <a:ext cx="8731885" cy="1411605"/>
              </a:xfrm>
              <a:blipFill rotWithShape="1">
                <a:blip r:embed="rId1"/>
                <a:stretch>
                  <a:fillRect/>
                </a:stretch>
              </a:blipFill>
            </p:spPr>
            <p:txBody>
              <a:bodyPr/>
              <a:lstStyle/>
              <a:p>
                <a:r>
                  <a:rPr lang="zh-CN" altLang="en-US">
                    <a:noFill/>
                  </a:rPr>
                  <a:t> </a:t>
                </a:r>
              </a:p>
            </p:txBody>
          </p:sp>
        </mc:Fallback>
      </mc:AlternateContent>
      <p:pic>
        <p:nvPicPr>
          <p:cNvPr id="9" name="图片 8"/>
          <p:cNvPicPr>
            <a:picLocks noChangeAspect="1"/>
          </p:cNvPicPr>
          <p:nvPr/>
        </p:nvPicPr>
        <p:blipFill>
          <a:blip r:embed="rId2"/>
          <a:stretch>
            <a:fillRect/>
          </a:stretch>
        </p:blipFill>
        <p:spPr>
          <a:xfrm>
            <a:off x="9380220" y="868680"/>
            <a:ext cx="2216785" cy="1662430"/>
          </a:xfrm>
          <a:prstGeom prst="rect">
            <a:avLst/>
          </a:prstGeom>
        </p:spPr>
      </p:pic>
      <p:sp>
        <p:nvSpPr>
          <p:cNvPr id="11" name="文本框 10"/>
          <p:cNvSpPr txBox="1"/>
          <p:nvPr/>
        </p:nvSpPr>
        <p:spPr>
          <a:xfrm>
            <a:off x="9727390" y="2573539"/>
            <a:ext cx="1938544" cy="307777"/>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rPr>
              <a:t>图片来自维基百科</a:t>
            </a:r>
            <a:endParaRPr lang="zh-CN" altLang="en-US" sz="1400" dirty="0">
              <a:latin typeface="黑体" panose="02010609060101010101" pitchFamily="49" charset="-122"/>
              <a:ea typeface="黑体" panose="02010609060101010101" pitchFamily="49" charset="-122"/>
            </a:endParaRPr>
          </a:p>
        </p:txBody>
      </p:sp>
      <p:sp>
        <p:nvSpPr>
          <p:cNvPr id="12" name="文本框 11"/>
          <p:cNvSpPr txBox="1"/>
          <p:nvPr/>
        </p:nvSpPr>
        <p:spPr>
          <a:xfrm>
            <a:off x="174145" y="2530911"/>
            <a:ext cx="3648792" cy="460375"/>
          </a:xfrm>
          <a:prstGeom prst="rect">
            <a:avLst/>
          </a:prstGeom>
          <a:noFill/>
        </p:spPr>
        <p:txBody>
          <a:bodyPr wrap="square">
            <a:spAutoFit/>
          </a:bodyPr>
          <a:lstStyle/>
          <a:p>
            <a:r>
              <a:rPr lang="zh-CN" altLang="en-US" sz="2400" dirty="0">
                <a:latin typeface="黑体" panose="02010609060101010101" pitchFamily="49" charset="-122"/>
                <a:ea typeface="黑体" panose="02010609060101010101" pitchFamily="49" charset="-122"/>
              </a:rPr>
              <a:t>脉冲星周期跃变：</a:t>
            </a:r>
            <a:endParaRPr lang="zh-CN" altLang="en-US" sz="2400" dirty="0"/>
          </a:p>
        </p:txBody>
      </p:sp>
      <p:sp>
        <p:nvSpPr>
          <p:cNvPr id="13" name="文本框 12"/>
          <p:cNvSpPr txBox="1"/>
          <p:nvPr/>
        </p:nvSpPr>
        <p:spPr>
          <a:xfrm>
            <a:off x="174222" y="50311"/>
            <a:ext cx="3064898" cy="521970"/>
          </a:xfrm>
          <a:prstGeom prst="rect">
            <a:avLst/>
          </a:prstGeom>
          <a:noFill/>
        </p:spPr>
        <p:txBody>
          <a:bodyPr wrap="square" rtlCol="0">
            <a:spAutoFit/>
          </a:bodyPr>
          <a:lstStyle/>
          <a:p>
            <a:r>
              <a:rPr lang="zh-CN" altLang="en-US" sz="2800" b="1" dirty="0"/>
              <a:t>一、背景</a:t>
            </a:r>
            <a:endParaRPr lang="zh-CN" altLang="en-US" sz="2800" b="1" dirty="0"/>
          </a:p>
        </p:txBody>
      </p:sp>
      <p:sp>
        <p:nvSpPr>
          <p:cNvPr id="8" name="矩形 7"/>
          <p:cNvSpPr/>
          <p:nvPr/>
        </p:nvSpPr>
        <p:spPr>
          <a:xfrm>
            <a:off x="0" y="69658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pic>
        <p:nvPicPr>
          <p:cNvPr id="7" name="Picture 3"/>
          <p:cNvPicPr>
            <a:picLocks noChangeAspect="1" noChangeArrowheads="1"/>
          </p:cNvPicPr>
          <p:nvPr/>
        </p:nvPicPr>
        <p:blipFill>
          <a:blip r:embed="rId3" cstate="print"/>
          <a:srcRect/>
          <a:stretch>
            <a:fillRect/>
          </a:stretch>
        </p:blipFill>
        <p:spPr bwMode="auto">
          <a:xfrm>
            <a:off x="503555" y="3262630"/>
            <a:ext cx="2431415" cy="2872105"/>
          </a:xfrm>
          <a:prstGeom prst="rect">
            <a:avLst/>
          </a:prstGeom>
          <a:noFill/>
          <a:ln w="9525">
            <a:noFill/>
            <a:miter lim="800000"/>
            <a:headEnd/>
            <a:tailEnd/>
          </a:ln>
        </p:spPr>
      </p:pic>
      <p:sp>
        <p:nvSpPr>
          <p:cNvPr id="10" name="矩形 9"/>
          <p:cNvSpPr/>
          <p:nvPr/>
        </p:nvSpPr>
        <p:spPr>
          <a:xfrm>
            <a:off x="3999086" y="4903473"/>
            <a:ext cx="4572015" cy="1076325"/>
          </a:xfrm>
          <a:prstGeom prst="rect">
            <a:avLst/>
          </a:prstGeom>
        </p:spPr>
        <p:txBody>
          <a:bodyPr wrap="square">
            <a:spAutoFit/>
          </a:bodyPr>
          <a:p>
            <a:r>
              <a:rPr lang="zh-CN" altLang="en-US" sz="2400" b="1" dirty="0">
                <a:latin typeface="楷体" panose="02010609060101010101" pitchFamily="49" charset="-122"/>
                <a:ea typeface="楷体" panose="02010609060101010101" pitchFamily="49" charset="-122"/>
              </a:rPr>
              <a:t>可能的物理解释：</a:t>
            </a:r>
            <a:endParaRPr lang="en-US" altLang="zh-CN" b="1" dirty="0">
              <a:latin typeface="楷体" panose="02010609060101010101" pitchFamily="49" charset="-122"/>
              <a:ea typeface="楷体" panose="02010609060101010101" pitchFamily="49" charset="-122"/>
            </a:endParaRPr>
          </a:p>
          <a:p>
            <a:r>
              <a:rPr lang="zh-CN" altLang="en-US" sz="2000" b="1" dirty="0">
                <a:solidFill>
                  <a:srgbClr val="FF0000"/>
                </a:solidFill>
                <a:latin typeface="楷体" panose="02010609060101010101" pitchFamily="49" charset="-122"/>
                <a:ea typeface="楷体" panose="02010609060101010101" pitchFamily="49" charset="-122"/>
              </a:rPr>
              <a:t>星震？</a:t>
            </a:r>
            <a:endParaRPr lang="en-US" altLang="zh-CN" sz="2000" b="1" dirty="0">
              <a:solidFill>
                <a:srgbClr val="FF0000"/>
              </a:solidFill>
              <a:latin typeface="楷体" panose="02010609060101010101" pitchFamily="49" charset="-122"/>
              <a:ea typeface="楷体" panose="02010609060101010101" pitchFamily="49" charset="-122"/>
            </a:endParaRPr>
          </a:p>
          <a:p>
            <a:r>
              <a:rPr lang="zh-CN" altLang="zh-CN" sz="2000" b="1" dirty="0">
                <a:solidFill>
                  <a:srgbClr val="FF0000"/>
                </a:solidFill>
                <a:latin typeface="楷体" panose="02010609060101010101" pitchFamily="49" charset="-122"/>
                <a:ea typeface="楷体" panose="02010609060101010101" pitchFamily="49" charset="-122"/>
              </a:rPr>
              <a:t>脉冲星内部超流</a:t>
            </a:r>
            <a:r>
              <a:rPr lang="zh-CN" altLang="en-US" sz="2000" b="1" dirty="0">
                <a:solidFill>
                  <a:srgbClr val="FF0000"/>
                </a:solidFill>
                <a:latin typeface="楷体" panose="02010609060101010101" pitchFamily="49" charset="-122"/>
                <a:ea typeface="楷体" panose="02010609060101010101" pitchFamily="49" charset="-122"/>
              </a:rPr>
              <a:t>与壳层的相互作用？</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14" name="文本框 13"/>
          <p:cNvSpPr txBox="1"/>
          <p:nvPr/>
        </p:nvSpPr>
        <p:spPr>
          <a:xfrm>
            <a:off x="3822556" y="2967698"/>
            <a:ext cx="5351866" cy="368300"/>
          </a:xfrm>
          <a:prstGeom prst="rect">
            <a:avLst/>
          </a:prstGeom>
          <a:noFill/>
        </p:spPr>
        <p:txBody>
          <a:bodyPr wrap="square" rtlCol="0">
            <a:spAutoFit/>
          </a:bodyPr>
          <a:p>
            <a:r>
              <a:rPr lang="zh-CN" altLang="en-US" dirty="0">
                <a:solidFill>
                  <a:srgbClr val="FF0000"/>
                </a:solidFill>
                <a:latin typeface="楷体" panose="02010609060101010101" pitchFamily="49" charset="-122"/>
                <a:ea typeface="楷体" panose="02010609060101010101" pitchFamily="49" charset="-122"/>
              </a:rPr>
              <a:t>目前已在</a:t>
            </a:r>
            <a:r>
              <a:rPr lang="en-US" altLang="zh-CN" dirty="0">
                <a:solidFill>
                  <a:srgbClr val="FF0000"/>
                </a:solidFill>
                <a:latin typeface="楷体" panose="02010609060101010101" pitchFamily="49" charset="-122"/>
                <a:ea typeface="楷体" panose="02010609060101010101" pitchFamily="49" charset="-122"/>
              </a:rPr>
              <a:t>200</a:t>
            </a:r>
            <a:r>
              <a:rPr lang="zh-CN" altLang="en-US" dirty="0">
                <a:solidFill>
                  <a:srgbClr val="FF0000"/>
                </a:solidFill>
                <a:latin typeface="楷体" panose="02010609060101010101" pitchFamily="49" charset="-122"/>
                <a:ea typeface="楷体" panose="02010609060101010101" pitchFamily="49" charset="-122"/>
              </a:rPr>
              <a:t>多颗脉冲星上探测到了</a:t>
            </a:r>
            <a:r>
              <a:rPr lang="en-US" altLang="zh-CN" dirty="0">
                <a:solidFill>
                  <a:srgbClr val="FF0000"/>
                </a:solidFill>
                <a:latin typeface="楷体" panose="02010609060101010101" pitchFamily="49" charset="-122"/>
                <a:ea typeface="楷体" panose="02010609060101010101" pitchFamily="49" charset="-122"/>
              </a:rPr>
              <a:t>680</a:t>
            </a:r>
            <a:r>
              <a:rPr lang="zh-CN" altLang="en-US" dirty="0">
                <a:solidFill>
                  <a:srgbClr val="FF0000"/>
                </a:solidFill>
                <a:latin typeface="楷体" panose="02010609060101010101" pitchFamily="49" charset="-122"/>
                <a:ea typeface="楷体" panose="02010609060101010101" pitchFamily="49" charset="-122"/>
              </a:rPr>
              <a:t>多次跃变</a:t>
            </a:r>
            <a:endParaRPr lang="zh-CN" altLang="en-US" dirty="0">
              <a:solidFill>
                <a:srgbClr val="FF0000"/>
              </a:solidFill>
              <a:latin typeface="楷体" panose="02010609060101010101" pitchFamily="49" charset="-122"/>
              <a:ea typeface="楷体" panose="02010609060101010101" pitchFamily="49" charset="-122"/>
            </a:endParaRPr>
          </a:p>
        </p:txBody>
      </p:sp>
      <p:sp>
        <p:nvSpPr>
          <p:cNvPr id="4" name="文本框 3"/>
          <p:cNvSpPr txBox="1"/>
          <p:nvPr/>
        </p:nvSpPr>
        <p:spPr>
          <a:xfrm>
            <a:off x="4064000" y="3591560"/>
            <a:ext cx="4507230" cy="1029970"/>
          </a:xfrm>
          <a:prstGeom prst="rect">
            <a:avLst/>
          </a:prstGeom>
          <a:noFill/>
        </p:spPr>
        <p:txBody>
          <a:bodyPr wrap="square" rtlCol="0">
            <a:noAutofit/>
          </a:bodyPr>
          <a:p>
            <a:r>
              <a:rPr lang="en-US" altLang="zh-CN"/>
              <a:t>对脉冲星的计时研究发现脉冲星在自转减慢过程中存在偶然的加快现象（</a:t>
            </a:r>
            <a:r>
              <a:rPr lang="en-US" altLang="zh-CN">
                <a:solidFill>
                  <a:srgbClr val="FF0000"/>
                </a:solidFill>
              </a:rPr>
              <a:t>周期跃变</a:t>
            </a:r>
            <a:r>
              <a:rPr lang="zh-CN" altLang="en-US"/>
              <a:t>）</a:t>
            </a:r>
            <a:endParaRPr lang="en-US" altLang="zh-CN"/>
          </a:p>
        </p:txBody>
      </p:sp>
      <p:sp>
        <p:nvSpPr>
          <p:cNvPr id="5" name="文本框 4"/>
          <p:cNvSpPr txBox="1"/>
          <p:nvPr/>
        </p:nvSpPr>
        <p:spPr>
          <a:xfrm>
            <a:off x="371475" y="6248400"/>
            <a:ext cx="3693160" cy="431165"/>
          </a:xfrm>
          <a:prstGeom prst="rect">
            <a:avLst/>
          </a:prstGeom>
          <a:noFill/>
        </p:spPr>
        <p:txBody>
          <a:bodyPr wrap="square" rtlCol="0">
            <a:noAutofit/>
          </a:bodyPr>
          <a:p>
            <a:r>
              <a:rPr lang="zh-CN" altLang="en-US" sz="1400"/>
              <a:t>展示了三颗脉冲星发生周期跃变时的脉冲频率的变化，频率在跃变时</a:t>
            </a:r>
            <a:r>
              <a:rPr lang="zh-CN" altLang="en-US" sz="1400"/>
              <a:t>增大</a:t>
            </a:r>
            <a:endParaRPr lang="zh-CN"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3" y="105024"/>
            <a:ext cx="6264317" cy="521970"/>
          </a:xfrm>
          <a:prstGeom prst="rect">
            <a:avLst/>
          </a:prstGeom>
        </p:spPr>
        <p:txBody>
          <a:bodyPr wrap="square">
            <a:spAutoFit/>
          </a:bodyPr>
          <a:lstStyle/>
          <a:p>
            <a:pPr>
              <a:spcBef>
                <a:spcPct val="0"/>
              </a:spcBef>
            </a:pPr>
            <a:r>
              <a:rPr lang="zh-CN" altLang="en-US" sz="2800" b="1" dirty="0">
                <a:sym typeface="+mn-ea"/>
              </a:rPr>
              <a:t>一、背景</a:t>
            </a:r>
            <a:endParaRPr lang="zh-CN" altLang="en-US" sz="2800" b="1" dirty="0">
              <a:latin typeface="黑体" panose="02010609060101010101" pitchFamily="49" charset="-122"/>
              <a:ea typeface="黑体" panose="02010609060101010101" pitchFamily="49" charset="-122"/>
              <a:cs typeface="+mj-cs"/>
              <a:sym typeface="+mn-ea"/>
            </a:endParaRPr>
          </a:p>
        </p:txBody>
      </p:sp>
      <p:sp>
        <p:nvSpPr>
          <p:cNvPr id="16" name="矩形 15"/>
          <p:cNvSpPr/>
          <p:nvPr/>
        </p:nvSpPr>
        <p:spPr>
          <a:xfrm>
            <a:off x="1435368" y="6224028"/>
            <a:ext cx="5068937" cy="400110"/>
          </a:xfrm>
          <a:prstGeom prst="rect">
            <a:avLst/>
          </a:prstGeom>
        </p:spPr>
        <p:txBody>
          <a:bodyPr wrap="square">
            <a:spAutoFit/>
          </a:bodyPr>
          <a:lstStyle/>
          <a:p>
            <a:r>
              <a:rPr lang="zh-CN" altLang="en-US" sz="200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说明跃变发生时有可能触发了磁层的变化！</a:t>
            </a:r>
            <a:endParaRPr lang="zh-CN" altLang="en-US" sz="14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8" name="箭头: 右 17"/>
          <p:cNvSpPr/>
          <p:nvPr/>
        </p:nvSpPr>
        <p:spPr>
          <a:xfrm flipV="1">
            <a:off x="570982" y="6377127"/>
            <a:ext cx="655505" cy="94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6851650" y="4361815"/>
            <a:ext cx="4192270" cy="669925"/>
          </a:xfrm>
          <a:prstGeom prst="rect">
            <a:avLst/>
          </a:prstGeom>
          <a:noFill/>
        </p:spPr>
        <p:txBody>
          <a:bodyPr wrap="square" rtlCol="0">
            <a:noAutofit/>
          </a:bodyPr>
          <a:lstStyle/>
          <a:p>
            <a:r>
              <a:rPr lang="en-US" altLang="zh-CN" sz="1400" dirty="0">
                <a:latin typeface="楷体" panose="02010609060101010101" pitchFamily="49" charset="-122"/>
                <a:ea typeface="楷体" panose="02010609060101010101" pitchFamily="49" charset="-122"/>
              </a:rPr>
              <a:t>PSR J2021+4026 </a:t>
            </a:r>
            <a:r>
              <a:rPr lang="zh-CN" altLang="en-US" sz="1400" dirty="0">
                <a:latin typeface="楷体" panose="02010609060101010101" pitchFamily="49" charset="-122"/>
                <a:ea typeface="楷体" panose="02010609060101010101" pitchFamily="49" charset="-122"/>
              </a:rPr>
              <a:t>的流量和自转减慢率存在明显的相关性</a:t>
            </a:r>
            <a:r>
              <a:rPr lang="en-US" altLang="zh-CN" sz="1400" dirty="0">
                <a:latin typeface="楷体" panose="02010609060101010101" pitchFamily="49" charset="-122"/>
                <a:ea typeface="楷体" panose="02010609060101010101" pitchFamily="49" charset="-122"/>
              </a:rPr>
              <a:t>(</a:t>
            </a:r>
            <a:r>
              <a:rPr lang="en-US" altLang="zh-CN" sz="1400" dirty="0">
                <a:solidFill>
                  <a:schemeClr val="accent1">
                    <a:lumMod val="75000"/>
                  </a:schemeClr>
                </a:solidFill>
                <a:latin typeface="楷体" panose="02010609060101010101" pitchFamily="49" charset="-122"/>
                <a:ea typeface="楷体" panose="02010609060101010101" pitchFamily="49" charset="-122"/>
              </a:rPr>
              <a:t>Wang et al. 2023</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a:t>
            </a:r>
            <a:endParaRPr lang="zh-CN" altLang="en-US" sz="1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363855" y="3429000"/>
            <a:ext cx="4222750" cy="1785620"/>
          </a:xfrm>
          <a:prstGeom prst="rect">
            <a:avLst/>
          </a:prstGeom>
        </p:spPr>
      </p:pic>
      <p:sp>
        <p:nvSpPr>
          <p:cNvPr id="4" name="矩形 3"/>
          <p:cNvSpPr/>
          <p:nvPr/>
        </p:nvSpPr>
        <p:spPr>
          <a:xfrm>
            <a:off x="0" y="571486"/>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5" name="文本框 14"/>
          <p:cNvSpPr txBox="1"/>
          <p:nvPr/>
        </p:nvSpPr>
        <p:spPr>
          <a:xfrm>
            <a:off x="133350" y="730250"/>
            <a:ext cx="8048625" cy="398780"/>
          </a:xfrm>
          <a:prstGeom prst="rect">
            <a:avLst/>
          </a:prstGeom>
          <a:noFill/>
        </p:spPr>
        <p:txBody>
          <a:bodyPr wrap="square" rtlCol="0">
            <a:spAutoFit/>
          </a:bodyPr>
          <a:p>
            <a:r>
              <a:rPr lang="zh-CN" altLang="en-US" sz="2000" dirty="0">
                <a:solidFill>
                  <a:srgbClr val="FF0000"/>
                </a:solidFill>
                <a:latin typeface="楷体" panose="02010609060101010101" pitchFamily="49" charset="-122"/>
                <a:ea typeface="楷体" panose="02010609060101010101" pitchFamily="49" charset="-122"/>
              </a:rPr>
              <a:t>最近发现脉冲星的周期跃变和辐射变化之间存在联系：</a:t>
            </a:r>
            <a:endParaRPr lang="en-US" altLang="zh-CN" sz="1400" dirty="0"/>
          </a:p>
        </p:txBody>
      </p:sp>
      <p:pic>
        <p:nvPicPr>
          <p:cNvPr id="6" name="图片 5"/>
          <p:cNvPicPr>
            <a:picLocks noChangeAspect="1"/>
          </p:cNvPicPr>
          <p:nvPr/>
        </p:nvPicPr>
        <p:blipFill>
          <a:blip r:embed="rId2"/>
          <a:stretch>
            <a:fillRect/>
          </a:stretch>
        </p:blipFill>
        <p:spPr>
          <a:xfrm>
            <a:off x="6398260" y="1464310"/>
            <a:ext cx="4775200" cy="2870200"/>
          </a:xfrm>
          <a:prstGeom prst="rect">
            <a:avLst/>
          </a:prstGeom>
        </p:spPr>
      </p:pic>
      <p:sp>
        <p:nvSpPr>
          <p:cNvPr id="9" name="文本框 8"/>
          <p:cNvSpPr txBox="1"/>
          <p:nvPr/>
        </p:nvSpPr>
        <p:spPr>
          <a:xfrm>
            <a:off x="473075" y="5214620"/>
            <a:ext cx="5509895" cy="583565"/>
          </a:xfrm>
          <a:prstGeom prst="rect">
            <a:avLst/>
          </a:prstGeom>
          <a:noFill/>
        </p:spPr>
        <p:txBody>
          <a:bodyPr wrap="square" rtlCol="0">
            <a:spAutoFit/>
          </a:bodyPr>
          <a:p>
            <a:r>
              <a:rPr lang="en-US" altLang="zh-CN" sz="1600" dirty="0">
                <a:latin typeface="楷体" panose="02010609060101010101" pitchFamily="49" charset="-122"/>
                <a:ea typeface="楷体" panose="02010609060101010101" pitchFamily="49" charset="-122"/>
              </a:rPr>
              <a:t>PSR J2021+4026 </a:t>
            </a:r>
            <a:r>
              <a:rPr lang="zh-CN" altLang="en-US" sz="1600" dirty="0">
                <a:latin typeface="楷体" panose="02010609060101010101" pitchFamily="49" charset="-122"/>
                <a:ea typeface="楷体" panose="02010609060101010101" pitchFamily="49" charset="-122"/>
              </a:rPr>
              <a:t>的脉冲轮廓在周期跃变后发生了明显的变化，跃变后桥辐射区少了一个峰。</a:t>
            </a:r>
            <a:r>
              <a:rPr lang="en-US" altLang="zh-CN" sz="1600" dirty="0">
                <a:latin typeface="楷体" panose="02010609060101010101" pitchFamily="49" charset="-122"/>
                <a:ea typeface="楷体" panose="02010609060101010101" pitchFamily="49" charset="-122"/>
              </a:rPr>
              <a:t>(</a:t>
            </a:r>
            <a:r>
              <a:rPr lang="en-US" altLang="zh-CN" sz="1600" dirty="0">
                <a:solidFill>
                  <a:schemeClr val="accent1">
                    <a:lumMod val="75000"/>
                  </a:schemeClr>
                </a:solidFill>
                <a:latin typeface="楷体" panose="02010609060101010101" pitchFamily="49" charset="-122"/>
                <a:ea typeface="楷体" panose="02010609060101010101" pitchFamily="49" charset="-122"/>
              </a:rPr>
              <a:t>Zhao</a:t>
            </a:r>
            <a:r>
              <a:rPr lang="en-US" altLang="zh-CN" sz="1600" dirty="0">
                <a:solidFill>
                  <a:schemeClr val="accent1">
                    <a:lumMod val="75000"/>
                  </a:schemeClr>
                </a:solidFill>
                <a:latin typeface="楷体" panose="02010609060101010101" pitchFamily="49" charset="-122"/>
                <a:ea typeface="楷体" panose="02010609060101010101" pitchFamily="49" charset="-122"/>
              </a:rPr>
              <a:t> et al. 2017</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a:t>
            </a:r>
            <a:endParaRPr lang="zh-CN" altLang="en-US" sz="1600" dirty="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3"/>
          <a:stretch>
            <a:fillRect/>
          </a:stretch>
        </p:blipFill>
        <p:spPr>
          <a:xfrm>
            <a:off x="868045" y="1078230"/>
            <a:ext cx="3018155" cy="1925320"/>
          </a:xfrm>
          <a:prstGeom prst="rect">
            <a:avLst/>
          </a:prstGeom>
        </p:spPr>
      </p:pic>
      <p:sp>
        <p:nvSpPr>
          <p:cNvPr id="11" name="文本框 10"/>
          <p:cNvSpPr txBox="1"/>
          <p:nvPr/>
        </p:nvSpPr>
        <p:spPr>
          <a:xfrm>
            <a:off x="473075" y="2985770"/>
            <a:ext cx="5229860" cy="450850"/>
          </a:xfrm>
          <a:prstGeom prst="rect">
            <a:avLst/>
          </a:prstGeom>
          <a:noFill/>
        </p:spPr>
        <p:txBody>
          <a:bodyPr wrap="square" rtlCol="0">
            <a:noAutofit/>
          </a:bodyPr>
          <a:p>
            <a:r>
              <a:rPr lang="en-US" altLang="zh-CN" sz="1200"/>
              <a:t>PSR B2035+36</a:t>
            </a:r>
            <a:r>
              <a:rPr lang="zh-CN" altLang="en-US" sz="1200"/>
              <a:t>跃变前后轮廓宽度发生明显变化（</a:t>
            </a:r>
            <a:r>
              <a:rPr lang="en-US" altLang="zh-CN" sz="1200"/>
              <a:t>Kou et al.,2018</a:t>
            </a:r>
            <a:r>
              <a:rPr lang="zh-CN" altLang="en-US" sz="1200"/>
              <a:t>）</a:t>
            </a:r>
            <a:r>
              <a:rPr lang="en-US" altLang="zh-CN" sz="1200"/>
              <a:t>.</a:t>
            </a:r>
            <a:endParaRPr lang="en-US" altLang="zh-CN" sz="1200"/>
          </a:p>
        </p:txBody>
      </p:sp>
      <p:sp>
        <p:nvSpPr>
          <p:cNvPr id="5" name="文本框 4"/>
          <p:cNvSpPr txBox="1"/>
          <p:nvPr/>
        </p:nvSpPr>
        <p:spPr>
          <a:xfrm>
            <a:off x="7015480" y="5146040"/>
            <a:ext cx="3865245" cy="1088390"/>
          </a:xfrm>
          <a:prstGeom prst="rect">
            <a:avLst/>
          </a:prstGeom>
          <a:noFill/>
        </p:spPr>
        <p:txBody>
          <a:bodyPr wrap="square" rtlCol="0" anchor="t">
            <a:noAutofit/>
          </a:bodyPr>
          <a:p>
            <a:r>
              <a:rPr lang="en-US" altLang="zh-CN" sz="1400" dirty="0">
                <a:latin typeface="宋体" panose="02010600030101010101" pitchFamily="2" charset="-122"/>
                <a:ea typeface="宋体" panose="02010600030101010101" pitchFamily="2" charset="-122"/>
                <a:sym typeface="+mn-ea"/>
              </a:rPr>
              <a:t>PSR J0007+7303</a:t>
            </a:r>
            <a:r>
              <a:rPr lang="zh-CN" altLang="en-US" sz="1400" dirty="0">
                <a:latin typeface="宋体" panose="02010600030101010101" pitchFamily="2" charset="-122"/>
                <a:ea typeface="宋体" panose="02010600030101010101" pitchFamily="2" charset="-122"/>
                <a:sym typeface="+mn-ea"/>
              </a:rPr>
              <a:t>是</a:t>
            </a:r>
            <a:r>
              <a:rPr lang="en-US" altLang="zh-CN" sz="1400" dirty="0">
                <a:latin typeface="宋体" panose="02010600030101010101" pitchFamily="2" charset="-122"/>
                <a:ea typeface="宋体" panose="02010600030101010101" pitchFamily="2" charset="-122"/>
                <a:sym typeface="+mn-ea"/>
              </a:rPr>
              <a:t>Fermi-LAT</a:t>
            </a:r>
            <a:r>
              <a:rPr lang="zh-CN" altLang="en-US" sz="1400" dirty="0">
                <a:latin typeface="宋体" panose="02010600030101010101" pitchFamily="2" charset="-122"/>
                <a:ea typeface="宋体" panose="02010600030101010101" pitchFamily="2" charset="-122"/>
                <a:sym typeface="+mn-ea"/>
              </a:rPr>
              <a:t>发现的第一颗伽马射线脉冲星，自转周期约为</a:t>
            </a:r>
            <a:r>
              <a:rPr lang="en-US" altLang="zh-CN" sz="1400" dirty="0">
                <a:latin typeface="宋体" panose="02010600030101010101" pitchFamily="2" charset="-122"/>
                <a:ea typeface="宋体" panose="02010600030101010101" pitchFamily="2" charset="-122"/>
                <a:sym typeface="+mn-ea"/>
              </a:rPr>
              <a:t> 316 ms</a:t>
            </a:r>
            <a:r>
              <a:rPr lang="zh-CN" altLang="en-US" sz="1400" dirty="0">
                <a:latin typeface="宋体" panose="02010600030101010101" pitchFamily="2" charset="-122"/>
                <a:ea typeface="宋体" panose="02010600030101010101" pitchFamily="2" charset="-122"/>
                <a:sym typeface="+mn-ea"/>
              </a:rPr>
              <a:t>。是一颗年轻的脉冲星，这颗脉冲星已经报道了</a:t>
            </a:r>
            <a:r>
              <a:rPr lang="en-US" altLang="zh-CN" sz="1400" dirty="0">
                <a:latin typeface="宋体" panose="02010600030101010101" pitchFamily="2" charset="-122"/>
                <a:ea typeface="宋体" panose="02010600030101010101" pitchFamily="2" charset="-122"/>
                <a:sym typeface="+mn-ea"/>
              </a:rPr>
              <a:t>3</a:t>
            </a:r>
            <a:r>
              <a:rPr lang="zh-CN" altLang="en-US" sz="1400" dirty="0">
                <a:latin typeface="宋体" panose="02010600030101010101" pitchFamily="2" charset="-122"/>
                <a:ea typeface="宋体" panose="02010600030101010101" pitchFamily="2" charset="-122"/>
                <a:sym typeface="+mn-ea"/>
              </a:rPr>
              <a:t>个</a:t>
            </a:r>
            <a:r>
              <a:rPr lang="en-US" altLang="zh-CN" sz="1400" dirty="0">
                <a:latin typeface="宋体" panose="02010600030101010101" pitchFamily="2" charset="-122"/>
                <a:ea typeface="宋体" panose="02010600030101010101" pitchFamily="2" charset="-122"/>
                <a:sym typeface="+mn-ea"/>
              </a:rPr>
              <a:t>glitch</a:t>
            </a:r>
            <a:r>
              <a:rPr lang="zh-CN" altLang="en-US"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a:t>
            </a:r>
            <a:r>
              <a:rPr lang="en-US" altLang="zh-CN"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ray et.2011</a:t>
            </a:r>
            <a:r>
              <a:rPr lang="zh-CN" altLang="en-US"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a:t>
            </a:r>
            <a:r>
              <a:rPr lang="en-US" altLang="zh-CN"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Li et.2016</a:t>
            </a:r>
            <a:r>
              <a:rPr lang="zh-CN" altLang="en-US"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a:t>
            </a:r>
            <a:r>
              <a:rPr lang="en-US" altLang="zh-CN"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Abdo et.2012</a:t>
            </a:r>
            <a:r>
              <a:rPr lang="zh-CN" altLang="en-US" sz="1400"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a:t>
            </a:r>
            <a:r>
              <a:rPr lang="zh-CN" altLang="en-US" sz="1400" dirty="0">
                <a:latin typeface="宋体" panose="02010600030101010101" pitchFamily="2" charset="-122"/>
                <a:ea typeface="宋体" panose="02010600030101010101" pitchFamily="2" charset="-122"/>
                <a:sym typeface="+mn-ea"/>
              </a:rPr>
              <a:t>。</a:t>
            </a:r>
            <a:endParaRPr lang="zh-CN" altLang="en-US" sz="1400" dirty="0">
              <a:latin typeface="宋体" panose="02010600030101010101" pitchFamily="2" charset="-122"/>
              <a:ea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122585" y="36843"/>
            <a:ext cx="4654626" cy="521970"/>
          </a:xfrm>
          <a:prstGeom prst="rect">
            <a:avLst/>
          </a:prstGeom>
          <a:noFill/>
        </p:spPr>
        <p:txBody>
          <a:bodyPr wrap="square">
            <a:spAutoFit/>
          </a:bodyPr>
          <a:lstStyle/>
          <a:p>
            <a:r>
              <a:rPr lang="zh-CN" altLang="en-US" sz="2800" b="1" dirty="0"/>
              <a:t>二、数据获取与处理：</a:t>
            </a:r>
            <a:endParaRPr lang="zh-CN" altLang="en-US" sz="2800" b="1" dirty="0"/>
          </a:p>
        </p:txBody>
      </p:sp>
      <p:sp>
        <p:nvSpPr>
          <p:cNvPr id="70" name="文本框 69"/>
          <p:cNvSpPr txBox="1"/>
          <p:nvPr/>
        </p:nvSpPr>
        <p:spPr>
          <a:xfrm>
            <a:off x="549152" y="881810"/>
            <a:ext cx="4172331" cy="89154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从</a:t>
            </a:r>
            <a:r>
              <a:rPr lang="en-US" altLang="zh-CN" sz="2000" dirty="0">
                <a:latin typeface="楷体" panose="02010609060101010101" pitchFamily="49" charset="-122"/>
                <a:ea typeface="楷体" panose="02010609060101010101" pitchFamily="49" charset="-122"/>
              </a:rPr>
              <a:t>fermi</a:t>
            </a:r>
            <a:r>
              <a:rPr lang="zh-CN" altLang="en-US" sz="2000" dirty="0">
                <a:latin typeface="楷体" panose="02010609060101010101" pitchFamily="49" charset="-122"/>
                <a:ea typeface="楷体" panose="02010609060101010101" pitchFamily="49" charset="-122"/>
              </a:rPr>
              <a:t>官网下载</a:t>
            </a:r>
            <a:r>
              <a:rPr lang="en-US" altLang="zh-CN" sz="2000" dirty="0">
                <a:latin typeface="楷体" panose="02010609060101010101" pitchFamily="49" charset="-122"/>
                <a:ea typeface="楷体" panose="02010609060101010101" pitchFamily="49" charset="-122"/>
              </a:rPr>
              <a:t>PSR J0007+7303 15</a:t>
            </a:r>
            <a:r>
              <a:rPr lang="zh-CN" altLang="en-US" sz="2000" dirty="0">
                <a:latin typeface="楷体" panose="02010609060101010101" pitchFamily="49" charset="-122"/>
                <a:ea typeface="楷体" panose="02010609060101010101" pitchFamily="49" charset="-122"/>
              </a:rPr>
              <a:t>年的数据</a:t>
            </a:r>
            <a:endParaRPr lang="zh-CN" altLang="en-US" sz="2000" dirty="0">
              <a:latin typeface="楷体" panose="02010609060101010101" pitchFamily="49" charset="-122"/>
              <a:ea typeface="楷体" panose="02010609060101010101" pitchFamily="49" charset="-122"/>
            </a:endParaRPr>
          </a:p>
          <a:p>
            <a:r>
              <a:rPr lang="zh-CN" altLang="en-US" sz="1200" dirty="0">
                <a:latin typeface="楷体" panose="02010609060101010101" pitchFamily="49" charset="-122"/>
                <a:ea typeface="楷体" panose="02010609060101010101" pitchFamily="49" charset="-122"/>
              </a:rPr>
              <a:t>https://fermi.gsfc.nasa.gov/cgi-bin/ssc/</a:t>
            </a:r>
            <a:endParaRPr lang="zh-CN" altLang="en-US" sz="1200"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6421120" y="734695"/>
            <a:ext cx="5059680" cy="1950720"/>
          </a:xfrm>
          <a:prstGeom prst="rect">
            <a:avLst/>
          </a:prstGeom>
        </p:spPr>
      </p:pic>
      <p:sp>
        <p:nvSpPr>
          <p:cNvPr id="3" name="文本框 2"/>
          <p:cNvSpPr txBox="1"/>
          <p:nvPr/>
        </p:nvSpPr>
        <p:spPr>
          <a:xfrm>
            <a:off x="478155" y="2678430"/>
            <a:ext cx="6386830" cy="1938020"/>
          </a:xfrm>
          <a:prstGeom prst="rect">
            <a:avLst/>
          </a:prstGeom>
          <a:noFill/>
        </p:spPr>
        <p:txBody>
          <a:bodyPr wrap="square" rtlCol="0" anchor="t">
            <a:spAutoFit/>
          </a:bodyPr>
          <a:p>
            <a:r>
              <a:rPr lang="en-US" altLang="zh-CN" sz="2000">
                <a:sym typeface="+mn-ea"/>
              </a:rPr>
              <a:t>1. </a:t>
            </a:r>
            <a:r>
              <a:rPr lang="zh-CN" altLang="en-US" sz="2000">
                <a:sym typeface="+mn-ea"/>
              </a:rPr>
              <a:t>使用</a:t>
            </a:r>
            <a:r>
              <a:rPr lang="en-US" altLang="zh-CN" sz="2000">
                <a:sym typeface="+mn-ea"/>
              </a:rPr>
              <a:t>2008-8-22 - 2023-10-18 </a:t>
            </a:r>
            <a:r>
              <a:rPr lang="en-US" altLang="zh-CN" sz="2000">
                <a:sym typeface="+mn-ea"/>
              </a:rPr>
              <a:t>15</a:t>
            </a:r>
            <a:r>
              <a:rPr lang="zh-CN" altLang="en-US" sz="2000">
                <a:sym typeface="+mn-ea"/>
              </a:rPr>
              <a:t>年</a:t>
            </a:r>
            <a:r>
              <a:rPr lang="en-US" altLang="zh-CN" sz="2000">
                <a:sym typeface="+mn-ea"/>
              </a:rPr>
              <a:t> Fermi-LAT </a:t>
            </a:r>
            <a:r>
              <a:rPr lang="zh-CN" altLang="en-US" sz="2000">
                <a:sym typeface="+mn-ea"/>
              </a:rPr>
              <a:t>数据</a:t>
            </a:r>
            <a:endParaRPr lang="en-US" altLang="zh-CN" sz="2000"/>
          </a:p>
          <a:p>
            <a:r>
              <a:rPr lang="en-US" altLang="zh-CN" sz="2000">
                <a:sym typeface="+mn-ea"/>
              </a:rPr>
              <a:t>2. </a:t>
            </a:r>
            <a:r>
              <a:rPr lang="zh-CN" altLang="en-US" sz="2000">
                <a:sym typeface="+mn-ea"/>
              </a:rPr>
              <a:t>能段选择</a:t>
            </a:r>
            <a:r>
              <a:rPr lang="en-US" altLang="zh-CN" sz="2000">
                <a:sym typeface="+mn-ea"/>
              </a:rPr>
              <a:t>150 MeV - 10GeV </a:t>
            </a:r>
            <a:endParaRPr lang="en-US" altLang="zh-CN" sz="2000"/>
          </a:p>
          <a:p>
            <a:r>
              <a:rPr lang="en-US" altLang="zh-CN" sz="2000">
                <a:sym typeface="+mn-ea"/>
              </a:rPr>
              <a:t>3. </a:t>
            </a:r>
            <a:r>
              <a:rPr lang="zh-CN" altLang="en-US" sz="2000">
                <a:sym typeface="+mn-ea"/>
              </a:rPr>
              <a:t>设置天顶角小于</a:t>
            </a:r>
            <a:r>
              <a:rPr lang="en-US" altLang="zh-CN" sz="2000">
                <a:sym typeface="+mn-ea"/>
              </a:rPr>
              <a:t> 105</a:t>
            </a:r>
            <a:r>
              <a:rPr lang="zh-CN" altLang="en-US" sz="2000">
                <a:sym typeface="+mn-ea"/>
              </a:rPr>
              <a:t>°</a:t>
            </a:r>
            <a:endParaRPr lang="en-US" altLang="zh-CN" sz="2000"/>
          </a:p>
          <a:p>
            <a:r>
              <a:rPr lang="en-US" altLang="zh-CN" sz="2000">
                <a:sym typeface="+mn-ea"/>
              </a:rPr>
              <a:t>4. </a:t>
            </a:r>
            <a:r>
              <a:rPr lang="zh-CN" altLang="en-US" sz="2000">
                <a:sym typeface="+mn-ea"/>
              </a:rPr>
              <a:t>用</a:t>
            </a:r>
            <a:r>
              <a:rPr lang="en-US" altLang="zh-CN" sz="2000">
                <a:sym typeface="+mn-ea"/>
              </a:rPr>
              <a:t> Fermi science tools </a:t>
            </a:r>
            <a:r>
              <a:rPr lang="zh-CN" altLang="en-US" sz="2000">
                <a:sym typeface="+mn-ea"/>
              </a:rPr>
              <a:t>进行数据预处理</a:t>
            </a:r>
            <a:endParaRPr lang="en-US" altLang="zh-CN" sz="2000"/>
          </a:p>
          <a:p>
            <a:r>
              <a:rPr lang="en-US" altLang="zh-CN" sz="2000">
                <a:sym typeface="+mn-ea"/>
              </a:rPr>
              <a:t>5. </a:t>
            </a:r>
            <a:r>
              <a:rPr lang="zh-CN" altLang="en-US" sz="2000">
                <a:sym typeface="+mn-ea"/>
              </a:rPr>
              <a:t>互相关得到脉冲到达时间（</a:t>
            </a:r>
            <a:r>
              <a:rPr lang="en-US" altLang="zh-CN" sz="2000">
                <a:sym typeface="+mn-ea"/>
              </a:rPr>
              <a:t>TOA</a:t>
            </a:r>
            <a:r>
              <a:rPr lang="zh-CN" altLang="en-US" sz="2000">
                <a:sym typeface="+mn-ea"/>
              </a:rPr>
              <a:t>）</a:t>
            </a:r>
            <a:endParaRPr lang="en-US" altLang="zh-CN" sz="2000">
              <a:sym typeface="+mn-ea"/>
            </a:endParaRPr>
          </a:p>
          <a:p>
            <a:r>
              <a:rPr lang="en-US" altLang="zh-CN" sz="2000">
                <a:sym typeface="+mn-ea"/>
              </a:rPr>
              <a:t>6. </a:t>
            </a:r>
            <a:r>
              <a:rPr lang="zh-CN" altLang="en-US" sz="2000">
                <a:sym typeface="+mn-ea"/>
              </a:rPr>
              <a:t>使用</a:t>
            </a:r>
            <a:r>
              <a:rPr lang="en-US" altLang="zh-CN" sz="2000">
                <a:sym typeface="+mn-ea"/>
              </a:rPr>
              <a:t>Tempo2 </a:t>
            </a:r>
            <a:r>
              <a:rPr lang="zh-CN" altLang="en-US" sz="2000">
                <a:sym typeface="+mn-ea"/>
              </a:rPr>
              <a:t>计时分析</a:t>
            </a:r>
            <a:endParaRPr lang="zh-CN" altLang="en-US" sz="2000">
              <a:sym typeface="+mn-ea"/>
            </a:endParaRPr>
          </a:p>
        </p:txBody>
      </p:sp>
      <p:sp>
        <p:nvSpPr>
          <p:cNvPr id="4" name="TextBox 7"/>
          <p:cNvSpPr txBox="1"/>
          <p:nvPr/>
        </p:nvSpPr>
        <p:spPr>
          <a:xfrm>
            <a:off x="1962230" y="6153047"/>
            <a:ext cx="3000396" cy="369332"/>
          </a:xfrm>
          <a:prstGeom prst="rect">
            <a:avLst/>
          </a:prstGeom>
          <a:noFill/>
        </p:spPr>
        <p:txBody>
          <a:bodyPr wrap="square" rtlCol="0">
            <a:spAutoFit/>
          </a:bodyPr>
          <a:p>
            <a:r>
              <a:rPr lang="en-US" altLang="zh-CN" dirty="0">
                <a:latin typeface="楷体" panose="02010609060101010101" pitchFamily="49" charset="-122"/>
                <a:ea typeface="楷体" panose="02010609060101010101" pitchFamily="49" charset="-122"/>
              </a:rPr>
              <a:t>(</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Lorimer</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&amp; Kramer, 2005</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5" name="矩形 4"/>
              <p:cNvSpPr/>
              <p:nvPr/>
            </p:nvSpPr>
            <p:spPr>
              <a:xfrm>
                <a:off x="828675" y="4822825"/>
                <a:ext cx="5267325" cy="1058545"/>
              </a:xfrm>
              <a:prstGeom prst="rect">
                <a:avLst/>
              </a:prstGeom>
            </p:spPr>
            <p:txBody>
              <a:bodyPr wrap="square">
                <a:noAutofit/>
              </a:bodyPr>
              <a:p>
                <a:r>
                  <a:rPr lang="zh-CN" altLang="en-US" dirty="0">
                    <a:latin typeface="楷体" panose="02010609060101010101" pitchFamily="49" charset="-122"/>
                    <a:ea typeface="楷体" panose="02010609060101010101" pitchFamily="49" charset="-122"/>
                  </a:rPr>
                  <a:t>脉冲星计时的基本模型：</a:t>
                </a:r>
                <a:endParaRPr lang="en-US" altLang="zh-CN" dirty="0">
                  <a:latin typeface="楷体" panose="02010609060101010101" pitchFamily="49" charset="-122"/>
                  <a:ea typeface="楷体" panose="02010609060101010101" pitchFamily="49" charset="-122"/>
                </a:endParaRPr>
              </a:p>
              <a:p>
                <a:pPr>
                  <a:buNone/>
                </a:pPr>
                <a:r>
                  <a:rPr lang="en-US" altLang="zh-CN" dirty="0">
                    <a:latin typeface="楷体" panose="02010609060101010101" pitchFamily="49" charset="-122"/>
                    <a:ea typeface="楷体" panose="02010609060101010101" pitchFamily="49" charset="-122"/>
                  </a:rPr>
                  <a:t>                             </a:t>
                </a:r>
                <a:endParaRPr lang="en-US" altLang="zh-CN" dirty="0">
                  <a:latin typeface="楷体" panose="02010609060101010101" pitchFamily="49" charset="-122"/>
                  <a:ea typeface="楷体" panose="02010609060101010101" pitchFamily="49" charset="-122"/>
                </a:endParaRPr>
              </a:p>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楷体" panose="02010609060101010101" pitchFamily="49" charset="-122"/>
                        </a:rPr>
                        <m:t>𝑣</m:t>
                      </m:r>
                      <m:d>
                        <m:dPr>
                          <m:ctrlPr>
                            <a:rPr lang="en-US" altLang="zh-CN" i="1">
                              <a:latin typeface="Cambria Math" panose="02040503050406030204" pitchFamily="18" charset="0"/>
                              <a:ea typeface="楷体" panose="02010609060101010101" pitchFamily="49" charset="-122"/>
                            </a:rPr>
                          </m:ctrlPr>
                        </m:dPr>
                        <m:e>
                          <m:r>
                            <a:rPr lang="en-US" altLang="zh-CN" i="1">
                              <a:latin typeface="Cambria Math" panose="02040503050406030204" pitchFamily="18" charset="0"/>
                              <a:ea typeface="楷体" panose="02010609060101010101" pitchFamily="49" charset="-122"/>
                            </a:rPr>
                            <m:t>𝑡</m:t>
                          </m:r>
                        </m:e>
                      </m:d>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𝑣</m:t>
                          </m:r>
                        </m:e>
                        <m:sub>
                          <m:r>
                            <a:rPr lang="en-US" altLang="zh-CN" i="1">
                              <a:latin typeface="Cambria Math" panose="02040503050406030204" pitchFamily="18" charset="0"/>
                              <a:ea typeface="Cambria Math" panose="02040503050406030204" pitchFamily="18" charset="0"/>
                            </a:rPr>
                            <m:t>0</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𝑣</m:t>
                              </m:r>
                            </m:e>
                          </m:acc>
                        </m:e>
                        <m:sub>
                          <m:r>
                            <a:rPr lang="en-US" altLang="zh-CN" i="1">
                              <a:latin typeface="Cambria Math" panose="02040503050406030204" pitchFamily="18" charset="0"/>
                              <a:ea typeface="Cambria Math" panose="02040503050406030204" pitchFamily="18" charset="0"/>
                            </a:rPr>
                            <m:t>0</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𝑡</m:t>
                              </m:r>
                            </m:e>
                            <m:sub>
                              <m:r>
                                <a:rPr lang="en-US" altLang="zh-CN" i="1">
                                  <a:latin typeface="Cambria Math" panose="02040503050406030204" pitchFamily="18" charset="0"/>
                                  <a:ea typeface="Cambria Math" panose="02040503050406030204" pitchFamily="18" charset="0"/>
                                </a:rPr>
                                <m:t>0</m:t>
                              </m:r>
                            </m:sub>
                          </m:sSub>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𝑣</m:t>
                                  </m:r>
                                </m:e>
                              </m:acc>
                            </m:e>
                            <m:sub>
                              <m:r>
                                <a:rPr lang="en-US" altLang="zh-CN" i="1">
                                  <a:latin typeface="Cambria Math" panose="02040503050406030204" pitchFamily="18" charset="0"/>
                                  <a:ea typeface="Cambria Math" panose="02040503050406030204" pitchFamily="18" charset="0"/>
                                </a:rPr>
                                <m:t>0</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𝑡</m:t>
                                  </m:r>
                                </m:e>
                                <m:sub>
                                  <m:r>
                                    <a:rPr lang="en-US" altLang="zh-CN" i="1">
                                      <a:latin typeface="Cambria Math" panose="02040503050406030204" pitchFamily="18" charset="0"/>
                                      <a:ea typeface="Cambria Math" panose="02040503050406030204" pitchFamily="18" charset="0"/>
                                    </a:rPr>
                                    <m:t>0</m:t>
                                  </m:r>
                                </m:sub>
                              </m:sSub>
                            </m:e>
                          </m:d>
                          <m:r>
                            <m:rPr>
                              <m:nor/>
                            </m:rPr>
                            <a:rPr lang="en-US" altLang="zh-CN" dirty="0">
                              <a:latin typeface="楷体" panose="02010609060101010101" pitchFamily="49" charset="-122"/>
                              <a:ea typeface="楷体" panose="02010609060101010101" pitchFamily="49" charset="-122"/>
                            </a:rPr>
                            <m:t> </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oMath>
                  </m:oMathPara>
                </a14:m>
                <a:endParaRPr lang="en-US" altLang="zh-CN" dirty="0">
                  <a:latin typeface="楷体" panose="02010609060101010101" pitchFamily="49" charset="-122"/>
                  <a:ea typeface="楷体" panose="02010609060101010101" pitchFamily="49" charset="-122"/>
                </a:endParaRPr>
              </a:p>
            </p:txBody>
          </p:sp>
        </mc:Choice>
        <mc:Fallback>
          <p:sp>
            <p:nvSpPr>
              <p:cNvPr id="5" name="矩形 4"/>
              <p:cNvSpPr>
                <a:spLocks noRot="1" noChangeAspect="1" noMove="1" noResize="1" noEditPoints="1" noAdjustHandles="1" noChangeArrowheads="1" noChangeShapeType="1" noTextEdit="1"/>
              </p:cNvSpPr>
              <p:nvPr/>
            </p:nvSpPr>
            <p:spPr>
              <a:xfrm>
                <a:off x="828675" y="4822825"/>
                <a:ext cx="5267325" cy="1058545"/>
              </a:xfrm>
              <a:prstGeom prst="rect">
                <a:avLst/>
              </a:prstGeom>
              <a:blipFill rotWithShape="1">
                <a:blip r:embed="rId2"/>
                <a:stretch>
                  <a:fillRect b="-4199"/>
                </a:stretch>
              </a:blipFill>
            </p:spPr>
            <p:txBody>
              <a:bodyPr/>
              <a:lstStyle/>
              <a:p>
                <a:r>
                  <a:rPr lang="zh-CN" altLang="en-US">
                    <a:noFill/>
                  </a:rPr>
                  <a:t> </a:t>
                </a:r>
              </a:p>
            </p:txBody>
          </p:sp>
        </mc:Fallback>
      </mc:AlternateContent>
      <p:sp>
        <p:nvSpPr>
          <p:cNvPr id="6" name="矩形 5"/>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79755" y="495935"/>
            <a:ext cx="10515600" cy="1104265"/>
          </a:xfrm>
        </p:spPr>
        <p:txBody>
          <a:bodyPr/>
          <a:p>
            <a:pPr algn="l">
              <a:buClrTx/>
              <a:buSzTx/>
              <a:buFontTx/>
            </a:pPr>
            <a:r>
              <a:rPr lang="en-US" altLang="zh-CN" sz="2800" b="1" dirty="0">
                <a:latin typeface="黑体" panose="02010609060101010101" pitchFamily="49" charset="-122"/>
                <a:ea typeface="黑体" panose="02010609060101010101" pitchFamily="49" charset="-122"/>
              </a:rPr>
              <a:t>1. PSR J0007+7303的</a:t>
            </a:r>
            <a:r>
              <a:rPr lang="zh-CN" altLang="en-US" sz="2800" b="1" dirty="0">
                <a:latin typeface="黑体" panose="02010609060101010101" pitchFamily="49" charset="-122"/>
                <a:ea typeface="黑体" panose="02010609060101010101" pitchFamily="49" charset="-122"/>
              </a:rPr>
              <a:t>自转演化</a:t>
            </a:r>
            <a:endParaRPr lang="zh-CN" altLang="en-US" sz="2800" b="1" dirty="0">
              <a:latin typeface="黑体" panose="02010609060101010101" pitchFamily="49" charset="-122"/>
              <a:ea typeface="黑体" panose="02010609060101010101" pitchFamily="49" charset="-122"/>
            </a:endParaRPr>
          </a:p>
        </p:txBody>
      </p:sp>
      <p:pic>
        <p:nvPicPr>
          <p:cNvPr id="4" name="内容占位符 3"/>
          <p:cNvPicPr>
            <a:picLocks noChangeAspect="1"/>
          </p:cNvPicPr>
          <p:nvPr>
            <p:ph idx="1"/>
          </p:nvPr>
        </p:nvPicPr>
        <p:blipFill>
          <a:blip r:embed="rId1"/>
          <a:stretch>
            <a:fillRect/>
          </a:stretch>
        </p:blipFill>
        <p:spPr>
          <a:xfrm>
            <a:off x="706755" y="1304290"/>
            <a:ext cx="6751955" cy="5341620"/>
          </a:xfrm>
          <a:prstGeom prst="rect">
            <a:avLst/>
          </a:prstGeom>
        </p:spPr>
      </p:pic>
      <p:sp>
        <p:nvSpPr>
          <p:cNvPr id="3" name="文本框 2"/>
          <p:cNvSpPr txBox="1"/>
          <p:nvPr/>
        </p:nvSpPr>
        <p:spPr>
          <a:xfrm>
            <a:off x="0" y="0"/>
            <a:ext cx="5602605" cy="495935"/>
          </a:xfrm>
          <a:prstGeom prst="rect">
            <a:avLst/>
          </a:prstGeom>
          <a:noFill/>
        </p:spPr>
        <p:txBody>
          <a:bodyPr wrap="square" rtlCol="0" anchor="t">
            <a:no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
        <p:nvSpPr>
          <p:cNvPr id="6" name="矩形 5"/>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文本框 7"/>
          <p:cNvSpPr txBox="1"/>
          <p:nvPr/>
        </p:nvSpPr>
        <p:spPr>
          <a:xfrm>
            <a:off x="7791450" y="2506980"/>
            <a:ext cx="4064000" cy="2861310"/>
          </a:xfrm>
          <a:prstGeom prst="rect">
            <a:avLst/>
          </a:prstGeom>
          <a:noFill/>
        </p:spPr>
        <p:txBody>
          <a:bodyPr wrap="square" rtlCol="0">
            <a:spAutoFit/>
          </a:bodyPr>
          <a:p>
            <a:r>
              <a:rPr lang="zh-CN" altLang="en-US"/>
              <a:t>左图分别展示了</a:t>
            </a:r>
            <a:r>
              <a:rPr lang="en-US" altLang="zh-CN"/>
              <a:t>J0007+7303</a:t>
            </a:r>
            <a:r>
              <a:rPr lang="zh-CN" altLang="en-US"/>
              <a:t>的自转随时间的演化，减去了跃变后的平均频率的自转演化，自转减慢率的演化</a:t>
            </a:r>
            <a:endParaRPr lang="zh-CN" altLang="en-US"/>
          </a:p>
          <a:p>
            <a:endParaRPr lang="en-US" altLang="zh-CN"/>
          </a:p>
          <a:p>
            <a:r>
              <a:rPr lang="zh-CN" altLang="en-US"/>
              <a:t>虚线（不连续处）表示跃变发生</a:t>
            </a:r>
            <a:r>
              <a:rPr lang="zh-CN" altLang="en-US"/>
              <a:t>时间</a:t>
            </a:r>
            <a:endParaRPr lang="zh-CN" altLang="en-US"/>
          </a:p>
          <a:p>
            <a:endParaRPr lang="zh-CN" altLang="en-US"/>
          </a:p>
          <a:p>
            <a:r>
              <a:rPr lang="zh-CN" altLang="en-US">
                <a:sym typeface="+mn-ea"/>
              </a:rPr>
              <a:t>一共检测到了九次周期跃变，</a:t>
            </a:r>
            <a:endParaRPr lang="zh-CN" altLang="en-US"/>
          </a:p>
          <a:p>
            <a:r>
              <a:rPr lang="zh-CN" altLang="en-US">
                <a:sym typeface="+mn-ea"/>
              </a:rPr>
              <a:t>其中第二次和第四次跃变是</a:t>
            </a:r>
            <a:endParaRPr lang="zh-CN" altLang="en-US">
              <a:sym typeface="+mn-ea"/>
            </a:endParaRPr>
          </a:p>
          <a:p>
            <a:r>
              <a:rPr lang="zh-CN" altLang="en-US">
                <a:sym typeface="+mn-ea"/>
              </a:rPr>
              <a:t>在已经报道的三个跃变之间</a:t>
            </a:r>
            <a:endParaRPr lang="zh-CN" altLang="en-US">
              <a:sym typeface="+mn-ea"/>
            </a:endParaRPr>
          </a:p>
          <a:p>
            <a:r>
              <a:rPr lang="zh-CN" altLang="en-US">
                <a:sym typeface="+mn-ea"/>
              </a:rPr>
              <a:t>发现的</a:t>
            </a:r>
            <a:endParaRPr lang="zh-CN" altLang="en-U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en-US" altLang="zh-CN" sz="3200" b="1" dirty="0">
                <a:latin typeface="黑体" panose="02010609060101010101" pitchFamily="49" charset="-122"/>
                <a:ea typeface="黑体" panose="02010609060101010101" pitchFamily="49" charset="-122"/>
              </a:rPr>
              <a:t>2. PSR J0007+7303两个小跃变的计时残差</a:t>
            </a:r>
            <a:endParaRPr lang="en-US" altLang="zh-CN" sz="3200" b="1" dirty="0">
              <a:latin typeface="黑体" panose="02010609060101010101" pitchFamily="49" charset="-122"/>
              <a:ea typeface="黑体" panose="02010609060101010101" pitchFamily="49" charset="-122"/>
            </a:endParaRPr>
          </a:p>
        </p:txBody>
      </p:sp>
      <p:pic>
        <p:nvPicPr>
          <p:cNvPr id="4" name="内容占位符 3"/>
          <p:cNvPicPr>
            <a:picLocks noChangeAspect="1"/>
          </p:cNvPicPr>
          <p:nvPr>
            <p:ph idx="1"/>
          </p:nvPr>
        </p:nvPicPr>
        <p:blipFill>
          <a:blip r:embed="rId1"/>
          <a:stretch>
            <a:fillRect/>
          </a:stretch>
        </p:blipFill>
        <p:spPr>
          <a:xfrm>
            <a:off x="81280" y="1612900"/>
            <a:ext cx="5894070" cy="4144010"/>
          </a:xfrm>
          <a:prstGeom prst="rect">
            <a:avLst/>
          </a:prstGeom>
        </p:spPr>
      </p:pic>
      <p:pic>
        <p:nvPicPr>
          <p:cNvPr id="5" name="图片 4"/>
          <p:cNvPicPr>
            <a:picLocks noChangeAspect="1"/>
          </p:cNvPicPr>
          <p:nvPr/>
        </p:nvPicPr>
        <p:blipFill>
          <a:blip r:embed="rId2"/>
          <a:stretch>
            <a:fillRect/>
          </a:stretch>
        </p:blipFill>
        <p:spPr>
          <a:xfrm>
            <a:off x="5975350" y="1612900"/>
            <a:ext cx="5890260" cy="4207510"/>
          </a:xfrm>
          <a:prstGeom prst="rect">
            <a:avLst/>
          </a:prstGeom>
        </p:spPr>
      </p:pic>
      <p:sp>
        <p:nvSpPr>
          <p:cNvPr id="7" name="文本框 6"/>
          <p:cNvSpPr txBox="1"/>
          <p:nvPr/>
        </p:nvSpPr>
        <p:spPr>
          <a:xfrm>
            <a:off x="81280" y="60960"/>
            <a:ext cx="6096000" cy="645160"/>
          </a:xfrm>
          <a:prstGeom prst="rect">
            <a:avLst/>
          </a:prstGeom>
          <a:noFill/>
        </p:spPr>
        <p:txBody>
          <a:bodyPr wrap="square" rtlCol="0" anchor="t">
            <a:sp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
        <p:nvSpPr>
          <p:cNvPr id="8" name="矩形 7"/>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文本框 9"/>
          <p:cNvSpPr txBox="1"/>
          <p:nvPr/>
        </p:nvSpPr>
        <p:spPr>
          <a:xfrm>
            <a:off x="750570" y="5876925"/>
            <a:ext cx="7488555" cy="368300"/>
          </a:xfrm>
          <a:prstGeom prst="rect">
            <a:avLst/>
          </a:prstGeom>
          <a:noFill/>
        </p:spPr>
        <p:txBody>
          <a:bodyPr wrap="square" rtlCol="0">
            <a:spAutoFit/>
          </a:bodyPr>
          <a:p>
            <a:r>
              <a:rPr lang="zh-CN" altLang="en-US"/>
              <a:t>第二次和第四次跃变的计时残差偏折比较大，是明显的小跃变的</a:t>
            </a:r>
            <a:r>
              <a:rPr lang="zh-CN" altLang="en-US"/>
              <a:t>现象</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35355" y="452120"/>
            <a:ext cx="10515600" cy="1325563"/>
          </a:xfrm>
        </p:spPr>
        <p:txBody>
          <a:bodyPr/>
          <a:p>
            <a:pPr algn="l">
              <a:buClrTx/>
              <a:buSzTx/>
              <a:buFontTx/>
            </a:pPr>
            <a:r>
              <a:rPr lang="en-US" altLang="zh-CN" sz="3200" b="1" dirty="0">
                <a:latin typeface="黑体" panose="02010609060101010101" pitchFamily="49" charset="-122"/>
                <a:ea typeface="黑体" panose="02010609060101010101" pitchFamily="49" charset="-122"/>
              </a:rPr>
              <a:t>3. PSR J0007+7303的九次周期跃变参数</a:t>
            </a:r>
            <a:endParaRPr lang="en-US" altLang="zh-CN" sz="3200" b="1" dirty="0">
              <a:latin typeface="黑体" panose="02010609060101010101" pitchFamily="49" charset="-122"/>
              <a:ea typeface="黑体" panose="02010609060101010101" pitchFamily="49" charset="-122"/>
            </a:endParaRPr>
          </a:p>
        </p:txBody>
      </p:sp>
      <p:pic>
        <p:nvPicPr>
          <p:cNvPr id="4" name="内容占位符 3"/>
          <p:cNvPicPr>
            <a:picLocks noChangeAspect="1"/>
          </p:cNvPicPr>
          <p:nvPr>
            <p:ph idx="1"/>
          </p:nvPr>
        </p:nvPicPr>
        <p:blipFill>
          <a:blip r:embed="rId1"/>
          <a:stretch>
            <a:fillRect/>
          </a:stretch>
        </p:blipFill>
        <p:spPr>
          <a:xfrm>
            <a:off x="2933700" y="1496695"/>
            <a:ext cx="5895975" cy="4351655"/>
          </a:xfrm>
          <a:prstGeom prst="rect">
            <a:avLst/>
          </a:prstGeom>
        </p:spPr>
      </p:pic>
      <p:sp>
        <p:nvSpPr>
          <p:cNvPr id="7" name="矩形 6"/>
          <p:cNvSpPr/>
          <p:nvPr/>
        </p:nvSpPr>
        <p:spPr>
          <a:xfrm>
            <a:off x="3289300" y="2425065"/>
            <a:ext cx="4977130" cy="3111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289300" y="3169920"/>
            <a:ext cx="4977130" cy="3111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3289300" y="3891280"/>
            <a:ext cx="4977130" cy="3111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文本框 12"/>
          <p:cNvSpPr txBox="1"/>
          <p:nvPr/>
        </p:nvSpPr>
        <p:spPr>
          <a:xfrm>
            <a:off x="0" y="0"/>
            <a:ext cx="6096000" cy="645160"/>
          </a:xfrm>
          <a:prstGeom prst="rect">
            <a:avLst/>
          </a:prstGeom>
          <a:noFill/>
        </p:spPr>
        <p:txBody>
          <a:bodyPr wrap="square" rtlCol="0" anchor="t">
            <a:sp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br>
              <a:rPr lang="en-US" altLang="zh-CN" sz="3200" b="1" dirty="0">
                <a:latin typeface="黑体" panose="02010609060101010101" pitchFamily="49" charset="-122"/>
                <a:ea typeface="黑体" panose="02010609060101010101" pitchFamily="49" charset="-122"/>
              </a:rPr>
            </a:br>
            <a:r>
              <a:rPr lang="en-US" altLang="zh-CN" sz="3200" b="1" dirty="0">
                <a:latin typeface="黑体" panose="02010609060101010101" pitchFamily="49" charset="-122"/>
                <a:ea typeface="黑体" panose="02010609060101010101" pitchFamily="49" charset="-122"/>
              </a:rPr>
              <a:t>4. PSR J0007+7303 </a:t>
            </a:r>
            <a:r>
              <a:rPr lang="zh-CN" altLang="en-US" sz="3200" b="1" dirty="0">
                <a:latin typeface="黑体" panose="02010609060101010101" pitchFamily="49" charset="-122"/>
                <a:ea typeface="黑体" panose="02010609060101010101" pitchFamily="49" charset="-122"/>
              </a:rPr>
              <a:t>跃变前后的自转参数</a:t>
            </a:r>
            <a:endParaRPr lang="zh-CN" altLang="en-US" sz="3200" b="1" dirty="0">
              <a:latin typeface="黑体" panose="02010609060101010101" pitchFamily="49" charset="-122"/>
              <a:ea typeface="黑体" panose="02010609060101010101" pitchFamily="49" charset="-122"/>
            </a:endParaRPr>
          </a:p>
        </p:txBody>
      </p:sp>
      <p:sp>
        <p:nvSpPr>
          <p:cNvPr id="6" name="矩形 5"/>
          <p:cNvSpPr/>
          <p:nvPr/>
        </p:nvSpPr>
        <p:spPr>
          <a:xfrm>
            <a:off x="0" y="653401"/>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文本框 3"/>
          <p:cNvSpPr txBox="1"/>
          <p:nvPr/>
        </p:nvSpPr>
        <p:spPr>
          <a:xfrm>
            <a:off x="9439275" y="1791970"/>
            <a:ext cx="4064000" cy="368300"/>
          </a:xfrm>
          <a:prstGeom prst="rect">
            <a:avLst/>
          </a:prstGeom>
          <a:noFill/>
        </p:spPr>
        <p:txBody>
          <a:bodyPr wrap="square" rtlCol="0">
            <a:spAutoFit/>
          </a:bodyPr>
          <a:p>
            <a:endParaRPr lang="zh-CN" altLang="en-US"/>
          </a:p>
        </p:txBody>
      </p:sp>
      <p:sp>
        <p:nvSpPr>
          <p:cNvPr id="5" name="文本框 4"/>
          <p:cNvSpPr txBox="1"/>
          <p:nvPr/>
        </p:nvSpPr>
        <p:spPr>
          <a:xfrm>
            <a:off x="0" y="8255"/>
            <a:ext cx="6096000" cy="645160"/>
          </a:xfrm>
          <a:prstGeom prst="rect">
            <a:avLst/>
          </a:prstGeom>
          <a:noFill/>
        </p:spPr>
        <p:txBody>
          <a:bodyPr wrap="square" rtlCol="0" anchor="t">
            <a:spAutoFit/>
          </a:bodyPr>
          <a:p>
            <a:r>
              <a:rPr lang="en-US" altLang="zh-CN" sz="3600" b="1" dirty="0">
                <a:latin typeface="黑体" panose="02010609060101010101" pitchFamily="49" charset="-122"/>
                <a:ea typeface="黑体" panose="02010609060101010101" pitchFamily="49" charset="-122"/>
                <a:sym typeface="+mn-ea"/>
              </a:rPr>
              <a:t>三、结果</a:t>
            </a:r>
            <a:endParaRPr lang="en-US" altLang="zh-CN" sz="3600" b="1" dirty="0">
              <a:latin typeface="黑体" panose="02010609060101010101" pitchFamily="49" charset="-122"/>
              <a:ea typeface="黑体" panose="02010609060101010101" pitchFamily="49" charset="-122"/>
              <a:sym typeface="+mn-ea"/>
            </a:endParaRPr>
          </a:p>
        </p:txBody>
      </p:sp>
      <p:sp>
        <p:nvSpPr>
          <p:cNvPr id="3" name="文本框 2"/>
          <p:cNvSpPr txBox="1"/>
          <p:nvPr/>
        </p:nvSpPr>
        <p:spPr>
          <a:xfrm>
            <a:off x="2026285" y="6031230"/>
            <a:ext cx="5554980" cy="645160"/>
          </a:xfrm>
          <a:prstGeom prst="rect">
            <a:avLst/>
          </a:prstGeom>
          <a:noFill/>
        </p:spPr>
        <p:txBody>
          <a:bodyPr wrap="square" rtlCol="0">
            <a:spAutoFit/>
          </a:bodyPr>
          <a:p>
            <a:r>
              <a:rPr lang="zh-CN" altLang="en-US"/>
              <a:t>我们得到了</a:t>
            </a:r>
            <a:r>
              <a:rPr lang="en-US" altLang="zh-CN"/>
              <a:t>J0007+7303</a:t>
            </a:r>
            <a:r>
              <a:rPr lang="zh-CN" altLang="en-US"/>
              <a:t>的九次跃变前后的自转参数（</a:t>
            </a:r>
            <a:r>
              <a:rPr lang="en-US" altLang="zh-CN"/>
              <a:t>v </a:t>
            </a:r>
            <a:r>
              <a:rPr lang="zh-CN" altLang="en-US"/>
              <a:t>，</a:t>
            </a:r>
            <a:r>
              <a:rPr lang="en-US" altLang="zh-CN"/>
              <a:t>spin-down</a:t>
            </a:r>
            <a:r>
              <a:rPr lang="zh-CN" altLang="en-US"/>
              <a:t>等）</a:t>
            </a:r>
            <a:endParaRPr lang="zh-CN" altLang="en-US"/>
          </a:p>
        </p:txBody>
      </p:sp>
      <p:pic>
        <p:nvPicPr>
          <p:cNvPr id="8" name="图片 7"/>
          <p:cNvPicPr>
            <a:picLocks noChangeAspect="1"/>
          </p:cNvPicPr>
          <p:nvPr/>
        </p:nvPicPr>
        <p:blipFill>
          <a:blip r:embed="rId1"/>
          <a:stretch>
            <a:fillRect/>
          </a:stretch>
        </p:blipFill>
        <p:spPr>
          <a:xfrm>
            <a:off x="2152650" y="1534795"/>
            <a:ext cx="7886700" cy="4282440"/>
          </a:xfrm>
          <a:prstGeom prst="rect">
            <a:avLst/>
          </a:prstGeom>
        </p:spPr>
      </p:pic>
    </p:spTree>
  </p:cSld>
  <p:clrMapOvr>
    <a:masterClrMapping/>
  </p:clrMapOvr>
</p:sld>
</file>

<file path=ppt/tags/tag1.xml><?xml version="1.0" encoding="utf-8"?>
<p:tagLst xmlns:p="http://schemas.openxmlformats.org/presentationml/2006/main">
  <p:tag name="commondata" val="eyJoZGlkIjoiM2QwYjc2MTU0YTQ0NTBlMzBkNmU4N2Q2NTU0OWNiZj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1880</Words>
  <Application>WPS 演示</Application>
  <PresentationFormat>宽屏</PresentationFormat>
  <Paragraphs>140</Paragraphs>
  <Slides>15</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Times New Roman</vt:lpstr>
      <vt:lpstr>楷体</vt:lpstr>
      <vt:lpstr>黑体</vt:lpstr>
      <vt:lpstr>Cambria Math</vt:lpstr>
      <vt:lpstr>微软雅黑</vt:lpstr>
      <vt:lpstr>Arial Unicode MS</vt:lpstr>
      <vt:lpstr>等线 Light</vt:lpstr>
      <vt:lpstr>等线</vt:lpstr>
      <vt:lpstr>Calibri</vt:lpstr>
      <vt:lpstr>Office 主题​​</vt:lpstr>
      <vt:lpstr>Result of 15yr timing of PSR J0007+7303</vt:lpstr>
      <vt:lpstr>大纲</vt:lpstr>
      <vt:lpstr>脉冲星</vt:lpstr>
      <vt:lpstr>PowerPoint 演示文稿</vt:lpstr>
      <vt:lpstr>PowerPoint 演示文稿</vt:lpstr>
      <vt:lpstr>1. PSR J0007+7303的自转演化</vt:lpstr>
      <vt:lpstr>2. PSR J0007+7303两个小跃变的计时残差</vt:lpstr>
      <vt:lpstr>3. PSR J0007+7303的九次周期跃变参数</vt:lpstr>
      <vt:lpstr> 4. PSR J0007+7303 跃变前后的自转参数</vt:lpstr>
      <vt:lpstr>5. PSR J0007+7303的跃变等待时间</vt:lpstr>
      <vt:lpstr>6. PSR 0007+7303周期跃变前后脉冲轮廓的变化</vt:lpstr>
      <vt:lpstr>7. PSR J0007+7303周期跃变前后流量变化</vt:lpstr>
      <vt:lpstr>8. 跃变前后的相位平均谱分析</vt:lpstr>
      <vt:lpstr>PowerPoint 演示文稿</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PSR J1453-6413中的两个新的周期跃变以及与脉冲轮廓变化的相关性研究</dc:title>
  <dc:creator>威</dc:creator>
  <cp:lastModifiedBy>你的小可爱</cp:lastModifiedBy>
  <cp:revision>103</cp:revision>
  <dcterms:created xsi:type="dcterms:W3CDTF">2023-03-24T04:05:00Z</dcterms:created>
  <dcterms:modified xsi:type="dcterms:W3CDTF">2024-07-14T16:24:32Z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A90C5E43AF7944E88E11344F900C8EC9_12</vt:lpwstr>
  </property>
  <property fmtid="{D5CDD505-2E9C-101B-9397-08002B2CF9AE}" pid="3" name="KSOProductBuildVer">
    <vt:lpwstr>2052-12.1.0.16910</vt:lpwstr>
  </property>
</Properties>
</file>