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74" r:id="rId3"/>
    <p:sldId id="275" r:id="rId4"/>
    <p:sldId id="276" r:id="rId5"/>
    <p:sldId id="282" r:id="rId6"/>
    <p:sldId id="277" r:id="rId7"/>
    <p:sldId id="287" r:id="rId8"/>
    <p:sldId id="288" r:id="rId9"/>
    <p:sldId id="289" r:id="rId10"/>
    <p:sldId id="278" r:id="rId11"/>
    <p:sldId id="285" r:id="rId12"/>
    <p:sldId id="286" r:id="rId13"/>
    <p:sldId id="279" r:id="rId14"/>
    <p:sldId id="28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3FD0C-5A00-4C2A-A7B0-67AF6193AE60}" type="datetimeFigureOut">
              <a:rPr lang="zh-CN" altLang="en-US" smtClean="0"/>
              <a:t>2024/7/15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AF867-9C73-4E32-8DF4-6277CFC091B4}" type="slidenum">
              <a:rPr lang="zh-CN" altLang="en-US" smtClean="0"/>
              <a:t>‹#›</a:t>
            </a:fld>
            <a:endParaRPr lang="zh-CN" altLang="en-US"/>
          </a:p>
        </p:txBody>
      </p:sp>
    </p:spTree>
    <p:extLst>
      <p:ext uri="{BB962C8B-B14F-4D97-AF65-F5344CB8AC3E}">
        <p14:creationId xmlns:p14="http://schemas.microsoft.com/office/powerpoint/2010/main" val="381731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1AF867-9C73-4E32-8DF4-6277CFC091B4}" type="slidenum">
              <a:rPr lang="zh-CN" altLang="en-US" smtClean="0"/>
              <a:t>10</a:t>
            </a:fld>
            <a:endParaRPr lang="zh-CN" altLang="en-US"/>
          </a:p>
        </p:txBody>
      </p:sp>
    </p:spTree>
    <p:extLst>
      <p:ext uri="{BB962C8B-B14F-4D97-AF65-F5344CB8AC3E}">
        <p14:creationId xmlns:p14="http://schemas.microsoft.com/office/powerpoint/2010/main" val="154285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47256E-4A63-4D77-84DB-30D4AD52A09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B6DDCA-1561-44CB-B2A4-1CE7DAE455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3690F55-668C-46BF-ABC3-3151A556B492}"/>
              </a:ext>
            </a:extLst>
          </p:cNvPr>
          <p:cNvSpPr>
            <a:spLocks noGrp="1"/>
          </p:cNvSpPr>
          <p:nvPr>
            <p:ph type="dt" sz="half" idx="10"/>
          </p:nvPr>
        </p:nvSpPr>
        <p:spPr/>
        <p:txBody>
          <a:bodyPr/>
          <a:lstStyle/>
          <a:p>
            <a:fld id="{16EF78E7-E76F-40C8-B0D0-C2E9A52AFBC2}" type="datetime1">
              <a:rPr lang="zh-CN" altLang="en-US" smtClean="0"/>
              <a:t>2024/7/15</a:t>
            </a:fld>
            <a:endParaRPr lang="zh-CN" altLang="en-US"/>
          </a:p>
        </p:txBody>
      </p:sp>
      <p:sp>
        <p:nvSpPr>
          <p:cNvPr id="5" name="页脚占位符 4">
            <a:extLst>
              <a:ext uri="{FF2B5EF4-FFF2-40B4-BE49-F238E27FC236}">
                <a16:creationId xmlns:a16="http://schemas.microsoft.com/office/drawing/2014/main" id="{E9697C08-6D01-4D51-A9CA-08BFA6E542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A8458E-DCCD-45D3-B857-E80F4510A6A8}"/>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145533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988910-5671-4792-893A-67CC32821E9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811AF7-B54C-4E10-9A28-5A83096A14B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05CA34-268D-4FFF-BAA7-A6CB1178D1E2}"/>
              </a:ext>
            </a:extLst>
          </p:cNvPr>
          <p:cNvSpPr>
            <a:spLocks noGrp="1"/>
          </p:cNvSpPr>
          <p:nvPr>
            <p:ph type="dt" sz="half" idx="10"/>
          </p:nvPr>
        </p:nvSpPr>
        <p:spPr/>
        <p:txBody>
          <a:bodyPr/>
          <a:lstStyle/>
          <a:p>
            <a:fld id="{7A51215A-ECB8-4750-ABD7-2C630188319F}" type="datetime1">
              <a:rPr lang="zh-CN" altLang="en-US" smtClean="0"/>
              <a:t>2024/7/15</a:t>
            </a:fld>
            <a:endParaRPr lang="zh-CN" altLang="en-US"/>
          </a:p>
        </p:txBody>
      </p:sp>
      <p:sp>
        <p:nvSpPr>
          <p:cNvPr id="5" name="页脚占位符 4">
            <a:extLst>
              <a:ext uri="{FF2B5EF4-FFF2-40B4-BE49-F238E27FC236}">
                <a16:creationId xmlns:a16="http://schemas.microsoft.com/office/drawing/2014/main" id="{00124688-5B72-4DEB-B042-DC69271F55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64BFAE-4CD2-4B75-B156-24DB8CB385CC}"/>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185489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E5E73E-A4B5-4D3F-BF0F-58DC577D707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6AB34-03D2-482F-B9D8-BB8423E36FF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265D72-EBD4-4DC2-A654-C2B92DA291E1}"/>
              </a:ext>
            </a:extLst>
          </p:cNvPr>
          <p:cNvSpPr>
            <a:spLocks noGrp="1"/>
          </p:cNvSpPr>
          <p:nvPr>
            <p:ph type="dt" sz="half" idx="10"/>
          </p:nvPr>
        </p:nvSpPr>
        <p:spPr/>
        <p:txBody>
          <a:bodyPr/>
          <a:lstStyle/>
          <a:p>
            <a:fld id="{51A95B0F-7E97-42B5-913C-BAC57C230A1D}" type="datetime1">
              <a:rPr lang="zh-CN" altLang="en-US" smtClean="0"/>
              <a:t>2024/7/15</a:t>
            </a:fld>
            <a:endParaRPr lang="zh-CN" altLang="en-US"/>
          </a:p>
        </p:txBody>
      </p:sp>
      <p:sp>
        <p:nvSpPr>
          <p:cNvPr id="5" name="页脚占位符 4">
            <a:extLst>
              <a:ext uri="{FF2B5EF4-FFF2-40B4-BE49-F238E27FC236}">
                <a16:creationId xmlns:a16="http://schemas.microsoft.com/office/drawing/2014/main" id="{1EF01962-7FFD-44C8-89D0-83D3AE69E9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CC2213-B89A-4882-8027-EDDDBB4AE481}"/>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413357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6C613-672B-4C2F-A172-049F12CBDD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182B9E-9E1C-4C29-9BA0-BA12CC7F7CA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33C93B-80B5-43B3-947F-4FBB0F30EA4A}"/>
              </a:ext>
            </a:extLst>
          </p:cNvPr>
          <p:cNvSpPr>
            <a:spLocks noGrp="1"/>
          </p:cNvSpPr>
          <p:nvPr>
            <p:ph type="dt" sz="half" idx="10"/>
          </p:nvPr>
        </p:nvSpPr>
        <p:spPr/>
        <p:txBody>
          <a:bodyPr/>
          <a:lstStyle/>
          <a:p>
            <a:fld id="{7A88ADF2-1BDA-4740-BD67-4E18B9C8CF47}" type="datetime1">
              <a:rPr lang="zh-CN" altLang="en-US" smtClean="0"/>
              <a:t>2024/7/15</a:t>
            </a:fld>
            <a:endParaRPr lang="zh-CN" altLang="en-US"/>
          </a:p>
        </p:txBody>
      </p:sp>
      <p:sp>
        <p:nvSpPr>
          <p:cNvPr id="5" name="页脚占位符 4">
            <a:extLst>
              <a:ext uri="{FF2B5EF4-FFF2-40B4-BE49-F238E27FC236}">
                <a16:creationId xmlns:a16="http://schemas.microsoft.com/office/drawing/2014/main" id="{BEDA9CDF-5998-4663-91AF-7FE1EFA8E3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FAF597-BA61-4B60-9D6A-583749D9FC52}"/>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87179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C559B-B827-47FE-8A04-4E5B2B4FE37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69BBDAF-0993-416F-93F5-97A44C428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BF6A449-4766-479D-AD8D-11C599B67F1D}"/>
              </a:ext>
            </a:extLst>
          </p:cNvPr>
          <p:cNvSpPr>
            <a:spLocks noGrp="1"/>
          </p:cNvSpPr>
          <p:nvPr>
            <p:ph type="dt" sz="half" idx="10"/>
          </p:nvPr>
        </p:nvSpPr>
        <p:spPr/>
        <p:txBody>
          <a:bodyPr/>
          <a:lstStyle/>
          <a:p>
            <a:fld id="{1D2ACDAA-3BEC-46F5-80CF-FAFA41C1088C}" type="datetime1">
              <a:rPr lang="zh-CN" altLang="en-US" smtClean="0"/>
              <a:t>2024/7/15</a:t>
            </a:fld>
            <a:endParaRPr lang="zh-CN" altLang="en-US"/>
          </a:p>
        </p:txBody>
      </p:sp>
      <p:sp>
        <p:nvSpPr>
          <p:cNvPr id="5" name="页脚占位符 4">
            <a:extLst>
              <a:ext uri="{FF2B5EF4-FFF2-40B4-BE49-F238E27FC236}">
                <a16:creationId xmlns:a16="http://schemas.microsoft.com/office/drawing/2014/main" id="{93DC31EA-CB19-426E-87A8-592FDEECFD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54F9F0-85D6-4B3E-8070-A7185D40881E}"/>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216233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978E3-DC94-415D-A828-88B21558EE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9F1E16-BE15-493D-9650-86104A52EBD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C29AA8-81AE-4EB4-B84D-3F83159745E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491443C-935D-4638-A366-2E81EB894E01}"/>
              </a:ext>
            </a:extLst>
          </p:cNvPr>
          <p:cNvSpPr>
            <a:spLocks noGrp="1"/>
          </p:cNvSpPr>
          <p:nvPr>
            <p:ph type="dt" sz="half" idx="10"/>
          </p:nvPr>
        </p:nvSpPr>
        <p:spPr/>
        <p:txBody>
          <a:bodyPr/>
          <a:lstStyle/>
          <a:p>
            <a:fld id="{FE5C4B6E-3D6F-460D-8B01-79A4A72D06E9}" type="datetime1">
              <a:rPr lang="zh-CN" altLang="en-US" smtClean="0"/>
              <a:t>2024/7/15</a:t>
            </a:fld>
            <a:endParaRPr lang="zh-CN" altLang="en-US"/>
          </a:p>
        </p:txBody>
      </p:sp>
      <p:sp>
        <p:nvSpPr>
          <p:cNvPr id="6" name="页脚占位符 5">
            <a:extLst>
              <a:ext uri="{FF2B5EF4-FFF2-40B4-BE49-F238E27FC236}">
                <a16:creationId xmlns:a16="http://schemas.microsoft.com/office/drawing/2014/main" id="{51C8F1FF-3FF0-48CA-8C00-36DFE44D5F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3B1F15-7F31-4419-B85E-A5E360788E37}"/>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11538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68053F-B397-4871-9819-F1D550DBCEA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1C5E073-2D6E-4F92-8773-4AA7887D7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75ADE14-DEE4-497D-9BFC-EDD2FB20D93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17681FF-178D-4C46-A104-409FEF8A6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00BD09B-7707-4645-8145-B48DB97FE08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452813D-A096-43D0-BD22-D23A1A0362CC}"/>
              </a:ext>
            </a:extLst>
          </p:cNvPr>
          <p:cNvSpPr>
            <a:spLocks noGrp="1"/>
          </p:cNvSpPr>
          <p:nvPr>
            <p:ph type="dt" sz="half" idx="10"/>
          </p:nvPr>
        </p:nvSpPr>
        <p:spPr/>
        <p:txBody>
          <a:bodyPr/>
          <a:lstStyle/>
          <a:p>
            <a:fld id="{D714ABCD-C6A8-469F-BFE3-B597B6D1BE34}" type="datetime1">
              <a:rPr lang="zh-CN" altLang="en-US" smtClean="0"/>
              <a:t>2024/7/15</a:t>
            </a:fld>
            <a:endParaRPr lang="zh-CN" altLang="en-US"/>
          </a:p>
        </p:txBody>
      </p:sp>
      <p:sp>
        <p:nvSpPr>
          <p:cNvPr id="8" name="页脚占位符 7">
            <a:extLst>
              <a:ext uri="{FF2B5EF4-FFF2-40B4-BE49-F238E27FC236}">
                <a16:creationId xmlns:a16="http://schemas.microsoft.com/office/drawing/2014/main" id="{31D5792C-4568-4B87-9101-D3EFC48E019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5E1EF22-3B89-403E-95AB-AC1D72F9EBBA}"/>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214675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07B2A-E75A-4CA2-8265-000DF35BC88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B569A9-6A8B-4B55-823B-CE41EF4D0E5D}"/>
              </a:ext>
            </a:extLst>
          </p:cNvPr>
          <p:cNvSpPr>
            <a:spLocks noGrp="1"/>
          </p:cNvSpPr>
          <p:nvPr>
            <p:ph type="dt" sz="half" idx="10"/>
          </p:nvPr>
        </p:nvSpPr>
        <p:spPr/>
        <p:txBody>
          <a:bodyPr/>
          <a:lstStyle/>
          <a:p>
            <a:fld id="{4D8FFE80-76CE-4641-862E-E546BDDB776C}" type="datetime1">
              <a:rPr lang="zh-CN" altLang="en-US" smtClean="0"/>
              <a:t>2024/7/15</a:t>
            </a:fld>
            <a:endParaRPr lang="zh-CN" altLang="en-US"/>
          </a:p>
        </p:txBody>
      </p:sp>
      <p:sp>
        <p:nvSpPr>
          <p:cNvPr id="4" name="页脚占位符 3">
            <a:extLst>
              <a:ext uri="{FF2B5EF4-FFF2-40B4-BE49-F238E27FC236}">
                <a16:creationId xmlns:a16="http://schemas.microsoft.com/office/drawing/2014/main" id="{0794DCD0-0A47-40AD-BA4E-613B8F9A96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C23F93-95F2-4F77-8FA7-320CA5534377}"/>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305360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F6B18A-C4AF-4C27-B177-C9F7D9C4F27D}"/>
              </a:ext>
            </a:extLst>
          </p:cNvPr>
          <p:cNvSpPr>
            <a:spLocks noGrp="1"/>
          </p:cNvSpPr>
          <p:nvPr>
            <p:ph type="dt" sz="half" idx="10"/>
          </p:nvPr>
        </p:nvSpPr>
        <p:spPr/>
        <p:txBody>
          <a:bodyPr/>
          <a:lstStyle/>
          <a:p>
            <a:fld id="{849EE782-05CF-46AF-BF6C-C0DF9025A570}" type="datetime1">
              <a:rPr lang="zh-CN" altLang="en-US" smtClean="0"/>
              <a:t>2024/7/15</a:t>
            </a:fld>
            <a:endParaRPr lang="zh-CN" altLang="en-US"/>
          </a:p>
        </p:txBody>
      </p:sp>
      <p:sp>
        <p:nvSpPr>
          <p:cNvPr id="3" name="页脚占位符 2">
            <a:extLst>
              <a:ext uri="{FF2B5EF4-FFF2-40B4-BE49-F238E27FC236}">
                <a16:creationId xmlns:a16="http://schemas.microsoft.com/office/drawing/2014/main" id="{E0331FB5-F280-4CB3-AD75-7831543513F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21B6A6F-BEEF-4D6A-973A-BBF277C74A59}"/>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26805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EC3D5-004A-435B-ACE6-ADBA8CC24D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EC1D9A6-31DE-431F-98AE-5F671AB99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E6A4DA-7CFF-4FAE-9CA3-DCF4F3E2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D28F65-AB09-4D7C-AFA4-80FB25CB613F}"/>
              </a:ext>
            </a:extLst>
          </p:cNvPr>
          <p:cNvSpPr>
            <a:spLocks noGrp="1"/>
          </p:cNvSpPr>
          <p:nvPr>
            <p:ph type="dt" sz="half" idx="10"/>
          </p:nvPr>
        </p:nvSpPr>
        <p:spPr/>
        <p:txBody>
          <a:bodyPr/>
          <a:lstStyle/>
          <a:p>
            <a:fld id="{32698135-E064-4465-9121-6A2DF11DA011}" type="datetime1">
              <a:rPr lang="zh-CN" altLang="en-US" smtClean="0"/>
              <a:t>2024/7/15</a:t>
            </a:fld>
            <a:endParaRPr lang="zh-CN" altLang="en-US"/>
          </a:p>
        </p:txBody>
      </p:sp>
      <p:sp>
        <p:nvSpPr>
          <p:cNvPr id="6" name="页脚占位符 5">
            <a:extLst>
              <a:ext uri="{FF2B5EF4-FFF2-40B4-BE49-F238E27FC236}">
                <a16:creationId xmlns:a16="http://schemas.microsoft.com/office/drawing/2014/main" id="{9C8C4FB9-FC59-4F1F-9BA9-63A47F638F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606328-4B14-471F-A8D5-8501EA0D4C52}"/>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404341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07C52-E7ED-4B1A-A671-4A8CD965EE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ECFF3B-6701-4275-A94C-44E44DCE6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D32D59-760A-4F3B-8652-904ADD867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05B1A9-F69B-401F-A43F-295B3F53B6F6}"/>
              </a:ext>
            </a:extLst>
          </p:cNvPr>
          <p:cNvSpPr>
            <a:spLocks noGrp="1"/>
          </p:cNvSpPr>
          <p:nvPr>
            <p:ph type="dt" sz="half" idx="10"/>
          </p:nvPr>
        </p:nvSpPr>
        <p:spPr/>
        <p:txBody>
          <a:bodyPr/>
          <a:lstStyle/>
          <a:p>
            <a:fld id="{49A5F7CE-6F9D-4FD8-884E-4FFAD40BB776}" type="datetime1">
              <a:rPr lang="zh-CN" altLang="en-US" smtClean="0"/>
              <a:t>2024/7/15</a:t>
            </a:fld>
            <a:endParaRPr lang="zh-CN" altLang="en-US"/>
          </a:p>
        </p:txBody>
      </p:sp>
      <p:sp>
        <p:nvSpPr>
          <p:cNvPr id="6" name="页脚占位符 5">
            <a:extLst>
              <a:ext uri="{FF2B5EF4-FFF2-40B4-BE49-F238E27FC236}">
                <a16:creationId xmlns:a16="http://schemas.microsoft.com/office/drawing/2014/main" id="{B2799B8E-385E-4BDA-910C-8D7BE1638C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101327-0784-4F7B-97E9-6D99BF7F0405}"/>
              </a:ext>
            </a:extLst>
          </p:cNvPr>
          <p:cNvSpPr>
            <a:spLocks noGrp="1"/>
          </p:cNvSpPr>
          <p:nvPr>
            <p:ph type="sldNum" sz="quarter" idx="12"/>
          </p:nvPr>
        </p:nvSpPr>
        <p:spPr/>
        <p:txBody>
          <a:body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14897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EBE70A1-650F-4666-BFE7-50F81E673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A30DD5-30E2-4DCD-9D9F-DCCF69634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731F83-111D-46A8-8B17-4BE2B886D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8BF7A-BACD-4F4E-843B-70DEE1A19C07}" type="datetime1">
              <a:rPr lang="zh-CN" altLang="en-US" smtClean="0"/>
              <a:t>2024/7/15</a:t>
            </a:fld>
            <a:endParaRPr lang="zh-CN" altLang="en-US"/>
          </a:p>
        </p:txBody>
      </p:sp>
      <p:sp>
        <p:nvSpPr>
          <p:cNvPr id="5" name="页脚占位符 4">
            <a:extLst>
              <a:ext uri="{FF2B5EF4-FFF2-40B4-BE49-F238E27FC236}">
                <a16:creationId xmlns:a16="http://schemas.microsoft.com/office/drawing/2014/main" id="{FFB5F69E-C6A3-4B38-963F-362FEF76A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97ECD52-7641-4984-B219-E0E7B1FA7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7E18D-5DA7-44F0-8F97-29BC6A288900}" type="slidenum">
              <a:rPr lang="zh-CN" altLang="en-US" smtClean="0"/>
              <a:t>‹#›</a:t>
            </a:fld>
            <a:endParaRPr lang="zh-CN" altLang="en-US"/>
          </a:p>
        </p:txBody>
      </p:sp>
    </p:spTree>
    <p:extLst>
      <p:ext uri="{BB962C8B-B14F-4D97-AF65-F5344CB8AC3E}">
        <p14:creationId xmlns:p14="http://schemas.microsoft.com/office/powerpoint/2010/main" val="396168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3D64-8F76-CD42-8BAB-D0D0D87C2252}"/>
              </a:ext>
            </a:extLst>
          </p:cNvPr>
          <p:cNvSpPr>
            <a:spLocks noGrp="1"/>
          </p:cNvSpPr>
          <p:nvPr>
            <p:ph type="ctrTitle"/>
          </p:nvPr>
        </p:nvSpPr>
        <p:spPr/>
        <p:txBody>
          <a:bodyPr/>
          <a:lstStyle/>
          <a:p>
            <a:r>
              <a:rPr lang="en-US" altLang="zh-CN" dirty="0"/>
              <a:t>Crab </a:t>
            </a:r>
            <a:r>
              <a:rPr lang="zh-CN" altLang="en-US" dirty="0"/>
              <a:t>脉冲星</a:t>
            </a:r>
            <a:r>
              <a:rPr lang="en-US" altLang="zh-CN" dirty="0"/>
              <a:t>glitch</a:t>
            </a:r>
            <a:r>
              <a:rPr lang="zh-CN" altLang="en-US" dirty="0"/>
              <a:t>恢复机制</a:t>
            </a:r>
            <a:endParaRPr lang="en-CN" dirty="0"/>
          </a:p>
        </p:txBody>
      </p:sp>
      <p:sp>
        <p:nvSpPr>
          <p:cNvPr id="3" name="Subtitle 2">
            <a:extLst>
              <a:ext uri="{FF2B5EF4-FFF2-40B4-BE49-F238E27FC236}">
                <a16:creationId xmlns:a16="http://schemas.microsoft.com/office/drawing/2014/main" id="{DABE73B8-C2A4-2046-8567-6763DF35C2E3}"/>
              </a:ext>
            </a:extLst>
          </p:cNvPr>
          <p:cNvSpPr>
            <a:spLocks noGrp="1"/>
          </p:cNvSpPr>
          <p:nvPr>
            <p:ph type="subTitle" idx="1"/>
          </p:nvPr>
        </p:nvSpPr>
        <p:spPr>
          <a:xfrm>
            <a:off x="1524000" y="4052067"/>
            <a:ext cx="9144000" cy="1655762"/>
          </a:xfrm>
        </p:spPr>
        <p:txBody>
          <a:bodyPr/>
          <a:lstStyle/>
          <a:p>
            <a:r>
              <a:rPr lang="zh-CN" altLang="en-US" dirty="0"/>
              <a:t>张倩</a:t>
            </a:r>
            <a:endParaRPr lang="en-US" altLang="zh-CN" dirty="0"/>
          </a:p>
          <a:p>
            <a:endParaRPr lang="en-US" altLang="zh-CN" dirty="0"/>
          </a:p>
          <a:p>
            <a:r>
              <a:rPr lang="zh-CN" altLang="en-US" dirty="0"/>
              <a:t>合作者：郑小平 教授</a:t>
            </a:r>
            <a:endParaRPr lang="en-US" altLang="zh-CN" dirty="0"/>
          </a:p>
          <a:p>
            <a:endParaRPr lang="en-CN" dirty="0"/>
          </a:p>
        </p:txBody>
      </p:sp>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pic>
        <p:nvPicPr>
          <p:cNvPr id="8" name="Picture 7">
            <a:extLst>
              <a:ext uri="{FF2B5EF4-FFF2-40B4-BE49-F238E27FC236}">
                <a16:creationId xmlns:a16="http://schemas.microsoft.com/office/drawing/2014/main" id="{70EE29AD-DB12-7D48-8972-6B4B840C2AF8}"/>
              </a:ext>
            </a:extLst>
          </p:cNvPr>
          <p:cNvPicPr>
            <a:picLocks noChangeAspect="1"/>
          </p:cNvPicPr>
          <p:nvPr/>
        </p:nvPicPr>
        <p:blipFill>
          <a:blip r:embed="rId3"/>
          <a:stretch>
            <a:fillRect/>
          </a:stretch>
        </p:blipFill>
        <p:spPr>
          <a:xfrm>
            <a:off x="1364883" y="175143"/>
            <a:ext cx="1469204" cy="676168"/>
          </a:xfrm>
          <a:prstGeom prst="rect">
            <a:avLst/>
          </a:prstGeom>
        </p:spPr>
      </p:pic>
      <p:pic>
        <p:nvPicPr>
          <p:cNvPr id="10" name="Picture 9">
            <a:extLst>
              <a:ext uri="{FF2B5EF4-FFF2-40B4-BE49-F238E27FC236}">
                <a16:creationId xmlns:a16="http://schemas.microsoft.com/office/drawing/2014/main" id="{776EEE23-EC7B-454C-BDC2-24ED4F9E911A}"/>
              </a:ext>
            </a:extLst>
          </p:cNvPr>
          <p:cNvPicPr>
            <a:picLocks noChangeAspect="1"/>
          </p:cNvPicPr>
          <p:nvPr/>
        </p:nvPicPr>
        <p:blipFill>
          <a:blip r:embed="rId4"/>
          <a:stretch>
            <a:fillRect/>
          </a:stretch>
        </p:blipFill>
        <p:spPr>
          <a:xfrm>
            <a:off x="9573670" y="42822"/>
            <a:ext cx="2506894" cy="940809"/>
          </a:xfrm>
          <a:prstGeom prst="rect">
            <a:avLst/>
          </a:prstGeom>
          <a:effectLst>
            <a:glow>
              <a:schemeClr val="accent1"/>
            </a:glow>
            <a:reflection stA="31000" endPos="33000" dir="5400000" sy="-100000" algn="bl" rotWithShape="0"/>
            <a:softEdge rad="63500"/>
          </a:effectLst>
        </p:spPr>
      </p:pic>
      <p:sp>
        <p:nvSpPr>
          <p:cNvPr id="4" name="灯片编号占位符 3">
            <a:extLst>
              <a:ext uri="{FF2B5EF4-FFF2-40B4-BE49-F238E27FC236}">
                <a16:creationId xmlns:a16="http://schemas.microsoft.com/office/drawing/2014/main" id="{0C536BC5-AEB6-43BC-A5B7-C95CA9B69137}"/>
              </a:ext>
            </a:extLst>
          </p:cNvPr>
          <p:cNvSpPr>
            <a:spLocks noGrp="1"/>
          </p:cNvSpPr>
          <p:nvPr>
            <p:ph type="sldNum" sz="quarter" idx="12"/>
          </p:nvPr>
        </p:nvSpPr>
        <p:spPr/>
        <p:txBody>
          <a:bodyPr/>
          <a:lstStyle/>
          <a:p>
            <a:fld id="{5FB7E18D-5DA7-44F0-8F97-29BC6A288900}" type="slidenum">
              <a:rPr lang="zh-CN" altLang="en-US" smtClean="0"/>
              <a:t>1</a:t>
            </a:fld>
            <a:endParaRPr lang="zh-CN" altLang="en-US"/>
          </a:p>
        </p:txBody>
      </p:sp>
    </p:spTree>
    <p:extLst>
      <p:ext uri="{BB962C8B-B14F-4D97-AF65-F5344CB8AC3E}">
        <p14:creationId xmlns:p14="http://schemas.microsoft.com/office/powerpoint/2010/main" val="376078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5DAA988-C5DC-4667-86CA-AB706FADF240}"/>
              </a:ext>
            </a:extLst>
          </p:cNvPr>
          <p:cNvPicPr>
            <a:picLocks noChangeAspect="1"/>
          </p:cNvPicPr>
          <p:nvPr/>
        </p:nvPicPr>
        <p:blipFill>
          <a:blip r:embed="rId3"/>
          <a:stretch>
            <a:fillRect/>
          </a:stretch>
        </p:blipFill>
        <p:spPr>
          <a:xfrm>
            <a:off x="5892644" y="1455596"/>
            <a:ext cx="5954705" cy="4488837"/>
          </a:xfrm>
          <a:prstGeom prst="rect">
            <a:avLst/>
          </a:prstGeom>
        </p:spPr>
      </p:pic>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4"/>
          <a:stretch>
            <a:fillRect/>
          </a:stretch>
        </p:blipFill>
        <p:spPr>
          <a:xfrm>
            <a:off x="0" y="23838"/>
            <a:ext cx="1194086" cy="940343"/>
          </a:xfrm>
          <a:prstGeom prst="rect">
            <a:avLst/>
          </a:prstGeom>
        </p:spPr>
      </p:pic>
      <p:sp>
        <p:nvSpPr>
          <p:cNvPr id="2" name="灯片编号占位符 1">
            <a:extLst>
              <a:ext uri="{FF2B5EF4-FFF2-40B4-BE49-F238E27FC236}">
                <a16:creationId xmlns:a16="http://schemas.microsoft.com/office/drawing/2014/main" id="{CAFADDE4-DB5A-4BA8-B4DC-F72CFA76D23B}"/>
              </a:ext>
            </a:extLst>
          </p:cNvPr>
          <p:cNvSpPr>
            <a:spLocks noGrp="1"/>
          </p:cNvSpPr>
          <p:nvPr>
            <p:ph type="sldNum" sz="quarter" idx="12"/>
          </p:nvPr>
        </p:nvSpPr>
        <p:spPr/>
        <p:txBody>
          <a:bodyPr/>
          <a:lstStyle/>
          <a:p>
            <a:fld id="{5FB7E18D-5DA7-44F0-8F97-29BC6A288900}" type="slidenum">
              <a:rPr lang="zh-CN" altLang="en-US" smtClean="0"/>
              <a:t>10</a:t>
            </a:fld>
            <a:endParaRPr lang="zh-CN" altLang="en-US"/>
          </a:p>
        </p:txBody>
      </p:sp>
      <p:sp>
        <p:nvSpPr>
          <p:cNvPr id="11" name="标题 1">
            <a:extLst>
              <a:ext uri="{FF2B5EF4-FFF2-40B4-BE49-F238E27FC236}">
                <a16:creationId xmlns:a16="http://schemas.microsoft.com/office/drawing/2014/main" id="{372AF780-AE88-45CE-A74B-CDD77DBE6014}"/>
              </a:ext>
            </a:extLst>
          </p:cNvPr>
          <p:cNvSpPr txBox="1">
            <a:spLocks/>
          </p:cNvSpPr>
          <p:nvPr/>
        </p:nvSpPr>
        <p:spPr>
          <a:xfrm>
            <a:off x="967675" y="235726"/>
            <a:ext cx="8188569" cy="6547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t>Crab </a:t>
            </a:r>
            <a:r>
              <a:rPr lang="zh-CN" altLang="en-US" dirty="0"/>
              <a:t>脉冲星</a:t>
            </a:r>
            <a:r>
              <a:rPr lang="en-US" altLang="zh-CN" dirty="0"/>
              <a:t>post-glitch</a:t>
            </a:r>
            <a:r>
              <a:rPr lang="zh-CN" altLang="en-US" dirty="0"/>
              <a:t>拟合</a:t>
            </a:r>
          </a:p>
        </p:txBody>
      </p:sp>
      <p:pic>
        <p:nvPicPr>
          <p:cNvPr id="9" name="图片 8">
            <a:extLst>
              <a:ext uri="{FF2B5EF4-FFF2-40B4-BE49-F238E27FC236}">
                <a16:creationId xmlns:a16="http://schemas.microsoft.com/office/drawing/2014/main" id="{37873E84-A161-402B-AE56-9AFE3B77F051}"/>
              </a:ext>
            </a:extLst>
          </p:cNvPr>
          <p:cNvPicPr>
            <a:picLocks noChangeAspect="1"/>
          </p:cNvPicPr>
          <p:nvPr/>
        </p:nvPicPr>
        <p:blipFill>
          <a:blip r:embed="rId5"/>
          <a:stretch>
            <a:fillRect/>
          </a:stretch>
        </p:blipFill>
        <p:spPr>
          <a:xfrm>
            <a:off x="8325409" y="1803588"/>
            <a:ext cx="3028391" cy="2303327"/>
          </a:xfrm>
          <a:prstGeom prst="rect">
            <a:avLst/>
          </a:prstGeom>
        </p:spPr>
      </p:pic>
      <p:pic>
        <p:nvPicPr>
          <p:cNvPr id="12" name="图片 11">
            <a:extLst>
              <a:ext uri="{FF2B5EF4-FFF2-40B4-BE49-F238E27FC236}">
                <a16:creationId xmlns:a16="http://schemas.microsoft.com/office/drawing/2014/main" id="{F82D85D9-08CF-4935-8764-7D85A54D3CAD}"/>
              </a:ext>
            </a:extLst>
          </p:cNvPr>
          <p:cNvPicPr>
            <a:picLocks noChangeAspect="1"/>
          </p:cNvPicPr>
          <p:nvPr/>
        </p:nvPicPr>
        <p:blipFill>
          <a:blip r:embed="rId6"/>
          <a:stretch>
            <a:fillRect/>
          </a:stretch>
        </p:blipFill>
        <p:spPr>
          <a:xfrm>
            <a:off x="597043" y="3429000"/>
            <a:ext cx="4504605" cy="3377330"/>
          </a:xfrm>
          <a:prstGeom prst="rect">
            <a:avLst/>
          </a:prstGeom>
        </p:spPr>
      </p:pic>
      <p:sp>
        <p:nvSpPr>
          <p:cNvPr id="18" name="文本框 17">
            <a:extLst>
              <a:ext uri="{FF2B5EF4-FFF2-40B4-BE49-F238E27FC236}">
                <a16:creationId xmlns:a16="http://schemas.microsoft.com/office/drawing/2014/main" id="{405C0B90-5981-4506-B530-A92C620BB18D}"/>
              </a:ext>
            </a:extLst>
          </p:cNvPr>
          <p:cNvSpPr txBox="1"/>
          <p:nvPr/>
        </p:nvSpPr>
        <p:spPr>
          <a:xfrm>
            <a:off x="1723086" y="2955252"/>
            <a:ext cx="3149600" cy="369332"/>
          </a:xfrm>
          <a:prstGeom prst="rect">
            <a:avLst/>
          </a:prstGeom>
          <a:noFill/>
        </p:spPr>
        <p:txBody>
          <a:bodyPr wrap="square" rtlCol="0">
            <a:spAutoFit/>
          </a:bodyPr>
          <a:lstStyle/>
          <a:p>
            <a:r>
              <a:rPr lang="en-US" altLang="zh-CN" dirty="0"/>
              <a:t>Glitch 1989, </a:t>
            </a:r>
            <a:r>
              <a:rPr lang="en-US" altLang="zh-CN" dirty="0" err="1"/>
              <a:t>Lyne</a:t>
            </a:r>
            <a:r>
              <a:rPr lang="en-US" altLang="zh-CN" dirty="0"/>
              <a:t> et al.</a:t>
            </a:r>
            <a:r>
              <a:rPr lang="zh-CN" altLang="en-US" dirty="0"/>
              <a:t> </a:t>
            </a:r>
            <a:r>
              <a:rPr lang="en-US" altLang="zh-CN" dirty="0"/>
              <a:t>1992</a:t>
            </a:r>
            <a:endParaRPr lang="zh-CN" altLang="en-US" dirty="0"/>
          </a:p>
        </p:txBody>
      </p:sp>
      <p:pic>
        <p:nvPicPr>
          <p:cNvPr id="6" name="图片 5">
            <a:extLst>
              <a:ext uri="{FF2B5EF4-FFF2-40B4-BE49-F238E27FC236}">
                <a16:creationId xmlns:a16="http://schemas.microsoft.com/office/drawing/2014/main" id="{9AEB5BCB-A1C2-4B63-B852-B2DA4B242714}"/>
              </a:ext>
            </a:extLst>
          </p:cNvPr>
          <p:cNvPicPr>
            <a:picLocks noChangeAspect="1"/>
          </p:cNvPicPr>
          <p:nvPr/>
        </p:nvPicPr>
        <p:blipFill>
          <a:blip r:embed="rId7"/>
          <a:stretch>
            <a:fillRect/>
          </a:stretch>
        </p:blipFill>
        <p:spPr>
          <a:xfrm>
            <a:off x="517840" y="1120362"/>
            <a:ext cx="4742857" cy="1752381"/>
          </a:xfrm>
          <a:prstGeom prst="rect">
            <a:avLst/>
          </a:prstGeom>
        </p:spPr>
      </p:pic>
    </p:spTree>
    <p:extLst>
      <p:ext uri="{BB962C8B-B14F-4D97-AF65-F5344CB8AC3E}">
        <p14:creationId xmlns:p14="http://schemas.microsoft.com/office/powerpoint/2010/main" val="348845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529E431-30DF-4C5A-A659-3A16C6493DE5}"/>
              </a:ext>
            </a:extLst>
          </p:cNvPr>
          <p:cNvSpPr>
            <a:spLocks noGrp="1"/>
          </p:cNvSpPr>
          <p:nvPr>
            <p:ph type="sldNum" sz="quarter" idx="12"/>
          </p:nvPr>
        </p:nvSpPr>
        <p:spPr/>
        <p:txBody>
          <a:bodyPr/>
          <a:lstStyle/>
          <a:p>
            <a:fld id="{5FB7E18D-5DA7-44F0-8F97-29BC6A288900}" type="slidenum">
              <a:rPr lang="zh-CN" altLang="en-US" smtClean="0"/>
              <a:t>11</a:t>
            </a:fld>
            <a:endParaRPr lang="zh-CN" altLang="en-US"/>
          </a:p>
        </p:txBody>
      </p:sp>
      <p:pic>
        <p:nvPicPr>
          <p:cNvPr id="6" name="Picture 6">
            <a:extLst>
              <a:ext uri="{FF2B5EF4-FFF2-40B4-BE49-F238E27FC236}">
                <a16:creationId xmlns:a16="http://schemas.microsoft.com/office/drawing/2014/main" id="{EBBDC4CA-4BFC-4B07-A9EB-0DFF3820CE55}"/>
              </a:ext>
            </a:extLst>
          </p:cNvPr>
          <p:cNvPicPr>
            <a:picLocks noChangeAspect="1"/>
          </p:cNvPicPr>
          <p:nvPr/>
        </p:nvPicPr>
        <p:blipFill>
          <a:blip r:embed="rId2"/>
          <a:stretch>
            <a:fillRect/>
          </a:stretch>
        </p:blipFill>
        <p:spPr>
          <a:xfrm>
            <a:off x="0" y="23838"/>
            <a:ext cx="1194086" cy="940343"/>
          </a:xfrm>
          <a:prstGeom prst="rect">
            <a:avLst/>
          </a:prstGeom>
        </p:spPr>
      </p:pic>
      <p:pic>
        <p:nvPicPr>
          <p:cNvPr id="29" name="图片 28">
            <a:extLst>
              <a:ext uri="{FF2B5EF4-FFF2-40B4-BE49-F238E27FC236}">
                <a16:creationId xmlns:a16="http://schemas.microsoft.com/office/drawing/2014/main" id="{22584CDA-7C49-42A8-B0DB-D8FC071BD179}"/>
              </a:ext>
            </a:extLst>
          </p:cNvPr>
          <p:cNvPicPr>
            <a:picLocks noChangeAspect="1"/>
          </p:cNvPicPr>
          <p:nvPr/>
        </p:nvPicPr>
        <p:blipFill>
          <a:blip r:embed="rId3"/>
          <a:stretch>
            <a:fillRect/>
          </a:stretch>
        </p:blipFill>
        <p:spPr>
          <a:xfrm>
            <a:off x="1849868" y="1553386"/>
            <a:ext cx="6209324" cy="4708870"/>
          </a:xfrm>
          <a:prstGeom prst="rect">
            <a:avLst/>
          </a:prstGeom>
        </p:spPr>
      </p:pic>
      <p:sp>
        <p:nvSpPr>
          <p:cNvPr id="9" name="标题 1">
            <a:extLst>
              <a:ext uri="{FF2B5EF4-FFF2-40B4-BE49-F238E27FC236}">
                <a16:creationId xmlns:a16="http://schemas.microsoft.com/office/drawing/2014/main" id="{CA370F5B-F3D0-41A9-BB48-502907D9C36B}"/>
              </a:ext>
            </a:extLst>
          </p:cNvPr>
          <p:cNvSpPr txBox="1">
            <a:spLocks/>
          </p:cNvSpPr>
          <p:nvPr/>
        </p:nvSpPr>
        <p:spPr>
          <a:xfrm>
            <a:off x="967675" y="235726"/>
            <a:ext cx="8188569" cy="6547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t>Crab </a:t>
            </a:r>
            <a:r>
              <a:rPr lang="zh-CN" altLang="en-US" dirty="0"/>
              <a:t>脉冲星</a:t>
            </a:r>
            <a:r>
              <a:rPr lang="en-US" altLang="zh-CN" dirty="0"/>
              <a:t>post-glitch</a:t>
            </a:r>
            <a:r>
              <a:rPr lang="zh-CN" altLang="en-US" dirty="0"/>
              <a:t>拟合</a:t>
            </a:r>
          </a:p>
        </p:txBody>
      </p:sp>
    </p:spTree>
    <p:extLst>
      <p:ext uri="{BB962C8B-B14F-4D97-AF65-F5344CB8AC3E}">
        <p14:creationId xmlns:p14="http://schemas.microsoft.com/office/powerpoint/2010/main" val="31029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0E1A0E6-5C34-4167-AF88-950A2F83103E}"/>
              </a:ext>
            </a:extLst>
          </p:cNvPr>
          <p:cNvSpPr>
            <a:spLocks noGrp="1"/>
          </p:cNvSpPr>
          <p:nvPr>
            <p:ph type="sldNum" sz="quarter" idx="12"/>
          </p:nvPr>
        </p:nvSpPr>
        <p:spPr/>
        <p:txBody>
          <a:bodyPr/>
          <a:lstStyle/>
          <a:p>
            <a:fld id="{5FB7E18D-5DA7-44F0-8F97-29BC6A288900}" type="slidenum">
              <a:rPr lang="zh-CN" altLang="en-US" smtClean="0"/>
              <a:t>12</a:t>
            </a:fld>
            <a:endParaRPr lang="zh-CN" altLang="en-US"/>
          </a:p>
        </p:txBody>
      </p:sp>
      <p:pic>
        <p:nvPicPr>
          <p:cNvPr id="5" name="内容占位符 4">
            <a:extLst>
              <a:ext uri="{FF2B5EF4-FFF2-40B4-BE49-F238E27FC236}">
                <a16:creationId xmlns:a16="http://schemas.microsoft.com/office/drawing/2014/main" id="{3039F1CF-A45A-4FC0-918E-FF67041E841F}"/>
              </a:ext>
            </a:extLst>
          </p:cNvPr>
          <p:cNvPicPr>
            <a:picLocks noGrp="1" noChangeAspect="1"/>
          </p:cNvPicPr>
          <p:nvPr>
            <p:ph idx="1"/>
          </p:nvPr>
        </p:nvPicPr>
        <p:blipFill>
          <a:blip r:embed="rId2"/>
          <a:stretch>
            <a:fillRect/>
          </a:stretch>
        </p:blipFill>
        <p:spPr>
          <a:xfrm>
            <a:off x="6569179" y="1192838"/>
            <a:ext cx="3190476" cy="2847619"/>
          </a:xfrm>
          <a:prstGeom prst="rect">
            <a:avLst/>
          </a:prstGeom>
        </p:spPr>
      </p:pic>
      <p:pic>
        <p:nvPicPr>
          <p:cNvPr id="6" name="Picture 6">
            <a:extLst>
              <a:ext uri="{FF2B5EF4-FFF2-40B4-BE49-F238E27FC236}">
                <a16:creationId xmlns:a16="http://schemas.microsoft.com/office/drawing/2014/main" id="{6406C0C8-21D8-4A68-B943-25F0BC905105}"/>
              </a:ext>
            </a:extLst>
          </p:cNvPr>
          <p:cNvPicPr>
            <a:picLocks noChangeAspect="1"/>
          </p:cNvPicPr>
          <p:nvPr/>
        </p:nvPicPr>
        <p:blipFill>
          <a:blip r:embed="rId3"/>
          <a:stretch>
            <a:fillRect/>
          </a:stretch>
        </p:blipFill>
        <p:spPr>
          <a:xfrm>
            <a:off x="0" y="23838"/>
            <a:ext cx="1194086" cy="940343"/>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6079144-4A99-46D6-9A78-D05BFD21680D}"/>
                  </a:ext>
                </a:extLst>
              </p:cNvPr>
              <p:cNvSpPr txBox="1"/>
              <p:nvPr/>
            </p:nvSpPr>
            <p:spPr>
              <a:xfrm>
                <a:off x="5061959" y="4792675"/>
                <a:ext cx="2530282" cy="1682768"/>
              </a:xfrm>
              <a:prstGeom prst="rect">
                <a:avLst/>
              </a:prstGeom>
              <a:noFill/>
              <a:ln>
                <a:solidFill>
                  <a:srgbClr val="FF0000"/>
                </a:solidFill>
              </a:ln>
            </p:spPr>
            <p:txBody>
              <a:bodyPr wrap="square" lIns="0" tIns="0" rIns="0" bIns="0" rtlCol="0">
                <a:spAutoFit/>
              </a:bodyPr>
              <a:lstStyle/>
              <a:p>
                <a:r>
                  <a:rPr lang="zh-CN" altLang="en-US" b="1" dirty="0">
                    <a:solidFill>
                      <a:srgbClr val="FF0000"/>
                    </a:solidFill>
                    <a:latin typeface="Cambria Math" panose="02040503050406030204" pitchFamily="18" charset="0"/>
                  </a:rPr>
                  <a:t>观测值：</a:t>
                </a:r>
                <a:endParaRPr lang="en-US" altLang="zh-CN" b="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m:rPr>
                              <m:sty m:val="p"/>
                            </m:rPr>
                            <a:rPr lang="el-GR" altLang="zh-CN" i="1" smtClean="0">
                              <a:latin typeface="Cambria Math" panose="02040503050406030204" pitchFamily="18" charset="0"/>
                              <a:ea typeface="Cambria Math" panose="02040503050406030204" pitchFamily="18" charset="0"/>
                            </a:rPr>
                            <m:t>Ω</m:t>
                          </m:r>
                        </m:e>
                        <m:sub>
                          <m:r>
                            <m:rPr>
                              <m:sty m:val="p"/>
                            </m:rPr>
                            <a:rPr lang="en-US" altLang="zh-CN" i="1">
                              <a:latin typeface="Cambria Math" panose="02040503050406030204" pitchFamily="18" charset="0"/>
                            </a:rPr>
                            <m:t>obs</m:t>
                          </m:r>
                        </m:sub>
                      </m:sSub>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8</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9</m:t>
                          </m:r>
                          <m:r>
                            <a:rPr lang="zh-CN" altLang="en-US" i="1">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5</m:t>
                          </m:r>
                        </m:sup>
                      </m:sSup>
                    </m:oMath>
                  </m:oMathPara>
                </a14:m>
                <a:endParaRPr lang="en-US" altLang="zh-CN" dirty="0"/>
              </a:p>
              <a:p>
                <a:r>
                  <a:rPr lang="en-US" altLang="zh-CN" dirty="0"/>
                  <a:t> </a:t>
                </a:r>
              </a:p>
              <a:p>
                <a:endParaRPr lang="en-US" altLang="zh-CN" dirty="0"/>
              </a:p>
              <a:p>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𝑜𝑏𝑠</m:t>
                          </m:r>
                        </m:sub>
                      </m:sSub>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6.7×10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p:txBody>
          </p:sp>
        </mc:Choice>
        <mc:Fallback xmlns="">
          <p:sp>
            <p:nvSpPr>
              <p:cNvPr id="9" name="文本框 8">
                <a:extLst>
                  <a:ext uri="{FF2B5EF4-FFF2-40B4-BE49-F238E27FC236}">
                    <a16:creationId xmlns:a16="http://schemas.microsoft.com/office/drawing/2014/main" id="{46079144-4A99-46D6-9A78-D05BFD21680D}"/>
                  </a:ext>
                </a:extLst>
              </p:cNvPr>
              <p:cNvSpPr txBox="1">
                <a:spLocks noRot="1" noChangeAspect="1" noMove="1" noResize="1" noEditPoints="1" noAdjustHandles="1" noChangeArrowheads="1" noChangeShapeType="1" noTextEdit="1"/>
              </p:cNvSpPr>
              <p:nvPr/>
            </p:nvSpPr>
            <p:spPr>
              <a:xfrm>
                <a:off x="5061959" y="4792675"/>
                <a:ext cx="2530282" cy="1682768"/>
              </a:xfrm>
              <a:prstGeom prst="rect">
                <a:avLst/>
              </a:prstGeom>
              <a:blipFill>
                <a:blip r:embed="rId5"/>
                <a:stretch>
                  <a:fillRect l="-5276" t="-4317" b="-1079"/>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0B659EE-977D-4739-9C02-6FBCF5B8CECC}"/>
                  </a:ext>
                </a:extLst>
              </p:cNvPr>
              <p:cNvSpPr txBox="1"/>
              <p:nvPr/>
            </p:nvSpPr>
            <p:spPr>
              <a:xfrm>
                <a:off x="7909602" y="4818847"/>
                <a:ext cx="3700106" cy="616131"/>
              </a:xfrm>
              <a:prstGeom prst="rect">
                <a:avLst/>
              </a:prstGeom>
              <a:noFill/>
              <a:ln>
                <a:solidFill>
                  <a:srgbClr val="92D05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𝑝</m:t>
                              </m:r>
                            </m:sub>
                          </m:sSub>
                        </m:num>
                        <m:den>
                          <m:r>
                            <a:rPr lang="en-US" altLang="zh-CN" b="0" i="1" smtClean="0">
                              <a:latin typeface="Cambria Math" panose="02040503050406030204" pitchFamily="18" charset="0"/>
                              <a:ea typeface="Cambria Math" panose="02040503050406030204" pitchFamily="18" charset="0"/>
                            </a:rPr>
                            <m:t>𝐼</m:t>
                          </m:r>
                        </m:den>
                      </m:f>
                      <m:r>
                        <a:rPr lang="en-US" altLang="zh-CN" b="0" i="1" smtClean="0">
                          <a:latin typeface="Cambria Math" panose="02040503050406030204" pitchFamily="18" charset="0"/>
                          <a:ea typeface="Cambria Math" panose="02040503050406030204" pitchFamily="18" charset="0"/>
                        </a:rPr>
                        <m:t>×</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𝑡</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m:rPr>
                                          <m:sty m:val="p"/>
                                        </m:rPr>
                                        <a:rPr lang="el-GR" altLang="zh-CN" i="1">
                                          <a:latin typeface="Cambria Math" panose="02040503050406030204" pitchFamily="18" charset="0"/>
                                          <a:ea typeface="Cambria Math" panose="02040503050406030204" pitchFamily="18" charset="0"/>
                                        </a:rPr>
                                        <m:t>Ω</m:t>
                                      </m:r>
                                    </m:e>
                                  </m:acc>
                                </m:e>
                                <m:sub>
                                  <m:r>
                                    <a:rPr lang="en-US" altLang="zh-CN" i="1">
                                      <a:latin typeface="Cambria Math" panose="02040503050406030204" pitchFamily="18" charset="0"/>
                                      <a:ea typeface="Cambria Math" panose="02040503050406030204" pitchFamily="18" charset="0"/>
                                    </a:rPr>
                                    <m:t>∞</m:t>
                                  </m:r>
                                </m:sub>
                              </m:sSub>
                            </m:e>
                          </m:d>
                        </m:e>
                      </m:d>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6</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7</m:t>
                          </m:r>
                          <m:r>
                            <a:rPr lang="en-US" altLang="zh-CN" i="1" smtClean="0">
                              <a:latin typeface="Cambria Math" panose="02040503050406030204" pitchFamily="18" charset="0"/>
                              <a:ea typeface="Cambria Math" panose="02040503050406030204" pitchFamily="18" charset="0"/>
                            </a:rPr>
                            <m:t>4</m:t>
                          </m:r>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p:txBody>
          </p:sp>
        </mc:Choice>
        <mc:Fallback xmlns="">
          <p:sp>
            <p:nvSpPr>
              <p:cNvPr id="10" name="文本框 9">
                <a:extLst>
                  <a:ext uri="{FF2B5EF4-FFF2-40B4-BE49-F238E27FC236}">
                    <a16:creationId xmlns:a16="http://schemas.microsoft.com/office/drawing/2014/main" id="{C0B659EE-977D-4739-9C02-6FBCF5B8CECC}"/>
                  </a:ext>
                </a:extLst>
              </p:cNvPr>
              <p:cNvSpPr txBox="1">
                <a:spLocks noRot="1" noChangeAspect="1" noMove="1" noResize="1" noEditPoints="1" noAdjustHandles="1" noChangeArrowheads="1" noChangeShapeType="1" noTextEdit="1"/>
              </p:cNvSpPr>
              <p:nvPr/>
            </p:nvSpPr>
            <p:spPr>
              <a:xfrm>
                <a:off x="7909602" y="4818847"/>
                <a:ext cx="3700106" cy="616131"/>
              </a:xfrm>
              <a:prstGeom prst="rect">
                <a:avLst/>
              </a:prstGeom>
              <a:blipFill>
                <a:blip r:embed="rId6"/>
                <a:stretch>
                  <a:fillRect/>
                </a:stretch>
              </a:blipFill>
              <a:ln>
                <a:solidFill>
                  <a:srgbClr val="92D05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4F7A33C-9CE9-48BF-88D3-D4F8882559CB}"/>
                  </a:ext>
                </a:extLst>
              </p:cNvPr>
              <p:cNvSpPr txBox="1"/>
              <p:nvPr/>
            </p:nvSpPr>
            <p:spPr>
              <a:xfrm>
                <a:off x="7861765" y="5737307"/>
                <a:ext cx="3700106" cy="610936"/>
              </a:xfrm>
              <a:prstGeom prst="rect">
                <a:avLst/>
              </a:prstGeom>
              <a:noFill/>
              <a:ln>
                <a:solidFill>
                  <a:srgbClr val="D5909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𝐼</m:t>
                          </m:r>
                        </m:num>
                        <m:den>
                          <m:r>
                            <a:rPr lang="en-US" altLang="zh-CN" b="0" i="1" smtClean="0">
                              <a:latin typeface="Cambria Math" panose="02040503050406030204" pitchFamily="18" charset="0"/>
                              <a:ea typeface="Cambria Math" panose="02040503050406030204" pitchFamily="18" charset="0"/>
                            </a:rPr>
                            <m:t>𝐼</m:t>
                          </m:r>
                        </m:den>
                      </m:f>
                      <m:r>
                        <a:rPr lang="en-US" altLang="zh-CN" b="0" i="1" smtClean="0">
                          <a:latin typeface="Cambria Math" panose="02040503050406030204" pitchFamily="18" charset="0"/>
                          <a:ea typeface="Cambria Math" panose="02040503050406030204" pitchFamily="18" charset="0"/>
                        </a:rPr>
                        <m:t>×</m:t>
                      </m:r>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0</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a:rPr lang="en-US" altLang="zh-CN" i="1">
                                  <a:latin typeface="Cambria Math" panose="02040503050406030204" pitchFamily="18" charset="0"/>
                                  <a:ea typeface="Cambria Math" panose="02040503050406030204" pitchFamily="18" charset="0"/>
                                </a:rPr>
                                <m:t>𝑐</m:t>
                              </m:r>
                              <m:r>
                                <a:rPr lang="en-US" altLang="zh-CN" i="1">
                                  <a:latin typeface="Cambria Math" panose="02040503050406030204" pitchFamily="18" charset="0"/>
                                  <a:ea typeface="Cambria Math" panose="02040503050406030204" pitchFamily="18" charset="0"/>
                                </a:rPr>
                                <m:t>0</m:t>
                              </m:r>
                            </m:sub>
                          </m:sSub>
                        </m:e>
                      </m:d>
                      <m:r>
                        <a:rPr lang="en-US" altLang="zh-CN" i="1" smtClean="0">
                          <a:latin typeface="Cambria Math" panose="02040503050406030204" pitchFamily="18" charset="0"/>
                          <a:ea typeface="Cambria Math" panose="02040503050406030204" pitchFamily="18" charset="0"/>
                        </a:rPr>
                        <m:t>=</m:t>
                      </m:r>
                      <m:r>
                        <a:rPr lang="en-US" altLang="zh-CN" b="0" i="1">
                          <a:latin typeface="Cambria Math" panose="02040503050406030204" pitchFamily="18" charset="0"/>
                          <a:ea typeface="Cambria Math" panose="02040503050406030204" pitchFamily="18" charset="0"/>
                        </a:rPr>
                        <m:t>9</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9</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6</m:t>
                          </m:r>
                        </m:sup>
                      </m:sSup>
                    </m:oMath>
                  </m:oMathPara>
                </a14:m>
                <a:endParaRPr lang="zh-CN" altLang="en-US" dirty="0"/>
              </a:p>
            </p:txBody>
          </p:sp>
        </mc:Choice>
        <mc:Fallback xmlns="">
          <p:sp>
            <p:nvSpPr>
              <p:cNvPr id="11" name="文本框 10">
                <a:extLst>
                  <a:ext uri="{FF2B5EF4-FFF2-40B4-BE49-F238E27FC236}">
                    <a16:creationId xmlns:a16="http://schemas.microsoft.com/office/drawing/2014/main" id="{64F7A33C-9CE9-48BF-88D3-D4F8882559CB}"/>
                  </a:ext>
                </a:extLst>
              </p:cNvPr>
              <p:cNvSpPr txBox="1">
                <a:spLocks noRot="1" noChangeAspect="1" noMove="1" noResize="1" noEditPoints="1" noAdjustHandles="1" noChangeArrowheads="1" noChangeShapeType="1" noTextEdit="1"/>
              </p:cNvSpPr>
              <p:nvPr/>
            </p:nvSpPr>
            <p:spPr>
              <a:xfrm>
                <a:off x="7861765" y="5737307"/>
                <a:ext cx="3700106" cy="610936"/>
              </a:xfrm>
              <a:prstGeom prst="rect">
                <a:avLst/>
              </a:prstGeom>
              <a:blipFill>
                <a:blip r:embed="rId7"/>
                <a:stretch>
                  <a:fillRect/>
                </a:stretch>
              </a:blipFill>
              <a:ln>
                <a:solidFill>
                  <a:srgbClr val="D59090"/>
                </a:solidFill>
              </a:ln>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BFA636DF-4C2E-4A17-A00B-E23788861A59}"/>
              </a:ext>
            </a:extLst>
          </p:cNvPr>
          <p:cNvSpPr txBox="1"/>
          <p:nvPr/>
        </p:nvSpPr>
        <p:spPr>
          <a:xfrm>
            <a:off x="6569179" y="4158120"/>
            <a:ext cx="3281218" cy="369332"/>
          </a:xfrm>
          <a:prstGeom prst="rect">
            <a:avLst/>
          </a:prstGeom>
          <a:noFill/>
        </p:spPr>
        <p:txBody>
          <a:bodyPr wrap="square" rtlCol="0">
            <a:spAutoFit/>
          </a:bodyPr>
          <a:lstStyle/>
          <a:p>
            <a:r>
              <a:rPr lang="en-US" altLang="zh-CN" dirty="0"/>
              <a:t>The largest Crab glitch</a:t>
            </a:r>
            <a:endParaRPr lang="zh-CN" altLang="en-US" dirty="0"/>
          </a:p>
        </p:txBody>
      </p:sp>
      <p:sp>
        <p:nvSpPr>
          <p:cNvPr id="13" name="标题 1">
            <a:extLst>
              <a:ext uri="{FF2B5EF4-FFF2-40B4-BE49-F238E27FC236}">
                <a16:creationId xmlns:a16="http://schemas.microsoft.com/office/drawing/2014/main" id="{D0E5B532-EEAC-4B4A-BD8B-EE0CD949A8BA}"/>
              </a:ext>
            </a:extLst>
          </p:cNvPr>
          <p:cNvSpPr txBox="1">
            <a:spLocks/>
          </p:cNvSpPr>
          <p:nvPr/>
        </p:nvSpPr>
        <p:spPr>
          <a:xfrm>
            <a:off x="967675" y="235726"/>
            <a:ext cx="8188569" cy="6547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t>Crab </a:t>
            </a:r>
            <a:r>
              <a:rPr lang="zh-CN" altLang="en-US" dirty="0"/>
              <a:t>脉冲星</a:t>
            </a:r>
            <a:r>
              <a:rPr lang="en-US" altLang="zh-CN" dirty="0"/>
              <a:t>post-glitch</a:t>
            </a:r>
            <a:r>
              <a:rPr lang="zh-CN" altLang="en-US" dirty="0"/>
              <a:t>拟合</a:t>
            </a:r>
          </a:p>
        </p:txBody>
      </p:sp>
      <p:pic>
        <p:nvPicPr>
          <p:cNvPr id="3" name="图片 2">
            <a:extLst>
              <a:ext uri="{FF2B5EF4-FFF2-40B4-BE49-F238E27FC236}">
                <a16:creationId xmlns:a16="http://schemas.microsoft.com/office/drawing/2014/main" id="{0388FBAB-16E5-41D7-AB15-52003A74FE49}"/>
              </a:ext>
            </a:extLst>
          </p:cNvPr>
          <p:cNvPicPr>
            <a:picLocks noChangeAspect="1"/>
          </p:cNvPicPr>
          <p:nvPr/>
        </p:nvPicPr>
        <p:blipFill>
          <a:blip r:embed="rId8"/>
          <a:stretch>
            <a:fillRect/>
          </a:stretch>
        </p:blipFill>
        <p:spPr>
          <a:xfrm>
            <a:off x="331758" y="1191873"/>
            <a:ext cx="3878998" cy="4339683"/>
          </a:xfrm>
          <a:prstGeom prst="rect">
            <a:avLst/>
          </a:prstGeom>
        </p:spPr>
      </p:pic>
      <p:sp>
        <p:nvSpPr>
          <p:cNvPr id="14" name="文本框 13">
            <a:extLst>
              <a:ext uri="{FF2B5EF4-FFF2-40B4-BE49-F238E27FC236}">
                <a16:creationId xmlns:a16="http://schemas.microsoft.com/office/drawing/2014/main" id="{B80530CB-60C9-40B8-B80F-C5EC3ACE4386}"/>
              </a:ext>
            </a:extLst>
          </p:cNvPr>
          <p:cNvSpPr txBox="1"/>
          <p:nvPr/>
        </p:nvSpPr>
        <p:spPr>
          <a:xfrm>
            <a:off x="1020280" y="5892800"/>
            <a:ext cx="2422831" cy="369332"/>
          </a:xfrm>
          <a:prstGeom prst="rect">
            <a:avLst/>
          </a:prstGeom>
          <a:noFill/>
        </p:spPr>
        <p:txBody>
          <a:bodyPr wrap="square" rtlCol="0">
            <a:spAutoFit/>
          </a:bodyPr>
          <a:lstStyle/>
          <a:p>
            <a:r>
              <a:rPr lang="en-US" altLang="zh-CN" dirty="0" err="1"/>
              <a:t>Alpar</a:t>
            </a:r>
            <a:r>
              <a:rPr lang="en-US" altLang="zh-CN" dirty="0"/>
              <a:t> et al. 2019</a:t>
            </a:r>
            <a:endParaRPr lang="zh-CN" altLang="en-US" dirty="0"/>
          </a:p>
        </p:txBody>
      </p:sp>
    </p:spTree>
    <p:extLst>
      <p:ext uri="{BB962C8B-B14F-4D97-AF65-F5344CB8AC3E}">
        <p14:creationId xmlns:p14="http://schemas.microsoft.com/office/powerpoint/2010/main" val="335635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sp>
        <p:nvSpPr>
          <p:cNvPr id="2" name="灯片编号占位符 1">
            <a:extLst>
              <a:ext uri="{FF2B5EF4-FFF2-40B4-BE49-F238E27FC236}">
                <a16:creationId xmlns:a16="http://schemas.microsoft.com/office/drawing/2014/main" id="{CAFADDE4-DB5A-4BA8-B4DC-F72CFA76D23B}"/>
              </a:ext>
            </a:extLst>
          </p:cNvPr>
          <p:cNvSpPr>
            <a:spLocks noGrp="1"/>
          </p:cNvSpPr>
          <p:nvPr>
            <p:ph type="sldNum" sz="quarter" idx="12"/>
          </p:nvPr>
        </p:nvSpPr>
        <p:spPr/>
        <p:txBody>
          <a:bodyPr/>
          <a:lstStyle/>
          <a:p>
            <a:fld id="{5FB7E18D-5DA7-44F0-8F97-29BC6A288900}" type="slidenum">
              <a:rPr lang="zh-CN" altLang="en-US" smtClean="0"/>
              <a:t>13</a:t>
            </a:fld>
            <a:endParaRPr lang="zh-CN" altLang="en-US"/>
          </a:p>
        </p:txBody>
      </p:sp>
      <p:pic>
        <p:nvPicPr>
          <p:cNvPr id="6" name="内容占位符 5">
            <a:extLst>
              <a:ext uri="{FF2B5EF4-FFF2-40B4-BE49-F238E27FC236}">
                <a16:creationId xmlns:a16="http://schemas.microsoft.com/office/drawing/2014/main" id="{735921BA-3984-46A5-BED6-272F2245A4F1}"/>
              </a:ext>
            </a:extLst>
          </p:cNvPr>
          <p:cNvPicPr>
            <a:picLocks noChangeAspect="1"/>
          </p:cNvPicPr>
          <p:nvPr/>
        </p:nvPicPr>
        <p:blipFill>
          <a:blip r:embed="rId3"/>
          <a:stretch>
            <a:fillRect/>
          </a:stretch>
        </p:blipFill>
        <p:spPr>
          <a:xfrm>
            <a:off x="152283" y="1234954"/>
            <a:ext cx="6026844" cy="4591293"/>
          </a:xfrm>
          <a:prstGeom prst="rect">
            <a:avLst/>
          </a:prstGeom>
        </p:spPr>
      </p:pic>
      <p:pic>
        <p:nvPicPr>
          <p:cNvPr id="4" name="图片 3">
            <a:extLst>
              <a:ext uri="{FF2B5EF4-FFF2-40B4-BE49-F238E27FC236}">
                <a16:creationId xmlns:a16="http://schemas.microsoft.com/office/drawing/2014/main" id="{25A19A33-6F4B-43BA-B4B0-B5907AF9F3B4}"/>
              </a:ext>
            </a:extLst>
          </p:cNvPr>
          <p:cNvPicPr>
            <a:picLocks noChangeAspect="1"/>
          </p:cNvPicPr>
          <p:nvPr/>
        </p:nvPicPr>
        <p:blipFill>
          <a:blip r:embed="rId4"/>
          <a:stretch>
            <a:fillRect/>
          </a:stretch>
        </p:blipFill>
        <p:spPr>
          <a:xfrm>
            <a:off x="6766409" y="1508283"/>
            <a:ext cx="4123809" cy="3266667"/>
          </a:xfrm>
          <a:prstGeom prst="rect">
            <a:avLst/>
          </a:prstGeom>
        </p:spPr>
      </p:pic>
      <p:sp>
        <p:nvSpPr>
          <p:cNvPr id="9" name="标题 1">
            <a:extLst>
              <a:ext uri="{FF2B5EF4-FFF2-40B4-BE49-F238E27FC236}">
                <a16:creationId xmlns:a16="http://schemas.microsoft.com/office/drawing/2014/main" id="{A2EAFA14-B42C-43AA-9BEE-7890FEE6B1F7}"/>
              </a:ext>
            </a:extLst>
          </p:cNvPr>
          <p:cNvSpPr txBox="1">
            <a:spLocks/>
          </p:cNvSpPr>
          <p:nvPr/>
        </p:nvSpPr>
        <p:spPr>
          <a:xfrm>
            <a:off x="1194086" y="259563"/>
            <a:ext cx="8188569" cy="6547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t>Crab </a:t>
            </a:r>
            <a:r>
              <a:rPr lang="zh-CN" altLang="en-US" dirty="0"/>
              <a:t>脉冲星</a:t>
            </a:r>
            <a:r>
              <a:rPr lang="en-US" altLang="zh-CN" dirty="0"/>
              <a:t>post-glitch</a:t>
            </a:r>
            <a:r>
              <a:rPr lang="zh-CN" altLang="en-US" dirty="0"/>
              <a:t>拟合</a:t>
            </a:r>
          </a:p>
        </p:txBody>
      </p:sp>
    </p:spTree>
    <p:extLst>
      <p:ext uri="{BB962C8B-B14F-4D97-AF65-F5344CB8AC3E}">
        <p14:creationId xmlns:p14="http://schemas.microsoft.com/office/powerpoint/2010/main" val="361844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F36A0A-5B13-471C-BBBB-2AD3697E5373}"/>
                  </a:ext>
                </a:extLst>
              </p:cNvPr>
              <p:cNvSpPr>
                <a:spLocks noGrp="1"/>
              </p:cNvSpPr>
              <p:nvPr>
                <p:ph idx="1"/>
              </p:nvPr>
            </p:nvSpPr>
            <p:spPr>
              <a:xfrm>
                <a:off x="354622" y="1556101"/>
                <a:ext cx="11482754" cy="4724399"/>
              </a:xfrm>
            </p:spPr>
            <p:txBody>
              <a:bodyPr/>
              <a:lstStyle/>
              <a:p>
                <a:r>
                  <a:rPr lang="en-US" altLang="zh-CN" dirty="0"/>
                  <a:t>Inside the Crab pulsar, the destruction of the Cooper pair is possible. </a:t>
                </a:r>
              </a:p>
              <a:p>
                <a:r>
                  <a:rPr lang="en-US" altLang="zh-CN" dirty="0"/>
                  <a:t>Our extended model can uniformly explain delayed spin-up process, frequency first derivative decay to a fixed value and permanent shifts in spin down rate (</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Δ</m:t>
                        </m:r>
                        <m:acc>
                          <m:accPr>
                            <m:chr m:val="̇"/>
                            <m:ctrlPr>
                              <a:rPr lang="el-GR" altLang="zh-CN" i="1" smtClean="0">
                                <a:latin typeface="Cambria Math" panose="02040503050406030204" pitchFamily="18" charset="0"/>
                                <a:ea typeface="Cambria Math" panose="02040503050406030204" pitchFamily="18" charset="0"/>
                              </a:rPr>
                            </m:ctrlPr>
                          </m:accPr>
                          <m:e>
                            <m:r>
                              <a:rPr lang="zh-CN" altLang="el-GR" i="1" smtClean="0">
                                <a:latin typeface="Cambria Math" panose="02040503050406030204" pitchFamily="18" charset="0"/>
                                <a:ea typeface="Cambria Math" panose="02040503050406030204" pitchFamily="18" charset="0"/>
                              </a:rPr>
                              <m:t>𝜐</m:t>
                            </m:r>
                          </m:e>
                        </m:acc>
                      </m:e>
                      <m:sub>
                        <m:r>
                          <m:rPr>
                            <m:sty m:val="p"/>
                          </m:rPr>
                          <a:rPr lang="en-US" altLang="zh-CN" i="1">
                            <a:latin typeface="Cambria Math" panose="02040503050406030204" pitchFamily="18" charset="0"/>
                          </a:rPr>
                          <m:t>p</m:t>
                        </m:r>
                      </m:sub>
                    </m:sSub>
                  </m:oMath>
                </a14:m>
                <a:r>
                  <a:rPr lang="en-US" altLang="zh-CN" dirty="0"/>
                  <a:t>).</a:t>
                </a:r>
              </a:p>
              <a:p>
                <a:r>
                  <a:rPr lang="en-US" altLang="zh-CN" dirty="0"/>
                  <a:t>The permanent shifts in spin down rate (</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Δ</m:t>
                        </m:r>
                        <m:acc>
                          <m:accPr>
                            <m:chr m:val="̇"/>
                            <m:ctrlPr>
                              <a:rPr lang="el-GR" altLang="zh-CN" i="1" smtClean="0">
                                <a:latin typeface="Cambria Math" panose="02040503050406030204" pitchFamily="18" charset="0"/>
                                <a:ea typeface="Cambria Math" panose="02040503050406030204" pitchFamily="18" charset="0"/>
                              </a:rPr>
                            </m:ctrlPr>
                          </m:accPr>
                          <m:e>
                            <m:r>
                              <a:rPr lang="zh-CN" altLang="el-GR" i="1" smtClean="0">
                                <a:latin typeface="Cambria Math" panose="02040503050406030204" pitchFamily="18" charset="0"/>
                                <a:ea typeface="Cambria Math" panose="02040503050406030204" pitchFamily="18" charset="0"/>
                              </a:rPr>
                              <m:t>𝜐</m:t>
                            </m:r>
                          </m:e>
                        </m:acc>
                      </m:e>
                      <m:sub>
                        <m:r>
                          <m:rPr>
                            <m:sty m:val="p"/>
                          </m:rPr>
                          <a:rPr lang="en-US" altLang="zh-CN" i="1">
                            <a:latin typeface="Cambria Math" panose="02040503050406030204" pitchFamily="18" charset="0"/>
                          </a:rPr>
                          <m:t>p</m:t>
                        </m:r>
                      </m:sub>
                    </m:sSub>
                  </m:oMath>
                </a14:m>
                <a:r>
                  <a:rPr lang="en-US" altLang="zh-CN" dirty="0"/>
                  <a:t>) does not come from the external torque.</a:t>
                </a:r>
                <a:endParaRPr lang="zh-CN" altLang="en-US" dirty="0"/>
              </a:p>
            </p:txBody>
          </p:sp>
        </mc:Choice>
        <mc:Fallback xmlns="">
          <p:sp>
            <p:nvSpPr>
              <p:cNvPr id="3" name="内容占位符 2">
                <a:extLst>
                  <a:ext uri="{FF2B5EF4-FFF2-40B4-BE49-F238E27FC236}">
                    <a16:creationId xmlns:a16="http://schemas.microsoft.com/office/drawing/2014/main" id="{D0F36A0A-5B13-471C-BBBB-2AD3697E5373}"/>
                  </a:ext>
                </a:extLst>
              </p:cNvPr>
              <p:cNvSpPr>
                <a:spLocks noGrp="1" noRot="1" noChangeAspect="1" noMove="1" noResize="1" noEditPoints="1" noAdjustHandles="1" noChangeArrowheads="1" noChangeShapeType="1" noTextEdit="1"/>
              </p:cNvSpPr>
              <p:nvPr>
                <p:ph idx="1"/>
              </p:nvPr>
            </p:nvSpPr>
            <p:spPr>
              <a:xfrm>
                <a:off x="354622" y="1556101"/>
                <a:ext cx="11482754" cy="4724399"/>
              </a:xfrm>
              <a:blipFill>
                <a:blip r:embed="rId2"/>
                <a:stretch>
                  <a:fillRect l="-955" t="-232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18642AD-3EDD-4063-86D7-05F4A0D85B73}"/>
              </a:ext>
            </a:extLst>
          </p:cNvPr>
          <p:cNvSpPr>
            <a:spLocks noGrp="1"/>
          </p:cNvSpPr>
          <p:nvPr>
            <p:ph type="sldNum" sz="quarter" idx="12"/>
          </p:nvPr>
        </p:nvSpPr>
        <p:spPr/>
        <p:txBody>
          <a:bodyPr/>
          <a:lstStyle/>
          <a:p>
            <a:fld id="{5FB7E18D-5DA7-44F0-8F97-29BC6A288900}" type="slidenum">
              <a:rPr lang="zh-CN" altLang="en-US" smtClean="0"/>
              <a:t>14</a:t>
            </a:fld>
            <a:endParaRPr lang="zh-CN" altLang="en-US"/>
          </a:p>
        </p:txBody>
      </p:sp>
      <p:pic>
        <p:nvPicPr>
          <p:cNvPr id="5" name="Picture 6">
            <a:extLst>
              <a:ext uri="{FF2B5EF4-FFF2-40B4-BE49-F238E27FC236}">
                <a16:creationId xmlns:a16="http://schemas.microsoft.com/office/drawing/2014/main" id="{BC92232C-F21D-41BA-BE79-AAAABC0A06C0}"/>
              </a:ext>
            </a:extLst>
          </p:cNvPr>
          <p:cNvPicPr>
            <a:picLocks noChangeAspect="1"/>
          </p:cNvPicPr>
          <p:nvPr/>
        </p:nvPicPr>
        <p:blipFill>
          <a:blip r:embed="rId3"/>
          <a:stretch>
            <a:fillRect/>
          </a:stretch>
        </p:blipFill>
        <p:spPr>
          <a:xfrm>
            <a:off x="0" y="23838"/>
            <a:ext cx="1194086" cy="940343"/>
          </a:xfrm>
          <a:prstGeom prst="rect">
            <a:avLst/>
          </a:prstGeom>
        </p:spPr>
      </p:pic>
      <p:pic>
        <p:nvPicPr>
          <p:cNvPr id="7" name="Picture 9">
            <a:extLst>
              <a:ext uri="{FF2B5EF4-FFF2-40B4-BE49-F238E27FC236}">
                <a16:creationId xmlns:a16="http://schemas.microsoft.com/office/drawing/2014/main" id="{DD1E8C94-676B-4CFE-ADDC-B695716E9F30}"/>
              </a:ext>
            </a:extLst>
          </p:cNvPr>
          <p:cNvPicPr>
            <a:picLocks noChangeAspect="1"/>
          </p:cNvPicPr>
          <p:nvPr/>
        </p:nvPicPr>
        <p:blipFill>
          <a:blip r:embed="rId4"/>
          <a:stretch>
            <a:fillRect/>
          </a:stretch>
        </p:blipFill>
        <p:spPr>
          <a:xfrm>
            <a:off x="9573670" y="42822"/>
            <a:ext cx="2506894" cy="940809"/>
          </a:xfrm>
          <a:prstGeom prst="rect">
            <a:avLst/>
          </a:prstGeom>
          <a:effectLst>
            <a:glow>
              <a:schemeClr val="accent1"/>
            </a:glow>
            <a:reflection stA="31000" endPos="33000" dir="5400000" sy="-100000" algn="bl" rotWithShape="0"/>
            <a:softEdge rad="63500"/>
          </a:effectLst>
        </p:spPr>
      </p:pic>
      <p:sp>
        <p:nvSpPr>
          <p:cNvPr id="11" name="标题 1">
            <a:extLst>
              <a:ext uri="{FF2B5EF4-FFF2-40B4-BE49-F238E27FC236}">
                <a16:creationId xmlns:a16="http://schemas.microsoft.com/office/drawing/2014/main" id="{3CE681B9-BD8F-457B-A842-9FDDE7808848}"/>
              </a:ext>
            </a:extLst>
          </p:cNvPr>
          <p:cNvSpPr>
            <a:spLocks noGrp="1"/>
          </p:cNvSpPr>
          <p:nvPr>
            <p:ph type="title"/>
          </p:nvPr>
        </p:nvSpPr>
        <p:spPr>
          <a:xfrm>
            <a:off x="2896624" y="221753"/>
            <a:ext cx="5147265" cy="544512"/>
          </a:xfrm>
        </p:spPr>
        <p:txBody>
          <a:bodyPr>
            <a:noAutofit/>
          </a:bodyPr>
          <a:lstStyle/>
          <a:p>
            <a:r>
              <a:rPr lang="en-US" altLang="zh-CN" dirty="0"/>
              <a:t>summary</a:t>
            </a:r>
            <a:endParaRPr lang="zh-CN" altLang="en-US" dirty="0"/>
          </a:p>
        </p:txBody>
      </p:sp>
      <p:sp>
        <p:nvSpPr>
          <p:cNvPr id="2" name="文本框 1">
            <a:extLst>
              <a:ext uri="{FF2B5EF4-FFF2-40B4-BE49-F238E27FC236}">
                <a16:creationId xmlns:a16="http://schemas.microsoft.com/office/drawing/2014/main" id="{E822B00F-4989-46A7-BFB5-EE136F6522F7}"/>
              </a:ext>
            </a:extLst>
          </p:cNvPr>
          <p:cNvSpPr txBox="1"/>
          <p:nvPr/>
        </p:nvSpPr>
        <p:spPr>
          <a:xfrm>
            <a:off x="3909646" y="5357170"/>
            <a:ext cx="4372707" cy="923330"/>
          </a:xfrm>
          <a:prstGeom prst="rect">
            <a:avLst/>
          </a:prstGeom>
          <a:noFill/>
        </p:spPr>
        <p:txBody>
          <a:bodyPr wrap="square" rtlCol="0">
            <a:spAutoFit/>
          </a:bodyPr>
          <a:lstStyle/>
          <a:p>
            <a:r>
              <a:rPr lang="en-US" altLang="zh-CN" sz="4800" dirty="0"/>
              <a:t>Thanks</a:t>
            </a:r>
            <a:r>
              <a:rPr lang="en-US" altLang="zh-CN" sz="5400" dirty="0"/>
              <a:t> </a:t>
            </a:r>
            <a:r>
              <a:rPr lang="zh-CN" altLang="en-US" sz="5400" dirty="0"/>
              <a:t>！</a:t>
            </a:r>
          </a:p>
        </p:txBody>
      </p:sp>
    </p:spTree>
    <p:extLst>
      <p:ext uri="{BB962C8B-B14F-4D97-AF65-F5344CB8AC3E}">
        <p14:creationId xmlns:p14="http://schemas.microsoft.com/office/powerpoint/2010/main" val="98156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sp>
        <p:nvSpPr>
          <p:cNvPr id="12" name="标题 1">
            <a:extLst>
              <a:ext uri="{FF2B5EF4-FFF2-40B4-BE49-F238E27FC236}">
                <a16:creationId xmlns:a16="http://schemas.microsoft.com/office/drawing/2014/main" id="{615BF5ED-0EE7-45BA-A645-DA5573B9E889}"/>
              </a:ext>
            </a:extLst>
          </p:cNvPr>
          <p:cNvSpPr txBox="1">
            <a:spLocks/>
          </p:cNvSpPr>
          <p:nvPr/>
        </p:nvSpPr>
        <p:spPr>
          <a:xfrm>
            <a:off x="3830592" y="242269"/>
            <a:ext cx="4103077" cy="54191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t>Vortex creep theory</a:t>
            </a:r>
            <a:endParaRPr lang="zh-CN" altLang="en-US" dirty="0"/>
          </a:p>
        </p:txBody>
      </p:sp>
      <p:sp>
        <p:nvSpPr>
          <p:cNvPr id="15" name="灯片编号占位符 14">
            <a:extLst>
              <a:ext uri="{FF2B5EF4-FFF2-40B4-BE49-F238E27FC236}">
                <a16:creationId xmlns:a16="http://schemas.microsoft.com/office/drawing/2014/main" id="{908D1904-37CB-4E79-9841-5487601C5FEC}"/>
              </a:ext>
            </a:extLst>
          </p:cNvPr>
          <p:cNvSpPr>
            <a:spLocks noGrp="1"/>
          </p:cNvSpPr>
          <p:nvPr>
            <p:ph type="sldNum" sz="quarter" idx="12"/>
          </p:nvPr>
        </p:nvSpPr>
        <p:spPr/>
        <p:txBody>
          <a:bodyPr/>
          <a:lstStyle/>
          <a:p>
            <a:fld id="{5FB7E18D-5DA7-44F0-8F97-29BC6A288900}" type="slidenum">
              <a:rPr lang="zh-CN" altLang="en-US" smtClean="0"/>
              <a:t>2</a:t>
            </a:fld>
            <a:endParaRPr lang="zh-CN" altLang="en-US"/>
          </a:p>
        </p:txBody>
      </p:sp>
      <p:sp>
        <p:nvSpPr>
          <p:cNvPr id="2" name="文本框 1">
            <a:extLst>
              <a:ext uri="{FF2B5EF4-FFF2-40B4-BE49-F238E27FC236}">
                <a16:creationId xmlns:a16="http://schemas.microsoft.com/office/drawing/2014/main" id="{209D97A5-7097-4903-8FC6-905A0189E41E}"/>
              </a:ext>
            </a:extLst>
          </p:cNvPr>
          <p:cNvSpPr txBox="1"/>
          <p:nvPr/>
        </p:nvSpPr>
        <p:spPr>
          <a:xfrm>
            <a:off x="5882130" y="6262790"/>
            <a:ext cx="3903015" cy="369332"/>
          </a:xfrm>
          <a:prstGeom prst="rect">
            <a:avLst/>
          </a:prstGeom>
          <a:noFill/>
        </p:spPr>
        <p:txBody>
          <a:bodyPr wrap="square" rtlCol="0">
            <a:spAutoFit/>
          </a:bodyPr>
          <a:lstStyle/>
          <a:p>
            <a:r>
              <a:rPr lang="en-US" altLang="zh-CN" dirty="0" err="1"/>
              <a:t>Alpar</a:t>
            </a:r>
            <a:r>
              <a:rPr lang="en-US" altLang="zh-CN" dirty="0"/>
              <a:t> et al. 1984</a:t>
            </a:r>
            <a:endParaRPr lang="zh-CN" alt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0DD6585-4A15-4A84-B5D1-7B3346BBB64E}"/>
                  </a:ext>
                </a:extLst>
              </p:cNvPr>
              <p:cNvSpPr txBox="1"/>
              <p:nvPr/>
            </p:nvSpPr>
            <p:spPr>
              <a:xfrm>
                <a:off x="5758002" y="1793642"/>
                <a:ext cx="6201625" cy="3970318"/>
              </a:xfrm>
              <a:prstGeom prst="rect">
                <a:avLst/>
              </a:prstGeom>
              <a:noFill/>
            </p:spPr>
            <p:txBody>
              <a:bodyPr wrap="square" rtlCol="0">
                <a:spAutoFit/>
              </a:bodyPr>
              <a:lstStyle/>
              <a:p>
                <a:r>
                  <a:rPr lang="zh-CN" altLang="en-US" dirty="0"/>
                  <a:t>        </a:t>
                </a:r>
                <a:r>
                  <a:rPr lang="en-US" altLang="zh-CN" dirty="0"/>
                  <a:t>In the inner crust of a neutron star, the lattice formed by neutron-rich nuclei is conducive to the vortex pinning  on it. </a:t>
                </a:r>
              </a:p>
              <a:p>
                <a:endParaRPr lang="en-US" altLang="zh-CN" dirty="0"/>
              </a:p>
              <a:p>
                <a:r>
                  <a:rPr lang="en-US" altLang="zh-CN" dirty="0"/>
                  <a:t>       The neutron star's rotation slows down under the action of external torque, and the pinned vortexes cannot move outward, so the angular velocity of the superfluid cannot be slowed down, resulting in the angular velocity </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m:rPr>
                            <m:sty m:val="p"/>
                          </m:rPr>
                          <a:rPr lang="en-US" altLang="zh-CN" i="1">
                            <a:latin typeface="Cambria Math" panose="02040503050406030204" pitchFamily="18" charset="0"/>
                          </a:rPr>
                          <m:t>s</m:t>
                        </m:r>
                      </m:sub>
                    </m:sSub>
                  </m:oMath>
                </a14:m>
                <a:r>
                  <a:rPr lang="en-US" altLang="zh-CN" dirty="0"/>
                  <a:t> of the superfluid being higher than that of the crust </a:t>
                </a:r>
                <a14:m>
                  <m:oMath xmlns:m="http://schemas.openxmlformats.org/officeDocument/2006/math">
                    <m:sSub>
                      <m:sSubPr>
                        <m:ctrlPr>
                          <a:rPr lang="en-US" altLang="zh-CN" i="1">
                            <a:latin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m:rPr>
                            <m:sty m:val="p"/>
                          </m:rPr>
                          <a:rPr lang="en-US" altLang="zh-CN" i="1">
                            <a:latin typeface="Cambria Math" panose="02040503050406030204" pitchFamily="18" charset="0"/>
                          </a:rPr>
                          <m:t>c</m:t>
                        </m:r>
                      </m:sub>
                    </m:sSub>
                  </m:oMath>
                </a14:m>
                <a:r>
                  <a:rPr lang="en-US" altLang="zh-CN" dirty="0"/>
                  <a:t> .</a:t>
                </a:r>
              </a:p>
              <a:p>
                <a:endParaRPr lang="en-US" altLang="zh-CN" dirty="0"/>
              </a:p>
              <a:p>
                <a:r>
                  <a:rPr lang="en-US" altLang="zh-CN" dirty="0"/>
                  <a:t>      When the lag</a:t>
                </a:r>
                <a14:m>
                  <m:oMath xmlns:m="http://schemas.openxmlformats.org/officeDocument/2006/math">
                    <m:r>
                      <a:rPr lang="en-US" altLang="zh-CN" b="0" i="0" smtClean="0">
                        <a:latin typeface="Cambria Math" panose="02040503050406030204" pitchFamily="18" charset="0"/>
                      </a:rPr>
                      <m:t> </m:t>
                    </m:r>
                    <m:r>
                      <a:rPr lang="zh-CN" altLang="en-US" i="1" smtClean="0">
                        <a:latin typeface="Cambria Math" panose="02040503050406030204" pitchFamily="18" charset="0"/>
                      </a:rPr>
                      <m:t>𝜔</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m:rPr>
                            <m:sty m:val="p"/>
                          </m:rPr>
                          <a:rPr lang="en-US" altLang="zh-CN" i="1">
                            <a:latin typeface="Cambria Math" panose="02040503050406030204" pitchFamily="18" charset="0"/>
                          </a:rPr>
                          <m:t>s</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m:rPr>
                            <m:sty m:val="p"/>
                          </m:rPr>
                          <a:rPr lang="en-US" altLang="zh-CN" i="1">
                            <a:latin typeface="Cambria Math" panose="02040503050406030204" pitchFamily="18" charset="0"/>
                          </a:rPr>
                          <m:t>c</m:t>
                        </m:r>
                      </m:sub>
                    </m:sSub>
                    <m:r>
                      <a:rPr lang="en-US" altLang="zh-CN" i="1">
                        <a:latin typeface="Cambria Math" panose="02040503050406030204" pitchFamily="18" charset="0"/>
                      </a:rPr>
                      <m:t> </m:t>
                    </m:r>
                  </m:oMath>
                </a14:m>
                <a:r>
                  <a:rPr lang="en-US" altLang="zh-CN" dirty="0"/>
                  <a:t>is greater than the critical lag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𝜔</m:t>
                        </m:r>
                      </m:e>
                      <m:sub>
                        <m:r>
                          <m:rPr>
                            <m:sty m:val="p"/>
                          </m:rPr>
                          <a:rPr lang="en-US" altLang="zh-CN" i="1">
                            <a:latin typeface="Cambria Math" panose="02040503050406030204" pitchFamily="18" charset="0"/>
                            <a:ea typeface="Cambria Math" panose="02040503050406030204" pitchFamily="18" charset="0"/>
                          </a:rPr>
                          <m:t>cr</m:t>
                        </m:r>
                      </m:sub>
                    </m:sSub>
                  </m:oMath>
                </a14:m>
                <a:r>
                  <a:rPr lang="en-US" altLang="zh-CN" dirty="0"/>
                  <a:t>, the vortex wire is unpinned, the angular momentum is transferred from the superfluid to the normal component, and the normal part of the star rotates rapidly, and glitch phenomenon is observed.</a:t>
                </a:r>
                <a:endParaRPr lang="zh-CN" altLang="en-US" dirty="0"/>
              </a:p>
            </p:txBody>
          </p:sp>
        </mc:Choice>
        <mc:Fallback xmlns="">
          <p:sp>
            <p:nvSpPr>
              <p:cNvPr id="4" name="文本框 3">
                <a:extLst>
                  <a:ext uri="{FF2B5EF4-FFF2-40B4-BE49-F238E27FC236}">
                    <a16:creationId xmlns:a16="http://schemas.microsoft.com/office/drawing/2014/main" id="{30DD6585-4A15-4A84-B5D1-7B3346BBB64E}"/>
                  </a:ext>
                </a:extLst>
              </p:cNvPr>
              <p:cNvSpPr txBox="1">
                <a:spLocks noRot="1" noChangeAspect="1" noMove="1" noResize="1" noEditPoints="1" noAdjustHandles="1" noChangeArrowheads="1" noChangeShapeType="1" noTextEdit="1"/>
              </p:cNvSpPr>
              <p:nvPr/>
            </p:nvSpPr>
            <p:spPr>
              <a:xfrm>
                <a:off x="5758002" y="1793642"/>
                <a:ext cx="6201625" cy="3970318"/>
              </a:xfrm>
              <a:prstGeom prst="rect">
                <a:avLst/>
              </a:prstGeom>
              <a:blipFill>
                <a:blip r:embed="rId3"/>
                <a:stretch>
                  <a:fillRect l="-885" t="-767" r="-1475" b="-1380"/>
                </a:stretch>
              </a:blipFill>
            </p:spPr>
            <p:txBody>
              <a:bodyPr/>
              <a:lstStyle/>
              <a:p>
                <a:r>
                  <a:rPr lang="zh-CN" altLang="en-US">
                    <a:noFill/>
                  </a:rPr>
                  <a:t> </a:t>
                </a:r>
              </a:p>
            </p:txBody>
          </p:sp>
        </mc:Fallback>
      </mc:AlternateContent>
      <p:pic>
        <p:nvPicPr>
          <p:cNvPr id="1026" name="图片 1">
            <a:extLst>
              <a:ext uri="{FF2B5EF4-FFF2-40B4-BE49-F238E27FC236}">
                <a16:creationId xmlns:a16="http://schemas.microsoft.com/office/drawing/2014/main" id="{B1F4DC12-45AC-85DC-715E-9D7C4E2FD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65" y="1196956"/>
            <a:ext cx="5031812" cy="431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B8C63A80-B591-5E7C-21BB-151CED1B3979}"/>
              </a:ext>
            </a:extLst>
          </p:cNvPr>
          <p:cNvSpPr txBox="1"/>
          <p:nvPr/>
        </p:nvSpPr>
        <p:spPr>
          <a:xfrm>
            <a:off x="1319514" y="5949387"/>
            <a:ext cx="2511078" cy="369332"/>
          </a:xfrm>
          <a:prstGeom prst="rect">
            <a:avLst/>
          </a:prstGeom>
          <a:noFill/>
        </p:spPr>
        <p:txBody>
          <a:bodyPr wrap="square" rtlCol="0">
            <a:spAutoFit/>
          </a:bodyPr>
          <a:lstStyle/>
          <a:p>
            <a:r>
              <a:rPr lang="en-US" altLang="zh-CN" dirty="0"/>
              <a:t>Page et al. 2006</a:t>
            </a:r>
            <a:endParaRPr lang="zh-CN" altLang="en-US" dirty="0"/>
          </a:p>
        </p:txBody>
      </p:sp>
    </p:spTree>
    <p:extLst>
      <p:ext uri="{BB962C8B-B14F-4D97-AF65-F5344CB8AC3E}">
        <p14:creationId xmlns:p14="http://schemas.microsoft.com/office/powerpoint/2010/main" val="75038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pic>
        <p:nvPicPr>
          <p:cNvPr id="9" name="内容占位符 9">
            <a:extLst>
              <a:ext uri="{FF2B5EF4-FFF2-40B4-BE49-F238E27FC236}">
                <a16:creationId xmlns:a16="http://schemas.microsoft.com/office/drawing/2014/main" id="{F27EA551-1ED3-426D-A997-479742E3DCC7}"/>
              </a:ext>
            </a:extLst>
          </p:cNvPr>
          <p:cNvPicPr>
            <a:picLocks noChangeAspect="1"/>
          </p:cNvPicPr>
          <p:nvPr/>
        </p:nvPicPr>
        <p:blipFill>
          <a:blip r:embed="rId3"/>
          <a:stretch>
            <a:fillRect/>
          </a:stretch>
        </p:blipFill>
        <p:spPr>
          <a:xfrm>
            <a:off x="141326" y="983631"/>
            <a:ext cx="5187092" cy="4608323"/>
          </a:xfrm>
          <a:prstGeom prst="rect">
            <a:avLst/>
          </a:prstGeom>
        </p:spPr>
      </p:pic>
      <p:pic>
        <p:nvPicPr>
          <p:cNvPr id="13" name="内容占位符 4">
            <a:extLst>
              <a:ext uri="{FF2B5EF4-FFF2-40B4-BE49-F238E27FC236}">
                <a16:creationId xmlns:a16="http://schemas.microsoft.com/office/drawing/2014/main" id="{EE8584D8-1D63-49FF-86C3-A049A894792F}"/>
              </a:ext>
            </a:extLst>
          </p:cNvPr>
          <p:cNvPicPr>
            <a:picLocks noChangeAspect="1"/>
          </p:cNvPicPr>
          <p:nvPr/>
        </p:nvPicPr>
        <p:blipFill>
          <a:blip r:embed="rId4"/>
          <a:stretch>
            <a:fillRect/>
          </a:stretch>
        </p:blipFill>
        <p:spPr>
          <a:xfrm>
            <a:off x="5966449" y="1640103"/>
            <a:ext cx="5978718" cy="4668321"/>
          </a:xfrm>
          <a:prstGeom prst="rect">
            <a:avLst/>
          </a:prstGeom>
        </p:spPr>
      </p:pic>
      <p:sp>
        <p:nvSpPr>
          <p:cNvPr id="14" name="文本框 13">
            <a:extLst>
              <a:ext uri="{FF2B5EF4-FFF2-40B4-BE49-F238E27FC236}">
                <a16:creationId xmlns:a16="http://schemas.microsoft.com/office/drawing/2014/main" id="{86F86FD0-D8E5-407F-BA96-8D1B5B4CF924}"/>
              </a:ext>
            </a:extLst>
          </p:cNvPr>
          <p:cNvSpPr txBox="1"/>
          <p:nvPr/>
        </p:nvSpPr>
        <p:spPr>
          <a:xfrm>
            <a:off x="6481284" y="1127201"/>
            <a:ext cx="4667693" cy="369332"/>
          </a:xfrm>
          <a:prstGeom prst="rect">
            <a:avLst/>
          </a:prstGeom>
          <a:noFill/>
        </p:spPr>
        <p:txBody>
          <a:bodyPr wrap="square" rtlCol="0">
            <a:spAutoFit/>
          </a:bodyPr>
          <a:lstStyle/>
          <a:p>
            <a:r>
              <a:rPr lang="en-US" altLang="zh-CN" dirty="0"/>
              <a:t>The largest Crab glitch on 2017 November</a:t>
            </a:r>
            <a:endParaRPr lang="zh-CN" altLang="en-US" dirty="0"/>
          </a:p>
        </p:txBody>
      </p:sp>
      <p:sp>
        <p:nvSpPr>
          <p:cNvPr id="15" name="文本框 14">
            <a:extLst>
              <a:ext uri="{FF2B5EF4-FFF2-40B4-BE49-F238E27FC236}">
                <a16:creationId xmlns:a16="http://schemas.microsoft.com/office/drawing/2014/main" id="{DF097472-D0D9-42BC-BE0A-74A98E9C7418}"/>
              </a:ext>
            </a:extLst>
          </p:cNvPr>
          <p:cNvSpPr txBox="1"/>
          <p:nvPr/>
        </p:nvSpPr>
        <p:spPr>
          <a:xfrm>
            <a:off x="7012912" y="6445846"/>
            <a:ext cx="4136065" cy="369332"/>
          </a:xfrm>
          <a:prstGeom prst="rect">
            <a:avLst/>
          </a:prstGeom>
          <a:noFill/>
        </p:spPr>
        <p:txBody>
          <a:bodyPr wrap="square" rtlCol="0">
            <a:spAutoFit/>
          </a:bodyPr>
          <a:lstStyle/>
          <a:p>
            <a:r>
              <a:rPr lang="en-US" altLang="zh-CN" dirty="0"/>
              <a:t>Shaw et</a:t>
            </a:r>
            <a:r>
              <a:rPr lang="zh-CN" altLang="en-US" dirty="0"/>
              <a:t> </a:t>
            </a:r>
            <a:r>
              <a:rPr lang="en-US" altLang="zh-CN" dirty="0"/>
              <a:t>al.</a:t>
            </a:r>
            <a:r>
              <a:rPr lang="zh-CN" altLang="en-US" dirty="0"/>
              <a:t> </a:t>
            </a:r>
            <a:r>
              <a:rPr lang="en-US" altLang="zh-CN" dirty="0"/>
              <a:t>2018 </a:t>
            </a:r>
            <a:endParaRPr lang="zh-CN" altLang="en-US" dirty="0"/>
          </a:p>
        </p:txBody>
      </p:sp>
      <p:sp>
        <p:nvSpPr>
          <p:cNvPr id="16" name="文本框 15">
            <a:extLst>
              <a:ext uri="{FF2B5EF4-FFF2-40B4-BE49-F238E27FC236}">
                <a16:creationId xmlns:a16="http://schemas.microsoft.com/office/drawing/2014/main" id="{C24C27EF-319E-429C-BD25-D74E58FEA62F}"/>
              </a:ext>
            </a:extLst>
          </p:cNvPr>
          <p:cNvSpPr txBox="1"/>
          <p:nvPr/>
        </p:nvSpPr>
        <p:spPr>
          <a:xfrm>
            <a:off x="1129654" y="5767825"/>
            <a:ext cx="4136065" cy="369332"/>
          </a:xfrm>
          <a:prstGeom prst="rect">
            <a:avLst/>
          </a:prstGeom>
          <a:noFill/>
        </p:spPr>
        <p:txBody>
          <a:bodyPr wrap="square" rtlCol="0">
            <a:spAutoFit/>
          </a:bodyPr>
          <a:lstStyle/>
          <a:p>
            <a:r>
              <a:rPr lang="en-US" altLang="zh-CN" dirty="0"/>
              <a:t>Espinoza et</a:t>
            </a:r>
            <a:r>
              <a:rPr lang="zh-CN" altLang="en-US" dirty="0"/>
              <a:t> </a:t>
            </a:r>
            <a:r>
              <a:rPr lang="en-US" altLang="zh-CN" dirty="0"/>
              <a:t>al.</a:t>
            </a:r>
            <a:r>
              <a:rPr lang="zh-CN" altLang="en-US" dirty="0"/>
              <a:t> </a:t>
            </a:r>
            <a:r>
              <a:rPr lang="en-US" altLang="zh-CN" dirty="0"/>
              <a:t>2011 </a:t>
            </a:r>
            <a:endParaRPr lang="zh-CN" altLang="en-US" dirty="0"/>
          </a:p>
        </p:txBody>
      </p:sp>
      <p:sp>
        <p:nvSpPr>
          <p:cNvPr id="2" name="灯片编号占位符 1">
            <a:extLst>
              <a:ext uri="{FF2B5EF4-FFF2-40B4-BE49-F238E27FC236}">
                <a16:creationId xmlns:a16="http://schemas.microsoft.com/office/drawing/2014/main" id="{F8DC7149-7B2D-4D3D-B9EE-C0F5DD07F293}"/>
              </a:ext>
            </a:extLst>
          </p:cNvPr>
          <p:cNvSpPr>
            <a:spLocks noGrp="1"/>
          </p:cNvSpPr>
          <p:nvPr>
            <p:ph type="sldNum" sz="quarter" idx="12"/>
          </p:nvPr>
        </p:nvSpPr>
        <p:spPr/>
        <p:txBody>
          <a:bodyPr/>
          <a:lstStyle/>
          <a:p>
            <a:fld id="{5FB7E18D-5DA7-44F0-8F97-29BC6A288900}" type="slidenum">
              <a:rPr lang="zh-CN" altLang="en-US" smtClean="0"/>
              <a:t>3</a:t>
            </a:fld>
            <a:endParaRPr lang="zh-CN" altLang="en-US"/>
          </a:p>
        </p:txBody>
      </p:sp>
    </p:spTree>
    <p:extLst>
      <p:ext uri="{BB962C8B-B14F-4D97-AF65-F5344CB8AC3E}">
        <p14:creationId xmlns:p14="http://schemas.microsoft.com/office/powerpoint/2010/main" val="234241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sp>
        <p:nvSpPr>
          <p:cNvPr id="2" name="灯片编号占位符 1">
            <a:extLst>
              <a:ext uri="{FF2B5EF4-FFF2-40B4-BE49-F238E27FC236}">
                <a16:creationId xmlns:a16="http://schemas.microsoft.com/office/drawing/2014/main" id="{CAFADDE4-DB5A-4BA8-B4DC-F72CFA76D23B}"/>
              </a:ext>
            </a:extLst>
          </p:cNvPr>
          <p:cNvSpPr>
            <a:spLocks noGrp="1"/>
          </p:cNvSpPr>
          <p:nvPr>
            <p:ph type="sldNum" sz="quarter" idx="12"/>
          </p:nvPr>
        </p:nvSpPr>
        <p:spPr/>
        <p:txBody>
          <a:bodyPr/>
          <a:lstStyle/>
          <a:p>
            <a:fld id="{5FB7E18D-5DA7-44F0-8F97-29BC6A288900}" type="slidenum">
              <a:rPr lang="zh-CN" altLang="en-US" smtClean="0"/>
              <a:t>4</a:t>
            </a:fld>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5459C59-7AD8-41C2-807F-5E78E6F3D983}"/>
                  </a:ext>
                </a:extLst>
              </p:cNvPr>
              <p:cNvSpPr txBox="1"/>
              <p:nvPr/>
            </p:nvSpPr>
            <p:spPr>
              <a:xfrm>
                <a:off x="141462" y="1635481"/>
                <a:ext cx="4188413" cy="1477328"/>
              </a:xfrm>
              <a:prstGeom prst="rect">
                <a:avLst/>
              </a:prstGeom>
              <a:noFill/>
            </p:spPr>
            <p:txBody>
              <a:bodyPr wrap="square">
                <a:spAutoFit/>
              </a:bodyPr>
              <a:lstStyle/>
              <a:p>
                <a:r>
                  <a:rPr lang="en-US" altLang="zh-CN" dirty="0"/>
                  <a:t>     Ge et al  report a giant glitch from SGR J1935+2154, which occurred approximately 3.1±2.5 day before FRB 200428, with ∆ν = 19.8±1.4 µHz and ∆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𝜈</m:t>
                        </m:r>
                      </m:e>
                    </m:acc>
                    <m:r>
                      <a:rPr lang="en-US" altLang="zh-CN" i="1" dirty="0" smtClean="0">
                        <a:latin typeface="Cambria Math" panose="02040503050406030204" pitchFamily="18" charset="0"/>
                      </a:rPr>
                      <m:t> </m:t>
                    </m:r>
                  </m:oMath>
                </a14:m>
                <a:r>
                  <a:rPr lang="en-US" altLang="zh-CN" dirty="0"/>
                  <a:t>= 6.3±1.1 </a:t>
                </a:r>
                <a14:m>
                  <m:oMath xmlns:m="http://schemas.openxmlformats.org/officeDocument/2006/math">
                    <m:r>
                      <a:rPr lang="en-US" altLang="zh-CN" i="1" dirty="0" smtClean="0">
                        <a:latin typeface="Cambria Math" panose="02040503050406030204" pitchFamily="18" charset="0"/>
                      </a:rPr>
                      <m:t>𝑝𝐻𝑧</m:t>
                    </m:r>
                    <m:r>
                      <a:rPr lang="en-US" altLang="zh-CN" i="1" dirty="0">
                        <a:latin typeface="Cambria Math" panose="02040503050406030204" pitchFamily="18" charset="0"/>
                      </a:rPr>
                      <m:t>/</m:t>
                    </m:r>
                    <m:r>
                      <a:rPr lang="en-US" altLang="zh-CN" i="1" dirty="0" smtClean="0">
                        <a:latin typeface="Cambria Math" panose="02040503050406030204" pitchFamily="18" charset="0"/>
                      </a:rPr>
                      <m:t>𝑠</m:t>
                    </m:r>
                  </m:oMath>
                </a14:m>
                <a:r>
                  <a:rPr lang="en-US" altLang="zh-CN" dirty="0"/>
                  <a:t> .</a:t>
                </a:r>
                <a:endParaRPr lang="zh-CN" altLang="en-US" dirty="0"/>
              </a:p>
            </p:txBody>
          </p:sp>
        </mc:Choice>
        <mc:Fallback xmlns="">
          <p:sp>
            <p:nvSpPr>
              <p:cNvPr id="6" name="文本框 5">
                <a:extLst>
                  <a:ext uri="{FF2B5EF4-FFF2-40B4-BE49-F238E27FC236}">
                    <a16:creationId xmlns:a16="http://schemas.microsoft.com/office/drawing/2014/main" id="{E5459C59-7AD8-41C2-807F-5E78E6F3D983}"/>
                  </a:ext>
                </a:extLst>
              </p:cNvPr>
              <p:cNvSpPr txBox="1">
                <a:spLocks noRot="1" noChangeAspect="1" noMove="1" noResize="1" noEditPoints="1" noAdjustHandles="1" noChangeArrowheads="1" noChangeShapeType="1" noTextEdit="1"/>
              </p:cNvSpPr>
              <p:nvPr/>
            </p:nvSpPr>
            <p:spPr>
              <a:xfrm>
                <a:off x="141462" y="1635481"/>
                <a:ext cx="4188413" cy="1477328"/>
              </a:xfrm>
              <a:prstGeom prst="rect">
                <a:avLst/>
              </a:prstGeom>
              <a:blipFill>
                <a:blip r:embed="rId5"/>
                <a:stretch>
                  <a:fillRect l="-1164" t="-2058" b="-5350"/>
                </a:stretch>
              </a:blipFill>
            </p:spPr>
            <p:txBody>
              <a:bodyPr/>
              <a:lstStyle/>
              <a:p>
                <a:r>
                  <a:rPr lang="zh-CN" altLang="en-US">
                    <a:noFill/>
                  </a:rPr>
                  <a:t> </a:t>
                </a:r>
              </a:p>
            </p:txBody>
          </p:sp>
        </mc:Fallback>
      </mc:AlternateContent>
      <p:pic>
        <p:nvPicPr>
          <p:cNvPr id="9" name="内容占位符 5">
            <a:extLst>
              <a:ext uri="{FF2B5EF4-FFF2-40B4-BE49-F238E27FC236}">
                <a16:creationId xmlns:a16="http://schemas.microsoft.com/office/drawing/2014/main" id="{90F9AC2F-8F84-4670-8C19-A274E12BFA43}"/>
              </a:ext>
            </a:extLst>
          </p:cNvPr>
          <p:cNvPicPr>
            <a:picLocks noChangeAspect="1"/>
          </p:cNvPicPr>
          <p:nvPr/>
        </p:nvPicPr>
        <p:blipFill>
          <a:blip r:embed="rId6"/>
          <a:stretch>
            <a:fillRect/>
          </a:stretch>
        </p:blipFill>
        <p:spPr>
          <a:xfrm>
            <a:off x="4120324" y="1664216"/>
            <a:ext cx="7733548" cy="4692134"/>
          </a:xfrm>
          <a:prstGeom prst="rect">
            <a:avLst/>
          </a:prstGeom>
        </p:spPr>
      </p:pic>
      <p:sp>
        <p:nvSpPr>
          <p:cNvPr id="11" name="文本框 10">
            <a:extLst>
              <a:ext uri="{FF2B5EF4-FFF2-40B4-BE49-F238E27FC236}">
                <a16:creationId xmlns:a16="http://schemas.microsoft.com/office/drawing/2014/main" id="{3330FC8C-7358-41EC-8F03-2C4065B52696}"/>
              </a:ext>
            </a:extLst>
          </p:cNvPr>
          <p:cNvSpPr txBox="1"/>
          <p:nvPr/>
        </p:nvSpPr>
        <p:spPr>
          <a:xfrm>
            <a:off x="3250670" y="6356350"/>
            <a:ext cx="2158409" cy="369332"/>
          </a:xfrm>
          <a:prstGeom prst="rect">
            <a:avLst/>
          </a:prstGeom>
          <a:noFill/>
        </p:spPr>
        <p:txBody>
          <a:bodyPr wrap="square" rtlCol="0">
            <a:spAutoFit/>
          </a:bodyPr>
          <a:lstStyle/>
          <a:p>
            <a:r>
              <a:rPr lang="en-US" altLang="zh-CN" dirty="0"/>
              <a:t>Ge et al. 2022 </a:t>
            </a:r>
            <a:endParaRPr lang="zh-CN" altLang="en-US" dirty="0"/>
          </a:p>
        </p:txBody>
      </p:sp>
      <p:sp>
        <p:nvSpPr>
          <p:cNvPr id="12" name="文本框 11">
            <a:extLst>
              <a:ext uri="{FF2B5EF4-FFF2-40B4-BE49-F238E27FC236}">
                <a16:creationId xmlns:a16="http://schemas.microsoft.com/office/drawing/2014/main" id="{1B685839-1899-4B53-A3E6-45CE68C982D5}"/>
              </a:ext>
            </a:extLst>
          </p:cNvPr>
          <p:cNvSpPr txBox="1"/>
          <p:nvPr/>
        </p:nvSpPr>
        <p:spPr>
          <a:xfrm>
            <a:off x="4927783" y="1067812"/>
            <a:ext cx="4018086" cy="369332"/>
          </a:xfrm>
          <a:prstGeom prst="rect">
            <a:avLst/>
          </a:prstGeom>
          <a:noFill/>
        </p:spPr>
        <p:txBody>
          <a:bodyPr wrap="square">
            <a:spAutoFit/>
          </a:bodyPr>
          <a:lstStyle/>
          <a:p>
            <a:r>
              <a:rPr lang="en-US" altLang="zh-CN" dirty="0"/>
              <a:t>The spin evolution of SGR J1935+2154</a:t>
            </a:r>
            <a:endParaRPr lang="zh-CN" altLang="en-US" dirty="0"/>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78689ADA-B6E1-4771-A7F1-51D4BABC04F6}"/>
                  </a:ext>
                </a:extLst>
              </p:cNvPr>
              <p:cNvSpPr txBox="1"/>
              <p:nvPr/>
            </p:nvSpPr>
            <p:spPr>
              <a:xfrm>
                <a:off x="1269483" y="4862097"/>
                <a:ext cx="13260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𝑑</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8  </m:t>
                      </m:r>
                      <m:r>
                        <a:rPr lang="en-US" altLang="zh-CN" b="0" i="1" smtClean="0">
                          <a:latin typeface="Cambria Math" panose="02040503050406030204" pitchFamily="18" charset="0"/>
                          <a:ea typeface="Cambria Math" panose="02040503050406030204" pitchFamily="18" charset="0"/>
                        </a:rPr>
                        <m:t>𝑑𝑎𝑦𝑠</m:t>
                      </m:r>
                    </m:oMath>
                  </m:oMathPara>
                </a14:m>
                <a:endParaRPr lang="zh-CN" altLang="en-US" dirty="0"/>
              </a:p>
            </p:txBody>
          </p:sp>
        </mc:Choice>
        <mc:Fallback>
          <p:sp>
            <p:nvSpPr>
              <p:cNvPr id="13" name="文本框 12">
                <a:extLst>
                  <a:ext uri="{FF2B5EF4-FFF2-40B4-BE49-F238E27FC236}">
                    <a16:creationId xmlns:a16="http://schemas.microsoft.com/office/drawing/2014/main" id="{78689ADA-B6E1-4771-A7F1-51D4BABC04F6}"/>
                  </a:ext>
                </a:extLst>
              </p:cNvPr>
              <p:cNvSpPr txBox="1">
                <a:spLocks noRot="1" noChangeAspect="1" noMove="1" noResize="1" noEditPoints="1" noAdjustHandles="1" noChangeArrowheads="1" noChangeShapeType="1" noTextEdit="1"/>
              </p:cNvSpPr>
              <p:nvPr/>
            </p:nvSpPr>
            <p:spPr>
              <a:xfrm>
                <a:off x="1269483" y="4862097"/>
                <a:ext cx="1326069" cy="276999"/>
              </a:xfrm>
              <a:prstGeom prst="rect">
                <a:avLst/>
              </a:prstGeom>
              <a:blipFill>
                <a:blip r:embed="rId7"/>
                <a:stretch>
                  <a:fillRect l="-1835" t="-4444" r="-5505" b="-35556"/>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A2378AB5-8509-4316-2448-56A1861AC80B}"/>
              </a:ext>
            </a:extLst>
          </p:cNvPr>
          <p:cNvSpPr txBox="1"/>
          <p:nvPr/>
        </p:nvSpPr>
        <p:spPr>
          <a:xfrm>
            <a:off x="1194086" y="3456285"/>
            <a:ext cx="2568289" cy="369332"/>
          </a:xfrm>
          <a:prstGeom prst="rect">
            <a:avLst/>
          </a:prstGeom>
          <a:noFill/>
        </p:spPr>
        <p:txBody>
          <a:bodyPr wrap="square">
            <a:spAutoFit/>
          </a:bodyPr>
          <a:lstStyle/>
          <a:p>
            <a:r>
              <a:rPr lang="en-US" altLang="zh-CN" dirty="0"/>
              <a:t>∆ν = 19.8±1.4 µHz </a:t>
            </a:r>
            <a:endParaRPr lang="zh-CN" altLang="en-US"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C861E6E7-7661-379C-64A5-67A6CB364404}"/>
                  </a:ext>
                </a:extLst>
              </p:cNvPr>
              <p:cNvSpPr txBox="1"/>
              <p:nvPr/>
            </p:nvSpPr>
            <p:spPr>
              <a:xfrm>
                <a:off x="1133204" y="4048641"/>
                <a:ext cx="2690051" cy="369332"/>
              </a:xfrm>
              <a:prstGeom prst="rect">
                <a:avLst/>
              </a:prstGeom>
              <a:noFill/>
            </p:spPr>
            <p:txBody>
              <a:bodyPr wrap="square">
                <a:spAutoFit/>
              </a:bodyPr>
              <a:lstStyle/>
              <a:p>
                <a:r>
                  <a:rPr lang="en-US" altLang="zh-CN" dirty="0"/>
                  <a:t>∆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𝜈</m:t>
                        </m:r>
                      </m:e>
                    </m:acc>
                    <m:r>
                      <a:rPr lang="en-US" altLang="zh-CN" i="1" dirty="0" smtClean="0">
                        <a:latin typeface="Cambria Math" panose="02040503050406030204" pitchFamily="18" charset="0"/>
                      </a:rPr>
                      <m:t> </m:t>
                    </m:r>
                  </m:oMath>
                </a14:m>
                <a:r>
                  <a:rPr lang="en-US" altLang="zh-CN" dirty="0"/>
                  <a:t>= 6.3±1.1 </a:t>
                </a:r>
                <a14:m>
                  <m:oMath xmlns:m="http://schemas.openxmlformats.org/officeDocument/2006/math">
                    <m:r>
                      <a:rPr lang="en-US" altLang="zh-CN" i="1" dirty="0" smtClean="0">
                        <a:latin typeface="Cambria Math" panose="02040503050406030204" pitchFamily="18" charset="0"/>
                      </a:rPr>
                      <m:t>𝑝𝐻𝑧</m:t>
                    </m:r>
                    <m:r>
                      <a:rPr lang="en-US" altLang="zh-CN" i="1" dirty="0">
                        <a:latin typeface="Cambria Math" panose="02040503050406030204" pitchFamily="18" charset="0"/>
                      </a:rPr>
                      <m:t>/</m:t>
                    </m:r>
                    <m:r>
                      <a:rPr lang="en-US" altLang="zh-CN" i="1" dirty="0" smtClean="0">
                        <a:latin typeface="Cambria Math" panose="02040503050406030204" pitchFamily="18" charset="0"/>
                      </a:rPr>
                      <m:t>𝑠</m:t>
                    </m:r>
                  </m:oMath>
                </a14:m>
                <a:r>
                  <a:rPr lang="en-US" altLang="zh-CN" dirty="0"/>
                  <a:t> </a:t>
                </a:r>
                <a:endParaRPr lang="zh-CN" altLang="en-US" dirty="0"/>
              </a:p>
            </p:txBody>
          </p:sp>
        </mc:Choice>
        <mc:Fallback>
          <p:sp>
            <p:nvSpPr>
              <p:cNvPr id="8" name="文本框 7">
                <a:extLst>
                  <a:ext uri="{FF2B5EF4-FFF2-40B4-BE49-F238E27FC236}">
                    <a16:creationId xmlns:a16="http://schemas.microsoft.com/office/drawing/2014/main" id="{C861E6E7-7661-379C-64A5-67A6CB364404}"/>
                  </a:ext>
                </a:extLst>
              </p:cNvPr>
              <p:cNvSpPr txBox="1">
                <a:spLocks noRot="1" noChangeAspect="1" noMove="1" noResize="1" noEditPoints="1" noAdjustHandles="1" noChangeArrowheads="1" noChangeShapeType="1" noTextEdit="1"/>
              </p:cNvSpPr>
              <p:nvPr/>
            </p:nvSpPr>
            <p:spPr>
              <a:xfrm>
                <a:off x="1133204" y="4048641"/>
                <a:ext cx="2690051" cy="369332"/>
              </a:xfrm>
              <a:prstGeom prst="rect">
                <a:avLst/>
              </a:prstGeom>
              <a:blipFill>
                <a:blip r:embed="rId8"/>
                <a:stretch>
                  <a:fillRect l="-2041" t="-9836"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715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9F6B767-8BD9-4C07-9B7B-3E1351168A49}"/>
              </a:ext>
            </a:extLst>
          </p:cNvPr>
          <p:cNvSpPr>
            <a:spLocks noGrp="1"/>
          </p:cNvSpPr>
          <p:nvPr>
            <p:ph type="sldNum" sz="quarter" idx="12"/>
          </p:nvPr>
        </p:nvSpPr>
        <p:spPr/>
        <p:txBody>
          <a:bodyPr/>
          <a:lstStyle/>
          <a:p>
            <a:fld id="{5FB7E18D-5DA7-44F0-8F97-29BC6A288900}" type="slidenum">
              <a:rPr lang="zh-CN" altLang="en-US" smtClean="0"/>
              <a:t>5</a:t>
            </a:fld>
            <a:endParaRPr lang="zh-CN" altLang="en-US"/>
          </a:p>
        </p:txBody>
      </p:sp>
      <p:pic>
        <p:nvPicPr>
          <p:cNvPr id="5" name="Picture 6">
            <a:extLst>
              <a:ext uri="{FF2B5EF4-FFF2-40B4-BE49-F238E27FC236}">
                <a16:creationId xmlns:a16="http://schemas.microsoft.com/office/drawing/2014/main" id="{667C559C-2141-4790-B86F-270233D28D7B}"/>
              </a:ext>
            </a:extLst>
          </p:cNvPr>
          <p:cNvPicPr>
            <a:picLocks noChangeAspect="1"/>
          </p:cNvPicPr>
          <p:nvPr/>
        </p:nvPicPr>
        <p:blipFill>
          <a:blip r:embed="rId2"/>
          <a:stretch>
            <a:fillRect/>
          </a:stretch>
        </p:blipFill>
        <p:spPr>
          <a:xfrm>
            <a:off x="0" y="23838"/>
            <a:ext cx="1194086" cy="940343"/>
          </a:xfrm>
          <a:prstGeom prst="rect">
            <a:avLst/>
          </a:prstGeom>
        </p:spPr>
      </p:pic>
      <p:sp>
        <p:nvSpPr>
          <p:cNvPr id="8" name="文本框 7">
            <a:extLst>
              <a:ext uri="{FF2B5EF4-FFF2-40B4-BE49-F238E27FC236}">
                <a16:creationId xmlns:a16="http://schemas.microsoft.com/office/drawing/2014/main" id="{D12D2AA2-5C20-4792-BA5F-D2EC6D7A5515}"/>
              </a:ext>
            </a:extLst>
          </p:cNvPr>
          <p:cNvSpPr txBox="1"/>
          <p:nvPr/>
        </p:nvSpPr>
        <p:spPr>
          <a:xfrm>
            <a:off x="597043" y="5258639"/>
            <a:ext cx="10270402" cy="1200329"/>
          </a:xfrm>
          <a:prstGeom prst="rect">
            <a:avLst/>
          </a:prstGeom>
          <a:noFill/>
        </p:spPr>
        <p:txBody>
          <a:bodyPr wrap="square">
            <a:spAutoFit/>
          </a:bodyPr>
          <a:lstStyle/>
          <a:p>
            <a:r>
              <a:rPr lang="en-US" altLang="zh-CN" i="0" dirty="0">
                <a:effectLst/>
                <a:latin typeface="+mj-lt"/>
              </a:rPr>
              <a:t>     When glitch occurs, it may induce a chemical deviation that cause a break in the net cooper pair, resulting in a partial superfluid transformation of the outer core into normal matter a</a:t>
            </a:r>
            <a:r>
              <a:rPr lang="en-US" altLang="zh-CN" b="0" i="0" dirty="0">
                <a:effectLst/>
                <a:latin typeface="+mj-lt"/>
              </a:rPr>
              <a:t>nd transfers angular momentum and moment of inertia to normal matter.</a:t>
            </a:r>
            <a:br>
              <a:rPr lang="en-US" altLang="zh-CN" dirty="0"/>
            </a:br>
            <a:endParaRPr lang="zh-CN" altLang="en-US" dirty="0">
              <a:latin typeface="+mj-lt"/>
            </a:endParaRPr>
          </a:p>
        </p:txBody>
      </p:sp>
      <p:sp>
        <p:nvSpPr>
          <p:cNvPr id="2" name="标题 1">
            <a:extLst>
              <a:ext uri="{FF2B5EF4-FFF2-40B4-BE49-F238E27FC236}">
                <a16:creationId xmlns:a16="http://schemas.microsoft.com/office/drawing/2014/main" id="{8BE0E93F-ADF7-66A3-5E52-A588B8FE2D7E}"/>
              </a:ext>
            </a:extLst>
          </p:cNvPr>
          <p:cNvSpPr txBox="1">
            <a:spLocks/>
          </p:cNvSpPr>
          <p:nvPr/>
        </p:nvSpPr>
        <p:spPr>
          <a:xfrm>
            <a:off x="2303311" y="309398"/>
            <a:ext cx="8145614" cy="65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t>Copper pair breaking effect</a:t>
            </a:r>
            <a:endParaRPr lang="zh-CN" altLang="en-US" sz="4400" dirty="0"/>
          </a:p>
        </p:txBody>
      </p:sp>
      <p:pic>
        <p:nvPicPr>
          <p:cNvPr id="13" name="图片 12">
            <a:extLst>
              <a:ext uri="{FF2B5EF4-FFF2-40B4-BE49-F238E27FC236}">
                <a16:creationId xmlns:a16="http://schemas.microsoft.com/office/drawing/2014/main" id="{E0095100-A680-4525-A596-B8EF7A83E066}"/>
              </a:ext>
            </a:extLst>
          </p:cNvPr>
          <p:cNvPicPr>
            <a:picLocks noChangeAspect="1"/>
          </p:cNvPicPr>
          <p:nvPr/>
        </p:nvPicPr>
        <p:blipFill>
          <a:blip r:embed="rId3"/>
          <a:stretch>
            <a:fillRect/>
          </a:stretch>
        </p:blipFill>
        <p:spPr>
          <a:xfrm>
            <a:off x="1587106" y="1462799"/>
            <a:ext cx="7457143" cy="3533333"/>
          </a:xfrm>
          <a:prstGeom prst="rect">
            <a:avLst/>
          </a:prstGeom>
        </p:spPr>
      </p:pic>
    </p:spTree>
    <p:extLst>
      <p:ext uri="{BB962C8B-B14F-4D97-AF65-F5344CB8AC3E}">
        <p14:creationId xmlns:p14="http://schemas.microsoft.com/office/powerpoint/2010/main" val="268171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sp>
        <p:nvSpPr>
          <p:cNvPr id="2" name="灯片编号占位符 1">
            <a:extLst>
              <a:ext uri="{FF2B5EF4-FFF2-40B4-BE49-F238E27FC236}">
                <a16:creationId xmlns:a16="http://schemas.microsoft.com/office/drawing/2014/main" id="{CAFADDE4-DB5A-4BA8-B4DC-F72CFA76D23B}"/>
              </a:ext>
            </a:extLst>
          </p:cNvPr>
          <p:cNvSpPr>
            <a:spLocks noGrp="1"/>
          </p:cNvSpPr>
          <p:nvPr>
            <p:ph type="sldNum" sz="quarter" idx="12"/>
          </p:nvPr>
        </p:nvSpPr>
        <p:spPr/>
        <p:txBody>
          <a:bodyPr/>
          <a:lstStyle/>
          <a:p>
            <a:fld id="{5FB7E18D-5DA7-44F0-8F97-29BC6A288900}" type="slidenum">
              <a:rPr lang="zh-CN" altLang="en-US" smtClean="0"/>
              <a:t>6</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0E76769-6887-4F54-8FA6-23CF39BF12BE}"/>
                  </a:ext>
                </a:extLst>
              </p:cNvPr>
              <p:cNvSpPr txBox="1"/>
              <p:nvPr/>
            </p:nvSpPr>
            <p:spPr>
              <a:xfrm>
                <a:off x="3056403" y="3820017"/>
                <a:ext cx="1881862"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𝑑</m:t>
                          </m:r>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𝑐</m:t>
                                  </m:r>
                                </m:sub>
                              </m:sSub>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𝑐</m:t>
                                  </m:r>
                                </m:sub>
                              </m:sSub>
                            </m:e>
                          </m:d>
                        </m:num>
                        <m:den>
                          <m:r>
                            <a:rPr lang="en-US" altLang="zh-CN" i="1" smtClean="0">
                              <a:latin typeface="Cambria Math" panose="02040503050406030204" pitchFamily="18" charset="0"/>
                            </a:rPr>
                            <m:t>𝑑</m:t>
                          </m:r>
                          <m:r>
                            <a:rPr lang="en-US" altLang="zh-CN" b="0" i="1" smtClean="0">
                              <a:latin typeface="Cambria Math" panose="02040503050406030204" pitchFamily="18" charset="0"/>
                            </a:rPr>
                            <m:t>𝑡</m:t>
                          </m:r>
                        </m:den>
                      </m:f>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𝑒</m:t>
                          </m:r>
                        </m:sub>
                      </m:sSub>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𝑖</m:t>
                          </m:r>
                        </m:sub>
                      </m:sSub>
                    </m:oMath>
                  </m:oMathPara>
                </a14:m>
                <a:endParaRPr lang="zh-CN" altLang="en-US" dirty="0"/>
              </a:p>
            </p:txBody>
          </p:sp>
        </mc:Choice>
        <mc:Fallback xmlns="">
          <p:sp>
            <p:nvSpPr>
              <p:cNvPr id="11" name="文本框 10">
                <a:extLst>
                  <a:ext uri="{FF2B5EF4-FFF2-40B4-BE49-F238E27FC236}">
                    <a16:creationId xmlns:a16="http://schemas.microsoft.com/office/drawing/2014/main" id="{A0E76769-6887-4F54-8FA6-23CF39BF12BE}"/>
                  </a:ext>
                </a:extLst>
              </p:cNvPr>
              <p:cNvSpPr txBox="1">
                <a:spLocks noRot="1" noChangeAspect="1" noMove="1" noResize="1" noEditPoints="1" noAdjustHandles="1" noChangeArrowheads="1" noChangeShapeType="1" noTextEdit="1"/>
              </p:cNvSpPr>
              <p:nvPr/>
            </p:nvSpPr>
            <p:spPr>
              <a:xfrm>
                <a:off x="3056403" y="3820017"/>
                <a:ext cx="1881862" cy="53751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801BDCD-8EC8-47BD-ACF8-FFEE8836BAD5}"/>
                  </a:ext>
                </a:extLst>
              </p:cNvPr>
              <p:cNvSpPr txBox="1"/>
              <p:nvPr/>
            </p:nvSpPr>
            <p:spPr>
              <a:xfrm>
                <a:off x="1553502" y="4228009"/>
                <a:ext cx="6097772" cy="7657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𝐼</m:t>
                          </m:r>
                        </m:e>
                        <m:sub>
                          <m:r>
                            <a:rPr lang="en-US" altLang="zh-CN" b="0" i="1" smtClean="0">
                              <a:latin typeface="Cambria Math" panose="02040503050406030204" pitchFamily="18" charset="0"/>
                              <a:ea typeface="Cambria Math" panose="02040503050406030204" pitchFamily="18" charset="0"/>
                            </a:rPr>
                            <m:t>𝑝</m:t>
                          </m:r>
                        </m:sub>
                      </m:sSub>
                      <m:sSubSup>
                        <m:sSubSupPr>
                          <m:ctrlPr>
                            <a:rPr lang="en-US" altLang="zh-CN" b="0" i="1" smtClean="0">
                              <a:latin typeface="Cambria Math" panose="02040503050406030204" pitchFamily="18" charset="0"/>
                              <a:ea typeface="Cambria Math" panose="02040503050406030204" pitchFamily="18" charset="0"/>
                            </a:rPr>
                          </m:ctrlPr>
                        </m:sSubSupPr>
                        <m:e>
                          <m:acc>
                            <m:accPr>
                              <m:chr m:val="̇"/>
                              <m:ctrlPr>
                                <a:rPr lang="en-US" altLang="zh-CN" b="0" i="1" smtClean="0">
                                  <a:latin typeface="Cambria Math" panose="02040503050406030204" pitchFamily="18" charset="0"/>
                                  <a:ea typeface="Cambria Math" panose="02040503050406030204" pitchFamily="18" charset="0"/>
                                </a:rPr>
                              </m:ctrlPr>
                            </m:accPr>
                            <m:e>
                              <m:r>
                                <m:rPr>
                                  <m:sty m:val="p"/>
                                </m:rPr>
                                <a:rPr lang="el-GR" altLang="zh-CN" b="0" i="1" smtClean="0">
                                  <a:latin typeface="Cambria Math" panose="02040503050406030204" pitchFamily="18" charset="0"/>
                                  <a:ea typeface="Cambria Math" panose="02040503050406030204" pitchFamily="18" charset="0"/>
                                </a:rPr>
                                <m:t>Ω</m:t>
                              </m:r>
                            </m:e>
                          </m:acc>
                        </m:e>
                        <m:sub>
                          <m:r>
                            <a:rPr lang="en-US" altLang="zh-CN" b="0" i="1" smtClean="0">
                              <a:latin typeface="Cambria Math" panose="02040503050406030204" pitchFamily="18" charset="0"/>
                              <a:ea typeface="Cambria Math" panose="02040503050406030204" pitchFamily="18" charset="0"/>
                            </a:rPr>
                            <m:t>𝑠</m:t>
                          </m:r>
                        </m:sub>
                        <m: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e>
                          </m:d>
                        </m:sup>
                      </m:sSubSup>
                      <m:r>
                        <a:rPr lang="en-US" altLang="zh-CN" dirty="0">
                          <a:latin typeface="Cambria Math" panose="02040503050406030204" pitchFamily="18" charset="0"/>
                        </a:rPr>
                        <m:t>−</m:t>
                      </m:r>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𝑑</m:t>
                          </m:r>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𝛿</m:t>
                                  </m:r>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𝑠</m:t>
                                  </m:r>
                                </m:sub>
                              </m:sSub>
                              <m:sSubSup>
                                <m:sSubSupPr>
                                  <m:ctrlPr>
                                    <a:rPr lang="en-US" altLang="zh-CN" b="0" i="1" smtClean="0">
                                      <a:latin typeface="Cambria Math" panose="02040503050406030204" pitchFamily="18" charset="0"/>
                                    </a:rPr>
                                  </m:ctrlPr>
                                </m:sSubSupPr>
                                <m:e>
                                  <m:r>
                                    <m:rPr>
                                      <m:sty m:val="p"/>
                                    </m:rPr>
                                    <a:rPr lang="el-GR" altLang="zh-CN" b="0"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𝑠</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bSup>
                            </m:e>
                          </m:d>
                        </m:num>
                        <m:den>
                          <m:r>
                            <a:rPr lang="en-US" altLang="zh-CN" i="1" smtClean="0">
                              <a:latin typeface="Cambria Math" panose="02040503050406030204" pitchFamily="18" charset="0"/>
                            </a:rPr>
                            <m:t>𝑑</m:t>
                          </m:r>
                          <m:r>
                            <a:rPr lang="en-US" altLang="zh-CN" b="0" i="1" smtClean="0">
                              <a:latin typeface="Cambria Math" panose="02040503050406030204" pitchFamily="18" charset="0"/>
                            </a:rPr>
                            <m:t>𝑡</m:t>
                          </m:r>
                        </m:den>
                      </m:f>
                      <m:r>
                        <a:rPr lang="en-US" altLang="zh-CN" b="0" i="0" smtClean="0">
                          <a:latin typeface="Cambria Math" panose="02040503050406030204" pitchFamily="18" charset="0"/>
                        </a:rPr>
                        <m:t>              </m:t>
                      </m:r>
                    </m:oMath>
                  </m:oMathPara>
                </a14:m>
                <a:endParaRPr lang="zh-CN" altLang="en-US" dirty="0"/>
              </a:p>
            </p:txBody>
          </p:sp>
        </mc:Choice>
        <mc:Fallback xmlns="">
          <p:sp>
            <p:nvSpPr>
              <p:cNvPr id="12" name="文本框 11">
                <a:extLst>
                  <a:ext uri="{FF2B5EF4-FFF2-40B4-BE49-F238E27FC236}">
                    <a16:creationId xmlns:a16="http://schemas.microsoft.com/office/drawing/2014/main" id="{D801BDCD-8EC8-47BD-ACF8-FFEE8836BAD5}"/>
                  </a:ext>
                </a:extLst>
              </p:cNvPr>
              <p:cNvSpPr txBox="1">
                <a:spLocks noRot="1" noChangeAspect="1" noMove="1" noResize="1" noEditPoints="1" noAdjustHandles="1" noChangeArrowheads="1" noChangeShapeType="1" noTextEdit="1"/>
              </p:cNvSpPr>
              <p:nvPr/>
            </p:nvSpPr>
            <p:spPr>
              <a:xfrm>
                <a:off x="1553502" y="4228009"/>
                <a:ext cx="6097772" cy="7657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3B0ACF0-6FF7-4EAB-8ACA-1D40CAE7D8A3}"/>
                  </a:ext>
                </a:extLst>
              </p:cNvPr>
              <p:cNvSpPr txBox="1"/>
              <p:nvPr/>
            </p:nvSpPr>
            <p:spPr>
              <a:xfrm>
                <a:off x="278346" y="5854166"/>
                <a:ext cx="6097772" cy="923330"/>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𝑒</m:t>
                        </m:r>
                      </m:sub>
                    </m:sSub>
                    <m:r>
                      <a:rPr lang="en-US" altLang="zh-CN" b="0" i="1" smtClean="0">
                        <a:latin typeface="Cambria Math" panose="02040503050406030204" pitchFamily="18" charset="0"/>
                        <a:ea typeface="Cambria Math" panose="02040503050406030204" pitchFamily="18" charset="0"/>
                      </a:rPr>
                      <m:t> </m:t>
                    </m:r>
                    <m:r>
                      <a:rPr lang="zh-CN" altLang="en-US" i="1">
                        <a:latin typeface="Cambria Math" panose="02040503050406030204" pitchFamily="18" charset="0"/>
                        <a:ea typeface="Cambria Math" panose="02040503050406030204" pitchFamily="18" charset="0"/>
                      </a:rPr>
                      <m:t>：</m:t>
                    </m:r>
                  </m:oMath>
                </a14:m>
                <a:r>
                  <a:rPr lang="en-US" altLang="zh-CN" dirty="0"/>
                  <a:t>the external torque</a:t>
                </a:r>
                <a:r>
                  <a:rPr lang="zh-CN" altLang="en-US" dirty="0"/>
                  <a:t>；</a:t>
                </a:r>
                <a:endParaRPr lang="en-US" altLang="zh-CN" dirty="0"/>
              </a:p>
              <a:p>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𝑖</m:t>
                        </m:r>
                      </m:sub>
                    </m:sSub>
                  </m:oMath>
                </a14:m>
                <a:r>
                  <a:rPr lang="zh-CN" altLang="en-US" dirty="0"/>
                  <a:t>：</a:t>
                </a:r>
                <a:r>
                  <a:rPr lang="en-US" altLang="zh-CN" dirty="0"/>
                  <a:t> the sum of internal torques</a:t>
                </a:r>
                <a:r>
                  <a:rPr lang="zh-CN" altLang="en-US" dirty="0"/>
                  <a:t>；</a:t>
                </a:r>
                <a:endParaRPr lang="en-US" altLang="zh-CN" dirty="0"/>
              </a:p>
              <a:p>
                <a:endParaRPr lang="zh-CN" altLang="en-US" dirty="0"/>
              </a:p>
            </p:txBody>
          </p:sp>
        </mc:Choice>
        <mc:Fallback xmlns="">
          <p:sp>
            <p:nvSpPr>
              <p:cNvPr id="13" name="文本框 12">
                <a:extLst>
                  <a:ext uri="{FF2B5EF4-FFF2-40B4-BE49-F238E27FC236}">
                    <a16:creationId xmlns:a16="http://schemas.microsoft.com/office/drawing/2014/main" id="{73B0ACF0-6FF7-4EAB-8ACA-1D40CAE7D8A3}"/>
                  </a:ext>
                </a:extLst>
              </p:cNvPr>
              <p:cNvSpPr txBox="1">
                <a:spLocks noRot="1" noChangeAspect="1" noMove="1" noResize="1" noEditPoints="1" noAdjustHandles="1" noChangeArrowheads="1" noChangeShapeType="1" noTextEdit="1"/>
              </p:cNvSpPr>
              <p:nvPr/>
            </p:nvSpPr>
            <p:spPr>
              <a:xfrm>
                <a:off x="278346" y="5854166"/>
                <a:ext cx="6097772" cy="923330"/>
              </a:xfrm>
              <a:prstGeom prst="rect">
                <a:avLst/>
              </a:prstGeom>
              <a:blipFill>
                <a:blip r:embed="rId5"/>
                <a:stretch>
                  <a:fillRect t="-3289"/>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5047ABA8-4BEE-4066-8012-C82D98D15F18}"/>
              </a:ext>
            </a:extLst>
          </p:cNvPr>
          <p:cNvSpPr txBox="1"/>
          <p:nvPr/>
        </p:nvSpPr>
        <p:spPr>
          <a:xfrm>
            <a:off x="106330" y="3429000"/>
            <a:ext cx="8166690" cy="369332"/>
          </a:xfrm>
          <a:prstGeom prst="rect">
            <a:avLst/>
          </a:prstGeom>
          <a:noFill/>
        </p:spPr>
        <p:txBody>
          <a:bodyPr wrap="square">
            <a:spAutoFit/>
          </a:bodyPr>
          <a:lstStyle/>
          <a:p>
            <a:r>
              <a:rPr lang="en-US" altLang="zh-CN" dirty="0"/>
              <a:t>The equation of motion of the “normal” component</a:t>
            </a:r>
            <a:endParaRPr lang="zh-CN" altLang="en-US" dirty="0"/>
          </a:p>
        </p:txBody>
      </p:sp>
      <p:sp>
        <p:nvSpPr>
          <p:cNvPr id="3" name="标题 1">
            <a:extLst>
              <a:ext uri="{FF2B5EF4-FFF2-40B4-BE49-F238E27FC236}">
                <a16:creationId xmlns:a16="http://schemas.microsoft.com/office/drawing/2014/main" id="{51D65515-B666-40CB-F2E4-6EEF268E64AD}"/>
              </a:ext>
            </a:extLst>
          </p:cNvPr>
          <p:cNvSpPr txBox="1">
            <a:spLocks/>
          </p:cNvSpPr>
          <p:nvPr/>
        </p:nvSpPr>
        <p:spPr>
          <a:xfrm>
            <a:off x="2303311" y="309398"/>
            <a:ext cx="8145614" cy="65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t>Copper pair breaking effect</a:t>
            </a:r>
            <a:endParaRPr lang="zh-CN" altLang="en-US" sz="4400"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90C6FB5-20A1-4891-9535-18A15886C0CE}"/>
                  </a:ext>
                </a:extLst>
              </p:cNvPr>
              <p:cNvSpPr txBox="1"/>
              <p:nvPr/>
            </p:nvSpPr>
            <p:spPr>
              <a:xfrm>
                <a:off x="700439" y="1887332"/>
                <a:ext cx="7677149" cy="6163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𝑠</m:t>
                              </m:r>
                            </m:sub>
                          </m:sSub>
                        </m:num>
                        <m:den>
                          <m:r>
                            <a:rPr lang="en-US" altLang="zh-CN" i="1" smtClean="0">
                              <a:latin typeface="Cambria Math" panose="02040503050406030204" pitchFamily="18" charset="0"/>
                            </a:rPr>
                            <m:t>𝜕</m:t>
                          </m:r>
                          <m:r>
                            <a:rPr lang="en-US" altLang="zh-CN" b="0" i="1" smtClean="0">
                              <a:latin typeface="Cambria Math" panose="02040503050406030204" pitchFamily="18" charset="0"/>
                            </a:rPr>
                            <m:t>𝑡</m:t>
                          </m:r>
                        </m:den>
                      </m:f>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𝑘𝑛</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𝑣</m:t>
                              </m:r>
                            </m:e>
                            <m:sub>
                              <m:r>
                                <a:rPr lang="en-US" altLang="zh-CN" b="0" i="1" smtClean="0">
                                  <a:latin typeface="Cambria Math" panose="02040503050406030204" pitchFamily="18" charset="0"/>
                                  <a:ea typeface="Cambria Math" panose="02040503050406030204" pitchFamily="18" charset="0"/>
                                </a:rPr>
                                <m:t>𝑟</m:t>
                              </m:r>
                            </m:sub>
                          </m:sSub>
                        </m:num>
                        <m:den>
                          <m:r>
                            <a:rPr lang="en-US" altLang="zh-CN" b="0" i="1" smtClean="0">
                              <a:latin typeface="Cambria Math" panose="02040503050406030204" pitchFamily="18" charset="0"/>
                              <a:ea typeface="Cambria Math" panose="02040503050406030204" pitchFamily="18" charset="0"/>
                            </a:rPr>
                            <m:t>𝑟</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2</m:t>
                          </m:r>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𝑠</m:t>
                              </m:r>
                            </m:sub>
                          </m:sSub>
                          <m:d>
                            <m:dPr>
                              <m:ctrlPr>
                                <a:rPr lang="el-GR"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𝑟</m:t>
                              </m:r>
                            </m:e>
                          </m:d>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𝑠</m:t>
                                  </m:r>
                                </m:sub>
                              </m:sSub>
                            </m:num>
                            <m:den>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den>
                          </m:f>
                        </m:e>
                      </m:d>
                      <m:d>
                        <m:dPr>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𝜈</m:t>
                                  </m:r>
                                </m:e>
                                <m:sub>
                                  <m:r>
                                    <a:rPr lang="en-US" altLang="zh-CN" b="0" i="1" smtClean="0">
                                      <a:latin typeface="Cambria Math" panose="02040503050406030204" pitchFamily="18" charset="0"/>
                                      <a:ea typeface="Cambria Math" panose="02040503050406030204" pitchFamily="18" charset="0"/>
                                    </a:rPr>
                                    <m:t>𝑟</m:t>
                                  </m:r>
                                </m:sub>
                              </m:sSub>
                            </m:num>
                            <m:den>
                              <m:r>
                                <a:rPr lang="en-US" altLang="zh-CN" b="0" i="1" smtClean="0">
                                  <a:latin typeface="Cambria Math" panose="02040503050406030204" pitchFamily="18" charset="0"/>
                                  <a:ea typeface="Cambria Math" panose="02040503050406030204" pitchFamily="18" charset="0"/>
                                </a:rPr>
                                <m:t>𝑟</m:t>
                              </m:r>
                            </m:den>
                          </m:f>
                        </m:e>
                      </m:d>
                    </m:oMath>
                  </m:oMathPara>
                </a14:m>
                <a:endParaRPr lang="zh-CN" altLang="en-US" dirty="0"/>
              </a:p>
            </p:txBody>
          </p:sp>
        </mc:Choice>
        <mc:Fallback xmlns="">
          <p:sp>
            <p:nvSpPr>
              <p:cNvPr id="9" name="文本框 8">
                <a:extLst>
                  <a:ext uri="{FF2B5EF4-FFF2-40B4-BE49-F238E27FC236}">
                    <a16:creationId xmlns:a16="http://schemas.microsoft.com/office/drawing/2014/main" id="{190C6FB5-20A1-4891-9535-18A15886C0CE}"/>
                  </a:ext>
                </a:extLst>
              </p:cNvPr>
              <p:cNvSpPr txBox="1">
                <a:spLocks noRot="1" noChangeAspect="1" noMove="1" noResize="1" noEditPoints="1" noAdjustHandles="1" noChangeArrowheads="1" noChangeShapeType="1" noTextEdit="1"/>
              </p:cNvSpPr>
              <p:nvPr/>
            </p:nvSpPr>
            <p:spPr>
              <a:xfrm>
                <a:off x="700439" y="1887332"/>
                <a:ext cx="7677149" cy="6163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5754F8F-32CF-4D08-8954-A2316321E7FF}"/>
                  </a:ext>
                </a:extLst>
              </p:cNvPr>
              <p:cNvSpPr txBox="1"/>
              <p:nvPr/>
            </p:nvSpPr>
            <p:spPr>
              <a:xfrm>
                <a:off x="2273241" y="2664918"/>
                <a:ext cx="6097772" cy="7101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𝜐</m:t>
                          </m:r>
                        </m:e>
                        <m:sub>
                          <m:r>
                            <a:rPr lang="en-US" altLang="zh-CN" b="0" i="1" smtClean="0">
                              <a:latin typeface="Cambria Math" panose="02040503050406030204" pitchFamily="18" charset="0"/>
                            </a:rPr>
                            <m:t>𝑟</m:t>
                          </m:r>
                        </m:sub>
                      </m:sSub>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𝜐</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𝑒𝑥𝑝</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𝑝</m:t>
                                  </m:r>
                                </m:sub>
                              </m:sSub>
                            </m:num>
                            <m:den>
                              <m:r>
                                <a:rPr lang="en-US" altLang="zh-CN" b="0" i="1" smtClean="0">
                                  <a:latin typeface="Cambria Math" panose="02040503050406030204" pitchFamily="18" charset="0"/>
                                  <a:ea typeface="Cambria Math" panose="02040503050406030204" pitchFamily="18" charset="0"/>
                                </a:rPr>
                                <m:t>𝑘𝑇</m:t>
                              </m:r>
                            </m:den>
                          </m:f>
                          <m:d>
                            <m:dPr>
                              <m:begChr m:val="["/>
                              <m:endChr m:val="]"/>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𝑐𝑟</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𝜔</m:t>
                                  </m:r>
                                </m:num>
                                <m:den>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𝑐𝑟</m:t>
                                      </m:r>
                                    </m:sub>
                                  </m:sSub>
                                </m:den>
                              </m:f>
                            </m:e>
                          </m:d>
                        </m:e>
                      </m:d>
                      <m:r>
                        <a:rPr lang="en-US" altLang="zh-CN" b="0" i="1" smtClean="0">
                          <a:latin typeface="Cambria Math" panose="02040503050406030204" pitchFamily="18" charset="0"/>
                          <a:ea typeface="Cambria Math" panose="02040503050406030204" pitchFamily="18" charset="0"/>
                        </a:rPr>
                        <m:t>                </m:t>
                      </m:r>
                      <m:d>
                        <m:dPr>
                          <m:ctrlPr>
                            <a:rPr lang="en-US" altLang="zh-CN" b="0" i="1" smtClean="0">
                              <a:latin typeface="Cambria Math" panose="02040503050406030204" pitchFamily="18" charset="0"/>
                              <a:ea typeface="Cambria Math" panose="02040503050406030204" pitchFamily="18" charset="0"/>
                            </a:rPr>
                          </m:ctrlPr>
                        </m:dPr>
                        <m:e>
                          <m:r>
                            <m:rPr>
                              <m:sty m:val="p"/>
                            </m:rPr>
                            <a:rPr lang="en-US" altLang="zh-CN" i="1">
                              <a:latin typeface="Cambria Math" panose="02040503050406030204" pitchFamily="18" charset="0"/>
                              <a:ea typeface="Cambria Math" panose="02040503050406030204" pitchFamily="18" charset="0"/>
                            </a:rPr>
                            <m:t>Alpar</m:t>
                          </m:r>
                          <m:r>
                            <a:rPr lang="en-US" altLang="zh-CN" b="0" i="1" smtClean="0">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9</m:t>
                          </m:r>
                          <m:r>
                            <a:rPr lang="en-US" altLang="zh-CN" i="1">
                              <a:latin typeface="Cambria Math" panose="02040503050406030204" pitchFamily="18" charset="0"/>
                              <a:ea typeface="Cambria Math" panose="02040503050406030204" pitchFamily="18" charset="0"/>
                            </a:rPr>
                            <m:t>8</m:t>
                          </m:r>
                          <m:r>
                            <a:rPr lang="en-US" altLang="zh-CN" i="1" smtClean="0">
                              <a:latin typeface="Cambria Math" panose="02040503050406030204" pitchFamily="18" charset="0"/>
                              <a:ea typeface="Cambria Math" panose="02040503050406030204" pitchFamily="18" charset="0"/>
                            </a:rPr>
                            <m:t>4</m:t>
                          </m:r>
                        </m:e>
                      </m:d>
                    </m:oMath>
                  </m:oMathPara>
                </a14:m>
                <a:endParaRPr lang="zh-CN" altLang="en-US" dirty="0"/>
              </a:p>
            </p:txBody>
          </p:sp>
        </mc:Choice>
        <mc:Fallback xmlns="">
          <p:sp>
            <p:nvSpPr>
              <p:cNvPr id="10" name="文本框 9">
                <a:extLst>
                  <a:ext uri="{FF2B5EF4-FFF2-40B4-BE49-F238E27FC236}">
                    <a16:creationId xmlns:a16="http://schemas.microsoft.com/office/drawing/2014/main" id="{25754F8F-32CF-4D08-8954-A2316321E7FF}"/>
                  </a:ext>
                </a:extLst>
              </p:cNvPr>
              <p:cNvSpPr txBox="1">
                <a:spLocks noRot="1" noChangeAspect="1" noMove="1" noResize="1" noEditPoints="1" noAdjustHandles="1" noChangeArrowheads="1" noChangeShapeType="1" noTextEdit="1"/>
              </p:cNvSpPr>
              <p:nvPr/>
            </p:nvSpPr>
            <p:spPr>
              <a:xfrm>
                <a:off x="2273241" y="2664918"/>
                <a:ext cx="6097772" cy="710194"/>
              </a:xfrm>
              <a:prstGeom prst="rect">
                <a:avLst/>
              </a:prstGeom>
              <a:blipFill>
                <a:blip r:embed="rId7"/>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62AD63B4-AFDA-4F28-9EAB-2BE55555540C}"/>
              </a:ext>
            </a:extLst>
          </p:cNvPr>
          <p:cNvSpPr txBox="1"/>
          <p:nvPr/>
        </p:nvSpPr>
        <p:spPr>
          <a:xfrm>
            <a:off x="106330" y="1258560"/>
            <a:ext cx="6097508" cy="369332"/>
          </a:xfrm>
          <a:prstGeom prst="rect">
            <a:avLst/>
          </a:prstGeom>
          <a:noFill/>
        </p:spPr>
        <p:txBody>
          <a:bodyPr wrap="square">
            <a:spAutoFit/>
          </a:bodyPr>
          <a:lstStyle/>
          <a:p>
            <a:r>
              <a:rPr lang="en-US" altLang="zh-CN" dirty="0"/>
              <a:t>The equations of motion of superfluid components </a:t>
            </a:r>
            <a:endParaRPr lang="zh-CN" altLang="en-US" dirty="0"/>
          </a:p>
        </p:txBody>
      </p:sp>
    </p:spTree>
    <p:extLst>
      <p:ext uri="{BB962C8B-B14F-4D97-AF65-F5344CB8AC3E}">
        <p14:creationId xmlns:p14="http://schemas.microsoft.com/office/powerpoint/2010/main" val="402498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71692-E192-8B49-952E-45436B351290}"/>
              </a:ext>
            </a:extLst>
          </p:cNvPr>
          <p:cNvPicPr>
            <a:picLocks noChangeAspect="1"/>
          </p:cNvPicPr>
          <p:nvPr/>
        </p:nvPicPr>
        <p:blipFill>
          <a:blip r:embed="rId2"/>
          <a:stretch>
            <a:fillRect/>
          </a:stretch>
        </p:blipFill>
        <p:spPr>
          <a:xfrm>
            <a:off x="0" y="23838"/>
            <a:ext cx="1194086" cy="940343"/>
          </a:xfrm>
          <a:prstGeom prst="rect">
            <a:avLst/>
          </a:prstGeom>
        </p:spPr>
      </p:pic>
      <p:sp>
        <p:nvSpPr>
          <p:cNvPr id="2" name="灯片编号占位符 1">
            <a:extLst>
              <a:ext uri="{FF2B5EF4-FFF2-40B4-BE49-F238E27FC236}">
                <a16:creationId xmlns:a16="http://schemas.microsoft.com/office/drawing/2014/main" id="{CAFADDE4-DB5A-4BA8-B4DC-F72CFA76D23B}"/>
              </a:ext>
            </a:extLst>
          </p:cNvPr>
          <p:cNvSpPr>
            <a:spLocks noGrp="1"/>
          </p:cNvSpPr>
          <p:nvPr>
            <p:ph type="sldNum" sz="quarter" idx="12"/>
          </p:nvPr>
        </p:nvSpPr>
        <p:spPr/>
        <p:txBody>
          <a:bodyPr/>
          <a:lstStyle/>
          <a:p>
            <a:fld id="{5FB7E18D-5DA7-44F0-8F97-29BC6A288900}" type="slidenum">
              <a:rPr lang="zh-CN" altLang="en-US" smtClean="0"/>
              <a:t>7</a:t>
            </a:fld>
            <a:endParaRPr lang="zh-CN" altLang="en-US"/>
          </a:p>
        </p:txBody>
      </p:sp>
      <p:sp>
        <p:nvSpPr>
          <p:cNvPr id="13" name="文本框 12">
            <a:extLst>
              <a:ext uri="{FF2B5EF4-FFF2-40B4-BE49-F238E27FC236}">
                <a16:creationId xmlns:a16="http://schemas.microsoft.com/office/drawing/2014/main" id="{1AB2DD6F-98C1-4539-844C-7C39DEE8120D}"/>
              </a:ext>
            </a:extLst>
          </p:cNvPr>
          <p:cNvSpPr txBox="1"/>
          <p:nvPr/>
        </p:nvSpPr>
        <p:spPr>
          <a:xfrm>
            <a:off x="208186" y="1505729"/>
            <a:ext cx="11517721" cy="646331"/>
          </a:xfrm>
          <a:prstGeom prst="rect">
            <a:avLst/>
          </a:prstGeom>
          <a:noFill/>
        </p:spPr>
        <p:txBody>
          <a:bodyPr wrap="square">
            <a:spAutoFit/>
          </a:bodyPr>
          <a:lstStyle/>
          <a:p>
            <a:r>
              <a:rPr lang="en-US" altLang="zh-CN" dirty="0"/>
              <a:t>The system is in steady state when all superfluid regions share the external torque in proportion to their moments of inertia, so that the crust and the superfluid decelerate at the same rate:</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89BD1AB-735D-44AF-AD85-E4ED9F1A334E}"/>
                  </a:ext>
                </a:extLst>
              </p:cNvPr>
              <p:cNvSpPr txBox="1"/>
              <p:nvPr/>
            </p:nvSpPr>
            <p:spPr>
              <a:xfrm>
                <a:off x="2847718" y="2470450"/>
                <a:ext cx="3969805"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rPr>
                          </m:ctrlPr>
                        </m:fPr>
                        <m:num>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Ω</m:t>
                              </m:r>
                            </m:e>
                            <m:sub>
                              <m:r>
                                <a:rPr lang="en-US" altLang="zh-CN" sz="2000" b="0" i="1" smtClean="0">
                                  <a:latin typeface="Cambria Math" panose="02040503050406030204" pitchFamily="18" charset="0"/>
                                </a:rPr>
                                <m:t>𝑠</m:t>
                              </m:r>
                            </m:sub>
                          </m:sSub>
                        </m:num>
                        <m:den>
                          <m:r>
                            <a:rPr lang="en-US" altLang="zh-CN" sz="2000" i="1" smtClean="0">
                              <a:latin typeface="Cambria Math" panose="02040503050406030204" pitchFamily="18" charset="0"/>
                            </a:rPr>
                            <m:t>𝜕</m:t>
                          </m:r>
                          <m:r>
                            <a:rPr lang="en-US" altLang="zh-CN" sz="2000" b="0" i="1" smtClean="0">
                              <a:latin typeface="Cambria Math" panose="02040503050406030204" pitchFamily="18" charset="0"/>
                            </a:rPr>
                            <m:t>𝑡</m:t>
                          </m:r>
                        </m:den>
                      </m:f>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acc>
                            <m:accPr>
                              <m:chr m:val="̇"/>
                              <m:ctrlPr>
                                <a:rPr lang="en-US" altLang="zh-CN" sz="2000" i="1" smtClean="0">
                                  <a:latin typeface="Cambria Math" panose="02040503050406030204" pitchFamily="18" charset="0"/>
                                  <a:ea typeface="Cambria Math" panose="02040503050406030204" pitchFamily="18" charset="0"/>
                                </a:rPr>
                              </m:ctrlPr>
                            </m:accPr>
                            <m:e>
                              <m:r>
                                <m:rPr>
                                  <m:sty m:val="p"/>
                                </m:rPr>
                                <a:rPr lang="el-GR" altLang="zh-CN" sz="2000" i="1" smtClean="0">
                                  <a:latin typeface="Cambria Math" panose="02040503050406030204" pitchFamily="18" charset="0"/>
                                  <a:ea typeface="Cambria Math" panose="02040503050406030204" pitchFamily="18" charset="0"/>
                                </a:rPr>
                                <m:t>Ω</m:t>
                              </m:r>
                            </m:e>
                          </m:acc>
                        </m:e>
                        <m:sub>
                          <m:r>
                            <a:rPr lang="en-US" altLang="zh-CN" sz="2000" b="0" i="1" smtClean="0">
                              <a:latin typeface="Cambria Math" panose="02040503050406030204" pitchFamily="18" charset="0"/>
                              <a:ea typeface="Cambria Math" panose="02040503050406030204" pitchFamily="18" charset="0"/>
                            </a:rPr>
                            <m:t>𝑐</m:t>
                          </m:r>
                        </m:sub>
                      </m:sSub>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𝑁</m:t>
                          </m:r>
                        </m:num>
                        <m:den>
                          <m:r>
                            <a:rPr lang="en-US" altLang="zh-CN" sz="2000" b="0" i="1" smtClean="0">
                              <a:latin typeface="Cambria Math" panose="02040503050406030204" pitchFamily="18" charset="0"/>
                              <a:ea typeface="Cambria Math" panose="02040503050406030204" pitchFamily="18" charset="0"/>
                            </a:rPr>
                            <m:t>𝐼</m:t>
                          </m:r>
                        </m:den>
                      </m:f>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acc>
                            <m:accPr>
                              <m:chr m:val="̇"/>
                              <m:ctrlPr>
                                <a:rPr lang="en-US" altLang="zh-CN" sz="2000" i="1" smtClean="0">
                                  <a:latin typeface="Cambria Math" panose="02040503050406030204" pitchFamily="18" charset="0"/>
                                  <a:ea typeface="Cambria Math" panose="02040503050406030204" pitchFamily="18" charset="0"/>
                                </a:rPr>
                              </m:ctrlPr>
                            </m:accPr>
                            <m:e>
                              <m:r>
                                <m:rPr>
                                  <m:sty m:val="p"/>
                                </m:rPr>
                                <a:rPr lang="el-GR" altLang="zh-CN" sz="2000" i="1" smtClean="0">
                                  <a:latin typeface="Cambria Math" panose="02040503050406030204" pitchFamily="18" charset="0"/>
                                  <a:ea typeface="Cambria Math" panose="02040503050406030204" pitchFamily="18" charset="0"/>
                                </a:rPr>
                                <m:t>Ω</m:t>
                              </m:r>
                            </m:e>
                          </m:acc>
                        </m:e>
                        <m:sub>
                          <m:r>
                            <a:rPr lang="en-US" altLang="zh-CN" sz="2000" i="1" smtClean="0">
                              <a:latin typeface="Cambria Math" panose="02040503050406030204" pitchFamily="18" charset="0"/>
                              <a:ea typeface="Cambria Math" panose="02040503050406030204" pitchFamily="18" charset="0"/>
                            </a:rPr>
                            <m:t>∞</m:t>
                          </m:r>
                        </m:sub>
                      </m:sSub>
                      <m:r>
                        <a:rPr lang="en-US" altLang="zh-CN" sz="2000" b="0" i="1" smtClean="0">
                          <a:latin typeface="Cambria Math" panose="02040503050406030204" pitchFamily="18" charset="0"/>
                          <a:ea typeface="Cambria Math" panose="02040503050406030204" pitchFamily="18" charset="0"/>
                        </a:rPr>
                        <m:t>                     </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5</m:t>
                          </m:r>
                        </m:e>
                      </m:d>
                    </m:oMath>
                  </m:oMathPara>
                </a14:m>
                <a:endParaRPr lang="zh-CN" altLang="en-US" sz="2000" dirty="0"/>
              </a:p>
            </p:txBody>
          </p:sp>
        </mc:Choice>
        <mc:Fallback xmlns="">
          <p:sp>
            <p:nvSpPr>
              <p:cNvPr id="14" name="文本框 13">
                <a:extLst>
                  <a:ext uri="{FF2B5EF4-FFF2-40B4-BE49-F238E27FC236}">
                    <a16:creationId xmlns:a16="http://schemas.microsoft.com/office/drawing/2014/main" id="{589BD1AB-735D-44AF-AD85-E4ED9F1A334E}"/>
                  </a:ext>
                </a:extLst>
              </p:cNvPr>
              <p:cNvSpPr txBox="1">
                <a:spLocks noRot="1" noChangeAspect="1" noMove="1" noResize="1" noEditPoints="1" noAdjustHandles="1" noChangeArrowheads="1" noChangeShapeType="1" noTextEdit="1"/>
              </p:cNvSpPr>
              <p:nvPr/>
            </p:nvSpPr>
            <p:spPr>
              <a:xfrm>
                <a:off x="2847718" y="2470450"/>
                <a:ext cx="3969805" cy="58522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D770259-8161-4B5D-A90B-6D128D64BF8E}"/>
                  </a:ext>
                </a:extLst>
              </p:cNvPr>
              <p:cNvSpPr txBox="1"/>
              <p:nvPr/>
            </p:nvSpPr>
            <p:spPr>
              <a:xfrm>
                <a:off x="2850680" y="3517678"/>
                <a:ext cx="3404458" cy="607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𝜐</m:t>
                          </m:r>
                        </m:e>
                        <m:sub>
                          <m:r>
                            <a:rPr lang="en-US" altLang="zh-CN" i="1">
                              <a:latin typeface="Cambria Math" panose="02040503050406030204" pitchFamily="18" charset="0"/>
                              <a:ea typeface="Cambria Math" panose="02040503050406030204" pitchFamily="18" charset="0"/>
                            </a:rPr>
                            <m:t>∞</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smtClean="0">
                                  <a:latin typeface="Cambria Math" panose="02040503050406030204" pitchFamily="18" charset="0"/>
                                  <a:ea typeface="Cambria Math" panose="02040503050406030204" pitchFamily="18" charset="0"/>
                                </a:rPr>
                              </m:ctrlPr>
                            </m:sSubPr>
                            <m:e>
                              <m:d>
                                <m:dPr>
                                  <m:begChr m:val="|"/>
                                  <m:endChr m:val="|"/>
                                  <m:ctrlPr>
                                    <a:rPr lang="en-US" altLang="zh-CN" i="1" smtClean="0">
                                      <a:latin typeface="Cambria Math" panose="02040503050406030204" pitchFamily="18" charset="0"/>
                                      <a:ea typeface="Cambria Math" panose="02040503050406030204" pitchFamily="18" charset="0"/>
                                    </a:rPr>
                                  </m:ctrlPr>
                                </m:dPr>
                                <m:e>
                                  <m:acc>
                                    <m:accPr>
                                      <m:chr m:val="̇"/>
                                      <m:ctrlPr>
                                        <a:rPr lang="en-US" altLang="zh-CN" i="1" smtClean="0">
                                          <a:latin typeface="Cambria Math" panose="02040503050406030204" pitchFamily="18" charset="0"/>
                                          <a:ea typeface="Cambria Math" panose="02040503050406030204" pitchFamily="18" charset="0"/>
                                        </a:rPr>
                                      </m:ctrlPr>
                                    </m:accPr>
                                    <m:e>
                                      <m:r>
                                        <m:rPr>
                                          <m:sty m:val="p"/>
                                        </m:rPr>
                                        <a:rPr lang="el-GR" altLang="zh-CN" i="1" smtClean="0">
                                          <a:latin typeface="Cambria Math" panose="02040503050406030204" pitchFamily="18" charset="0"/>
                                          <a:ea typeface="Cambria Math" panose="02040503050406030204" pitchFamily="18" charset="0"/>
                                        </a:rPr>
                                        <m:t>Ω</m:t>
                                      </m:r>
                                    </m:e>
                                  </m:acc>
                                </m:e>
                              </m:d>
                            </m:e>
                            <m:sub>
                              <m:r>
                                <a:rPr lang="en-US" altLang="zh-CN"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ea typeface="Cambria Math" panose="02040503050406030204" pitchFamily="18" charset="0"/>
                            </a:rPr>
                            <m:t>𝑟</m:t>
                          </m:r>
                        </m:num>
                        <m:den>
                          <m:r>
                            <a:rPr lang="en-US" altLang="zh-CN" b="0" i="1" smtClean="0">
                              <a:latin typeface="Cambria Math" panose="02040503050406030204" pitchFamily="18" charset="0"/>
                              <a:ea typeface="Cambria Math" panose="02040503050406030204" pitchFamily="18" charset="0"/>
                            </a:rPr>
                            <m:t>𝑛𝑘</m:t>
                          </m:r>
                        </m:den>
                      </m:f>
                      <m:r>
                        <a:rPr lang="en-US" altLang="zh-CN" b="0" i="1" smtClean="0">
                          <a:latin typeface="Cambria Math" panose="02040503050406030204" pitchFamily="18" charset="0"/>
                          <a:ea typeface="Cambria Math" panose="02040503050406030204" pitchFamily="18" charset="0"/>
                        </a:rPr>
                        <m:t>                                  </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6</m:t>
                          </m:r>
                        </m:e>
                      </m:d>
                    </m:oMath>
                  </m:oMathPara>
                </a14:m>
                <a:endParaRPr lang="zh-CN" altLang="en-US" dirty="0"/>
              </a:p>
            </p:txBody>
          </p:sp>
        </mc:Choice>
        <mc:Fallback xmlns="">
          <p:sp>
            <p:nvSpPr>
              <p:cNvPr id="15" name="文本框 14">
                <a:extLst>
                  <a:ext uri="{FF2B5EF4-FFF2-40B4-BE49-F238E27FC236}">
                    <a16:creationId xmlns:a16="http://schemas.microsoft.com/office/drawing/2014/main" id="{6D770259-8161-4B5D-A90B-6D128D64BF8E}"/>
                  </a:ext>
                </a:extLst>
              </p:cNvPr>
              <p:cNvSpPr txBox="1">
                <a:spLocks noRot="1" noChangeAspect="1" noMove="1" noResize="1" noEditPoints="1" noAdjustHandles="1" noChangeArrowheads="1" noChangeShapeType="1" noTextEdit="1"/>
              </p:cNvSpPr>
              <p:nvPr/>
            </p:nvSpPr>
            <p:spPr>
              <a:xfrm>
                <a:off x="2850680" y="3517678"/>
                <a:ext cx="3404458" cy="60766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91BF4E8-E515-4759-A5A6-9CE34C287C8A}"/>
                  </a:ext>
                </a:extLst>
              </p:cNvPr>
              <p:cNvSpPr txBox="1"/>
              <p:nvPr/>
            </p:nvSpPr>
            <p:spPr>
              <a:xfrm>
                <a:off x="2754795" y="4818124"/>
                <a:ext cx="1638975" cy="303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𝐼</m:t>
                      </m:r>
                      <m:r>
                        <a:rPr lang="en-US" altLang="zh-CN"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𝐼</m:t>
                          </m:r>
                        </m:e>
                        <m:sub>
                          <m:r>
                            <a:rPr lang="en-US" altLang="zh-CN" b="0" i="1" smtClean="0">
                              <a:latin typeface="Cambria Math" panose="02040503050406030204" pitchFamily="18" charset="0"/>
                              <a:ea typeface="Cambria Math" panose="02040503050406030204" pitchFamily="18" charset="0"/>
                            </a:rPr>
                            <m:t>𝑐</m:t>
                          </m:r>
                        </m:sub>
                        <m:sup>
                          <m:r>
                            <a:rPr lang="en-US" altLang="zh-CN" b="0" i="1" smtClean="0">
                              <a:latin typeface="Cambria Math" panose="02040503050406030204" pitchFamily="18" charset="0"/>
                              <a:ea typeface="Cambria Math" panose="02040503050406030204" pitchFamily="18" charset="0"/>
                            </a:rPr>
                            <m:t>0</m:t>
                          </m:r>
                        </m:sup>
                      </m:sSubSup>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𝐼</m:t>
                          </m:r>
                        </m:e>
                        <m:sub>
                          <m:r>
                            <a:rPr lang="en-US" altLang="zh-CN" b="0" i="1" smtClean="0">
                              <a:latin typeface="Cambria Math" panose="02040503050406030204" pitchFamily="18" charset="0"/>
                              <a:ea typeface="Cambria Math" panose="02040503050406030204" pitchFamily="18" charset="0"/>
                            </a:rPr>
                            <m:t>𝑝</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𝐼</m:t>
                      </m:r>
                    </m:oMath>
                  </m:oMathPara>
                </a14:m>
                <a:endParaRPr lang="zh-CN" altLang="en-US" dirty="0"/>
              </a:p>
            </p:txBody>
          </p:sp>
        </mc:Choice>
        <mc:Fallback xmlns="">
          <p:sp>
            <p:nvSpPr>
              <p:cNvPr id="16" name="文本框 15">
                <a:extLst>
                  <a:ext uri="{FF2B5EF4-FFF2-40B4-BE49-F238E27FC236}">
                    <a16:creationId xmlns:a16="http://schemas.microsoft.com/office/drawing/2014/main" id="{391BF4E8-E515-4759-A5A6-9CE34C287C8A}"/>
                  </a:ext>
                </a:extLst>
              </p:cNvPr>
              <p:cNvSpPr txBox="1">
                <a:spLocks noRot="1" noChangeAspect="1" noMove="1" noResize="1" noEditPoints="1" noAdjustHandles="1" noChangeArrowheads="1" noChangeShapeType="1" noTextEdit="1"/>
              </p:cNvSpPr>
              <p:nvPr/>
            </p:nvSpPr>
            <p:spPr>
              <a:xfrm>
                <a:off x="2754795" y="4818124"/>
                <a:ext cx="1638975" cy="303929"/>
              </a:xfrm>
              <a:prstGeom prst="rect">
                <a:avLst/>
              </a:prstGeom>
              <a:blipFill>
                <a:blip r:embed="rId6"/>
                <a:stretch>
                  <a:fillRect l="-2974" r="-2230" b="-20000"/>
                </a:stretch>
              </a:blipFill>
            </p:spPr>
            <p:txBody>
              <a:bodyPr/>
              <a:lstStyle/>
              <a:p>
                <a:r>
                  <a:rPr lang="zh-CN" altLang="en-US">
                    <a:noFill/>
                  </a:rPr>
                  <a:t> </a:t>
                </a:r>
              </a:p>
            </p:txBody>
          </p:sp>
        </mc:Fallback>
      </mc:AlternateContent>
      <p:sp>
        <p:nvSpPr>
          <p:cNvPr id="3" name="标题 1">
            <a:extLst>
              <a:ext uri="{FF2B5EF4-FFF2-40B4-BE49-F238E27FC236}">
                <a16:creationId xmlns:a16="http://schemas.microsoft.com/office/drawing/2014/main" id="{E9D0D87B-2905-8424-70AA-3E61D4D8FADD}"/>
              </a:ext>
            </a:extLst>
          </p:cNvPr>
          <p:cNvSpPr txBox="1">
            <a:spLocks/>
          </p:cNvSpPr>
          <p:nvPr/>
        </p:nvSpPr>
        <p:spPr>
          <a:xfrm>
            <a:off x="2303311" y="309398"/>
            <a:ext cx="8145614" cy="65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t>Copper pair breaking effect</a:t>
            </a:r>
            <a:endParaRPr lang="zh-CN" altLang="en-US" sz="4400" dirty="0"/>
          </a:p>
        </p:txBody>
      </p:sp>
    </p:spTree>
    <p:extLst>
      <p:ext uri="{BB962C8B-B14F-4D97-AF65-F5344CB8AC3E}">
        <p14:creationId xmlns:p14="http://schemas.microsoft.com/office/powerpoint/2010/main" val="6596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75FDFC4-62B2-4F77-AFBE-DF3A242FB24D}"/>
              </a:ext>
            </a:extLst>
          </p:cNvPr>
          <p:cNvSpPr>
            <a:spLocks noGrp="1"/>
          </p:cNvSpPr>
          <p:nvPr>
            <p:ph type="sldNum" sz="quarter" idx="12"/>
          </p:nvPr>
        </p:nvSpPr>
        <p:spPr/>
        <p:txBody>
          <a:bodyPr/>
          <a:lstStyle/>
          <a:p>
            <a:fld id="{5FB7E18D-5DA7-44F0-8F97-29BC6A288900}" type="slidenum">
              <a:rPr lang="zh-CN" altLang="en-US" smtClean="0"/>
              <a:t>8</a:t>
            </a:fld>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3B92FD4-C076-49B6-BA4D-82F6C940321F}"/>
                  </a:ext>
                </a:extLst>
              </p:cNvPr>
              <p:cNvSpPr txBox="1"/>
              <p:nvPr/>
            </p:nvSpPr>
            <p:spPr>
              <a:xfrm>
                <a:off x="1431053" y="1585965"/>
                <a:ext cx="8762162" cy="2260042"/>
              </a:xfrm>
              <a:prstGeom prst="rect">
                <a:avLst/>
              </a:prstGeom>
              <a:noFill/>
            </p:spPr>
            <p:txBody>
              <a:bodyPr wrap="square" rtlCol="0">
                <a:spAutoFit/>
              </a:bodyPr>
              <a:lstStyle/>
              <a:p>
                <a14:m>
                  <m:oMath xmlns:m="http://schemas.openxmlformats.org/officeDocument/2006/math">
                    <m:sSubSup>
                      <m:sSubSupPr>
                        <m:ctrlPr>
                          <a:rPr lang="en-US" altLang="zh-CN" i="1" smtClean="0">
                            <a:latin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𝑐</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𝑡</m:t>
                        </m:r>
                      </m:e>
                    </m:d>
                    <m:r>
                      <a:rPr lang="en-US" altLang="zh-CN" b="0" i="1" smtClean="0">
                        <a:solidFill>
                          <a:schemeClr val="tx1"/>
                        </a:solidFill>
                        <a:latin typeface="Cambria Math" panose="02040503050406030204" pitchFamily="18" charset="0"/>
                        <a:ea typeface="Cambria Math" panose="02040503050406030204" pitchFamily="18" charset="0"/>
                      </a:rPr>
                      <m:t>+</m:t>
                    </m:r>
                    <m:sSubSup>
                      <m:sSubSupPr>
                        <m:ctrlPr>
                          <a:rPr lang="en-US" altLang="zh-CN" i="1" smtClean="0">
                            <a:solidFill>
                              <a:schemeClr val="tx1"/>
                            </a:solidFill>
                            <a:latin typeface="Cambria Math" panose="02040503050406030204" pitchFamily="18" charset="0"/>
                            <a:ea typeface="Cambria Math" panose="02040503050406030204" pitchFamily="18" charset="0"/>
                          </a:rPr>
                        </m:ctrlPr>
                      </m:sSubSupPr>
                      <m:e>
                        <m:r>
                          <a:rPr lang="zh-CN" altLang="en-US" i="1" smtClean="0">
                            <a:solidFill>
                              <a:schemeClr val="tx1"/>
                            </a:solidFill>
                            <a:latin typeface="Cambria Math" panose="02040503050406030204" pitchFamily="18" charset="0"/>
                            <a:ea typeface="Cambria Math" panose="02040503050406030204" pitchFamily="18" charset="0"/>
                          </a:rPr>
                          <m:t>𝛿</m:t>
                        </m:r>
                        <m:r>
                          <m:rPr>
                            <m:sty m:val="p"/>
                          </m:rPr>
                          <a:rPr lang="el-GR" altLang="zh-CN" i="1" smtClean="0">
                            <a:solidFill>
                              <a:schemeClr val="tx1"/>
                            </a:solidFill>
                            <a:latin typeface="Cambria Math" panose="02040503050406030204" pitchFamily="18" charset="0"/>
                            <a:ea typeface="Cambria Math" panose="02040503050406030204" pitchFamily="18" charset="0"/>
                          </a:rPr>
                          <m:t>Ω</m:t>
                        </m:r>
                      </m:e>
                      <m:sub>
                        <m:r>
                          <a:rPr lang="en-US" altLang="zh-CN" b="0" i="1" smtClean="0">
                            <a:solidFill>
                              <a:schemeClr val="tx1"/>
                            </a:solidFill>
                            <a:latin typeface="Cambria Math" panose="02040503050406030204" pitchFamily="18" charset="0"/>
                            <a:ea typeface="Cambria Math" panose="02040503050406030204" pitchFamily="18" charset="0"/>
                          </a:rPr>
                          <m:t>𝑐</m:t>
                        </m:r>
                      </m:sub>
                      <m:sup>
                        <m:d>
                          <m:dPr>
                            <m:ctrlPr>
                              <a:rPr lang="en-US" altLang="zh-CN" b="0" i="1" smtClean="0">
                                <a:solidFill>
                                  <a:schemeClr val="tx1"/>
                                </a:solidFill>
                                <a:latin typeface="Cambria Math" panose="02040503050406030204" pitchFamily="18" charset="0"/>
                                <a:ea typeface="Cambria Math" panose="02040503050406030204" pitchFamily="18" charset="0"/>
                              </a:rPr>
                            </m:ctrlPr>
                          </m:dPr>
                          <m:e>
                            <m:r>
                              <a:rPr lang="en-US" altLang="zh-CN" b="0" i="1" smtClean="0">
                                <a:solidFill>
                                  <a:schemeClr val="tx1"/>
                                </a:solidFill>
                                <a:latin typeface="Cambria Math" panose="02040503050406030204" pitchFamily="18" charset="0"/>
                                <a:ea typeface="Cambria Math" panose="02040503050406030204" pitchFamily="18" charset="0"/>
                              </a:rPr>
                              <m:t>2</m:t>
                            </m:r>
                          </m:e>
                        </m:d>
                      </m:sup>
                    </m:sSubSup>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𝑡</m:t>
                    </m:r>
                    <m:r>
                      <a:rPr lang="en-US" altLang="zh-CN" b="0" i="1" smtClean="0">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rPr>
                  <a:t>                                              </a:t>
                </a:r>
                <a:r>
                  <a:rPr lang="en-US" altLang="zh-CN" dirty="0"/>
                  <a:t>(7)</a:t>
                </a:r>
              </a:p>
              <a:p>
                <a:endParaRPr lang="en-US" altLang="zh-CN" dirty="0"/>
              </a:p>
              <a:p>
                <a14:m>
                  <m:oMath xmlns:m="http://schemas.openxmlformats.org/officeDocument/2006/math">
                    <m:sSup>
                      <m:sSupPr>
                        <m:ctrlPr>
                          <a:rPr lang="en-US" altLang="zh-CN" i="1" smtClean="0">
                            <a:latin typeface="Cambria Math" panose="02040503050406030204" pitchFamily="18" charset="0"/>
                          </a:rPr>
                        </m:ctrlPr>
                      </m:sSupPr>
                      <m:e>
                        <m:r>
                          <m:rPr>
                            <m:sty m:val="p"/>
                          </m:rPr>
                          <a:rPr lang="el-GR" altLang="zh-CN" i="1" smtClean="0">
                            <a:latin typeface="Cambria Math" panose="02040503050406030204" pitchFamily="18" charset="0"/>
                            <a:ea typeface="Cambria Math" panose="02040503050406030204" pitchFamily="18" charset="0"/>
                          </a:rPr>
                          <m:t>Ω</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𝜔</m:t>
                        </m:r>
                      </m:e>
                      <m:sub>
                        <m:r>
                          <a:rPr lang="en-US" altLang="zh-CN" i="1" smtClean="0">
                            <a:latin typeface="Cambria Math" panose="02040503050406030204" pitchFamily="18" charset="0"/>
                            <a:ea typeface="Cambria Math" panose="02040503050406030204" pitchFamily="18" charset="0"/>
                          </a:rPr>
                          <m:t>∞</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e>
                    </m:d>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𝛿</m:t>
                        </m:r>
                        <m:r>
                          <m:rPr>
                            <m:sty m:val="p"/>
                          </m:rPr>
                          <a:rPr lang="el-GR" altLang="zh-CN" b="0" i="1" smtClean="0">
                            <a:latin typeface="Cambria Math" panose="02040503050406030204" pitchFamily="18" charset="0"/>
                            <a:ea typeface="Cambria Math" panose="02040503050406030204" pitchFamily="18" charset="0"/>
                          </a:rPr>
                          <m:t>Ω</m:t>
                        </m:r>
                      </m:e>
                      <m: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2</m:t>
                            </m:r>
                          </m:e>
                        </m:d>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oMath>
                </a14:m>
                <a:r>
                  <a:rPr lang="en-US" altLang="zh-CN" dirty="0"/>
                  <a:t>                      (8)</a:t>
                </a:r>
              </a:p>
              <a:p>
                <a:endParaRPr lang="en-US" altLang="zh-CN" dirty="0"/>
              </a:p>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𝜔</m:t>
                        </m:r>
                      </m:e>
                      <m:sub>
                        <m:r>
                          <a:rPr lang="en-US" altLang="zh-CN" i="1" smtClean="0">
                            <a:latin typeface="Cambria Math" panose="02040503050406030204" pitchFamily="18" charset="0"/>
                            <a:ea typeface="Cambria Math" panose="02040503050406030204" pitchFamily="18" charset="0"/>
                          </a:rPr>
                          <m:t>∞</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e>
                    </m:d>
                    <m:r>
                      <a:rPr lang="en-US" altLang="zh-CN" b="0"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𝛿𝜔</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oMath>
                </a14:m>
                <a:r>
                  <a:rPr lang="en-US" altLang="zh-CN" dirty="0"/>
                  <a:t>                                      (9)</a:t>
                </a:r>
              </a:p>
              <a:p>
                <a:endParaRPr lang="en-US" altLang="zh-CN" dirty="0"/>
              </a:p>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𝛿𝜔</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Sup>
                      <m:sSubSupPr>
                        <m:ctrlPr>
                          <a:rPr lang="en-US" altLang="zh-CN" i="1" smtClean="0">
                            <a:solidFill>
                              <a:schemeClr val="tx1"/>
                            </a:solidFill>
                            <a:latin typeface="Cambria Math" panose="02040503050406030204" pitchFamily="18" charset="0"/>
                            <a:ea typeface="Cambria Math" panose="02040503050406030204" pitchFamily="18" charset="0"/>
                          </a:rPr>
                        </m:ctrlPr>
                      </m:sSubSupPr>
                      <m:e>
                        <m:r>
                          <m:rPr>
                            <m:sty m:val="p"/>
                          </m:rPr>
                          <a:rPr lang="zh-CN" altLang="en-US" i="0" smtClean="0">
                            <a:solidFill>
                              <a:schemeClr val="tx1"/>
                            </a:solidFill>
                            <a:latin typeface="Cambria Math" panose="02040503050406030204" pitchFamily="18" charset="0"/>
                            <a:ea typeface="Cambria Math" panose="02040503050406030204" pitchFamily="18" charset="0"/>
                          </a:rPr>
                          <m:t>δ</m:t>
                        </m:r>
                        <m:r>
                          <m:rPr>
                            <m:sty m:val="p"/>
                          </m:rPr>
                          <a:rPr lang="el-GR" altLang="zh-CN" i="0" smtClean="0">
                            <a:solidFill>
                              <a:schemeClr val="tx1"/>
                            </a:solidFill>
                            <a:latin typeface="Cambria Math" panose="02040503050406030204" pitchFamily="18" charset="0"/>
                            <a:ea typeface="Cambria Math" panose="02040503050406030204" pitchFamily="18" charset="0"/>
                          </a:rPr>
                          <m:t>Ω</m:t>
                        </m:r>
                      </m:e>
                      <m:sub>
                        <m:r>
                          <m:rPr>
                            <m:sty m:val="p"/>
                          </m:rPr>
                          <a:rPr lang="en-US" altLang="zh-CN" b="0" i="0" smtClean="0">
                            <a:solidFill>
                              <a:schemeClr val="tx1"/>
                            </a:solidFill>
                            <a:latin typeface="Cambria Math" panose="02040503050406030204" pitchFamily="18" charset="0"/>
                            <a:ea typeface="Cambria Math" panose="02040503050406030204" pitchFamily="18" charset="0"/>
                          </a:rPr>
                          <m:t>c</m:t>
                        </m:r>
                      </m:sub>
                      <m:sup>
                        <m:d>
                          <m:dPr>
                            <m:ctrlPr>
                              <a:rPr lang="en-US" altLang="zh-CN" b="0" i="1" smtClean="0">
                                <a:solidFill>
                                  <a:schemeClr val="tx1"/>
                                </a:solidFill>
                                <a:latin typeface="Cambria Math" panose="02040503050406030204" pitchFamily="18" charset="0"/>
                                <a:ea typeface="Cambria Math" panose="02040503050406030204" pitchFamily="18" charset="0"/>
                              </a:rPr>
                            </m:ctrlPr>
                          </m:dPr>
                          <m:e>
                            <m:r>
                              <a:rPr lang="en-US" altLang="zh-CN" b="0" i="0" smtClean="0">
                                <a:solidFill>
                                  <a:schemeClr val="tx1"/>
                                </a:solidFill>
                                <a:latin typeface="Cambria Math" panose="02040503050406030204" pitchFamily="18" charset="0"/>
                                <a:ea typeface="Cambria Math" panose="02040503050406030204" pitchFamily="18" charset="0"/>
                              </a:rPr>
                              <m:t>2</m:t>
                            </m:r>
                          </m:e>
                        </m:d>
                      </m:sup>
                    </m:sSubSup>
                    <m:r>
                      <a:rPr lang="en-US" altLang="zh-CN" b="0" i="0" smtClean="0">
                        <a:solidFill>
                          <a:schemeClr val="tx1"/>
                        </a:solidFill>
                        <a:latin typeface="Cambria Math" panose="02040503050406030204" pitchFamily="18" charset="0"/>
                        <a:ea typeface="Cambria Math" panose="02040503050406030204" pitchFamily="18" charset="0"/>
                      </a:rPr>
                      <m:t>(</m:t>
                    </m:r>
                    <m:r>
                      <m:rPr>
                        <m:sty m:val="p"/>
                      </m:rPr>
                      <a:rPr lang="en-US" altLang="zh-CN" b="0" i="0" smtClean="0">
                        <a:solidFill>
                          <a:schemeClr val="tx1"/>
                        </a:solidFill>
                        <a:latin typeface="Cambria Math" panose="02040503050406030204" pitchFamily="18" charset="0"/>
                        <a:ea typeface="Cambria Math" panose="02040503050406030204" pitchFamily="18" charset="0"/>
                      </a:rPr>
                      <m:t>r</m:t>
                    </m:r>
                    <m:r>
                      <a:rPr lang="en-US" altLang="zh-CN" b="0" i="0" smtClean="0">
                        <a:solidFill>
                          <a:schemeClr val="tx1"/>
                        </a:solidFill>
                        <a:latin typeface="Cambria Math" panose="02040503050406030204" pitchFamily="18" charset="0"/>
                        <a:ea typeface="Cambria Math" panose="02040503050406030204" pitchFamily="18" charset="0"/>
                      </a:rPr>
                      <m:t>,</m:t>
                    </m:r>
                    <m:r>
                      <m:rPr>
                        <m:sty m:val="p"/>
                      </m:rPr>
                      <a:rPr lang="en-US" altLang="zh-CN" b="0" i="0" smtClean="0">
                        <a:solidFill>
                          <a:schemeClr val="tx1"/>
                        </a:solidFill>
                        <a:latin typeface="Cambria Math" panose="02040503050406030204" pitchFamily="18" charset="0"/>
                        <a:ea typeface="Cambria Math" panose="02040503050406030204" pitchFamily="18" charset="0"/>
                      </a:rPr>
                      <m:t>t</m:t>
                    </m:r>
                    <m:r>
                      <a:rPr lang="en-US" altLang="zh-CN" b="0" i="0" smtClean="0">
                        <a:solidFill>
                          <a:schemeClr val="tx1"/>
                        </a:solidFill>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𝛿</m:t>
                        </m:r>
                        <m:r>
                          <m:rPr>
                            <m:sty m:val="p"/>
                          </m:rPr>
                          <a:rPr lang="el-GR" altLang="zh-CN" i="1" smtClean="0">
                            <a:latin typeface="Cambria Math" panose="02040503050406030204" pitchFamily="18" charset="0"/>
                            <a:ea typeface="Cambria Math" panose="02040503050406030204" pitchFamily="18" charset="0"/>
                          </a:rPr>
                          <m:t>Ω</m:t>
                        </m:r>
                      </m:e>
                      <m: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2</m:t>
                            </m:r>
                          </m:e>
                        </m:d>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oMath>
                </a14:m>
                <a:r>
                  <a:rPr lang="zh-CN" altLang="en-US" dirty="0"/>
                  <a:t>                                    </a:t>
                </a:r>
                <a:r>
                  <a:rPr lang="en-US" altLang="zh-CN" dirty="0"/>
                  <a:t>(10)</a:t>
                </a:r>
                <a:endParaRPr lang="zh-CN" altLang="en-US" dirty="0"/>
              </a:p>
            </p:txBody>
          </p:sp>
        </mc:Choice>
        <mc:Fallback xmlns="">
          <p:sp>
            <p:nvSpPr>
              <p:cNvPr id="6" name="文本框 5">
                <a:extLst>
                  <a:ext uri="{FF2B5EF4-FFF2-40B4-BE49-F238E27FC236}">
                    <a16:creationId xmlns:a16="http://schemas.microsoft.com/office/drawing/2014/main" id="{33B92FD4-C076-49B6-BA4D-82F6C940321F}"/>
                  </a:ext>
                </a:extLst>
              </p:cNvPr>
              <p:cNvSpPr txBox="1">
                <a:spLocks noRot="1" noChangeAspect="1" noMove="1" noResize="1" noEditPoints="1" noAdjustHandles="1" noChangeArrowheads="1" noChangeShapeType="1" noTextEdit="1"/>
              </p:cNvSpPr>
              <p:nvPr/>
            </p:nvSpPr>
            <p:spPr>
              <a:xfrm>
                <a:off x="1431053" y="1585965"/>
                <a:ext cx="8762162" cy="2260042"/>
              </a:xfrm>
              <a:prstGeom prst="rect">
                <a:avLst/>
              </a:prstGeom>
              <a:blipFill>
                <a:blip r:embed="rId2"/>
                <a:stretch>
                  <a:fillRect b="-1078"/>
                </a:stretch>
              </a:blipFill>
            </p:spPr>
            <p:txBody>
              <a:bodyPr/>
              <a:lstStyle/>
              <a:p>
                <a:r>
                  <a:rPr lang="zh-CN" altLang="en-US">
                    <a:noFill/>
                  </a:rPr>
                  <a:t> </a:t>
                </a:r>
              </a:p>
            </p:txBody>
          </p:sp>
        </mc:Fallback>
      </mc:AlternateContent>
      <p:pic>
        <p:nvPicPr>
          <p:cNvPr id="7" name="Picture 6">
            <a:extLst>
              <a:ext uri="{FF2B5EF4-FFF2-40B4-BE49-F238E27FC236}">
                <a16:creationId xmlns:a16="http://schemas.microsoft.com/office/drawing/2014/main" id="{06A88DC1-361A-40F9-A0D2-4F5C5E352AC6}"/>
              </a:ext>
            </a:extLst>
          </p:cNvPr>
          <p:cNvPicPr>
            <a:picLocks noChangeAspect="1"/>
          </p:cNvPicPr>
          <p:nvPr/>
        </p:nvPicPr>
        <p:blipFill>
          <a:blip r:embed="rId3"/>
          <a:stretch>
            <a:fillRect/>
          </a:stretch>
        </p:blipFill>
        <p:spPr>
          <a:xfrm>
            <a:off x="0" y="23838"/>
            <a:ext cx="1194086" cy="940343"/>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A51F01D-329C-4D01-A765-8EEE35B68FE9}"/>
                  </a:ext>
                </a:extLst>
              </p:cNvPr>
              <p:cNvSpPr txBox="1"/>
              <p:nvPr/>
            </p:nvSpPr>
            <p:spPr>
              <a:xfrm>
                <a:off x="597043" y="4331745"/>
                <a:ext cx="9256941" cy="18805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𝜐</m:t>
                          </m:r>
                        </m:e>
                        <m:sub>
                          <m:r>
                            <a:rPr lang="en-US" altLang="zh-CN" b="0" i="1" smtClean="0">
                              <a:latin typeface="Cambria Math" panose="02040503050406030204" pitchFamily="18" charset="0"/>
                            </a:rPr>
                            <m:t>𝑟</m:t>
                          </m:r>
                        </m:sub>
                      </m:sSub>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𝜐</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𝑒𝑥𝑝</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𝑝</m:t>
                                  </m:r>
                                </m:sub>
                              </m:sSub>
                            </m:num>
                            <m:den>
                              <m:r>
                                <a:rPr lang="en-US" altLang="zh-CN" b="0" i="1" smtClean="0">
                                  <a:latin typeface="Cambria Math" panose="02040503050406030204" pitchFamily="18" charset="0"/>
                                  <a:ea typeface="Cambria Math" panose="02040503050406030204" pitchFamily="18" charset="0"/>
                                </a:rPr>
                                <m:t>𝑘𝑇</m:t>
                              </m:r>
                            </m:den>
                          </m:f>
                          <m:d>
                            <m:dPr>
                              <m:begChr m:val="["/>
                              <m:endChr m:val="]"/>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𝑐𝑟</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e>
                                  </m:d>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𝛿𝜔</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num>
                                <m:den>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𝑐𝑟</m:t>
                                      </m:r>
                                    </m:sub>
                                  </m:sSub>
                                </m:den>
                              </m:f>
                            </m:e>
                          </m:d>
                        </m:e>
                      </m:d>
                    </m:oMath>
                  </m:oMathPara>
                </a14:m>
                <a:endParaRPr lang="en-US" altLang="zh-CN" b="0" dirty="0">
                  <a:ea typeface="Cambria Math" panose="02040503050406030204" pitchFamily="18" charset="0"/>
                </a:endParaRPr>
              </a:p>
              <a:p>
                <a:endParaRPr lang="en-US" altLang="zh-CN" dirty="0"/>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𝜐</m:t>
                          </m:r>
                        </m:e>
                        <m:sub>
                          <m:r>
                            <a:rPr lang="en-US" altLang="zh-CN"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ea typeface="Cambria Math" panose="02040503050406030204" pitchFamily="18" charset="0"/>
                        </a:rPr>
                        <m:t>𝑒𝑥𝑝</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𝑝</m:t>
                                  </m:r>
                                </m:sub>
                              </m:sSub>
                            </m:num>
                            <m:den>
                              <m:r>
                                <a:rPr lang="en-US" altLang="zh-CN" b="0" i="1" smtClean="0">
                                  <a:latin typeface="Cambria Math" panose="02040503050406030204" pitchFamily="18" charset="0"/>
                                  <a:ea typeface="Cambria Math" panose="02040503050406030204" pitchFamily="18" charset="0"/>
                                </a:rPr>
                                <m:t>𝑘𝑇</m:t>
                              </m:r>
                            </m:den>
                          </m:f>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𝛿𝜔</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num>
                            <m:den>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ea typeface="Cambria Math" panose="02040503050406030204" pitchFamily="18" charset="0"/>
                                    </a:rPr>
                                    <m:t>𝑐𝑟</m:t>
                                  </m:r>
                                </m:sub>
                              </m:sSub>
                            </m:den>
                          </m:f>
                        </m:e>
                      </m:d>
                    </m:oMath>
                  </m:oMathPara>
                </a14:m>
                <a:endParaRPr lang="en-US" altLang="zh-CN" dirty="0"/>
              </a:p>
              <a:p>
                <a:endParaRPr lang="zh-CN" altLang="en-US" dirty="0"/>
              </a:p>
            </p:txBody>
          </p:sp>
        </mc:Choice>
        <mc:Fallback xmlns="">
          <p:sp>
            <p:nvSpPr>
              <p:cNvPr id="10" name="文本框 9">
                <a:extLst>
                  <a:ext uri="{FF2B5EF4-FFF2-40B4-BE49-F238E27FC236}">
                    <a16:creationId xmlns:a16="http://schemas.microsoft.com/office/drawing/2014/main" id="{6A51F01D-329C-4D01-A765-8EEE35B68FE9}"/>
                  </a:ext>
                </a:extLst>
              </p:cNvPr>
              <p:cNvSpPr txBox="1">
                <a:spLocks noRot="1" noChangeAspect="1" noMove="1" noResize="1" noEditPoints="1" noAdjustHandles="1" noChangeArrowheads="1" noChangeShapeType="1" noTextEdit="1"/>
              </p:cNvSpPr>
              <p:nvPr/>
            </p:nvSpPr>
            <p:spPr>
              <a:xfrm>
                <a:off x="597043" y="4331745"/>
                <a:ext cx="9256941" cy="1880579"/>
              </a:xfrm>
              <a:prstGeom prst="rect">
                <a:avLst/>
              </a:prstGeom>
              <a:blipFill>
                <a:blip r:embed="rId5"/>
                <a:stretch>
                  <a:fillRect/>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203919F9-B94D-617C-190B-CA230455363D}"/>
              </a:ext>
            </a:extLst>
          </p:cNvPr>
          <p:cNvSpPr txBox="1">
            <a:spLocks/>
          </p:cNvSpPr>
          <p:nvPr/>
        </p:nvSpPr>
        <p:spPr>
          <a:xfrm>
            <a:off x="2303311" y="309398"/>
            <a:ext cx="8145614" cy="65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t>Copper pair breaking effect</a:t>
            </a:r>
            <a:endParaRPr lang="zh-CN" altLang="en-US" sz="4400" dirty="0"/>
          </a:p>
        </p:txBody>
      </p:sp>
    </p:spTree>
    <p:extLst>
      <p:ext uri="{BB962C8B-B14F-4D97-AF65-F5344CB8AC3E}">
        <p14:creationId xmlns:p14="http://schemas.microsoft.com/office/powerpoint/2010/main" val="203394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DC4ECFA-5E31-4D15-8085-275D58488DFA}"/>
              </a:ext>
            </a:extLst>
          </p:cNvPr>
          <p:cNvSpPr>
            <a:spLocks noGrp="1"/>
          </p:cNvSpPr>
          <p:nvPr>
            <p:ph type="sldNum" sz="quarter" idx="12"/>
          </p:nvPr>
        </p:nvSpPr>
        <p:spPr/>
        <p:txBody>
          <a:bodyPr/>
          <a:lstStyle/>
          <a:p>
            <a:fld id="{5FB7E18D-5DA7-44F0-8F97-29BC6A288900}" type="slidenum">
              <a:rPr lang="zh-CN" altLang="en-US" smtClean="0"/>
              <a:t>9</a:t>
            </a:fld>
            <a:endParaRPr lang="zh-CN" altLang="en-US"/>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EB3929A8-18C8-4FFB-810C-57F37A5197E3}"/>
                  </a:ext>
                </a:extLst>
              </p:cNvPr>
              <p:cNvSpPr txBox="1"/>
              <p:nvPr/>
            </p:nvSpPr>
            <p:spPr>
              <a:xfrm>
                <a:off x="213631" y="1914055"/>
                <a:ext cx="11527672" cy="913776"/>
              </a:xfrm>
              <a:prstGeom prst="rect">
                <a:avLst/>
              </a:prstGeom>
              <a:noFill/>
              <a:ln>
                <a:solidFill>
                  <a:srgbClr val="FFC000"/>
                </a:solidFill>
              </a:ln>
            </p:spPr>
            <p:txBody>
              <a:bodyPr wrap="square">
                <a:spAutoFit/>
              </a:bodyPr>
              <a:lstStyle/>
              <a:p>
                <a14:m>
                  <m:oMath xmlns:m="http://schemas.openxmlformats.org/officeDocument/2006/math">
                    <m:r>
                      <a:rPr lang="zh-CN" altLang="en-US" sz="1800" i="1" smtClean="0">
                        <a:latin typeface="Cambria Math" panose="02040503050406030204" pitchFamily="18" charset="0"/>
                      </a:rPr>
                      <m:t>𝛿</m:t>
                    </m:r>
                    <m:sSub>
                      <m:sSubPr>
                        <m:ctrlPr>
                          <a:rPr lang="en-US" altLang="zh-CN" sz="1800" i="1" smtClean="0">
                            <a:latin typeface="Cambria Math" panose="02040503050406030204" pitchFamily="18" charset="0"/>
                          </a:rPr>
                        </m:ctrlPr>
                      </m:sSubPr>
                      <m:e>
                        <m:acc>
                          <m:accPr>
                            <m:chr m:val="̇"/>
                            <m:ctrlPr>
                              <a:rPr lang="en-US" altLang="zh-CN" sz="1800" i="1" smtClean="0">
                                <a:latin typeface="Cambria Math" panose="02040503050406030204" pitchFamily="18" charset="0"/>
                              </a:rPr>
                            </m:ctrlPr>
                          </m:accPr>
                          <m:e>
                            <m:r>
                              <m:rPr>
                                <m:sty m:val="p"/>
                              </m:rPr>
                              <a:rPr lang="el-GR" altLang="zh-CN" sz="1800" i="1" smtClean="0">
                                <a:latin typeface="Cambria Math" panose="02040503050406030204" pitchFamily="18" charset="0"/>
                                <a:ea typeface="Cambria Math" panose="02040503050406030204" pitchFamily="18" charset="0"/>
                              </a:rPr>
                              <m:t>Ω</m:t>
                            </m:r>
                          </m:e>
                        </m:acc>
                      </m:e>
                      <m:sub>
                        <m:r>
                          <a:rPr lang="en-US" altLang="zh-CN" sz="1800" b="0" i="1" smtClean="0">
                            <a:latin typeface="Cambria Math" panose="02040503050406030204" pitchFamily="18" charset="0"/>
                          </a:rPr>
                          <m:t>𝑐</m:t>
                        </m:r>
                      </m:sub>
                    </m:sSub>
                    <m:r>
                      <a:rPr lang="en-US" altLang="zh-CN" sz="1800" b="0" i="1" smtClean="0">
                        <a:latin typeface="Cambria Math" panose="02040503050406030204" pitchFamily="18" charset="0"/>
                        <a:ea typeface="Cambria Math" panose="02040503050406030204" pitchFamily="18" charset="0"/>
                      </a:rPr>
                      <m:t>=</m:t>
                    </m:r>
                  </m:oMath>
                </a14:m>
                <a:r>
                  <a:rPr lang="en-US" altLang="zh-CN" dirty="0">
                    <a:ea typeface="Cambria Math" panose="02040503050406030204" pitchFamily="18" charset="0"/>
                  </a:rPr>
                  <a:t> </a:t>
                </a:r>
                <a14:m>
                  <m:oMath xmlns:m="http://schemas.openxmlformats.org/officeDocument/2006/math">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𝐼</m:t>
                                </m:r>
                              </m:e>
                            </m:acc>
                          </m:e>
                          <m:sub>
                            <m:r>
                              <a:rPr lang="en-US" altLang="zh-CN" i="1">
                                <a:latin typeface="Cambria Math" panose="02040503050406030204" pitchFamily="18" charset="0"/>
                                <a:ea typeface="Cambria Math" panose="02040503050406030204" pitchFamily="18" charset="0"/>
                              </a:rPr>
                              <m:t>𝑐</m:t>
                            </m:r>
                            <m:r>
                              <a:rPr lang="en-US" altLang="zh-CN" i="1">
                                <a:latin typeface="Cambria Math" panose="02040503050406030204" pitchFamily="18" charset="0"/>
                                <a:ea typeface="Cambria Math" panose="02040503050406030204" pitchFamily="18" charset="0"/>
                              </a:rPr>
                              <m:t>,0</m:t>
                            </m:r>
                          </m:sub>
                        </m:sSub>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𝑡</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𝑑</m:t>
                                    </m:r>
                                  </m:sub>
                                </m:sSub>
                              </m:den>
                            </m:f>
                          </m:sup>
                        </m:sSup>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𝑐</m:t>
                            </m:r>
                          </m:sub>
                        </m:sSub>
                      </m:den>
                    </m:f>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0</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Ω</m:t>
                            </m:r>
                          </m:e>
                          <m:sub>
                            <m:r>
                              <a:rPr lang="en-US" altLang="zh-CN" i="1">
                                <a:latin typeface="Cambria Math" panose="02040503050406030204" pitchFamily="18" charset="0"/>
                                <a:ea typeface="Cambria Math" panose="02040503050406030204" pitchFamily="18" charset="0"/>
                              </a:rPr>
                              <m:t>𝑐</m:t>
                            </m:r>
                            <m:r>
                              <a:rPr lang="en-US" altLang="zh-CN" i="1">
                                <a:latin typeface="Cambria Math" panose="02040503050406030204" pitchFamily="18" charset="0"/>
                                <a:ea typeface="Cambria Math" panose="02040503050406030204" pitchFamily="18" charset="0"/>
                              </a:rPr>
                              <m:t>0</m:t>
                            </m:r>
                          </m:sub>
                        </m:sSub>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sSub>
                              <m:sSubPr>
                                <m:ctrlPr>
                                  <a:rPr lang="en-US" altLang="zh-CN" i="1">
                                    <a:latin typeface="Cambria Math" panose="02040503050406030204" pitchFamily="18" charset="0"/>
                                    <a:ea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𝐼</m:t>
                                    </m:r>
                                  </m:e>
                                </m:acc>
                              </m:e>
                              <m:sub>
                                <m:r>
                                  <a:rPr lang="en-US" altLang="zh-CN" i="1">
                                    <a:latin typeface="Cambria Math" panose="02040503050406030204" pitchFamily="18" charset="0"/>
                                  </a:rPr>
                                  <m:t>𝑐</m:t>
                                </m:r>
                                <m:r>
                                  <a:rPr lang="en-US" altLang="zh-CN" i="1">
                                    <a:latin typeface="Cambria Math" panose="02040503050406030204" pitchFamily="18" charset="0"/>
                                  </a:rPr>
                                  <m:t>,0</m:t>
                                </m:r>
                              </m:sub>
                            </m:sSub>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𝑑</m:t>
                            </m:r>
                          </m:sub>
                        </m:sSub>
                        <m:d>
                          <m:dPr>
                            <m:ctrlPr>
                              <a:rPr lang="en-US" altLang="zh-CN" i="1">
                                <a:latin typeface="Cambria Math" panose="02040503050406030204" pitchFamily="18" charset="0"/>
                                <a:ea typeface="Cambria Math" panose="02040503050406030204" pitchFamily="18" charset="0"/>
                              </a:rPr>
                            </m:ctrlPr>
                          </m:dPr>
                          <m:e>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𝑒</m:t>
                                </m:r>
                              </m:e>
                              <m: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𝑑</m:t>
                                    </m:r>
                                  </m:sub>
                                </m:sSub>
                              </m:sup>
                            </m:sSup>
                          </m:e>
                        </m:d>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𝑐</m:t>
                            </m:r>
                          </m:sub>
                        </m:sSub>
                      </m:den>
                    </m:f>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m:rPr>
                                    <m:sty m:val="p"/>
                                  </m:rPr>
                                  <a:rPr lang="el-GR" altLang="zh-CN" i="1">
                                    <a:latin typeface="Cambria Math" panose="02040503050406030204" pitchFamily="18" charset="0"/>
                                    <a:ea typeface="Cambria Math" panose="02040503050406030204" pitchFamily="18" charset="0"/>
                                  </a:rPr>
                                  <m:t>Ω</m:t>
                                </m:r>
                              </m:e>
                            </m:acc>
                          </m:e>
                          <m:sub>
                            <m:r>
                              <a:rPr lang="en-US" altLang="zh-CN" i="1">
                                <a:latin typeface="Cambria Math" panose="02040503050406030204" pitchFamily="18" charset="0"/>
                                <a:ea typeface="Cambria Math" panose="02040503050406030204" pitchFamily="18" charset="0"/>
                              </a:rPr>
                              <m:t>∞</m:t>
                            </m:r>
                          </m:sub>
                        </m:sSub>
                      </m:e>
                    </m:d>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1+</m:t>
                            </m:r>
                            <m:sSup>
                              <m:sSupPr>
                                <m:ctrlPr>
                                  <a:rPr lang="en-US" altLang="zh-CN" i="1">
                                    <a:latin typeface="Cambria Math" panose="02040503050406030204" pitchFamily="18" charset="0"/>
                                    <a:ea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sSup>
                                      <m:sSupPr>
                                        <m:ctrlPr>
                                          <a:rPr lang="en-US"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f>
                                          <m:fPr>
                                            <m:type m:val="lin"/>
                                            <m:ctrlPr>
                                              <a:rPr lang="en-US" altLang="zh-CN" i="1">
                                                <a:latin typeface="Cambria Math" panose="02040503050406030204" pitchFamily="18" charset="0"/>
                                                <a:ea typeface="Cambria Math" panose="02040503050406030204" pitchFamily="18" charset="0"/>
                                              </a:rPr>
                                            </m:ctrlPr>
                                          </m:fPr>
                                          <m:num>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𝑡</m:t>
                                                </m:r>
                                              </m:e>
                                              <m:sub>
                                                <m:r>
                                                  <a:rPr lang="en-US" altLang="zh-CN" i="1">
                                                    <a:latin typeface="Cambria Math" panose="02040503050406030204" pitchFamily="18" charset="0"/>
                                                    <a:ea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sSubSup>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2</m:t>
                                                </m:r>
                                              </m:sub>
                                            </m:sSub>
                                          </m:den>
                                        </m:f>
                                      </m:sup>
                                    </m:sSup>
                                    <m:r>
                                      <a:rPr lang="en-US" altLang="zh-CN" i="1">
                                        <a:latin typeface="Cambria Math" panose="02040503050406030204" pitchFamily="18" charset="0"/>
                                        <a:ea typeface="Cambria Math" panose="02040503050406030204" pitchFamily="18" charset="0"/>
                                      </a:rPr>
                                      <m:t>−1</m:t>
                                    </m:r>
                                  </m:e>
                                </m:d>
                                <m:r>
                                  <a:rPr lang="en-US" altLang="zh-CN" i="1">
                                    <a:latin typeface="Cambria Math" panose="02040503050406030204" pitchFamily="18" charset="0"/>
                                    <a:ea typeface="Cambria Math" panose="02040503050406030204" pitchFamily="18" charset="0"/>
                                  </a:rPr>
                                  <m:t>𝑒</m:t>
                                </m:r>
                              </m:e>
                              <m:sup>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𝑡</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2</m:t>
                                        </m:r>
                                      </m:sub>
                                    </m:sSub>
                                  </m:den>
                                </m:f>
                              </m:sup>
                            </m:sSup>
                          </m:den>
                        </m:f>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𝐼</m:t>
                        </m:r>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𝑐</m:t>
                            </m:r>
                          </m:sub>
                        </m:sSub>
                      </m:den>
                    </m:f>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m:rPr>
                                    <m:sty m:val="p"/>
                                  </m:rPr>
                                  <a:rPr lang="el-GR" altLang="zh-CN" i="1">
                                    <a:latin typeface="Cambria Math" panose="02040503050406030204" pitchFamily="18" charset="0"/>
                                    <a:ea typeface="Cambria Math" panose="02040503050406030204" pitchFamily="18" charset="0"/>
                                  </a:rPr>
                                  <m:t>Ω</m:t>
                                </m:r>
                              </m:e>
                            </m:acc>
                          </m:e>
                          <m:sub>
                            <m:r>
                              <a:rPr lang="en-US" altLang="zh-CN" i="1">
                                <a:latin typeface="Cambria Math" panose="02040503050406030204" pitchFamily="18" charset="0"/>
                                <a:ea typeface="Cambria Math" panose="02040503050406030204" pitchFamily="18" charset="0"/>
                              </a:rPr>
                              <m:t>∞</m:t>
                            </m:r>
                          </m:sub>
                        </m:sSub>
                      </m:e>
                    </m:d>
                  </m:oMath>
                </a14:m>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m:rPr>
                                    <m:sty m:val="p"/>
                                  </m:rPr>
                                  <a:rPr lang="el-GR" altLang="zh-CN" i="1">
                                    <a:latin typeface="Cambria Math" panose="02040503050406030204" pitchFamily="18" charset="0"/>
                                    <a:ea typeface="Cambria Math" panose="02040503050406030204" pitchFamily="18" charset="0"/>
                                  </a:rPr>
                                  <m:t>Ω</m:t>
                                </m:r>
                              </m:e>
                            </m:acc>
                          </m:e>
                          <m:sub>
                            <m:r>
                              <a:rPr lang="en-US" altLang="zh-CN" i="1">
                                <a:latin typeface="Cambria Math" panose="02040503050406030204" pitchFamily="18" charset="0"/>
                                <a:ea typeface="Cambria Math" panose="02040503050406030204" pitchFamily="18" charset="0"/>
                              </a:rPr>
                              <m:t>∞</m:t>
                            </m:r>
                          </m:sub>
                        </m:sSub>
                      </m:e>
                    </m:d>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𝑝</m:t>
                            </m:r>
                          </m:sub>
                        </m:sSub>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m:t>
                            </m:r>
                          </m:e>
                          <m:sub>
                            <m:r>
                              <a:rPr lang="en-US" altLang="zh-CN" i="1">
                                <a:latin typeface="Cambria Math" panose="02040503050406030204" pitchFamily="18" charset="0"/>
                                <a:ea typeface="Cambria Math" panose="02040503050406030204" pitchFamily="18" charset="0"/>
                              </a:rPr>
                              <m:t>𝑐</m:t>
                            </m:r>
                          </m:sub>
                        </m:sSub>
                      </m:den>
                    </m:f>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1+</m:t>
                            </m:r>
                            <m:d>
                              <m:dPr>
                                <m:begChr m:val="{"/>
                                <m:endChr m:val="}"/>
                                <m:ctrlPr>
                                  <a:rPr lang="en-US" altLang="zh-CN" i="1">
                                    <a:latin typeface="Cambria Math" panose="02040503050406030204" pitchFamily="18" charset="0"/>
                                    <a:ea typeface="Cambria Math" panose="02040503050406030204" pitchFamily="18" charset="0"/>
                                  </a:rPr>
                                </m:ctrlPr>
                              </m:dPr>
                              <m:e>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f>
                                      <m:fPr>
                                        <m:type m:val="lin"/>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0</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1</m:t>
                                            </m:r>
                                          </m:sub>
                                        </m:sSub>
                                      </m:den>
                                    </m:f>
                                  </m:sup>
                                </m:sSup>
                                <m:r>
                                  <a:rPr lang="en-US" altLang="zh-CN" i="1">
                                    <a:latin typeface="Cambria Math" panose="02040503050406030204" pitchFamily="18" charset="0"/>
                                  </a:rPr>
                                  <m:t>−1</m:t>
                                </m:r>
                              </m:e>
                            </m:d>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f>
                                  <m:fPr>
                                    <m:type m:val="lin"/>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1</m:t>
                                        </m:r>
                                      </m:sub>
                                    </m:sSub>
                                  </m:den>
                                </m:f>
                              </m:sup>
                            </m:sSup>
                          </m:den>
                        </m:f>
                      </m:e>
                    </m:d>
                  </m:oMath>
                </a14:m>
                <a:endParaRPr lang="zh-CN" altLang="en-US" dirty="0"/>
              </a:p>
            </p:txBody>
          </p:sp>
        </mc:Choice>
        <mc:Fallback>
          <p:sp>
            <p:nvSpPr>
              <p:cNvPr id="5" name="文本框 4">
                <a:extLst>
                  <a:ext uri="{FF2B5EF4-FFF2-40B4-BE49-F238E27FC236}">
                    <a16:creationId xmlns:a16="http://schemas.microsoft.com/office/drawing/2014/main" id="{EB3929A8-18C8-4FFB-810C-57F37A5197E3}"/>
                  </a:ext>
                </a:extLst>
              </p:cNvPr>
              <p:cNvSpPr txBox="1">
                <a:spLocks noRot="1" noChangeAspect="1" noMove="1" noResize="1" noEditPoints="1" noAdjustHandles="1" noChangeArrowheads="1" noChangeShapeType="1" noTextEdit="1"/>
              </p:cNvSpPr>
              <p:nvPr/>
            </p:nvSpPr>
            <p:spPr>
              <a:xfrm>
                <a:off x="213631" y="1914055"/>
                <a:ext cx="11527672" cy="913776"/>
              </a:xfrm>
              <a:prstGeom prst="rect">
                <a:avLst/>
              </a:prstGeom>
              <a:blipFill>
                <a:blip r:embed="rId2"/>
                <a:stretch>
                  <a:fillRect/>
                </a:stretch>
              </a:blipFill>
              <a:ln>
                <a:solidFill>
                  <a:srgbClr val="FFC000"/>
                </a:solidFill>
              </a:ln>
            </p:spPr>
            <p:txBody>
              <a:bodyPr/>
              <a:lstStyle/>
              <a:p>
                <a:r>
                  <a:rPr lang="zh-CN" altLang="en-US">
                    <a:noFill/>
                  </a:rPr>
                  <a:t> </a:t>
                </a:r>
              </a:p>
            </p:txBody>
          </p:sp>
        </mc:Fallback>
      </mc:AlternateContent>
      <p:pic>
        <p:nvPicPr>
          <p:cNvPr id="6" name="Picture 6">
            <a:extLst>
              <a:ext uri="{FF2B5EF4-FFF2-40B4-BE49-F238E27FC236}">
                <a16:creationId xmlns:a16="http://schemas.microsoft.com/office/drawing/2014/main" id="{194D8019-3FE1-4609-A0F2-DEAE48290117}"/>
              </a:ext>
            </a:extLst>
          </p:cNvPr>
          <p:cNvPicPr>
            <a:picLocks noChangeAspect="1"/>
          </p:cNvPicPr>
          <p:nvPr/>
        </p:nvPicPr>
        <p:blipFill>
          <a:blip r:embed="rId3"/>
          <a:stretch>
            <a:fillRect/>
          </a:stretch>
        </p:blipFill>
        <p:spPr>
          <a:xfrm>
            <a:off x="0" y="23838"/>
            <a:ext cx="1194086" cy="940343"/>
          </a:xfrm>
          <a:prstGeom prst="rect">
            <a:avLst/>
          </a:prstGeom>
        </p:spPr>
      </p:pic>
      <p:sp>
        <p:nvSpPr>
          <p:cNvPr id="9" name="左大括号 8">
            <a:extLst>
              <a:ext uri="{FF2B5EF4-FFF2-40B4-BE49-F238E27FC236}">
                <a16:creationId xmlns:a16="http://schemas.microsoft.com/office/drawing/2014/main" id="{11C21519-900A-479A-A86C-4F2205BD139F}"/>
              </a:ext>
            </a:extLst>
          </p:cNvPr>
          <p:cNvSpPr/>
          <p:nvPr/>
        </p:nvSpPr>
        <p:spPr>
          <a:xfrm rot="16200000">
            <a:off x="9123490" y="1843746"/>
            <a:ext cx="913915" cy="2894674"/>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9908276-4EB2-48BF-B648-75380F6E55BC}"/>
              </a:ext>
            </a:extLst>
          </p:cNvPr>
          <p:cNvSpPr txBox="1"/>
          <p:nvPr/>
        </p:nvSpPr>
        <p:spPr>
          <a:xfrm>
            <a:off x="8531231" y="3838813"/>
            <a:ext cx="2098431" cy="369332"/>
          </a:xfrm>
          <a:prstGeom prst="rect">
            <a:avLst/>
          </a:prstGeom>
          <a:noFill/>
        </p:spPr>
        <p:txBody>
          <a:bodyPr wrap="square" rtlCol="0">
            <a:spAutoFit/>
          </a:bodyPr>
          <a:lstStyle/>
          <a:p>
            <a:r>
              <a:rPr lang="zh-CN" altLang="en-US" dirty="0"/>
              <a:t>标准</a:t>
            </a:r>
            <a:r>
              <a:rPr lang="en-US" altLang="zh-CN" dirty="0"/>
              <a:t>vortex creep </a:t>
            </a:r>
            <a:endParaRPr lang="zh-CN" altLang="en-US" dirty="0"/>
          </a:p>
        </p:txBody>
      </p:sp>
      <p:sp>
        <p:nvSpPr>
          <p:cNvPr id="11" name="左大括号 10">
            <a:extLst>
              <a:ext uri="{FF2B5EF4-FFF2-40B4-BE49-F238E27FC236}">
                <a16:creationId xmlns:a16="http://schemas.microsoft.com/office/drawing/2014/main" id="{CA15891C-178A-4C3F-9CDD-270F391F0524}"/>
              </a:ext>
            </a:extLst>
          </p:cNvPr>
          <p:cNvSpPr/>
          <p:nvPr/>
        </p:nvSpPr>
        <p:spPr>
          <a:xfrm rot="16200000">
            <a:off x="3989487" y="-232235"/>
            <a:ext cx="913915" cy="710911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1828390-D034-4B24-9E71-32AA5ECB51B6}"/>
              </a:ext>
            </a:extLst>
          </p:cNvPr>
          <p:cNvSpPr txBox="1"/>
          <p:nvPr/>
        </p:nvSpPr>
        <p:spPr>
          <a:xfrm>
            <a:off x="3590224" y="3890939"/>
            <a:ext cx="3399692" cy="369332"/>
          </a:xfrm>
          <a:prstGeom prst="rect">
            <a:avLst/>
          </a:prstGeom>
          <a:noFill/>
        </p:spPr>
        <p:txBody>
          <a:bodyPr wrap="square" rtlCol="0">
            <a:spAutoFit/>
          </a:bodyPr>
          <a:lstStyle/>
          <a:p>
            <a:r>
              <a:rPr lang="zh-CN" altLang="en-US" dirty="0"/>
              <a:t>考虑</a:t>
            </a:r>
            <a:r>
              <a:rPr lang="en-US" altLang="zh-CN" dirty="0"/>
              <a:t>copper pair breaking</a:t>
            </a:r>
            <a:endParaRPr lang="zh-CN" altLang="en-US" dirty="0"/>
          </a:p>
        </p:txBody>
      </p:sp>
      <p:pic>
        <p:nvPicPr>
          <p:cNvPr id="16" name="图片 15">
            <a:extLst>
              <a:ext uri="{FF2B5EF4-FFF2-40B4-BE49-F238E27FC236}">
                <a16:creationId xmlns:a16="http://schemas.microsoft.com/office/drawing/2014/main" id="{73310E52-8568-4937-BE9C-1D553033FC79}"/>
              </a:ext>
            </a:extLst>
          </p:cNvPr>
          <p:cNvPicPr>
            <a:picLocks noChangeAspect="1"/>
          </p:cNvPicPr>
          <p:nvPr/>
        </p:nvPicPr>
        <p:blipFill>
          <a:blip r:embed="rId4"/>
          <a:stretch>
            <a:fillRect/>
          </a:stretch>
        </p:blipFill>
        <p:spPr>
          <a:xfrm>
            <a:off x="19914" y="4945363"/>
            <a:ext cx="9962286" cy="1063769"/>
          </a:xfrm>
          <a:prstGeom prst="rect">
            <a:avLst/>
          </a:prstGeom>
        </p:spPr>
      </p:pic>
      <p:sp>
        <p:nvSpPr>
          <p:cNvPr id="17" name="文本框 16">
            <a:extLst>
              <a:ext uri="{FF2B5EF4-FFF2-40B4-BE49-F238E27FC236}">
                <a16:creationId xmlns:a16="http://schemas.microsoft.com/office/drawing/2014/main" id="{8A0765EE-3C87-465D-B6E0-D6B4BFA321BD}"/>
              </a:ext>
            </a:extLst>
          </p:cNvPr>
          <p:cNvSpPr txBox="1"/>
          <p:nvPr/>
        </p:nvSpPr>
        <p:spPr>
          <a:xfrm>
            <a:off x="10219971" y="5251474"/>
            <a:ext cx="1411111" cy="369332"/>
          </a:xfrm>
          <a:prstGeom prst="rect">
            <a:avLst/>
          </a:prstGeom>
          <a:noFill/>
        </p:spPr>
        <p:txBody>
          <a:bodyPr wrap="square" rtlCol="0">
            <a:spAutoFit/>
          </a:bodyPr>
          <a:lstStyle/>
          <a:p>
            <a:r>
              <a:rPr lang="en-US" altLang="zh-CN" dirty="0"/>
              <a:t>(Alpar2019)</a:t>
            </a:r>
            <a:endParaRPr lang="zh-CN" altLang="en-US" dirty="0"/>
          </a:p>
        </p:txBody>
      </p:sp>
      <p:sp>
        <p:nvSpPr>
          <p:cNvPr id="13" name="标题 1">
            <a:extLst>
              <a:ext uri="{FF2B5EF4-FFF2-40B4-BE49-F238E27FC236}">
                <a16:creationId xmlns:a16="http://schemas.microsoft.com/office/drawing/2014/main" id="{5F786E39-F4AD-4B69-A1F1-AA94ECB806DC}"/>
              </a:ext>
            </a:extLst>
          </p:cNvPr>
          <p:cNvSpPr txBox="1">
            <a:spLocks/>
          </p:cNvSpPr>
          <p:nvPr/>
        </p:nvSpPr>
        <p:spPr>
          <a:xfrm>
            <a:off x="2303311" y="309398"/>
            <a:ext cx="8145614" cy="65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t>Copper pair breaking effect</a:t>
            </a:r>
            <a:endParaRPr lang="zh-CN" altLang="en-US" sz="4400" dirty="0"/>
          </a:p>
        </p:txBody>
      </p:sp>
    </p:spTree>
    <p:extLst>
      <p:ext uri="{BB962C8B-B14F-4D97-AF65-F5344CB8AC3E}">
        <p14:creationId xmlns:p14="http://schemas.microsoft.com/office/powerpoint/2010/main" val="3228981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13528</TotalTime>
  <Words>646</Words>
  <Application>Microsoft Office PowerPoint</Application>
  <PresentationFormat>宽屏</PresentationFormat>
  <Paragraphs>88</Paragraphs>
  <Slides>14</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等线 Light</vt:lpstr>
      <vt:lpstr>Arial</vt:lpstr>
      <vt:lpstr>Cambria Math</vt:lpstr>
      <vt:lpstr>Office 主题​​</vt:lpstr>
      <vt:lpstr>Crab 脉冲星glitch恢复机制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张倩</cp:lastModifiedBy>
  <cp:revision>74</cp:revision>
  <dcterms:created xsi:type="dcterms:W3CDTF">2024-07-02T00:37:20Z</dcterms:created>
  <dcterms:modified xsi:type="dcterms:W3CDTF">2024-07-15T05:46:08Z</dcterms:modified>
</cp:coreProperties>
</file>