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8" r:id="rId2"/>
    <p:sldId id="257" r:id="rId3"/>
    <p:sldId id="284" r:id="rId4"/>
    <p:sldId id="283" r:id="rId5"/>
    <p:sldId id="285" r:id="rId6"/>
    <p:sldId id="265" r:id="rId7"/>
    <p:sldId id="278" r:id="rId8"/>
    <p:sldId id="276" r:id="rId9"/>
    <p:sldId id="260" r:id="rId10"/>
    <p:sldId id="279" r:id="rId11"/>
    <p:sldId id="280" r:id="rId12"/>
    <p:sldId id="281" r:id="rId13"/>
    <p:sldId id="282" r:id="rId14"/>
    <p:sldId id="262"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4"/>
    <p:restoredTop sz="93456" autoAdjust="0"/>
  </p:normalViewPr>
  <p:slideViewPr>
    <p:cSldViewPr snapToGrid="0">
      <p:cViewPr varScale="1">
        <p:scale>
          <a:sx n="110" d="100"/>
          <a:sy n="110" d="100"/>
        </p:scale>
        <p:origin x="728" y="1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9" d="100"/>
          <a:sy n="89" d="100"/>
        </p:scale>
        <p:origin x="396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F6B5051-7280-0A1C-E51E-FC506C178CE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3E2DEB25-0E0F-BD2B-80AD-5456BDB7C89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B48C10-C5AC-4003-9FEB-818965A4C8BE}" type="datetimeFigureOut">
              <a:rPr lang="zh-CN" altLang="en-US" smtClean="0"/>
              <a:t>2024/7/15</a:t>
            </a:fld>
            <a:endParaRPr lang="zh-CN" altLang="en-US"/>
          </a:p>
        </p:txBody>
      </p:sp>
      <p:sp>
        <p:nvSpPr>
          <p:cNvPr id="4" name="页脚占位符 3">
            <a:extLst>
              <a:ext uri="{FF2B5EF4-FFF2-40B4-BE49-F238E27FC236}">
                <a16:creationId xmlns:a16="http://schemas.microsoft.com/office/drawing/2014/main" id="{B8B74CD7-5EE2-9B80-6E3C-E50D533F55D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A141B33D-CFA4-CC4F-F57C-0853870C1E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4056B0-9F34-4A99-AB31-782063248480}" type="slidenum">
              <a:rPr lang="zh-CN" altLang="en-US" smtClean="0"/>
              <a:t>‹#›</a:t>
            </a:fld>
            <a:endParaRPr lang="zh-CN" altLang="en-US"/>
          </a:p>
        </p:txBody>
      </p:sp>
    </p:spTree>
    <p:extLst>
      <p:ext uri="{BB962C8B-B14F-4D97-AF65-F5344CB8AC3E}">
        <p14:creationId xmlns:p14="http://schemas.microsoft.com/office/powerpoint/2010/main" val="35627483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31AB6A-E043-442C-AAAD-EBF51C01A24E}" type="datetimeFigureOut">
              <a:rPr lang="zh-CN" altLang="en-US" smtClean="0"/>
              <a:t>2024/7/15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C20B3-829C-476D-9573-92534D5F3B2E}" type="slidenum">
              <a:rPr lang="zh-CN" altLang="en-US" smtClean="0"/>
              <a:t>‹#›</a:t>
            </a:fld>
            <a:endParaRPr lang="zh-CN" altLang="en-US"/>
          </a:p>
        </p:txBody>
      </p:sp>
    </p:spTree>
    <p:extLst>
      <p:ext uri="{BB962C8B-B14F-4D97-AF65-F5344CB8AC3E}">
        <p14:creationId xmlns:p14="http://schemas.microsoft.com/office/powerpoint/2010/main" val="18441332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尊敬的各位老师，亲爱的同学们，大家下午好，我是来自广州大学的一年级研究生赵仕乾，我的指导老师是罗睿老师，很荣幸有机会在这里汇报我们的工作。</a:t>
            </a:r>
            <a:endParaRPr lang="en-US" altLang="zh-CN" dirty="0"/>
          </a:p>
          <a:p>
            <a:endParaRPr lang="en-US" altLang="zh-CN" dirty="0"/>
          </a:p>
          <a:p>
            <a:r>
              <a:rPr lang="zh-CN" altLang="en-US" dirty="0"/>
              <a:t>我报告的题目是有针对性的观测来自可能磁星起源的射电源的快速射电暴。</a:t>
            </a:r>
            <a:endParaRPr lang="en-US" altLang="zh-CN" dirty="0"/>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此外，在我们的项目中有代石老师，王双强老师，王维扬老师等多位老师的合作支持。</a:t>
            </a:r>
          </a:p>
        </p:txBody>
      </p:sp>
    </p:spTree>
    <p:extLst>
      <p:ext uri="{BB962C8B-B14F-4D97-AF65-F5344CB8AC3E}">
        <p14:creationId xmlns:p14="http://schemas.microsoft.com/office/powerpoint/2010/main" val="778133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039016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虽然这里从动态谱上看不出明显的信号特征，对于不显著的信号也有可能是噪声波动引起的，但与 </a:t>
            </a:r>
            <a:r>
              <a:rPr lang="en-US" altLang="zh-CN" dirty="0"/>
              <a:t>FRB121102A</a:t>
            </a:r>
            <a:r>
              <a:rPr lang="zh-CN" altLang="en-US" dirty="0"/>
              <a:t> 和 </a:t>
            </a:r>
            <a:r>
              <a:rPr lang="en-US" altLang="zh-CN" dirty="0"/>
              <a:t>FRB190520B</a:t>
            </a:r>
            <a:r>
              <a:rPr lang="zh-CN" altLang="en-US" dirty="0"/>
              <a:t> 的持续射电源相比，</a:t>
            </a:r>
            <a:r>
              <a:rPr lang="en-US" altLang="zh-CN" dirty="0"/>
              <a:t>VT1137</a:t>
            </a:r>
            <a:r>
              <a:rPr lang="zh-CN" altLang="en-US" dirty="0"/>
              <a:t> 的低射电光度仍然有可能出现真正的弱单脉冲，需要后续观测证实。</a:t>
            </a:r>
          </a:p>
        </p:txBody>
      </p:sp>
    </p:spTree>
    <p:extLst>
      <p:ext uri="{BB962C8B-B14F-4D97-AF65-F5344CB8AC3E}">
        <p14:creationId xmlns:p14="http://schemas.microsoft.com/office/powerpoint/2010/main" val="189381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050" dirty="0"/>
              <a:t>这里我们对得到的候选体进行了一些讨论：</a:t>
            </a:r>
            <a:br>
              <a:rPr lang="en-US" altLang="zh-CN" sz="1050" dirty="0"/>
            </a:br>
            <a:endParaRPr lang="en-US" altLang="zh-CN" sz="1050" dirty="0"/>
          </a:p>
          <a:p>
            <a:r>
              <a:rPr lang="zh-CN" altLang="en-US" sz="1050" dirty="0"/>
              <a:t>首先，考虑是否来自脉冲星的影响，以</a:t>
            </a:r>
            <a:r>
              <a:rPr lang="en-US" altLang="zh-CN" sz="1050" dirty="0"/>
              <a:t>VT1137</a:t>
            </a:r>
            <a:r>
              <a:rPr lang="zh-CN" altLang="en-US" sz="1050" dirty="0"/>
              <a:t>为圆心，我们搜索了</a:t>
            </a:r>
            <a:r>
              <a:rPr lang="en-US" altLang="zh-CN" sz="1050" dirty="0"/>
              <a:t>5</a:t>
            </a:r>
            <a:r>
              <a:rPr lang="zh-CN" altLang="en-US" sz="1050" dirty="0"/>
              <a:t>度范围内是否存在已知脉冲星，判断候选体是不是来自脉冲星的信号，这里我们没有搜到有已知的脉冲星，所以，排除了候选体可能来自脉冲星信号的情况。</a:t>
            </a:r>
            <a:endParaRPr lang="en-US" altLang="zh-CN" sz="1050" dirty="0"/>
          </a:p>
          <a:p>
            <a:endParaRPr lang="en-US" altLang="zh-CN" sz="1050" dirty="0"/>
          </a:p>
          <a:p>
            <a:r>
              <a:rPr lang="zh-CN" altLang="en-US" sz="1050" dirty="0"/>
              <a:t>第二个考虑候选体是不是由于噪声的涨落造成的，在</a:t>
            </a:r>
            <a:r>
              <a:rPr lang="en-US" altLang="zh-CN" sz="1050" dirty="0"/>
              <a:t>FAST</a:t>
            </a:r>
            <a:r>
              <a:rPr lang="zh-CN" altLang="en-US" sz="1050" dirty="0"/>
              <a:t>很相近的两次观测，由噪声的涨落形成两个相似的信号，这样的情况是不太可能的，这样的巧合事件在未知</a:t>
            </a:r>
            <a:r>
              <a:rPr lang="en-US" altLang="zh-CN" sz="1050" dirty="0"/>
              <a:t>DM</a:t>
            </a:r>
            <a:r>
              <a:rPr lang="zh-CN" altLang="en-US" sz="1050" dirty="0"/>
              <a:t>的</a:t>
            </a:r>
            <a:r>
              <a:rPr lang="en-US" altLang="zh-CN" sz="1050" dirty="0"/>
              <a:t>FRB</a:t>
            </a:r>
            <a:r>
              <a:rPr lang="zh-CN" altLang="en-US" sz="1050" dirty="0"/>
              <a:t>盲搜中是非常罕见的，所以，我们排除了噪声涨落的情况。</a:t>
            </a:r>
            <a:endParaRPr lang="en-US" altLang="zh-CN" sz="1050" dirty="0"/>
          </a:p>
          <a:p>
            <a:endParaRPr lang="en-US" altLang="zh-CN" sz="1050" dirty="0"/>
          </a:p>
          <a:p>
            <a:r>
              <a:rPr lang="zh-CN" altLang="en-US" sz="1050" dirty="0"/>
              <a:t>其次，我们也考虑了是不是</a:t>
            </a:r>
            <a:r>
              <a:rPr lang="en-US" altLang="zh-CN" sz="1050" dirty="0"/>
              <a:t>RFI</a:t>
            </a:r>
            <a:r>
              <a:rPr lang="zh-CN" altLang="en-US" sz="1050" dirty="0"/>
              <a:t>的导致的，射频干扰就是没有天体物理起源的信号，也是我们不想要的信号，这个我们结合</a:t>
            </a:r>
            <a:r>
              <a:rPr lang="en-US" altLang="zh-CN" sz="1050" dirty="0"/>
              <a:t>FAST</a:t>
            </a:r>
            <a:r>
              <a:rPr lang="zh-CN" altLang="en-US" sz="1050" dirty="0"/>
              <a:t>和</a:t>
            </a:r>
            <a:r>
              <a:rPr lang="en-US" altLang="zh-CN" sz="1050" dirty="0"/>
              <a:t>Parkes</a:t>
            </a:r>
            <a:r>
              <a:rPr lang="zh-CN" altLang="en-US" sz="1050" dirty="0"/>
              <a:t>的观测结果排出了</a:t>
            </a:r>
            <a:r>
              <a:rPr lang="en-US" altLang="zh-CN" sz="1050" dirty="0"/>
              <a:t>RFI</a:t>
            </a:r>
            <a:r>
              <a:rPr lang="zh-CN" altLang="en-US" sz="1050" dirty="0"/>
              <a:t>的影响，因为同一个</a:t>
            </a:r>
            <a:r>
              <a:rPr lang="en-US" altLang="zh-CN" sz="1050" dirty="0"/>
              <a:t>RFI</a:t>
            </a:r>
            <a:r>
              <a:rPr lang="zh-CN" altLang="en-US" sz="1050" dirty="0"/>
              <a:t>能被两个一南一北的设备观测到是几乎不可能的。</a:t>
            </a:r>
            <a:endParaRPr lang="en-US" altLang="zh-CN" sz="1050" dirty="0"/>
          </a:p>
          <a:p>
            <a:endParaRPr lang="en-US" altLang="zh-CN" sz="1050" dirty="0"/>
          </a:p>
          <a:p>
            <a:r>
              <a:rPr lang="zh-CN" altLang="en-US" sz="1050" dirty="0"/>
              <a:t>另外，我们所得到的候选体的</a:t>
            </a:r>
            <a:r>
              <a:rPr lang="en-US" altLang="zh-CN" sz="1050" dirty="0"/>
              <a:t>DM</a:t>
            </a:r>
            <a:r>
              <a:rPr lang="zh-CN" altLang="en-US" sz="1050" dirty="0"/>
              <a:t>值是符号我们之前预测的</a:t>
            </a:r>
            <a:r>
              <a:rPr lang="en-US" altLang="zh-CN" sz="1050" dirty="0"/>
              <a:t>DM</a:t>
            </a:r>
            <a:r>
              <a:rPr lang="zh-CN" altLang="en-US" sz="1050" dirty="0"/>
              <a:t>值范围。</a:t>
            </a:r>
            <a:endParaRPr lang="en-US" altLang="zh-CN" sz="1050" dirty="0"/>
          </a:p>
          <a:p>
            <a:endParaRPr lang="en-US" altLang="zh-CN" sz="1050" dirty="0"/>
          </a:p>
          <a:p>
            <a:r>
              <a:rPr lang="zh-CN" altLang="en-US" sz="1050" dirty="0"/>
              <a:t>通过上面的讨论排除，这些候选体是来自</a:t>
            </a:r>
            <a:r>
              <a:rPr lang="en-US" altLang="zh-CN" sz="1050" dirty="0"/>
              <a:t>VT1137</a:t>
            </a:r>
            <a:r>
              <a:rPr lang="zh-CN" altLang="en-US" sz="1050" dirty="0"/>
              <a:t>的实际信号的可能性将更大。</a:t>
            </a:r>
          </a:p>
        </p:txBody>
      </p:sp>
    </p:spTree>
    <p:extLst>
      <p:ext uri="{BB962C8B-B14F-4D97-AF65-F5344CB8AC3E}">
        <p14:creationId xmlns:p14="http://schemas.microsoft.com/office/powerpoint/2010/main" val="2239509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如果我们探测到显著的快速射电暴事件：</a:t>
            </a:r>
            <a:endParaRPr lang="en-US" altLang="zh-CN" dirty="0"/>
          </a:p>
          <a:p>
            <a:endParaRPr lang="en-US" altLang="zh-CN" dirty="0"/>
          </a:p>
          <a:p>
            <a:r>
              <a:rPr lang="zh-CN" altLang="en-US" dirty="0"/>
              <a:t>这将是我们首次通过有针对性的观测，在红移为</a:t>
            </a:r>
            <a:r>
              <a:rPr lang="en-US" altLang="zh-CN" dirty="0"/>
              <a:t>0.028</a:t>
            </a:r>
            <a:r>
              <a:rPr lang="zh-CN" altLang="en-US" dirty="0"/>
              <a:t>的河外磁星上观测到快速射电暴。</a:t>
            </a:r>
          </a:p>
          <a:p>
            <a:endParaRPr lang="zh-CN" altLang="en-US" dirty="0"/>
          </a:p>
          <a:p>
            <a:r>
              <a:rPr lang="zh-CN" altLang="en-US" dirty="0"/>
              <a:t>它将直接揭示一些宇宙学快速射电暴的起源，同时也将加强磁星和活跃重复暴之间的联系。</a:t>
            </a:r>
          </a:p>
          <a:p>
            <a:endParaRPr lang="zh-CN" altLang="en-US" dirty="0"/>
          </a:p>
          <a:p>
            <a:r>
              <a:rPr lang="zh-CN" altLang="en-US" dirty="0"/>
              <a:t>尝试寻找单脉冲的脉冲周期，通过对单脉冲观测，对研究新生脉冲星或磁星的射电机制和起源环境将具有独特的重要性。</a:t>
            </a:r>
          </a:p>
        </p:txBody>
      </p:sp>
    </p:spTree>
    <p:extLst>
      <p:ext uri="{BB962C8B-B14F-4D97-AF65-F5344CB8AC3E}">
        <p14:creationId xmlns:p14="http://schemas.microsoft.com/office/powerpoint/2010/main" val="183693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我将从一下三方面展开我的汇报。</a:t>
            </a:r>
            <a:endParaRPr kumimoji="1" lang="zh-CN" altLang="en-US" dirty="0">
              <a:latin typeface="+mn-lt"/>
              <a:ea typeface="SimHei" panose="02010609060101010101" pitchFamily="49" charset="-122"/>
            </a:endParaRPr>
          </a:p>
        </p:txBody>
      </p:sp>
    </p:spTree>
    <p:extLst>
      <p:ext uri="{BB962C8B-B14F-4D97-AF65-F5344CB8AC3E}">
        <p14:creationId xmlns:p14="http://schemas.microsoft.com/office/powerpoint/2010/main" val="3830698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i="0" dirty="0">
                <a:latin typeface="宋体" panose="02010600030101010101" pitchFamily="2" charset="-122"/>
                <a:ea typeface="宋体" panose="02010600030101010101" pitchFamily="2" charset="-122"/>
              </a:rPr>
              <a:t>快速射电暴是一种持续时间短、爆发流量高的瞬态事件。</a:t>
            </a:r>
            <a:endParaRPr lang="en-US" altLang="zh-CN" sz="800" i="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800" i="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i="0" dirty="0">
                <a:latin typeface="宋体" panose="02010600030101010101" pitchFamily="2" charset="-122"/>
                <a:ea typeface="宋体" panose="02010600030101010101" pitchFamily="2" charset="-122"/>
              </a:rPr>
              <a:t>快速射电暴也有自己的一些特性：偏振、散射、闪烁</a:t>
            </a:r>
            <a:endParaRPr lang="en-US" altLang="zh-CN" sz="800" i="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800" i="0" dirty="0">
              <a:latin typeface="宋体" panose="02010600030101010101" pitchFamily="2" charset="-122"/>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800" i="0" dirty="0">
                <a:latin typeface="宋体" panose="02010600030101010101" pitchFamily="2" charset="-122"/>
                <a:ea typeface="宋体" panose="02010600030101010101" pitchFamily="2" charset="-122"/>
              </a:rPr>
              <a:t>在快速射电暴的发展过程中，对于它的起源问题人们提出了很多的模型，如磁星的超耀发、</a:t>
            </a:r>
            <a:r>
              <a:rPr lang="zh-CN" altLang="en-US" sz="1800" dirty="0">
                <a:effectLst/>
                <a:highlight>
                  <a:srgbClr val="FFFFFF"/>
                </a:highlight>
                <a:latin typeface="SimHei" panose="02010609060101010101" pitchFamily="49" charset="-122"/>
                <a:ea typeface="SimHei" panose="02010609060101010101" pitchFamily="49" charset="-122"/>
              </a:rPr>
              <a:t>宇宙梳模型、年轻磁星的星震模型等等，尝试去解决快速射电暴是由什么起源。</a:t>
            </a:r>
            <a:endParaRPr lang="en-US" altLang="zh-CN" sz="1800" dirty="0">
              <a:effectLst/>
              <a:highlight>
                <a:srgbClr val="FFFFFF"/>
              </a:highlight>
              <a:latin typeface="SimHei" panose="02010609060101010101" pitchFamily="49" charset="-122"/>
              <a:ea typeface="SimHei"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dirty="0">
              <a:effectLst/>
              <a:highlight>
                <a:srgbClr val="FFFFFF"/>
              </a:highlight>
              <a:latin typeface="SimHei" panose="02010609060101010101" pitchFamily="49" charset="-122"/>
              <a:ea typeface="SimHei" panose="02010609060101010101" pitchFamily="49"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050" dirty="0">
                <a:effectLst/>
                <a:highlight>
                  <a:srgbClr val="FFFFFF"/>
                </a:highlight>
              </a:rPr>
              <a:t>有意思的是对于</a:t>
            </a:r>
            <a:r>
              <a:rPr lang="en-US" altLang="zh-CN" sz="1050" dirty="0">
                <a:effectLst/>
                <a:highlight>
                  <a:srgbClr val="FFFFFF"/>
                </a:highlight>
              </a:rPr>
              <a:t>FRB</a:t>
            </a:r>
            <a:r>
              <a:rPr lang="zh-CN" altLang="en-US" sz="1050" dirty="0">
                <a:effectLst/>
                <a:highlight>
                  <a:srgbClr val="FFFFFF"/>
                </a:highlight>
              </a:rPr>
              <a:t>可能起源于磁星活动的理论预言在后来的观测中得到了支持。</a:t>
            </a:r>
          </a:p>
        </p:txBody>
      </p:sp>
    </p:spTree>
    <p:extLst>
      <p:ext uri="{BB962C8B-B14F-4D97-AF65-F5344CB8AC3E}">
        <p14:creationId xmlns:p14="http://schemas.microsoft.com/office/powerpoint/2010/main" val="130396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这里不得不先提一下两个非常重要的快速射电暴，一个是 </a:t>
            </a:r>
            <a:r>
              <a:rPr kumimoji="1" lang="en-US" altLang="zh-CN" dirty="0"/>
              <a:t>FRB121102</a:t>
            </a:r>
            <a:r>
              <a:rPr kumimoji="1" lang="zh-CN" altLang="en-US" dirty="0"/>
              <a:t>，</a:t>
            </a:r>
            <a:r>
              <a:rPr lang="zh-CN" altLang="en-US" dirty="0"/>
              <a:t>第一个已知的重复</a:t>
            </a:r>
            <a:r>
              <a:rPr lang="en-US" altLang="zh-CN" dirty="0"/>
              <a:t>FRB</a:t>
            </a:r>
            <a:r>
              <a:rPr lang="zh-CN" altLang="en-US" dirty="0"/>
              <a:t>，也是第一个被致密的、明亮的持续射电源</a:t>
            </a:r>
            <a:r>
              <a:rPr lang="en-US" altLang="zh-CN" dirty="0"/>
              <a:t>(PRS)</a:t>
            </a:r>
            <a:r>
              <a:rPr lang="zh-CN" altLang="en-US" dirty="0"/>
              <a:t>识别的</a:t>
            </a:r>
            <a:r>
              <a:rPr lang="en-US" altLang="zh-CN" dirty="0"/>
              <a:t>FRB</a:t>
            </a:r>
            <a:r>
              <a:rPr lang="zh-CN" altLang="en-US" dirty="0"/>
              <a:t>。</a:t>
            </a:r>
            <a:r>
              <a:rPr kumimoji="1" lang="zh-CN" altLang="en-US" dirty="0"/>
              <a:t>最开始被阿雷西博射电望远镜探测到，在</a:t>
            </a:r>
            <a:r>
              <a:rPr kumimoji="1" lang="en-US" altLang="zh-CN" dirty="0"/>
              <a:t>2016</a:t>
            </a:r>
            <a:r>
              <a:rPr kumimoji="1" lang="zh-CN" altLang="en-US" dirty="0"/>
              <a:t>被确认为重复的快速射电暴，并通过 </a:t>
            </a:r>
            <a:r>
              <a:rPr kumimoji="1" lang="en-US" altLang="zh-CN" dirty="0"/>
              <a:t>VLA</a:t>
            </a:r>
            <a:r>
              <a:rPr kumimoji="1" lang="zh-CN" altLang="en-US" dirty="0"/>
              <a:t> 对其进行了定位。</a:t>
            </a:r>
            <a:endParaRPr kumimoji="1" lang="en-US" altLang="zh-CN" dirty="0"/>
          </a:p>
          <a:p>
            <a:endParaRPr kumimoji="1" lang="en-US" altLang="zh-CN" dirty="0"/>
          </a:p>
          <a:p>
            <a:endParaRPr kumimoji="1" lang="en-US" altLang="zh-CN" dirty="0"/>
          </a:p>
          <a:p>
            <a:r>
              <a:rPr kumimoji="1" lang="zh-CN" altLang="en-US" dirty="0"/>
              <a:t>右下图为探测到 </a:t>
            </a:r>
            <a:r>
              <a:rPr kumimoji="1" lang="en-US" altLang="zh-CN" dirty="0"/>
              <a:t>FRB121102</a:t>
            </a:r>
            <a:r>
              <a:rPr kumimoji="1" lang="zh-CN" altLang="en-US" dirty="0"/>
              <a:t> 四次爆发和持续射电源的位置，将 </a:t>
            </a:r>
            <a:r>
              <a:rPr kumimoji="1" lang="en-US" altLang="zh-CN" dirty="0"/>
              <a:t>FRB121102</a:t>
            </a:r>
            <a:r>
              <a:rPr kumimoji="1" lang="zh-CN" altLang="en-US" dirty="0"/>
              <a:t> 和持续射电源联系了起来。</a:t>
            </a:r>
          </a:p>
        </p:txBody>
      </p:sp>
    </p:spTree>
    <p:extLst>
      <p:ext uri="{BB962C8B-B14F-4D97-AF65-F5344CB8AC3E}">
        <p14:creationId xmlns:p14="http://schemas.microsoft.com/office/powerpoint/2010/main" val="1790499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第二重要的快速射电暴是 </a:t>
            </a:r>
            <a:r>
              <a:rPr kumimoji="1" lang="en-US" altLang="zh-CN" dirty="0"/>
              <a:t>FRB190520</a:t>
            </a:r>
            <a:r>
              <a:rPr kumimoji="1" lang="zh-CN" altLang="en-US" dirty="0"/>
              <a:t>，一个与持续射电源成协的重复暴。</a:t>
            </a:r>
            <a:endParaRPr kumimoji="1" lang="en-US" altLang="zh-CN" dirty="0"/>
          </a:p>
          <a:p>
            <a:endParaRPr kumimoji="1" lang="en-US" altLang="zh-CN" dirty="0"/>
          </a:p>
          <a:p>
            <a:r>
              <a:rPr kumimoji="1" lang="zh-CN" altLang="en-US" dirty="0"/>
              <a:t>右上图是对它的一个光学、红外和射电的图像。</a:t>
            </a:r>
            <a:endParaRPr kumimoji="1" lang="en-US" altLang="zh-CN" dirty="0"/>
          </a:p>
          <a:p>
            <a:endParaRPr kumimoji="1" lang="en-US" altLang="zh-CN" dirty="0"/>
          </a:p>
          <a:p>
            <a:r>
              <a:rPr kumimoji="1" lang="zh-CN" altLang="en-US" dirty="0"/>
              <a:t>虽然目前与持续射电源成协的</a:t>
            </a:r>
            <a:r>
              <a:rPr kumimoji="1" lang="en-US" altLang="zh-CN" dirty="0"/>
              <a:t>FRB</a:t>
            </a:r>
            <a:r>
              <a:rPr kumimoji="1" lang="zh-CN" altLang="en-US" dirty="0"/>
              <a:t>事件有限，也不确定是否所有的活跃重复暴都与持续射电源有某种联系，但这是非常值得我们从持续射电源中寻找可能是磁星起源的</a:t>
            </a:r>
            <a:r>
              <a:rPr kumimoji="1" lang="en-US" altLang="zh-CN" dirty="0"/>
              <a:t>FRB</a:t>
            </a:r>
            <a:r>
              <a:rPr kumimoji="1" lang="zh-CN" altLang="en-US" dirty="0"/>
              <a:t>。</a:t>
            </a:r>
            <a:endParaRPr kumimoji="1" lang="en-US" altLang="zh-CN" dirty="0"/>
          </a:p>
        </p:txBody>
      </p:sp>
    </p:spTree>
    <p:extLst>
      <p:ext uri="{BB962C8B-B14F-4D97-AF65-F5344CB8AC3E}">
        <p14:creationId xmlns:p14="http://schemas.microsoft.com/office/powerpoint/2010/main" val="2429243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此外，在</a:t>
            </a:r>
            <a:r>
              <a:rPr lang="en-US" altLang="zh-CN" dirty="0"/>
              <a:t>2020</a:t>
            </a:r>
            <a:r>
              <a:rPr lang="zh-CN" altLang="en-US" dirty="0"/>
              <a:t>年</a:t>
            </a:r>
            <a:r>
              <a:rPr lang="en-US" altLang="zh-CN" dirty="0"/>
              <a:t>4</a:t>
            </a:r>
            <a:r>
              <a:rPr lang="zh-CN" altLang="en-US" dirty="0"/>
              <a:t>月，</a:t>
            </a:r>
            <a:r>
              <a:rPr lang="en-US" altLang="zh-CN" dirty="0"/>
              <a:t>CHIME</a:t>
            </a:r>
            <a:r>
              <a:rPr lang="zh-CN" altLang="en-US" dirty="0"/>
              <a:t> 和 </a:t>
            </a:r>
            <a:r>
              <a:rPr lang="en-US" altLang="zh-CN" dirty="0"/>
              <a:t>STARE2 </a:t>
            </a:r>
            <a:r>
              <a:rPr lang="zh-CN" altLang="en-US" dirty="0"/>
              <a:t>同时在银河系磁星 </a:t>
            </a:r>
            <a:r>
              <a:rPr lang="en-US" altLang="zh-CN" dirty="0"/>
              <a:t>SGR1935</a:t>
            </a:r>
            <a:r>
              <a:rPr lang="zh-CN" altLang="en-US" dirty="0"/>
              <a:t> 上探测到</a:t>
            </a:r>
            <a:r>
              <a:rPr lang="en-US" altLang="zh-CN" dirty="0"/>
              <a:t>FRB200428</a:t>
            </a:r>
            <a:r>
              <a:rPr lang="zh-CN" altLang="en-US" dirty="0"/>
              <a:t>，从而支持了</a:t>
            </a:r>
            <a:r>
              <a:rPr lang="en-US" altLang="zh-CN" dirty="0"/>
              <a:t>FRB</a:t>
            </a:r>
            <a:r>
              <a:rPr lang="zh-CN" altLang="en-US" dirty="0"/>
              <a:t>可能起源于磁星活动的理论解释。</a:t>
            </a:r>
            <a:endParaRPr lang="en-US" altLang="zh-CN" dirty="0"/>
          </a:p>
          <a:p>
            <a:endParaRPr lang="en-US" altLang="zh-CN" dirty="0"/>
          </a:p>
          <a:p>
            <a:r>
              <a:rPr lang="en-US" altLang="zh-CN" dirty="0"/>
              <a:t>FRB200428 </a:t>
            </a:r>
            <a:r>
              <a:rPr lang="zh-CN" altLang="en-US" dirty="0"/>
              <a:t>的发现，这意味着像 </a:t>
            </a:r>
            <a:r>
              <a:rPr lang="en-US" altLang="zh-CN" dirty="0"/>
              <a:t>SGR 1935</a:t>
            </a:r>
            <a:r>
              <a:rPr lang="zh-CN" altLang="en-US" dirty="0"/>
              <a:t> 这样的磁星可能是</a:t>
            </a:r>
            <a:r>
              <a:rPr lang="en-US" altLang="zh-CN" dirty="0"/>
              <a:t>FRB</a:t>
            </a:r>
            <a:r>
              <a:rPr lang="zh-CN" altLang="en-US" dirty="0"/>
              <a:t>引擎。这一意想不到的发现极大地推动了</a:t>
            </a:r>
            <a:r>
              <a:rPr lang="en-US" altLang="zh-CN" dirty="0"/>
              <a:t>FRB</a:t>
            </a:r>
            <a:r>
              <a:rPr lang="zh-CN" altLang="en-US" dirty="0"/>
              <a:t>科学的研究进展，也促进了磁星开始成为</a:t>
            </a:r>
            <a:r>
              <a:rPr lang="en-US" altLang="zh-CN" dirty="0"/>
              <a:t>FRB</a:t>
            </a:r>
            <a:r>
              <a:rPr lang="zh-CN" altLang="en-US" dirty="0"/>
              <a:t>起源的首选候选体。</a:t>
            </a:r>
            <a:endParaRPr lang="en-US" altLang="zh-CN" dirty="0"/>
          </a:p>
          <a:p>
            <a:endParaRPr kumimoji="1" lang="en-US" altLang="zh-CN" dirty="0"/>
          </a:p>
          <a:p>
            <a:r>
              <a:rPr kumimoji="1" lang="zh-CN" altLang="en-US" dirty="0"/>
              <a:t>如果我们能够在河外也找到相似的事件，那么这一理论解释将进一步得到支持。这里，我们关注到一颗可能是磁星起源的河外射电源，</a:t>
            </a:r>
            <a:r>
              <a:rPr kumimoji="1" lang="en-US" altLang="zh-CN" dirty="0"/>
              <a:t>VT1137</a:t>
            </a:r>
            <a:r>
              <a:rPr kumimoji="1" lang="zh-CN" altLang="en-US" dirty="0"/>
              <a:t>。</a:t>
            </a:r>
          </a:p>
        </p:txBody>
      </p:sp>
    </p:spTree>
    <p:extLst>
      <p:ext uri="{BB962C8B-B14F-4D97-AF65-F5344CB8AC3E}">
        <p14:creationId xmlns:p14="http://schemas.microsoft.com/office/powerpoint/2010/main" val="2861770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VT1137</a:t>
            </a:r>
            <a:r>
              <a:rPr kumimoji="1" lang="zh-CN" altLang="en-US" dirty="0"/>
              <a:t> 是在</a:t>
            </a:r>
            <a:r>
              <a:rPr kumimoji="1" lang="en-US" altLang="zh-CN" dirty="0"/>
              <a:t>VLA</a:t>
            </a:r>
            <a:r>
              <a:rPr kumimoji="1" lang="zh-CN" altLang="en-US" dirty="0"/>
              <a:t>巡天中搜寻河外星系爆炸时发现的一个不寻常的射电瞬态，光度距离为</a:t>
            </a:r>
            <a:r>
              <a:rPr kumimoji="1" lang="en-US" altLang="zh-CN" dirty="0"/>
              <a:t>121.6</a:t>
            </a:r>
            <a:r>
              <a:rPr kumimoji="1" lang="zh-CN" altLang="en-US" dirty="0"/>
              <a:t> </a:t>
            </a:r>
            <a:r>
              <a:rPr kumimoji="1" lang="en-US" altLang="zh-CN" dirty="0"/>
              <a:t>MPC</a:t>
            </a:r>
            <a:r>
              <a:rPr kumimoji="1" lang="zh-CN" altLang="en-US" dirty="0"/>
              <a:t>。</a:t>
            </a:r>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b="0" i="0" dirty="0">
                <a:solidFill>
                  <a:srgbClr val="3B3B3B"/>
                </a:solidFill>
                <a:effectLst/>
                <a:latin typeface="-apple-system"/>
              </a:rPr>
              <a:t>如右上角的图所示，</a:t>
            </a:r>
            <a:r>
              <a:rPr lang="en-US" altLang="zh-CN" b="0" i="0" dirty="0">
                <a:solidFill>
                  <a:srgbClr val="3B3B3B"/>
                </a:solidFill>
                <a:effectLst/>
                <a:latin typeface="-apple-system"/>
              </a:rPr>
              <a:t>VT1137 </a:t>
            </a:r>
            <a:r>
              <a:rPr lang="zh-CN" altLang="en-US" b="0" i="0" dirty="0">
                <a:solidFill>
                  <a:srgbClr val="3B3B3B"/>
                </a:solidFill>
                <a:effectLst/>
                <a:latin typeface="-apple-system"/>
              </a:rPr>
              <a:t>是在</a:t>
            </a:r>
            <a:r>
              <a:rPr lang="en-US" altLang="zh-CN" b="0" i="0" dirty="0">
                <a:solidFill>
                  <a:srgbClr val="3B3B3B"/>
                </a:solidFill>
                <a:effectLst/>
                <a:latin typeface="-apple-system"/>
              </a:rPr>
              <a:t>2018</a:t>
            </a:r>
            <a:r>
              <a:rPr lang="zh-CN" altLang="en-US" b="0" i="0" dirty="0">
                <a:solidFill>
                  <a:srgbClr val="3B3B3B"/>
                </a:solidFill>
                <a:effectLst/>
                <a:latin typeface="-apple-system"/>
              </a:rPr>
              <a:t>年</a:t>
            </a:r>
            <a:r>
              <a:rPr lang="en-US" altLang="zh-CN" b="0" i="0" dirty="0">
                <a:solidFill>
                  <a:srgbClr val="3B3B3B"/>
                </a:solidFill>
                <a:effectLst/>
                <a:latin typeface="-apple-system"/>
              </a:rPr>
              <a:t>1</a:t>
            </a:r>
            <a:r>
              <a:rPr lang="zh-CN" altLang="en-US" b="0" i="0" dirty="0">
                <a:solidFill>
                  <a:srgbClr val="3B3B3B"/>
                </a:solidFill>
                <a:effectLst/>
                <a:latin typeface="-apple-system"/>
              </a:rPr>
              <a:t>月的</a:t>
            </a:r>
            <a:r>
              <a:rPr lang="en-US" altLang="zh-CN" b="0" i="0" dirty="0">
                <a:solidFill>
                  <a:srgbClr val="3B3B3B"/>
                </a:solidFill>
                <a:effectLst/>
                <a:latin typeface="-apple-system"/>
              </a:rPr>
              <a:t>VLASS 1.1 </a:t>
            </a:r>
            <a:r>
              <a:rPr lang="zh-CN" altLang="en-US" b="0" i="0" dirty="0">
                <a:solidFill>
                  <a:srgbClr val="3B3B3B"/>
                </a:solidFill>
                <a:effectLst/>
                <a:latin typeface="-apple-system"/>
              </a:rPr>
              <a:t>期间被探测到的，在此前的</a:t>
            </a:r>
            <a:r>
              <a:rPr lang="en-US" altLang="zh-CN" b="0" i="0" dirty="0">
                <a:solidFill>
                  <a:srgbClr val="3B3B3B"/>
                </a:solidFill>
                <a:effectLst/>
                <a:latin typeface="-apple-system"/>
              </a:rPr>
              <a:t>FIRST</a:t>
            </a:r>
            <a:r>
              <a:rPr lang="zh-CN" altLang="en-US" b="0" i="0" dirty="0">
                <a:solidFill>
                  <a:srgbClr val="3B3B3B"/>
                </a:solidFill>
                <a:effectLst/>
                <a:latin typeface="-apple-system"/>
              </a:rPr>
              <a:t>中没有被探测到，并在后续的观测中证实了</a:t>
            </a:r>
            <a:r>
              <a:rPr lang="en-US" altLang="zh-CN" b="0" i="0" dirty="0">
                <a:solidFill>
                  <a:srgbClr val="3B3B3B"/>
                </a:solidFill>
                <a:effectLst/>
                <a:latin typeface="-apple-system"/>
              </a:rPr>
              <a:t>VT1137</a:t>
            </a:r>
            <a:r>
              <a:rPr lang="zh-CN" altLang="en-US" b="0" i="0" dirty="0">
                <a:solidFill>
                  <a:srgbClr val="3B3B3B"/>
                </a:solidFill>
                <a:effectLst/>
                <a:latin typeface="-apple-system"/>
              </a:rPr>
              <a:t>的存在。在</a:t>
            </a:r>
            <a:r>
              <a:rPr lang="en-US" altLang="zh-CN" b="0" i="0" dirty="0">
                <a:solidFill>
                  <a:srgbClr val="3B3B3B"/>
                </a:solidFill>
                <a:effectLst/>
                <a:latin typeface="-apple-system"/>
              </a:rPr>
              <a:t>2018</a:t>
            </a:r>
            <a:r>
              <a:rPr lang="zh-CN" altLang="en-US" b="0" i="0" dirty="0">
                <a:solidFill>
                  <a:srgbClr val="3B3B3B"/>
                </a:solidFill>
                <a:effectLst/>
                <a:latin typeface="-apple-system"/>
              </a:rPr>
              <a:t>年</a:t>
            </a:r>
            <a:r>
              <a:rPr lang="en-US" altLang="zh-CN" b="0" i="0" dirty="0">
                <a:solidFill>
                  <a:srgbClr val="3B3B3B"/>
                </a:solidFill>
                <a:effectLst/>
                <a:latin typeface="-apple-system"/>
              </a:rPr>
              <a:t>5</a:t>
            </a:r>
            <a:r>
              <a:rPr lang="zh-CN" altLang="en-US" b="0" i="0" dirty="0">
                <a:solidFill>
                  <a:srgbClr val="3B3B3B"/>
                </a:solidFill>
                <a:effectLst/>
                <a:latin typeface="-apple-system"/>
              </a:rPr>
              <a:t>月、</a:t>
            </a:r>
            <a:r>
              <a:rPr lang="en-US" altLang="zh-CN" b="0" i="0" dirty="0">
                <a:solidFill>
                  <a:srgbClr val="3B3B3B"/>
                </a:solidFill>
                <a:effectLst/>
                <a:latin typeface="-apple-system"/>
              </a:rPr>
              <a:t>2019</a:t>
            </a:r>
            <a:r>
              <a:rPr lang="zh-CN" altLang="en-US" b="0" i="0" dirty="0">
                <a:solidFill>
                  <a:srgbClr val="3B3B3B"/>
                </a:solidFill>
                <a:effectLst/>
                <a:latin typeface="-apple-system"/>
              </a:rPr>
              <a:t>年</a:t>
            </a:r>
            <a:r>
              <a:rPr lang="en-US" altLang="zh-CN" b="0" i="0" dirty="0">
                <a:solidFill>
                  <a:srgbClr val="3B3B3B"/>
                </a:solidFill>
                <a:effectLst/>
                <a:latin typeface="-apple-system"/>
              </a:rPr>
              <a:t>3</a:t>
            </a:r>
            <a:r>
              <a:rPr lang="zh-CN" altLang="en-US" b="0" i="0" dirty="0">
                <a:solidFill>
                  <a:srgbClr val="3B3B3B"/>
                </a:solidFill>
                <a:effectLst/>
                <a:latin typeface="-apple-system"/>
              </a:rPr>
              <a:t>月和</a:t>
            </a:r>
            <a:r>
              <a:rPr lang="en-US" altLang="zh-CN" b="0" i="0" dirty="0">
                <a:solidFill>
                  <a:srgbClr val="3B3B3B"/>
                </a:solidFill>
                <a:effectLst/>
                <a:latin typeface="-apple-system"/>
              </a:rPr>
              <a:t>2022</a:t>
            </a:r>
            <a:r>
              <a:rPr lang="zh-CN" altLang="en-US" b="0" i="0" dirty="0">
                <a:solidFill>
                  <a:srgbClr val="3B3B3B"/>
                </a:solidFill>
                <a:effectLst/>
                <a:latin typeface="-apple-system"/>
              </a:rPr>
              <a:t>年</a:t>
            </a:r>
            <a:r>
              <a:rPr lang="en-US" altLang="zh-CN" b="0" i="0" dirty="0">
                <a:solidFill>
                  <a:srgbClr val="3B3B3B"/>
                </a:solidFill>
                <a:effectLst/>
                <a:latin typeface="-apple-system"/>
              </a:rPr>
              <a:t>2</a:t>
            </a:r>
            <a:r>
              <a:rPr lang="zh-CN" altLang="en-US" b="0" i="0" dirty="0">
                <a:solidFill>
                  <a:srgbClr val="3B3B3B"/>
                </a:solidFill>
                <a:effectLst/>
                <a:latin typeface="-apple-system"/>
              </a:rPr>
              <a:t>月进行的</a:t>
            </a:r>
            <a:r>
              <a:rPr lang="en-US" altLang="zh-CN" b="0" i="0" dirty="0">
                <a:solidFill>
                  <a:srgbClr val="3B3B3B"/>
                </a:solidFill>
                <a:effectLst/>
                <a:latin typeface="-apple-system"/>
              </a:rPr>
              <a:t>3</a:t>
            </a:r>
            <a:r>
              <a:rPr lang="zh-CN" altLang="en-US" b="0" i="0" dirty="0">
                <a:solidFill>
                  <a:srgbClr val="3B3B3B"/>
                </a:solidFill>
                <a:effectLst/>
                <a:latin typeface="-apple-system"/>
              </a:rPr>
              <a:t>次</a:t>
            </a:r>
            <a:r>
              <a:rPr lang="en-US" altLang="zh-CN" b="0" i="0" dirty="0">
                <a:solidFill>
                  <a:srgbClr val="3B3B3B"/>
                </a:solidFill>
                <a:effectLst/>
                <a:latin typeface="-apple-system"/>
              </a:rPr>
              <a:t>VLA</a:t>
            </a:r>
            <a:r>
              <a:rPr lang="zh-CN" altLang="en-US" b="0" i="0" dirty="0">
                <a:solidFill>
                  <a:srgbClr val="3B3B3B"/>
                </a:solidFill>
                <a:effectLst/>
                <a:latin typeface="-apple-system"/>
              </a:rPr>
              <a:t>跟踪观测证实了一个新的</a:t>
            </a:r>
            <a:r>
              <a:rPr lang="en-US" altLang="zh-CN" b="0" i="0" dirty="0">
                <a:solidFill>
                  <a:srgbClr val="3B3B3B"/>
                </a:solidFill>
                <a:effectLst/>
                <a:latin typeface="-apple-system"/>
              </a:rPr>
              <a:t>1.5 GHz</a:t>
            </a:r>
            <a:r>
              <a:rPr lang="zh-CN" altLang="en-US" b="0" i="0" dirty="0">
                <a:solidFill>
                  <a:srgbClr val="3B3B3B"/>
                </a:solidFill>
                <a:effectLst/>
                <a:latin typeface="-apple-system"/>
              </a:rPr>
              <a:t>源的存在。</a:t>
            </a:r>
          </a:p>
          <a:p>
            <a:endParaRPr kumimoji="1" lang="en-US" altLang="zh-CN" dirty="0"/>
          </a:p>
          <a:p>
            <a:r>
              <a:rPr kumimoji="1" lang="zh-CN" altLang="en-US" dirty="0"/>
              <a:t>有意思的是该射电源表现出一系列与 </a:t>
            </a:r>
            <a:r>
              <a:rPr kumimoji="1" lang="en-US" altLang="zh-CN" dirty="0"/>
              <a:t>FRB121102A</a:t>
            </a:r>
            <a:r>
              <a:rPr kumimoji="1" lang="zh-CN" altLang="en-US" dirty="0"/>
              <a:t>和</a:t>
            </a:r>
            <a:r>
              <a:rPr kumimoji="1" lang="en-US" altLang="zh-CN" dirty="0"/>
              <a:t>FRB190520B </a:t>
            </a:r>
            <a:r>
              <a:rPr kumimoji="1" lang="zh-CN" altLang="en-US" dirty="0"/>
              <a:t>的持续射电源相似的磁星风星云的多波长特征。从右下图我们可以看到 </a:t>
            </a:r>
            <a:r>
              <a:rPr kumimoji="1" lang="en-US" altLang="zh-CN" dirty="0"/>
              <a:t>VT1137</a:t>
            </a:r>
            <a:r>
              <a:rPr kumimoji="1" lang="zh-CN" altLang="en-US" dirty="0"/>
              <a:t> 的射电光度和光学薄谱指数与 </a:t>
            </a:r>
            <a:r>
              <a:rPr kumimoji="1" lang="en-US" altLang="zh-CN" dirty="0"/>
              <a:t>FRB121102</a:t>
            </a:r>
            <a:r>
              <a:rPr kumimoji="1" lang="zh-CN" altLang="en-US" dirty="0"/>
              <a:t> 和</a:t>
            </a:r>
            <a:r>
              <a:rPr kumimoji="1" lang="en-US" altLang="zh-CN" dirty="0"/>
              <a:t> FRB190520</a:t>
            </a:r>
            <a:r>
              <a:rPr kumimoji="1" lang="zh-CN" altLang="en-US" dirty="0"/>
              <a:t> 非常接近，可能具有相似的物理起源。总的来说，所有的观测证据都有力地表明该源可能具有磁星起源，所以，非常值得我们对 </a:t>
            </a:r>
            <a:r>
              <a:rPr kumimoji="1" lang="en-US" altLang="zh-CN" dirty="0"/>
              <a:t>VT1137</a:t>
            </a:r>
            <a:r>
              <a:rPr kumimoji="1" lang="zh-CN" altLang="en-US" dirty="0"/>
              <a:t> 进行研究，观测潜在的射电爆发信号，如果我们能从</a:t>
            </a:r>
            <a:r>
              <a:rPr kumimoji="1" lang="en-US" altLang="zh-CN" dirty="0"/>
              <a:t>VT 1137−0337</a:t>
            </a:r>
            <a:r>
              <a:rPr kumimoji="1" lang="zh-CN" altLang="en-US" dirty="0"/>
              <a:t>观测到快速射电暴事件，这将使磁星和快速射电暴成协性更强。</a:t>
            </a:r>
          </a:p>
        </p:txBody>
      </p:sp>
    </p:spTree>
    <p:extLst>
      <p:ext uri="{BB962C8B-B14F-4D97-AF65-F5344CB8AC3E}">
        <p14:creationId xmlns:p14="http://schemas.microsoft.com/office/powerpoint/2010/main" val="396940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Tree>
    <p:extLst>
      <p:ext uri="{BB962C8B-B14F-4D97-AF65-F5344CB8AC3E}">
        <p14:creationId xmlns:p14="http://schemas.microsoft.com/office/powerpoint/2010/main" val="3575272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8813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8E400E-0A68-C08A-6DFF-66E258D9D68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B97B4D2-9EA2-8954-D796-2056225987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2ECAE75-635E-8813-1A00-D4F0C3920865}"/>
              </a:ext>
            </a:extLst>
          </p:cNvPr>
          <p:cNvSpPr>
            <a:spLocks noGrp="1"/>
          </p:cNvSpPr>
          <p:nvPr>
            <p:ph type="dt" sz="half" idx="10"/>
          </p:nvPr>
        </p:nvSpPr>
        <p:spPr/>
        <p:txBody>
          <a:bodyPr/>
          <a:lstStyle/>
          <a:p>
            <a:fld id="{FC99994C-090E-42AA-96F0-97F6FE03947E}" type="datetime1">
              <a:rPr lang="zh-CN" altLang="en-US" smtClean="0"/>
              <a:t>2024/7/15</a:t>
            </a:fld>
            <a:endParaRPr lang="zh-CN" altLang="en-US"/>
          </a:p>
        </p:txBody>
      </p:sp>
      <p:sp>
        <p:nvSpPr>
          <p:cNvPr id="5" name="页脚占位符 4">
            <a:extLst>
              <a:ext uri="{FF2B5EF4-FFF2-40B4-BE49-F238E27FC236}">
                <a16:creationId xmlns:a16="http://schemas.microsoft.com/office/drawing/2014/main" id="{C7B270C8-EC9C-DC7E-39C6-F169E9145F6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8AC8779-8E5E-50DE-6F38-01E3050BB2F6}"/>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247813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34C55B-ABE2-13A9-0093-2213BBC92CF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69B5360-90D9-7AC2-6570-82580348B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A04380-0A06-DBF5-6B7E-62CD46507283}"/>
              </a:ext>
            </a:extLst>
          </p:cNvPr>
          <p:cNvSpPr>
            <a:spLocks noGrp="1"/>
          </p:cNvSpPr>
          <p:nvPr>
            <p:ph type="dt" sz="half" idx="10"/>
          </p:nvPr>
        </p:nvSpPr>
        <p:spPr/>
        <p:txBody>
          <a:bodyPr/>
          <a:lstStyle/>
          <a:p>
            <a:fld id="{FFDC0805-F74D-4A8A-A370-B29495BE7974}" type="datetime1">
              <a:rPr lang="zh-CN" altLang="en-US" smtClean="0"/>
              <a:t>2024/7/15</a:t>
            </a:fld>
            <a:endParaRPr lang="zh-CN" altLang="en-US"/>
          </a:p>
        </p:txBody>
      </p:sp>
      <p:sp>
        <p:nvSpPr>
          <p:cNvPr id="5" name="页脚占位符 4">
            <a:extLst>
              <a:ext uri="{FF2B5EF4-FFF2-40B4-BE49-F238E27FC236}">
                <a16:creationId xmlns:a16="http://schemas.microsoft.com/office/drawing/2014/main" id="{E886B5DB-F1C4-BF57-D85A-169DB48BE8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0D7684-0B7F-D8FA-9767-C9E292D800AA}"/>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2498173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599F5D0-FDCA-78B2-4510-5448E43EE9D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318EBB7-1B36-8D5A-2766-48BD845A204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47B56E4-C27E-B6A8-19D5-D5F99DE7DE61}"/>
              </a:ext>
            </a:extLst>
          </p:cNvPr>
          <p:cNvSpPr>
            <a:spLocks noGrp="1"/>
          </p:cNvSpPr>
          <p:nvPr>
            <p:ph type="dt" sz="half" idx="10"/>
          </p:nvPr>
        </p:nvSpPr>
        <p:spPr/>
        <p:txBody>
          <a:bodyPr/>
          <a:lstStyle/>
          <a:p>
            <a:fld id="{B9162ABE-9F29-4EB7-82D7-6CEA8D172358}" type="datetime1">
              <a:rPr lang="zh-CN" altLang="en-US" smtClean="0"/>
              <a:t>2024/7/15</a:t>
            </a:fld>
            <a:endParaRPr lang="zh-CN" altLang="en-US"/>
          </a:p>
        </p:txBody>
      </p:sp>
      <p:sp>
        <p:nvSpPr>
          <p:cNvPr id="5" name="页脚占位符 4">
            <a:extLst>
              <a:ext uri="{FF2B5EF4-FFF2-40B4-BE49-F238E27FC236}">
                <a16:creationId xmlns:a16="http://schemas.microsoft.com/office/drawing/2014/main" id="{88FE0784-5DD2-D73A-DF22-A1FD24C290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4F69CD-E75D-9CE6-19EC-B1BE442CEFFE}"/>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250556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5EBF0C-A40A-0F77-1E11-0D1B19F3C56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0F533B-0004-4848-01FE-DE045628097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45AF5F-913F-C29E-33C7-C21891ACD7FD}"/>
              </a:ext>
            </a:extLst>
          </p:cNvPr>
          <p:cNvSpPr>
            <a:spLocks noGrp="1"/>
          </p:cNvSpPr>
          <p:nvPr>
            <p:ph type="dt" sz="half" idx="10"/>
          </p:nvPr>
        </p:nvSpPr>
        <p:spPr/>
        <p:txBody>
          <a:bodyPr/>
          <a:lstStyle/>
          <a:p>
            <a:fld id="{3A97F890-CB5F-4220-A4CF-B19307844769}" type="datetime1">
              <a:rPr lang="zh-CN" altLang="en-US" smtClean="0"/>
              <a:t>2024/7/15</a:t>
            </a:fld>
            <a:endParaRPr lang="zh-CN" altLang="en-US"/>
          </a:p>
        </p:txBody>
      </p:sp>
      <p:sp>
        <p:nvSpPr>
          <p:cNvPr id="8" name="页脚占位符 7">
            <a:extLst>
              <a:ext uri="{FF2B5EF4-FFF2-40B4-BE49-F238E27FC236}">
                <a16:creationId xmlns:a16="http://schemas.microsoft.com/office/drawing/2014/main" id="{FF493C8A-BBC6-BDC4-82AB-F607F8C9CAF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BA719F-0918-36AE-A2FA-1A55AB1AC5E0}"/>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20001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3DC7FA-FB54-0572-7400-A0DEDEA0ED9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9D703E-BB27-32D8-4639-21EC2C07F0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B55FF8B-B695-0133-0CB0-E1F1E1EC9D04}"/>
              </a:ext>
            </a:extLst>
          </p:cNvPr>
          <p:cNvSpPr>
            <a:spLocks noGrp="1"/>
          </p:cNvSpPr>
          <p:nvPr>
            <p:ph type="dt" sz="half" idx="10"/>
          </p:nvPr>
        </p:nvSpPr>
        <p:spPr/>
        <p:txBody>
          <a:bodyPr/>
          <a:lstStyle/>
          <a:p>
            <a:fld id="{10FE44B3-860C-4955-B1F9-496FB7F6595B}" type="datetime1">
              <a:rPr lang="zh-CN" altLang="en-US" smtClean="0"/>
              <a:t>2024/7/15</a:t>
            </a:fld>
            <a:endParaRPr lang="zh-CN" altLang="en-US"/>
          </a:p>
        </p:txBody>
      </p:sp>
      <p:sp>
        <p:nvSpPr>
          <p:cNvPr id="5" name="页脚占位符 4">
            <a:extLst>
              <a:ext uri="{FF2B5EF4-FFF2-40B4-BE49-F238E27FC236}">
                <a16:creationId xmlns:a16="http://schemas.microsoft.com/office/drawing/2014/main" id="{F1FBE123-9995-886A-B11C-15D8806BF79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8C8370-E05F-56F1-BEBA-6E0C5F8EE7B2}"/>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1344730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8FE017-42DE-2E74-2C3A-0F49ACEA0C9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9FD9B1-C165-C041-CFBC-F816E5F14CF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37E7CB-E7E9-9972-E4C1-C607D142FE6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9024036-7560-26C9-62B8-F5A8C424B832}"/>
              </a:ext>
            </a:extLst>
          </p:cNvPr>
          <p:cNvSpPr>
            <a:spLocks noGrp="1"/>
          </p:cNvSpPr>
          <p:nvPr>
            <p:ph type="dt" sz="half" idx="10"/>
          </p:nvPr>
        </p:nvSpPr>
        <p:spPr/>
        <p:txBody>
          <a:bodyPr/>
          <a:lstStyle/>
          <a:p>
            <a:fld id="{C011D655-B1A7-43B2-A7D0-77B2AFE08AA3}" type="datetime1">
              <a:rPr lang="zh-CN" altLang="en-US" smtClean="0"/>
              <a:t>2024/7/15</a:t>
            </a:fld>
            <a:endParaRPr lang="zh-CN" altLang="en-US"/>
          </a:p>
        </p:txBody>
      </p:sp>
      <p:sp>
        <p:nvSpPr>
          <p:cNvPr id="6" name="页脚占位符 5">
            <a:extLst>
              <a:ext uri="{FF2B5EF4-FFF2-40B4-BE49-F238E27FC236}">
                <a16:creationId xmlns:a16="http://schemas.microsoft.com/office/drawing/2014/main" id="{5B27D496-8EF5-0625-3FCD-64CA53364E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57EAE2E-055A-F42E-4E19-EAED6065DF37}"/>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114286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B8BDC-3A0B-5393-BD60-AB6FE2835D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08B9D7F-8E46-6AEE-267A-01273E630B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5B65891-D90E-3BF5-1448-6EF005DCD8C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7F563FA-BB2C-74C6-A5D8-EBA4CCDE3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C82B192-3F4C-8B5A-D685-0B3F1F62378A}"/>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9291E68-4EAE-45B9-06A6-16FFAA60EA29}"/>
              </a:ext>
            </a:extLst>
          </p:cNvPr>
          <p:cNvSpPr>
            <a:spLocks noGrp="1"/>
          </p:cNvSpPr>
          <p:nvPr>
            <p:ph type="dt" sz="half" idx="10"/>
          </p:nvPr>
        </p:nvSpPr>
        <p:spPr/>
        <p:txBody>
          <a:bodyPr/>
          <a:lstStyle/>
          <a:p>
            <a:fld id="{6ED4C8FF-7315-47E0-BAB8-772947FEFF4F}" type="datetime1">
              <a:rPr lang="zh-CN" altLang="en-US" smtClean="0"/>
              <a:t>2024/7/15</a:t>
            </a:fld>
            <a:endParaRPr lang="zh-CN" altLang="en-US"/>
          </a:p>
        </p:txBody>
      </p:sp>
      <p:sp>
        <p:nvSpPr>
          <p:cNvPr id="8" name="页脚占位符 7">
            <a:extLst>
              <a:ext uri="{FF2B5EF4-FFF2-40B4-BE49-F238E27FC236}">
                <a16:creationId xmlns:a16="http://schemas.microsoft.com/office/drawing/2014/main" id="{D41CBD2E-0C23-093C-FF35-FFC8D41A404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47208B3-77C6-A4E2-F1A5-54D6278BACA1}"/>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416033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4A6B97-0256-6754-EFB0-B3384F37EFD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A66F37-276F-7192-6C9D-16CCC15BF30E}"/>
              </a:ext>
            </a:extLst>
          </p:cNvPr>
          <p:cNvSpPr>
            <a:spLocks noGrp="1"/>
          </p:cNvSpPr>
          <p:nvPr>
            <p:ph type="dt" sz="half" idx="10"/>
          </p:nvPr>
        </p:nvSpPr>
        <p:spPr/>
        <p:txBody>
          <a:bodyPr/>
          <a:lstStyle/>
          <a:p>
            <a:fld id="{48C90B4C-698A-479D-BC3A-765BF64264CE}" type="datetime1">
              <a:rPr lang="zh-CN" altLang="en-US" smtClean="0"/>
              <a:t>2024/7/15</a:t>
            </a:fld>
            <a:endParaRPr lang="zh-CN" altLang="en-US"/>
          </a:p>
        </p:txBody>
      </p:sp>
      <p:sp>
        <p:nvSpPr>
          <p:cNvPr id="4" name="页脚占位符 3">
            <a:extLst>
              <a:ext uri="{FF2B5EF4-FFF2-40B4-BE49-F238E27FC236}">
                <a16:creationId xmlns:a16="http://schemas.microsoft.com/office/drawing/2014/main" id="{37121968-A067-B3C5-8BDC-E967975C180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9F91858-5E0E-E659-A006-F67EAE999B28}"/>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3213002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ACFA070-9CDF-3B3C-FBA6-A212FCCA4FF9}"/>
              </a:ext>
            </a:extLst>
          </p:cNvPr>
          <p:cNvSpPr>
            <a:spLocks noGrp="1"/>
          </p:cNvSpPr>
          <p:nvPr>
            <p:ph type="dt" sz="half" idx="10"/>
          </p:nvPr>
        </p:nvSpPr>
        <p:spPr/>
        <p:txBody>
          <a:bodyPr/>
          <a:lstStyle/>
          <a:p>
            <a:fld id="{B2C72080-3078-4D8F-B4E4-4E8EA83E0795}" type="datetime1">
              <a:rPr lang="zh-CN" altLang="en-US" smtClean="0"/>
              <a:t>2024/7/15</a:t>
            </a:fld>
            <a:endParaRPr lang="zh-CN" altLang="en-US"/>
          </a:p>
        </p:txBody>
      </p:sp>
      <p:sp>
        <p:nvSpPr>
          <p:cNvPr id="3" name="页脚占位符 2">
            <a:extLst>
              <a:ext uri="{FF2B5EF4-FFF2-40B4-BE49-F238E27FC236}">
                <a16:creationId xmlns:a16="http://schemas.microsoft.com/office/drawing/2014/main" id="{7E88037F-966E-1E18-828A-299A45C67A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0526DFC-1D59-4283-685C-3C9487A6B04A}"/>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364075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2F0029-62A4-8098-169F-3BF9FFAA2E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6363256-ED14-876C-0928-796D4DD1F2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A7EA0C5-B7C9-B94C-E575-060C9DF81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57458BF-7D1E-0A0B-6C54-E7E216314B2C}"/>
              </a:ext>
            </a:extLst>
          </p:cNvPr>
          <p:cNvSpPr>
            <a:spLocks noGrp="1"/>
          </p:cNvSpPr>
          <p:nvPr>
            <p:ph type="dt" sz="half" idx="10"/>
          </p:nvPr>
        </p:nvSpPr>
        <p:spPr/>
        <p:txBody>
          <a:bodyPr/>
          <a:lstStyle/>
          <a:p>
            <a:fld id="{7875C068-E048-4461-8D56-287779D4FEED}" type="datetime1">
              <a:rPr lang="zh-CN" altLang="en-US" smtClean="0"/>
              <a:t>2024/7/15</a:t>
            </a:fld>
            <a:endParaRPr lang="zh-CN" altLang="en-US"/>
          </a:p>
        </p:txBody>
      </p:sp>
      <p:sp>
        <p:nvSpPr>
          <p:cNvPr id="6" name="页脚占位符 5">
            <a:extLst>
              <a:ext uri="{FF2B5EF4-FFF2-40B4-BE49-F238E27FC236}">
                <a16:creationId xmlns:a16="http://schemas.microsoft.com/office/drawing/2014/main" id="{56B215C1-8FF7-82B4-A4BF-FC1D688C5B5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3D282E3-EB8D-846E-5550-1C63F068F354}"/>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265846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1363EE-4B7C-47C4-15A3-CD06813ADA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6FFAC0B-735E-5250-C96F-9A04432D64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C81D872-0256-45F1-F200-B12F7D8895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FCE66E-5E11-2ED7-00B4-59D2ACB7B4F3}"/>
              </a:ext>
            </a:extLst>
          </p:cNvPr>
          <p:cNvSpPr>
            <a:spLocks noGrp="1"/>
          </p:cNvSpPr>
          <p:nvPr>
            <p:ph type="dt" sz="half" idx="10"/>
          </p:nvPr>
        </p:nvSpPr>
        <p:spPr/>
        <p:txBody>
          <a:bodyPr/>
          <a:lstStyle/>
          <a:p>
            <a:fld id="{3AF6F92F-36B8-460D-9B2D-5FFFD851416F}" type="datetime1">
              <a:rPr lang="zh-CN" altLang="en-US" smtClean="0"/>
              <a:t>2024/7/15</a:t>
            </a:fld>
            <a:endParaRPr lang="zh-CN" altLang="en-US"/>
          </a:p>
        </p:txBody>
      </p:sp>
      <p:sp>
        <p:nvSpPr>
          <p:cNvPr id="6" name="页脚占位符 5">
            <a:extLst>
              <a:ext uri="{FF2B5EF4-FFF2-40B4-BE49-F238E27FC236}">
                <a16:creationId xmlns:a16="http://schemas.microsoft.com/office/drawing/2014/main" id="{6E616DF1-8F5E-E692-BD1E-50F58C3CBE0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EA13346-6A40-B6B4-E088-C06BA2BE71C4}"/>
              </a:ext>
            </a:extLst>
          </p:cNvPr>
          <p:cNvSpPr>
            <a:spLocks noGrp="1"/>
          </p:cNvSpPr>
          <p:nvPr>
            <p:ph type="sldNum" sz="quarter" idx="12"/>
          </p:nvPr>
        </p:nvSpPr>
        <p:spPr/>
        <p:txBody>
          <a:body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3418685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70CE908-56E7-FE13-E6D7-E80EDC2B6A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87D725-2A0D-567B-85EA-C776C491B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C848C6E-138A-BB0A-9721-110D131DB0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7F890-CB5F-4220-A4CF-B19307844769}" type="datetime1">
              <a:rPr lang="zh-CN" altLang="en-US" smtClean="0"/>
              <a:t>2024/7/15</a:t>
            </a:fld>
            <a:endParaRPr lang="zh-CN" altLang="en-US"/>
          </a:p>
        </p:txBody>
      </p:sp>
      <p:sp>
        <p:nvSpPr>
          <p:cNvPr id="5" name="页脚占位符 4">
            <a:extLst>
              <a:ext uri="{FF2B5EF4-FFF2-40B4-BE49-F238E27FC236}">
                <a16:creationId xmlns:a16="http://schemas.microsoft.com/office/drawing/2014/main" id="{44AAEF98-3470-4DC1-E6B4-EF2E5751D1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6174AF-A9BE-9E42-C99D-C3206EFBD7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C9E7A-B7A5-4EE9-B9B8-4D6417CE6CC2}" type="slidenum">
              <a:rPr lang="zh-CN" altLang="en-US" smtClean="0"/>
              <a:t>‹#›</a:t>
            </a:fld>
            <a:endParaRPr lang="zh-CN" altLang="en-US"/>
          </a:p>
        </p:txBody>
      </p:sp>
    </p:spTree>
    <p:extLst>
      <p:ext uri="{BB962C8B-B14F-4D97-AF65-F5344CB8AC3E}">
        <p14:creationId xmlns:p14="http://schemas.microsoft.com/office/powerpoint/2010/main" val="1517055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35C3E473-92ED-286F-212A-7BA735D912AB}"/>
              </a:ext>
            </a:extLst>
          </p:cNvPr>
          <p:cNvSpPr>
            <a:spLocks noGrp="1"/>
          </p:cNvSpPr>
          <p:nvPr>
            <p:ph type="ctrTitle"/>
          </p:nvPr>
        </p:nvSpPr>
        <p:spPr>
          <a:xfrm>
            <a:off x="424405" y="1159496"/>
            <a:ext cx="11343190" cy="1497040"/>
          </a:xfrm>
        </p:spPr>
        <p:txBody>
          <a:bodyPr>
            <a:normAutofit fontScale="90000"/>
          </a:bodyPr>
          <a:lstStyle/>
          <a:p>
            <a:r>
              <a:rPr lang="en-US" altLang="zh-CN" sz="4400" b="1" dirty="0">
                <a:latin typeface="Times New Roman" panose="02020603050405020304" pitchFamily="18" charset="0"/>
                <a:cs typeface="Times New Roman" panose="02020603050405020304" pitchFamily="18" charset="0"/>
              </a:rPr>
              <a:t>A targeted observation for fast radio bursts from a radio source with likely magnetar origin </a:t>
            </a:r>
            <a:endParaRPr lang="zh-CN" altLang="en-US" sz="4400" b="1" dirty="0">
              <a:latin typeface="Times New Roman" panose="02020603050405020304" pitchFamily="18" charset="0"/>
              <a:cs typeface="Times New Roman" panose="02020603050405020304" pitchFamily="18" charset="0"/>
            </a:endParaRPr>
          </a:p>
        </p:txBody>
      </p:sp>
      <p:sp>
        <p:nvSpPr>
          <p:cNvPr id="6" name="副标题 4">
            <a:extLst>
              <a:ext uri="{FF2B5EF4-FFF2-40B4-BE49-F238E27FC236}">
                <a16:creationId xmlns:a16="http://schemas.microsoft.com/office/drawing/2014/main" id="{5600026F-1D27-EDBB-6EAE-D5C0FECEDA27}"/>
              </a:ext>
            </a:extLst>
          </p:cNvPr>
          <p:cNvSpPr txBox="1">
            <a:spLocks/>
          </p:cNvSpPr>
          <p:nvPr/>
        </p:nvSpPr>
        <p:spPr>
          <a:xfrm>
            <a:off x="4165922" y="2947685"/>
            <a:ext cx="3860157" cy="62117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dirty="0" err="1">
                <a:latin typeface="Times New Roman" panose="02020603050405020304" pitchFamily="18" charset="0"/>
                <a:ea typeface="方正小标宋简体" panose="03000509000000000000" pitchFamily="65" charset="-122"/>
                <a:cs typeface="Times New Roman" panose="02020603050405020304" pitchFamily="18" charset="0"/>
              </a:rPr>
              <a:t>Shiqian</a:t>
            </a:r>
            <a:r>
              <a:rPr lang="en-US" altLang="zh-CN" dirty="0">
                <a:latin typeface="Times New Roman" panose="02020603050405020304" pitchFamily="18" charset="0"/>
                <a:ea typeface="方正小标宋简体" panose="03000509000000000000" pitchFamily="65" charset="-122"/>
                <a:cs typeface="Times New Roman" panose="02020603050405020304" pitchFamily="18" charset="0"/>
              </a:rPr>
              <a:t> Zhao (</a:t>
            </a:r>
            <a:r>
              <a:rPr lang="zh-CN" altLang="en-US" sz="2200" dirty="0">
                <a:latin typeface="KaiTi" panose="02010609060101010101" pitchFamily="49" charset="-122"/>
                <a:ea typeface="KaiTi" panose="02010609060101010101" pitchFamily="49" charset="-122"/>
                <a:cs typeface="Times New Roman" panose="02020603050405020304" pitchFamily="18" charset="0"/>
              </a:rPr>
              <a:t>赵仕乾</a:t>
            </a:r>
            <a:r>
              <a:rPr lang="en-US" altLang="zh-CN" dirty="0">
                <a:latin typeface="Times New Roman" panose="02020603050405020304" pitchFamily="18" charset="0"/>
                <a:ea typeface="方正小标宋简体" panose="03000509000000000000" pitchFamily="65" charset="-122"/>
                <a:cs typeface="Times New Roman" panose="02020603050405020304" pitchFamily="18" charset="0"/>
              </a:rPr>
              <a:t>)</a:t>
            </a:r>
          </a:p>
        </p:txBody>
      </p:sp>
      <p:sp>
        <p:nvSpPr>
          <p:cNvPr id="7" name="副标题 4">
            <a:extLst>
              <a:ext uri="{FF2B5EF4-FFF2-40B4-BE49-F238E27FC236}">
                <a16:creationId xmlns:a16="http://schemas.microsoft.com/office/drawing/2014/main" id="{845CAE1A-F31B-FF18-5C66-5E69C71F6658}"/>
              </a:ext>
            </a:extLst>
          </p:cNvPr>
          <p:cNvSpPr txBox="1">
            <a:spLocks/>
          </p:cNvSpPr>
          <p:nvPr/>
        </p:nvSpPr>
        <p:spPr>
          <a:xfrm>
            <a:off x="4235659" y="5977939"/>
            <a:ext cx="3720682" cy="44572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b="1" dirty="0">
                <a:latin typeface="Times New Roman" panose="02020603050405020304" pitchFamily="18" charset="0"/>
                <a:ea typeface="Baoli SC" panose="02010600040101010101" pitchFamily="2" charset="-122"/>
                <a:cs typeface="Times New Roman" panose="02020603050405020304" pitchFamily="18" charset="0"/>
              </a:rPr>
              <a:t>FPS 13 @ Kunming, Jul. 2024</a:t>
            </a:r>
            <a:endParaRPr lang="zh-CN" altLang="en-US" b="1" dirty="0">
              <a:latin typeface="Times New Roman" panose="02020603050405020304" pitchFamily="18" charset="0"/>
              <a:ea typeface="Baoli SC" panose="02010600040101010101" pitchFamily="2" charset="-122"/>
              <a:cs typeface="Times New Roman" panose="02020603050405020304" pitchFamily="18" charset="0"/>
            </a:endParaRPr>
          </a:p>
        </p:txBody>
      </p:sp>
      <p:sp>
        <p:nvSpPr>
          <p:cNvPr id="2" name="副标题 4">
            <a:extLst>
              <a:ext uri="{FF2B5EF4-FFF2-40B4-BE49-F238E27FC236}">
                <a16:creationId xmlns:a16="http://schemas.microsoft.com/office/drawing/2014/main" id="{0C92B360-6E03-E123-F4A1-2BF1009A3A85}"/>
              </a:ext>
            </a:extLst>
          </p:cNvPr>
          <p:cNvSpPr txBox="1">
            <a:spLocks/>
          </p:cNvSpPr>
          <p:nvPr/>
        </p:nvSpPr>
        <p:spPr>
          <a:xfrm>
            <a:off x="964268" y="4529276"/>
            <a:ext cx="10263465" cy="149704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Shi Dai (CSIRO),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Shuangqiang</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Wang (XAO),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Weiyang</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Wang (UCAS),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Jinchen</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Jiang</a:t>
            </a:r>
            <a:r>
              <a:rPr lang="zh-CN" altLang="en-US" sz="1600" dirty="0">
                <a:latin typeface="Times New Roman" panose="02020603050405020304" pitchFamily="18" charset="0"/>
                <a:ea typeface="方正小标宋简体" panose="03000509000000000000" pitchFamily="65" charset="-122"/>
                <a:cs typeface="Times New Roman" panose="02020603050405020304" pitchFamily="18" charset="0"/>
              </a:rPr>
              <a:t> </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(NAOC),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Chunfeng</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Zhang (NAOC), Yao Chen (GZHU),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Yunpeng</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Men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MPIfR</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George Hobbs (CSIRO), </a:t>
            </a:r>
            <a:r>
              <a:rPr lang="en-US" altLang="zh-CN" sz="1600" dirty="0" err="1">
                <a:latin typeface="Times New Roman" panose="02020603050405020304" pitchFamily="18" charset="0"/>
                <a:ea typeface="方正小标宋简体" panose="03000509000000000000" pitchFamily="65" charset="-122"/>
                <a:cs typeface="Times New Roman" panose="02020603050405020304" pitchFamily="18" charset="0"/>
              </a:rPr>
              <a:t>Kejia</a:t>
            </a:r>
            <a:r>
              <a:rPr lang="en-US" altLang="zh-CN" sz="1600" dirty="0">
                <a:latin typeface="Times New Roman" panose="02020603050405020304" pitchFamily="18" charset="0"/>
                <a:ea typeface="方正小标宋简体" panose="03000509000000000000" pitchFamily="65" charset="-122"/>
                <a:cs typeface="Times New Roman" panose="02020603050405020304" pitchFamily="18" charset="0"/>
              </a:rPr>
              <a:t> Lee (PKU), Lawrence Toomey (CSIRO), Weiwei Zhu (NAOC), Bing Zhang (UNLV)</a:t>
            </a:r>
          </a:p>
        </p:txBody>
      </p:sp>
      <p:sp>
        <p:nvSpPr>
          <p:cNvPr id="3" name="副标题 4">
            <a:extLst>
              <a:ext uri="{FF2B5EF4-FFF2-40B4-BE49-F238E27FC236}">
                <a16:creationId xmlns:a16="http://schemas.microsoft.com/office/drawing/2014/main" id="{7BF4D033-79B3-B9F7-732A-EE5E43F54DA6}"/>
              </a:ext>
            </a:extLst>
          </p:cNvPr>
          <p:cNvSpPr txBox="1">
            <a:spLocks/>
          </p:cNvSpPr>
          <p:nvPr/>
        </p:nvSpPr>
        <p:spPr>
          <a:xfrm>
            <a:off x="4165922" y="3938342"/>
            <a:ext cx="3860157" cy="4736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zh-CN" sz="2300" dirty="0">
                <a:latin typeface="Times New Roman" panose="02020603050405020304" pitchFamily="18" charset="0"/>
                <a:ea typeface="方正小标宋简体" panose="03000509000000000000" pitchFamily="65" charset="-122"/>
                <a:cs typeface="Times New Roman" panose="02020603050405020304" pitchFamily="18" charset="0"/>
              </a:rPr>
              <a:t>Guangzhou University</a:t>
            </a:r>
          </a:p>
        </p:txBody>
      </p:sp>
      <p:pic>
        <p:nvPicPr>
          <p:cNvPr id="8" name="图片 7">
            <a:extLst>
              <a:ext uri="{FF2B5EF4-FFF2-40B4-BE49-F238E27FC236}">
                <a16:creationId xmlns:a16="http://schemas.microsoft.com/office/drawing/2014/main" id="{043A4778-F7CD-E4B7-CFFE-B8AB7232E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0" y="411480"/>
            <a:ext cx="800100" cy="800100"/>
          </a:xfrm>
          <a:prstGeom prst="rect">
            <a:avLst/>
          </a:prstGeom>
        </p:spPr>
      </p:pic>
      <p:sp>
        <p:nvSpPr>
          <p:cNvPr id="5" name="文本框 4">
            <a:extLst>
              <a:ext uri="{FF2B5EF4-FFF2-40B4-BE49-F238E27FC236}">
                <a16:creationId xmlns:a16="http://schemas.microsoft.com/office/drawing/2014/main" id="{D63ACC89-FBC8-EABC-777A-C8C182988566}"/>
              </a:ext>
            </a:extLst>
          </p:cNvPr>
          <p:cNvSpPr txBox="1"/>
          <p:nvPr/>
        </p:nvSpPr>
        <p:spPr>
          <a:xfrm>
            <a:off x="4747714" y="3410493"/>
            <a:ext cx="2696572" cy="461665"/>
          </a:xfrm>
          <a:prstGeom prst="rect">
            <a:avLst/>
          </a:prstGeom>
          <a:noFill/>
        </p:spPr>
        <p:txBody>
          <a:bodyPr wrap="none" rtlCol="0">
            <a:spAutoFit/>
          </a:bodyPr>
          <a:lstStyle/>
          <a:p>
            <a:r>
              <a:rPr lang="en-US" altLang="zh-CN" sz="2400" dirty="0">
                <a:latin typeface="Times New Roman" panose="02020603050405020304" pitchFamily="18" charset="0"/>
                <a:ea typeface="方正小标宋简体" panose="03000509000000000000" pitchFamily="65" charset="-122"/>
                <a:cs typeface="Times New Roman" panose="02020603050405020304" pitchFamily="18" charset="0"/>
              </a:rPr>
              <a:t>Supervisor: Rui Luo</a:t>
            </a:r>
            <a:endParaRPr lang="zh-CN" altLang="en-US" sz="2400" dirty="0">
              <a:latin typeface="Times New Roman" panose="02020603050405020304" pitchFamily="18" charset="0"/>
              <a:ea typeface="方正小标宋简体"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737519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39F3A98-C20D-8609-17B0-33E4D44A7C9A}"/>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10</a:t>
            </a:fld>
            <a:endParaRPr lang="zh-CN" altLang="en-US"/>
          </a:p>
        </p:txBody>
      </p:sp>
      <p:sp>
        <p:nvSpPr>
          <p:cNvPr id="2" name="内容占位符 2">
            <a:extLst>
              <a:ext uri="{FF2B5EF4-FFF2-40B4-BE49-F238E27FC236}">
                <a16:creationId xmlns:a16="http://schemas.microsoft.com/office/drawing/2014/main" id="{44ED3509-917A-4AD0-0A7A-C48DFEEE66F0}"/>
              </a:ext>
            </a:extLst>
          </p:cNvPr>
          <p:cNvSpPr txBox="1">
            <a:spLocks/>
          </p:cNvSpPr>
          <p:nvPr/>
        </p:nvSpPr>
        <p:spPr>
          <a:xfrm>
            <a:off x="705770" y="3478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latin typeface="Times New Roman" panose="02020603050405020304" pitchFamily="18" charset="0"/>
                <a:ea typeface="方正小标宋简体" panose="03000509000000000000" pitchFamily="65" charset="-122"/>
              </a:rPr>
              <a:t>Detected candidates from VT 1137-0337 </a:t>
            </a:r>
            <a:r>
              <a:rPr lang="en-US" altLang="zh-CN" sz="2400" b="1" dirty="0">
                <a:latin typeface="Times New Roman" panose="02020603050405020304" pitchFamily="18" charset="0"/>
                <a:ea typeface="方正小标宋简体" panose="03000509000000000000" pitchFamily="65" charset="-122"/>
              </a:rPr>
              <a:t>(Parkes)</a:t>
            </a:r>
            <a:r>
              <a:rPr lang="en-US" altLang="zh-CN" sz="3200" b="1" dirty="0">
                <a:latin typeface="Times New Roman" panose="02020603050405020304" pitchFamily="18" charset="0"/>
                <a:ea typeface="方正小标宋简体" panose="03000509000000000000" pitchFamily="65" charset="-122"/>
              </a:rPr>
              <a:t>:</a:t>
            </a:r>
          </a:p>
        </p:txBody>
      </p:sp>
      <p:sp>
        <p:nvSpPr>
          <p:cNvPr id="3" name="文本框 2">
            <a:extLst>
              <a:ext uri="{FF2B5EF4-FFF2-40B4-BE49-F238E27FC236}">
                <a16:creationId xmlns:a16="http://schemas.microsoft.com/office/drawing/2014/main" id="{8C95FC95-66FC-B505-C0E7-1D3200E29B0C}"/>
              </a:ext>
            </a:extLst>
          </p:cNvPr>
          <p:cNvSpPr txBox="1"/>
          <p:nvPr/>
        </p:nvSpPr>
        <p:spPr>
          <a:xfrm>
            <a:off x="1835581" y="5619934"/>
            <a:ext cx="1821332"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November 26, 2023</a:t>
            </a:r>
            <a:endParaRPr kumimoji="1" lang="zh-CN" altLang="en-US" sz="1600" dirty="0"/>
          </a:p>
        </p:txBody>
      </p:sp>
      <p:pic>
        <p:nvPicPr>
          <p:cNvPr id="9" name="图片 8">
            <a:extLst>
              <a:ext uri="{FF2B5EF4-FFF2-40B4-BE49-F238E27FC236}">
                <a16:creationId xmlns:a16="http://schemas.microsoft.com/office/drawing/2014/main" id="{48E6DBAC-0668-353C-1C01-47F5D18B4A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060" y="1931764"/>
            <a:ext cx="2448559" cy="3672838"/>
          </a:xfrm>
          <a:prstGeom prst="rect">
            <a:avLst/>
          </a:prstGeom>
        </p:spPr>
      </p:pic>
      <p:pic>
        <p:nvPicPr>
          <p:cNvPr id="6" name="图片 5">
            <a:extLst>
              <a:ext uri="{FF2B5EF4-FFF2-40B4-BE49-F238E27FC236}">
                <a16:creationId xmlns:a16="http://schemas.microsoft.com/office/drawing/2014/main" id="{AF27255A-980F-E768-6930-CE1D8E6AA696}"/>
              </a:ext>
            </a:extLst>
          </p:cNvPr>
          <p:cNvPicPr>
            <a:picLocks noChangeAspect="1"/>
          </p:cNvPicPr>
          <p:nvPr/>
        </p:nvPicPr>
        <p:blipFill>
          <a:blip r:embed="rId4"/>
          <a:stretch>
            <a:fillRect/>
          </a:stretch>
        </p:blipFill>
        <p:spPr>
          <a:xfrm>
            <a:off x="4343399" y="2777500"/>
            <a:ext cx="7044007" cy="1783069"/>
          </a:xfrm>
          <a:prstGeom prst="rect">
            <a:avLst/>
          </a:prstGeom>
        </p:spPr>
      </p:pic>
    </p:spTree>
    <p:extLst>
      <p:ext uri="{BB962C8B-B14F-4D97-AF65-F5344CB8AC3E}">
        <p14:creationId xmlns:p14="http://schemas.microsoft.com/office/powerpoint/2010/main" val="3927346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39F3A98-C20D-8609-17B0-33E4D44A7C9A}"/>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11</a:t>
            </a:fld>
            <a:endParaRPr lang="zh-CN" altLang="en-US"/>
          </a:p>
        </p:txBody>
      </p:sp>
      <p:sp>
        <p:nvSpPr>
          <p:cNvPr id="2" name="内容占位符 2">
            <a:extLst>
              <a:ext uri="{FF2B5EF4-FFF2-40B4-BE49-F238E27FC236}">
                <a16:creationId xmlns:a16="http://schemas.microsoft.com/office/drawing/2014/main" id="{44ED3509-917A-4AD0-0A7A-C48DFEEE66F0}"/>
              </a:ext>
            </a:extLst>
          </p:cNvPr>
          <p:cNvSpPr txBox="1">
            <a:spLocks/>
          </p:cNvSpPr>
          <p:nvPr/>
        </p:nvSpPr>
        <p:spPr>
          <a:xfrm>
            <a:off x="705770" y="3478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latin typeface="Times New Roman" panose="02020603050405020304" pitchFamily="18" charset="0"/>
                <a:ea typeface="方正小标宋简体" panose="03000509000000000000" pitchFamily="65" charset="-122"/>
              </a:rPr>
              <a:t>Further analysis:</a:t>
            </a:r>
          </a:p>
        </p:txBody>
      </p:sp>
      <p:pic>
        <p:nvPicPr>
          <p:cNvPr id="6" name="图片 5">
            <a:extLst>
              <a:ext uri="{FF2B5EF4-FFF2-40B4-BE49-F238E27FC236}">
                <a16:creationId xmlns:a16="http://schemas.microsoft.com/office/drawing/2014/main" id="{BD747BCC-A49F-2A24-EF1B-B41EA4761793}"/>
              </a:ext>
            </a:extLst>
          </p:cNvPr>
          <p:cNvPicPr>
            <a:picLocks noChangeAspect="1"/>
          </p:cNvPicPr>
          <p:nvPr/>
        </p:nvPicPr>
        <p:blipFill>
          <a:blip r:embed="rId3"/>
          <a:stretch>
            <a:fillRect/>
          </a:stretch>
        </p:blipFill>
        <p:spPr>
          <a:xfrm>
            <a:off x="6377216" y="1684323"/>
            <a:ext cx="4557483" cy="3906414"/>
          </a:xfrm>
          <a:prstGeom prst="rect">
            <a:avLst/>
          </a:prstGeom>
        </p:spPr>
      </p:pic>
      <p:pic>
        <p:nvPicPr>
          <p:cNvPr id="8" name="图片 7">
            <a:extLst>
              <a:ext uri="{FF2B5EF4-FFF2-40B4-BE49-F238E27FC236}">
                <a16:creationId xmlns:a16="http://schemas.microsoft.com/office/drawing/2014/main" id="{14AC4FFA-1248-29C0-220C-FA6F0EF0881F}"/>
              </a:ext>
            </a:extLst>
          </p:cNvPr>
          <p:cNvPicPr>
            <a:picLocks noChangeAspect="1"/>
          </p:cNvPicPr>
          <p:nvPr/>
        </p:nvPicPr>
        <p:blipFill>
          <a:blip r:embed="rId4"/>
          <a:stretch>
            <a:fillRect/>
          </a:stretch>
        </p:blipFill>
        <p:spPr>
          <a:xfrm>
            <a:off x="1257301" y="1621613"/>
            <a:ext cx="4703807" cy="4031834"/>
          </a:xfrm>
          <a:prstGeom prst="rect">
            <a:avLst/>
          </a:prstGeom>
        </p:spPr>
      </p:pic>
    </p:spTree>
    <p:extLst>
      <p:ext uri="{BB962C8B-B14F-4D97-AF65-F5344CB8AC3E}">
        <p14:creationId xmlns:p14="http://schemas.microsoft.com/office/powerpoint/2010/main" val="250278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39F3A98-C20D-8609-17B0-33E4D44A7C9A}"/>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12</a:t>
            </a:fld>
            <a:endParaRPr lang="zh-CN" altLang="en-US" dirty="0"/>
          </a:p>
        </p:txBody>
      </p:sp>
      <p:sp>
        <p:nvSpPr>
          <p:cNvPr id="6" name="内容占位符 2">
            <a:extLst>
              <a:ext uri="{FF2B5EF4-FFF2-40B4-BE49-F238E27FC236}">
                <a16:creationId xmlns:a16="http://schemas.microsoft.com/office/drawing/2014/main" id="{342556E0-0A24-24B6-6BC1-294DF8907BFA}"/>
              </a:ext>
            </a:extLst>
          </p:cNvPr>
          <p:cNvSpPr txBox="1">
            <a:spLocks/>
          </p:cNvSpPr>
          <p:nvPr/>
        </p:nvSpPr>
        <p:spPr>
          <a:xfrm>
            <a:off x="636320" y="5793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0000"/>
              <a:buFont typeface="Wingdings" pitchFamily="2" charset="2"/>
              <a:buChar char="Ø"/>
            </a:pPr>
            <a:r>
              <a:rPr lang="en-US" altLang="zh-CN" sz="3200" b="1" dirty="0">
                <a:latin typeface="Times New Roman" panose="02020603050405020304" pitchFamily="18" charset="0"/>
                <a:ea typeface="方正小标宋简体" panose="03000509000000000000" pitchFamily="65" charset="-122"/>
              </a:rPr>
              <a:t>Discussion and conclusion:</a:t>
            </a:r>
          </a:p>
        </p:txBody>
      </p:sp>
      <p:sp>
        <p:nvSpPr>
          <p:cNvPr id="3" name="文本框 2">
            <a:extLst>
              <a:ext uri="{FF2B5EF4-FFF2-40B4-BE49-F238E27FC236}">
                <a16:creationId xmlns:a16="http://schemas.microsoft.com/office/drawing/2014/main" id="{8BE9CBCB-5E7C-BF5F-6D4B-AFADC3C71962}"/>
              </a:ext>
            </a:extLst>
          </p:cNvPr>
          <p:cNvSpPr txBox="1"/>
          <p:nvPr/>
        </p:nvSpPr>
        <p:spPr>
          <a:xfrm>
            <a:off x="1827523" y="5308431"/>
            <a:ext cx="8827096" cy="461665"/>
          </a:xfrm>
          <a:prstGeom prst="rect">
            <a:avLst/>
          </a:prstGeom>
          <a:noFill/>
        </p:spPr>
        <p:txBody>
          <a:bodyPr wrap="none" rtlCol="0">
            <a:spAutoFit/>
          </a:bodyPr>
          <a:lstStyle/>
          <a:p>
            <a:pPr marL="342900" indent="-342900">
              <a:buSzPct val="80000"/>
              <a:buFont typeface="Wingdings" pitchFamily="2" charset="2"/>
              <a:buChar char="p"/>
            </a:pPr>
            <a:r>
              <a:rPr kumimoji="1" lang="en-US" altLang="zh-CN" sz="2400" dirty="0">
                <a:latin typeface="Times New Roman" panose="02020603050405020304" pitchFamily="18" charset="0"/>
                <a:cs typeface="Times New Roman" panose="02020603050405020304" pitchFamily="18" charset="0"/>
              </a:rPr>
              <a:t>The candidates are more likely to be an actual signal from VT1137.</a:t>
            </a:r>
            <a:endParaRPr kumimoji="1" lang="zh-CN" altLang="en-US" sz="2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7D5257BB-71B4-0924-B068-B701D5DA64ED}"/>
              </a:ext>
            </a:extLst>
          </p:cNvPr>
          <p:cNvSpPr txBox="1"/>
          <p:nvPr/>
        </p:nvSpPr>
        <p:spPr>
          <a:xfrm>
            <a:off x="8298180" y="6195060"/>
            <a:ext cx="184731" cy="369332"/>
          </a:xfrm>
          <a:prstGeom prst="rect">
            <a:avLst/>
          </a:prstGeom>
          <a:noFill/>
        </p:spPr>
        <p:txBody>
          <a:bodyPr wrap="none" rtlCol="0">
            <a:spAutoFit/>
          </a:bodyPr>
          <a:lstStyle/>
          <a:p>
            <a:endParaRPr kumimoji="1" lang="zh-CN" altLang="en-US" dirty="0"/>
          </a:p>
        </p:txBody>
      </p:sp>
      <p:pic>
        <p:nvPicPr>
          <p:cNvPr id="2" name="图片 1">
            <a:extLst>
              <a:ext uri="{FF2B5EF4-FFF2-40B4-BE49-F238E27FC236}">
                <a16:creationId xmlns:a16="http://schemas.microsoft.com/office/drawing/2014/main" id="{B71425C9-7503-CF43-E014-DDE30D3586DE}"/>
              </a:ext>
            </a:extLst>
          </p:cNvPr>
          <p:cNvPicPr>
            <a:picLocks noChangeAspect="1"/>
          </p:cNvPicPr>
          <p:nvPr/>
        </p:nvPicPr>
        <p:blipFill>
          <a:blip r:embed="rId3"/>
          <a:stretch>
            <a:fillRect/>
          </a:stretch>
        </p:blipFill>
        <p:spPr>
          <a:xfrm>
            <a:off x="2209800" y="2236758"/>
            <a:ext cx="7772400" cy="2384483"/>
          </a:xfrm>
          <a:prstGeom prst="rect">
            <a:avLst/>
          </a:prstGeom>
        </p:spPr>
      </p:pic>
    </p:spTree>
    <p:extLst>
      <p:ext uri="{BB962C8B-B14F-4D97-AF65-F5344CB8AC3E}">
        <p14:creationId xmlns:p14="http://schemas.microsoft.com/office/powerpoint/2010/main" val="2915005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39F3A98-C20D-8609-17B0-33E4D44A7C9A}"/>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13</a:t>
            </a:fld>
            <a:endParaRPr lang="zh-CN" altLang="en-US"/>
          </a:p>
        </p:txBody>
      </p:sp>
      <p:sp>
        <p:nvSpPr>
          <p:cNvPr id="6" name="内容占位符 2">
            <a:extLst>
              <a:ext uri="{FF2B5EF4-FFF2-40B4-BE49-F238E27FC236}">
                <a16:creationId xmlns:a16="http://schemas.microsoft.com/office/drawing/2014/main" id="{342556E0-0A24-24B6-6BC1-294DF8907BFA}"/>
              </a:ext>
            </a:extLst>
          </p:cNvPr>
          <p:cNvSpPr txBox="1">
            <a:spLocks/>
          </p:cNvSpPr>
          <p:nvPr/>
        </p:nvSpPr>
        <p:spPr>
          <a:xfrm>
            <a:off x="636320" y="5793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0000"/>
              <a:buFont typeface="Wingdings" pitchFamily="2" charset="2"/>
              <a:buChar char="Ø"/>
            </a:pPr>
            <a:r>
              <a:rPr lang="en-US" altLang="zh-CN" sz="3200" b="1" dirty="0">
                <a:latin typeface="Times New Roman" panose="02020603050405020304" pitchFamily="18" charset="0"/>
                <a:ea typeface="方正小标宋简体" panose="03000509000000000000" pitchFamily="65" charset="-122"/>
              </a:rPr>
              <a:t>Discussion and conclusion:</a:t>
            </a:r>
          </a:p>
        </p:txBody>
      </p:sp>
      <p:sp>
        <p:nvSpPr>
          <p:cNvPr id="10" name="文本框 9">
            <a:extLst>
              <a:ext uri="{FF2B5EF4-FFF2-40B4-BE49-F238E27FC236}">
                <a16:creationId xmlns:a16="http://schemas.microsoft.com/office/drawing/2014/main" id="{3E147774-9C55-AD31-94DF-F214882517DE}"/>
              </a:ext>
            </a:extLst>
          </p:cNvPr>
          <p:cNvSpPr txBox="1"/>
          <p:nvPr/>
        </p:nvSpPr>
        <p:spPr>
          <a:xfrm>
            <a:off x="1442638" y="2628645"/>
            <a:ext cx="10361901" cy="461665"/>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dirty="0">
                <a:latin typeface="Times New Roman" panose="02020603050405020304" pitchFamily="18" charset="0"/>
                <a:cs typeface="Times New Roman" panose="02020603050405020304" pitchFamily="18" charset="0"/>
              </a:rPr>
              <a:t>The first targeted observation of FRB events from an extragalactic magnetar.</a:t>
            </a:r>
            <a:endParaRPr kumimoji="1"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EA318638-EAD8-5088-05F7-E0A8A9D3FF2C}"/>
              </a:ext>
            </a:extLst>
          </p:cNvPr>
          <p:cNvSpPr txBox="1"/>
          <p:nvPr/>
        </p:nvSpPr>
        <p:spPr>
          <a:xfrm>
            <a:off x="1442639" y="3404841"/>
            <a:ext cx="9709281"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dirty="0">
                <a:latin typeface="Times New Roman" panose="02020603050405020304" pitchFamily="18" charset="0"/>
                <a:cs typeface="Times New Roman" panose="02020603050405020304" pitchFamily="18" charset="0"/>
              </a:rPr>
              <a:t>Directly reveal the origin of some cosmological FRBs while strengthening the association between magnetars and active FRB repeaters.</a:t>
            </a:r>
          </a:p>
        </p:txBody>
      </p:sp>
      <p:sp>
        <p:nvSpPr>
          <p:cNvPr id="2" name="文本框 1">
            <a:extLst>
              <a:ext uri="{FF2B5EF4-FFF2-40B4-BE49-F238E27FC236}">
                <a16:creationId xmlns:a16="http://schemas.microsoft.com/office/drawing/2014/main" id="{C3AD6889-4475-D485-82BD-C760CAC0F5FD}"/>
              </a:ext>
            </a:extLst>
          </p:cNvPr>
          <p:cNvSpPr txBox="1"/>
          <p:nvPr/>
        </p:nvSpPr>
        <p:spPr>
          <a:xfrm>
            <a:off x="1201207" y="1605350"/>
            <a:ext cx="10361901" cy="492443"/>
          </a:xfrm>
          <a:prstGeom prst="rect">
            <a:avLst/>
          </a:prstGeom>
          <a:noFill/>
        </p:spPr>
        <p:txBody>
          <a:bodyPr wrap="square" rtlCol="0">
            <a:spAutoFit/>
          </a:bodyPr>
          <a:lstStyle/>
          <a:p>
            <a:pPr marL="342900" indent="-342900">
              <a:buSzPct val="80000"/>
              <a:buFont typeface="Wingdings" pitchFamily="2" charset="2"/>
              <a:buChar char="l"/>
            </a:pPr>
            <a:r>
              <a:rPr kumimoji="1" lang="en-US" altLang="zh-CN" sz="2600" dirty="0">
                <a:latin typeface="Times New Roman" panose="02020603050405020304" pitchFamily="18" charset="0"/>
                <a:cs typeface="Times New Roman" panose="02020603050405020304" pitchFamily="18" charset="0"/>
              </a:rPr>
              <a:t>If significant FRB events are detected:</a:t>
            </a:r>
            <a:endParaRPr kumimoji="1" lang="zh-CN" altLang="en-US" sz="2600" dirty="0">
              <a:latin typeface="Times New Roman" panose="02020603050405020304" pitchFamily="18" charset="0"/>
              <a:cs typeface="Times New Roman" panose="02020603050405020304" pitchFamily="18" charset="0"/>
            </a:endParaRPr>
          </a:p>
        </p:txBody>
      </p:sp>
      <p:grpSp>
        <p:nvGrpSpPr>
          <p:cNvPr id="13" name="组合 12">
            <a:extLst>
              <a:ext uri="{FF2B5EF4-FFF2-40B4-BE49-F238E27FC236}">
                <a16:creationId xmlns:a16="http://schemas.microsoft.com/office/drawing/2014/main" id="{C049E221-928D-1F71-6DDB-5C24AB355729}"/>
              </a:ext>
            </a:extLst>
          </p:cNvPr>
          <p:cNvGrpSpPr/>
          <p:nvPr/>
        </p:nvGrpSpPr>
        <p:grpSpPr>
          <a:xfrm>
            <a:off x="8126731" y="591692"/>
            <a:ext cx="3249929" cy="1775206"/>
            <a:chOff x="7802880" y="1360170"/>
            <a:chExt cx="3249929" cy="1775206"/>
          </a:xfrm>
        </p:grpSpPr>
        <p:sp>
          <p:nvSpPr>
            <p:cNvPr id="12" name="三角形 11">
              <a:extLst>
                <a:ext uri="{FF2B5EF4-FFF2-40B4-BE49-F238E27FC236}">
                  <a16:creationId xmlns:a16="http://schemas.microsoft.com/office/drawing/2014/main" id="{ACC59A9E-376C-EA9C-671E-0D9FA4232C40}"/>
                </a:ext>
              </a:extLst>
            </p:cNvPr>
            <p:cNvSpPr/>
            <p:nvPr/>
          </p:nvSpPr>
          <p:spPr>
            <a:xfrm>
              <a:off x="8378665" y="1776723"/>
              <a:ext cx="1889760" cy="1056887"/>
            </a:xfrm>
            <a:prstGeom prst="triangle">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4">
              <a:extLst>
                <a:ext uri="{FF2B5EF4-FFF2-40B4-BE49-F238E27FC236}">
                  <a16:creationId xmlns:a16="http://schemas.microsoft.com/office/drawing/2014/main" id="{615FC062-B2CE-E7CE-EA7E-0B87A599C822}"/>
                </a:ext>
              </a:extLst>
            </p:cNvPr>
            <p:cNvSpPr/>
            <p:nvPr/>
          </p:nvSpPr>
          <p:spPr>
            <a:xfrm>
              <a:off x="8850630" y="1360170"/>
              <a:ext cx="933450" cy="734000"/>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FRB</a:t>
              </a:r>
              <a:endParaRPr kumimoji="1" lang="zh-CN" altLang="en-US" dirty="0">
                <a:latin typeface="Times New Roman" panose="02020603050405020304" pitchFamily="18" charset="0"/>
                <a:cs typeface="Times New Roman" panose="02020603050405020304" pitchFamily="18" charset="0"/>
              </a:endParaRPr>
            </a:p>
          </p:txBody>
        </p:sp>
        <p:sp>
          <p:nvSpPr>
            <p:cNvPr id="7" name="椭圆 6">
              <a:extLst>
                <a:ext uri="{FF2B5EF4-FFF2-40B4-BE49-F238E27FC236}">
                  <a16:creationId xmlns:a16="http://schemas.microsoft.com/office/drawing/2014/main" id="{DE1E587B-B028-7EE6-4FF3-C42569A76EBB}"/>
                </a:ext>
              </a:extLst>
            </p:cNvPr>
            <p:cNvSpPr/>
            <p:nvPr/>
          </p:nvSpPr>
          <p:spPr>
            <a:xfrm>
              <a:off x="9533572" y="2395123"/>
              <a:ext cx="1519237" cy="734000"/>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magnetar</a:t>
              </a:r>
              <a:endParaRPr kumimoji="1" lang="zh-CN" altLang="en-US" dirty="0">
                <a:latin typeface="Times New Roman" panose="02020603050405020304" pitchFamily="18" charset="0"/>
                <a:cs typeface="Times New Roman" panose="02020603050405020304" pitchFamily="18" charset="0"/>
              </a:endParaRPr>
            </a:p>
          </p:txBody>
        </p:sp>
        <p:sp>
          <p:nvSpPr>
            <p:cNvPr id="8" name="椭圆 7">
              <a:extLst>
                <a:ext uri="{FF2B5EF4-FFF2-40B4-BE49-F238E27FC236}">
                  <a16:creationId xmlns:a16="http://schemas.microsoft.com/office/drawing/2014/main" id="{72D72234-1168-1801-5C8B-FA8F6A19DC78}"/>
                </a:ext>
              </a:extLst>
            </p:cNvPr>
            <p:cNvSpPr/>
            <p:nvPr/>
          </p:nvSpPr>
          <p:spPr>
            <a:xfrm>
              <a:off x="7802880" y="2401376"/>
              <a:ext cx="933450" cy="734000"/>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0">
              <a:schemeClr val="accent5"/>
            </a:lnRef>
            <a:fillRef idx="3">
              <a:schemeClr val="accent5"/>
            </a:fillRef>
            <a:effectRef idx="3">
              <a:schemeClr val="accent5"/>
            </a:effectRef>
            <a:fontRef idx="minor">
              <a:schemeClr val="lt1"/>
            </a:fontRef>
          </p:style>
          <p:txBody>
            <a:bodyPr rtlCol="0" anchor="ctr"/>
            <a:lstStyle/>
            <a:p>
              <a:pPr algn="ctr"/>
              <a:r>
                <a:rPr kumimoji="1" lang="en-US" altLang="zh-CN" dirty="0">
                  <a:latin typeface="Times New Roman" panose="02020603050405020304" pitchFamily="18" charset="0"/>
                  <a:cs typeface="Times New Roman" panose="02020603050405020304" pitchFamily="18" charset="0"/>
                </a:rPr>
                <a:t>PRS</a:t>
              </a:r>
              <a:endParaRPr kumimoji="1" lang="zh-CN" altLang="en-US" dirty="0">
                <a:latin typeface="Times New Roman" panose="02020603050405020304" pitchFamily="18" charset="0"/>
                <a:cs typeface="Times New Roman" panose="02020603050405020304" pitchFamily="18" charset="0"/>
              </a:endParaRPr>
            </a:p>
          </p:txBody>
        </p:sp>
      </p:grpSp>
      <p:sp>
        <p:nvSpPr>
          <p:cNvPr id="14" name="文本框 13">
            <a:extLst>
              <a:ext uri="{FF2B5EF4-FFF2-40B4-BE49-F238E27FC236}">
                <a16:creationId xmlns:a16="http://schemas.microsoft.com/office/drawing/2014/main" id="{0352C93C-5DB6-1BA5-B9F4-13AA395FECF0}"/>
              </a:ext>
            </a:extLst>
          </p:cNvPr>
          <p:cNvSpPr txBox="1"/>
          <p:nvPr/>
        </p:nvSpPr>
        <p:spPr>
          <a:xfrm>
            <a:off x="1442638" y="4550369"/>
            <a:ext cx="10120470" cy="830997"/>
          </a:xfrm>
          <a:prstGeom prst="rect">
            <a:avLst/>
          </a:prstGeom>
          <a:noFill/>
        </p:spPr>
        <p:txBody>
          <a:bodyPr wrap="square" rtlCol="0">
            <a:spAutoFit/>
          </a:bodyPr>
          <a:lstStyle/>
          <a:p>
            <a:pPr marL="342900" indent="-342900">
              <a:buSzPct val="80000"/>
              <a:buFont typeface="Wingdings" pitchFamily="2" charset="2"/>
              <a:buChar char="u"/>
            </a:pPr>
            <a:r>
              <a:rPr kumimoji="1" lang="en-US" altLang="zh-CN" sz="2400" dirty="0">
                <a:latin typeface="Times New Roman" panose="02020603050405020304" pitchFamily="18" charset="0"/>
                <a:cs typeface="Times New Roman" panose="02020603050405020304" pitchFamily="18" charset="0"/>
              </a:rPr>
              <a:t>It is important to study the radio mechanism and progenitor environment of newborn pulsars or magnetars by single pulses and try to find the pulse period.</a:t>
            </a:r>
          </a:p>
        </p:txBody>
      </p:sp>
    </p:spTree>
    <p:extLst>
      <p:ext uri="{BB962C8B-B14F-4D97-AF65-F5344CB8AC3E}">
        <p14:creationId xmlns:p14="http://schemas.microsoft.com/office/powerpoint/2010/main" val="1940919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73446C44-4285-B536-D4CB-1639B449C236}"/>
              </a:ext>
            </a:extLst>
          </p:cNvPr>
          <p:cNvSpPr txBox="1"/>
          <p:nvPr/>
        </p:nvSpPr>
        <p:spPr>
          <a:xfrm>
            <a:off x="3476383" y="2578789"/>
            <a:ext cx="5227844" cy="707886"/>
          </a:xfrm>
          <a:prstGeom prst="rect">
            <a:avLst/>
          </a:prstGeom>
          <a:noFill/>
        </p:spPr>
        <p:txBody>
          <a:bodyPr wrap="square" rtlCol="0">
            <a:spAutoFit/>
          </a:bodyPr>
          <a:lstStyle/>
          <a:p>
            <a:r>
              <a:rPr lang="en-US" altLang="zh-CN" sz="4000" b="1" i="1" dirty="0">
                <a:latin typeface="Times New Roman" panose="02020603050405020304" pitchFamily="18" charset="0"/>
                <a:ea typeface="微软雅黑" panose="020B0503020204020204" pitchFamily="34" charset="-122"/>
                <a:cs typeface="Times New Roman" panose="02020603050405020304" pitchFamily="18" charset="0"/>
              </a:rPr>
              <a:t>Thank you for listening!</a:t>
            </a:r>
            <a:endParaRPr lang="zh-CN" altLang="en-US" sz="4000" b="1" i="1"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7F0B09DA-4F7D-C185-C5EE-7236EFF6E030}"/>
              </a:ext>
            </a:extLst>
          </p:cNvPr>
          <p:cNvSpPr txBox="1"/>
          <p:nvPr/>
        </p:nvSpPr>
        <p:spPr>
          <a:xfrm>
            <a:off x="2198410" y="3429000"/>
            <a:ext cx="7783790" cy="400110"/>
          </a:xfrm>
          <a:prstGeom prst="rect">
            <a:avLst/>
          </a:prstGeom>
          <a:noFill/>
        </p:spPr>
        <p:txBody>
          <a:bodyPr wrap="square">
            <a:spAutoFit/>
          </a:bodyPr>
          <a:lstStyle/>
          <a:p>
            <a:r>
              <a:rPr lang="en-US" altLang="zh-CN" sz="2000" dirty="0">
                <a:latin typeface="Book Antiqua" panose="02040602050305030304" pitchFamily="18" charset="0"/>
                <a:cs typeface="Times New Roman" panose="02020603050405020304" pitchFamily="18" charset="0"/>
              </a:rPr>
              <a:t>Hope you can give me some valuable suggestions, thank you again!</a:t>
            </a:r>
            <a:endParaRPr lang="zh-CN" altLang="en-US" sz="2000" dirty="0">
              <a:latin typeface="Book Antiqua" panose="02040602050305030304" pitchFamily="18" charset="0"/>
              <a:cs typeface="Times New Roman" panose="02020603050405020304" pitchFamily="18" charset="0"/>
            </a:endParaRPr>
          </a:p>
        </p:txBody>
      </p:sp>
    </p:spTree>
    <p:extLst>
      <p:ext uri="{BB962C8B-B14F-4D97-AF65-F5344CB8AC3E}">
        <p14:creationId xmlns:p14="http://schemas.microsoft.com/office/powerpoint/2010/main" val="1617047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1A195E16-4471-AC8F-59F3-098329CC43E1}"/>
              </a:ext>
            </a:extLst>
          </p:cNvPr>
          <p:cNvSpPr>
            <a:spLocks noGrp="1"/>
          </p:cNvSpPr>
          <p:nvPr>
            <p:ph idx="1"/>
          </p:nvPr>
        </p:nvSpPr>
        <p:spPr>
          <a:xfrm>
            <a:off x="3221782" y="2766774"/>
            <a:ext cx="7431798" cy="1949486"/>
          </a:xfrm>
        </p:spPr>
        <p:txBody>
          <a:bodyPr>
            <a:normAutofit/>
          </a:bodyPr>
          <a:lstStyle/>
          <a:p>
            <a:pPr>
              <a:lnSpc>
                <a:spcPct val="70000"/>
              </a:lnSpc>
              <a:spcBef>
                <a:spcPts val="3000"/>
              </a:spcBef>
              <a:buFont typeface="Wingdings" panose="05000000000000000000" pitchFamily="2" charset="2"/>
              <a:buChar char="Ø"/>
            </a:pPr>
            <a:r>
              <a:rPr lang="en-US" altLang="zh-CN" dirty="0">
                <a:latin typeface="Times New Roman" panose="02020603050405020304" pitchFamily="18" charset="0"/>
                <a:ea typeface="方正小标宋简体" panose="03000509000000000000" pitchFamily="65" charset="-122"/>
                <a:cs typeface="Times New Roman" panose="02020603050405020304" pitchFamily="18" charset="0"/>
              </a:rPr>
              <a:t>Background</a:t>
            </a:r>
          </a:p>
          <a:p>
            <a:pPr>
              <a:lnSpc>
                <a:spcPct val="70000"/>
              </a:lnSpc>
              <a:spcBef>
                <a:spcPts val="3000"/>
              </a:spcBef>
              <a:buFont typeface="Wingdings" panose="05000000000000000000" pitchFamily="2" charset="2"/>
              <a:buChar char="Ø"/>
            </a:pPr>
            <a:r>
              <a:rPr lang="en-US" altLang="zh-CN" dirty="0">
                <a:latin typeface="Times New Roman" panose="02020603050405020304" pitchFamily="18" charset="0"/>
                <a:ea typeface="方正小标宋简体" panose="03000509000000000000" pitchFamily="65" charset="-122"/>
                <a:cs typeface="Times New Roman" panose="02020603050405020304" pitchFamily="18" charset="0"/>
              </a:rPr>
              <a:t>Observation and data analysis </a:t>
            </a:r>
          </a:p>
          <a:p>
            <a:pPr>
              <a:lnSpc>
                <a:spcPct val="70000"/>
              </a:lnSpc>
              <a:spcBef>
                <a:spcPts val="3000"/>
              </a:spcBef>
              <a:buFont typeface="Wingdings" panose="05000000000000000000" pitchFamily="2" charset="2"/>
              <a:buChar char="Ø"/>
            </a:pPr>
            <a:r>
              <a:rPr lang="en-US" altLang="zh-CN" dirty="0">
                <a:latin typeface="Times New Roman" panose="02020603050405020304" pitchFamily="18" charset="0"/>
                <a:ea typeface="方正小标宋简体" panose="03000509000000000000" pitchFamily="65" charset="-122"/>
                <a:cs typeface="Times New Roman" panose="02020603050405020304" pitchFamily="18" charset="0"/>
              </a:rPr>
              <a:t>Discussion and conclusion</a:t>
            </a:r>
          </a:p>
        </p:txBody>
      </p:sp>
      <p:sp>
        <p:nvSpPr>
          <p:cNvPr id="2" name="灯片编号占位符 1">
            <a:extLst>
              <a:ext uri="{FF2B5EF4-FFF2-40B4-BE49-F238E27FC236}">
                <a16:creationId xmlns:a16="http://schemas.microsoft.com/office/drawing/2014/main" id="{A2ECF1DB-F5D9-CFE2-60D7-49EA7C644204}"/>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2</a:t>
            </a:fld>
            <a:endParaRPr lang="zh-CN" altLang="en-US" dirty="0"/>
          </a:p>
        </p:txBody>
      </p:sp>
      <p:sp>
        <p:nvSpPr>
          <p:cNvPr id="6" name="标题 5">
            <a:extLst>
              <a:ext uri="{FF2B5EF4-FFF2-40B4-BE49-F238E27FC236}">
                <a16:creationId xmlns:a16="http://schemas.microsoft.com/office/drawing/2014/main" id="{8ED4AAD0-AEFE-0E9E-136C-C188A84BC736}"/>
              </a:ext>
            </a:extLst>
          </p:cNvPr>
          <p:cNvSpPr>
            <a:spLocks noGrp="1"/>
          </p:cNvSpPr>
          <p:nvPr>
            <p:ph type="title"/>
          </p:nvPr>
        </p:nvSpPr>
        <p:spPr>
          <a:xfrm>
            <a:off x="2238238" y="844245"/>
            <a:ext cx="5468332" cy="1325563"/>
          </a:xfrm>
        </p:spPr>
        <p:txBody>
          <a:bodyPr/>
          <a:lstStyle/>
          <a:p>
            <a:r>
              <a:rPr lang="en-US" altLang="zh-CN" b="1" dirty="0">
                <a:latin typeface="Times New Roman" panose="02020603050405020304" pitchFamily="18" charset="0"/>
                <a:cs typeface="Times New Roman" panose="02020603050405020304" pitchFamily="18" charset="0"/>
              </a:rPr>
              <a:t>Outline:</a:t>
            </a:r>
            <a:endParaRPr lang="zh-CN"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53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0D49053-BA6A-35B0-290F-AA8E5F687BFA}"/>
              </a:ext>
            </a:extLst>
          </p:cNvPr>
          <p:cNvSpPr>
            <a:spLocks noGrp="1"/>
          </p:cNvSpPr>
          <p:nvPr>
            <p:ph type="sldNum" sz="quarter" idx="12"/>
          </p:nvPr>
        </p:nvSpPr>
        <p:spPr/>
        <p:txBody>
          <a:bodyPr/>
          <a:lstStyle/>
          <a:p>
            <a:fld id="{A91C9E7A-B7A5-4EE9-B9B8-4D6417CE6CC2}" type="slidenum">
              <a:rPr lang="zh-CN" altLang="en-US" smtClean="0"/>
              <a:t>3</a:t>
            </a:fld>
            <a:endParaRPr lang="zh-CN" altLang="en-US" dirty="0"/>
          </a:p>
        </p:txBody>
      </p:sp>
      <p:sp>
        <p:nvSpPr>
          <p:cNvPr id="2" name="内容占位符 2">
            <a:extLst>
              <a:ext uri="{FF2B5EF4-FFF2-40B4-BE49-F238E27FC236}">
                <a16:creationId xmlns:a16="http://schemas.microsoft.com/office/drawing/2014/main" id="{65487449-F24F-6937-13BD-09EAC20C6363}"/>
              </a:ext>
            </a:extLst>
          </p:cNvPr>
          <p:cNvSpPr txBox="1">
            <a:spLocks/>
          </p:cNvSpPr>
          <p:nvPr/>
        </p:nvSpPr>
        <p:spPr>
          <a:xfrm>
            <a:off x="636320" y="5793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0000"/>
              <a:buFont typeface="Wingdings" pitchFamily="2" charset="2"/>
              <a:buChar char="Ø"/>
            </a:pPr>
            <a:r>
              <a:rPr lang="en-US" altLang="zh-CN" sz="3200" b="1" dirty="0">
                <a:latin typeface="Times New Roman" panose="02020603050405020304" pitchFamily="18" charset="0"/>
                <a:ea typeface="方正小标宋简体" panose="03000509000000000000" pitchFamily="65" charset="-122"/>
              </a:rPr>
              <a:t>Background:</a:t>
            </a:r>
          </a:p>
        </p:txBody>
      </p:sp>
      <p:sp>
        <p:nvSpPr>
          <p:cNvPr id="6" name="内容占位符 2">
            <a:extLst>
              <a:ext uri="{FF2B5EF4-FFF2-40B4-BE49-F238E27FC236}">
                <a16:creationId xmlns:a16="http://schemas.microsoft.com/office/drawing/2014/main" id="{D156D2C2-5235-6B09-44A3-9A57726BD6F6}"/>
              </a:ext>
            </a:extLst>
          </p:cNvPr>
          <p:cNvSpPr txBox="1">
            <a:spLocks/>
          </p:cNvSpPr>
          <p:nvPr/>
        </p:nvSpPr>
        <p:spPr>
          <a:xfrm>
            <a:off x="620899" y="1278297"/>
            <a:ext cx="11186291" cy="549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900"/>
              </a:lnSpc>
              <a:buFont typeface="Arial" panose="020B0604020202020204" pitchFamily="34" charset="0"/>
              <a:buNone/>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Fast radio bursts (FRBs)</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are transient events with short time scales and high burst flow.</a:t>
            </a:r>
          </a:p>
        </p:txBody>
      </p:sp>
      <p:pic>
        <p:nvPicPr>
          <p:cNvPr id="9" name="图片 8">
            <a:extLst>
              <a:ext uri="{FF2B5EF4-FFF2-40B4-BE49-F238E27FC236}">
                <a16:creationId xmlns:a16="http://schemas.microsoft.com/office/drawing/2014/main" id="{19F0295D-D2B6-00A7-6F91-9EB50F387A91}"/>
              </a:ext>
            </a:extLst>
          </p:cNvPr>
          <p:cNvPicPr>
            <a:picLocks noChangeAspect="1"/>
          </p:cNvPicPr>
          <p:nvPr/>
        </p:nvPicPr>
        <p:blipFill>
          <a:blip r:embed="rId3"/>
          <a:stretch>
            <a:fillRect/>
          </a:stretch>
        </p:blipFill>
        <p:spPr>
          <a:xfrm>
            <a:off x="7520106" y="2172014"/>
            <a:ext cx="4096584" cy="3115886"/>
          </a:xfrm>
          <a:prstGeom prst="rect">
            <a:avLst/>
          </a:prstGeom>
        </p:spPr>
      </p:pic>
      <p:sp>
        <p:nvSpPr>
          <p:cNvPr id="10" name="文本框 9">
            <a:extLst>
              <a:ext uri="{FF2B5EF4-FFF2-40B4-BE49-F238E27FC236}">
                <a16:creationId xmlns:a16="http://schemas.microsoft.com/office/drawing/2014/main" id="{173C6483-7E91-5636-6348-3A2CCF3C2876}"/>
              </a:ext>
            </a:extLst>
          </p:cNvPr>
          <p:cNvSpPr txBox="1"/>
          <p:nvPr/>
        </p:nvSpPr>
        <p:spPr>
          <a:xfrm>
            <a:off x="9132570" y="5246370"/>
            <a:ext cx="1773242"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Lorimer et al. 2007</a:t>
            </a:r>
            <a:endParaRPr kumimoji="1" lang="zh-CN" altLang="en-US" sz="16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B01CF117-E541-009F-5D4E-E08734E9E888}"/>
              </a:ext>
            </a:extLst>
          </p:cNvPr>
          <p:cNvSpPr txBox="1"/>
          <p:nvPr/>
        </p:nvSpPr>
        <p:spPr>
          <a:xfrm>
            <a:off x="963799" y="4215790"/>
            <a:ext cx="3688830" cy="461665"/>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The origin model of FRBs:</a:t>
            </a:r>
            <a:endParaRPr kumimoji="1" lang="zh-CN" altLang="en-US" sz="2400" b="1"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477135E4-85AD-58A1-AD31-10F1F96A7D1A}"/>
              </a:ext>
            </a:extLst>
          </p:cNvPr>
          <p:cNvSpPr txBox="1"/>
          <p:nvPr/>
        </p:nvSpPr>
        <p:spPr>
          <a:xfrm>
            <a:off x="963799" y="1795416"/>
            <a:ext cx="5928226" cy="2246769"/>
          </a:xfrm>
          <a:prstGeom prst="rect">
            <a:avLst/>
          </a:prstGeom>
          <a:noFill/>
        </p:spPr>
        <p:txBody>
          <a:bodyPr wrap="none" rtlCol="0">
            <a:spAutoFit/>
          </a:bodyPr>
          <a:lstStyle/>
          <a:p>
            <a:r>
              <a:rPr kumimoji="1" lang="en-US" altLang="zh-CN" sz="2400" b="1" dirty="0">
                <a:latin typeface="Times New Roman" panose="02020603050405020304" pitchFamily="18" charset="0"/>
                <a:cs typeface="Times New Roman" panose="02020603050405020304" pitchFamily="18" charset="0"/>
              </a:rPr>
              <a:t>Characteristics:</a:t>
            </a:r>
          </a:p>
          <a:p>
            <a:pPr>
              <a:spcBef>
                <a:spcPts val="600"/>
              </a:spcBef>
            </a:pPr>
            <a:r>
              <a:rPr kumimoji="1" lang="en-US" altLang="zh-CN" sz="2400" b="1"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DM, RM,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Polarization </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(Luo et al. 2020),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Bef>
                <a:spcPts val="600"/>
              </a:spcBef>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Scattering </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(Thornton et al. 2013),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Bef>
                <a:spcPts val="600"/>
              </a:spcBef>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a:t>
            </a:r>
            <a:r>
              <a:rPr lang="en-US" altLang="zh-CN" sz="2400" kern="1200" dirty="0">
                <a:latin typeface="Times New Roman" panose="02020603050405020304" pitchFamily="18" charset="0"/>
                <a:ea typeface="宋体" panose="02010600030101010101" pitchFamily="2" charset="-122"/>
                <a:cs typeface="Times New Roman" panose="02020603050405020304" pitchFamily="18" charset="0"/>
              </a:rPr>
              <a:t>cintillation</a:t>
            </a:r>
            <a:r>
              <a:rPr lang="zh-CN" altLang="en-US" sz="2400" kern="12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200" dirty="0">
                <a:latin typeface="Times New Roman" panose="02020603050405020304" pitchFamily="18" charset="0"/>
                <a:ea typeface="宋体" panose="02010600030101010101" pitchFamily="2" charset="-122"/>
                <a:cs typeface="Times New Roman" panose="02020603050405020304" pitchFamily="18" charset="0"/>
              </a:rPr>
              <a:t>(Ravi et al., 2016)</a:t>
            </a:r>
            <a:r>
              <a:rPr lang="en-US" altLang="zh-CN" sz="2400" kern="1200" dirty="0">
                <a:latin typeface="Times New Roman" panose="02020603050405020304" pitchFamily="18" charset="0"/>
                <a:ea typeface="宋体" panose="02010600030101010101" pitchFamily="2" charset="-122"/>
                <a:cs typeface="Times New Roman" panose="02020603050405020304" pitchFamily="18" charset="0"/>
              </a:rPr>
              <a:t>,</a:t>
            </a:r>
          </a:p>
          <a:p>
            <a:pPr>
              <a:spcBef>
                <a:spcPts val="600"/>
              </a:spcBef>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200" dirty="0">
                <a:latin typeface="Times New Roman" panose="02020603050405020304" pitchFamily="18" charset="0"/>
                <a:ea typeface="宋体" panose="02010600030101010101" pitchFamily="2" charset="-122"/>
                <a:cs typeface="Times New Roman" panose="02020603050405020304" pitchFamily="18" charset="0"/>
              </a:rPr>
              <a:t>Repeating or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Non-repeating </a:t>
            </a:r>
            <a:r>
              <a:rPr lang="en-US" altLang="zh-CN" sz="2400" kern="1200" dirty="0">
                <a:latin typeface="Times New Roman" panose="02020603050405020304" pitchFamily="18" charset="0"/>
                <a:ea typeface="宋体" panose="02010600030101010101" pitchFamily="2" charset="-122"/>
                <a:cs typeface="Times New Roman" panose="02020603050405020304" pitchFamily="18" charset="0"/>
              </a:rPr>
              <a:t>FRB, etc. </a:t>
            </a:r>
            <a:endParaRPr kumimoji="1" lang="zh-CN" altLang="en-US" sz="2400" dirty="0">
              <a:latin typeface="SimSun" panose="02010600030101010101" pitchFamily="2" charset="-122"/>
              <a:ea typeface="SimSun" panose="02010600030101010101" pitchFamily="2" charset="-122"/>
              <a:cs typeface="Times New Roman" panose="02020603050405020304" pitchFamily="18" charset="0"/>
            </a:endParaRPr>
          </a:p>
        </p:txBody>
      </p:sp>
      <p:sp>
        <p:nvSpPr>
          <p:cNvPr id="5" name="文本框 4">
            <a:extLst>
              <a:ext uri="{FF2B5EF4-FFF2-40B4-BE49-F238E27FC236}">
                <a16:creationId xmlns:a16="http://schemas.microsoft.com/office/drawing/2014/main" id="{94A22583-5E68-431C-21E1-F473F87B2186}"/>
              </a:ext>
            </a:extLst>
          </p:cNvPr>
          <p:cNvSpPr txBox="1"/>
          <p:nvPr/>
        </p:nvSpPr>
        <p:spPr>
          <a:xfrm>
            <a:off x="1837525" y="5295277"/>
            <a:ext cx="4440639" cy="461665"/>
          </a:xfrm>
          <a:prstGeom prst="rect">
            <a:avLst/>
          </a:prstGeom>
          <a:noFill/>
        </p:spPr>
        <p:txBody>
          <a:bodyPr wrap="none" rtlCol="0">
            <a:spAutoFit/>
          </a:bodyPr>
          <a:lstStyle/>
          <a:p>
            <a:r>
              <a:rPr lang="en-US" altLang="zh-CN" sz="2400" dirty="0">
                <a:effectLst/>
                <a:latin typeface="Times New Roman" panose="02020603050405020304" pitchFamily="18" charset="0"/>
                <a:cs typeface="Times New Roman" panose="02020603050405020304" pitchFamily="18" charset="0"/>
              </a:rPr>
              <a:t>Cosmic Comb Model </a:t>
            </a:r>
            <a:r>
              <a:rPr lang="en-US" altLang="zh-CN" sz="2000" dirty="0">
                <a:effectLst/>
                <a:latin typeface="Times New Roman" panose="02020603050405020304" pitchFamily="18" charset="0"/>
                <a:cs typeface="Times New Roman" panose="02020603050405020304" pitchFamily="18" charset="0"/>
              </a:rPr>
              <a:t>(Zhang, 2017) </a:t>
            </a:r>
            <a:endParaRPr lang="en-US" altLang="zh-CN" sz="2400" dirty="0">
              <a:latin typeface="Times New Roman" panose="02020603050405020304" pitchFamily="18" charset="0"/>
              <a:cs typeface="Times New Roman" panose="02020603050405020304" pitchFamily="18" charset="0"/>
            </a:endParaRPr>
          </a:p>
        </p:txBody>
      </p:sp>
      <p:sp>
        <p:nvSpPr>
          <p:cNvPr id="8" name="文本框 7">
            <a:extLst>
              <a:ext uri="{FF2B5EF4-FFF2-40B4-BE49-F238E27FC236}">
                <a16:creationId xmlns:a16="http://schemas.microsoft.com/office/drawing/2014/main" id="{0832D6AC-3F4F-10CB-D3C6-7DF13A21C389}"/>
              </a:ext>
            </a:extLst>
          </p:cNvPr>
          <p:cNvSpPr txBox="1"/>
          <p:nvPr/>
        </p:nvSpPr>
        <p:spPr>
          <a:xfrm>
            <a:off x="1837525" y="4779603"/>
            <a:ext cx="5946821" cy="461665"/>
          </a:xfrm>
          <a:prstGeom prst="rect">
            <a:avLst/>
          </a:prstGeom>
          <a:noFill/>
        </p:spPr>
        <p:txBody>
          <a:bodyPr wrap="none" rtlCol="0">
            <a:spAutoFit/>
          </a:bodyPr>
          <a:lstStyle/>
          <a:p>
            <a:r>
              <a:rPr kumimoji="1" lang="en-US" altLang="zh-CN" sz="2400" dirty="0" err="1">
                <a:latin typeface="Times New Roman" panose="02020603050405020304" pitchFamily="18" charset="0"/>
                <a:cs typeface="Times New Roman" panose="02020603050405020304" pitchFamily="18" charset="0"/>
              </a:rPr>
              <a:t>Hyperflares</a:t>
            </a:r>
            <a:r>
              <a:rPr kumimoji="1" lang="en-US" altLang="zh-CN" sz="2400" dirty="0">
                <a:latin typeface="Times New Roman" panose="02020603050405020304" pitchFamily="18" charset="0"/>
                <a:cs typeface="Times New Roman" panose="02020603050405020304" pitchFamily="18" charset="0"/>
              </a:rPr>
              <a:t> of</a:t>
            </a:r>
            <a:r>
              <a:rPr kumimoji="1" lang="zh-CN" altLang="en-US" sz="2400" dirty="0">
                <a:latin typeface="Times New Roman" panose="02020603050405020304" pitchFamily="18" charset="0"/>
                <a:cs typeface="Times New Roman" panose="02020603050405020304" pitchFamily="18" charset="0"/>
              </a:rPr>
              <a:t> </a:t>
            </a:r>
            <a:r>
              <a:rPr kumimoji="1" lang="en-US" altLang="zh-CN" sz="2400" dirty="0">
                <a:latin typeface="Times New Roman" panose="02020603050405020304" pitchFamily="18" charset="0"/>
                <a:cs typeface="Times New Roman" panose="02020603050405020304" pitchFamily="18" charset="0"/>
              </a:rPr>
              <a:t>magnetar </a:t>
            </a:r>
            <a:r>
              <a:rPr kumimoji="1" lang="en-US" altLang="zh-CN" sz="2000" dirty="0">
                <a:latin typeface="Times New Roman" panose="02020603050405020304" pitchFamily="18" charset="0"/>
                <a:cs typeface="Times New Roman" panose="02020603050405020304" pitchFamily="18" charset="0"/>
              </a:rPr>
              <a:t>(Popov &amp; </a:t>
            </a:r>
            <a:r>
              <a:rPr kumimoji="1" lang="en-US" altLang="zh-CN" sz="2000" dirty="0" err="1">
                <a:latin typeface="Times New Roman" panose="02020603050405020304" pitchFamily="18" charset="0"/>
                <a:cs typeface="Times New Roman" panose="02020603050405020304" pitchFamily="18" charset="0"/>
              </a:rPr>
              <a:t>Postnov</a:t>
            </a:r>
            <a:r>
              <a:rPr kumimoji="1" lang="en-US" altLang="zh-CN" sz="2000" dirty="0">
                <a:latin typeface="Times New Roman" panose="02020603050405020304" pitchFamily="18" charset="0"/>
                <a:cs typeface="Times New Roman" panose="02020603050405020304" pitchFamily="18" charset="0"/>
              </a:rPr>
              <a:t>, 2010)</a:t>
            </a:r>
            <a:r>
              <a:rPr kumimoji="1" lang="zh-CN" altLang="en-US" sz="2400" dirty="0">
                <a:latin typeface="Times New Roman" panose="02020603050405020304" pitchFamily="18" charset="0"/>
                <a:cs typeface="Times New Roman" panose="02020603050405020304" pitchFamily="18" charset="0"/>
              </a:rPr>
              <a:t> </a:t>
            </a:r>
          </a:p>
        </p:txBody>
      </p:sp>
      <p:sp>
        <p:nvSpPr>
          <p:cNvPr id="13" name="文本框 12">
            <a:extLst>
              <a:ext uri="{FF2B5EF4-FFF2-40B4-BE49-F238E27FC236}">
                <a16:creationId xmlns:a16="http://schemas.microsoft.com/office/drawing/2014/main" id="{D03EB6BE-108D-E45F-4B62-F3513A78DA17}"/>
              </a:ext>
            </a:extLst>
          </p:cNvPr>
          <p:cNvSpPr txBox="1"/>
          <p:nvPr/>
        </p:nvSpPr>
        <p:spPr>
          <a:xfrm>
            <a:off x="1827907" y="5753801"/>
            <a:ext cx="6362960"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Starquakes of the young magnetar </a:t>
            </a:r>
            <a:r>
              <a:rPr kumimoji="1" lang="en-US" altLang="zh-CN" sz="2000" dirty="0">
                <a:latin typeface="Times New Roman" panose="02020603050405020304" pitchFamily="18" charset="0"/>
                <a:cs typeface="Times New Roman" panose="02020603050405020304" pitchFamily="18" charset="0"/>
              </a:rPr>
              <a:t>(Wang et al. 2018)</a:t>
            </a:r>
            <a:endParaRPr kumimoji="1"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BFB71057-C50C-C8BB-DD78-AD4BF1E1F3C2}"/>
              </a:ext>
            </a:extLst>
          </p:cNvPr>
          <p:cNvSpPr txBox="1"/>
          <p:nvPr/>
        </p:nvSpPr>
        <p:spPr>
          <a:xfrm>
            <a:off x="1837525" y="6125402"/>
            <a:ext cx="1213794" cy="707886"/>
          </a:xfrm>
          <a:prstGeom prst="rect">
            <a:avLst/>
          </a:prstGeom>
          <a:noFill/>
        </p:spPr>
        <p:txBody>
          <a:bodyPr wrap="none" rtlCol="0">
            <a:spAutoFit/>
          </a:bodyPr>
          <a:lstStyle/>
          <a:p>
            <a:r>
              <a:rPr kumimoji="1" lang="en-US" altLang="zh-CN" sz="4000" dirty="0">
                <a:latin typeface="Times New Roman" panose="02020603050405020304" pitchFamily="18" charset="0"/>
                <a:cs typeface="Times New Roman" panose="02020603050405020304" pitchFamily="18" charset="0"/>
              </a:rPr>
              <a:t>······</a:t>
            </a:r>
            <a:endParaRPr kumimoji="1" lang="zh-C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42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BA16753-82E2-3D00-E08F-C1C0BA0D19E7}"/>
              </a:ext>
            </a:extLst>
          </p:cNvPr>
          <p:cNvSpPr>
            <a:spLocks noGrp="1"/>
          </p:cNvSpPr>
          <p:nvPr>
            <p:ph type="sldNum" sz="quarter" idx="12"/>
          </p:nvPr>
        </p:nvSpPr>
        <p:spPr/>
        <p:txBody>
          <a:bodyPr/>
          <a:lstStyle/>
          <a:p>
            <a:fld id="{A91C9E7A-B7A5-4EE9-B9B8-4D6417CE6CC2}" type="slidenum">
              <a:rPr lang="zh-CN" altLang="en-US" smtClean="0"/>
              <a:t>4</a:t>
            </a:fld>
            <a:endParaRPr lang="zh-CN" altLang="en-US"/>
          </a:p>
        </p:txBody>
      </p:sp>
      <p:sp>
        <p:nvSpPr>
          <p:cNvPr id="14" name="文本框 13">
            <a:extLst>
              <a:ext uri="{FF2B5EF4-FFF2-40B4-BE49-F238E27FC236}">
                <a16:creationId xmlns:a16="http://schemas.microsoft.com/office/drawing/2014/main" id="{AB60FECA-CADE-C0F1-E7B8-88DD4A1CBFCE}"/>
              </a:ext>
            </a:extLst>
          </p:cNvPr>
          <p:cNvSpPr txBox="1"/>
          <p:nvPr/>
        </p:nvSpPr>
        <p:spPr>
          <a:xfrm>
            <a:off x="2406428" y="6299085"/>
            <a:ext cx="2037525"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Chatterjee et al., 2017</a:t>
            </a:r>
          </a:p>
        </p:txBody>
      </p:sp>
      <p:sp>
        <p:nvSpPr>
          <p:cNvPr id="15" name="文本框 14">
            <a:extLst>
              <a:ext uri="{FF2B5EF4-FFF2-40B4-BE49-F238E27FC236}">
                <a16:creationId xmlns:a16="http://schemas.microsoft.com/office/drawing/2014/main" id="{4BDE1545-6B41-D359-EA54-A4DAB8A93131}"/>
              </a:ext>
            </a:extLst>
          </p:cNvPr>
          <p:cNvSpPr txBox="1"/>
          <p:nvPr/>
        </p:nvSpPr>
        <p:spPr>
          <a:xfrm>
            <a:off x="2515730" y="3311909"/>
            <a:ext cx="1699504"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Spitler</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2014</a:t>
            </a:r>
            <a:endParaRPr kumimoji="1" lang="zh-CN" altLang="en-US" sz="16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D4E650EF-E0C9-6B73-7FA3-5D7DC9E7A629}"/>
              </a:ext>
            </a:extLst>
          </p:cNvPr>
          <p:cNvSpPr txBox="1"/>
          <p:nvPr/>
        </p:nvSpPr>
        <p:spPr>
          <a:xfrm>
            <a:off x="500062" y="617503"/>
            <a:ext cx="4459554" cy="461665"/>
          </a:xfrm>
          <a:prstGeom prst="rect">
            <a:avLst/>
          </a:prstGeom>
          <a:noFill/>
        </p:spPr>
        <p:txBody>
          <a:bodyPr wrap="none" rtlCol="0">
            <a:spAutoFit/>
          </a:bodyPr>
          <a:lstStyle/>
          <a:p>
            <a:pPr marL="342900" indent="-342900">
              <a:buFont typeface="Wingdings" pitchFamily="2" charset="2"/>
              <a:buChar char="l"/>
            </a:pPr>
            <a:r>
              <a:rPr kumimoji="1" lang="en-US" altLang="zh-CN" sz="2400" b="1" dirty="0">
                <a:latin typeface="Times New Roman" panose="02020603050405020304" pitchFamily="18" charset="0"/>
                <a:cs typeface="Times New Roman" panose="02020603050405020304" pitchFamily="18" charset="0"/>
              </a:rPr>
              <a:t>FRB 121102</a:t>
            </a:r>
            <a:r>
              <a:rPr kumimoji="1" lang="zh-CN" altLang="en-US"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(The first repeat burst)</a:t>
            </a:r>
            <a:endParaRPr kumimoji="1" lang="en-US" altLang="zh-CN" sz="2400" b="1" dirty="0">
              <a:latin typeface="Times New Roman" panose="02020603050405020304" pitchFamily="18" charset="0"/>
              <a:cs typeface="Times New Roman" panose="02020603050405020304" pitchFamily="18" charset="0"/>
            </a:endParaRPr>
          </a:p>
        </p:txBody>
      </p:sp>
      <p:pic>
        <p:nvPicPr>
          <p:cNvPr id="6" name="图片 5">
            <a:extLst>
              <a:ext uri="{FF2B5EF4-FFF2-40B4-BE49-F238E27FC236}">
                <a16:creationId xmlns:a16="http://schemas.microsoft.com/office/drawing/2014/main" id="{BA2E89D2-B154-D20B-56EB-970065DB8EB5}"/>
              </a:ext>
            </a:extLst>
          </p:cNvPr>
          <p:cNvPicPr>
            <a:picLocks noChangeAspect="1"/>
          </p:cNvPicPr>
          <p:nvPr/>
        </p:nvPicPr>
        <p:blipFill>
          <a:blip r:embed="rId3"/>
          <a:stretch>
            <a:fillRect/>
          </a:stretch>
        </p:blipFill>
        <p:spPr>
          <a:xfrm>
            <a:off x="1925501" y="1314234"/>
            <a:ext cx="2885663" cy="1970899"/>
          </a:xfrm>
          <a:prstGeom prst="rect">
            <a:avLst/>
          </a:prstGeom>
        </p:spPr>
      </p:pic>
      <p:pic>
        <p:nvPicPr>
          <p:cNvPr id="7" name="图片 6">
            <a:extLst>
              <a:ext uri="{FF2B5EF4-FFF2-40B4-BE49-F238E27FC236}">
                <a16:creationId xmlns:a16="http://schemas.microsoft.com/office/drawing/2014/main" id="{1C5DF025-C9FF-EBD5-2D0C-FD04DF42E051}"/>
              </a:ext>
            </a:extLst>
          </p:cNvPr>
          <p:cNvPicPr>
            <a:picLocks noChangeAspect="1"/>
          </p:cNvPicPr>
          <p:nvPr/>
        </p:nvPicPr>
        <p:blipFill>
          <a:blip r:embed="rId4"/>
          <a:stretch>
            <a:fillRect/>
          </a:stretch>
        </p:blipFill>
        <p:spPr>
          <a:xfrm>
            <a:off x="1427985" y="3916398"/>
            <a:ext cx="4240754" cy="2324099"/>
          </a:xfrm>
          <a:prstGeom prst="rect">
            <a:avLst/>
          </a:prstGeom>
        </p:spPr>
      </p:pic>
      <p:pic>
        <p:nvPicPr>
          <p:cNvPr id="8" name="图片 7">
            <a:extLst>
              <a:ext uri="{FF2B5EF4-FFF2-40B4-BE49-F238E27FC236}">
                <a16:creationId xmlns:a16="http://schemas.microsoft.com/office/drawing/2014/main" id="{E93A364C-0F49-9F8A-1103-ED9368034BFA}"/>
              </a:ext>
            </a:extLst>
          </p:cNvPr>
          <p:cNvPicPr>
            <a:picLocks noChangeAspect="1"/>
          </p:cNvPicPr>
          <p:nvPr/>
        </p:nvPicPr>
        <p:blipFill>
          <a:blip r:embed="rId5"/>
          <a:stretch>
            <a:fillRect/>
          </a:stretch>
        </p:blipFill>
        <p:spPr>
          <a:xfrm>
            <a:off x="6168652" y="3880808"/>
            <a:ext cx="3131941" cy="2756831"/>
          </a:xfrm>
          <a:prstGeom prst="rect">
            <a:avLst/>
          </a:prstGeom>
        </p:spPr>
      </p:pic>
      <p:sp>
        <p:nvSpPr>
          <p:cNvPr id="9" name="文本框 8">
            <a:extLst>
              <a:ext uri="{FF2B5EF4-FFF2-40B4-BE49-F238E27FC236}">
                <a16:creationId xmlns:a16="http://schemas.microsoft.com/office/drawing/2014/main" id="{233B63DD-5275-346B-F8AC-E896CBADD5DE}"/>
              </a:ext>
            </a:extLst>
          </p:cNvPr>
          <p:cNvSpPr txBox="1"/>
          <p:nvPr/>
        </p:nvSpPr>
        <p:spPr>
          <a:xfrm>
            <a:off x="9138237" y="6017796"/>
            <a:ext cx="1887055"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Marcote</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2017 </a:t>
            </a:r>
          </a:p>
        </p:txBody>
      </p:sp>
      <p:pic>
        <p:nvPicPr>
          <p:cNvPr id="10" name="图片 9">
            <a:extLst>
              <a:ext uri="{FF2B5EF4-FFF2-40B4-BE49-F238E27FC236}">
                <a16:creationId xmlns:a16="http://schemas.microsoft.com/office/drawing/2014/main" id="{99D2997B-09E2-66C3-DC11-55DEAF72A862}"/>
              </a:ext>
            </a:extLst>
          </p:cNvPr>
          <p:cNvPicPr>
            <a:picLocks noChangeAspect="1"/>
          </p:cNvPicPr>
          <p:nvPr/>
        </p:nvPicPr>
        <p:blipFill>
          <a:blip r:embed="rId6"/>
          <a:stretch>
            <a:fillRect/>
          </a:stretch>
        </p:blipFill>
        <p:spPr>
          <a:xfrm>
            <a:off x="6595433" y="418748"/>
            <a:ext cx="2396811" cy="3462060"/>
          </a:xfrm>
          <a:prstGeom prst="rect">
            <a:avLst/>
          </a:prstGeom>
        </p:spPr>
      </p:pic>
      <p:sp>
        <p:nvSpPr>
          <p:cNvPr id="11" name="文本框 10">
            <a:extLst>
              <a:ext uri="{FF2B5EF4-FFF2-40B4-BE49-F238E27FC236}">
                <a16:creationId xmlns:a16="http://schemas.microsoft.com/office/drawing/2014/main" id="{40C21C5D-7A46-5D91-0FFC-B610853A02F6}"/>
              </a:ext>
            </a:extLst>
          </p:cNvPr>
          <p:cNvSpPr txBox="1"/>
          <p:nvPr/>
        </p:nvSpPr>
        <p:spPr>
          <a:xfrm>
            <a:off x="9046958" y="3285133"/>
            <a:ext cx="1699504"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Spitler</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2016</a:t>
            </a:r>
            <a:endParaRPr kumimoji="1"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451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BA16753-82E2-3D00-E08F-C1C0BA0D19E7}"/>
              </a:ext>
            </a:extLst>
          </p:cNvPr>
          <p:cNvSpPr>
            <a:spLocks noGrp="1"/>
          </p:cNvSpPr>
          <p:nvPr>
            <p:ph type="sldNum" sz="quarter" idx="12"/>
          </p:nvPr>
        </p:nvSpPr>
        <p:spPr/>
        <p:txBody>
          <a:bodyPr/>
          <a:lstStyle/>
          <a:p>
            <a:fld id="{A91C9E7A-B7A5-4EE9-B9B8-4D6417CE6CC2}" type="slidenum">
              <a:rPr lang="zh-CN" altLang="en-US" smtClean="0"/>
              <a:t>5</a:t>
            </a:fld>
            <a:endParaRPr lang="zh-CN" altLang="en-US"/>
          </a:p>
        </p:txBody>
      </p:sp>
      <p:sp>
        <p:nvSpPr>
          <p:cNvPr id="15" name="文本框 14">
            <a:extLst>
              <a:ext uri="{FF2B5EF4-FFF2-40B4-BE49-F238E27FC236}">
                <a16:creationId xmlns:a16="http://schemas.microsoft.com/office/drawing/2014/main" id="{4BDE1545-6B41-D359-EA54-A4DAB8A93131}"/>
              </a:ext>
            </a:extLst>
          </p:cNvPr>
          <p:cNvSpPr txBox="1"/>
          <p:nvPr/>
        </p:nvSpPr>
        <p:spPr>
          <a:xfrm>
            <a:off x="9939013" y="5692139"/>
            <a:ext cx="1457450"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Niu</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2022</a:t>
            </a:r>
            <a:endParaRPr kumimoji="1" lang="zh-CN" altLang="en-US" sz="16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D4E650EF-E0C9-6B73-7FA3-5D7DC9E7A629}"/>
              </a:ext>
            </a:extLst>
          </p:cNvPr>
          <p:cNvSpPr txBox="1"/>
          <p:nvPr/>
        </p:nvSpPr>
        <p:spPr>
          <a:xfrm>
            <a:off x="500062" y="617503"/>
            <a:ext cx="2223686" cy="461665"/>
          </a:xfrm>
          <a:prstGeom prst="rect">
            <a:avLst/>
          </a:prstGeom>
          <a:noFill/>
        </p:spPr>
        <p:txBody>
          <a:bodyPr wrap="none" rtlCol="0">
            <a:spAutoFit/>
          </a:bodyPr>
          <a:lstStyle/>
          <a:p>
            <a:pPr marL="342900" indent="-342900">
              <a:buFont typeface="Wingdings" pitchFamily="2" charset="2"/>
              <a:buChar char="l"/>
            </a:pPr>
            <a:r>
              <a:rPr kumimoji="1" lang="en-US" altLang="zh-CN" sz="2400" b="1" dirty="0">
                <a:latin typeface="Times New Roman" panose="02020603050405020304" pitchFamily="18" charset="0"/>
                <a:cs typeface="Times New Roman" panose="02020603050405020304" pitchFamily="18" charset="0"/>
              </a:rPr>
              <a:t>FRB</a:t>
            </a:r>
            <a:r>
              <a:rPr kumimoji="1" lang="zh-CN" altLang="en-US" sz="2400" b="1" dirty="0">
                <a:latin typeface="Times New Roman" panose="02020603050405020304" pitchFamily="18" charset="0"/>
                <a:cs typeface="Times New Roman" panose="02020603050405020304" pitchFamily="18" charset="0"/>
              </a:rPr>
              <a:t> </a:t>
            </a:r>
            <a:r>
              <a:rPr kumimoji="1" lang="en-US" altLang="zh-CN" sz="2400" b="1" dirty="0">
                <a:latin typeface="Times New Roman" panose="02020603050405020304" pitchFamily="18" charset="0"/>
                <a:cs typeface="Times New Roman" panose="02020603050405020304" pitchFamily="18" charset="0"/>
              </a:rPr>
              <a:t>190520 </a:t>
            </a:r>
          </a:p>
        </p:txBody>
      </p:sp>
      <p:pic>
        <p:nvPicPr>
          <p:cNvPr id="4" name="图片 3">
            <a:extLst>
              <a:ext uri="{FF2B5EF4-FFF2-40B4-BE49-F238E27FC236}">
                <a16:creationId xmlns:a16="http://schemas.microsoft.com/office/drawing/2014/main" id="{D01A68BD-F9CA-981C-4DA8-016D879FE73F}"/>
              </a:ext>
            </a:extLst>
          </p:cNvPr>
          <p:cNvPicPr>
            <a:picLocks noChangeAspect="1"/>
          </p:cNvPicPr>
          <p:nvPr/>
        </p:nvPicPr>
        <p:blipFill>
          <a:blip r:embed="rId3"/>
          <a:stretch>
            <a:fillRect/>
          </a:stretch>
        </p:blipFill>
        <p:spPr>
          <a:xfrm>
            <a:off x="1611905" y="1203988"/>
            <a:ext cx="3450212" cy="2843501"/>
          </a:xfrm>
          <a:prstGeom prst="rect">
            <a:avLst/>
          </a:prstGeom>
        </p:spPr>
      </p:pic>
      <p:pic>
        <p:nvPicPr>
          <p:cNvPr id="5" name="图片 4">
            <a:extLst>
              <a:ext uri="{FF2B5EF4-FFF2-40B4-BE49-F238E27FC236}">
                <a16:creationId xmlns:a16="http://schemas.microsoft.com/office/drawing/2014/main" id="{903DE5B6-8CD8-D8A9-18F4-931462BE2103}"/>
              </a:ext>
            </a:extLst>
          </p:cNvPr>
          <p:cNvPicPr>
            <a:picLocks noChangeAspect="1"/>
          </p:cNvPicPr>
          <p:nvPr/>
        </p:nvPicPr>
        <p:blipFill>
          <a:blip r:embed="rId4"/>
          <a:stretch>
            <a:fillRect/>
          </a:stretch>
        </p:blipFill>
        <p:spPr>
          <a:xfrm>
            <a:off x="5544199" y="1079168"/>
            <a:ext cx="4891391" cy="1777949"/>
          </a:xfrm>
          <a:prstGeom prst="rect">
            <a:avLst/>
          </a:prstGeom>
        </p:spPr>
      </p:pic>
      <p:pic>
        <p:nvPicPr>
          <p:cNvPr id="6" name="图片 5">
            <a:extLst>
              <a:ext uri="{FF2B5EF4-FFF2-40B4-BE49-F238E27FC236}">
                <a16:creationId xmlns:a16="http://schemas.microsoft.com/office/drawing/2014/main" id="{67345AB0-1B3B-E043-B11E-A9D8685FBB8B}"/>
              </a:ext>
            </a:extLst>
          </p:cNvPr>
          <p:cNvPicPr>
            <a:picLocks noChangeAspect="1"/>
          </p:cNvPicPr>
          <p:nvPr/>
        </p:nvPicPr>
        <p:blipFill>
          <a:blip r:embed="rId5"/>
          <a:stretch>
            <a:fillRect/>
          </a:stretch>
        </p:blipFill>
        <p:spPr>
          <a:xfrm>
            <a:off x="5303520" y="3171728"/>
            <a:ext cx="4621530" cy="3523865"/>
          </a:xfrm>
          <a:prstGeom prst="rect">
            <a:avLst/>
          </a:prstGeom>
        </p:spPr>
      </p:pic>
      <p:pic>
        <p:nvPicPr>
          <p:cNvPr id="7" name="图片 6">
            <a:extLst>
              <a:ext uri="{FF2B5EF4-FFF2-40B4-BE49-F238E27FC236}">
                <a16:creationId xmlns:a16="http://schemas.microsoft.com/office/drawing/2014/main" id="{1F21BD8A-44BC-049A-78F4-9EAAD388DE9B}"/>
              </a:ext>
            </a:extLst>
          </p:cNvPr>
          <p:cNvPicPr>
            <a:picLocks noChangeAspect="1"/>
          </p:cNvPicPr>
          <p:nvPr/>
        </p:nvPicPr>
        <p:blipFill>
          <a:blip r:embed="rId6"/>
          <a:stretch>
            <a:fillRect/>
          </a:stretch>
        </p:blipFill>
        <p:spPr>
          <a:xfrm>
            <a:off x="1882418" y="4172309"/>
            <a:ext cx="2024738" cy="2068188"/>
          </a:xfrm>
          <a:prstGeom prst="rect">
            <a:avLst/>
          </a:prstGeom>
        </p:spPr>
      </p:pic>
      <p:sp>
        <p:nvSpPr>
          <p:cNvPr id="8" name="文本框 7">
            <a:extLst>
              <a:ext uri="{FF2B5EF4-FFF2-40B4-BE49-F238E27FC236}">
                <a16:creationId xmlns:a16="http://schemas.microsoft.com/office/drawing/2014/main" id="{227AC496-E9F8-8C3F-52B5-6F992C7BB392}"/>
              </a:ext>
            </a:extLst>
          </p:cNvPr>
          <p:cNvSpPr txBox="1"/>
          <p:nvPr/>
        </p:nvSpPr>
        <p:spPr>
          <a:xfrm>
            <a:off x="8275644" y="4509845"/>
            <a:ext cx="989373" cy="338554"/>
          </a:xfrm>
          <a:prstGeom prst="rect">
            <a:avLst/>
          </a:prstGeom>
          <a:noFill/>
        </p:spPr>
        <p:txBody>
          <a:bodyPr wrap="none" rtlCol="0">
            <a:spAutoFit/>
          </a:bodyPr>
          <a:lstStyle/>
          <a:p>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Z = 0.241</a:t>
            </a:r>
            <a:endParaRPr kumimoji="1" lang="zh-CN" altLang="en-US" sz="16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BFC4FB1E-5FF9-7F94-99AF-5C04AA1FD2EB}"/>
              </a:ext>
            </a:extLst>
          </p:cNvPr>
          <p:cNvSpPr txBox="1"/>
          <p:nvPr/>
        </p:nvSpPr>
        <p:spPr>
          <a:xfrm>
            <a:off x="1882418" y="6263074"/>
            <a:ext cx="3142194" cy="369332"/>
          </a:xfrm>
          <a:prstGeom prst="rect">
            <a:avLst/>
          </a:prstGeom>
          <a:noFill/>
        </p:spPr>
        <p:txBody>
          <a:bodyPr wrap="square">
            <a:spAutoFit/>
          </a:bodyPr>
          <a:lstStyle/>
          <a:p>
            <a:r>
              <a:rPr lang="zh-CN" altLang="en-US" dirty="0">
                <a:latin typeface="Times New Roman" panose="02020603050405020304" pitchFamily="18" charset="0"/>
                <a:cs typeface="Times New Roman" panose="02020603050405020304" pitchFamily="18" charset="0"/>
              </a:rPr>
              <a:t>Positions of the bursts and PRS</a:t>
            </a:r>
          </a:p>
        </p:txBody>
      </p:sp>
    </p:spTree>
    <p:extLst>
      <p:ext uri="{BB962C8B-B14F-4D97-AF65-F5344CB8AC3E}">
        <p14:creationId xmlns:p14="http://schemas.microsoft.com/office/powerpoint/2010/main" val="4274133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BA16753-82E2-3D00-E08F-C1C0BA0D19E7}"/>
              </a:ext>
            </a:extLst>
          </p:cNvPr>
          <p:cNvSpPr>
            <a:spLocks noGrp="1"/>
          </p:cNvSpPr>
          <p:nvPr>
            <p:ph type="sldNum" sz="quarter" idx="12"/>
          </p:nvPr>
        </p:nvSpPr>
        <p:spPr/>
        <p:txBody>
          <a:bodyPr/>
          <a:lstStyle/>
          <a:p>
            <a:fld id="{A91C9E7A-B7A5-4EE9-B9B8-4D6417CE6CC2}" type="slidenum">
              <a:rPr lang="zh-CN" altLang="en-US" smtClean="0"/>
              <a:t>6</a:t>
            </a:fld>
            <a:endParaRPr lang="zh-CN" altLang="en-US"/>
          </a:p>
        </p:txBody>
      </p:sp>
      <p:sp>
        <p:nvSpPr>
          <p:cNvPr id="14" name="文本框 13">
            <a:extLst>
              <a:ext uri="{FF2B5EF4-FFF2-40B4-BE49-F238E27FC236}">
                <a16:creationId xmlns:a16="http://schemas.microsoft.com/office/drawing/2014/main" id="{AB60FECA-CADE-C0F1-E7B8-88DD4A1CBFCE}"/>
              </a:ext>
            </a:extLst>
          </p:cNvPr>
          <p:cNvSpPr txBox="1"/>
          <p:nvPr/>
        </p:nvSpPr>
        <p:spPr>
          <a:xfrm>
            <a:off x="7362569" y="6318796"/>
            <a:ext cx="345021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CHIME/FRB Collaboration et al., 2020</a:t>
            </a:r>
          </a:p>
        </p:txBody>
      </p:sp>
      <p:pic>
        <p:nvPicPr>
          <p:cNvPr id="4" name="图片 3">
            <a:extLst>
              <a:ext uri="{FF2B5EF4-FFF2-40B4-BE49-F238E27FC236}">
                <a16:creationId xmlns:a16="http://schemas.microsoft.com/office/drawing/2014/main" id="{9B4E0C43-6C51-0000-44B6-5DA6A62D9314}"/>
              </a:ext>
            </a:extLst>
          </p:cNvPr>
          <p:cNvPicPr>
            <a:picLocks noChangeAspect="1"/>
          </p:cNvPicPr>
          <p:nvPr/>
        </p:nvPicPr>
        <p:blipFill>
          <a:blip r:embed="rId3"/>
          <a:stretch>
            <a:fillRect/>
          </a:stretch>
        </p:blipFill>
        <p:spPr>
          <a:xfrm>
            <a:off x="7135112" y="4148770"/>
            <a:ext cx="3450211" cy="2208135"/>
          </a:xfrm>
          <a:prstGeom prst="rect">
            <a:avLst/>
          </a:prstGeom>
        </p:spPr>
      </p:pic>
      <p:sp>
        <p:nvSpPr>
          <p:cNvPr id="9" name="文本框 8">
            <a:extLst>
              <a:ext uri="{FF2B5EF4-FFF2-40B4-BE49-F238E27FC236}">
                <a16:creationId xmlns:a16="http://schemas.microsoft.com/office/drawing/2014/main" id="{40B3373E-01B4-EFCA-8303-2A51577A46CF}"/>
              </a:ext>
            </a:extLst>
          </p:cNvPr>
          <p:cNvSpPr txBox="1"/>
          <p:nvPr/>
        </p:nvSpPr>
        <p:spPr>
          <a:xfrm>
            <a:off x="1307677" y="1295799"/>
            <a:ext cx="10198418" cy="461665"/>
          </a:xfrm>
          <a:prstGeom prst="rect">
            <a:avLst/>
          </a:prstGeom>
          <a:noFill/>
        </p:spPr>
        <p:txBody>
          <a:bodyPr wrap="square" rtlCol="0">
            <a:spAutoFit/>
          </a:bodyPr>
          <a:lstStyle/>
          <a:p>
            <a:r>
              <a:rPr kumimoji="1" lang="en-US" altLang="zh-CN" sz="2400" dirty="0">
                <a:latin typeface="Times New Roman" panose="02020603050405020304" pitchFamily="18" charset="0"/>
                <a:cs typeface="Times New Roman" panose="02020603050405020304" pitchFamily="18" charset="0"/>
              </a:rPr>
              <a:t>The theory explains that FRBs might originate from magnetar activity.</a:t>
            </a:r>
          </a:p>
        </p:txBody>
      </p:sp>
      <p:sp>
        <p:nvSpPr>
          <p:cNvPr id="11" name="文本框 10">
            <a:extLst>
              <a:ext uri="{FF2B5EF4-FFF2-40B4-BE49-F238E27FC236}">
                <a16:creationId xmlns:a16="http://schemas.microsoft.com/office/drawing/2014/main" id="{D09740CF-3959-C795-1478-2DDA89A10D1E}"/>
              </a:ext>
            </a:extLst>
          </p:cNvPr>
          <p:cNvSpPr txBox="1"/>
          <p:nvPr/>
        </p:nvSpPr>
        <p:spPr>
          <a:xfrm>
            <a:off x="785812" y="685120"/>
            <a:ext cx="2531462" cy="461665"/>
          </a:xfrm>
          <a:prstGeom prst="rect">
            <a:avLst/>
          </a:prstGeom>
          <a:noFill/>
        </p:spPr>
        <p:txBody>
          <a:bodyPr wrap="none" rtlCol="0">
            <a:spAutoFit/>
          </a:bodyPr>
          <a:lstStyle/>
          <a:p>
            <a:pPr marL="342900" indent="-342900">
              <a:buFont typeface="Wingdings" pitchFamily="2" charset="2"/>
              <a:buChar char="l"/>
            </a:pPr>
            <a:r>
              <a:rPr kumimoji="1" lang="en-US" altLang="zh-CN" sz="2400" b="1" dirty="0">
                <a:latin typeface="Times New Roman" panose="02020603050405020304" pitchFamily="18" charset="0"/>
                <a:cs typeface="Times New Roman" panose="02020603050405020304" pitchFamily="18" charset="0"/>
              </a:rPr>
              <a:t>FRB 20200428 </a:t>
            </a:r>
          </a:p>
        </p:txBody>
      </p:sp>
      <p:pic>
        <p:nvPicPr>
          <p:cNvPr id="12" name="图片 11">
            <a:extLst>
              <a:ext uri="{FF2B5EF4-FFF2-40B4-BE49-F238E27FC236}">
                <a16:creationId xmlns:a16="http://schemas.microsoft.com/office/drawing/2014/main" id="{0F788A35-5171-11B9-ACF5-BECC5013D489}"/>
              </a:ext>
            </a:extLst>
          </p:cNvPr>
          <p:cNvPicPr>
            <a:picLocks noChangeAspect="1"/>
          </p:cNvPicPr>
          <p:nvPr/>
        </p:nvPicPr>
        <p:blipFill>
          <a:blip r:embed="rId4"/>
          <a:stretch>
            <a:fillRect/>
          </a:stretch>
        </p:blipFill>
        <p:spPr>
          <a:xfrm>
            <a:off x="4294105" y="1951408"/>
            <a:ext cx="2715277" cy="3211829"/>
          </a:xfrm>
          <a:prstGeom prst="rect">
            <a:avLst/>
          </a:prstGeom>
        </p:spPr>
      </p:pic>
      <p:sp>
        <p:nvSpPr>
          <p:cNvPr id="15" name="文本框 14">
            <a:extLst>
              <a:ext uri="{FF2B5EF4-FFF2-40B4-BE49-F238E27FC236}">
                <a16:creationId xmlns:a16="http://schemas.microsoft.com/office/drawing/2014/main" id="{4BDE1545-6B41-D359-EA54-A4DAB8A93131}"/>
              </a:ext>
            </a:extLst>
          </p:cNvPr>
          <p:cNvSpPr txBox="1"/>
          <p:nvPr/>
        </p:nvSpPr>
        <p:spPr>
          <a:xfrm>
            <a:off x="4666537" y="5242844"/>
            <a:ext cx="1970411"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Bochenek</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2020</a:t>
            </a:r>
            <a:endParaRPr kumimoji="1" lang="zh-CN" altLang="en-US" sz="16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844DF74F-AE44-066C-6F10-AC60E72A5033}"/>
              </a:ext>
            </a:extLst>
          </p:cNvPr>
          <p:cNvSpPr txBox="1"/>
          <p:nvPr/>
        </p:nvSpPr>
        <p:spPr>
          <a:xfrm>
            <a:off x="1200150" y="3155169"/>
            <a:ext cx="2265364"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SGR 1935+2154</a:t>
            </a:r>
            <a:endParaRPr kumimoji="1" lang="zh-CN" altLang="en-US" sz="24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D1D6B87F-08F1-1E56-68F0-4E2943BDFC9B}"/>
              </a:ext>
            </a:extLst>
          </p:cNvPr>
          <p:cNvSpPr txBox="1"/>
          <p:nvPr/>
        </p:nvSpPr>
        <p:spPr>
          <a:xfrm>
            <a:off x="1266637" y="4051654"/>
            <a:ext cx="3019801" cy="461665"/>
          </a:xfrm>
          <a:prstGeom prst="rect">
            <a:avLst/>
          </a:prstGeom>
          <a:noFill/>
        </p:spPr>
        <p:txBody>
          <a:bodyPr wrap="none" rtlCol="0">
            <a:spAutoFit/>
          </a:bodyPr>
          <a:lstStyle/>
          <a:p>
            <a:pPr marL="342900" indent="-342900">
              <a:buSzPct val="80000"/>
              <a:buFont typeface="Wingdings" pitchFamily="2" charset="2"/>
              <a:buChar char="u"/>
            </a:pPr>
            <a:r>
              <a:rPr kumimoji="1" lang="en-US" altLang="zh-CN" sz="2400" dirty="0">
                <a:latin typeface="Times New Roman" panose="02020603050405020304" pitchFamily="18" charset="0"/>
                <a:cs typeface="Times New Roman" panose="02020603050405020304" pitchFamily="18" charset="0"/>
              </a:rPr>
              <a:t>CHIME &amp; STARE2</a:t>
            </a:r>
            <a:endParaRPr kumimoji="1" lang="zh-CN" altLang="en-US" sz="24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BC8E8BFE-1D6B-BCA5-6892-BE6D0264EA6F}"/>
              </a:ext>
            </a:extLst>
          </p:cNvPr>
          <p:cNvPicPr>
            <a:picLocks noChangeAspect="1"/>
          </p:cNvPicPr>
          <p:nvPr/>
        </p:nvPicPr>
        <p:blipFill>
          <a:blip r:embed="rId5"/>
          <a:stretch>
            <a:fillRect/>
          </a:stretch>
        </p:blipFill>
        <p:spPr>
          <a:xfrm>
            <a:off x="7142392" y="1889418"/>
            <a:ext cx="3773258" cy="1804940"/>
          </a:xfrm>
          <a:prstGeom prst="rect">
            <a:avLst/>
          </a:prstGeom>
        </p:spPr>
      </p:pic>
      <p:sp>
        <p:nvSpPr>
          <p:cNvPr id="5" name="文本框 4">
            <a:extLst>
              <a:ext uri="{FF2B5EF4-FFF2-40B4-BE49-F238E27FC236}">
                <a16:creationId xmlns:a16="http://schemas.microsoft.com/office/drawing/2014/main" id="{EC7E3831-BD77-6293-BCD8-2146E085BD0E}"/>
              </a:ext>
            </a:extLst>
          </p:cNvPr>
          <p:cNvSpPr txBox="1"/>
          <p:nvPr/>
        </p:nvSpPr>
        <p:spPr>
          <a:xfrm>
            <a:off x="9535684" y="3610752"/>
            <a:ext cx="1970411" cy="338554"/>
          </a:xfrm>
          <a:prstGeom prst="rect">
            <a:avLst/>
          </a:prstGeom>
          <a:noFill/>
        </p:spPr>
        <p:txBody>
          <a:bodyPr wrap="none" rtlCol="0">
            <a:spAutoFit/>
          </a:bodyPr>
          <a:lstStyle/>
          <a:p>
            <a:r>
              <a:rPr lang="en-US" altLang="zh-CN" sz="1600" b="0" i="0" u="none" strike="noStrike" dirty="0" err="1">
                <a:effectLst/>
                <a:highlight>
                  <a:srgbClr val="FFFFFF"/>
                </a:highlight>
                <a:latin typeface="Times New Roman" panose="02020603050405020304" pitchFamily="18" charset="0"/>
                <a:cs typeface="Times New Roman" panose="02020603050405020304" pitchFamily="18" charset="0"/>
              </a:rPr>
              <a:t>Bochenek</a:t>
            </a:r>
            <a:r>
              <a:rPr lang="en-US" altLang="zh-CN" sz="1600" b="0" i="0" u="none" strike="noStrike" dirty="0">
                <a:effectLst/>
                <a:highlight>
                  <a:srgbClr val="FFFFFF"/>
                </a:highlight>
                <a:latin typeface="Times New Roman" panose="02020603050405020304" pitchFamily="18" charset="0"/>
                <a:cs typeface="Times New Roman" panose="02020603050405020304" pitchFamily="18" charset="0"/>
              </a:rPr>
              <a:t> et al., 2020</a:t>
            </a:r>
            <a:endParaRPr kumimoji="1" lang="zh-CN"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5107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BA16753-82E2-3D00-E08F-C1C0BA0D19E7}"/>
              </a:ext>
            </a:extLst>
          </p:cNvPr>
          <p:cNvSpPr>
            <a:spLocks noGrp="1"/>
          </p:cNvSpPr>
          <p:nvPr>
            <p:ph type="sldNum" sz="quarter" idx="12"/>
          </p:nvPr>
        </p:nvSpPr>
        <p:spPr/>
        <p:txBody>
          <a:bodyPr/>
          <a:lstStyle/>
          <a:p>
            <a:fld id="{A91C9E7A-B7A5-4EE9-B9B8-4D6417CE6CC2}" type="slidenum">
              <a:rPr lang="zh-CN" altLang="en-US" smtClean="0"/>
              <a:t>7</a:t>
            </a:fld>
            <a:endParaRPr lang="zh-CN" altLang="en-US"/>
          </a:p>
        </p:txBody>
      </p:sp>
      <p:sp>
        <p:nvSpPr>
          <p:cNvPr id="2" name="内容占位符 2">
            <a:extLst>
              <a:ext uri="{FF2B5EF4-FFF2-40B4-BE49-F238E27FC236}">
                <a16:creationId xmlns:a16="http://schemas.microsoft.com/office/drawing/2014/main" id="{B83D3289-B2F6-F35B-5EBD-70141C382A49}"/>
              </a:ext>
            </a:extLst>
          </p:cNvPr>
          <p:cNvSpPr txBox="1">
            <a:spLocks/>
          </p:cNvSpPr>
          <p:nvPr/>
        </p:nvSpPr>
        <p:spPr>
          <a:xfrm>
            <a:off x="568610" y="544645"/>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latin typeface="Times New Roman" panose="02020603050405020304" pitchFamily="18" charset="0"/>
                <a:ea typeface="方正小标宋简体" panose="03000509000000000000" pitchFamily="65" charset="-122"/>
              </a:rPr>
              <a:t>VT 1137-0337:</a:t>
            </a:r>
          </a:p>
        </p:txBody>
      </p:sp>
      <p:sp>
        <p:nvSpPr>
          <p:cNvPr id="14" name="文本框 13">
            <a:extLst>
              <a:ext uri="{FF2B5EF4-FFF2-40B4-BE49-F238E27FC236}">
                <a16:creationId xmlns:a16="http://schemas.microsoft.com/office/drawing/2014/main" id="{AB60FECA-CADE-C0F1-E7B8-88DD4A1CBFCE}"/>
              </a:ext>
            </a:extLst>
          </p:cNvPr>
          <p:cNvSpPr txBox="1"/>
          <p:nvPr/>
        </p:nvSpPr>
        <p:spPr>
          <a:xfrm>
            <a:off x="9383105" y="5079828"/>
            <a:ext cx="221072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Dong &amp; Hallinan 2023.</a:t>
            </a:r>
            <a:endParaRPr lang="fr-FR" altLang="zh-CN" sz="16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5" name="图片 4">
            <a:extLst>
              <a:ext uri="{FF2B5EF4-FFF2-40B4-BE49-F238E27FC236}">
                <a16:creationId xmlns:a16="http://schemas.microsoft.com/office/drawing/2014/main" id="{93D14F93-2BC7-077C-DF26-077F7FCA3C14}"/>
              </a:ext>
            </a:extLst>
          </p:cNvPr>
          <p:cNvPicPr>
            <a:picLocks noChangeAspect="1"/>
          </p:cNvPicPr>
          <p:nvPr/>
        </p:nvPicPr>
        <p:blipFill>
          <a:blip r:embed="rId3"/>
          <a:stretch>
            <a:fillRect/>
          </a:stretch>
        </p:blipFill>
        <p:spPr>
          <a:xfrm>
            <a:off x="5783580" y="1949883"/>
            <a:ext cx="6027420" cy="1549063"/>
          </a:xfrm>
          <a:prstGeom prst="rect">
            <a:avLst/>
          </a:prstGeom>
        </p:spPr>
      </p:pic>
      <p:pic>
        <p:nvPicPr>
          <p:cNvPr id="7" name="图片 6">
            <a:extLst>
              <a:ext uri="{FF2B5EF4-FFF2-40B4-BE49-F238E27FC236}">
                <a16:creationId xmlns:a16="http://schemas.microsoft.com/office/drawing/2014/main" id="{027AC981-8FDA-D1C5-F9BE-30ED764CB55C}"/>
              </a:ext>
            </a:extLst>
          </p:cNvPr>
          <p:cNvPicPr>
            <a:picLocks noChangeAspect="1"/>
          </p:cNvPicPr>
          <p:nvPr/>
        </p:nvPicPr>
        <p:blipFill>
          <a:blip r:embed="rId4"/>
          <a:stretch>
            <a:fillRect/>
          </a:stretch>
        </p:blipFill>
        <p:spPr>
          <a:xfrm>
            <a:off x="6070356" y="3565666"/>
            <a:ext cx="3367169" cy="2747690"/>
          </a:xfrm>
          <a:prstGeom prst="rect">
            <a:avLst/>
          </a:prstGeom>
        </p:spPr>
      </p:pic>
      <p:sp>
        <p:nvSpPr>
          <p:cNvPr id="8" name="文本框 7">
            <a:extLst>
              <a:ext uri="{FF2B5EF4-FFF2-40B4-BE49-F238E27FC236}">
                <a16:creationId xmlns:a16="http://schemas.microsoft.com/office/drawing/2014/main" id="{D4566B29-DF9B-EB0D-9E82-96DDB6E32A77}"/>
              </a:ext>
            </a:extLst>
          </p:cNvPr>
          <p:cNvSpPr txBox="1"/>
          <p:nvPr/>
        </p:nvSpPr>
        <p:spPr>
          <a:xfrm>
            <a:off x="835354" y="1897432"/>
            <a:ext cx="3599062" cy="2426626"/>
          </a:xfrm>
          <a:prstGeom prst="rect">
            <a:avLst/>
          </a:prstGeom>
          <a:noFill/>
        </p:spPr>
        <p:txBody>
          <a:bodyPr wrap="none" rtlCol="0">
            <a:spAutoFit/>
          </a:bodyPr>
          <a:lstStyle/>
          <a:p>
            <a:pPr>
              <a:lnSpc>
                <a:spcPct val="125000"/>
              </a:lnSpc>
            </a:pPr>
            <a:r>
              <a:rPr lang="en-US" altLang="zh-CN" sz="2400" dirty="0">
                <a:effectLst/>
                <a:highlight>
                  <a:srgbClr val="FFFFFF"/>
                </a:highlight>
                <a:latin typeface="Times New Roman" panose="02020603050405020304" pitchFamily="18" charset="0"/>
                <a:cs typeface="Times New Roman" panose="02020603050405020304" pitchFamily="18" charset="0"/>
              </a:rPr>
              <a:t>R.A. = 11:37:06.19</a:t>
            </a:r>
          </a:p>
          <a:p>
            <a:pPr>
              <a:lnSpc>
                <a:spcPct val="125000"/>
              </a:lnSpc>
            </a:pPr>
            <a:r>
              <a:rPr lang="en-US" altLang="zh-CN" sz="2400" dirty="0">
                <a:effectLst/>
                <a:highlight>
                  <a:srgbClr val="FFFFFF"/>
                </a:highlight>
                <a:latin typeface="Times New Roman" panose="02020603050405020304" pitchFamily="18" charset="0"/>
                <a:cs typeface="Times New Roman" panose="02020603050405020304" pitchFamily="18" charset="0"/>
              </a:rPr>
              <a:t>Dec  = −03:37:37.3 (J2000)</a:t>
            </a:r>
          </a:p>
          <a:p>
            <a:pPr>
              <a:lnSpc>
                <a:spcPct val="125000"/>
              </a:lnSpc>
            </a:pPr>
            <a:r>
              <a:rPr lang="en-US" altLang="zh-CN" sz="2400" dirty="0">
                <a:highlight>
                  <a:srgbClr val="FFFFFF"/>
                </a:highlight>
                <a:latin typeface="Times New Roman" panose="02020603050405020304" pitchFamily="18" charset="0"/>
                <a:cs typeface="Times New Roman" panose="02020603050405020304" pitchFamily="18" charset="0"/>
              </a:rPr>
              <a:t>Z = 0.0276 </a:t>
            </a:r>
          </a:p>
          <a:p>
            <a:pPr>
              <a:lnSpc>
                <a:spcPct val="125000"/>
              </a:lnSpc>
            </a:pPr>
            <a:r>
              <a:rPr lang="en-US" altLang="zh-CN" sz="2400" dirty="0">
                <a:highlight>
                  <a:srgbClr val="FFFFFF"/>
                </a:highlight>
                <a:latin typeface="Times New Roman" panose="02020603050405020304" pitchFamily="18" charset="0"/>
                <a:cs typeface="Times New Roman" panose="02020603050405020304" pitchFamily="18" charset="0"/>
              </a:rPr>
              <a:t>L = 121.6 </a:t>
            </a:r>
            <a:r>
              <a:rPr lang="en-US" altLang="zh-CN" sz="2400" dirty="0" err="1">
                <a:highlight>
                  <a:srgbClr val="FFFFFF"/>
                </a:highlight>
                <a:latin typeface="Times New Roman" panose="02020603050405020304" pitchFamily="18" charset="0"/>
                <a:cs typeface="Times New Roman" panose="02020603050405020304" pitchFamily="18" charset="0"/>
              </a:rPr>
              <a:t>Mpc</a:t>
            </a:r>
            <a:endParaRPr lang="en-US" altLang="zh-CN" sz="2400" dirty="0">
              <a:highlight>
                <a:srgbClr val="FFFFFF"/>
              </a:highlight>
              <a:latin typeface="Times New Roman" panose="02020603050405020304" pitchFamily="18" charset="0"/>
              <a:cs typeface="Times New Roman" panose="02020603050405020304" pitchFamily="18" charset="0"/>
            </a:endParaRPr>
          </a:p>
          <a:p>
            <a:pPr>
              <a:lnSpc>
                <a:spcPct val="150000"/>
              </a:lnSpc>
            </a:pPr>
            <a:r>
              <a:rPr lang="en-US" altLang="zh-CN" sz="2400" dirty="0">
                <a:effectLst/>
                <a:highlight>
                  <a:srgbClr val="FFFFFF"/>
                </a:highlight>
                <a:latin typeface="Times New Roman" panose="02020603050405020304" pitchFamily="18" charset="0"/>
                <a:cs typeface="Times New Roman" panose="02020603050405020304" pitchFamily="18" charset="0"/>
              </a:rPr>
              <a:t> </a:t>
            </a:r>
          </a:p>
        </p:txBody>
      </p:sp>
      <p:sp>
        <p:nvSpPr>
          <p:cNvPr id="9" name="文本框 8">
            <a:extLst>
              <a:ext uri="{FF2B5EF4-FFF2-40B4-BE49-F238E27FC236}">
                <a16:creationId xmlns:a16="http://schemas.microsoft.com/office/drawing/2014/main" id="{D2479963-8E6A-F1E4-2584-F64A516A6968}"/>
              </a:ext>
            </a:extLst>
          </p:cNvPr>
          <p:cNvSpPr txBox="1"/>
          <p:nvPr/>
        </p:nvSpPr>
        <p:spPr>
          <a:xfrm>
            <a:off x="835354" y="1302878"/>
            <a:ext cx="7973658" cy="461665"/>
          </a:xfrm>
          <a:prstGeom prst="rect">
            <a:avLst/>
          </a:prstGeom>
          <a:noFill/>
        </p:spPr>
        <p:txBody>
          <a:bodyPr wrap="none" rtlCol="0">
            <a:spAutoFit/>
          </a:bodyPr>
          <a:lstStyle/>
          <a:p>
            <a:r>
              <a:rPr kumimoji="1" lang="en-US" altLang="zh-CN" sz="2400" dirty="0">
                <a:latin typeface="Times New Roman" panose="02020603050405020304" pitchFamily="18" charset="0"/>
                <a:cs typeface="Times New Roman" panose="02020603050405020304" pitchFamily="18" charset="0"/>
              </a:rPr>
              <a:t>Originally discovered and reported by Dong &amp; Hallinan (2023)</a:t>
            </a:r>
            <a:endParaRPr kumimoji="1"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04380FE8-E690-7BA0-6AEF-D76DA757E849}"/>
              </a:ext>
            </a:extLst>
          </p:cNvPr>
          <p:cNvSpPr txBox="1"/>
          <p:nvPr/>
        </p:nvSpPr>
        <p:spPr>
          <a:xfrm>
            <a:off x="880110" y="4709160"/>
            <a:ext cx="184731" cy="369332"/>
          </a:xfrm>
          <a:prstGeom prst="rect">
            <a:avLst/>
          </a:prstGeom>
          <a:noFill/>
        </p:spPr>
        <p:txBody>
          <a:bodyPr wrap="none" rtlCol="0">
            <a:spAutoFit/>
          </a:bodyPr>
          <a:lstStyle/>
          <a:p>
            <a:endParaRPr kumimoji="1" lang="zh-CN" altLang="en-US" dirty="0"/>
          </a:p>
        </p:txBody>
      </p:sp>
      <p:sp>
        <p:nvSpPr>
          <p:cNvPr id="12" name="文本框 11">
            <a:extLst>
              <a:ext uri="{FF2B5EF4-FFF2-40B4-BE49-F238E27FC236}">
                <a16:creationId xmlns:a16="http://schemas.microsoft.com/office/drawing/2014/main" id="{63D96CA9-110C-DD85-7D8E-E7B86B9DB83B}"/>
              </a:ext>
            </a:extLst>
          </p:cNvPr>
          <p:cNvSpPr txBox="1"/>
          <p:nvPr/>
        </p:nvSpPr>
        <p:spPr>
          <a:xfrm>
            <a:off x="835354" y="4641613"/>
            <a:ext cx="4948226" cy="1107996"/>
          </a:xfrm>
          <a:prstGeom prst="rect">
            <a:avLst/>
          </a:prstGeom>
          <a:noFill/>
        </p:spPr>
        <p:txBody>
          <a:bodyPr wrap="square" rtlCol="0">
            <a:spAutoFit/>
          </a:bodyPr>
          <a:lstStyle/>
          <a:p>
            <a:r>
              <a:rPr lang="en-US" altLang="zh-CN" sz="2200" dirty="0">
                <a:effectLst/>
                <a:highlight>
                  <a:srgbClr val="FFFFFF"/>
                </a:highlight>
                <a:latin typeface="Times New Roman" panose="02020603050405020304" pitchFamily="18" charset="0"/>
                <a:cs typeface="Times New Roman" panose="02020603050405020304" pitchFamily="18" charset="0"/>
              </a:rPr>
              <a:t>If we can observe FRB events from VT 1137−0337, this will strengthen the connection between magnetars and FRBs. </a:t>
            </a:r>
          </a:p>
        </p:txBody>
      </p:sp>
    </p:spTree>
    <p:extLst>
      <p:ext uri="{BB962C8B-B14F-4D97-AF65-F5344CB8AC3E}">
        <p14:creationId xmlns:p14="http://schemas.microsoft.com/office/powerpoint/2010/main" val="2581202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1BA16753-82E2-3D00-E08F-C1C0BA0D19E7}"/>
              </a:ext>
            </a:extLst>
          </p:cNvPr>
          <p:cNvSpPr>
            <a:spLocks noGrp="1"/>
          </p:cNvSpPr>
          <p:nvPr>
            <p:ph type="sldNum" sz="quarter" idx="12"/>
          </p:nvPr>
        </p:nvSpPr>
        <p:spPr/>
        <p:txBody>
          <a:bodyPr/>
          <a:lstStyle/>
          <a:p>
            <a:fld id="{A91C9E7A-B7A5-4EE9-B9B8-4D6417CE6CC2}" type="slidenum">
              <a:rPr lang="zh-CN" altLang="en-US" smtClean="0"/>
              <a:t>8</a:t>
            </a:fld>
            <a:endParaRPr lang="zh-CN" altLang="en-US"/>
          </a:p>
        </p:txBody>
      </p:sp>
      <p:sp>
        <p:nvSpPr>
          <p:cNvPr id="11" name="文本框 10">
            <a:extLst>
              <a:ext uri="{FF2B5EF4-FFF2-40B4-BE49-F238E27FC236}">
                <a16:creationId xmlns:a16="http://schemas.microsoft.com/office/drawing/2014/main" id="{D454EA8C-DBCD-405A-0A92-D70B6B14DEB2}"/>
              </a:ext>
            </a:extLst>
          </p:cNvPr>
          <p:cNvSpPr txBox="1"/>
          <p:nvPr/>
        </p:nvSpPr>
        <p:spPr>
          <a:xfrm>
            <a:off x="1280655" y="1280812"/>
            <a:ext cx="8594865" cy="461665"/>
          </a:xfrm>
          <a:prstGeom prst="rect">
            <a:avLst/>
          </a:prstGeom>
          <a:noFill/>
        </p:spPr>
        <p:txBody>
          <a:bodyPr wrap="square" rtlCol="0">
            <a:spAutoFit/>
          </a:bodyPr>
          <a:lstStyle/>
          <a:p>
            <a:pPr marL="342900" indent="-342900">
              <a:buSzPct val="80000"/>
              <a:buFont typeface="Wingdings" pitchFamily="2" charset="2"/>
              <a:buChar char="l"/>
            </a:pP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In the semester of 2023-2024, observations of VT 1137−0337:</a:t>
            </a:r>
          </a:p>
        </p:txBody>
      </p:sp>
      <p:sp>
        <p:nvSpPr>
          <p:cNvPr id="18" name="文本框 17">
            <a:extLst>
              <a:ext uri="{FF2B5EF4-FFF2-40B4-BE49-F238E27FC236}">
                <a16:creationId xmlns:a16="http://schemas.microsoft.com/office/drawing/2014/main" id="{66A57CE6-1466-0C70-946B-CC76DE80CD55}"/>
              </a:ext>
            </a:extLst>
          </p:cNvPr>
          <p:cNvSpPr txBox="1"/>
          <p:nvPr/>
        </p:nvSpPr>
        <p:spPr>
          <a:xfrm>
            <a:off x="1669962" y="1774769"/>
            <a:ext cx="9807350" cy="461665"/>
          </a:xfrm>
          <a:prstGeom prst="rect">
            <a:avLst/>
          </a:prstGeom>
          <a:noFill/>
        </p:spPr>
        <p:txBody>
          <a:bodyPr wrap="square" rtlCol="0">
            <a:spAutoFit/>
          </a:bodyPr>
          <a:lstStyle/>
          <a:p>
            <a:pPr marL="342900" indent="-342900">
              <a:buSzPct val="80000"/>
              <a:buFont typeface="Wingdings" pitchFamily="2" charset="2"/>
              <a:buChar char="u"/>
            </a:pP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Five-hundred-meter Aperture Spherical Radio Telescope (</a:t>
            </a:r>
            <a:r>
              <a:rPr lang="en-US" altLang="zh-CN" sz="2400" b="1"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FAST</a:t>
            </a: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 7 hours </a:t>
            </a:r>
          </a:p>
        </p:txBody>
      </p:sp>
      <p:sp>
        <p:nvSpPr>
          <p:cNvPr id="2" name="内容占位符 2">
            <a:extLst>
              <a:ext uri="{FF2B5EF4-FFF2-40B4-BE49-F238E27FC236}">
                <a16:creationId xmlns:a16="http://schemas.microsoft.com/office/drawing/2014/main" id="{B5A1F8B0-5AD8-70A3-5651-214A0B2DA54F}"/>
              </a:ext>
            </a:extLst>
          </p:cNvPr>
          <p:cNvSpPr txBox="1">
            <a:spLocks/>
          </p:cNvSpPr>
          <p:nvPr/>
        </p:nvSpPr>
        <p:spPr>
          <a:xfrm>
            <a:off x="636320" y="5793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80000"/>
              <a:buFont typeface="Wingdings" pitchFamily="2" charset="2"/>
              <a:buChar char="Ø"/>
            </a:pPr>
            <a:r>
              <a:rPr lang="en-US" altLang="zh-CN" sz="3200" b="1" dirty="0">
                <a:latin typeface="Times New Roman" panose="02020603050405020304" pitchFamily="18" charset="0"/>
                <a:ea typeface="方正小标宋简体" panose="03000509000000000000" pitchFamily="65" charset="-122"/>
              </a:rPr>
              <a:t>Observation and data analysis:</a:t>
            </a:r>
          </a:p>
        </p:txBody>
      </p:sp>
      <p:sp>
        <p:nvSpPr>
          <p:cNvPr id="5" name="文本框 4">
            <a:extLst>
              <a:ext uri="{FF2B5EF4-FFF2-40B4-BE49-F238E27FC236}">
                <a16:creationId xmlns:a16="http://schemas.microsoft.com/office/drawing/2014/main" id="{FBA79D8A-0C4D-9437-6969-97BD52BF1F84}"/>
              </a:ext>
            </a:extLst>
          </p:cNvPr>
          <p:cNvSpPr txBox="1"/>
          <p:nvPr/>
        </p:nvSpPr>
        <p:spPr>
          <a:xfrm>
            <a:off x="1669962" y="2270949"/>
            <a:ext cx="5322291" cy="461665"/>
          </a:xfrm>
          <a:prstGeom prst="rect">
            <a:avLst/>
          </a:prstGeom>
          <a:noFill/>
        </p:spPr>
        <p:txBody>
          <a:bodyPr wrap="none" rtlCol="0">
            <a:spAutoFit/>
          </a:bodyPr>
          <a:lstStyle/>
          <a:p>
            <a:pPr marL="342900" indent="-342900">
              <a:buSzPct val="80000"/>
              <a:buFont typeface="Wingdings" pitchFamily="2" charset="2"/>
              <a:buChar char="u"/>
            </a:pPr>
            <a:r>
              <a:rPr kumimoji="1" lang="en-US" altLang="zh-CN" sz="2400" b="1" dirty="0">
                <a:latin typeface="Times New Roman" panose="02020603050405020304" pitchFamily="18" charset="0"/>
                <a:cs typeface="Times New Roman" panose="02020603050405020304" pitchFamily="18" charset="0"/>
              </a:rPr>
              <a:t>Parkes</a:t>
            </a:r>
            <a:r>
              <a:rPr kumimoji="1" lang="en-US" altLang="zh-CN" sz="2400" dirty="0">
                <a:latin typeface="Times New Roman" panose="02020603050405020304" pitchFamily="18" charset="0"/>
                <a:cs typeface="Times New Roman" panose="02020603050405020304" pitchFamily="18" charset="0"/>
              </a:rPr>
              <a:t> 64-m radio telescope: 20 hours</a:t>
            </a:r>
          </a:p>
        </p:txBody>
      </p:sp>
      <p:pic>
        <p:nvPicPr>
          <p:cNvPr id="8" name="图片 7">
            <a:extLst>
              <a:ext uri="{FF2B5EF4-FFF2-40B4-BE49-F238E27FC236}">
                <a16:creationId xmlns:a16="http://schemas.microsoft.com/office/drawing/2014/main" id="{B588265A-16EE-207C-2B57-689A2CA0335D}"/>
              </a:ext>
            </a:extLst>
          </p:cNvPr>
          <p:cNvPicPr>
            <a:picLocks noChangeAspect="1"/>
          </p:cNvPicPr>
          <p:nvPr/>
        </p:nvPicPr>
        <p:blipFill>
          <a:blip r:embed="rId3"/>
          <a:stretch>
            <a:fillRect/>
          </a:stretch>
        </p:blipFill>
        <p:spPr>
          <a:xfrm>
            <a:off x="6193397" y="2781439"/>
            <a:ext cx="4749800" cy="2315528"/>
          </a:xfrm>
          <a:prstGeom prst="rect">
            <a:avLst/>
          </a:prstGeom>
        </p:spPr>
      </p:pic>
      <p:sp>
        <p:nvSpPr>
          <p:cNvPr id="10" name="文本框 9">
            <a:extLst>
              <a:ext uri="{FF2B5EF4-FFF2-40B4-BE49-F238E27FC236}">
                <a16:creationId xmlns:a16="http://schemas.microsoft.com/office/drawing/2014/main" id="{D52463C8-36EA-A052-3D02-6C501268F8E9}"/>
              </a:ext>
            </a:extLst>
          </p:cNvPr>
          <p:cNvSpPr txBox="1"/>
          <p:nvPr/>
        </p:nvSpPr>
        <p:spPr>
          <a:xfrm>
            <a:off x="2812166" y="5024637"/>
            <a:ext cx="1436868"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FAST 19-beam</a:t>
            </a:r>
            <a:endParaRPr kumimoji="1" lang="zh-CN" altLang="en-US" sz="16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618A53D-943E-D764-04B9-97A621B0B164}"/>
              </a:ext>
            </a:extLst>
          </p:cNvPr>
          <p:cNvSpPr txBox="1"/>
          <p:nvPr/>
        </p:nvSpPr>
        <p:spPr>
          <a:xfrm>
            <a:off x="7942966" y="5009620"/>
            <a:ext cx="1250663"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Parkes UWL</a:t>
            </a:r>
            <a:endParaRPr kumimoji="1" lang="zh-CN" altLang="en-US" sz="16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444BFAD0-D9FC-9F04-9AB6-412D74B34E0B}"/>
              </a:ext>
            </a:extLst>
          </p:cNvPr>
          <p:cNvSpPr txBox="1"/>
          <p:nvPr/>
        </p:nvSpPr>
        <p:spPr>
          <a:xfrm>
            <a:off x="1280655" y="5439233"/>
            <a:ext cx="8594865" cy="461665"/>
          </a:xfrm>
          <a:prstGeom prst="rect">
            <a:avLst/>
          </a:prstGeom>
          <a:noFill/>
        </p:spPr>
        <p:txBody>
          <a:bodyPr wrap="square" rtlCol="0">
            <a:spAutoFit/>
          </a:bodyPr>
          <a:lstStyle/>
          <a:p>
            <a:pPr marL="342900" indent="-342900">
              <a:buSzPct val="80000"/>
              <a:buFont typeface="Wingdings" pitchFamily="2" charset="2"/>
              <a:buChar char="l"/>
            </a:pP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During the upcoming observing season:</a:t>
            </a:r>
          </a:p>
        </p:txBody>
      </p:sp>
      <p:sp>
        <p:nvSpPr>
          <p:cNvPr id="17" name="文本框 16">
            <a:extLst>
              <a:ext uri="{FF2B5EF4-FFF2-40B4-BE49-F238E27FC236}">
                <a16:creationId xmlns:a16="http://schemas.microsoft.com/office/drawing/2014/main" id="{28BE0E32-E8F6-EE20-756B-F397B6076BF5}"/>
              </a:ext>
            </a:extLst>
          </p:cNvPr>
          <p:cNvSpPr txBox="1"/>
          <p:nvPr/>
        </p:nvSpPr>
        <p:spPr>
          <a:xfrm>
            <a:off x="1669962" y="5911941"/>
            <a:ext cx="2707728" cy="461665"/>
          </a:xfrm>
          <a:prstGeom prst="rect">
            <a:avLst/>
          </a:prstGeom>
          <a:noFill/>
        </p:spPr>
        <p:txBody>
          <a:bodyPr wrap="square" rtlCol="0">
            <a:spAutoFit/>
          </a:bodyPr>
          <a:lstStyle/>
          <a:p>
            <a:pPr marL="342900" indent="-342900">
              <a:buSzPct val="80000"/>
              <a:buFont typeface="Wingdings" pitchFamily="2" charset="2"/>
              <a:buChar char="u"/>
            </a:pPr>
            <a:r>
              <a:rPr lang="en-US" altLang="zh-CN" sz="2400" b="1"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FAST</a:t>
            </a: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 14 hours </a:t>
            </a:r>
          </a:p>
        </p:txBody>
      </p:sp>
      <p:sp>
        <p:nvSpPr>
          <p:cNvPr id="19" name="文本框 18">
            <a:extLst>
              <a:ext uri="{FF2B5EF4-FFF2-40B4-BE49-F238E27FC236}">
                <a16:creationId xmlns:a16="http://schemas.microsoft.com/office/drawing/2014/main" id="{FB0C25D7-5266-A956-46BE-D382676A502B}"/>
              </a:ext>
            </a:extLst>
          </p:cNvPr>
          <p:cNvSpPr txBox="1"/>
          <p:nvPr/>
        </p:nvSpPr>
        <p:spPr>
          <a:xfrm>
            <a:off x="4377690" y="5904991"/>
            <a:ext cx="2707728" cy="461665"/>
          </a:xfrm>
          <a:prstGeom prst="rect">
            <a:avLst/>
          </a:prstGeom>
          <a:noFill/>
        </p:spPr>
        <p:txBody>
          <a:bodyPr wrap="square" rtlCol="0">
            <a:spAutoFit/>
          </a:bodyPr>
          <a:lstStyle/>
          <a:p>
            <a:pPr marL="342900" indent="-342900">
              <a:buSzPct val="80000"/>
              <a:buFont typeface="Wingdings" pitchFamily="2" charset="2"/>
              <a:buChar char="u"/>
            </a:pPr>
            <a:r>
              <a:rPr lang="en-US" altLang="zh-CN" sz="2400" b="1"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Parkes</a:t>
            </a: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 60 hours </a:t>
            </a:r>
          </a:p>
        </p:txBody>
      </p:sp>
      <p:pic>
        <p:nvPicPr>
          <p:cNvPr id="21" name="图片 20">
            <a:extLst>
              <a:ext uri="{FF2B5EF4-FFF2-40B4-BE49-F238E27FC236}">
                <a16:creationId xmlns:a16="http://schemas.microsoft.com/office/drawing/2014/main" id="{4953D3F4-1B8F-FF65-7042-E8F68D769B54}"/>
              </a:ext>
            </a:extLst>
          </p:cNvPr>
          <p:cNvPicPr>
            <a:picLocks noChangeAspect="1"/>
          </p:cNvPicPr>
          <p:nvPr/>
        </p:nvPicPr>
        <p:blipFill>
          <a:blip r:embed="rId4"/>
          <a:stretch>
            <a:fillRect/>
          </a:stretch>
        </p:blipFill>
        <p:spPr>
          <a:xfrm>
            <a:off x="1248803" y="3046200"/>
            <a:ext cx="5041900" cy="2032000"/>
          </a:xfrm>
          <a:prstGeom prst="rect">
            <a:avLst/>
          </a:prstGeom>
        </p:spPr>
      </p:pic>
    </p:spTree>
    <p:extLst>
      <p:ext uri="{BB962C8B-B14F-4D97-AF65-F5344CB8AC3E}">
        <p14:creationId xmlns:p14="http://schemas.microsoft.com/office/powerpoint/2010/main" val="2524981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139F3A98-C20D-8609-17B0-33E4D44A7C9A}"/>
              </a:ext>
            </a:extLst>
          </p:cNvPr>
          <p:cNvSpPr>
            <a:spLocks noGrp="1"/>
          </p:cNvSpPr>
          <p:nvPr>
            <p:ph type="sldNum" sz="quarter" idx="12"/>
          </p:nvPr>
        </p:nvSpPr>
        <p:spPr>
          <a:xfrm>
            <a:off x="8610600" y="6356350"/>
            <a:ext cx="2743200" cy="365125"/>
          </a:xfrm>
        </p:spPr>
        <p:txBody>
          <a:bodyPr/>
          <a:lstStyle/>
          <a:p>
            <a:fld id="{A91C9E7A-B7A5-4EE9-B9B8-4D6417CE6CC2}" type="slidenum">
              <a:rPr lang="zh-CN" altLang="en-US" smtClean="0"/>
              <a:t>9</a:t>
            </a:fld>
            <a:endParaRPr lang="zh-CN" altLang="en-US"/>
          </a:p>
        </p:txBody>
      </p:sp>
      <p:sp>
        <p:nvSpPr>
          <p:cNvPr id="2" name="内容占位符 2">
            <a:extLst>
              <a:ext uri="{FF2B5EF4-FFF2-40B4-BE49-F238E27FC236}">
                <a16:creationId xmlns:a16="http://schemas.microsoft.com/office/drawing/2014/main" id="{44ED3509-917A-4AD0-0A7A-C48DFEEE66F0}"/>
              </a:ext>
            </a:extLst>
          </p:cNvPr>
          <p:cNvSpPr txBox="1">
            <a:spLocks/>
          </p:cNvSpPr>
          <p:nvPr/>
        </p:nvSpPr>
        <p:spPr>
          <a:xfrm>
            <a:off x="705770" y="347870"/>
            <a:ext cx="10515600" cy="6253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3200" b="1" dirty="0">
                <a:latin typeface="Times New Roman" panose="02020603050405020304" pitchFamily="18" charset="0"/>
                <a:ea typeface="方正小标宋简体" panose="03000509000000000000" pitchFamily="65" charset="-122"/>
              </a:rPr>
              <a:t>Detected candidates from VT 1137-0337 </a:t>
            </a:r>
            <a:r>
              <a:rPr lang="en-US" altLang="zh-CN" sz="2400" b="1" dirty="0">
                <a:latin typeface="Times New Roman" panose="02020603050405020304" pitchFamily="18" charset="0"/>
                <a:ea typeface="方正小标宋简体" panose="03000509000000000000" pitchFamily="65" charset="-122"/>
              </a:rPr>
              <a:t>(FAST)</a:t>
            </a:r>
            <a:r>
              <a:rPr lang="en-US" altLang="zh-CN" sz="3200" b="1" dirty="0">
                <a:latin typeface="Times New Roman" panose="02020603050405020304" pitchFamily="18" charset="0"/>
                <a:ea typeface="方正小标宋简体" panose="03000509000000000000" pitchFamily="65" charset="-122"/>
              </a:rPr>
              <a:t>:</a:t>
            </a:r>
          </a:p>
        </p:txBody>
      </p:sp>
      <p:pic>
        <p:nvPicPr>
          <p:cNvPr id="8" name="图片 7">
            <a:extLst>
              <a:ext uri="{FF2B5EF4-FFF2-40B4-BE49-F238E27FC236}">
                <a16:creationId xmlns:a16="http://schemas.microsoft.com/office/drawing/2014/main" id="{2E8F0403-703C-B692-C8EB-90F1A42294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527" y="1909155"/>
            <a:ext cx="2650741" cy="3976113"/>
          </a:xfrm>
          <a:prstGeom prst="rect">
            <a:avLst/>
          </a:prstGeom>
        </p:spPr>
      </p:pic>
      <p:pic>
        <p:nvPicPr>
          <p:cNvPr id="12" name="图片 11">
            <a:extLst>
              <a:ext uri="{FF2B5EF4-FFF2-40B4-BE49-F238E27FC236}">
                <a16:creationId xmlns:a16="http://schemas.microsoft.com/office/drawing/2014/main" id="{23492792-371D-754F-A653-7031D045F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370" y="1909056"/>
            <a:ext cx="2650487" cy="3975730"/>
          </a:xfrm>
          <a:prstGeom prst="rect">
            <a:avLst/>
          </a:prstGeom>
        </p:spPr>
      </p:pic>
      <p:sp>
        <p:nvSpPr>
          <p:cNvPr id="3" name="文本框 2">
            <a:extLst>
              <a:ext uri="{FF2B5EF4-FFF2-40B4-BE49-F238E27FC236}">
                <a16:creationId xmlns:a16="http://schemas.microsoft.com/office/drawing/2014/main" id="{8C95FC95-66FC-B505-C0E7-1D3200E29B0C}"/>
              </a:ext>
            </a:extLst>
          </p:cNvPr>
          <p:cNvSpPr txBox="1"/>
          <p:nvPr/>
        </p:nvSpPr>
        <p:spPr>
          <a:xfrm>
            <a:off x="3155527" y="5878922"/>
            <a:ext cx="1718740"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November 1, 2023</a:t>
            </a:r>
            <a:endParaRPr kumimoji="1" lang="zh-CN" altLang="en-US" sz="1600" dirty="0"/>
          </a:p>
        </p:txBody>
      </p:sp>
      <p:sp>
        <p:nvSpPr>
          <p:cNvPr id="5" name="文本框 4">
            <a:extLst>
              <a:ext uri="{FF2B5EF4-FFF2-40B4-BE49-F238E27FC236}">
                <a16:creationId xmlns:a16="http://schemas.microsoft.com/office/drawing/2014/main" id="{C28F8420-ABE6-6B4B-62DA-8F9FB48BC296}"/>
              </a:ext>
            </a:extLst>
          </p:cNvPr>
          <p:cNvSpPr txBox="1"/>
          <p:nvPr/>
        </p:nvSpPr>
        <p:spPr>
          <a:xfrm>
            <a:off x="7546760" y="5878922"/>
            <a:ext cx="1593706" cy="338554"/>
          </a:xfrm>
          <a:prstGeom prst="rect">
            <a:avLst/>
          </a:prstGeom>
          <a:noFill/>
        </p:spPr>
        <p:txBody>
          <a:bodyPr wrap="none" rtlCol="0">
            <a:spAutoFit/>
          </a:bodyPr>
          <a:lstStyle/>
          <a:p>
            <a:r>
              <a:rPr kumimoji="1" lang="en-US" altLang="zh-CN" sz="1600" dirty="0">
                <a:latin typeface="Times New Roman" panose="02020603050405020304" pitchFamily="18" charset="0"/>
                <a:cs typeface="Times New Roman" panose="02020603050405020304" pitchFamily="18" charset="0"/>
              </a:rPr>
              <a:t>February 9, 2024</a:t>
            </a:r>
            <a:endParaRPr kumimoji="1" lang="zh-CN" altLang="en-US" sz="1600" dirty="0"/>
          </a:p>
        </p:txBody>
      </p:sp>
      <p:sp>
        <p:nvSpPr>
          <p:cNvPr id="6" name="文本框 5">
            <a:extLst>
              <a:ext uri="{FF2B5EF4-FFF2-40B4-BE49-F238E27FC236}">
                <a16:creationId xmlns:a16="http://schemas.microsoft.com/office/drawing/2014/main" id="{C2A00CA5-9364-94A1-4E5D-A6DB3DA78E10}"/>
              </a:ext>
            </a:extLst>
          </p:cNvPr>
          <p:cNvSpPr txBox="1"/>
          <p:nvPr/>
        </p:nvSpPr>
        <p:spPr>
          <a:xfrm>
            <a:off x="1123744" y="1147122"/>
            <a:ext cx="10397695" cy="461665"/>
          </a:xfrm>
          <a:prstGeom prst="rect">
            <a:avLst/>
          </a:prstGeom>
          <a:noFill/>
        </p:spPr>
        <p:txBody>
          <a:bodyPr wrap="square" rtlCol="0">
            <a:spAutoFit/>
          </a:bodyPr>
          <a:lstStyle/>
          <a:p>
            <a:pPr marL="342900" indent="-342900">
              <a:buSzPct val="80000"/>
              <a:buFont typeface="Wingdings" pitchFamily="2" charset="2"/>
              <a:buChar char="u"/>
            </a:pP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FRB search: the CPU-based software package </a:t>
            </a:r>
            <a:r>
              <a:rPr lang="en-US" altLang="zh-CN" sz="2400" b="1" dirty="0" err="1">
                <a:solidFill>
                  <a:srgbClr val="222222"/>
                </a:solidFill>
                <a:latin typeface="Times New Roman" panose="02020603050405020304" pitchFamily="18" charset="0"/>
                <a:ea typeface="宋体" panose="02010600030101010101" pitchFamily="2" charset="-122"/>
                <a:cs typeface="Times New Roman" panose="02020603050405020304" pitchFamily="18" charset="0"/>
              </a:rPr>
              <a:t>TransientX</a:t>
            </a: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2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(Men &amp; Barr, 2024)</a:t>
            </a:r>
            <a:r>
              <a:rPr lang="en-US" altLang="zh-CN" sz="2400" dirty="0">
                <a:solidFill>
                  <a:srgbClr val="222222"/>
                </a:solidFill>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174753158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9623</TotalTime>
  <Words>1752</Words>
  <Application>Microsoft Macintosh PowerPoint</Application>
  <PresentationFormat>宽屏</PresentationFormat>
  <Paragraphs>138</Paragraphs>
  <Slides>14</Slides>
  <Notes>13</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14</vt:i4>
      </vt:variant>
    </vt:vector>
  </HeadingPairs>
  <TitlesOfParts>
    <vt:vector size="26" baseType="lpstr">
      <vt:lpstr>-apple-system</vt:lpstr>
      <vt:lpstr>等线</vt:lpstr>
      <vt:lpstr>等线 Light</vt:lpstr>
      <vt:lpstr>SimHei</vt:lpstr>
      <vt:lpstr>KaiTi</vt:lpstr>
      <vt:lpstr>宋体</vt:lpstr>
      <vt:lpstr>宋体</vt:lpstr>
      <vt:lpstr>Arial</vt:lpstr>
      <vt:lpstr>Book Antiqua</vt:lpstr>
      <vt:lpstr>Times New Roman</vt:lpstr>
      <vt:lpstr>Wingdings</vt:lpstr>
      <vt:lpstr>Office 主题​​</vt:lpstr>
      <vt:lpstr>A targeted observation for fast radio bursts from a radio source with likely magnetar origin </vt:lpstr>
      <vt:lpstr>Outline: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sqzhao’s report</dc:title>
  <dc:creator>仕乾 赵</dc:creator>
  <cp:lastModifiedBy>仕乾 赵</cp:lastModifiedBy>
  <cp:revision>103</cp:revision>
  <dcterms:created xsi:type="dcterms:W3CDTF">2023-09-16T06:21:55Z</dcterms:created>
  <dcterms:modified xsi:type="dcterms:W3CDTF">2024-07-15T06:18:00Z</dcterms:modified>
</cp:coreProperties>
</file>