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980" r:id="rId2"/>
    <p:sldId id="1592" r:id="rId3"/>
    <p:sldId id="1608" r:id="rId4"/>
    <p:sldId id="1618" r:id="rId5"/>
    <p:sldId id="1634" r:id="rId6"/>
    <p:sldId id="1614" r:id="rId7"/>
    <p:sldId id="1633" r:id="rId8"/>
    <p:sldId id="1624" r:id="rId9"/>
    <p:sldId id="1626" r:id="rId10"/>
    <p:sldId id="1625" r:id="rId11"/>
    <p:sldId id="1630" r:id="rId12"/>
    <p:sldId id="1620" r:id="rId13"/>
    <p:sldId id="1632" r:id="rId14"/>
    <p:sldId id="1631" r:id="rId15"/>
    <p:sldId id="3251" r:id="rId16"/>
    <p:sldId id="3253" r:id="rId17"/>
    <p:sldId id="3254" r:id="rId18"/>
  </p:sldIdLst>
  <p:sldSz cx="12192000" cy="6858000"/>
  <p:notesSz cx="6858000" cy="9947275"/>
  <p:custDataLst>
    <p:tags r:id="rId21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等线" panose="02010600030101010101" pitchFamily="2" charset="-122"/>
        <a:ea typeface="思源黑体 CN ExtraLight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9" userDrawn="1">
          <p15:clr>
            <a:srgbClr val="A4A3A4"/>
          </p15:clr>
        </p15:guide>
        <p15:guide id="2" pos="7396" userDrawn="1">
          <p15:clr>
            <a:srgbClr val="A4A3A4"/>
          </p15:clr>
        </p15:guide>
        <p15:guide id="3" pos="23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A73"/>
    <a:srgbClr val="000000"/>
    <a:srgbClr val="7190A9"/>
    <a:srgbClr val="FFFFFF"/>
    <a:srgbClr val="F2F2F2"/>
    <a:srgbClr val="FFC000"/>
    <a:srgbClr val="35947A"/>
    <a:srgbClr val="3A5A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3"/>
    <p:restoredTop sz="82345"/>
  </p:normalViewPr>
  <p:slideViewPr>
    <p:cSldViewPr snapToGrid="0" showGuides="1">
      <p:cViewPr varScale="1">
        <p:scale>
          <a:sx n="64" d="100"/>
          <a:sy n="64" d="100"/>
        </p:scale>
        <p:origin x="464" y="68"/>
      </p:cViewPr>
      <p:guideLst>
        <p:guide orient="horz" pos="849"/>
        <p:guide pos="7396"/>
        <p:guide pos="23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-17026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CD4BB4-5CB2-4923-939B-C41F51C704BC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2024/7/16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20F3EB8-9218-4BAD-B789-142985FDBDCF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思源黑体 CN ExtraLight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CE1164-704A-4A74-8DFE-2B131A653CE8}" type="datetimeFigureOut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7/16/2024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29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787900"/>
            <a:ext cx="54864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70" tIns="45935" rIns="91870" bIns="45935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 eaLnBrk="1" fontAlgn="auto" hangingPunct="1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8088C3-0F1D-4321-96E2-8475585D7A43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9219" name="文本占位符 2"/>
          <p:cNvSpPr>
            <a:spLocks noGrp="1"/>
          </p:cNvSpPr>
          <p:nvPr>
            <p:ph type="body"/>
          </p:nvPr>
        </p:nvSpPr>
        <p:spPr/>
        <p:txBody>
          <a:bodyPr wrap="square" lIns="91870" tIns="45935" rIns="91870" bIns="45935" anchor="t" anchorCtr="0"/>
          <a:lstStyle/>
          <a:p>
            <a:pPr lvl="0" eaLnBrk="1" hangingPunct="1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2" name="灯片编号占位符 3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70" tIns="45935" rIns="91870" bIns="45935" numCol="1" rtlCol="0" anchor="b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5C3C4B-A83B-48C9-B54D-225F74C59D04}" type="slidenum">
              <a:rPr kumimoji="0" lang="en-US" altLang="zh-CN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fld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B47203F0-5CC7-4DC4-9406-F2BC0650E5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31044C0C-FEAF-4053-B2B9-41D832BDC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94CA7F-BF68-486B-96DD-283D0AF2E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C9D38-4CF7-4EBC-84F9-D89B87367DA2}" type="slidenum">
              <a:rPr lang="en-US" smtClean="0"/>
              <a:pPr>
                <a:defRPr/>
              </a:pPr>
              <a:t>11</a:t>
            </a:fld>
            <a:endParaRPr lang="en-US">
              <a:latin typeface="等线" panose="02010600030101010101" pitchFamily="2" charset="-122"/>
              <a:ea typeface="思源黑体 CN ExtraLight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7608FD-ED71-4ABB-84C4-23587A1FB519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B47203F0-5CC7-4DC4-9406-F2BC0650E5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31044C0C-FEAF-4053-B2B9-41D832BDC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94CA7F-BF68-486B-96DD-283D0AF2E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C9D38-4CF7-4EBC-84F9-D89B87367DA2}" type="slidenum">
              <a:rPr lang="en-US" smtClean="0"/>
              <a:pPr>
                <a:defRPr/>
              </a:pPr>
              <a:t>13</a:t>
            </a:fld>
            <a:endParaRPr lang="en-US">
              <a:latin typeface="等线" panose="02010600030101010101" pitchFamily="2" charset="-122"/>
              <a:ea typeface="思源黑体 CN ExtraLight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7995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en-US" altLang="zh-CN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52FAE3-FDDB-44A1-BD06-F15928369148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我们开源了之江自研的基于</a:t>
            </a:r>
            <a:r>
              <a:rPr lang="en-US" altLang="zh-CN" dirty="0"/>
              <a:t>GPU</a:t>
            </a:r>
            <a:r>
              <a:rPr lang="zh-CN" altLang="en-US" dirty="0"/>
              <a:t>的脉冲星搜索工具</a:t>
            </a:r>
            <a:r>
              <a:rPr lang="en-US" altLang="zh-CN" dirty="0"/>
              <a:t>Prestozl</a:t>
            </a:r>
            <a:r>
              <a:rPr lang="zh-CN" altLang="en-US" dirty="0"/>
              <a:t>，该工具是基于开源</a:t>
            </a:r>
            <a:r>
              <a:rPr lang="en-US" altLang="zh-CN" dirty="0"/>
              <a:t>presto c</a:t>
            </a:r>
            <a:r>
              <a:rPr lang="zh-CN" altLang="en-US" dirty="0"/>
              <a:t>语言版本改造为适合</a:t>
            </a:r>
            <a:r>
              <a:rPr lang="en-US" altLang="zh-CN" dirty="0"/>
              <a:t>GPU</a:t>
            </a:r>
            <a:r>
              <a:rPr lang="zh-CN" altLang="en-US" dirty="0"/>
              <a:t>并行的程序，主要对最耗时的傅立叶域加速搜索（</a:t>
            </a:r>
            <a:r>
              <a:rPr lang="en-US" altLang="zh-CN" dirty="0"/>
              <a:t>jerk search</a:t>
            </a:r>
            <a:r>
              <a:rPr lang="zh-CN" altLang="en-US" dirty="0"/>
              <a:t>）进行了</a:t>
            </a:r>
            <a:r>
              <a:rPr lang="en-US" altLang="zh-CN" dirty="0"/>
              <a:t>GPU</a:t>
            </a:r>
            <a:r>
              <a:rPr lang="zh-CN" altLang="en-US" dirty="0"/>
              <a:t>并行化改造，在脉冲星搜索速度上达到极致性能。我们从三方面进行了优化：</a:t>
            </a:r>
          </a:p>
          <a:p>
            <a:r>
              <a:rPr lang="en-US" altLang="zh-CN" dirty="0"/>
              <a:t>1</a:t>
            </a:r>
            <a:r>
              <a:rPr lang="zh-CN" altLang="en-US" dirty="0"/>
              <a:t>、对</a:t>
            </a:r>
            <a:r>
              <a:rPr lang="en-US" altLang="zh-CN" dirty="0"/>
              <a:t>jerk</a:t>
            </a:r>
            <a:r>
              <a:rPr lang="zh-CN" altLang="en-US" dirty="0"/>
              <a:t>加速搜索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逻辑完全重构：提升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并行度，消减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92%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以上计算量，见右图，我们对傅立叶频率的遍历增加了批处理选项，支持多次遍历同时在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中进行（右图的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batched while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）；同时对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“谐波求和与候选体搜索”逻辑全融合，只需一次Kernel调用</a:t>
            </a:r>
            <a:r>
              <a:rPr 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即可完成全部搜索任务，大幅提升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并行度</a:t>
            </a:r>
          </a:p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、我们对显存做了极致优化，大幅提升单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开多进程能力，提升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利用率，在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zmax=150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wmax=150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参数下，支持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个进程同时在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a40 gpu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中执行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、我们对程序</a:t>
            </a:r>
            <a:r>
              <a:rPr 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I/O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优化大范围优化，大幅整合数据拷贝，缩减谐波求和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I/O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开销，降低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io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开销</a:t>
            </a:r>
          </a:p>
          <a:p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D6DC3E-2DF5-4047-8474-B61724ECB73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我们在单进程与多进程下比较了不同参数下加速搜索阶段的性能，在该测试的</a:t>
            </a:r>
            <a:r>
              <a:rPr lang="en-US" altLang="zh-CN" dirty="0"/>
              <a:t>fits</a:t>
            </a:r>
            <a:r>
              <a:rPr lang="zh-CN" altLang="en-US" dirty="0"/>
              <a:t>文件下，</a:t>
            </a:r>
          </a:p>
          <a:p>
            <a:pPr eaLnBrk="1" hangingPunct="1"/>
            <a:r>
              <a:rPr lang="en-US" altLang="zh-CN" dirty="0"/>
              <a:t>1</a:t>
            </a:r>
            <a:r>
              <a:rPr lang="zh-CN" altLang="en-US" dirty="0"/>
              <a:t>、单进程下，比</a:t>
            </a:r>
            <a:r>
              <a:rPr lang="en-US" altLang="zh-CN" dirty="0"/>
              <a:t>cpu</a:t>
            </a:r>
            <a:r>
              <a:rPr lang="zh-CN" altLang="en-US" dirty="0"/>
              <a:t>快</a:t>
            </a:r>
            <a:r>
              <a:rPr lang="en-US" altLang="zh-CN" dirty="0"/>
              <a:t>8.4</a:t>
            </a:r>
            <a:r>
              <a:rPr lang="zh-CN" altLang="en-US" dirty="0"/>
              <a:t>倍，且搜索参数越大，性能提升越明显；我们还与未开源的加速搜索</a:t>
            </a:r>
            <a:r>
              <a:rPr lang="en-US" altLang="zh-CN" dirty="0"/>
              <a:t>gpu</a:t>
            </a:r>
            <a:r>
              <a:rPr lang="zh-CN" altLang="en-US" dirty="0"/>
              <a:t>程序做了比较，不论在单进程还是多进程下，性能都有明显提升；</a:t>
            </a:r>
          </a:p>
          <a:p>
            <a:pPr eaLnBrk="1" hangingPunct="1"/>
            <a:r>
              <a:rPr lang="en-US" altLang="zh-CN" dirty="0"/>
              <a:t>2</a:t>
            </a:r>
            <a:r>
              <a:rPr lang="zh-CN" altLang="en-US" dirty="0"/>
              <a:t>、另外，我们的程序搜索结果与开源</a:t>
            </a:r>
            <a:r>
              <a:rPr lang="en-US" altLang="zh-CN" dirty="0"/>
              <a:t>presto </a:t>
            </a:r>
            <a:r>
              <a:rPr lang="zh-CN" altLang="en-US" dirty="0"/>
              <a:t>版本的结果完全等价，可放心使用。</a:t>
            </a:r>
            <a:endParaRPr lang="en-US" altLang="zh-CN" dirty="0"/>
          </a:p>
          <a:p>
            <a:pPr eaLnBrk="1" hangingPunct="1"/>
            <a:endParaRPr lang="en-US" altLang="zh-CN" dirty="0"/>
          </a:p>
          <a:p>
            <a:pPr eaLnBrk="1" hangingPunct="1"/>
            <a:r>
              <a:rPr lang="zh-CN" altLang="en-US" dirty="0"/>
              <a:t>项目已经开源到</a:t>
            </a:r>
            <a:r>
              <a:rPr lang="en-US" altLang="zh-CN" dirty="0" err="1"/>
              <a:t>github</a:t>
            </a:r>
            <a:r>
              <a:rPr lang="zh-CN" altLang="en-US" dirty="0"/>
              <a:t>，可以使用浏览器扫码进入。</a:t>
            </a:r>
            <a:r>
              <a:rPr lang="en-US" altLang="zh-CN" dirty="0"/>
              <a:t>docker</a:t>
            </a:r>
            <a:r>
              <a:rPr lang="zh-CN" altLang="en-US" dirty="0"/>
              <a:t>打包环境，安装简单无冲突。</a:t>
            </a:r>
            <a:endParaRPr lang="en-US" altLang="zh-CN" dirty="0"/>
          </a:p>
        </p:txBody>
      </p:sp>
      <p:sp>
        <p:nvSpPr>
          <p:cNvPr id="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 fontAlgn="base">
              <a:defRPr/>
            </a:pPr>
            <a:fld id="{391ADB92-CA37-49C2-904D-54BFBF921FEA}" type="slidenum">
              <a:rPr lang="zh-CN" altLang="en-US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en-US" altLang="zh-CN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52FAE3-FDDB-44A1-BD06-F15928369148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69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en-US" altLang="zh-CN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CDC6D01-C983-407D-86C7-6A2238CD681E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en-US" altLang="zh-CN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2A25E6-374C-4460-81A2-3A7A3E02714D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zh-CN" altLang="en-US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AADDC1-FB3F-4E52-8266-9CE371CDC10F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51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zh-CN" altLang="en-US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AADDC1-FB3F-4E52-8266-9CE371CDC10F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7608FD-ED71-4ABB-84C4-23587A1FB519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01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DD6BF7-553B-4FF5-81E4-7B93DF2E02BA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2BF1CB-E19B-4383-9739-FBFD80F8C209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870" tIns="45935" rIns="91870" bIns="45935" anchor="t" anchorCtr="0"/>
          <a:lstStyle/>
          <a:p>
            <a:pPr lvl="0"/>
            <a:endParaRPr lang="en-US" altLang="zh-CN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870" tIns="45935" rIns="91870" bIns="45935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31D181-4CA4-4AA2-ADE6-6674F03F50CB}" type="slidenum">
              <a:rPr kumimoji="0" 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10600030101010101" pitchFamily="2" charset="-122"/>
              <a:ea typeface="思源黑体 CN ExtraLight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>
            <a:spLocks noChangeArrowheads="1"/>
          </p:cNvSpPr>
          <p:nvPr/>
        </p:nvSpPr>
        <p:spPr bwMode="auto">
          <a:xfrm>
            <a:off x="4911725" y="3244850"/>
            <a:ext cx="2370138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郑少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PPT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6737350"/>
            <a:ext cx="12193588" cy="12065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>
            <a:spLocks noChangeArrowheads="1"/>
          </p:cNvSpPr>
          <p:nvPr/>
        </p:nvSpPr>
        <p:spPr bwMode="auto">
          <a:xfrm>
            <a:off x="4911725" y="3244850"/>
            <a:ext cx="2370138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郑少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PPT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>
            <a:spLocks noChangeArrowheads="1"/>
          </p:cNvSpPr>
          <p:nvPr/>
        </p:nvSpPr>
        <p:spPr bwMode="auto">
          <a:xfrm>
            <a:off x="4911725" y="3244850"/>
            <a:ext cx="2370138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郑少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PPT</a:t>
            </a:r>
          </a:p>
        </p:txBody>
      </p:sp>
      <p:sp>
        <p:nvSpPr>
          <p:cNvPr id="5" name="等腰三角形 7"/>
          <p:cNvSpPr/>
          <p:nvPr/>
        </p:nvSpPr>
        <p:spPr>
          <a:xfrm rot="5400000">
            <a:off x="765969" y="327819"/>
            <a:ext cx="484188" cy="476250"/>
          </a:xfrm>
          <a:prstGeom prst="triangle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首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14400"/>
            <a:ext cx="12193588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123" name="组合 6"/>
          <p:cNvGrpSpPr/>
          <p:nvPr userDrawn="1"/>
        </p:nvGrpSpPr>
        <p:grpSpPr>
          <a:xfrm>
            <a:off x="411163" y="68263"/>
            <a:ext cx="1798637" cy="1800225"/>
            <a:chOff x="925401" y="3148271"/>
            <a:chExt cx="1800000" cy="1800000"/>
          </a:xfrm>
        </p:grpSpPr>
        <p:sp>
          <p:nvSpPr>
            <p:cNvPr id="6" name="椭圆 5"/>
            <p:cNvSpPr/>
            <p:nvPr/>
          </p:nvSpPr>
          <p:spPr>
            <a:xfrm>
              <a:off x="925401" y="3148271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015957" y="3238747"/>
              <a:ext cx="1618889" cy="161904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0688638" y="466725"/>
            <a:ext cx="1093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第 </a:t>
            </a:r>
            <a:fld id="{1785C4D8-DD35-45D7-A701-AC6012B956B2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‹#›</a:t>
            </a:fld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页</a:t>
            </a:r>
          </a:p>
        </p:txBody>
      </p:sp>
      <p:sp>
        <p:nvSpPr>
          <p:cNvPr id="9" name="Rectangle 6"/>
          <p:cNvSpPr/>
          <p:nvPr/>
        </p:nvSpPr>
        <p:spPr>
          <a:xfrm>
            <a:off x="0" y="-60325"/>
            <a:ext cx="12193588" cy="44973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郑少PPT" hidden="1"/>
          <p:cNvSpPr>
            <a:spLocks noChangeArrowheads="1"/>
          </p:cNvSpPr>
          <p:nvPr/>
        </p:nvSpPr>
        <p:spPr bwMode="auto">
          <a:xfrm>
            <a:off x="4911725" y="3244850"/>
            <a:ext cx="2370138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郑少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charset="0"/>
                <a:ea typeface="思源黑体 CN ExtraLight" charset="-122"/>
                <a:cs typeface="+mn-cs"/>
              </a:rPr>
              <a:t>PPT</a:t>
            </a:r>
          </a:p>
        </p:txBody>
      </p:sp>
      <p:pic>
        <p:nvPicPr>
          <p:cNvPr id="1027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51938" y="0"/>
            <a:ext cx="3040062" cy="121126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思源黑体 CN Bold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思源黑体 CN Bold" charset="0"/>
          <a:cs typeface="思源黑体 CN Bold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GIF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newatlas.com/space/strongest-magnetic-field-detected/&#12289;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uanlan.zhihu.com/p/356826748&#12289;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sciencenet.cn/blog-449537-955767.html" TargetMode="External"/><Relationship Id="rId3" Type="http://schemas.openxmlformats.org/officeDocument/2006/relationships/image" Target="../media/image8.GIF"/><Relationship Id="rId7" Type="http://schemas.openxmlformats.org/officeDocument/2006/relationships/hyperlink" Target="https://newatlas.com/space/strongest-magnetic-field-detecte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GIF"/><Relationship Id="rId4" Type="http://schemas.openxmlformats.org/officeDocument/2006/relationships/image" Target="../media/image5.GIF"/><Relationship Id="rId9" Type="http://schemas.openxmlformats.org/officeDocument/2006/relationships/hyperlink" Target="https://zh.wikipedia.org/zh-cn/%E6%A2%85%E8%A5%BF%E8%80%B615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ewatlas.com/space/strongest-magnetic-field-detected/" TargetMode="External"/><Relationship Id="rId3" Type="http://schemas.openxmlformats.org/officeDocument/2006/relationships/image" Target="../media/image8.GI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GIF"/><Relationship Id="rId10" Type="http://schemas.openxmlformats.org/officeDocument/2006/relationships/hyperlink" Target="https://zh.wikipedia.org/zh-cn/%E6%A2%85%E8%A5%BF%E8%80%B615" TargetMode="External"/><Relationship Id="rId4" Type="http://schemas.openxmlformats.org/officeDocument/2006/relationships/image" Target="../media/image5.GIF"/><Relationship Id="rId9" Type="http://schemas.openxmlformats.org/officeDocument/2006/relationships/hyperlink" Target="https://blog.sciencenet.cn/blog-449537-955767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867365"/>
            <a:ext cx="12192000" cy="10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9625" algn="l"/>
              </a:tabLst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</a:rPr>
              <a:t>利用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</a:rPr>
              <a:t>FAST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</a:rPr>
              <a:t>在球状星团中寻找长周期脉冲星</a:t>
            </a:r>
          </a:p>
        </p:txBody>
      </p:sp>
      <p:sp>
        <p:nvSpPr>
          <p:cNvPr id="8195" name="文本框 3"/>
          <p:cNvSpPr txBox="1"/>
          <p:nvPr/>
        </p:nvSpPr>
        <p:spPr>
          <a:xfrm>
            <a:off x="0" y="2097961"/>
            <a:ext cx="12192000" cy="233910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报告人：周登科</a:t>
            </a:r>
            <a:endParaRPr lang="en-US" altLang="zh-CN" sz="24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endParaRPr lang="en-US" altLang="zh-CN" sz="24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合作者：王培、李菂、方建华、缪晨晨、</a:t>
            </a:r>
            <a:r>
              <a:rPr lang="en-US" altLang="zh-CN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Paulo C. C. Freire</a:t>
            </a:r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、张蕾、</a:t>
            </a:r>
            <a:endParaRPr lang="en-US" altLang="zh-CN" sz="20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张丹丹、陈华曦、冯毅、肖一凡、解进涛等</a:t>
            </a:r>
            <a:endParaRPr lang="en-US" altLang="zh-CN" sz="20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endParaRPr lang="en-US" altLang="zh-CN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报告时间：</a:t>
            </a:r>
            <a:r>
              <a:rPr lang="en-US" altLang="zh-CN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</a:t>
            </a:r>
            <a:endParaRPr lang="en-US" altLang="zh-CN" sz="20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云南</a:t>
            </a:r>
            <a:r>
              <a:rPr lang="en-US" altLang="zh-CN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0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昆明</a:t>
            </a:r>
            <a:endParaRPr lang="en-US" altLang="zh-CN" sz="2000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196" name="图片 5" descr="图片包含 游戏机, 食物, 画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50" y="4437063"/>
            <a:ext cx="5778500" cy="2516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636" y="1095185"/>
            <a:ext cx="6021365" cy="2518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0" y="136525"/>
            <a:ext cx="103314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球状星团</a:t>
            </a:r>
            <a:r>
              <a:rPr kumimoji="0" lang="en-US" altLang="zh-CN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M15</a:t>
            </a: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中发现两颗长周期脉冲星</a:t>
            </a:r>
          </a:p>
        </p:txBody>
      </p:sp>
      <p:sp>
        <p:nvSpPr>
          <p:cNvPr id="21508" name="文本框 8"/>
          <p:cNvSpPr txBox="1"/>
          <p:nvPr/>
        </p:nvSpPr>
        <p:spPr>
          <a:xfrm>
            <a:off x="4433515" y="855702"/>
            <a:ext cx="2689225" cy="30777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M15K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，自转周期约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1.9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秒</a:t>
            </a:r>
          </a:p>
        </p:txBody>
      </p:sp>
      <p:sp>
        <p:nvSpPr>
          <p:cNvPr id="21509" name="矩形 9"/>
          <p:cNvSpPr/>
          <p:nvPr/>
        </p:nvSpPr>
        <p:spPr>
          <a:xfrm>
            <a:off x="7186512" y="855703"/>
            <a:ext cx="4942379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M15L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，自转周期约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3.9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秒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目前已知球状星团脉冲星最长周期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510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024" y="3909373"/>
            <a:ext cx="3225396" cy="23454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矩形 11"/>
          <p:cNvSpPr/>
          <p:nvPr/>
        </p:nvSpPr>
        <p:spPr>
          <a:xfrm>
            <a:off x="5031422" y="6248626"/>
            <a:ext cx="203132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多次观测数据重现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4F6A60-BDCE-490C-85F9-56BE1CA52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4" y="4100839"/>
            <a:ext cx="3323733" cy="242608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9228D3F-D956-411C-B1A3-ECFFF935F4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" y="1108120"/>
            <a:ext cx="3036985" cy="267478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16B604F-E7DF-4E19-A6FD-9856E29DFAED}"/>
              </a:ext>
            </a:extLst>
          </p:cNvPr>
          <p:cNvCxnSpPr>
            <a:cxnSpLocks/>
          </p:cNvCxnSpPr>
          <p:nvPr/>
        </p:nvCxnSpPr>
        <p:spPr>
          <a:xfrm flipV="1">
            <a:off x="1479738" y="1211528"/>
            <a:ext cx="2473488" cy="12290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B99ED08-B47D-4C3F-AF61-673AAEB485F4}"/>
              </a:ext>
            </a:extLst>
          </p:cNvPr>
          <p:cNvCxnSpPr>
            <a:cxnSpLocks/>
          </p:cNvCxnSpPr>
          <p:nvPr/>
        </p:nvCxnSpPr>
        <p:spPr>
          <a:xfrm>
            <a:off x="1479738" y="2440571"/>
            <a:ext cx="2473488" cy="8701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2A648F78-E605-4038-A8D3-6C852A5EF623}"/>
              </a:ext>
            </a:extLst>
          </p:cNvPr>
          <p:cNvSpPr/>
          <p:nvPr/>
        </p:nvSpPr>
        <p:spPr>
          <a:xfrm>
            <a:off x="58466" y="65502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200" dirty="0"/>
              <a:t>参考https://zh.wikipedia.org/zh-cn/%E6%A2%85%E8%A5%BF%E8%80%B615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F56EDD-447D-403B-9456-664C58433E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77" y="3807006"/>
            <a:ext cx="2164225" cy="29144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2B86F9E-D7E4-450A-AE63-10773D8D89A9}"/>
              </a:ext>
            </a:extLst>
          </p:cNvPr>
          <p:cNvSpPr txBox="1"/>
          <p:nvPr/>
        </p:nvSpPr>
        <p:spPr>
          <a:xfrm>
            <a:off x="9818774" y="3995678"/>
            <a:ext cx="2396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1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文章以封面形式发表在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Science China: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Physics,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Mechanics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&amp;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Astronomy.</a:t>
            </a:r>
          </a:p>
          <a:p>
            <a:pPr algn="just" latinLnBrk="1"/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 latinLnBrk="1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Zhou et al. 2024, Vol 67,  No.6:269512</a:t>
            </a:r>
          </a:p>
          <a:p>
            <a:pPr algn="just" latinLnBrk="1"/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CB3293-2F5E-4CD2-91FF-563EB9C56C8C}"/>
              </a:ext>
            </a:extLst>
          </p:cNvPr>
          <p:cNvSpPr txBox="1"/>
          <p:nvPr/>
        </p:nvSpPr>
        <p:spPr>
          <a:xfrm>
            <a:off x="9818774" y="1939071"/>
            <a:ext cx="147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M15K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M15L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的证认图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9">
            <a:extLst>
              <a:ext uri="{FF2B5EF4-FFF2-40B4-BE49-F238E27FC236}">
                <a16:creationId xmlns:a16="http://schemas.microsoft.com/office/drawing/2014/main" id="{8B3EA183-A8A2-4DE9-9828-DE0E0B1E2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13" y="1223739"/>
            <a:ext cx="35147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图片 10">
            <a:extLst>
              <a:ext uri="{FF2B5EF4-FFF2-40B4-BE49-F238E27FC236}">
                <a16:creationId xmlns:a16="http://schemas.microsoft.com/office/drawing/2014/main" id="{78A9EB65-8A10-40D6-9423-5F91F58A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5" y="1514251"/>
            <a:ext cx="43608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11">
            <a:extLst>
              <a:ext uri="{FF2B5EF4-FFF2-40B4-BE49-F238E27FC236}">
                <a16:creationId xmlns:a16="http://schemas.microsoft.com/office/drawing/2014/main" id="{EF8EDF00-02E4-4E3E-8072-201CAF46E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04" y="1341433"/>
            <a:ext cx="339566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60BC898-92A3-4C66-ADAA-2B84C4009010}"/>
              </a:ext>
            </a:extLst>
          </p:cNvPr>
          <p:cNvSpPr txBox="1"/>
          <p:nvPr/>
        </p:nvSpPr>
        <p:spPr>
          <a:xfrm>
            <a:off x="0" y="88900"/>
            <a:ext cx="3548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计时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6D1C42A-56D5-4A7A-9697-25D3F12B2013}"/>
              </a:ext>
            </a:extLst>
          </p:cNvPr>
          <p:cNvSpPr txBox="1"/>
          <p:nvPr/>
        </p:nvSpPr>
        <p:spPr>
          <a:xfrm>
            <a:off x="5062856" y="1419661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M15K</a:t>
            </a:r>
            <a:endParaRPr lang="zh-CN" altLang="en-US" sz="12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2C1E105-FE70-48ED-88F7-8435B1CE1203}"/>
              </a:ext>
            </a:extLst>
          </p:cNvPr>
          <p:cNvSpPr txBox="1"/>
          <p:nvPr/>
        </p:nvSpPr>
        <p:spPr>
          <a:xfrm>
            <a:off x="5062855" y="3073875"/>
            <a:ext cx="55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M15L</a:t>
            </a:r>
            <a:endParaRPr lang="zh-CN" altLang="en-US" sz="12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EDFCDB-F33C-4557-A291-F73B2E4264F5}"/>
              </a:ext>
            </a:extLst>
          </p:cNvPr>
          <p:cNvSpPr txBox="1"/>
          <p:nvPr/>
        </p:nvSpPr>
        <p:spPr>
          <a:xfrm>
            <a:off x="5062855" y="4624164"/>
            <a:ext cx="284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两颗脉冲星的计时残差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AC01AF-3122-4658-8BAD-CE018235573A}"/>
              </a:ext>
            </a:extLst>
          </p:cNvPr>
          <p:cNvSpPr txBox="1"/>
          <p:nvPr/>
        </p:nvSpPr>
        <p:spPr>
          <a:xfrm>
            <a:off x="8796339" y="4624164"/>
            <a:ext cx="339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计时给出的两颗星的位置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699D63-0142-43D2-B2DA-1B0275573AAB}"/>
              </a:ext>
            </a:extLst>
          </p:cNvPr>
          <p:cNvSpPr txBox="1"/>
          <p:nvPr/>
        </p:nvSpPr>
        <p:spPr>
          <a:xfrm>
            <a:off x="1127315" y="4624164"/>
            <a:ext cx="298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两颗脉冲星的计时结果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文本框 24"/>
          <p:cNvSpPr txBox="1"/>
          <p:nvPr/>
        </p:nvSpPr>
        <p:spPr>
          <a:xfrm>
            <a:off x="64751" y="2794404"/>
            <a:ext cx="5421649" cy="43088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174A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脉冲星吸积的中断</a:t>
            </a:r>
            <a:endParaRPr lang="en-US" altLang="zh-CN" sz="2400" b="1" dirty="0">
              <a:solidFill>
                <a:srgbClr val="174A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altLang="zh-CN" sz="2000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位于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spin-up line</a:t>
            </a:r>
            <a:r>
              <a:rPr lang="zh-CN" altLang="en-US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下方，仍处于吸积加速的上限</a:t>
            </a:r>
            <a:endParaRPr lang="en-US" altLang="zh-CN" sz="2000" dirty="0">
              <a:solidFill>
                <a:srgbClr val="174A73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dirty="0">
                <a:solidFill>
                  <a:srgbClr val="174A7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1600" dirty="0">
                <a:solidFill>
                  <a:srgbClr val="174A7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Verbunt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P. C. C. Freire, 2014</a:t>
            </a:r>
            <a:r>
              <a:rPr lang="en-US" altLang="zh-CN" sz="1600" dirty="0">
                <a:solidFill>
                  <a:srgbClr val="174A7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endParaRPr lang="zh-CN" altLang="en-US" sz="1600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endParaRPr lang="en-US" altLang="zh-CN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吸积过程会弱化磁场强度，若吸积中断则可保留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M15KL</a:t>
            </a:r>
            <a:r>
              <a:rPr lang="zh-CN" altLang="en-US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的强磁场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约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，其他毫秒脉冲星通常为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2000" dirty="0">
                <a:solidFill>
                  <a:srgbClr val="174A7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G)</a:t>
            </a:r>
          </a:p>
          <a:p>
            <a:pPr algn="ctr"/>
            <a:r>
              <a:rPr lang="en-US" altLang="zh-CN" sz="1600" dirty="0">
                <a:solidFill>
                  <a:srgbClr val="174A7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it-IT" altLang="zh-CN" sz="1600" dirty="0"/>
              <a:t>R. W. Romani, 1990</a:t>
            </a:r>
            <a:r>
              <a:rPr lang="zh-CN" altLang="en-US" sz="1600" dirty="0"/>
              <a:t>；</a:t>
            </a:r>
            <a:r>
              <a:rPr lang="en-US" altLang="zh-CN" sz="1600" dirty="0"/>
              <a:t>U. </a:t>
            </a:r>
            <a:r>
              <a:rPr lang="en-US" altLang="zh-CN" sz="1600" dirty="0" err="1"/>
              <a:t>Geppert</a:t>
            </a:r>
            <a:r>
              <a:rPr lang="en-US" altLang="zh-CN" sz="1600" dirty="0"/>
              <a:t>, and V. </a:t>
            </a:r>
            <a:r>
              <a:rPr lang="en-US" altLang="zh-CN" sz="1600" dirty="0" err="1"/>
              <a:t>Urpin</a:t>
            </a:r>
            <a:r>
              <a:rPr lang="en-US" altLang="zh-CN" sz="1600" dirty="0"/>
              <a:t> </a:t>
            </a:r>
            <a:r>
              <a:rPr lang="zh-CN" altLang="en-US" sz="1600" dirty="0"/>
              <a:t>，</a:t>
            </a:r>
            <a:r>
              <a:rPr lang="en-US" altLang="zh-CN" sz="1600" dirty="0"/>
              <a:t>1994</a:t>
            </a:r>
            <a:r>
              <a:rPr lang="en-US" altLang="zh-CN" sz="1600" dirty="0">
                <a:solidFill>
                  <a:srgbClr val="174A7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1600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l"/>
            </a:pPr>
            <a:endParaRPr lang="zh-CN" altLang="en-US" sz="2000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l"/>
            </a:pPr>
            <a:endParaRPr lang="zh-CN" altLang="en-US" sz="2000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l"/>
            </a:pPr>
            <a:endParaRPr lang="zh-CN" altLang="en-US" sz="2000" dirty="0">
              <a:solidFill>
                <a:srgbClr val="174A7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5602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334" y="908776"/>
            <a:ext cx="1974850" cy="111061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25605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1" y="927100"/>
            <a:ext cx="1875790" cy="110617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25606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627" y="913856"/>
            <a:ext cx="1967230" cy="110553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9" name="箭头: 右 18"/>
          <p:cNvSpPr/>
          <p:nvPr/>
        </p:nvSpPr>
        <p:spPr>
          <a:xfrm>
            <a:off x="2069736" y="1271936"/>
            <a:ext cx="1069012" cy="347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08" name="文本框 19"/>
          <p:cNvSpPr txBox="1"/>
          <p:nvPr/>
        </p:nvSpPr>
        <p:spPr>
          <a:xfrm>
            <a:off x="1986764" y="956401"/>
            <a:ext cx="1360487" cy="3385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损失角动量</a:t>
            </a:r>
          </a:p>
        </p:txBody>
      </p:sp>
      <p:sp>
        <p:nvSpPr>
          <p:cNvPr id="21" name="箭头: 右 20"/>
          <p:cNvSpPr/>
          <p:nvPr/>
        </p:nvSpPr>
        <p:spPr>
          <a:xfrm>
            <a:off x="5263638" y="1309436"/>
            <a:ext cx="1432985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610" name="文本框 21"/>
          <p:cNvSpPr txBox="1"/>
          <p:nvPr/>
        </p:nvSpPr>
        <p:spPr>
          <a:xfrm>
            <a:off x="5176857" y="1013104"/>
            <a:ext cx="1664724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吸积伴星中断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0" y="136525"/>
            <a:ext cx="7903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M15KL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的长周期和强磁场的一种解释</a:t>
            </a:r>
            <a:endParaRPr kumimoji="0" lang="zh-CN" altLang="en-US" sz="2800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乘号 23"/>
          <p:cNvSpPr/>
          <p:nvPr/>
        </p:nvSpPr>
        <p:spPr>
          <a:xfrm>
            <a:off x="7015145" y="636600"/>
            <a:ext cx="1287463" cy="16843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314" y="2710279"/>
            <a:ext cx="6636168" cy="2838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20">
            <a:extLst>
              <a:ext uri="{FF2B5EF4-FFF2-40B4-BE49-F238E27FC236}">
                <a16:creationId xmlns:a16="http://schemas.microsoft.com/office/drawing/2014/main" id="{25D5427E-4593-41E4-A46B-9D928DAE1EE0}"/>
              </a:ext>
            </a:extLst>
          </p:cNvPr>
          <p:cNvSpPr txBox="1"/>
          <p:nvPr/>
        </p:nvSpPr>
        <p:spPr>
          <a:xfrm>
            <a:off x="8717117" y="860749"/>
            <a:ext cx="115045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未能获得足够角动量</a:t>
            </a:r>
          </a:p>
        </p:txBody>
      </p:sp>
      <p:sp>
        <p:nvSpPr>
          <p:cNvPr id="17" name="文本框 37">
            <a:extLst>
              <a:ext uri="{FF2B5EF4-FFF2-40B4-BE49-F238E27FC236}">
                <a16:creationId xmlns:a16="http://schemas.microsoft.com/office/drawing/2014/main" id="{A3910AAD-DA40-41E3-B5B7-09FF8A5B07FB}"/>
              </a:ext>
            </a:extLst>
          </p:cNvPr>
          <p:cNvSpPr txBox="1"/>
          <p:nvPr/>
        </p:nvSpPr>
        <p:spPr>
          <a:xfrm>
            <a:off x="10140896" y="1951606"/>
            <a:ext cx="185385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partial recycling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2">
            <a:extLst>
              <a:ext uri="{FF2B5EF4-FFF2-40B4-BE49-F238E27FC236}">
                <a16:creationId xmlns:a16="http://schemas.microsoft.com/office/drawing/2014/main" id="{E96C865D-B0B2-4A17-9F29-DC5B83289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879" y="900283"/>
            <a:ext cx="2016603" cy="1132987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5EED3F0F-2DD0-4CB9-9548-66A0065BB7ED}"/>
              </a:ext>
            </a:extLst>
          </p:cNvPr>
          <p:cNvSpPr/>
          <p:nvPr/>
        </p:nvSpPr>
        <p:spPr>
          <a:xfrm>
            <a:off x="8781518" y="1273178"/>
            <a:ext cx="1289050" cy="347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60BC898-92A3-4C66-ADAA-2B84C4009010}"/>
              </a:ext>
            </a:extLst>
          </p:cNvPr>
          <p:cNvSpPr txBox="1"/>
          <p:nvPr/>
        </p:nvSpPr>
        <p:spPr>
          <a:xfrm>
            <a:off x="0" y="88900"/>
            <a:ext cx="8177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更多的长周期脉冲星（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15+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8BB194-8BA3-493A-9EB4-9807FAD6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4625"/>
            <a:ext cx="6006836" cy="428746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301DC1-FE13-4B45-9BD2-4F323DA28A8D}"/>
              </a:ext>
            </a:extLst>
          </p:cNvPr>
          <p:cNvSpPr/>
          <p:nvPr/>
        </p:nvSpPr>
        <p:spPr>
          <a:xfrm>
            <a:off x="100361" y="6017485"/>
            <a:ext cx="68113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网址：http://groups.bao.ac.cn/ism/CRAFTS/202310/t20231030_762168.html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5B7D6C6-5938-4B7B-99F5-124892CCD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32" y="886373"/>
            <a:ext cx="4950627" cy="266124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30CA2C-47E0-4392-A47F-1D39166D88F1}"/>
              </a:ext>
            </a:extLst>
          </p:cNvPr>
          <p:cNvSpPr txBox="1"/>
          <p:nvPr/>
        </p:nvSpPr>
        <p:spPr>
          <a:xfrm>
            <a:off x="8009139" y="3464086"/>
            <a:ext cx="2806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球状星团脉冲星周期分布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1ACA19-BE98-4A5C-B9CA-E24939970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32" y="3738357"/>
            <a:ext cx="5076496" cy="301464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B324082-88EA-43C8-9E4E-756A42E588E7}"/>
              </a:ext>
            </a:extLst>
          </p:cNvPr>
          <p:cNvSpPr txBox="1"/>
          <p:nvPr/>
        </p:nvSpPr>
        <p:spPr>
          <a:xfrm>
            <a:off x="7704339" y="6568404"/>
            <a:ext cx="2806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M15Z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0049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-1" y="0"/>
            <a:ext cx="1183464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6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总结</a:t>
            </a:r>
          </a:p>
          <a:p>
            <a:pPr marL="457200" marR="0" indent="-457200" algn="just" defTabSz="914400">
              <a:buClrTx/>
              <a:buSzTx/>
              <a:buFont typeface="Wingdings" panose="05000000000000000000" pitchFamily="2" charset="2"/>
              <a:buChar char="Ø"/>
              <a:defRPr/>
            </a:pPr>
            <a:endParaRPr kumimoji="0" lang="en-US" altLang="zh-CN" sz="36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球状星团中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大量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毫秒脉冲星被普遍认为是老年脉冲星吸积伴星重新加速的结果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但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双星吸积过程中可能被其他天体打断。</a:t>
            </a:r>
            <a:endParaRPr kumimoji="0" lang="en-US" altLang="zh-CN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FAST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观测的多个球状星团公开数据进行了长周期脉冲星搜索，并成功在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中发现了两颗长周期脉冲星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M15K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M15L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 根据计时结果，这两颗长周期脉冲星很可能是经历了双星吸积中断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en-US" altLang="zh-CN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endParaRPr kumimoji="0" lang="en-US" altLang="zh-CN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新</a:t>
            </a:r>
            <a:r>
              <a:rPr kumimoji="0" lang="zh-CN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发现不仅补全了球状星团长周期脉冲星搜索的缺失环节，而且为理解球状星团星族演化和分类提供了新的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样本和</a:t>
            </a:r>
            <a:r>
              <a:rPr kumimoji="0" lang="zh-CN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线索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zh-CN" altLang="en-US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endParaRPr kumimoji="0" lang="zh-CN" altLang="en-US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除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M15K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M15L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，又在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中发现了另外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颗长周期脉冲星（待发表），形成了一个独特population，进一步可以探究是否具有不同演化和不同阶段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en-US" altLang="zh-CN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kumimoji="0" lang="zh-CN" altLang="en-US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其他高潜在长周期脉冲星数目的球状星团数据正在处理中</a:t>
            </a:r>
            <a:r>
              <a:rPr kumimoji="0" lang="en-US" altLang="zh-CN" sz="24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zh-CN" altLang="en-US" sz="24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0B13BE-DEB0-48C8-92D4-C92DEC8001C5}"/>
              </a:ext>
            </a:extLst>
          </p:cNvPr>
          <p:cNvSpPr txBox="1"/>
          <p:nvPr/>
        </p:nvSpPr>
        <p:spPr>
          <a:xfrm>
            <a:off x="11403724" y="6342255"/>
            <a:ext cx="78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10/10</a:t>
            </a:r>
            <a:endParaRPr lang="zh-CN" alt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 descr="段落标题1"/>
          <p:cNvSpPr/>
          <p:nvPr/>
        </p:nvSpPr>
        <p:spPr>
          <a:xfrm>
            <a:off x="736642" y="662923"/>
            <a:ext cx="8686800" cy="5219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开源之江自研</a:t>
            </a:r>
            <a:r>
              <a:rPr lang="en-US" altLang="zh-CN" sz="28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FRB/PSR</a:t>
            </a:r>
            <a:r>
              <a:rPr lang="zh-CN" altLang="en-US" sz="28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搜寻工具</a:t>
            </a:r>
            <a:r>
              <a:rPr lang="en-US" altLang="zh-CN" sz="28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PrestoZL</a:t>
            </a:r>
          </a:p>
        </p:txBody>
      </p:sp>
      <p:sp>
        <p:nvSpPr>
          <p:cNvPr id="10" name="箭头: 右 9"/>
          <p:cNvSpPr/>
          <p:nvPr/>
        </p:nvSpPr>
        <p:spPr>
          <a:xfrm>
            <a:off x="9071507" y="3958336"/>
            <a:ext cx="425606" cy="6272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182" name="圆角矩形 1"/>
          <p:cNvSpPr/>
          <p:nvPr/>
        </p:nvSpPr>
        <p:spPr>
          <a:xfrm>
            <a:off x="238125" y="1256030"/>
            <a:ext cx="6101715" cy="1301115"/>
          </a:xfrm>
          <a:prstGeom prst="roundRect">
            <a:avLst>
              <a:gd name="adj" fmla="val 3486"/>
            </a:avLst>
          </a:prstGeom>
          <a:solidFill>
            <a:schemeClr val="bg1">
              <a:lumMod val="85000"/>
              <a:alpha val="25219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788785" y="1245870"/>
            <a:ext cx="2203450" cy="5662295"/>
            <a:chOff x="10691" y="1962"/>
            <a:chExt cx="3470" cy="8917"/>
          </a:xfrm>
        </p:grpSpPr>
        <p:grpSp>
          <p:nvGrpSpPr>
            <p:cNvPr id="207" name="组合 206"/>
            <p:cNvGrpSpPr/>
            <p:nvPr/>
          </p:nvGrpSpPr>
          <p:grpSpPr>
            <a:xfrm>
              <a:off x="10715" y="1962"/>
              <a:ext cx="3438" cy="434"/>
              <a:chOff x="2184400" y="1126710"/>
              <a:chExt cx="1066800" cy="275590"/>
            </a:xfrm>
          </p:grpSpPr>
          <p:sp>
            <p:nvSpPr>
              <p:cNvPr id="208" name="矩形 207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09" name="文本框 208"/>
              <p:cNvSpPr txBox="1"/>
              <p:nvPr/>
            </p:nvSpPr>
            <p:spPr>
              <a:xfrm>
                <a:off x="2350397" y="1126710"/>
                <a:ext cx="751363" cy="27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/>
                  <a:t>Read Input *.</a:t>
                </a:r>
                <a:r>
                  <a:rPr lang="en-US" altLang="zh-CN" sz="1200" b="1" dirty="0" err="1"/>
                  <a:t>fft</a:t>
                </a:r>
                <a:r>
                  <a:rPr lang="en-US" altLang="zh-CN" sz="1200" b="1" dirty="0"/>
                  <a:t> file</a:t>
                </a:r>
                <a:endParaRPr lang="zh-CN" altLang="en-US" sz="1200" b="1" dirty="0"/>
              </a:p>
            </p:txBody>
          </p:sp>
        </p:grpSp>
        <p:grpSp>
          <p:nvGrpSpPr>
            <p:cNvPr id="210" name="组合 209"/>
            <p:cNvGrpSpPr/>
            <p:nvPr/>
          </p:nvGrpSpPr>
          <p:grpSpPr>
            <a:xfrm>
              <a:off x="10709" y="2655"/>
              <a:ext cx="3438" cy="436"/>
              <a:chOff x="2184400" y="1129882"/>
              <a:chExt cx="1066800" cy="276999"/>
            </a:xfrm>
          </p:grpSpPr>
          <p:sp>
            <p:nvSpPr>
              <p:cNvPr id="211" name="矩形 210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12" name="文本框 211"/>
              <p:cNvSpPr txBox="1"/>
              <p:nvPr/>
            </p:nvSpPr>
            <p:spPr>
              <a:xfrm>
                <a:off x="2370866" y="1129882"/>
                <a:ext cx="7077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/>
                  <a:t>While Loop Start</a:t>
                </a:r>
                <a:endParaRPr lang="zh-CN" altLang="en-US" sz="1200" b="1" dirty="0"/>
              </a:p>
            </p:txBody>
          </p:sp>
        </p:grpSp>
        <p:grpSp>
          <p:nvGrpSpPr>
            <p:cNvPr id="213" name="组合 212"/>
            <p:cNvGrpSpPr/>
            <p:nvPr/>
          </p:nvGrpSpPr>
          <p:grpSpPr>
            <a:xfrm>
              <a:off x="11173" y="3228"/>
              <a:ext cx="2988" cy="437"/>
              <a:chOff x="2186415" y="1041002"/>
              <a:chExt cx="1068571" cy="379350"/>
            </a:xfrm>
          </p:grpSpPr>
          <p:sp>
            <p:nvSpPr>
              <p:cNvPr id="214" name="矩形 213"/>
              <p:cNvSpPr/>
              <p:nvPr/>
            </p:nvSpPr>
            <p:spPr>
              <a:xfrm>
                <a:off x="2195760" y="1041002"/>
                <a:ext cx="1059226" cy="379350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15" name="文本框 214"/>
              <p:cNvSpPr txBox="1"/>
              <p:nvPr/>
            </p:nvSpPr>
            <p:spPr>
              <a:xfrm>
                <a:off x="2186415" y="1043549"/>
                <a:ext cx="1066799" cy="376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/>
                  <a:t>Fundamental Construct </a:t>
                </a:r>
                <a:endParaRPr lang="zh-CN" altLang="en-US" sz="1200" b="1" dirty="0"/>
              </a:p>
            </p:txBody>
          </p:sp>
        </p:grpSp>
        <p:grpSp>
          <p:nvGrpSpPr>
            <p:cNvPr id="219" name="组合 218"/>
            <p:cNvGrpSpPr/>
            <p:nvPr/>
          </p:nvGrpSpPr>
          <p:grpSpPr>
            <a:xfrm>
              <a:off x="11170" y="4563"/>
              <a:ext cx="2983" cy="436"/>
              <a:chOff x="2184400" y="1120070"/>
              <a:chExt cx="1066800" cy="276999"/>
            </a:xfrm>
          </p:grpSpPr>
          <p:sp>
            <p:nvSpPr>
              <p:cNvPr id="220" name="矩形 219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21" name="文本框 220"/>
              <p:cNvSpPr txBox="1"/>
              <p:nvPr/>
            </p:nvSpPr>
            <p:spPr>
              <a:xfrm>
                <a:off x="2315438" y="1120070"/>
                <a:ext cx="74084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/>
                  <a:t>For Loop Start</a:t>
                </a:r>
                <a:endParaRPr lang="zh-CN" altLang="en-US" sz="1200" b="1" dirty="0"/>
              </a:p>
            </p:txBody>
          </p:sp>
        </p:grpSp>
        <p:grpSp>
          <p:nvGrpSpPr>
            <p:cNvPr id="222" name="组合 221"/>
            <p:cNvGrpSpPr/>
            <p:nvPr/>
          </p:nvGrpSpPr>
          <p:grpSpPr>
            <a:xfrm>
              <a:off x="11398" y="5147"/>
              <a:ext cx="2762" cy="436"/>
              <a:chOff x="2184400" y="1125150"/>
              <a:chExt cx="1069509" cy="276999"/>
            </a:xfrm>
          </p:grpSpPr>
          <p:sp>
            <p:nvSpPr>
              <p:cNvPr id="223" name="矩形 222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24" name="文本框 223"/>
              <p:cNvSpPr txBox="1"/>
              <p:nvPr/>
            </p:nvSpPr>
            <p:spPr>
              <a:xfrm>
                <a:off x="2218081" y="1125150"/>
                <a:ext cx="10358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/>
                  <a:t>For Loop Start</a:t>
                </a:r>
                <a:endParaRPr lang="zh-CN" altLang="en-US" sz="1200" b="1" dirty="0"/>
              </a:p>
            </p:txBody>
          </p:sp>
        </p:grpSp>
        <p:grpSp>
          <p:nvGrpSpPr>
            <p:cNvPr id="228" name="组合 227"/>
            <p:cNvGrpSpPr/>
            <p:nvPr/>
          </p:nvGrpSpPr>
          <p:grpSpPr>
            <a:xfrm>
              <a:off x="11392" y="7469"/>
              <a:ext cx="2768" cy="445"/>
              <a:chOff x="2179368" y="1114355"/>
              <a:chExt cx="1071832" cy="282645"/>
            </a:xfrm>
          </p:grpSpPr>
          <p:sp>
            <p:nvSpPr>
              <p:cNvPr id="229" name="矩形 228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30" name="文本框 229"/>
              <p:cNvSpPr txBox="1"/>
              <p:nvPr/>
            </p:nvSpPr>
            <p:spPr>
              <a:xfrm>
                <a:off x="2179368" y="1114355"/>
                <a:ext cx="10667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/>
                  <a:t>For Loop End</a:t>
                </a:r>
                <a:endParaRPr lang="zh-CN" altLang="en-US" sz="1200" b="1" dirty="0"/>
              </a:p>
            </p:txBody>
          </p:sp>
        </p:grpSp>
        <p:grpSp>
          <p:nvGrpSpPr>
            <p:cNvPr id="231" name="组合 230"/>
            <p:cNvGrpSpPr/>
            <p:nvPr/>
          </p:nvGrpSpPr>
          <p:grpSpPr>
            <a:xfrm>
              <a:off x="11170" y="8890"/>
              <a:ext cx="2983" cy="436"/>
              <a:chOff x="2184400" y="1120070"/>
              <a:chExt cx="1066800" cy="276999"/>
            </a:xfrm>
          </p:grpSpPr>
          <p:sp>
            <p:nvSpPr>
              <p:cNvPr id="232" name="矩形 231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33" name="文本框 232"/>
              <p:cNvSpPr txBox="1"/>
              <p:nvPr/>
            </p:nvSpPr>
            <p:spPr>
              <a:xfrm>
                <a:off x="2345696" y="1120070"/>
                <a:ext cx="75350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/>
                  <a:t>For Loop End</a:t>
                </a:r>
                <a:endParaRPr lang="zh-CN" altLang="en-US" sz="1200" b="1" dirty="0"/>
              </a:p>
            </p:txBody>
          </p:sp>
        </p:grpSp>
        <p:grpSp>
          <p:nvGrpSpPr>
            <p:cNvPr id="234" name="组合 233"/>
            <p:cNvGrpSpPr/>
            <p:nvPr/>
          </p:nvGrpSpPr>
          <p:grpSpPr>
            <a:xfrm>
              <a:off x="10691" y="9432"/>
              <a:ext cx="3459" cy="436"/>
              <a:chOff x="2184400" y="1128325"/>
              <a:chExt cx="1066800" cy="276999"/>
            </a:xfrm>
          </p:grpSpPr>
          <p:sp>
            <p:nvSpPr>
              <p:cNvPr id="235" name="矩形 234"/>
              <p:cNvSpPr/>
              <p:nvPr/>
            </p:nvSpPr>
            <p:spPr>
              <a:xfrm>
                <a:off x="2184400" y="1136650"/>
                <a:ext cx="1066800" cy="26035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36" name="文本框 235"/>
              <p:cNvSpPr txBox="1"/>
              <p:nvPr/>
            </p:nvSpPr>
            <p:spPr>
              <a:xfrm>
                <a:off x="2242239" y="1128325"/>
                <a:ext cx="9511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/>
                  <a:t>While Loop End</a:t>
                </a:r>
                <a:endParaRPr lang="zh-CN" altLang="en-US" sz="1200" b="1" dirty="0"/>
              </a:p>
            </p:txBody>
          </p:sp>
        </p:grpSp>
        <p:sp>
          <p:nvSpPr>
            <p:cNvPr id="237" name="箭头: 下 236"/>
            <p:cNvSpPr/>
            <p:nvPr/>
          </p:nvSpPr>
          <p:spPr>
            <a:xfrm>
              <a:off x="12079" y="2418"/>
              <a:ext cx="604" cy="222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cxnSp>
          <p:nvCxnSpPr>
            <p:cNvPr id="238" name="连接符: 肘形 237"/>
            <p:cNvCxnSpPr/>
            <p:nvPr/>
          </p:nvCxnSpPr>
          <p:spPr>
            <a:xfrm rot="10800000" flipV="1">
              <a:off x="10691" y="2871"/>
              <a:ext cx="18" cy="6779"/>
            </a:xfrm>
            <a:prstGeom prst="bentConnector3">
              <a:avLst>
                <a:gd name="adj1" fmla="val 2183333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连接符: 肘形 238"/>
            <p:cNvCxnSpPr/>
            <p:nvPr/>
          </p:nvCxnSpPr>
          <p:spPr>
            <a:xfrm rot="10800000" flipH="1" flipV="1">
              <a:off x="11170" y="4794"/>
              <a:ext cx="5" cy="4327"/>
            </a:xfrm>
            <a:prstGeom prst="bentConnector3">
              <a:avLst>
                <a:gd name="adj1" fmla="val -750000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连接符: 肘形 239"/>
            <p:cNvCxnSpPr/>
            <p:nvPr/>
          </p:nvCxnSpPr>
          <p:spPr>
            <a:xfrm rot="10800000" flipV="1">
              <a:off x="11392" y="5370"/>
              <a:ext cx="6" cy="2317"/>
            </a:xfrm>
            <a:prstGeom prst="bentConnector3">
              <a:avLst>
                <a:gd name="adj1" fmla="val 6350000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1" name="组合 240"/>
            <p:cNvGrpSpPr/>
            <p:nvPr/>
          </p:nvGrpSpPr>
          <p:grpSpPr>
            <a:xfrm>
              <a:off x="11900" y="5732"/>
              <a:ext cx="2247" cy="729"/>
              <a:chOff x="2184400" y="1136650"/>
              <a:chExt cx="876609" cy="488710"/>
            </a:xfrm>
          </p:grpSpPr>
          <p:sp>
            <p:nvSpPr>
              <p:cNvPr id="242" name="矩形 241"/>
              <p:cNvSpPr/>
              <p:nvPr/>
            </p:nvSpPr>
            <p:spPr>
              <a:xfrm>
                <a:off x="2184400" y="1136650"/>
                <a:ext cx="876609" cy="488710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43" name="文本框 242"/>
              <p:cNvSpPr txBox="1"/>
              <p:nvPr/>
            </p:nvSpPr>
            <p:spPr>
              <a:xfrm>
                <a:off x="2190816" y="1139087"/>
                <a:ext cx="843557" cy="48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>
                    <a:sym typeface="+mn-ea"/>
                  </a:rPr>
                  <a:t>Subharmonics </a:t>
                </a:r>
                <a:r>
                  <a:rPr lang="en-US" altLang="zh-CN" sz="1200" b="1" dirty="0">
                    <a:sym typeface="+mn-ea"/>
                  </a:rPr>
                  <a:t>Construct(cufft)</a:t>
                </a:r>
                <a:endParaRPr lang="zh-CN" altLang="en-US" sz="1200" b="1" dirty="0"/>
              </a:p>
            </p:txBody>
          </p:sp>
        </p:grpSp>
        <p:grpSp>
          <p:nvGrpSpPr>
            <p:cNvPr id="247" name="组合 246"/>
            <p:cNvGrpSpPr/>
            <p:nvPr/>
          </p:nvGrpSpPr>
          <p:grpSpPr>
            <a:xfrm>
              <a:off x="11900" y="6627"/>
              <a:ext cx="2247" cy="726"/>
              <a:chOff x="2184400" y="1113761"/>
              <a:chExt cx="876609" cy="511599"/>
            </a:xfrm>
          </p:grpSpPr>
          <p:sp>
            <p:nvSpPr>
              <p:cNvPr id="248" name="矩形 247"/>
              <p:cNvSpPr/>
              <p:nvPr/>
            </p:nvSpPr>
            <p:spPr>
              <a:xfrm>
                <a:off x="2184400" y="1136650"/>
                <a:ext cx="876609" cy="488710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49" name="文本框 248"/>
              <p:cNvSpPr txBox="1"/>
              <p:nvPr/>
            </p:nvSpPr>
            <p:spPr>
              <a:xfrm>
                <a:off x="2190816" y="1113761"/>
                <a:ext cx="843557" cy="510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sym typeface="+mn-ea"/>
                  </a:rPr>
                  <a:t>Update Fundamental </a:t>
                </a:r>
                <a:endParaRPr lang="zh-CN" altLang="en-US" sz="1200" b="1" dirty="0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11173" y="3737"/>
              <a:ext cx="2983" cy="725"/>
              <a:chOff x="2188203" y="1013405"/>
              <a:chExt cx="1066799" cy="412337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2195760" y="1041002"/>
                <a:ext cx="1059226" cy="3793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188203" y="1013405"/>
                <a:ext cx="1066799" cy="41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sym typeface="+mn-ea"/>
                  </a:rPr>
                  <a:t>Candidate Search</a:t>
                </a:r>
                <a:endParaRPr lang="zh-CN" altLang="en-US" sz="1200" b="1" dirty="0"/>
              </a:p>
              <a:p>
                <a:pPr algn="ctr"/>
                <a:r>
                  <a:rPr lang="en-US" altLang="zh-CN" sz="1200" b="1" dirty="0"/>
                  <a:t>in Fundamental </a:t>
                </a:r>
                <a:endParaRPr lang="zh-CN" altLang="en-US" sz="1200" b="1" dirty="0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1164" y="8054"/>
              <a:ext cx="2983" cy="725"/>
              <a:chOff x="2188203" y="1013405"/>
              <a:chExt cx="1066799" cy="412337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2195760" y="1041002"/>
                <a:ext cx="1059226" cy="37935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2188203" y="1013405"/>
                <a:ext cx="1066799" cy="41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sym typeface="+mn-ea"/>
                  </a:rPr>
                  <a:t>Candidate Search</a:t>
                </a:r>
                <a:endParaRPr lang="zh-CN" altLang="en-US" sz="1200" b="1" dirty="0"/>
              </a:p>
              <a:p>
                <a:pPr algn="ctr"/>
                <a:r>
                  <a:rPr lang="en-US" altLang="zh-CN" sz="1200" b="1" dirty="0"/>
                  <a:t>in Fundamental </a:t>
                </a:r>
                <a:endParaRPr lang="zh-CN" altLang="en-US" sz="1200" b="1" dirty="0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11310" y="9960"/>
              <a:ext cx="2214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开源</a:t>
              </a:r>
              <a:r>
                <a:rPr lang="en-US" altLang="zh-CN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Presto</a:t>
              </a:r>
            </a:p>
            <a:p>
              <a:r>
                <a: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加速搜索逻辑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532620" y="3044190"/>
            <a:ext cx="2813050" cy="3797300"/>
            <a:chOff x="15012" y="4462"/>
            <a:chExt cx="4430" cy="5980"/>
          </a:xfrm>
        </p:grpSpPr>
        <p:grpSp>
          <p:nvGrpSpPr>
            <p:cNvPr id="39" name="组合 38"/>
            <p:cNvGrpSpPr/>
            <p:nvPr/>
          </p:nvGrpSpPr>
          <p:grpSpPr>
            <a:xfrm>
              <a:off x="15012" y="4462"/>
              <a:ext cx="4430" cy="4275"/>
              <a:chOff x="15244" y="4358"/>
              <a:chExt cx="4430" cy="4275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16135" y="4358"/>
                <a:ext cx="2948" cy="434"/>
                <a:chOff x="2184400" y="1134592"/>
                <a:chExt cx="1066800" cy="275590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2184400" y="1136650"/>
                  <a:ext cx="1066800" cy="260350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2267806" y="1134592"/>
                  <a:ext cx="914365" cy="275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/>
                    <a:t>Read Input *.</a:t>
                  </a:r>
                  <a:r>
                    <a:rPr lang="en-US" altLang="zh-CN" sz="1200" b="1" dirty="0" err="1"/>
                    <a:t>fft</a:t>
                  </a:r>
                  <a:r>
                    <a:rPr lang="en-US" altLang="zh-CN" sz="1200" b="1" dirty="0"/>
                    <a:t> file</a:t>
                  </a:r>
                  <a:endParaRPr lang="zh-CN" altLang="en-US" sz="1200" b="1" dirty="0"/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>
                <a:off x="15244" y="5039"/>
                <a:ext cx="4430" cy="436"/>
                <a:chOff x="2061983" y="1130188"/>
                <a:chExt cx="1374734" cy="276999"/>
              </a:xfrm>
            </p:grpSpPr>
            <p:sp>
              <p:nvSpPr>
                <p:cNvPr id="72" name="矩形 71"/>
                <p:cNvSpPr/>
                <p:nvPr/>
              </p:nvSpPr>
              <p:spPr>
                <a:xfrm>
                  <a:off x="2184400" y="1136650"/>
                  <a:ext cx="1066800" cy="26035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73" name="文本框 72"/>
                <p:cNvSpPr txBox="1"/>
                <p:nvPr/>
              </p:nvSpPr>
              <p:spPr>
                <a:xfrm>
                  <a:off x="2061983" y="1130188"/>
                  <a:ext cx="137473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/>
                    <a:t>Batched While Loop Start</a:t>
                  </a:r>
                  <a:endParaRPr lang="zh-CN" altLang="en-US" sz="1200" b="1" dirty="0"/>
                </a:p>
              </p:txBody>
            </p:sp>
          </p:grpSp>
          <p:grpSp>
            <p:nvGrpSpPr>
              <p:cNvPr id="74" name="组合 73"/>
              <p:cNvGrpSpPr/>
              <p:nvPr/>
            </p:nvGrpSpPr>
            <p:grpSpPr>
              <a:xfrm>
                <a:off x="16078" y="5614"/>
                <a:ext cx="3012" cy="759"/>
                <a:chOff x="2177831" y="1041002"/>
                <a:chExt cx="1077155" cy="379350"/>
              </a:xfrm>
            </p:grpSpPr>
            <p:sp>
              <p:nvSpPr>
                <p:cNvPr id="75" name="矩形 74"/>
                <p:cNvSpPr/>
                <p:nvPr/>
              </p:nvSpPr>
              <p:spPr>
                <a:xfrm>
                  <a:off x="2195760" y="1041002"/>
                  <a:ext cx="1059226" cy="379350"/>
                </a:xfrm>
                <a:prstGeom prst="rect">
                  <a:avLst/>
                </a:prstGeom>
                <a:solidFill>
                  <a:srgbClr val="FFCCCC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76" name="文本框 75"/>
                <p:cNvSpPr txBox="1"/>
                <p:nvPr/>
              </p:nvSpPr>
              <p:spPr>
                <a:xfrm>
                  <a:off x="2177831" y="1047994"/>
                  <a:ext cx="1066799" cy="3621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/>
                    <a:t>Batched Fundamental Construct </a:t>
                  </a:r>
                  <a:endParaRPr lang="zh-CN" altLang="en-US" sz="1200" b="1" dirty="0"/>
                </a:p>
              </p:txBody>
            </p:sp>
          </p:grpSp>
          <p:grpSp>
            <p:nvGrpSpPr>
              <p:cNvPr id="96" name="组合 95"/>
              <p:cNvGrpSpPr/>
              <p:nvPr/>
            </p:nvGrpSpPr>
            <p:grpSpPr>
              <a:xfrm>
                <a:off x="15668" y="8199"/>
                <a:ext cx="3422" cy="434"/>
                <a:chOff x="2184400" y="1128325"/>
                <a:chExt cx="1066800" cy="275728"/>
              </a:xfrm>
            </p:grpSpPr>
            <p:sp>
              <p:nvSpPr>
                <p:cNvPr id="97" name="矩形 96"/>
                <p:cNvSpPr/>
                <p:nvPr/>
              </p:nvSpPr>
              <p:spPr>
                <a:xfrm>
                  <a:off x="2184400" y="1136650"/>
                  <a:ext cx="1066800" cy="26035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98" name="文本框 97"/>
                <p:cNvSpPr txBox="1"/>
                <p:nvPr/>
              </p:nvSpPr>
              <p:spPr>
                <a:xfrm>
                  <a:off x="2242239" y="1128325"/>
                  <a:ext cx="951122" cy="275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/>
                    <a:t>While Loop End</a:t>
                  </a:r>
                  <a:endParaRPr lang="zh-CN" altLang="en-US" sz="1200" b="1" dirty="0"/>
                </a:p>
              </p:txBody>
            </p:sp>
          </p:grpSp>
          <p:sp>
            <p:nvSpPr>
              <p:cNvPr id="99" name="箭头: 下 98"/>
              <p:cNvSpPr/>
              <p:nvPr/>
            </p:nvSpPr>
            <p:spPr>
              <a:xfrm>
                <a:off x="17290" y="4824"/>
                <a:ext cx="604" cy="222"/>
              </a:xfrm>
              <a:prstGeom prst="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cxnSp>
            <p:nvCxnSpPr>
              <p:cNvPr id="100" name="连接符: 肘形 99"/>
              <p:cNvCxnSpPr/>
              <p:nvPr/>
            </p:nvCxnSpPr>
            <p:spPr>
              <a:xfrm rot="10800000" flipH="1" flipV="1">
                <a:off x="15639" y="5165"/>
                <a:ext cx="16" cy="3256"/>
              </a:xfrm>
              <a:prstGeom prst="bentConnector3">
                <a:avLst>
                  <a:gd name="adj1" fmla="val -2343750"/>
                </a:avLst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" name="组合 1"/>
              <p:cNvGrpSpPr/>
              <p:nvPr/>
            </p:nvGrpSpPr>
            <p:grpSpPr>
              <a:xfrm>
                <a:off x="16078" y="6497"/>
                <a:ext cx="3012" cy="725"/>
                <a:chOff x="2177831" y="1034332"/>
                <a:chExt cx="1077155" cy="395773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195760" y="1041002"/>
                  <a:ext cx="1059226" cy="379350"/>
                </a:xfrm>
                <a:prstGeom prst="rect">
                  <a:avLst/>
                </a:prstGeom>
                <a:solidFill>
                  <a:srgbClr val="FFCCCC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2177831" y="1034332"/>
                  <a:ext cx="1066799" cy="395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ym typeface="+mn-ea"/>
                    </a:rPr>
                    <a:t>Batched </a:t>
                  </a:r>
                  <a:r>
                    <a:rPr lang="en-US" altLang="zh-CN" sz="1200" b="1">
                      <a:sym typeface="+mn-ea"/>
                    </a:rPr>
                    <a:t>Subharmonics </a:t>
                  </a:r>
                  <a:r>
                    <a:rPr lang="en-US" altLang="zh-CN" sz="1200" b="1" dirty="0">
                      <a:sym typeface="+mn-ea"/>
                    </a:rPr>
                    <a:t>Construct(cufft) </a:t>
                  </a:r>
                  <a:endParaRPr lang="zh-CN" altLang="en-US" sz="1200" b="1" dirty="0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6085" y="7329"/>
                <a:ext cx="2983" cy="725"/>
                <a:chOff x="2188203" y="1013405"/>
                <a:chExt cx="1066799" cy="412337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2195760" y="1041002"/>
                  <a:ext cx="1059226" cy="37935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2188203" y="1013405"/>
                  <a:ext cx="1066799" cy="4123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ym typeface="+mn-ea"/>
                    </a:rPr>
                    <a:t>Fused Candidate </a:t>
                  </a:r>
                </a:p>
                <a:p>
                  <a:pPr algn="ctr"/>
                  <a:r>
                    <a:rPr lang="en-US" altLang="zh-CN" sz="1200" b="1" dirty="0">
                      <a:sym typeface="+mn-ea"/>
                    </a:rPr>
                    <a:t>Search </a:t>
                  </a:r>
                  <a:r>
                    <a:rPr lang="en-US" altLang="zh-CN" sz="1200" b="1" dirty="0"/>
                    <a:t>Kernel </a:t>
                  </a:r>
                  <a:endParaRPr lang="zh-CN" altLang="en-US" sz="1200" b="1" dirty="0"/>
                </a:p>
              </p:txBody>
            </p:sp>
          </p:grpSp>
        </p:grpSp>
        <p:sp>
          <p:nvSpPr>
            <p:cNvPr id="172" name="矩形 171"/>
            <p:cNvSpPr/>
            <p:nvPr/>
          </p:nvSpPr>
          <p:spPr>
            <a:xfrm>
              <a:off x="16019" y="9523"/>
              <a:ext cx="2416" cy="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之江Presto</a:t>
              </a: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ZL</a:t>
              </a:r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</a:p>
            <a:p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加速搜索逻辑</a:t>
              </a:r>
              <a:endPara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76" name="文本框 175"/>
          <p:cNvSpPr txBox="1"/>
          <p:nvPr/>
        </p:nvSpPr>
        <p:spPr>
          <a:xfrm>
            <a:off x="304165" y="2667000"/>
            <a:ext cx="6229350" cy="1136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Jerk Search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逻辑重构：提升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并行度，消减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92%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以上计算量：</a:t>
            </a:r>
            <a:r>
              <a:rPr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"/>
            </a:pP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“谐波求和与候选体搜索”逻辑全融合，</a:t>
            </a:r>
            <a:r>
              <a:rPr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只需一次Kernel调用</a:t>
            </a:r>
            <a:r>
              <a:rPr 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即可完成全部搜索任务</a:t>
            </a:r>
            <a:r>
              <a:rPr 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，大幅提升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GPU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并行度</a:t>
            </a:r>
            <a:r>
              <a:rPr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27660" y="5018405"/>
            <a:ext cx="6096000" cy="1604010"/>
            <a:chOff x="487" y="4999"/>
            <a:chExt cx="9600" cy="2526"/>
          </a:xfrm>
        </p:grpSpPr>
        <p:sp>
          <p:nvSpPr>
            <p:cNvPr id="9" name="文本框 8"/>
            <p:cNvSpPr txBox="1"/>
            <p:nvPr/>
          </p:nvSpPr>
          <p:spPr>
            <a:xfrm>
              <a:off x="559" y="4999"/>
              <a:ext cx="7074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I/O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优化：大幅整合数据拷贝，缩减谐波求和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I/O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开销：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87" y="5346"/>
              <a:ext cx="9600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"/>
              </a:pPr>
              <a:r>
                <a:rPr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集中化Host与GPU数据拷贝，数据搬运量、I/O时间分别降低84%、82.5%，提升PCI-e带宽利用率；</a:t>
              </a:r>
            </a:p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"/>
              </a:pPr>
              <a:r>
                <a:rPr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将谐波求和部分对fundamental数组数十亿次“随机写”操作降到0，“随机读”操作降到千万级，大幅提升性能。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19710" y="3660775"/>
            <a:ext cx="6205855" cy="1301115"/>
            <a:chOff x="487" y="7308"/>
            <a:chExt cx="9773" cy="2049"/>
          </a:xfrm>
        </p:grpSpPr>
        <p:sp>
          <p:nvSpPr>
            <p:cNvPr id="17" name="文本框 16"/>
            <p:cNvSpPr txBox="1"/>
            <p:nvPr/>
          </p:nvSpPr>
          <p:spPr>
            <a:xfrm>
              <a:off x="535" y="7308"/>
              <a:ext cx="8577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显存优化，大幅提升单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GPU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开多进程能力，提升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GPU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利用率：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87" y="7687"/>
              <a:ext cx="9773" cy="16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 algn="l">
                <a:lnSpc>
                  <a:spcPct val="150000"/>
                </a:lnSpc>
                <a:buClrTx/>
                <a:buSzTx/>
                <a:buFont typeface="Wingdings" panose="05000000000000000000" charset="0"/>
                <a:buChar char=""/>
              </a:pPr>
              <a:r>
                <a:rPr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通过显存空间复用、cufftPlan复用、动态释放等方案，减少访存使用，</a:t>
              </a:r>
              <a:r>
                <a:rPr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峰值显存占用降低60%，大大提升多进程处理能力；</a:t>
              </a:r>
            </a:p>
            <a:p>
              <a:pPr marL="285750" indent="-285750" algn="l">
                <a:lnSpc>
                  <a:spcPct val="150000"/>
                </a:lnSpc>
                <a:buClrTx/>
                <a:buSzTx/>
                <a:buFont typeface="Wingdings" panose="05000000000000000000" charset="0"/>
                <a:buChar char=""/>
              </a:pP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zmax=150</a:t>
              </a:r>
              <a:r>
                <a: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wmax=150</a:t>
              </a:r>
              <a:r>
                <a: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支持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12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个进程同时在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</a:t>
              </a:r>
              <a:r>
                <a:rPr lang="en-US" altLang="zh-CN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a40 GPU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中执行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68605" y="1256030"/>
            <a:ext cx="6014085" cy="795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  <a:defRPr/>
            </a:pPr>
            <a:r>
              <a:rPr lang="zh-CN" altLang="en-US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</a:t>
            </a:r>
            <a:r>
              <a:rPr lang="en-US" altLang="zh-CN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Presto</a:t>
            </a:r>
            <a:r>
              <a:rPr lang="zh-CN" altLang="en-US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工具的傅立叶域加速搜索</a:t>
            </a:r>
            <a:r>
              <a:rPr lang="en-US" altLang="zh-CN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(Jerk Search)</a:t>
            </a:r>
            <a:r>
              <a:rPr lang="zh-CN" altLang="en-US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进行</a:t>
            </a:r>
            <a:r>
              <a:rPr lang="en-US" altLang="zh-CN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GPU</a:t>
            </a:r>
            <a:r>
              <a:rPr lang="zh-CN" altLang="en-US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并行化改造与优化，在搜索速度上达到极致性能。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"/>
              <a:defRPr/>
            </a:pPr>
            <a:r>
              <a:rPr lang="zh-CN" altLang="en-US" sz="16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开源地址：https://github.com/zhejianglab/PrestoZL</a:t>
            </a:r>
          </a:p>
        </p:txBody>
      </p:sp>
      <p:pic>
        <p:nvPicPr>
          <p:cNvPr id="8" name="图片 7" descr="httpsgithub.comzhejianglabPrestoZ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980" y="720725"/>
            <a:ext cx="1882140" cy="18821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314940" y="2560320"/>
            <a:ext cx="99822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开源地址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512700-418A-4C0E-8B1C-E7079E99AC23}"/>
              </a:ext>
            </a:extLst>
          </p:cNvPr>
          <p:cNvSpPr txBox="1"/>
          <p:nvPr/>
        </p:nvSpPr>
        <p:spPr>
          <a:xfrm>
            <a:off x="380936" y="113000"/>
            <a:ext cx="2238439" cy="46166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广告时间</a:t>
            </a:r>
          </a:p>
        </p:txBody>
      </p:sp>
      <p:sp>
        <p:nvSpPr>
          <p:cNvPr id="12" name="爆炸形: 8 pt  11">
            <a:extLst>
              <a:ext uri="{FF2B5EF4-FFF2-40B4-BE49-F238E27FC236}">
                <a16:creationId xmlns:a16="http://schemas.microsoft.com/office/drawing/2014/main" id="{88B15285-BE06-48D9-ABEC-35995CBFBF72}"/>
              </a:ext>
            </a:extLst>
          </p:cNvPr>
          <p:cNvSpPr/>
          <p:nvPr/>
        </p:nvSpPr>
        <p:spPr>
          <a:xfrm>
            <a:off x="146138" y="-5357"/>
            <a:ext cx="1892869" cy="755927"/>
          </a:xfrm>
          <a:prstGeom prst="irregularSeal1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7" descr="段落标题1"/>
          <p:cNvSpPr>
            <a:spLocks noChangeArrowheads="1"/>
          </p:cNvSpPr>
          <p:nvPr/>
        </p:nvSpPr>
        <p:spPr bwMode="auto">
          <a:xfrm>
            <a:off x="805776" y="596282"/>
            <a:ext cx="916261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>
              <a:defRPr/>
            </a:pPr>
            <a:r>
              <a:rPr lang="zh-CN" altLang="en-US" sz="28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加速搜索阶段性能比较</a:t>
            </a:r>
          </a:p>
        </p:txBody>
      </p:sp>
      <p:sp>
        <p:nvSpPr>
          <p:cNvPr id="30" name="圆角矩形 1"/>
          <p:cNvSpPr/>
          <p:nvPr/>
        </p:nvSpPr>
        <p:spPr>
          <a:xfrm>
            <a:off x="560705" y="1201420"/>
            <a:ext cx="9218930" cy="1216660"/>
          </a:xfrm>
          <a:prstGeom prst="roundRect">
            <a:avLst>
              <a:gd name="adj" fmla="val 3486"/>
            </a:avLst>
          </a:prstGeom>
          <a:solidFill>
            <a:schemeClr val="bg1">
              <a:lumMod val="85000"/>
              <a:alpha val="25219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075" y="1201420"/>
            <a:ext cx="9088755" cy="1096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大搜索参数下性能比较：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单进程，相比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原始</a:t>
            </a: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CPU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版本，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性能提升8.4倍，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相比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SOTA GPU版本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性能提升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倍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多进程下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(P=8),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比SOTA GPU版本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性能提升32%</a:t>
            </a:r>
            <a:r>
              <a:rPr lang="zh-CN" altLang="en-US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亮点: </a:t>
            </a:r>
            <a:r>
              <a:rPr lang="en-US" altLang="zh-CN" sz="15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①搜索参数越大，提升越明显; </a:t>
            </a:r>
            <a:r>
              <a:rPr lang="en-US" altLang="zh-CN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en-US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与开源</a:t>
            </a:r>
            <a:r>
              <a:rPr lang="en-US" altLang="zh-CN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Presto C</a:t>
            </a:r>
            <a:r>
              <a:rPr lang="zh-CN" altLang="en-US" sz="1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版本结果完全等价，可放心使用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endParaRPr lang="zh-CN" altLang="en-US" sz="15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8"/>
          <p:cNvSpPr txBox="1"/>
          <p:nvPr/>
        </p:nvSpPr>
        <p:spPr>
          <a:xfrm>
            <a:off x="988695" y="6366510"/>
            <a:ext cx="2973070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图1：单进程(p=1)性能比较</a:t>
            </a:r>
            <a:endParaRPr lang="zh-CN" altLang="en-US" sz="16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8"/>
          <p:cNvSpPr txBox="1"/>
          <p:nvPr/>
        </p:nvSpPr>
        <p:spPr>
          <a:xfrm>
            <a:off x="7258050" y="6366510"/>
            <a:ext cx="3195320" cy="347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图2：多进程(p=8)性能比较</a:t>
            </a:r>
          </a:p>
        </p:txBody>
      </p:sp>
      <p:pic>
        <p:nvPicPr>
          <p:cNvPr id="2" name="图片 1" descr="httpsgithub.comzhejianglabPrestoZ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980" y="826135"/>
            <a:ext cx="1882140" cy="188214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314940" y="2708275"/>
            <a:ext cx="99822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开源地址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" y="3103880"/>
            <a:ext cx="5464810" cy="31565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35" y="3164840"/>
            <a:ext cx="5589905" cy="3157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0" y="0"/>
            <a:ext cx="7832036" cy="56938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marR="0" indent="-457200" algn="just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总结</a:t>
            </a:r>
          </a:p>
          <a:p>
            <a:pPr marL="457200" marR="0" indent="-457200" algn="just" defTabSz="914400">
              <a:buClrTx/>
              <a:buSzTx/>
              <a:buFont typeface="Wingdings" panose="05000000000000000000" pitchFamily="2" charset="2"/>
              <a:buChar char="Ø"/>
              <a:defRPr/>
            </a:pPr>
            <a:endParaRPr kumimoji="0" lang="en-US" altLang="zh-CN" sz="32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球状星团中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大量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毫秒脉冲星被普遍认为是老年脉冲星吸积伴星重新加速的结果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但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双星吸积过程中可能被其他天体打断。</a:t>
            </a:r>
            <a:endParaRPr kumimoji="0" lang="en-US" altLang="zh-CN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对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FAST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观测的多个球状星团公开数据进行了长周期脉冲星搜索，并成功在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中发现了两颗长周期脉冲星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M15K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M15L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 根据计时结果，这两颗长周期脉冲星很可能是经历了双星吸积中断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en-US" altLang="zh-CN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endParaRPr kumimoji="0" lang="en-US" altLang="zh-CN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新</a:t>
            </a:r>
            <a:r>
              <a:rPr kumimoji="0" lang="zh-CN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发现不仅补全了球状星团长周期脉冲星搜索的缺失环节，而且为理解球状星团星族演化和分类提供了新的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样本和</a:t>
            </a:r>
            <a:r>
              <a:rPr kumimoji="0" lang="zh-CN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线索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zh-CN" altLang="en-US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marR="0" indent="-342900" algn="just" defTabSz="914400">
              <a:buClrTx/>
              <a:buSzTx/>
              <a:buFontTx/>
              <a:buAutoNum type="arabicPeriod"/>
              <a:defRPr/>
            </a:pPr>
            <a:endParaRPr kumimoji="0" lang="zh-CN" altLang="en-US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除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M15K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M15L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，又在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M15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中发现了另外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颗长周期脉冲星（待发表），形成了一个独特population，进一步可以探究是否具有不同演化和不同阶段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en-US" altLang="zh-CN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just">
              <a:buFontTx/>
              <a:buAutoNum type="arabicPeriod"/>
              <a:defRPr/>
            </a:pP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kumimoji="0" lang="zh-CN" altLang="en-US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其他高潜在长周期脉冲星数目的球状星团数据正在处理中</a:t>
            </a:r>
            <a:r>
              <a:rPr kumimoji="0" lang="en-US" altLang="zh-CN" sz="2000" kern="1200" cap="none" spc="0" normalizeH="0" baseline="0" noProof="0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kumimoji="0" lang="zh-CN" altLang="en-US" sz="2000" kern="1200" cap="none" spc="0" normalizeH="0" baseline="0" noProof="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0B13BE-DEB0-48C8-92D4-C92DEC8001C5}"/>
              </a:ext>
            </a:extLst>
          </p:cNvPr>
          <p:cNvSpPr txBox="1"/>
          <p:nvPr/>
        </p:nvSpPr>
        <p:spPr>
          <a:xfrm>
            <a:off x="11403724" y="6342255"/>
            <a:ext cx="78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/>
                </a:solidFill>
              </a:rPr>
              <a:t>10/10</a:t>
            </a:r>
            <a:endParaRPr lang="zh-CN" altLang="en-US" dirty="0">
              <a:solidFill>
                <a:schemeClr val="bg2"/>
              </a:solidFill>
            </a:endParaRPr>
          </a:p>
        </p:txBody>
      </p:sp>
      <p:pic>
        <p:nvPicPr>
          <p:cNvPr id="4" name="图片 3" descr="httpsgithub.comzhejianglabPrestoZL">
            <a:extLst>
              <a:ext uri="{FF2B5EF4-FFF2-40B4-BE49-F238E27FC236}">
                <a16:creationId xmlns:a16="http://schemas.microsoft.com/office/drawing/2014/main" id="{DA400F1B-CE17-4043-B5B0-29714274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249" y="1325911"/>
            <a:ext cx="2580751" cy="258075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56B0A28-0D3D-4DDE-8CB5-D5B86AE30CBA}"/>
              </a:ext>
            </a:extLst>
          </p:cNvPr>
          <p:cNvSpPr/>
          <p:nvPr/>
        </p:nvSpPr>
        <p:spPr>
          <a:xfrm>
            <a:off x="8006431" y="4045162"/>
            <a:ext cx="41855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solidFill>
                  <a:srgbClr val="35548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https://github.com/zhejianglab/PrestoZL</a:t>
            </a:r>
            <a:endParaRPr lang="zh-CN" altLang="en-US" sz="15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F116F0-896C-4F21-8DF7-725DC605BC2E}"/>
              </a:ext>
            </a:extLst>
          </p:cNvPr>
          <p:cNvSpPr txBox="1"/>
          <p:nvPr/>
        </p:nvSpPr>
        <p:spPr>
          <a:xfrm flipH="1">
            <a:off x="8102083" y="864246"/>
            <a:ext cx="475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楷体" panose="02010609060101010101" pitchFamily="49" charset="-122"/>
                <a:ea typeface="楷体" panose="02010609060101010101" pitchFamily="49" charset="-122"/>
              </a:rPr>
              <a:t>PrestoZL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开源地址：</a:t>
            </a:r>
          </a:p>
        </p:txBody>
      </p:sp>
    </p:spTree>
    <p:extLst>
      <p:ext uri="{BB962C8B-B14F-4D97-AF65-F5344CB8AC3E}">
        <p14:creationId xmlns:p14="http://schemas.microsoft.com/office/powerpoint/2010/main" val="387948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任意多边形 6"/>
          <p:cNvSpPr/>
          <p:nvPr>
            <p:custDataLst>
              <p:tags r:id="rId1"/>
            </p:custDataLst>
          </p:nvPr>
        </p:nvSpPr>
        <p:spPr>
          <a:xfrm>
            <a:off x="0" y="806450"/>
            <a:ext cx="204788" cy="10842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4511489" h="4261259">
                <a:moveTo>
                  <a:pt x="0" y="0"/>
                </a:moveTo>
                <a:lnTo>
                  <a:pt x="4511489" y="0"/>
                </a:lnTo>
                <a:lnTo>
                  <a:pt x="4511489" y="4261259"/>
                </a:lnTo>
                <a:lnTo>
                  <a:pt x="0" y="4261259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100000"/>
            </a:srgbClr>
          </a:solidFill>
          <a:ln w="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3" name="文本框 9"/>
          <p:cNvSpPr txBox="1"/>
          <p:nvPr/>
        </p:nvSpPr>
        <p:spPr>
          <a:xfrm>
            <a:off x="427038" y="993775"/>
            <a:ext cx="2262187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提纲</a:t>
            </a:r>
          </a:p>
        </p:txBody>
      </p:sp>
      <p:sp>
        <p:nvSpPr>
          <p:cNvPr id="10244" name="矩形 48" descr="段落标题1"/>
          <p:cNvSpPr/>
          <p:nvPr/>
        </p:nvSpPr>
        <p:spPr>
          <a:xfrm>
            <a:off x="3519488" y="2033588"/>
            <a:ext cx="9155112" cy="2932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球状星团介绍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32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球状星团脉冲星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周期分布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32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新发现的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长周期</a:t>
            </a:r>
            <a:r>
              <a:rPr lang="en-US" altLang="en-US" sz="3200" dirty="0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脉冲星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介绍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总结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5"/>
          <p:cNvSpPr txBox="1"/>
          <p:nvPr/>
        </p:nvSpPr>
        <p:spPr>
          <a:xfrm>
            <a:off x="782638" y="4252913"/>
            <a:ext cx="5187950" cy="2257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等线" panose="02010600030101010101" pitchFamily="2" charset="-122"/>
            </a:endParaRPr>
          </a:p>
        </p:txBody>
      </p:sp>
      <p:pic>
        <p:nvPicPr>
          <p:cNvPr id="11267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50" y="2797996"/>
            <a:ext cx="3671888" cy="3948112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2" name="文本框 11"/>
          <p:cNvSpPr txBox="1"/>
          <p:nvPr/>
        </p:nvSpPr>
        <p:spPr>
          <a:xfrm>
            <a:off x="0" y="136525"/>
            <a:ext cx="46291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球状星团</a:t>
            </a:r>
          </a:p>
        </p:txBody>
      </p:sp>
      <p:pic>
        <p:nvPicPr>
          <p:cNvPr id="11270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6" y="2260097"/>
            <a:ext cx="7210425" cy="4017962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cxnSp>
        <p:nvCxnSpPr>
          <p:cNvPr id="16" name="直接连接符 15"/>
          <p:cNvCxnSpPr>
            <a:cxnSpLocks/>
          </p:cNvCxnSpPr>
          <p:nvPr/>
        </p:nvCxnSpPr>
        <p:spPr>
          <a:xfrm flipV="1">
            <a:off x="6050026" y="2840039"/>
            <a:ext cx="2362137" cy="12545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/>
        </p:nvCxnSpPr>
        <p:spPr>
          <a:xfrm>
            <a:off x="6050026" y="4094570"/>
            <a:ext cx="2376424" cy="26586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3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450" y="957263"/>
            <a:ext cx="3671888" cy="1690687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cxnSp>
        <p:nvCxnSpPr>
          <p:cNvPr id="19" name="直接连接符 18"/>
          <p:cNvCxnSpPr/>
          <p:nvPr/>
        </p:nvCxnSpPr>
        <p:spPr>
          <a:xfrm>
            <a:off x="8426450" y="2647950"/>
            <a:ext cx="1878013" cy="19637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10318750" y="2647950"/>
            <a:ext cx="1779588" cy="19637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CD5D4249-62CA-45AE-ACC1-44E9F7BDEDA0}"/>
              </a:ext>
            </a:extLst>
          </p:cNvPr>
          <p:cNvSpPr/>
          <p:nvPr/>
        </p:nvSpPr>
        <p:spPr>
          <a:xfrm>
            <a:off x="-50848" y="6240310"/>
            <a:ext cx="6021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</a:rPr>
              <a:t>图片来自：</a:t>
            </a:r>
            <a:br>
              <a:rPr lang="en-US" altLang="zh-CN" sz="900" dirty="0">
                <a:solidFill>
                  <a:schemeClr val="tx2"/>
                </a:solidFill>
              </a:rPr>
            </a:br>
            <a:r>
              <a:rPr lang="zh-CN" altLang="en-US" sz="9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https://zhuanlan.zhihu.com/p/356826748、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https://newatlas.com/space/strongest-magnetic-field-detected/</a:t>
            </a:r>
            <a:r>
              <a:rPr lang="zh-CN" altLang="en-US" sz="9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、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</a:rPr>
              <a:t>https://zh.wikipedia.org/zh-cn/%E6%A2%85%E8%A5%BF%E8%80%B615</a:t>
            </a:r>
            <a:endParaRPr lang="zh-CN" altLang="en-US" sz="900" dirty="0">
              <a:solidFill>
                <a:schemeClr val="tx2"/>
              </a:solidFill>
            </a:endParaRPr>
          </a:p>
        </p:txBody>
      </p:sp>
      <p:sp>
        <p:nvSpPr>
          <p:cNvPr id="14" name="文本框 12">
            <a:extLst>
              <a:ext uri="{FF2B5EF4-FFF2-40B4-BE49-F238E27FC236}">
                <a16:creationId xmlns:a16="http://schemas.microsoft.com/office/drawing/2014/main" id="{98E1311F-2ECD-4565-A8A2-7FFCBBCA2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10" y="626325"/>
            <a:ext cx="711468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年龄较大，可达数十亿至上百亿年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由数以万计至数百万颗恒星紧密聚集而成的球形星团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/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包含大量的脉冲星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1616570"/>
            <a:ext cx="5138738" cy="392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本框 8"/>
          <p:cNvSpPr txBox="1"/>
          <p:nvPr/>
        </p:nvSpPr>
        <p:spPr>
          <a:xfrm>
            <a:off x="0" y="136525"/>
            <a:ext cx="74279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球状星团脉冲星自转周期分布</a:t>
            </a:r>
          </a:p>
        </p:txBody>
      </p:sp>
      <p:sp>
        <p:nvSpPr>
          <p:cNvPr id="13317" name="矩形 9"/>
          <p:cNvSpPr/>
          <p:nvPr/>
        </p:nvSpPr>
        <p:spPr>
          <a:xfrm>
            <a:off x="266700" y="765175"/>
            <a:ext cx="719299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此前银河系内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41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个球状星团已发现的脉冲星，大多是毫秒脉冲星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F971F52-3632-42A6-945B-065D34D7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2" y="1616570"/>
            <a:ext cx="5252968" cy="392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013" y="926128"/>
            <a:ext cx="2811462" cy="15811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5363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" y="926128"/>
            <a:ext cx="2679700" cy="1579563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5364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926128"/>
            <a:ext cx="2811463" cy="1579563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536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0" y="3753466"/>
            <a:ext cx="2813050" cy="15811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6" name="箭头: 右 15"/>
          <p:cNvSpPr/>
          <p:nvPr/>
        </p:nvSpPr>
        <p:spPr>
          <a:xfrm>
            <a:off x="3221038" y="1627803"/>
            <a:ext cx="1289050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7" name="文本框 16"/>
          <p:cNvSpPr txBox="1"/>
          <p:nvPr/>
        </p:nvSpPr>
        <p:spPr>
          <a:xfrm>
            <a:off x="3186113" y="1257916"/>
            <a:ext cx="1360487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损失角动量</a:t>
            </a:r>
          </a:p>
        </p:txBody>
      </p:sp>
      <p:sp>
        <p:nvSpPr>
          <p:cNvPr id="18" name="箭头: 右 17"/>
          <p:cNvSpPr/>
          <p:nvPr/>
        </p:nvSpPr>
        <p:spPr>
          <a:xfrm>
            <a:off x="7713663" y="1578591"/>
            <a:ext cx="1289050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9" name="文本框 18"/>
          <p:cNvSpPr txBox="1"/>
          <p:nvPr/>
        </p:nvSpPr>
        <p:spPr>
          <a:xfrm>
            <a:off x="7680325" y="1208703"/>
            <a:ext cx="136048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吸积伴星</a:t>
            </a:r>
          </a:p>
        </p:txBody>
      </p:sp>
      <p:sp>
        <p:nvSpPr>
          <p:cNvPr id="20" name="箭头: 右 19"/>
          <p:cNvSpPr/>
          <p:nvPr/>
        </p:nvSpPr>
        <p:spPr>
          <a:xfrm rot="5400000">
            <a:off x="10021888" y="2993053"/>
            <a:ext cx="1157288" cy="338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71" name="文本框 20"/>
          <p:cNvSpPr txBox="1"/>
          <p:nvPr/>
        </p:nvSpPr>
        <p:spPr>
          <a:xfrm>
            <a:off x="8623300" y="2983528"/>
            <a:ext cx="1863725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重新获得角动量</a:t>
            </a:r>
          </a:p>
        </p:txBody>
      </p:sp>
      <p:pic>
        <p:nvPicPr>
          <p:cNvPr id="1537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575" y="3371316"/>
            <a:ext cx="2568294" cy="204267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5373" name="文本框 22"/>
          <p:cNvSpPr txBox="1"/>
          <p:nvPr/>
        </p:nvSpPr>
        <p:spPr>
          <a:xfrm>
            <a:off x="6948488" y="613391"/>
            <a:ext cx="27559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高星密度，易捕获伴星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0" y="136525"/>
            <a:ext cx="75993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球状星团毫秒脉冲星形成原因</a:t>
            </a:r>
          </a:p>
        </p:txBody>
      </p:sp>
      <p:sp>
        <p:nvSpPr>
          <p:cNvPr id="15379" name="文本框 37"/>
          <p:cNvSpPr txBox="1"/>
          <p:nvPr/>
        </p:nvSpPr>
        <p:spPr>
          <a:xfrm>
            <a:off x="10194266" y="5334616"/>
            <a:ext cx="128905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recycle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0F6A77A1-B95A-4E68-977C-502E6EA63496}"/>
              </a:ext>
            </a:extLst>
          </p:cNvPr>
          <p:cNvCxnSpPr>
            <a:cxnSpLocks/>
          </p:cNvCxnSpPr>
          <p:nvPr/>
        </p:nvCxnSpPr>
        <p:spPr>
          <a:xfrm>
            <a:off x="409575" y="2505691"/>
            <a:ext cx="1280312" cy="20331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CC75575-E47E-4F0F-9EF8-A8FA3ABDD7CB}"/>
              </a:ext>
            </a:extLst>
          </p:cNvPr>
          <p:cNvCxnSpPr>
            <a:cxnSpLocks/>
          </p:cNvCxnSpPr>
          <p:nvPr/>
        </p:nvCxnSpPr>
        <p:spPr>
          <a:xfrm flipH="1">
            <a:off x="1689887" y="2496153"/>
            <a:ext cx="1386688" cy="20426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3DA79703-3F3E-42C4-A6DF-E8CD1F3884AB}"/>
              </a:ext>
            </a:extLst>
          </p:cNvPr>
          <p:cNvSpPr txBox="1"/>
          <p:nvPr/>
        </p:nvSpPr>
        <p:spPr>
          <a:xfrm>
            <a:off x="4208976" y="3517490"/>
            <a:ext cx="4995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形成双星的机制：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与巨星碰撞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Sutantyo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1975)</a:t>
            </a:r>
          </a:p>
          <a:p>
            <a:pPr marL="342900" indent="-342900">
              <a:buAutoNum type="arabicPeriod"/>
            </a:pP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潮汐捕获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(Fabian, Pringle, &amp; Rees 1975)</a:t>
            </a:r>
          </a:p>
          <a:p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交换伴星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(Hills 1976)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8E8D252-C2D0-47C7-AD6B-7578DF300AB1}"/>
              </a:ext>
            </a:extLst>
          </p:cNvPr>
          <p:cNvSpPr/>
          <p:nvPr/>
        </p:nvSpPr>
        <p:spPr>
          <a:xfrm>
            <a:off x="0" y="6065256"/>
            <a:ext cx="5878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</a:rPr>
              <a:t>图片来自：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https://newatlas.com/space/strongest-magnetic-field-detected/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zh-CN" altLang="en-US" sz="900" dirty="0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https://blog.sciencenet.cn/blog-449537-955767.html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https://zh.wikipedia.org/zh-cn/%E6%A2%85%E8%A5%BF%E8%80%B615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</a:rPr>
              <a:t>https://medium.com/@vsevolod.gordiyenko/what-lies-beyond-the-event-horizon-of-a-black-hole-43915f7f0c2d</a:t>
            </a:r>
            <a:endParaRPr lang="zh-CN" altLang="en-US" sz="900" dirty="0">
              <a:solidFill>
                <a:schemeClr val="tx2"/>
              </a:solidFill>
            </a:endParaRPr>
          </a:p>
          <a:p>
            <a:endParaRPr lang="zh-CN" alt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9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013" y="755650"/>
            <a:ext cx="2811462" cy="15811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5363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" y="755650"/>
            <a:ext cx="2679700" cy="1579563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5364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755650"/>
            <a:ext cx="2811463" cy="1579563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6" name="箭头: 右 15"/>
          <p:cNvSpPr/>
          <p:nvPr/>
        </p:nvSpPr>
        <p:spPr>
          <a:xfrm>
            <a:off x="3221038" y="1457325"/>
            <a:ext cx="1289050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7" name="文本框 16"/>
          <p:cNvSpPr txBox="1"/>
          <p:nvPr/>
        </p:nvSpPr>
        <p:spPr>
          <a:xfrm>
            <a:off x="3186113" y="1087438"/>
            <a:ext cx="1360487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损失角动量</a:t>
            </a:r>
          </a:p>
        </p:txBody>
      </p:sp>
      <p:sp>
        <p:nvSpPr>
          <p:cNvPr id="18" name="箭头: 右 17"/>
          <p:cNvSpPr/>
          <p:nvPr/>
        </p:nvSpPr>
        <p:spPr>
          <a:xfrm>
            <a:off x="7713663" y="1408113"/>
            <a:ext cx="1289050" cy="346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69" name="文本框 18"/>
          <p:cNvSpPr txBox="1"/>
          <p:nvPr/>
        </p:nvSpPr>
        <p:spPr>
          <a:xfrm>
            <a:off x="7565057" y="1087438"/>
            <a:ext cx="1609376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吸积伴星中断</a:t>
            </a:r>
          </a:p>
        </p:txBody>
      </p:sp>
      <p:sp>
        <p:nvSpPr>
          <p:cNvPr id="20" name="箭头: 右 19"/>
          <p:cNvSpPr/>
          <p:nvPr/>
        </p:nvSpPr>
        <p:spPr>
          <a:xfrm rot="5400000">
            <a:off x="10021888" y="2822575"/>
            <a:ext cx="1157288" cy="338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371" name="文本框 20"/>
          <p:cNvSpPr txBox="1"/>
          <p:nvPr/>
        </p:nvSpPr>
        <p:spPr>
          <a:xfrm>
            <a:off x="9127345" y="2673241"/>
            <a:ext cx="141785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未能获得足够角动量</a:t>
            </a:r>
          </a:p>
        </p:txBody>
      </p:sp>
      <p:pic>
        <p:nvPicPr>
          <p:cNvPr id="1537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" y="2709863"/>
            <a:ext cx="2590800" cy="206057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5373" name="文本框 22"/>
          <p:cNvSpPr txBox="1"/>
          <p:nvPr/>
        </p:nvSpPr>
        <p:spPr>
          <a:xfrm>
            <a:off x="6948488" y="442913"/>
            <a:ext cx="2755900" cy="3381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极高的星密度，捕获伴星</a:t>
            </a:r>
          </a:p>
        </p:txBody>
      </p:sp>
      <p:pic>
        <p:nvPicPr>
          <p:cNvPr id="1537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75" y="5164138"/>
            <a:ext cx="2679700" cy="169545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15375" name="文本框 24"/>
          <p:cNvSpPr txBox="1"/>
          <p:nvPr/>
        </p:nvSpPr>
        <p:spPr>
          <a:xfrm>
            <a:off x="3076575" y="6113463"/>
            <a:ext cx="1590675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白矮星合并</a:t>
            </a:r>
          </a:p>
        </p:txBody>
      </p:sp>
      <p:cxnSp>
        <p:nvCxnSpPr>
          <p:cNvPr id="26" name="直接连接符 25"/>
          <p:cNvCxnSpPr/>
          <p:nvPr/>
        </p:nvCxnSpPr>
        <p:spPr>
          <a:xfrm flipH="1" flipV="1">
            <a:off x="1736725" y="3819525"/>
            <a:ext cx="1339850" cy="13446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8" name="文本框 27"/>
          <p:cNvSpPr txBox="1">
            <a:spLocks noChangeArrowheads="1"/>
          </p:cNvSpPr>
          <p:nvPr/>
        </p:nvSpPr>
        <p:spPr bwMode="auto">
          <a:xfrm>
            <a:off x="4721225" y="3292475"/>
            <a:ext cx="32210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思源黑体 CN ExtraLight" charset="-122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孤立脉冲星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孤立脉冲星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吸积早期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中断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白矮星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0" y="136525"/>
            <a:ext cx="75993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球状星团长周期脉冲星的可能形成原因</a:t>
            </a:r>
          </a:p>
        </p:txBody>
      </p:sp>
      <p:sp>
        <p:nvSpPr>
          <p:cNvPr id="15379" name="文本框 37"/>
          <p:cNvSpPr txBox="1"/>
          <p:nvPr/>
        </p:nvSpPr>
        <p:spPr>
          <a:xfrm>
            <a:off x="9733905" y="5170946"/>
            <a:ext cx="185385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partial recycling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396875" y="2316163"/>
            <a:ext cx="1295400" cy="1360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>
            <a:off x="1692275" y="2332038"/>
            <a:ext cx="1366838" cy="13446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387350" y="3829050"/>
            <a:ext cx="1349375" cy="13350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乘号 41"/>
          <p:cNvSpPr/>
          <p:nvPr/>
        </p:nvSpPr>
        <p:spPr>
          <a:xfrm>
            <a:off x="10126663" y="855663"/>
            <a:ext cx="1287463" cy="168433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5E737A-5A86-4EB0-B279-7A08CD263FFD}"/>
              </a:ext>
            </a:extLst>
          </p:cNvPr>
          <p:cNvSpPr/>
          <p:nvPr/>
        </p:nvSpPr>
        <p:spPr>
          <a:xfrm>
            <a:off x="5756275" y="6082696"/>
            <a:ext cx="5878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 dirty="0">
                <a:solidFill>
                  <a:schemeClr val="tx2"/>
                </a:solidFill>
              </a:rPr>
              <a:t>图片来自：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https://newatlas.com/space/strongest-magnetic-field-detected/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zh-CN" altLang="en-US" sz="900" dirty="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https://blog.sciencenet.cn/blog-449537-955767.html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https://zh.wikipedia.org/zh-cn/%E6%A2%85%E8%A5%BF%E8%80%B615</a:t>
            </a:r>
            <a:endParaRPr lang="en-US" altLang="zh-CN" sz="900" dirty="0">
              <a:solidFill>
                <a:schemeClr val="tx2"/>
              </a:solidFill>
            </a:endParaRPr>
          </a:p>
          <a:p>
            <a:r>
              <a:rPr lang="en-US" altLang="zh-CN" sz="900" dirty="0">
                <a:solidFill>
                  <a:schemeClr val="tx2"/>
                </a:solidFill>
              </a:rPr>
              <a:t>https://medium.com/@vsevolod.gordiyenko/what-lies-beyond-the-event-horizon-of-a-black-hole-43915f7f0c2d</a:t>
            </a:r>
            <a:endParaRPr lang="zh-CN" altLang="en-US" sz="900" dirty="0">
              <a:solidFill>
                <a:schemeClr val="tx2"/>
              </a:solidFill>
            </a:endParaRPr>
          </a:p>
          <a:p>
            <a:endParaRPr lang="zh-CN" altLang="en-US" sz="900" dirty="0">
              <a:solidFill>
                <a:schemeClr val="tx2"/>
              </a:solidFill>
            </a:endParaRPr>
          </a:p>
        </p:txBody>
      </p:sp>
      <p:pic>
        <p:nvPicPr>
          <p:cNvPr id="27" name="图片 12">
            <a:extLst>
              <a:ext uri="{FF2B5EF4-FFF2-40B4-BE49-F238E27FC236}">
                <a16:creationId xmlns:a16="http://schemas.microsoft.com/office/drawing/2014/main" id="{14817FB8-884D-4CF6-81CA-0379A5E0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465" y="3591383"/>
            <a:ext cx="2811463" cy="1579563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0" y="136525"/>
            <a:ext cx="871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altLang="zh-CN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宋体 Std L" pitchFamily="18" charset="-122"/>
                <a:ea typeface="Adobe 宋体 Std L" pitchFamily="18" charset="-122"/>
                <a:cs typeface="+mn-cs"/>
              </a:rPr>
              <a:t>FAST</a:t>
            </a: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宋体 Std L" pitchFamily="18" charset="-122"/>
                <a:ea typeface="Adobe 宋体 Std L" pitchFamily="18" charset="-122"/>
                <a:cs typeface="+mn-cs"/>
              </a:rPr>
              <a:t>可见球状星团潜在长周期脉冲星数量排序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A754CB-52C3-49F4-B24B-A2056AE6D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20" y="1211311"/>
            <a:ext cx="6831742" cy="409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478A8C-368D-4BB4-A971-B178B15F6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69" y="1580900"/>
            <a:ext cx="3414839" cy="398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619974-C5AC-4757-864F-F89E6BDCA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69" y="2682375"/>
            <a:ext cx="4192810" cy="74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E6F165-B12E-420E-A034-44F79420D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69" y="4002114"/>
            <a:ext cx="2341671" cy="383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8A43209-4340-419F-A48F-F71896C4CF73}"/>
              </a:ext>
            </a:extLst>
          </p:cNvPr>
          <p:cNvSpPr/>
          <p:nvPr/>
        </p:nvSpPr>
        <p:spPr>
          <a:xfrm>
            <a:off x="5571641" y="1139125"/>
            <a:ext cx="759417" cy="39908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5CE5B2-7814-4C2A-9C4C-72713BEDD20B}"/>
              </a:ext>
            </a:extLst>
          </p:cNvPr>
          <p:cNvSpPr/>
          <p:nvPr/>
        </p:nvSpPr>
        <p:spPr>
          <a:xfrm>
            <a:off x="94766" y="5780782"/>
            <a:ext cx="43372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Ref.</a:t>
            </a:r>
            <a:endParaRPr lang="de-DE" altLang="zh-CN"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Y. Hui, K. S. Cheng, and Ronald E.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Taam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2010</a:t>
            </a:r>
          </a:p>
          <a:p>
            <a:pPr algn="just"/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P. J. Turk and D. R. Lorimer. A. 2013</a:t>
            </a:r>
          </a:p>
          <a:p>
            <a:pPr algn="just"/>
            <a:r>
              <a:rPr lang="de-DE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Frank Verbunt and Paulo C. C. Freire. 2014</a:t>
            </a:r>
          </a:p>
        </p:txBody>
      </p:sp>
    </p:spTree>
    <p:extLst>
      <p:ext uri="{BB962C8B-B14F-4D97-AF65-F5344CB8AC3E}">
        <p14:creationId xmlns:p14="http://schemas.microsoft.com/office/powerpoint/2010/main" val="355155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8" y="763033"/>
            <a:ext cx="4069939" cy="463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53988" y="1079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数据：</a:t>
            </a:r>
            <a:r>
              <a:rPr kumimoji="0" lang="en-US" altLang="zh-CN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FAST</a:t>
            </a: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球状星团巡天</a:t>
            </a:r>
          </a:p>
        </p:txBody>
      </p:sp>
      <p:sp>
        <p:nvSpPr>
          <p:cNvPr id="17413" name="文本框 11"/>
          <p:cNvSpPr txBox="1"/>
          <p:nvPr/>
        </p:nvSpPr>
        <p:spPr>
          <a:xfrm>
            <a:off x="247918" y="5394908"/>
            <a:ext cx="450215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FAST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球状星团部分公开的巡天观测数据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974B927-98C3-433E-A70B-CE5B3286E59F}"/>
              </a:ext>
            </a:extLst>
          </p:cNvPr>
          <p:cNvGrpSpPr/>
          <p:nvPr/>
        </p:nvGrpSpPr>
        <p:grpSpPr>
          <a:xfrm>
            <a:off x="4223927" y="986469"/>
            <a:ext cx="7924864" cy="3911654"/>
            <a:chOff x="4223927" y="986469"/>
            <a:chExt cx="7924864" cy="391165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0721689-272F-4AC8-8BC3-6BB6EB63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3927" y="986469"/>
              <a:ext cx="7924864" cy="3911654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7EB7D2E-58AC-4593-A43B-A81407105853}"/>
                </a:ext>
              </a:extLst>
            </p:cNvPr>
            <p:cNvSpPr txBox="1"/>
            <p:nvPr/>
          </p:nvSpPr>
          <p:spPr>
            <a:xfrm>
              <a:off x="10709458" y="4301066"/>
              <a:ext cx="1439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chemeClr val="tx2"/>
                  </a:solidFill>
                  <a:latin typeface="Sylfaen" panose="010A0502050306030303" pitchFamily="18" charset="0"/>
                </a:rPr>
                <a:t>Equatorial</a:t>
              </a:r>
              <a:endParaRPr lang="zh-CN" altLang="en-US" sz="900" b="1" dirty="0">
                <a:solidFill>
                  <a:schemeClr val="tx2"/>
                </a:solidFill>
                <a:latin typeface="Sylfaen" panose="010A0502050306030303" pitchFamily="18" charset="0"/>
              </a:endParaRPr>
            </a:p>
          </p:txBody>
        </p:sp>
      </p:grpSp>
      <p:sp>
        <p:nvSpPr>
          <p:cNvPr id="9" name="文本框 11">
            <a:extLst>
              <a:ext uri="{FF2B5EF4-FFF2-40B4-BE49-F238E27FC236}">
                <a16:creationId xmlns:a16="http://schemas.microsoft.com/office/drawing/2014/main" id="{750D45FF-E691-47DC-B253-C3987FC0CA04}"/>
              </a:ext>
            </a:extLst>
          </p:cNvPr>
          <p:cNvSpPr txBox="1"/>
          <p:nvPr/>
        </p:nvSpPr>
        <p:spPr>
          <a:xfrm>
            <a:off x="5437323" y="5403581"/>
            <a:ext cx="6506759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FAST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视场可见球状星团及本工作分析的球状星团在天图的位置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9EDFD65-0114-48D8-9929-6B1DE362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6" y="915108"/>
            <a:ext cx="9977438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爆炸形: 8 pt  2">
            <a:extLst>
              <a:ext uri="{FF2B5EF4-FFF2-40B4-BE49-F238E27FC236}">
                <a16:creationId xmlns:a16="http://schemas.microsoft.com/office/drawing/2014/main" id="{7A6656EB-02A3-49E5-B852-BF5723E1E58F}"/>
              </a:ext>
            </a:extLst>
          </p:cNvPr>
          <p:cNvSpPr/>
          <p:nvPr/>
        </p:nvSpPr>
        <p:spPr>
          <a:xfrm>
            <a:off x="5155771" y="4812225"/>
            <a:ext cx="1616990" cy="1239156"/>
          </a:xfrm>
          <a:prstGeom prst="irregularSeal1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0" y="136525"/>
            <a:ext cx="6348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defTabSz="914400"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基于</a:t>
            </a:r>
            <a:r>
              <a:rPr kumimoji="0" lang="en-US" altLang="zh-CN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FFA</a:t>
            </a:r>
            <a:r>
              <a:rPr kumimoji="0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的长周期脉冲星搜索流程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4FED169-B5DE-47A7-8E95-553826DF4DF3}"/>
              </a:ext>
            </a:extLst>
          </p:cNvPr>
          <p:cNvSpPr txBox="1"/>
          <p:nvPr/>
        </p:nvSpPr>
        <p:spPr>
          <a:xfrm>
            <a:off x="4539634" y="3721014"/>
            <a:ext cx="704006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riptide</a:t>
            </a:r>
            <a:endParaRPr lang="zh-CN" altLang="en-US" sz="1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16CD275-D05E-4DF4-9117-DF8360B6766C}"/>
              </a:ext>
            </a:extLst>
          </p:cNvPr>
          <p:cNvSpPr txBox="1"/>
          <p:nvPr/>
        </p:nvSpPr>
        <p:spPr>
          <a:xfrm>
            <a:off x="1463309" y="3721014"/>
            <a:ext cx="1037129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presto/IQRM</a:t>
            </a:r>
            <a:endParaRPr lang="zh-CN" altLang="en-US" sz="12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2MzNzBjMTg4OWEwYWM3MGM3ZDFkNTY5OGQ5YzU4Mj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_BEAUTIFY_ZORDER_FLAG_TAG" val="3"/>
</p:tagLst>
</file>

<file path=ppt/theme/theme1.xml><?xml version="1.0" encoding="utf-8"?>
<a:theme xmlns:a="http://schemas.openxmlformats.org/drawingml/2006/main" name="郑少PPT">
  <a:themeElements>
    <a:clrScheme name="自定义 78">
      <a:dk1>
        <a:srgbClr val="174A73"/>
      </a:dk1>
      <a:lt1>
        <a:srgbClr val="FFFFFF"/>
      </a:lt1>
      <a:dk2>
        <a:srgbClr val="5F5F5F"/>
      </a:dk2>
      <a:lt2>
        <a:srgbClr val="FFFFFF"/>
      </a:lt2>
      <a:accent1>
        <a:srgbClr val="174A73"/>
      </a:accent1>
      <a:accent2>
        <a:srgbClr val="4CBFA0"/>
      </a:accent2>
      <a:accent3>
        <a:srgbClr val="174A73"/>
      </a:accent3>
      <a:accent4>
        <a:srgbClr val="4CBFA0"/>
      </a:accent4>
      <a:accent5>
        <a:srgbClr val="174A73"/>
      </a:accent5>
      <a:accent6>
        <a:srgbClr val="4CBFA0"/>
      </a:accent6>
      <a:hlink>
        <a:srgbClr val="FFFFFF"/>
      </a:hlink>
      <a:folHlink>
        <a:srgbClr val="FFFFFF"/>
      </a:folHlink>
    </a:clrScheme>
    <a:fontScheme name="0000001 思源黑体">
      <a:majorFont>
        <a:latin typeface="等线 Light"/>
        <a:ea typeface="思源黑体 CN Bold"/>
        <a:cs typeface=""/>
      </a:majorFont>
      <a:minorFont>
        <a:latin typeface="等线"/>
        <a:ea typeface="思源黑体 CN Extra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5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1764</Words>
  <Application>Microsoft Office PowerPoint</Application>
  <PresentationFormat>宽屏</PresentationFormat>
  <Paragraphs>199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Adobe 黑体 Std R</vt:lpstr>
      <vt:lpstr>Adobe 宋体 Std L</vt:lpstr>
      <vt:lpstr>等线</vt:lpstr>
      <vt:lpstr>等线 Light</vt:lpstr>
      <vt:lpstr>楷体</vt:lpstr>
      <vt:lpstr>思源黑体 CN Bold</vt:lpstr>
      <vt:lpstr>思源黑体 CN ExtraLight</vt:lpstr>
      <vt:lpstr>宋体</vt:lpstr>
      <vt:lpstr>微软雅黑</vt:lpstr>
      <vt:lpstr>Arial</vt:lpstr>
      <vt:lpstr>Calibri</vt:lpstr>
      <vt:lpstr>Sylfaen</vt:lpstr>
      <vt:lpstr>Times New Roman</vt:lpstr>
      <vt:lpstr>Wingdings</vt:lpstr>
      <vt:lpstr>郑少PPT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KLS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001</dc:title>
  <dc:creator>郑少PPT</dc:creator>
  <cp:lastModifiedBy>Administrator</cp:lastModifiedBy>
  <cp:revision>4210</cp:revision>
  <cp:lastPrinted>2019-08-14T03:15:00Z</cp:lastPrinted>
  <dcterms:created xsi:type="dcterms:W3CDTF">2016-07-28T14:37:00Z</dcterms:created>
  <dcterms:modified xsi:type="dcterms:W3CDTF">2024-07-16T00:15:42Z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KSORubyTemplateID">
    <vt:lpwstr>2</vt:lpwstr>
  </property>
  <property fmtid="{D5CDD505-2E9C-101B-9397-08002B2CF9AE}" pid="4" name="commondata">
    <vt:lpwstr>eyJoZGlkIjoiZmEyY2VhMzA0ZjQyNWYzYjcwNzg4YmFjOGVkNzcwZGQifQ==</vt:lpwstr>
  </property>
  <property fmtid="{D5CDD505-2E9C-101B-9397-08002B2CF9AE}" pid="5" name="ICV">
    <vt:lpwstr>2498F13072D047E8B7231FB38E2BBDCA_12</vt:lpwstr>
  </property>
</Properties>
</file>