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gif" ContentType="image/gif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3"/>
    <p:sldId id="602" r:id="rId4"/>
    <p:sldId id="652" r:id="rId5"/>
    <p:sldId id="653" r:id="rId6"/>
    <p:sldId id="654" r:id="rId7"/>
    <p:sldId id="655" r:id="rId8"/>
    <p:sldId id="627" r:id="rId9"/>
    <p:sldId id="657" r:id="rId10"/>
    <p:sldId id="658" r:id="rId11"/>
    <p:sldId id="656" r:id="rId12"/>
    <p:sldId id="661" r:id="rId13"/>
    <p:sldId id="601" r:id="rId14"/>
  </p:sldIdLst>
  <p:sldSz cx="12192000" cy="6858000"/>
  <p:notesSz cx="6798945" cy="9929495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用户" initials="W用" lastIdx="1" clrIdx="0"/>
  <p:cmAuthor id="2" name="茹克娅" initials="茹" lastIdx="1" clrIdx="1"/>
  <p:cmAuthor id="3" name="anwar" initials="a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15" autoAdjust="0"/>
    <p:restoredTop sz="94671" autoAdjust="0"/>
  </p:normalViewPr>
  <p:slideViewPr>
    <p:cSldViewPr>
      <p:cViewPr varScale="1">
        <p:scale>
          <a:sx n="69" d="100"/>
          <a:sy n="69" d="100"/>
        </p:scale>
        <p:origin x="1284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gs" Target="tags/tag35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0883B-8F6B-47D6-869A-5D38AC3CAAF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89165" y="744538"/>
            <a:ext cx="662093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F8747-3072-4608-82B0-192D667AE52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06126-6163-47A0-B915-CF9E6C40BC25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3E54-1143-466A-83B5-BC84ABDE71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5" name="组合 14"/>
          <p:cNvGrpSpPr/>
          <p:nvPr userDrawn="1"/>
        </p:nvGrpSpPr>
        <p:grpSpPr>
          <a:xfrm>
            <a:off x="9" y="1402670"/>
            <a:ext cx="12194855" cy="2112886"/>
            <a:chOff x="-1717" y="1633490"/>
            <a:chExt cx="9145717" cy="2112886"/>
          </a:xfrm>
        </p:grpSpPr>
        <p:sp>
          <p:nvSpPr>
            <p:cNvPr id="7" name="Rectangle 2"/>
            <p:cNvSpPr>
              <a:spLocks noChangeArrowheads="1"/>
            </p:cNvSpPr>
            <p:nvPr userDrawn="1"/>
          </p:nvSpPr>
          <p:spPr bwMode="gray">
            <a:xfrm>
              <a:off x="1417185" y="2331581"/>
              <a:ext cx="7726815" cy="1384070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16200000" scaled="1"/>
              <a:tileRect/>
            </a:gra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lvl1pPr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1pPr>
              <a:lvl2pPr marL="742950" indent="-28575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2pPr>
              <a:lvl3pPr marL="11430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3pPr>
              <a:lvl4pPr marL="16002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4pPr>
              <a:lvl5pPr marL="20574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Rectangle 5"/>
            <p:cNvSpPr>
              <a:spLocks noChangeArrowheads="1"/>
            </p:cNvSpPr>
            <p:nvPr userDrawn="1"/>
          </p:nvSpPr>
          <p:spPr bwMode="gray">
            <a:xfrm>
              <a:off x="1420613" y="2336234"/>
              <a:ext cx="710308" cy="70739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1pPr>
              <a:lvl2pPr marL="742950" indent="-28575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2pPr>
              <a:lvl3pPr marL="11430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3pPr>
              <a:lvl4pPr marL="16002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4pPr>
              <a:lvl5pPr marL="20574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Rectangle 6"/>
            <p:cNvSpPr>
              <a:spLocks noChangeArrowheads="1"/>
            </p:cNvSpPr>
            <p:nvPr userDrawn="1"/>
          </p:nvSpPr>
          <p:spPr bwMode="gray">
            <a:xfrm>
              <a:off x="710307" y="2331581"/>
              <a:ext cx="710306" cy="70739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1pPr>
              <a:lvl2pPr marL="742950" indent="-28575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2pPr>
              <a:lvl3pPr marL="11430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3pPr>
              <a:lvl4pPr marL="16002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4pPr>
              <a:lvl5pPr marL="20574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Rectangle 7"/>
            <p:cNvSpPr>
              <a:spLocks noChangeArrowheads="1"/>
            </p:cNvSpPr>
            <p:nvPr userDrawn="1"/>
          </p:nvSpPr>
          <p:spPr bwMode="gray">
            <a:xfrm>
              <a:off x="1420613" y="1633490"/>
              <a:ext cx="710308" cy="70739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1pPr>
              <a:lvl2pPr marL="742950" indent="-28575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2pPr>
              <a:lvl3pPr marL="11430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3pPr>
              <a:lvl4pPr marL="16002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4pPr>
              <a:lvl5pPr marL="20574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 userDrawn="1"/>
          </p:nvSpPr>
          <p:spPr bwMode="gray">
            <a:xfrm>
              <a:off x="-1717" y="3038978"/>
              <a:ext cx="710308" cy="70739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1pPr>
              <a:lvl2pPr marL="742950" indent="-28575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2pPr>
              <a:lvl3pPr marL="11430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3pPr>
              <a:lvl4pPr marL="16002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4pPr>
              <a:lvl5pPr marL="20574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 userDrawn="1"/>
          </p:nvSpPr>
          <p:spPr bwMode="gray">
            <a:xfrm>
              <a:off x="710307" y="3116060"/>
              <a:ext cx="705161" cy="63031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1pPr>
              <a:lvl2pPr marL="742950" indent="-28575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2pPr>
              <a:lvl3pPr marL="11430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3pPr>
              <a:lvl4pPr marL="16002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4pPr>
              <a:lvl5pPr marL="2057400" indent="-228600"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0066"/>
                </a:buClr>
                <a:buFont typeface="Wingdings" panose="05000000000000000000" pitchFamily="2" charset="2"/>
                <a:buChar char="u"/>
                <a:defRPr sz="2000" b="1">
                  <a:solidFill>
                    <a:schemeClr val="tx1"/>
                  </a:solidFill>
                  <a:latin typeface="Times New Roman" panose="0202050305040509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8" name="Rectangle 4"/>
          <p:cNvSpPr>
            <a:spLocks noGrp="1" noChangeArrowheads="1"/>
          </p:cNvSpPr>
          <p:nvPr userDrawn="1">
            <p:ph type="title"/>
          </p:nvPr>
        </p:nvSpPr>
        <p:spPr bwMode="white">
          <a:xfrm>
            <a:off x="2798112" y="2685294"/>
            <a:ext cx="9204999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>
              <a:defRPr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8066" y="181881"/>
            <a:ext cx="9685248" cy="682437"/>
          </a:xfrm>
          <a:prstGeom prst="rect">
            <a:avLst/>
          </a:prstGeom>
        </p:spPr>
        <p:txBody>
          <a:bodyPr/>
          <a:lstStyle>
            <a:lvl1pPr algn="l">
              <a:defRPr sz="3600">
                <a:latin typeface="华文新魏" panose="02010800040101010101" pitchFamily="2" charset="-122"/>
                <a:ea typeface="华文新魏" panose="02010800040101010101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39" y="1825625"/>
            <a:ext cx="10516087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86D12-2865-47D9-93F2-64517C020A62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3E54-1143-466A-83B5-BC84ABDE71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192009" y="976546"/>
            <a:ext cx="11808548" cy="0"/>
          </a:xfrm>
          <a:prstGeom prst="line">
            <a:avLst/>
          </a:prstGeom>
          <a:ln w="603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39" y="365129"/>
            <a:ext cx="10516087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9DA4-45A7-49A4-BD69-16A4ADFCC04D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23E54-1143-466A-83B5-BC84ABDE71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71" y="1122363"/>
            <a:ext cx="9144424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71" y="3602038"/>
            <a:ext cx="9144424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25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AB7A37-B852-49AB-B2E2-96296AB21F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F8D02-9041-4C59-BC62-13DE0E5C67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A096-87DE-41EE-9681-636C368CB0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09F39-0A9C-4431-837E-ABEF99ACF6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8.png"/><Relationship Id="rId7" Type="http://schemas.microsoft.com/office/2007/relationships/hdphoto" Target="../media/image7.wdp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39" y="6356359"/>
            <a:ext cx="2743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FA71B-B24F-4DD6-9600-1DB078D1ADC7}" type="datetime1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788" y="6356359"/>
            <a:ext cx="41149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1000" y="6356359"/>
            <a:ext cx="2743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23E54-1143-466A-83B5-BC84ABDE715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82309" y="93333"/>
            <a:ext cx="1203721" cy="69678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10856" y="95873"/>
            <a:ext cx="902022" cy="6764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9.png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jpeg"/><Relationship Id="rId8" Type="http://schemas.openxmlformats.org/officeDocument/2006/relationships/tags" Target="../tags/tag11.xml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image" Target="../media/image10.png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20.xml"/><Relationship Id="rId7" Type="http://schemas.openxmlformats.org/officeDocument/2006/relationships/image" Target="../media/image16.png"/><Relationship Id="rId6" Type="http://schemas.openxmlformats.org/officeDocument/2006/relationships/tags" Target="../tags/tag19.xml"/><Relationship Id="rId5" Type="http://schemas.openxmlformats.org/officeDocument/2006/relationships/image" Target="../media/image15.png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image" Target="../media/image14.png"/><Relationship Id="rId1" Type="http://schemas.openxmlformats.org/officeDocument/2006/relationships/tags" Target="../tags/tag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tags" Target="../tags/tag24.xml"/><Relationship Id="rId3" Type="http://schemas.openxmlformats.org/officeDocument/2006/relationships/image" Target="../media/image17.png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25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tags" Target="../tags/tag26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4.xml"/><Relationship Id="rId8" Type="http://schemas.openxmlformats.org/officeDocument/2006/relationships/image" Target="../media/image28.png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image" Target="../media/image27.png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image" Target="../media/image26.png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4799965" y="5661025"/>
            <a:ext cx="218567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Times New Roman Regular" panose="02020503050405090304" charset="0"/>
                <a:ea typeface="宋体" charset="0"/>
                <a:cs typeface="Times New Roman Regular" panose="02020503050405090304" charset="0"/>
              </a:rPr>
              <a:t>2026.07.05</a:t>
            </a:r>
            <a:r>
              <a:rPr lang="en-US" altLang="zh-CN" sz="2000" dirty="0">
                <a:latin typeface="宋体" charset="0"/>
                <a:ea typeface="宋体" charset="0"/>
                <a:cs typeface="宋体" charset="0"/>
              </a:rPr>
              <a:t> </a:t>
            </a:r>
            <a:endParaRPr lang="en-US" altLang="zh-CN" sz="2000" dirty="0">
              <a:latin typeface="宋体" charset="0"/>
              <a:ea typeface="宋体" charset="0"/>
              <a:cs typeface="宋体" charset="0"/>
            </a:endParaRPr>
          </a:p>
        </p:txBody>
      </p:sp>
      <p:sp>
        <p:nvSpPr>
          <p:cNvPr id="4" name="Text Box 3"/>
          <p:cNvSpPr txBox="1"/>
          <p:nvPr>
            <p:custDataLst>
              <p:tags r:id="rId1"/>
            </p:custDataLst>
          </p:nvPr>
        </p:nvSpPr>
        <p:spPr>
          <a:xfrm>
            <a:off x="407670" y="1484630"/>
            <a:ext cx="11185525" cy="3692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en-US" sz="4400">
                <a:latin typeface="Times New Roman Regular" panose="02020503050405090304" charset="0"/>
                <a:cs typeface="Times New Roman Regular" panose="02020503050405090304" charset="0"/>
              </a:rPr>
              <a:t>Single-pulse Study of </a:t>
            </a:r>
            <a:r>
              <a:rPr lang="en-US" sz="4400">
                <a:latin typeface="Times New Roman Regular" panose="02020503050405090304" charset="0"/>
                <a:cs typeface="Times New Roman Regular" panose="02020503050405090304" charset="0"/>
              </a:rPr>
              <a:t>Newly Discovered CRAFTS Pulsars</a:t>
            </a:r>
            <a:r>
              <a:rPr lang="en-US" sz="4000">
                <a:latin typeface="Times New Roman Regular" panose="02020503050405090304" charset="0"/>
                <a:cs typeface="Times New Roman Regular" panose="02020503050405090304" charset="0"/>
              </a:rPr>
              <a:t> </a:t>
            </a:r>
            <a:endParaRPr lang="en-US" sz="4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algn="ctr">
              <a:lnSpc>
                <a:spcPct val="150000"/>
              </a:lnSpc>
            </a:pPr>
            <a:endParaRPr lang="en-US" sz="2000">
              <a:latin typeface="Times New Roman Regular" panose="02020503050405090304" charset="0"/>
              <a:ea typeface="宋体" charset="0"/>
              <a:cs typeface="Times New Roman Regular" panose="02020503050405090304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>
                <a:latin typeface="Times New Roman Regular" panose="02020503050405090304" charset="0"/>
                <a:ea typeface="宋体" charset="0"/>
                <a:cs typeface="Times New Roman Regular" panose="02020503050405090304" charset="0"/>
              </a:rPr>
              <a:t>Xinjiang Astronomical Observatory, CAS (XAO)</a:t>
            </a:r>
            <a:endParaRPr lang="en-US" sz="2400">
              <a:latin typeface="Times New Roman Regular" panose="02020503050405090304" charset="0"/>
              <a:ea typeface="宋体" charset="0"/>
              <a:cs typeface="Times New Roman Regular" panose="0202050305040509030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dirty="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Speaker: Rukiye Rejep</a:t>
            </a:r>
            <a:endParaRPr lang="en-US" altLang="zh-CN" sz="2400" dirty="0">
              <a:latin typeface="Times New Roman Regular" panose="02020503050405090304" charset="0"/>
              <a:ea typeface="宋体" charset="0"/>
              <a:cs typeface="Times New Roman Regular" panose="0202050305040509030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P_Pdot_new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51815" y="1423035"/>
            <a:ext cx="5574665" cy="446151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0" y="5981065"/>
            <a:ext cx="12191365" cy="8769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7" name="Content Placeholder 4"/>
          <p:cNvSpPr/>
          <p:nvPr>
            <p:custDataLst>
              <p:tags r:id="rId4"/>
            </p:custDataLst>
          </p:nvPr>
        </p:nvSpPr>
        <p:spPr>
          <a:xfrm>
            <a:off x="6671945" y="1340485"/>
            <a:ext cx="4158615" cy="2022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"/>
            </a:pPr>
            <a:r>
              <a:rPr lang="en-US" sz="2000" b="1">
                <a:latin typeface="Times New Roman Bold" panose="02020503050405090304" charset="0"/>
                <a:cs typeface="Times New Roman Bold" panose="02020503050405090304" charset="0"/>
              </a:rPr>
              <a:t>Timing</a:t>
            </a:r>
            <a:r>
              <a:rPr lang="en-US" sz="2000" b="1">
                <a:latin typeface="Times New Roman Regular" panose="02020503050405090304" charset="0"/>
                <a:cs typeface="Times New Roman Regular" panose="02020503050405090304" charset="0"/>
              </a:rPr>
              <a:t>: </a:t>
            </a:r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</a:rPr>
              <a:t>19C69, 19C106, 19C112, 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marL="0" indent="0">
              <a:buNone/>
            </a:pPr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</a:rPr>
              <a:t>                  19C118, 19C119, 19C123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marL="0" indent="0">
              <a:buNone/>
            </a:pPr>
            <a:endParaRPr lang="en-US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>
              <a:buFont typeface="Wingdings" panose="05000000000000000000" charset="0"/>
              <a:buChar char=""/>
            </a:pPr>
            <a:r>
              <a:rPr lang="en-US" sz="2000" b="1">
                <a:latin typeface="Times New Roman Bold" panose="02020503050405090304" charset="0"/>
                <a:cs typeface="Times New Roman Bold" panose="02020503050405090304" charset="0"/>
              </a:rPr>
              <a:t>Single-pulse:</a:t>
            </a:r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</a:rPr>
              <a:t> 19C84, 19C19, 19C63, 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marL="0" indent="0">
              <a:buNone/>
            </a:pPr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</a:rPr>
              <a:t>                           19C83, 19C112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graphicFrame>
        <p:nvGraphicFramePr>
          <p:cNvPr id="8" name="Table 3"/>
          <p:cNvGraphicFramePr/>
          <p:nvPr>
            <p:custDataLst>
              <p:tags r:id="rId5"/>
            </p:custDataLst>
          </p:nvPr>
        </p:nvGraphicFramePr>
        <p:xfrm>
          <a:off x="6816090" y="3789045"/>
          <a:ext cx="4279900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1565"/>
                <a:gridCol w="1673860"/>
                <a:gridCol w="1514475"/>
              </a:tblGrid>
              <a:tr h="609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Pulsar </a:t>
                      </a:r>
                      <a:endParaRPr lang="en-US" sz="20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ZD06</a:t>
                      </a:r>
                      <a:endParaRPr lang="en-US" sz="20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timing</a:t>
                      </a:r>
                      <a:endParaRPr lang="en-US" sz="20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20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FAST</a:t>
                      </a:r>
                      <a:endParaRPr lang="en-US" sz="20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  <a:p>
                      <a:pPr algn="ctr">
                        <a:buNone/>
                      </a:pPr>
                      <a:endParaRPr lang="en-US" sz="20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200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19C84</a:t>
                      </a:r>
                      <a:endParaRPr lang="en-US" sz="200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2000"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15</a:t>
                      </a:r>
                      <a:r>
                        <a:rPr lang="en-US" sz="2000"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→75 min</a:t>
                      </a:r>
                      <a:endParaRPr lang="en-US" sz="2000"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2000">
                          <a:latin typeface="Times New Roman Regular" panose="02020503050405090304" charset="0"/>
                          <a:ea typeface="宋体" charset="0"/>
                          <a:cs typeface="Times New Roman Regular" panose="02020503050405090304" charset="0"/>
                          <a:sym typeface="+mn-ea"/>
                        </a:rPr>
                        <a:t>2→40 min</a:t>
                      </a:r>
                      <a:endParaRPr lang="en-US" sz="2000">
                        <a:latin typeface="Times New Roman Regular" panose="02020503050405090304" charset="0"/>
                        <a:ea typeface="宋体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200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19C19</a:t>
                      </a:r>
                      <a:endParaRPr lang="en-US" altLang="en-US" sz="200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2000"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9→38min</a:t>
                      </a:r>
                      <a:endParaRPr lang="en-US" altLang="en-US" sz="2000"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2000"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_</a:t>
                      </a:r>
                      <a:endParaRPr lang="en-US" altLang="en-US" sz="2000"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200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19C61</a:t>
                      </a:r>
                      <a:endParaRPr lang="en-US" altLang="en-US" sz="200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2000"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7→38min</a:t>
                      </a:r>
                      <a:endParaRPr lang="en-US" altLang="en-US" sz="2000"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2000"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_</a:t>
                      </a:r>
                      <a:endParaRPr lang="en-US" altLang="en-US" sz="2000"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/>
                </a:tc>
              </a:tr>
              <a:tr h="3835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200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19C83</a:t>
                      </a:r>
                      <a:endParaRPr lang="en-US" altLang="en-US" sz="200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2000"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4→17min</a:t>
                      </a:r>
                      <a:endParaRPr lang="en-US" altLang="en-US" sz="2000"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2000"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1→20 min</a:t>
                      </a:r>
                      <a:endParaRPr lang="en-US" altLang="en-US" sz="2000"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200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19C112</a:t>
                      </a:r>
                      <a:endParaRPr lang="en-US" altLang="en-US" sz="200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2000"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_</a:t>
                      </a:r>
                      <a:endParaRPr lang="en-US" altLang="en-US" sz="2000"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en-US" sz="2000"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2→2.8 hour</a:t>
                      </a:r>
                      <a:endParaRPr lang="en-US" altLang="en-US" sz="2000"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itle 1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838283" y="0"/>
            <a:ext cx="1051663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FAST CRAFTS</a:t>
            </a:r>
            <a:endParaRPr lang="en-US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9C84_Pstack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3025" y="847090"/>
            <a:ext cx="3068320" cy="6000750"/>
          </a:xfrm>
          <a:prstGeom prst="rect">
            <a:avLst/>
          </a:prstGeom>
        </p:spPr>
      </p:pic>
      <p:graphicFrame>
        <p:nvGraphicFramePr>
          <p:cNvPr id="2" name="Table 3"/>
          <p:cNvGraphicFramePr/>
          <p:nvPr>
            <p:custDataLst>
              <p:tags r:id="rId3"/>
            </p:custDataLst>
          </p:nvPr>
        </p:nvGraphicFramePr>
        <p:xfrm>
          <a:off x="3359785" y="1196340"/>
          <a:ext cx="8512810" cy="99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1247775"/>
                <a:gridCol w="1226185"/>
                <a:gridCol w="1271270"/>
                <a:gridCol w="1103630"/>
                <a:gridCol w="1377950"/>
              </a:tblGrid>
              <a:tr h="609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Pulsar </a:t>
                      </a:r>
                      <a:endParaRPr lang="en-US" sz="16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Pulse Period</a:t>
                      </a:r>
                      <a:endParaRPr lang="en-US" sz="16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(s)</a:t>
                      </a:r>
                      <a:endParaRPr lang="en-US" sz="16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DM</a:t>
                      </a:r>
                      <a:endParaRPr lang="en-US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(</a:t>
                      </a:r>
                      <a:r>
                        <a:rPr lang="en-US" sz="16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pc cm-3</a:t>
                      </a:r>
                      <a:r>
                        <a:rPr lang="en-US" sz="16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)</a:t>
                      </a:r>
                      <a:endParaRPr lang="en-US" sz="16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Frequency</a:t>
                      </a:r>
                      <a:endParaRPr lang="en-US" sz="16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(MHz)</a:t>
                      </a:r>
                      <a:endParaRPr lang="en-US" sz="16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Num. of SP</a:t>
                      </a:r>
                      <a:r>
                        <a:rPr lang="en-US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 </a:t>
                      </a:r>
                      <a:endParaRPr lang="en-US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Obs. Length</a:t>
                      </a:r>
                      <a:endParaRPr lang="en-US" sz="16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(mins)</a:t>
                      </a:r>
                      <a:endParaRPr lang="en-US" sz="16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PSR J1239+0326 (19C84)</a:t>
                      </a:r>
                      <a:endParaRPr lang="en-US" sz="160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0.858</a:t>
                      </a:r>
                      <a:endParaRPr lang="en-US" sz="1600"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34.3</a:t>
                      </a:r>
                      <a:endParaRPr lang="en-US" sz="1600"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1250 </a:t>
                      </a:r>
                      <a:endParaRPr lang="en-US" sz="160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4277</a:t>
                      </a:r>
                      <a:endParaRPr lang="en-US" sz="1600"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75</a:t>
                      </a:r>
                      <a:endParaRPr lang="en-US" sz="160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3863340" y="2420620"/>
                <a:ext cx="3573145" cy="178752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marL="285750" indent="-285750">
                  <a:buFont typeface="Wingdings" panose="05000000000000000000" charset="0"/>
                  <a:buChar char=""/>
                </a:pPr>
                <a:r>
                  <a:rPr lang="en-US" altLang="zh-CN">
                    <a:latin typeface="Times New Roman Regular" panose="02020503050405090304" charset="0"/>
                    <a:ea typeface="微软雅黑" charset="0"/>
                    <a:cs typeface="Times New Roman Regular" panose="02020503050405090304" charset="0"/>
                  </a:rPr>
                  <a:t>An old pulsar (3.11 × 10</a:t>
                </a:r>
                <a:r>
                  <a:rPr lang="en-US" altLang="zh-CN" baseline="30000">
                    <a:latin typeface="Times New Roman Regular" panose="02020503050405090304" charset="0"/>
                    <a:ea typeface="微软雅黑" charset="0"/>
                    <a:cs typeface="Times New Roman Regular" panose="02020503050405090304" charset="0"/>
                  </a:rPr>
                  <a:t>8</a:t>
                </a:r>
                <a:r>
                  <a:rPr lang="en-US" altLang="zh-CN">
                    <a:latin typeface="Times New Roman Regular" panose="02020503050405090304" charset="0"/>
                    <a:ea typeface="微软雅黑" charset="0"/>
                    <a:cs typeface="Times New Roman Regular" panose="02020503050405090304" charset="0"/>
                  </a:rPr>
                  <a:t> yr)</a:t>
                </a:r>
                <a:endParaRPr lang="en-US" altLang="zh-CN">
                  <a:latin typeface="Times New Roman Regular" panose="02020503050405090304" charset="0"/>
                  <a:ea typeface="微软雅黑" charset="0"/>
                  <a:cs typeface="Times New Roman Regular" panose="02020503050405090304" charset="0"/>
                </a:endParaRPr>
              </a:p>
              <a:p>
                <a:pPr marL="285750" indent="-285750">
                  <a:buFont typeface="Wingdings" panose="05000000000000000000" charset="0"/>
                  <a:buChar char=""/>
                </a:pPr>
                <a:endParaRPr lang="en-US" altLang="zh-CN" i="1"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pPr marL="285750" indent="-285750">
                  <a:buFont typeface="Wingdings" panose="05000000000000000000" charset="0"/>
                  <a:buChar char=""/>
                </a:pP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altLang="zh-CN" i="1">
                            <a:latin typeface="DejaVu Math TeX Gyre" panose="02000503000000000000" charset="0"/>
                            <a:cs typeface="DejaVu Math TeX Gyre" panose="02000503000000000000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DejaVu Math TeX Gyre" panose="02000503000000000000" charset="0"/>
                            <a:cs typeface="DejaVu Math TeX Gyre" panose="02000503000000000000" charset="0"/>
                          </a:rPr>
                          <m:t>𝐸</m:t>
                        </m:r>
                      </m:e>
                    </m:acc>
                    <m:r>
                      <a:rPr lang="en-US" altLang="zh-CN" i="1">
                        <a:latin typeface="DejaVu Math TeX Gyre" panose="02000503000000000000" charset="0"/>
                        <a:ea typeface="宋体" charset="0"/>
                        <a:cs typeface="DejaVu Math TeX Gyre" panose="02000503000000000000" charset="0"/>
                      </a:rPr>
                      <m:t>=</m:t>
                    </m:r>
                  </m:oMath>
                </a14:m>
                <a:r>
                  <a:rPr lang="en-US" altLang="zh-CN">
                    <a:latin typeface="Times New Roman Regular" panose="02020503050405090304" charset="0"/>
                    <a:cs typeface="Times New Roman Regular" panose="02020503050405090304" charset="0"/>
                  </a:rPr>
                  <a:t> </a:t>
                </a:r>
                <a:r>
                  <a:rPr lang="zh-CN" altLang="en-US">
                    <a:latin typeface="Times New Roman Regular" panose="02020503050405090304" charset="0"/>
                    <a:cs typeface="Times New Roman Regular" panose="02020503050405090304" charset="0"/>
                  </a:rPr>
                  <a:t>2.7 × 10</a:t>
                </a:r>
                <a:r>
                  <a:rPr lang="zh-CN" altLang="en-US" baseline="30000">
                    <a:latin typeface="Times New Roman Regular" panose="02020503050405090304" charset="0"/>
                    <a:cs typeface="Times New Roman Regular" panose="02020503050405090304" charset="0"/>
                  </a:rPr>
                  <a:t>30</a:t>
                </a:r>
                <a:r>
                  <a:rPr lang="en-US" altLang="zh-CN" baseline="30000">
                    <a:latin typeface="Times New Roman Regular" panose="02020503050405090304" charset="0"/>
                    <a:cs typeface="Times New Roman Regular" panose="02020503050405090304" charset="0"/>
                  </a:rPr>
                  <a:t> </a:t>
                </a:r>
                <a:r>
                  <a:rPr lang="zh-CN" altLang="en-US">
                    <a:latin typeface="Times New Roman Regular" panose="02020503050405090304" charset="0"/>
                    <a:cs typeface="Times New Roman Regular" panose="02020503050405090304" charset="0"/>
                  </a:rPr>
                  <a:t>erg/s</a:t>
                </a:r>
                <a:endParaRPr lang="zh-CN" altLang="en-US"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pPr marL="285750" indent="-285750">
                  <a:buFont typeface="Wingdings" panose="05000000000000000000" charset="0"/>
                  <a:buChar char=""/>
                </a:pPr>
                <a:endParaRPr lang="zh-CN" altLang="en-US"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pPr marL="285750" indent="-285750">
                  <a:buFont typeface="Wingdings" panose="05000000000000000000" charset="0"/>
                  <a:buChar char=""/>
                </a:pPr>
                <a:r>
                  <a:rPr lang="en-US" altLang="zh-CN">
                    <a:latin typeface="Times New Roman Regular" panose="02020503050405090304" charset="0"/>
                    <a:cs typeface="Times New Roman Regular" panose="02020503050405090304" charset="0"/>
                  </a:rPr>
                  <a:t>B</a:t>
                </a:r>
                <a:r>
                  <a:rPr lang="en-US" altLang="zh-CN" baseline="-25000">
                    <a:latin typeface="Times New Roman Regular" panose="02020503050405090304" charset="0"/>
                    <a:cs typeface="Times New Roman Regular" panose="02020503050405090304" charset="0"/>
                  </a:rPr>
                  <a:t>surf </a:t>
                </a:r>
                <a:r>
                  <a:rPr lang="en-US" altLang="zh-CN">
                    <a:latin typeface="Times New Roman Regular" panose="02020503050405090304" charset="0"/>
                    <a:cs typeface="Times New Roman Regular" panose="02020503050405090304" charset="0"/>
                  </a:rPr>
                  <a:t>= 6.2 × 10</a:t>
                </a:r>
                <a:r>
                  <a:rPr lang="en-US" altLang="zh-CN" baseline="30000">
                    <a:latin typeface="Times New Roman Regular" panose="02020503050405090304" charset="0"/>
                    <a:cs typeface="Times New Roman Regular" panose="02020503050405090304" charset="0"/>
                  </a:rPr>
                  <a:t>11 </a:t>
                </a:r>
                <a:r>
                  <a:rPr lang="en-US" altLang="zh-CN">
                    <a:latin typeface="Times New Roman Regular" panose="02020503050405090304" charset="0"/>
                    <a:cs typeface="Times New Roman Regular" panose="02020503050405090304" charset="0"/>
                  </a:rPr>
                  <a:t>G</a:t>
                </a:r>
                <a:endParaRPr lang="zh-CN" altLang="en-US">
                  <a:latin typeface="Times New Roman Regular" panose="02020503050405090304" charset="0"/>
                  <a:cs typeface="Times New Roman Regular" panose="02020503050405090304" charset="0"/>
                </a:endParaRPr>
              </a:p>
              <a:p>
                <a:pPr indent="0">
                  <a:buFont typeface="Wingdings" panose="05000000000000000000" charset="0"/>
                  <a:buNone/>
                </a:pPr>
                <a:endParaRPr lang="zh-CN" altLang="en-US">
                  <a:latin typeface="Times New Roman Regular" panose="02020503050405090304" charset="0"/>
                  <a:cs typeface="Times New Roman Regular" panose="02020503050405090304" charset="0"/>
                </a:endParaRPr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3863340" y="2420620"/>
                <a:ext cx="3573145" cy="1787525"/>
              </a:xfrm>
              <a:prstGeom prst="rect">
                <a:avLst/>
              </a:prstGeom>
              <a:blipFill rotWithShape="1">
                <a:blip r:embed="rId6"/>
                <a:stretch>
                  <a:fillRect t="-9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/>
          <p:cNvSpPr txBox="1"/>
          <p:nvPr/>
        </p:nvSpPr>
        <p:spPr>
          <a:xfrm>
            <a:off x="3451860" y="6062980"/>
            <a:ext cx="8740140" cy="7848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5" name="图片 4" descr="P_Pdot_19C8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0950" y="4076700"/>
            <a:ext cx="3238500" cy="259143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679690" y="3140710"/>
            <a:ext cx="3696970" cy="314579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8544560" y="2503170"/>
            <a:ext cx="225679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</a:rPr>
              <a:t>2D</a:t>
            </a:r>
            <a:r>
              <a:rPr lang="zh-CN" altLang="en-US" sz="2000">
                <a:latin typeface="Times New Roman Regular" panose="02020503050405090304" charset="0"/>
                <a:cs typeface="Times New Roman Regular" panose="02020503050405090304" charset="0"/>
              </a:rPr>
              <a:t> emission </a:t>
            </a:r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</a:rPr>
              <a:t>region</a:t>
            </a: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1580598" y="0"/>
            <a:ext cx="1051663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ctr">
              <a:buFont typeface="+mj-ea"/>
              <a:buAutoNum type="circleNumDbPlain"/>
            </a:pPr>
            <a:r>
              <a:rPr lang="en-US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PSR J1239+0326 (19C84)</a:t>
            </a:r>
            <a:endParaRPr lang="en-US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5981065"/>
            <a:ext cx="12191365" cy="8769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6" name="Content Placeholder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23570" y="1916430"/>
            <a:ext cx="11335385" cy="39928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charset="0"/>
              <a:buChar char=""/>
            </a:pPr>
            <a:r>
              <a:rPr lang="en-US" sz="18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 </a:t>
            </a:r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PSR J1239+0326</a:t>
            </a:r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</a:rPr>
              <a:t> has four components emitted from a double cone-core emission geometry;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>
              <a:lnSpc>
                <a:spcPct val="100000"/>
              </a:lnSpc>
              <a:buFont typeface="Wingdings" panose="05000000000000000000" charset="0"/>
              <a:buChar char=""/>
            </a:pP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>
              <a:lnSpc>
                <a:spcPct val="100000"/>
              </a:lnSpc>
              <a:buFont typeface="Wingdings" panose="05000000000000000000" charset="0"/>
              <a:buChar char=""/>
            </a:pPr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 W</a:t>
            </a:r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</a:rPr>
              <a:t>e estimated the inclination angle between the magnetic and the rotational axes to be 10◦;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marL="0" indent="0">
              <a:lnSpc>
                <a:spcPct val="100000"/>
              </a:lnSpc>
              <a:buFont typeface="Wingdings" panose="05000000000000000000" charset="0"/>
              <a:buNone/>
            </a:pP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>
              <a:lnSpc>
                <a:spcPct val="100000"/>
              </a:lnSpc>
              <a:buFont typeface="Wingdings" panose="05000000000000000000" charset="0"/>
              <a:buChar char=""/>
            </a:pPr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 Outer-cone components display ‘even–odd’ subpulse modulation with quasi-periodicity around 2</a:t>
            </a:r>
            <a:r>
              <a:rPr lang="en-US" altLang="zh-CN" sz="2000" i="1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P</a:t>
            </a:r>
            <a:endParaRPr lang="en-US" altLang="zh-CN" sz="2000" i="1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 marL="0" indent="0">
              <a:lnSpc>
                <a:spcPct val="100000"/>
              </a:lnSpc>
              <a:buFont typeface="Wingdings" panose="05000000000000000000" charset="0"/>
              <a:buNone/>
            </a:pPr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     subpulse modulation; </a:t>
            </a:r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</a:rPr>
              <a:t> </a:t>
            </a: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marL="0" indent="0">
              <a:lnSpc>
                <a:spcPct val="100000"/>
              </a:lnSpc>
              <a:buFont typeface="Wingdings" panose="05000000000000000000" charset="0"/>
              <a:buNone/>
            </a:pP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>
              <a:lnSpc>
                <a:spcPct val="100000"/>
              </a:lnSpc>
              <a:buFont typeface="Wingdings" panose="05000000000000000000" charset="0"/>
              <a:buChar char=""/>
            </a:pPr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</a:rPr>
              <a:t> Published in ApJ.</a:t>
            </a: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442168" y="0"/>
            <a:ext cx="1051663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PSR J1239+0326 (19C84)</a:t>
            </a:r>
            <a:endParaRPr lang="en-US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5981065"/>
            <a:ext cx="12191365" cy="8769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10" name="图片 9" descr="19C61_Pstack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415415" y="2564765"/>
            <a:ext cx="2573020" cy="4179570"/>
          </a:xfrm>
          <a:prstGeom prst="rect">
            <a:avLst/>
          </a:prstGeom>
        </p:spPr>
      </p:pic>
      <p:graphicFrame>
        <p:nvGraphicFramePr>
          <p:cNvPr id="11" name="Table 3"/>
          <p:cNvGraphicFramePr/>
          <p:nvPr>
            <p:custDataLst>
              <p:tags r:id="rId3"/>
            </p:custDataLst>
          </p:nvPr>
        </p:nvGraphicFramePr>
        <p:xfrm>
          <a:off x="2299335" y="1042670"/>
          <a:ext cx="7593330" cy="1454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2170"/>
                <a:gridCol w="1250315"/>
                <a:gridCol w="971550"/>
                <a:gridCol w="1068705"/>
                <a:gridCol w="958215"/>
                <a:gridCol w="1222375"/>
              </a:tblGrid>
              <a:tr h="51816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Pulsar </a:t>
                      </a:r>
                      <a:endParaRPr lang="en-US" sz="14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Pulse Period</a:t>
                      </a:r>
                      <a:endParaRPr lang="en-US" sz="14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(s)</a:t>
                      </a:r>
                      <a:endParaRPr lang="en-US" sz="14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DM</a:t>
                      </a:r>
                      <a:endParaRPr lang="en-US" sz="14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(</a:t>
                      </a:r>
                      <a:r>
                        <a:rPr lang="en-US" sz="14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pc cm-3</a:t>
                      </a:r>
                      <a:r>
                        <a:rPr lang="en-US" sz="14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)</a:t>
                      </a:r>
                      <a:endParaRPr lang="en-US" sz="14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Frequency</a:t>
                      </a:r>
                      <a:endParaRPr lang="en-US" sz="14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(MHz)</a:t>
                      </a:r>
                      <a:endParaRPr lang="en-US" sz="14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Num. of SP </a:t>
                      </a:r>
                      <a:endParaRPr lang="en-US" sz="14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Obs. Length</a:t>
                      </a:r>
                      <a:endParaRPr lang="en-US" sz="14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4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(mins)</a:t>
                      </a:r>
                      <a:endParaRPr lang="en-US" sz="14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</a:tr>
              <a:tr h="3048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40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PSR J1854-0036 (19C61)</a:t>
                      </a:r>
                      <a:endParaRPr lang="en-US" sz="140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0.717</a:t>
                      </a:r>
                      <a:endParaRPr lang="en-US" sz="1400"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491.2</a:t>
                      </a:r>
                      <a:endParaRPr lang="en-US" sz="1400"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1250 </a:t>
                      </a:r>
                      <a:endParaRPr lang="en-US" sz="140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2950</a:t>
                      </a:r>
                      <a:endParaRPr lang="en-US" sz="1400"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38</a:t>
                      </a:r>
                      <a:endParaRPr lang="en-US" sz="140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</a:tr>
              <a:tr h="32639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40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PSR J2159+0202 (19C83)</a:t>
                      </a:r>
                      <a:endParaRPr lang="zh-CN" altLang="en-US" sz="140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0.665</a:t>
                      </a:r>
                      <a:endParaRPr lang="en-US" sz="1400"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35</a:t>
                      </a:r>
                      <a:endParaRPr lang="en-US" sz="1400"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1250 </a:t>
                      </a:r>
                      <a:endParaRPr lang="en-US" sz="140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1400</a:t>
                      </a:r>
                      <a:endParaRPr lang="en-US" sz="1400"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17</a:t>
                      </a:r>
                      <a:endParaRPr lang="en-US" sz="140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</a:tr>
              <a:tr h="30480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sz="140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PSR J2112+0740 (19C19)</a:t>
                      </a:r>
                      <a:endParaRPr lang="zh-CN" altLang="en-US" sz="140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0.275</a:t>
                      </a:r>
                      <a:endParaRPr lang="en-US" sz="1400"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24.9</a:t>
                      </a:r>
                      <a:endParaRPr lang="en-US" sz="1400"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1250 </a:t>
                      </a:r>
                      <a:endParaRPr lang="en-US" sz="140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7989</a:t>
                      </a:r>
                      <a:endParaRPr lang="en-US" sz="1400"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40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38</a:t>
                      </a:r>
                      <a:endParaRPr lang="en-US" sz="140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图片 4" descr="19C83_Pstack_Title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655820" y="2574290"/>
            <a:ext cx="2470785" cy="4220210"/>
          </a:xfrm>
          <a:prstGeom prst="rect">
            <a:avLst/>
          </a:prstGeom>
        </p:spPr>
      </p:pic>
      <p:pic>
        <p:nvPicPr>
          <p:cNvPr id="8" name="图片 7" descr="19C19_Pstack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793990" y="2564765"/>
            <a:ext cx="2519680" cy="417957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1343660" y="44450"/>
            <a:ext cx="10516870" cy="11118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0" algn="ctr">
              <a:buFont typeface="+mj-ea"/>
            </a:pPr>
            <a:r>
              <a:rPr lang="en-US">
                <a:latin typeface="Calibri" charset="0"/>
                <a:ea typeface="Calibri" charset="0"/>
                <a:cs typeface="Times New Roman Regular" panose="02020503050405090304" charset="0"/>
                <a:sym typeface="+mn-ea"/>
              </a:rPr>
              <a:t>② </a:t>
            </a:r>
            <a:r>
              <a:rPr lang="en-US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Three CRAFTS Pulsars</a:t>
            </a:r>
            <a:endParaRPr lang="en-US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5981065"/>
            <a:ext cx="12191365" cy="8769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6" name="Content Placeholder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23570" y="1196975"/>
            <a:ext cx="11323955" cy="5384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charset="0"/>
              <a:buChar char=""/>
            </a:pPr>
            <a:r>
              <a:rPr lang="en-US" sz="18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 </a:t>
            </a:r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</a:rPr>
              <a:t>This study conducts a comprehensive single-pulse analysis of three FAST-CRAFTS discovered pulsars: PSRs J1854–0036, J2159+0202, J2112+0740</a:t>
            </a:r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</a:rPr>
              <a:t>;  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>
              <a:lnSpc>
                <a:spcPct val="100000"/>
              </a:lnSpc>
              <a:buFont typeface="Wingdings" panose="05000000000000000000" charset="0"/>
              <a:buChar char=""/>
            </a:pPr>
            <a:endParaRPr lang="en-US" sz="2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>
              <a:lnSpc>
                <a:spcPct val="100000"/>
              </a:lnSpc>
              <a:buFont typeface="Wingdings" panose="05000000000000000000" charset="0"/>
              <a:buChar char=""/>
            </a:pPr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 </a:t>
            </a:r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</a:rPr>
              <a:t>PSR J1854–0036 shows quasi-periodic nulling (31% fraction, 127.4</a:t>
            </a:r>
            <a:r>
              <a:rPr lang="en-US" sz="2000" i="1">
                <a:latin typeface="Times New Roman Italic" panose="02020503050405090304" charset="0"/>
                <a:cs typeface="Times New Roman Italic" panose="02020503050405090304" charset="0"/>
              </a:rPr>
              <a:t>P</a:t>
            </a:r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</a:rPr>
              <a:t> period) with weak null emission, pointing to magnetospheric state switching or geometric changes;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>
              <a:lnSpc>
                <a:spcPct val="100000"/>
              </a:lnSpc>
              <a:buFont typeface="Wingdings" panose="05000000000000000000" charset="0"/>
              <a:buChar char=""/>
            </a:pPr>
            <a:endParaRPr lang="en-US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>
              <a:lnSpc>
                <a:spcPct val="100000"/>
              </a:lnSpc>
              <a:buFont typeface="Wingdings" panose="05000000000000000000" charset="0"/>
              <a:buChar char=""/>
            </a:pPr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</a:rPr>
              <a:t>PSR J2159+0202 exhibits complex subpulse drift reversals and intensity modulations (</a:t>
            </a:r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7.0±0.2</a:t>
            </a:r>
            <a:r>
              <a:rPr lang="en-US" sz="2000" i="1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P</a:t>
            </a:r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 </a:t>
            </a:r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to 10.9±0.1</a:t>
            </a:r>
            <a:r>
              <a:rPr lang="en-US" sz="2000" i="1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P</a:t>
            </a:r>
            <a:r>
              <a:rPr lang="en-US" sz="2000">
                <a:latin typeface="Times New Roman Regular" panose="02020503050405090304" charset="0"/>
                <a:cs typeface="Times New Roman Regular" panose="02020503050405090304" charset="0"/>
              </a:rPr>
              <a:t>), indicating aliasing effects;</a:t>
            </a:r>
            <a:endParaRPr lang="en-US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marL="0" indent="0">
              <a:lnSpc>
                <a:spcPct val="100000"/>
              </a:lnSpc>
              <a:buFont typeface="Wingdings" panose="05000000000000000000" charset="0"/>
              <a:buNone/>
            </a:pP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>
              <a:lnSpc>
                <a:spcPct val="100000"/>
              </a:lnSpc>
              <a:buFont typeface="Wingdings" panose="05000000000000000000" charset="0"/>
              <a:buChar char=""/>
            </a:pPr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 PSR J2112+0740 has </a:t>
            </a:r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burst-like emission (no nulling/drifting), possibly linked to stochastic pair production or plasma instabilities.</a:t>
            </a: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>
              <a:lnSpc>
                <a:spcPct val="100000"/>
              </a:lnSpc>
              <a:buFont typeface="Wingdings" panose="05000000000000000000" charset="0"/>
              <a:buChar char=""/>
            </a:pP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>
              <a:lnSpc>
                <a:spcPct val="100000"/>
              </a:lnSpc>
              <a:buFont typeface="Wingdings" panose="05000000000000000000" charset="0"/>
              <a:buChar char=""/>
            </a:pPr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 Published in ApJ.</a:t>
            </a: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  <a:p>
            <a:pPr marL="0" indent="0">
              <a:lnSpc>
                <a:spcPct val="100000"/>
              </a:lnSpc>
              <a:buFont typeface="Wingdings" panose="05000000000000000000" charset="0"/>
              <a:buNone/>
            </a:pPr>
            <a:r>
              <a:rPr lang="en-US" altLang="zh-CN" sz="2000">
                <a:latin typeface="Times New Roman Regular" panose="02020503050405090304" charset="0"/>
                <a:cs typeface="Times New Roman Regular" panose="02020503050405090304" charset="0"/>
              </a:rPr>
              <a:t> </a:t>
            </a: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marL="0" indent="0">
              <a:lnSpc>
                <a:spcPct val="100000"/>
              </a:lnSpc>
              <a:buFont typeface="Wingdings" panose="05000000000000000000" charset="0"/>
              <a:buNone/>
            </a:pP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 marL="0" indent="0">
              <a:lnSpc>
                <a:spcPct val="100000"/>
              </a:lnSpc>
              <a:buFont typeface="Wingdings" panose="05000000000000000000" charset="0"/>
              <a:buNone/>
            </a:pPr>
            <a:endParaRPr lang="en-US" altLang="zh-CN" sz="20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4004750" y="988848"/>
            <a:ext cx="1278890" cy="344170"/>
          </a:xfrm>
          <a:prstGeom prst="rect">
            <a:avLst/>
          </a:prstGeom>
          <a:noFill/>
        </p:spPr>
        <p:txBody>
          <a:bodyPr wrap="none" lIns="68573" tIns="34287" rIns="68573" bIns="34287" rtlCol="0">
            <a:spAutoFit/>
          </a:bodyPr>
          <a:p>
            <a:r>
              <a:rPr lang="zh-CN" altLang="en-US" spc="4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</a:t>
            </a:r>
            <a:endParaRPr lang="zh-CN" altLang="en-US" spc="4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158756" y="1019844"/>
            <a:ext cx="2042160" cy="313055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p>
            <a:pPr algn="ctr"/>
            <a:r>
              <a:rPr lang="en-US" altLang="zh-CN" sz="1600" dirty="0">
                <a:solidFill>
                  <a:schemeClr val="bg1"/>
                </a:solidFill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RESEARCH PAPERS </a:t>
            </a:r>
            <a:endParaRPr lang="en-US" altLang="zh-CN" sz="1600" b="1" i="0" dirty="0">
              <a:solidFill>
                <a:srgbClr val="333333"/>
              </a:solidFill>
              <a:effectLst/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1"/>
            </p:custDataLst>
          </p:nvPr>
        </p:nvSpPr>
        <p:spPr>
          <a:xfrm>
            <a:off x="1343660" y="146050"/>
            <a:ext cx="9189085" cy="7067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p>
            <a:r>
              <a:rPr lang="en-US" sz="4000">
                <a:latin typeface="Calibri" charset="0"/>
                <a:ea typeface="Calibri" charset="0"/>
                <a:cs typeface="Times New Roman Regular" panose="02020503050405090304" charset="0"/>
                <a:sym typeface="+mn-ea"/>
              </a:rPr>
              <a:t> ③ </a:t>
            </a:r>
            <a:r>
              <a:rPr lang="en-US" sz="4000">
                <a:latin typeface="Times New Roman Regular" panose="02020503050405090304" charset="0"/>
                <a:ea typeface="+mj-ea"/>
                <a:cs typeface="Times New Roman Regular" panose="02020503050405090304" charset="0"/>
                <a:sym typeface="+mn-ea"/>
              </a:rPr>
              <a:t>PSR J1813-0452 (19C112) 单脉冲研究</a:t>
            </a:r>
            <a:endParaRPr lang="zh-CN" altLang="en-US" sz="4000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</p:txBody>
      </p:sp>
      <p:graphicFrame>
        <p:nvGraphicFramePr>
          <p:cNvPr id="4" name="Table 3"/>
          <p:cNvGraphicFramePr/>
          <p:nvPr>
            <p:custDataLst>
              <p:tags r:id="rId2"/>
            </p:custDataLst>
          </p:nvPr>
        </p:nvGraphicFramePr>
        <p:xfrm>
          <a:off x="4151630" y="1485265"/>
          <a:ext cx="7443470" cy="99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4720"/>
                <a:gridCol w="1590040"/>
                <a:gridCol w="1297940"/>
                <a:gridCol w="1151255"/>
                <a:gridCol w="1011555"/>
                <a:gridCol w="1457960"/>
              </a:tblGrid>
              <a:tr h="6096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Pulsar </a:t>
                      </a:r>
                      <a:endParaRPr lang="en-US" sz="16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Pulse Period</a:t>
                      </a:r>
                      <a:endParaRPr lang="en-US" sz="16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(s)</a:t>
                      </a:r>
                      <a:endParaRPr lang="en-US" sz="16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DM</a:t>
                      </a:r>
                      <a:endParaRPr lang="en-US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(</a:t>
                      </a:r>
                      <a:r>
                        <a:rPr lang="en-US" sz="16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pc cm-3</a:t>
                      </a:r>
                      <a:r>
                        <a:rPr lang="en-US" sz="16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)</a:t>
                      </a:r>
                      <a:endParaRPr lang="en-US" sz="16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Frequency</a:t>
                      </a:r>
                      <a:endParaRPr lang="en-US" sz="16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(MHz)</a:t>
                      </a:r>
                      <a:endParaRPr lang="en-US" sz="16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Num. of SP</a:t>
                      </a:r>
                      <a:r>
                        <a:rPr lang="en-US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 </a:t>
                      </a:r>
                      <a:endParaRPr lang="en-US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Obs. Length</a:t>
                      </a:r>
                      <a:endParaRPr lang="en-US" sz="16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(mins)</a:t>
                      </a:r>
                      <a:endParaRPr lang="en-US" sz="1600" b="0">
                        <a:solidFill>
                          <a:schemeClr val="tx1"/>
                        </a:solidFill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19C112</a:t>
                      </a:r>
                      <a:endParaRPr lang="en-US" sz="160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1.083</a:t>
                      </a:r>
                      <a:endParaRPr lang="en-US" sz="1600"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122.5</a:t>
                      </a:r>
                      <a:endParaRPr lang="en-US" sz="1600"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1250 </a:t>
                      </a:r>
                      <a:endParaRPr lang="en-US" sz="160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 Regular" panose="02020503050405090304" charset="0"/>
                          <a:cs typeface="Times New Roman Regular" panose="02020503050405090304" charset="0"/>
                          <a:sym typeface="+mn-ea"/>
                        </a:rPr>
                        <a:t>9998</a:t>
                      </a:r>
                      <a:endParaRPr lang="en-US" sz="1600">
                        <a:latin typeface="Times New Roman Regular" panose="02020503050405090304" charset="0"/>
                        <a:cs typeface="Times New Roman Regular" panose="02020503050405090304" charset="0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sz="1600">
                          <a:latin typeface="Times New Roman Regular" panose="02020503050405090304" charset="0"/>
                          <a:cs typeface="Times New Roman Regular" panose="02020503050405090304" charset="0"/>
                        </a:rPr>
                        <a:t>185</a:t>
                      </a:r>
                      <a:endParaRPr lang="en-US" sz="1600">
                        <a:latin typeface="Times New Roman Regular" panose="02020503050405090304" charset="0"/>
                        <a:cs typeface="Times New Roman Regular" panose="0202050305040509030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图片 5" descr="P_Pdot_19C1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0280" y="2781300"/>
            <a:ext cx="4323080" cy="3458845"/>
          </a:xfrm>
          <a:prstGeom prst="rect">
            <a:avLst/>
          </a:prstGeom>
        </p:spPr>
      </p:pic>
      <p:pic>
        <p:nvPicPr>
          <p:cNvPr id="2" name="图片 1" descr="19C112_20240829_0:200_Pstack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7625" y="908685"/>
            <a:ext cx="3709670" cy="5861050"/>
          </a:xfrm>
          <a:prstGeom prst="rect">
            <a:avLst/>
          </a:prstGeom>
        </p:spPr>
      </p:pic>
      <p:pic>
        <p:nvPicPr>
          <p:cNvPr id="3" name="图片 2" descr="19C112_MP-202408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1630" y="3068955"/>
            <a:ext cx="3075940" cy="25634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4004750" y="988848"/>
            <a:ext cx="1278890" cy="344170"/>
          </a:xfrm>
          <a:prstGeom prst="rect">
            <a:avLst/>
          </a:prstGeom>
          <a:noFill/>
        </p:spPr>
        <p:txBody>
          <a:bodyPr wrap="none" lIns="68573" tIns="34287" rIns="68573" bIns="34287" rtlCol="0">
            <a:spAutoFit/>
          </a:bodyPr>
          <a:p>
            <a:r>
              <a:rPr lang="zh-CN" altLang="en-US" spc="4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</a:t>
            </a:r>
            <a:endParaRPr lang="zh-CN" altLang="en-US" spc="4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158756" y="1019844"/>
            <a:ext cx="2042160" cy="313055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p>
            <a:pPr algn="ctr"/>
            <a:r>
              <a:rPr lang="en-US" altLang="zh-CN" sz="1600" dirty="0">
                <a:solidFill>
                  <a:schemeClr val="bg1"/>
                </a:solidFill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RESEARCH PAPERS </a:t>
            </a:r>
            <a:endParaRPr lang="en-US" altLang="zh-CN" sz="1600" b="1" i="0" dirty="0">
              <a:solidFill>
                <a:srgbClr val="333333"/>
              </a:solidFill>
              <a:effectLst/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pic>
        <p:nvPicPr>
          <p:cNvPr id="2" name="图片 1" descr="19C112_Eon_Eoff-202408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9470" y="1628775"/>
            <a:ext cx="5070475" cy="4225925"/>
          </a:xfrm>
          <a:prstGeom prst="rect">
            <a:avLst/>
          </a:prstGeom>
        </p:spPr>
      </p:pic>
      <p:pic>
        <p:nvPicPr>
          <p:cNvPr id="3" name="图片 2" descr="19C112_Eon_Eoff-202502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56385"/>
            <a:ext cx="5256530" cy="438023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995128" y="0"/>
            <a:ext cx="1051663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On/Off Pulse Energy Distribution</a:t>
            </a:r>
            <a:endParaRPr lang="en-US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4004750" y="988848"/>
            <a:ext cx="1278890" cy="344170"/>
          </a:xfrm>
          <a:prstGeom prst="rect">
            <a:avLst/>
          </a:prstGeom>
          <a:noFill/>
        </p:spPr>
        <p:txBody>
          <a:bodyPr wrap="none" lIns="68573" tIns="34287" rIns="68573" bIns="34287" rtlCol="0">
            <a:spAutoFit/>
          </a:bodyPr>
          <a:p>
            <a:r>
              <a:rPr lang="zh-CN" altLang="en-US" spc="4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</a:t>
            </a:r>
            <a:endParaRPr lang="zh-CN" altLang="en-US" spc="4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158756" y="1019844"/>
            <a:ext cx="2042160" cy="313055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p>
            <a:pPr algn="ctr"/>
            <a:r>
              <a:rPr lang="en-US" altLang="zh-CN" sz="1600" dirty="0">
                <a:solidFill>
                  <a:schemeClr val="bg1"/>
                </a:solidFill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RESEARCH PAPERS </a:t>
            </a:r>
            <a:endParaRPr lang="en-US" altLang="zh-CN" sz="1600" b="1" i="0" dirty="0">
              <a:solidFill>
                <a:srgbClr val="333333"/>
              </a:solidFill>
              <a:effectLst/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995128" y="0"/>
            <a:ext cx="1051663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Polarization Position Angle</a:t>
            </a:r>
            <a:endParaRPr lang="en-US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</p:txBody>
      </p:sp>
      <p:pic>
        <p:nvPicPr>
          <p:cNvPr id="4" name="图片 3" descr="e4064b32b3fa34fcc9d6cdf0e158cb4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025" y="1772920"/>
            <a:ext cx="5187315" cy="39738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4004750" y="988848"/>
            <a:ext cx="1278890" cy="344170"/>
          </a:xfrm>
          <a:prstGeom prst="rect">
            <a:avLst/>
          </a:prstGeom>
          <a:noFill/>
        </p:spPr>
        <p:txBody>
          <a:bodyPr wrap="none" lIns="68573" tIns="34287" rIns="68573" bIns="34287" rtlCol="0">
            <a:spAutoFit/>
          </a:bodyPr>
          <a:p>
            <a:r>
              <a:rPr lang="zh-CN" altLang="en-US" spc="4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研究成果</a:t>
            </a:r>
            <a:endParaRPr lang="zh-CN" altLang="en-US" spc="4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158756" y="1019844"/>
            <a:ext cx="2042160" cy="313055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p>
            <a:pPr algn="ctr"/>
            <a:r>
              <a:rPr lang="en-US" altLang="zh-CN" sz="1600" dirty="0">
                <a:solidFill>
                  <a:schemeClr val="bg1"/>
                </a:solidFill>
                <a:latin typeface="Times New Roman" panose="02020503050405090304" pitchFamily="18" charset="0"/>
                <a:ea typeface="微软雅黑" panose="020B0503020204020204" pitchFamily="34" charset="-122"/>
                <a:cs typeface="Times New Roman" panose="02020503050405090304" pitchFamily="18" charset="0"/>
              </a:rPr>
              <a:t>RESEARCH PAPERS </a:t>
            </a:r>
            <a:endParaRPr lang="en-US" altLang="zh-CN" sz="1600" b="1" i="0" dirty="0">
              <a:solidFill>
                <a:srgbClr val="333333"/>
              </a:solidFill>
              <a:effectLst/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pic>
        <p:nvPicPr>
          <p:cNvPr id="7" name="图片 6" descr="19C112_Pstack_青基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380" y="1125220"/>
            <a:ext cx="3860800" cy="55695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995128" y="0"/>
            <a:ext cx="1051663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Un</a:t>
            </a:r>
            <a:r>
              <a:rPr lang="en-US">
                <a:latin typeface="Times New Roman Regular" panose="02020503050405090304" charset="0"/>
                <a:cs typeface="Times New Roman Regular" panose="02020503050405090304" charset="0"/>
                <a:sym typeface="+mn-ea"/>
              </a:rPr>
              <a:t>usual Drifting</a:t>
            </a:r>
            <a:endParaRPr lang="en-US">
              <a:latin typeface="Times New Roman Regular" panose="02020503050405090304" charset="0"/>
              <a:cs typeface="Times New Roman Regular" panose="02020503050405090304" charset="0"/>
              <a:sym typeface="+mn-ea"/>
            </a:endParaRPr>
          </a:p>
        </p:txBody>
      </p:sp>
      <p:pic>
        <p:nvPicPr>
          <p:cNvPr id="3" name="图片 2" descr="619a523ef002bc28900f4617d15a34a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692515" y="1710055"/>
            <a:ext cx="2819400" cy="4725035"/>
          </a:xfrm>
          <a:prstGeom prst="rect">
            <a:avLst/>
          </a:prstGeom>
        </p:spPr>
      </p:pic>
      <p:pic>
        <p:nvPicPr>
          <p:cNvPr id="8" name="图片 7" descr="19C112_PAPS_tes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3385" y="2420620"/>
            <a:ext cx="3858260" cy="330390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096000" y="1710055"/>
            <a:ext cx="1076325" cy="3587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>
                <a:latin typeface="Times New Roman Regular" panose="02020503050405090304" charset="0"/>
                <a:cs typeface="Times New Roman Regular" panose="02020503050405090304" charset="0"/>
              </a:rPr>
              <a:t>PAPS</a:t>
            </a:r>
            <a:endParaRPr lang="en-US" altLang="zh-CN" sz="24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316720" y="1125220"/>
            <a:ext cx="2101215" cy="6038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>
                <a:latin typeface="Times New Roman Regular" panose="02020503050405090304" charset="0"/>
                <a:cs typeface="Times New Roman Regular" panose="02020503050405090304" charset="0"/>
              </a:rPr>
              <a:t>PSRSALSA</a:t>
            </a:r>
            <a:endParaRPr lang="en-US" altLang="zh-CN" sz="240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9C112_Pstack_0-26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9425" y="1124585"/>
            <a:ext cx="3070225" cy="45573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1559560" y="5795010"/>
            <a:ext cx="103759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400" b="1">
                <a:latin typeface="宋体" charset="0"/>
                <a:ea typeface="宋体" charset="0"/>
              </a:rPr>
              <a:t>0-260:</a:t>
            </a:r>
            <a:endParaRPr lang="zh-CN" altLang="en-US" sz="1400" i="1">
              <a:latin typeface="宋体" charset="0"/>
              <a:ea typeface="宋体" charset="0"/>
            </a:endParaRPr>
          </a:p>
          <a:p>
            <a:r>
              <a:rPr lang="zh-CN" altLang="en-US" sz="1400" i="1">
                <a:latin typeface="宋体" charset="0"/>
                <a:ea typeface="宋体" charset="0"/>
              </a:rPr>
              <a:t>P</a:t>
            </a:r>
            <a:r>
              <a:rPr lang="zh-CN" altLang="en-US" sz="1400" baseline="-25000">
                <a:latin typeface="宋体" charset="0"/>
                <a:ea typeface="宋体" charset="0"/>
              </a:rPr>
              <a:t>3</a:t>
            </a:r>
            <a:r>
              <a:rPr lang="zh-CN" altLang="en-US" sz="1400">
                <a:latin typeface="宋体" charset="0"/>
                <a:ea typeface="宋体" charset="0"/>
              </a:rPr>
              <a:t>=2.1</a:t>
            </a:r>
            <a:r>
              <a:rPr lang="en-US" altLang="zh-CN" sz="1400" i="1">
                <a:latin typeface="宋体" charset="0"/>
                <a:ea typeface="宋体" charset="0"/>
              </a:rPr>
              <a:t>P</a:t>
            </a:r>
            <a:endParaRPr lang="en-US" altLang="zh-CN" sz="1400">
              <a:latin typeface="宋体" charset="0"/>
              <a:ea typeface="宋体" charset="0"/>
            </a:endParaRPr>
          </a:p>
          <a:p>
            <a:r>
              <a:rPr lang="zh-CN" altLang="en-US" sz="1400" i="1">
                <a:latin typeface="宋体" charset="0"/>
                <a:ea typeface="宋体" charset="0"/>
              </a:rPr>
              <a:t>P</a:t>
            </a:r>
            <a:r>
              <a:rPr lang="zh-CN" altLang="en-US" sz="1400" baseline="-25000">
                <a:latin typeface="宋体" charset="0"/>
                <a:ea typeface="宋体" charset="0"/>
              </a:rPr>
              <a:t>2</a:t>
            </a:r>
            <a:r>
              <a:rPr lang="zh-CN" altLang="en-US" sz="1400">
                <a:latin typeface="宋体" charset="0"/>
                <a:ea typeface="宋体" charset="0"/>
              </a:rPr>
              <a:t>=-9.8</a:t>
            </a:r>
            <a:r>
              <a:rPr lang="en-US" altLang="zh-CN" sz="1400">
                <a:latin typeface="宋体" charset="0"/>
                <a:ea typeface="宋体" charset="0"/>
              </a:rPr>
              <a:t>deg</a:t>
            </a:r>
            <a:endParaRPr lang="en-US" altLang="zh-CN" sz="1400">
              <a:latin typeface="宋体" charset="0"/>
              <a:ea typeface="宋体" charset="0"/>
            </a:endParaRPr>
          </a:p>
        </p:txBody>
      </p:sp>
      <p:pic>
        <p:nvPicPr>
          <p:cNvPr id="9" name="图片 8" descr="19C112_Pstack_1380-150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079875" y="1098550"/>
            <a:ext cx="3056890" cy="456311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4943475" y="5661660"/>
            <a:ext cx="2192655" cy="10953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1400" b="1">
                <a:latin typeface="宋体" charset="0"/>
                <a:ea typeface="宋体" charset="0"/>
              </a:rPr>
              <a:t>1405-1475:</a:t>
            </a:r>
            <a:endParaRPr lang="zh-CN" altLang="en-US" sz="1400">
              <a:latin typeface="宋体" charset="0"/>
              <a:ea typeface="宋体" charset="0"/>
            </a:endParaRPr>
          </a:p>
          <a:p>
            <a:r>
              <a:rPr lang="zh-CN" altLang="en-US" sz="1400" i="1">
                <a:latin typeface="宋体" charset="0"/>
                <a:ea typeface="宋体" charset="0"/>
              </a:rPr>
              <a:t>P</a:t>
            </a:r>
            <a:r>
              <a:rPr lang="zh-CN" altLang="en-US" sz="1400" baseline="-25000">
                <a:latin typeface="宋体" charset="0"/>
                <a:ea typeface="宋体" charset="0"/>
              </a:rPr>
              <a:t>3</a:t>
            </a:r>
            <a:r>
              <a:rPr lang="zh-CN" altLang="en-US" sz="1400">
                <a:latin typeface="宋体" charset="0"/>
                <a:ea typeface="宋体" charset="0"/>
              </a:rPr>
              <a:t>= 2.</a:t>
            </a:r>
            <a:r>
              <a:rPr lang="en-US" altLang="zh-CN" sz="1400">
                <a:latin typeface="宋体" charset="0"/>
                <a:ea typeface="宋体" charset="0"/>
              </a:rPr>
              <a:t>3</a:t>
            </a:r>
            <a:r>
              <a:rPr lang="en-US" altLang="zh-CN" sz="1400" i="1">
                <a:latin typeface="宋体" charset="0"/>
                <a:ea typeface="宋体" charset="0"/>
              </a:rPr>
              <a:t>P</a:t>
            </a:r>
            <a:r>
              <a:rPr lang="zh-CN" altLang="en-US" sz="1400">
                <a:latin typeface="宋体" charset="0"/>
                <a:ea typeface="宋体" charset="0"/>
              </a:rPr>
              <a:t>    </a:t>
            </a:r>
            <a:r>
              <a:rPr lang="en-US" altLang="zh-CN" sz="1400">
                <a:latin typeface="宋体" charset="0"/>
                <a:ea typeface="宋体" charset="0"/>
              </a:rPr>
              <a:t>        </a:t>
            </a:r>
            <a:r>
              <a:rPr lang="zh-CN" altLang="en-US" sz="1400" i="1">
                <a:latin typeface="宋体" charset="0"/>
                <a:ea typeface="宋体" charset="0"/>
                <a:sym typeface="+mn-ea"/>
              </a:rPr>
              <a:t>P</a:t>
            </a:r>
            <a:r>
              <a:rPr lang="zh-CN" altLang="en-US" sz="1400" baseline="-25000">
                <a:latin typeface="宋体" charset="0"/>
                <a:ea typeface="宋体" charset="0"/>
                <a:sym typeface="+mn-ea"/>
              </a:rPr>
              <a:t>3</a:t>
            </a:r>
            <a:r>
              <a:rPr lang="zh-CN" altLang="en-US" sz="1400">
                <a:latin typeface="宋体" charset="0"/>
                <a:ea typeface="宋体" charset="0"/>
                <a:sym typeface="+mn-ea"/>
              </a:rPr>
              <a:t>= 2.</a:t>
            </a:r>
            <a:r>
              <a:rPr lang="en-US" altLang="zh-CN" sz="1400">
                <a:latin typeface="宋体" charset="0"/>
                <a:ea typeface="宋体" charset="0"/>
                <a:sym typeface="+mn-ea"/>
              </a:rPr>
              <a:t>8</a:t>
            </a:r>
            <a:r>
              <a:rPr lang="en-US" altLang="zh-CN" sz="1400" i="1">
                <a:latin typeface="宋体" charset="0"/>
                <a:ea typeface="宋体" charset="0"/>
                <a:sym typeface="+mn-ea"/>
              </a:rPr>
              <a:t>P</a:t>
            </a:r>
            <a:r>
              <a:rPr lang="zh-CN" altLang="en-US" sz="1400">
                <a:latin typeface="宋体" charset="0"/>
                <a:ea typeface="宋体" charset="0"/>
              </a:rPr>
              <a:t>                  </a:t>
            </a:r>
            <a:endParaRPr lang="zh-CN" altLang="en-US" sz="1400">
              <a:latin typeface="宋体" charset="0"/>
              <a:ea typeface="宋体" charset="0"/>
            </a:endParaRPr>
          </a:p>
          <a:p>
            <a:r>
              <a:rPr lang="zh-CN" altLang="en-US" sz="1400" i="1">
                <a:latin typeface="宋体" charset="0"/>
                <a:ea typeface="宋体" charset="0"/>
              </a:rPr>
              <a:t>P</a:t>
            </a:r>
            <a:r>
              <a:rPr lang="zh-CN" altLang="en-US" sz="1400" baseline="-25000">
                <a:latin typeface="宋体" charset="0"/>
                <a:ea typeface="宋体" charset="0"/>
              </a:rPr>
              <a:t>2</a:t>
            </a:r>
            <a:r>
              <a:rPr lang="zh-CN" altLang="en-US" sz="1400">
                <a:latin typeface="宋体" charset="0"/>
                <a:ea typeface="宋体" charset="0"/>
              </a:rPr>
              <a:t>= </a:t>
            </a:r>
            <a:r>
              <a:rPr lang="en-US" altLang="zh-CN" sz="1400">
                <a:latin typeface="宋体" charset="0"/>
                <a:ea typeface="宋体" charset="0"/>
              </a:rPr>
              <a:t>-</a:t>
            </a:r>
            <a:r>
              <a:rPr lang="zh-CN" altLang="en-US" sz="1400">
                <a:latin typeface="宋体" charset="0"/>
                <a:ea typeface="宋体" charset="0"/>
              </a:rPr>
              <a:t>12.</a:t>
            </a:r>
            <a:r>
              <a:rPr lang="en-US" altLang="zh-CN" sz="1400">
                <a:latin typeface="宋体" charset="0"/>
                <a:ea typeface="宋体" charset="0"/>
              </a:rPr>
              <a:t>8deg    </a:t>
            </a:r>
            <a:r>
              <a:rPr lang="zh-CN" altLang="en-US" sz="1400" i="1">
                <a:latin typeface="宋体" charset="0"/>
                <a:ea typeface="宋体" charset="0"/>
                <a:sym typeface="+mn-ea"/>
              </a:rPr>
              <a:t>P</a:t>
            </a:r>
            <a:r>
              <a:rPr lang="zh-CN" altLang="en-US" sz="1400" baseline="-25000">
                <a:latin typeface="宋体" charset="0"/>
                <a:ea typeface="宋体" charset="0"/>
                <a:sym typeface="+mn-ea"/>
              </a:rPr>
              <a:t>2</a:t>
            </a:r>
            <a:r>
              <a:rPr lang="zh-CN" altLang="en-US" sz="1400">
                <a:latin typeface="宋体" charset="0"/>
                <a:ea typeface="宋体" charset="0"/>
                <a:sym typeface="+mn-ea"/>
              </a:rPr>
              <a:t>= 12.</a:t>
            </a:r>
            <a:r>
              <a:rPr lang="en-US" altLang="zh-CN" sz="1400">
                <a:latin typeface="宋体" charset="0"/>
                <a:ea typeface="宋体" charset="0"/>
                <a:sym typeface="+mn-ea"/>
              </a:rPr>
              <a:t>7deg</a:t>
            </a:r>
            <a:endParaRPr lang="zh-CN" altLang="en-US" sz="1400" i="1">
              <a:latin typeface="宋体" charset="0"/>
              <a:ea typeface="宋体" charset="0"/>
            </a:endParaRPr>
          </a:p>
          <a:p>
            <a:r>
              <a:rPr lang="zh-CN" altLang="en-US" sz="1400">
                <a:latin typeface="宋体" charset="0"/>
                <a:ea typeface="宋体" charset="0"/>
              </a:rPr>
              <a:t> </a:t>
            </a:r>
            <a:endParaRPr lang="zh-CN" altLang="en-US" sz="1400">
              <a:latin typeface="宋体" charset="0"/>
              <a:ea typeface="宋体" charset="0"/>
            </a:endParaRPr>
          </a:p>
          <a:p>
            <a:r>
              <a:rPr lang="zh-CN" altLang="en-US" sz="1400" i="1">
                <a:latin typeface="宋体" charset="0"/>
                <a:ea typeface="宋体" charset="0"/>
                <a:sym typeface="+mn-ea"/>
              </a:rPr>
              <a:t>P</a:t>
            </a:r>
            <a:r>
              <a:rPr lang="zh-CN" altLang="en-US" sz="1400" baseline="-25000">
                <a:latin typeface="宋体" charset="0"/>
                <a:ea typeface="宋体" charset="0"/>
                <a:sym typeface="+mn-ea"/>
              </a:rPr>
              <a:t>3</a:t>
            </a:r>
            <a:r>
              <a:rPr lang="zh-CN" altLang="en-US" sz="1400">
                <a:latin typeface="宋体" charset="0"/>
                <a:ea typeface="宋体" charset="0"/>
                <a:sym typeface="+mn-ea"/>
              </a:rPr>
              <a:t>= 33.5</a:t>
            </a:r>
            <a:r>
              <a:rPr lang="en-US" altLang="zh-CN" sz="1400" i="1">
                <a:latin typeface="宋体" charset="0"/>
                <a:ea typeface="宋体" charset="0"/>
                <a:sym typeface="+mn-ea"/>
              </a:rPr>
              <a:t>P</a:t>
            </a:r>
            <a:endParaRPr lang="zh-CN" altLang="en-US" sz="1400">
              <a:latin typeface="宋体" charset="0"/>
              <a:ea typeface="宋体" charset="0"/>
            </a:endParaRPr>
          </a:p>
          <a:p>
            <a:endParaRPr lang="zh-CN" altLang="en-US" sz="1400">
              <a:latin typeface="宋体" charset="0"/>
              <a:ea typeface="宋体" charset="0"/>
            </a:endParaRPr>
          </a:p>
          <a:p>
            <a:endParaRPr lang="zh-CN" altLang="en-US" sz="1400">
              <a:latin typeface="宋体" charset="0"/>
              <a:ea typeface="宋体" charset="0"/>
            </a:endParaRPr>
          </a:p>
          <a:p>
            <a:r>
              <a:rPr lang="zh-CN" altLang="en-US" sz="1400">
                <a:sym typeface="+mn-ea"/>
              </a:rPr>
              <a:t> </a:t>
            </a:r>
            <a:endParaRPr lang="zh-CN" altLang="en-US" sz="1400"/>
          </a:p>
          <a:p>
            <a:endParaRPr lang="zh-CN" altLang="en-US" sz="1400"/>
          </a:p>
        </p:txBody>
      </p:sp>
      <p:pic>
        <p:nvPicPr>
          <p:cNvPr id="11" name="图片 10" descr="19C112_Pstack_3150-340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967980" y="1017905"/>
            <a:ext cx="3261360" cy="486600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9408160" y="5934075"/>
            <a:ext cx="130048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400" b="1">
                <a:latin typeface="宋体" charset="0"/>
                <a:ea typeface="宋体" charset="0"/>
              </a:rPr>
              <a:t>3200-3370:</a:t>
            </a:r>
            <a:r>
              <a:rPr lang="zh-CN" altLang="en-US" sz="1400">
                <a:latin typeface="宋体" charset="0"/>
                <a:ea typeface="宋体" charset="0"/>
              </a:rPr>
              <a:t> </a:t>
            </a:r>
            <a:endParaRPr lang="zh-CN" altLang="en-US" sz="1400">
              <a:latin typeface="宋体" charset="0"/>
              <a:ea typeface="宋体" charset="0"/>
            </a:endParaRPr>
          </a:p>
          <a:p>
            <a:r>
              <a:rPr lang="zh-CN" altLang="en-US" sz="1400" i="1">
                <a:latin typeface="宋体" charset="0"/>
                <a:ea typeface="宋体" charset="0"/>
              </a:rPr>
              <a:t>P</a:t>
            </a:r>
            <a:r>
              <a:rPr lang="zh-CN" altLang="en-US" sz="1400" baseline="-25000">
                <a:latin typeface="宋体" charset="0"/>
                <a:ea typeface="宋体" charset="0"/>
              </a:rPr>
              <a:t>3</a:t>
            </a:r>
            <a:r>
              <a:rPr lang="zh-CN" altLang="en-US" sz="1400">
                <a:latin typeface="宋体" charset="0"/>
                <a:ea typeface="宋体" charset="0"/>
              </a:rPr>
              <a:t>= 2.2</a:t>
            </a:r>
            <a:r>
              <a:rPr lang="en-US" altLang="zh-CN" sz="1400" i="1">
                <a:latin typeface="宋体" charset="0"/>
                <a:ea typeface="宋体" charset="0"/>
              </a:rPr>
              <a:t>P</a:t>
            </a:r>
            <a:endParaRPr lang="zh-CN" altLang="en-US" sz="1400">
              <a:latin typeface="宋体" charset="0"/>
              <a:ea typeface="宋体" charset="0"/>
            </a:endParaRPr>
          </a:p>
          <a:p>
            <a:r>
              <a:rPr lang="zh-CN" altLang="en-US" sz="1400" i="1">
                <a:latin typeface="宋体" charset="0"/>
                <a:ea typeface="宋体" charset="0"/>
              </a:rPr>
              <a:t>P</a:t>
            </a:r>
            <a:r>
              <a:rPr lang="zh-CN" altLang="en-US" sz="1400" baseline="-25000">
                <a:latin typeface="宋体" charset="0"/>
                <a:ea typeface="宋体" charset="0"/>
              </a:rPr>
              <a:t>2</a:t>
            </a:r>
            <a:r>
              <a:rPr lang="zh-CN" altLang="en-US" sz="1400">
                <a:latin typeface="宋体" charset="0"/>
                <a:ea typeface="宋体" charset="0"/>
              </a:rPr>
              <a:t>=-8.6</a:t>
            </a:r>
            <a:r>
              <a:rPr lang="en-US" altLang="zh-CN" sz="1400">
                <a:latin typeface="宋体" charset="0"/>
                <a:ea typeface="宋体" charset="0"/>
              </a:rPr>
              <a:t>deg</a:t>
            </a:r>
            <a:endParaRPr lang="en-US" altLang="zh-CN" sz="1400">
              <a:latin typeface="宋体" charset="0"/>
              <a:ea typeface="宋体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文本框 45"/>
          <p:cNvSpPr txBox="1"/>
          <p:nvPr/>
        </p:nvSpPr>
        <p:spPr>
          <a:xfrm>
            <a:off x="4296026" y="2996081"/>
            <a:ext cx="3423920" cy="1174750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r>
              <a:rPr lang="zh-CN" altLang="en-US" sz="6600" dirty="0">
                <a:ln w="0"/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7200" dirty="0">
                <a:ln w="0"/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谢谢！</a:t>
            </a:r>
            <a:endParaRPr lang="zh-CN" altLang="en-US" sz="7200" dirty="0">
              <a:ln w="0"/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Freeform 96"/>
          <p:cNvSpPr/>
          <p:nvPr/>
        </p:nvSpPr>
        <p:spPr bwMode="auto">
          <a:xfrm>
            <a:off x="9561577" y="5265761"/>
            <a:ext cx="557088" cy="537425"/>
          </a:xfrm>
          <a:custGeom>
            <a:avLst/>
            <a:gdLst>
              <a:gd name="T0" fmla="*/ 184 w 216"/>
              <a:gd name="T1" fmla="*/ 0 h 208"/>
              <a:gd name="T2" fmla="*/ 152 w 216"/>
              <a:gd name="T3" fmla="*/ 32 h 208"/>
              <a:gd name="T4" fmla="*/ 154 w 216"/>
              <a:gd name="T5" fmla="*/ 41 h 208"/>
              <a:gd name="T6" fmla="*/ 60 w 216"/>
              <a:gd name="T7" fmla="*/ 80 h 208"/>
              <a:gd name="T8" fmla="*/ 32 w 216"/>
              <a:gd name="T9" fmla="*/ 64 h 208"/>
              <a:gd name="T10" fmla="*/ 0 w 216"/>
              <a:gd name="T11" fmla="*/ 96 h 208"/>
              <a:gd name="T12" fmla="*/ 32 w 216"/>
              <a:gd name="T13" fmla="*/ 128 h 208"/>
              <a:gd name="T14" fmla="*/ 56 w 216"/>
              <a:gd name="T15" fmla="*/ 118 h 208"/>
              <a:gd name="T16" fmla="*/ 116 w 216"/>
              <a:gd name="T17" fmla="*/ 161 h 208"/>
              <a:gd name="T18" fmla="*/ 112 w 216"/>
              <a:gd name="T19" fmla="*/ 176 h 208"/>
              <a:gd name="T20" fmla="*/ 144 w 216"/>
              <a:gd name="T21" fmla="*/ 208 h 208"/>
              <a:gd name="T22" fmla="*/ 176 w 216"/>
              <a:gd name="T23" fmla="*/ 176 h 208"/>
              <a:gd name="T24" fmla="*/ 144 w 216"/>
              <a:gd name="T25" fmla="*/ 144 h 208"/>
              <a:gd name="T26" fmla="*/ 121 w 216"/>
              <a:gd name="T27" fmla="*/ 154 h 208"/>
              <a:gd name="T28" fmla="*/ 61 w 216"/>
              <a:gd name="T29" fmla="*/ 111 h 208"/>
              <a:gd name="T30" fmla="*/ 64 w 216"/>
              <a:gd name="T31" fmla="*/ 96 h 208"/>
              <a:gd name="T32" fmla="*/ 63 w 216"/>
              <a:gd name="T33" fmla="*/ 87 h 208"/>
              <a:gd name="T34" fmla="*/ 157 w 216"/>
              <a:gd name="T35" fmla="*/ 48 h 208"/>
              <a:gd name="T36" fmla="*/ 184 w 216"/>
              <a:gd name="T37" fmla="*/ 64 h 208"/>
              <a:gd name="T38" fmla="*/ 216 w 216"/>
              <a:gd name="T39" fmla="*/ 32 h 208"/>
              <a:gd name="T40" fmla="*/ 184 w 216"/>
              <a:gd name="T41" fmla="*/ 0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16" h="208">
                <a:moveTo>
                  <a:pt x="184" y="0"/>
                </a:moveTo>
                <a:cubicBezTo>
                  <a:pt x="167" y="0"/>
                  <a:pt x="152" y="14"/>
                  <a:pt x="152" y="32"/>
                </a:cubicBezTo>
                <a:cubicBezTo>
                  <a:pt x="152" y="35"/>
                  <a:pt x="153" y="38"/>
                  <a:pt x="154" y="41"/>
                </a:cubicBezTo>
                <a:cubicBezTo>
                  <a:pt x="60" y="80"/>
                  <a:pt x="60" y="80"/>
                  <a:pt x="60" y="80"/>
                </a:cubicBezTo>
                <a:cubicBezTo>
                  <a:pt x="55" y="70"/>
                  <a:pt x="44" y="64"/>
                  <a:pt x="32" y="64"/>
                </a:cubicBezTo>
                <a:cubicBezTo>
                  <a:pt x="15" y="64"/>
                  <a:pt x="0" y="78"/>
                  <a:pt x="0" y="96"/>
                </a:cubicBezTo>
                <a:cubicBezTo>
                  <a:pt x="0" y="113"/>
                  <a:pt x="15" y="128"/>
                  <a:pt x="32" y="128"/>
                </a:cubicBezTo>
                <a:cubicBezTo>
                  <a:pt x="42" y="128"/>
                  <a:pt x="50" y="124"/>
                  <a:pt x="56" y="118"/>
                </a:cubicBezTo>
                <a:cubicBezTo>
                  <a:pt x="116" y="161"/>
                  <a:pt x="116" y="161"/>
                  <a:pt x="116" y="161"/>
                </a:cubicBezTo>
                <a:cubicBezTo>
                  <a:pt x="114" y="165"/>
                  <a:pt x="112" y="170"/>
                  <a:pt x="112" y="176"/>
                </a:cubicBezTo>
                <a:cubicBezTo>
                  <a:pt x="112" y="193"/>
                  <a:pt x="127" y="208"/>
                  <a:pt x="144" y="208"/>
                </a:cubicBezTo>
                <a:cubicBezTo>
                  <a:pt x="162" y="208"/>
                  <a:pt x="176" y="193"/>
                  <a:pt x="176" y="176"/>
                </a:cubicBezTo>
                <a:cubicBezTo>
                  <a:pt x="176" y="158"/>
                  <a:pt x="162" y="144"/>
                  <a:pt x="144" y="144"/>
                </a:cubicBezTo>
                <a:cubicBezTo>
                  <a:pt x="135" y="144"/>
                  <a:pt x="127" y="148"/>
                  <a:pt x="121" y="154"/>
                </a:cubicBezTo>
                <a:cubicBezTo>
                  <a:pt x="61" y="111"/>
                  <a:pt x="61" y="111"/>
                  <a:pt x="61" y="111"/>
                </a:cubicBezTo>
                <a:cubicBezTo>
                  <a:pt x="63" y="107"/>
                  <a:pt x="64" y="101"/>
                  <a:pt x="64" y="96"/>
                </a:cubicBezTo>
                <a:cubicBezTo>
                  <a:pt x="64" y="93"/>
                  <a:pt x="64" y="90"/>
                  <a:pt x="63" y="87"/>
                </a:cubicBezTo>
                <a:cubicBezTo>
                  <a:pt x="157" y="48"/>
                  <a:pt x="157" y="48"/>
                  <a:pt x="157" y="48"/>
                </a:cubicBezTo>
                <a:cubicBezTo>
                  <a:pt x="162" y="57"/>
                  <a:pt x="173" y="64"/>
                  <a:pt x="184" y="64"/>
                </a:cubicBezTo>
                <a:cubicBezTo>
                  <a:pt x="202" y="64"/>
                  <a:pt x="216" y="49"/>
                  <a:pt x="216" y="32"/>
                </a:cubicBezTo>
                <a:cubicBezTo>
                  <a:pt x="216" y="14"/>
                  <a:pt x="202" y="0"/>
                  <a:pt x="18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3" tIns="34287" rIns="68573" bIns="34287" numCol="1" anchor="t" anchorCtr="0" compatLnSpc="1"/>
          <a:lstStyle/>
          <a:p>
            <a:endParaRPr lang="zh-CN" altLang="en-US" sz="1350">
              <a:solidFill>
                <a:srgbClr val="AD1C2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TABLE_BEAUTIFY" val="smartTable{23f86d68-fd76-463a-92ac-c85aad44dd89}"/>
  <p:tag name="KSO_WM_BEAUTIFY_FLAG" val=""/>
  <p:tag name="TABLE_ENDDRAG_ORIGIN_RECT" val="337*211"/>
  <p:tag name="TABLE_ENDDRAG_RECT" val="480*191*337*21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UNIT_TABLE_BEAUTIFY" val="smartTable{f3c37768-cae4-4aa2-9e78-5320022c85fc}"/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UNIT_TABLE_BEAUTIFY" val="smartTable{be01955f-8c41-4edc-98f2-78eb45b25b2b}"/>
  <p:tag name="KSO_WM_BEAUTIFY_FLAG" val=""/>
  <p:tag name="TABLE_ENDDRAG_ORIGIN_RECT" val="530*129"/>
  <p:tag name="TABLE_ENDDRAG_RECT" val="139*86*530*129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UNIT_TABLE_BEAUTIFY" val="smartTable{8a9649d8-1216-4ae7-b932-30e425b72a61}"/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COMMONDATA" val="eyJoZGlkIjoiYTRkZjQ5MmMyNDRlYWY4MzA5MGNiMjkxZDY5MjFjNWQifQ=="/>
</p:tagLst>
</file>

<file path=ppt/theme/theme1.xml><?xml version="1.0" encoding="utf-8"?>
<a:theme xmlns:a="http://schemas.openxmlformats.org/drawingml/2006/main" name="1_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2228</Words>
  <Application>WPS 演示</Application>
  <PresentationFormat>全屏显示(4:3)</PresentationFormat>
  <Paragraphs>246</Paragraphs>
  <Slides>12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37" baseType="lpstr">
      <vt:lpstr>Arial</vt:lpstr>
      <vt:lpstr>宋体</vt:lpstr>
      <vt:lpstr>Wingdings</vt:lpstr>
      <vt:lpstr>Times New Roman</vt:lpstr>
      <vt:lpstr>黑体</vt:lpstr>
      <vt:lpstr>汉仪中黑KW</vt:lpstr>
      <vt:lpstr>华文新魏</vt:lpstr>
      <vt:lpstr>宋体-简</vt:lpstr>
      <vt:lpstr>Times New Roman Regular</vt:lpstr>
      <vt:lpstr>宋体</vt:lpstr>
      <vt:lpstr>汉仪书宋二KW</vt:lpstr>
      <vt:lpstr>Wingdings</vt:lpstr>
      <vt:lpstr>Times New Roman Bold</vt:lpstr>
      <vt:lpstr>Courier New Regular</vt:lpstr>
      <vt:lpstr>DejaVu Math TeX Gyre</vt:lpstr>
      <vt:lpstr>Times New Roman Italic</vt:lpstr>
      <vt:lpstr>Calibri</vt:lpstr>
      <vt:lpstr>Helvetica Neue</vt:lpstr>
      <vt:lpstr>微软雅黑</vt:lpstr>
      <vt:lpstr>汉仪旗黑</vt:lpstr>
      <vt:lpstr>PingFang SC</vt:lpstr>
      <vt:lpstr>Arial Unicode MS</vt:lpstr>
      <vt:lpstr>微软雅黑</vt:lpstr>
      <vt:lpstr>Calibri Light</vt:lpstr>
      <vt:lpstr>1_Office 主题</vt:lpstr>
      <vt:lpstr>PowerPoint 演示文稿</vt:lpstr>
      <vt:lpstr>PowerPoint 演示文稿</vt:lpstr>
      <vt:lpstr>博士后期间的主要研究工作一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chn13</dc:creator>
  <cp:lastModifiedBy>rukiya</cp:lastModifiedBy>
  <cp:revision>3215</cp:revision>
  <cp:lastPrinted>2026-07-01T05:10:29Z</cp:lastPrinted>
  <dcterms:created xsi:type="dcterms:W3CDTF">2026-07-01T05:10:29Z</dcterms:created>
  <dcterms:modified xsi:type="dcterms:W3CDTF">2026-07-01T05:10:29Z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2052-6.7.1.8828</vt:lpwstr>
  </property>
  <property fmtid="{D5CDD505-2E9C-101B-9397-08002B2CF9AE}" pid="3" name="ICV">
    <vt:lpwstr>AB5EE08D91E0A6A868226669F253D398_43</vt:lpwstr>
  </property>
</Properties>
</file>