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81" r:id="rId3"/>
    <p:sldId id="372" r:id="rId4"/>
    <p:sldId id="401" r:id="rId5"/>
    <p:sldId id="404" r:id="rId6"/>
    <p:sldId id="371" r:id="rId7"/>
    <p:sldId id="344" r:id="rId8"/>
    <p:sldId id="348" r:id="rId9"/>
    <p:sldId id="349" r:id="rId10"/>
    <p:sldId id="383" r:id="rId11"/>
    <p:sldId id="373" r:id="rId12"/>
    <p:sldId id="351" r:id="rId13"/>
  </p:sldIdLst>
  <p:sldSz cx="12192000" cy="6858000"/>
  <p:notesSz cx="6858000" cy="9144000"/>
  <p:defaultTextStyle>
    <a:defPPr>
      <a:defRPr lang="en-US"/>
    </a:defPPr>
    <a:lvl1pPr marL="0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5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2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7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2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8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54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9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05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4"/>
    <p:restoredTop sz="97327"/>
  </p:normalViewPr>
  <p:slideViewPr>
    <p:cSldViewPr snapToGrid="0">
      <p:cViewPr varScale="1">
        <p:scale>
          <a:sx n="122" d="100"/>
          <a:sy n="122" d="100"/>
        </p:scale>
        <p:origin x="5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浩 丁" userId="24da3fc8d5128ca1" providerId="LiveId" clId="{B33F8685-78CE-5C73-90DB-2993A9A5E92B}"/>
    <pc:docChg chg="undo custSel delSld modSld">
      <pc:chgData name="浩 丁" userId="24da3fc8d5128ca1" providerId="LiveId" clId="{B33F8685-78CE-5C73-90DB-2993A9A5E92B}" dt="2026-07-17T04:12:15.933" v="7" actId="478"/>
      <pc:docMkLst>
        <pc:docMk/>
      </pc:docMkLst>
      <pc:sldChg chg="addSp delSp modSp mod">
        <pc:chgData name="浩 丁" userId="24da3fc8d5128ca1" providerId="LiveId" clId="{B33F8685-78CE-5C73-90DB-2993A9A5E92B}" dt="2026-07-17T04:12:15.933" v="7" actId="478"/>
        <pc:sldMkLst>
          <pc:docMk/>
          <pc:sldMk cId="4024140516" sldId="351"/>
        </pc:sldMkLst>
        <pc:spChg chg="add del mod">
          <ac:chgData name="浩 丁" userId="24da3fc8d5128ca1" providerId="LiveId" clId="{B33F8685-78CE-5C73-90DB-2993A9A5E92B}" dt="2026-07-17T04:12:12.350" v="6" actId="27636"/>
          <ac:spMkLst>
            <pc:docMk/>
            <pc:sldMk cId="4024140516" sldId="351"/>
            <ac:spMk id="3" creationId="{9CE2245C-6421-2BDF-9D6F-83D2F846DEB7}"/>
          </ac:spMkLst>
        </pc:spChg>
        <pc:spChg chg="del">
          <ac:chgData name="浩 丁" userId="24da3fc8d5128ca1" providerId="LiveId" clId="{B33F8685-78CE-5C73-90DB-2993A9A5E92B}" dt="2026-07-17T04:11:56.877" v="2" actId="478"/>
          <ac:spMkLst>
            <pc:docMk/>
            <pc:sldMk cId="4024140516" sldId="351"/>
            <ac:spMk id="5" creationId="{D1170B83-6224-660D-C17A-F9B534C2DAC6}"/>
          </ac:spMkLst>
        </pc:spChg>
        <pc:spChg chg="del">
          <ac:chgData name="浩 丁" userId="24da3fc8d5128ca1" providerId="LiveId" clId="{B33F8685-78CE-5C73-90DB-2993A9A5E92B}" dt="2026-07-17T04:12:15.933" v="7" actId="478"/>
          <ac:spMkLst>
            <pc:docMk/>
            <pc:sldMk cId="4024140516" sldId="351"/>
            <ac:spMk id="6" creationId="{3322DC83-689D-C62A-C7B3-5F221F4E2493}"/>
          </ac:spMkLst>
        </pc:spChg>
        <pc:spChg chg="add del mod">
          <ac:chgData name="浩 丁" userId="24da3fc8d5128ca1" providerId="LiveId" clId="{B33F8685-78CE-5C73-90DB-2993A9A5E92B}" dt="2026-07-17T04:12:06.501" v="4" actId="478"/>
          <ac:spMkLst>
            <pc:docMk/>
            <pc:sldMk cId="4024140516" sldId="351"/>
            <ac:spMk id="8" creationId="{06F91657-CE22-AC3E-3E33-A549F4E17355}"/>
          </ac:spMkLst>
        </pc:spChg>
      </pc:sldChg>
      <pc:sldChg chg="del">
        <pc:chgData name="浩 丁" userId="24da3fc8d5128ca1" providerId="LiveId" clId="{B33F8685-78CE-5C73-90DB-2993A9A5E92B}" dt="2026-07-17T04:11:44.288" v="0" actId="2696"/>
        <pc:sldMkLst>
          <pc:docMk/>
          <pc:sldMk cId="1280346209" sldId="376"/>
        </pc:sldMkLst>
      </pc:sldChg>
      <pc:sldChg chg="del">
        <pc:chgData name="浩 丁" userId="24da3fc8d5128ca1" providerId="LiveId" clId="{B33F8685-78CE-5C73-90DB-2993A9A5E92B}" dt="2026-07-17T04:11:44.307" v="1" actId="2696"/>
        <pc:sldMkLst>
          <pc:docMk/>
          <pc:sldMk cId="950151231" sldId="3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0A403-DA46-284E-B458-AF5D5CFD6A03}" type="datetimeFigureOut">
              <a:rPr lang="en-US" smtClean="0"/>
              <a:t>7/17/26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C56FE-85B8-AA4E-841B-429B045D7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4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5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2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7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2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8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54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9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05" algn="l" defTabSz="9143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0439-BC87-C0B2-6475-9085A6601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1E4AED-F942-B42B-FC5E-F25047A17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1" indent="0" algn="ctr">
              <a:buNone/>
              <a:defRPr sz="2000"/>
            </a:lvl2pPr>
            <a:lvl3pPr marL="914403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6" indent="0" algn="ctr">
              <a:buNone/>
              <a:defRPr sz="1600"/>
            </a:lvl5pPr>
            <a:lvl6pPr marL="2286007" indent="0" algn="ctr">
              <a:buNone/>
              <a:defRPr sz="1600"/>
            </a:lvl6pPr>
            <a:lvl7pPr marL="2743209" indent="0" algn="ctr">
              <a:buNone/>
              <a:defRPr sz="1600"/>
            </a:lvl7pPr>
            <a:lvl8pPr marL="3200410" indent="0" algn="ctr">
              <a:buNone/>
              <a:defRPr sz="1600"/>
            </a:lvl8pPr>
            <a:lvl9pPr marL="3657612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27D28-6FB4-3500-9958-05B2C4B90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A37CB-7A96-380D-16D3-26F44943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20165-10A1-F50A-6495-683408DC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38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32871-7289-77BC-80D8-B374C2712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5C941-99B5-CE7E-EA69-1BF2466A9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2B712-FB8E-EF0E-9EF3-AF6D126F8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70C60-DD73-4E3A-DF90-5E3538625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85B7F-0B6C-7182-447C-659F0988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8A6B-B4D6-A44D-4512-61FD16CA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52FE8-7010-0537-7C26-C2ABD5ADB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3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1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1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196E4-A529-1EEB-8187-1DF9AAD8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8EB14-95F1-C913-9988-98063FF6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71A01-1E66-FBF1-C161-9CE38C0C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3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FBF4-582F-E21A-4902-4F425085B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6ED73-5E16-1355-E077-B3F611116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26281-8A0F-E64F-EDB7-D7DD72C34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6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47346-D021-31A0-8E2F-3AAA8B62B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677AD-A196-8A16-4289-34CF30676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14661-7ED2-F375-0DD6-04090ABC7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8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DF85-AFD3-961F-EBB8-432052465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72D00-70B5-30B1-7AB1-11B870F8A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1" indent="0">
              <a:buNone/>
              <a:defRPr sz="2000" b="1"/>
            </a:lvl2pPr>
            <a:lvl3pPr marL="914403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6" indent="0">
              <a:buNone/>
              <a:defRPr sz="1600" b="1"/>
            </a:lvl5pPr>
            <a:lvl6pPr marL="2286007" indent="0">
              <a:buNone/>
              <a:defRPr sz="1600" b="1"/>
            </a:lvl6pPr>
            <a:lvl7pPr marL="2743209" indent="0">
              <a:buNone/>
              <a:defRPr sz="1600" b="1"/>
            </a:lvl7pPr>
            <a:lvl8pPr marL="3200410" indent="0">
              <a:buNone/>
              <a:defRPr sz="1600" b="1"/>
            </a:lvl8pPr>
            <a:lvl9pPr marL="3657612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1341A-69D0-7006-973B-0E5C758FA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0CDE5A-76FC-CFB6-52EA-D0327DC59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1" indent="0">
              <a:buNone/>
              <a:defRPr sz="2000" b="1"/>
            </a:lvl2pPr>
            <a:lvl3pPr marL="914403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6" indent="0">
              <a:buNone/>
              <a:defRPr sz="1600" b="1"/>
            </a:lvl5pPr>
            <a:lvl6pPr marL="2286007" indent="0">
              <a:buNone/>
              <a:defRPr sz="1600" b="1"/>
            </a:lvl6pPr>
            <a:lvl7pPr marL="2743209" indent="0">
              <a:buNone/>
              <a:defRPr sz="1600" b="1"/>
            </a:lvl7pPr>
            <a:lvl8pPr marL="3200410" indent="0">
              <a:buNone/>
              <a:defRPr sz="1600" b="1"/>
            </a:lvl8pPr>
            <a:lvl9pPr marL="3657612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63C75C-B9D6-BAFB-E464-76A79A7174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866E31-1470-06FA-8BDD-0D0560E58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F62D1-2756-F2C6-8894-67BFC11E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E78AD-D7CE-BE2E-CFD9-EEF300A3A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3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9E85-B6A2-B2EB-B85E-0D1635DBF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D8782B-DCCA-EF1B-F413-B7F01526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EB7F20-BEA8-2DB4-500B-B25A322F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E73BA-7024-652A-C819-16DC2838E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6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7DFE10-B393-9567-9FE2-E27821BAE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526C1-A575-6255-DBF5-403FE291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79475-707B-E379-7BB5-6597B8C1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3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4F17-40AA-9AA7-0F8F-E3694778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AC1C5-BF7B-A27B-FFD2-976044507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FF9B8-A047-FD83-FE6D-7FD7777A7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1" indent="0">
              <a:buNone/>
              <a:defRPr sz="1400"/>
            </a:lvl2pPr>
            <a:lvl3pPr marL="914403" indent="0">
              <a:buNone/>
              <a:defRPr sz="1200"/>
            </a:lvl3pPr>
            <a:lvl4pPr marL="1371604" indent="0">
              <a:buNone/>
              <a:defRPr sz="1000"/>
            </a:lvl4pPr>
            <a:lvl5pPr marL="1828806" indent="0">
              <a:buNone/>
              <a:defRPr sz="1000"/>
            </a:lvl5pPr>
            <a:lvl6pPr marL="2286007" indent="0">
              <a:buNone/>
              <a:defRPr sz="1000"/>
            </a:lvl6pPr>
            <a:lvl7pPr marL="2743209" indent="0">
              <a:buNone/>
              <a:defRPr sz="1000"/>
            </a:lvl7pPr>
            <a:lvl8pPr marL="3200410" indent="0">
              <a:buNone/>
              <a:defRPr sz="1000"/>
            </a:lvl8pPr>
            <a:lvl9pPr marL="3657612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FC02B-4C84-AA91-D607-DAEEBC168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A1DC4-286B-8E3C-29CD-4313DF45B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5EB05-D5E4-9A5E-2BC7-56444CE1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7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7A2F6-FB6B-87DC-C023-EE3847E97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671171-8AC8-CF6F-CD25-AEAE2792F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3" indent="0">
              <a:buNone/>
              <a:defRPr sz="2400"/>
            </a:lvl3pPr>
            <a:lvl4pPr marL="1371604" indent="0">
              <a:buNone/>
              <a:defRPr sz="2000"/>
            </a:lvl4pPr>
            <a:lvl5pPr marL="1828806" indent="0">
              <a:buNone/>
              <a:defRPr sz="2000"/>
            </a:lvl5pPr>
            <a:lvl6pPr marL="2286007" indent="0">
              <a:buNone/>
              <a:defRPr sz="2000"/>
            </a:lvl6pPr>
            <a:lvl7pPr marL="2743209" indent="0">
              <a:buNone/>
              <a:defRPr sz="2000"/>
            </a:lvl7pPr>
            <a:lvl8pPr marL="3200410" indent="0">
              <a:buNone/>
              <a:defRPr sz="2000"/>
            </a:lvl8pPr>
            <a:lvl9pPr marL="365761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FDDF7-15C1-798E-F91B-AE061B327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1" indent="0">
              <a:buNone/>
              <a:defRPr sz="1400"/>
            </a:lvl2pPr>
            <a:lvl3pPr marL="914403" indent="0">
              <a:buNone/>
              <a:defRPr sz="1200"/>
            </a:lvl3pPr>
            <a:lvl4pPr marL="1371604" indent="0">
              <a:buNone/>
              <a:defRPr sz="1000"/>
            </a:lvl4pPr>
            <a:lvl5pPr marL="1828806" indent="0">
              <a:buNone/>
              <a:defRPr sz="1000"/>
            </a:lvl5pPr>
            <a:lvl6pPr marL="2286007" indent="0">
              <a:buNone/>
              <a:defRPr sz="1000"/>
            </a:lvl6pPr>
            <a:lvl7pPr marL="2743209" indent="0">
              <a:buNone/>
              <a:defRPr sz="1000"/>
            </a:lvl7pPr>
            <a:lvl8pPr marL="3200410" indent="0">
              <a:buNone/>
              <a:defRPr sz="1000"/>
            </a:lvl8pPr>
            <a:lvl9pPr marL="3657612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515FB-9EF2-25D7-A69F-C0671F02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BA334-CE05-E614-8678-32AC3000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184EA-F0C5-89D8-7299-D45194A1D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425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B7E1E-F1E0-3F4C-2748-59E39390C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8413FA-4C58-84D5-7F4C-602C2AB0E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ED886-D614-FD44-808B-5FD2B226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8665A-9130-9FA3-6A61-A7A7AE86B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D2CD-D6B3-2DE3-DA21-380A4991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5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712529-C634-44DD-F211-65373FF45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591F39-56AE-0E6F-9418-016FB3A52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4EBAA-6C9B-72EE-FAB1-D1FDD2AE2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F1829-85C4-F411-F457-C2AD79D74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2E6E6-75FC-8B08-04FD-74CF72638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0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26232-02D3-A267-7AB7-0F0F4EE8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6D731-A414-7C42-727C-BB671ED3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9E2D5-446E-4D44-8978-A490BD22A7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E74BD5-94FC-8F49-B484-653BC3F194DE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B8F56-1375-C379-4AE8-B666F6716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7297-8D23-03FE-D26A-089715A28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8FA31F-24E7-8843-B4A4-036EBFD89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2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4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5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6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8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1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2" indent="-228601" algn="l" defTabSz="9144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3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6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7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9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10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2" algn="l" defTabSz="9144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D95A1-6916-5365-E77F-DA00A11F9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728" y="1491332"/>
            <a:ext cx="9144000" cy="2387600"/>
          </a:xfrm>
        </p:spPr>
        <p:txBody>
          <a:bodyPr>
            <a:normAutofit/>
          </a:bodyPr>
          <a:lstStyle/>
          <a:p>
            <a:r>
              <a:rPr lang="en-AU" sz="4400" dirty="0">
                <a:solidFill>
                  <a:srgbClr val="FFC000"/>
                </a:solidFill>
              </a:rPr>
              <a:t>Refining planetary ephemeris with multi-frequency multi-calibrator VLBI astrometry of millisecond pulsars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3A283B-9DFA-5442-B6D9-BE5444A60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728" y="3971006"/>
            <a:ext cx="9144000" cy="1751699"/>
          </a:xfrm>
        </p:spPr>
        <p:txBody>
          <a:bodyPr>
            <a:normAutofit fontScale="850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en-AU" altLang="zh-CN" dirty="0">
                <a:solidFill>
                  <a:srgbClr val="FFC000"/>
                </a:solidFill>
              </a:rPr>
              <a:t>5 July 2026 @ FPS15</a:t>
            </a:r>
          </a:p>
          <a:p>
            <a:r>
              <a:rPr lang="en-US" dirty="0">
                <a:solidFill>
                  <a:srgbClr val="FFC000"/>
                </a:solidFill>
              </a:rPr>
              <a:t>Hao Ding (</a:t>
            </a:r>
            <a:r>
              <a:rPr lang="en-US" dirty="0" err="1">
                <a:solidFill>
                  <a:srgbClr val="FFC000"/>
                </a:solidFill>
              </a:rPr>
              <a:t>丁浩</a:t>
            </a:r>
            <a:r>
              <a:rPr lang="en-US" dirty="0">
                <a:solidFill>
                  <a:srgbClr val="FFC000"/>
                </a:solidFill>
              </a:rPr>
              <a:t>)</a:t>
            </a:r>
          </a:p>
          <a:p>
            <a:r>
              <a:rPr lang="en-US" dirty="0">
                <a:solidFill>
                  <a:srgbClr val="FFC000"/>
                </a:solidFill>
              </a:rPr>
              <a:t>Email: </a:t>
            </a:r>
            <a:r>
              <a:rPr lang="en-US" dirty="0" err="1">
                <a:solidFill>
                  <a:srgbClr val="FFC000"/>
                </a:solidFill>
              </a:rPr>
              <a:t>hdingastro@hotmail.com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6527D-444B-2C93-92D7-3D7ED7ACD156}"/>
              </a:ext>
            </a:extLst>
          </p:cNvPr>
          <p:cNvSpPr txBox="1"/>
          <p:nvPr/>
        </p:nvSpPr>
        <p:spPr>
          <a:xfrm>
            <a:off x="77048" y="6413965"/>
            <a:ext cx="3981283" cy="42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46" dirty="0">
                <a:solidFill>
                  <a:srgbClr val="FFC000"/>
                </a:solidFill>
              </a:rPr>
              <a:t>Background Image Credit: SKAO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95F30E-A398-50A7-2548-AFB37A36D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287491"/>
            <a:ext cx="6226339" cy="83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D48C1A-30C1-75D9-E14F-0E7B58431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6295" y="287491"/>
            <a:ext cx="2695073" cy="71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5350-A831-C360-C725-683BA1E2B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D60D3-6139-6BF5-E7BF-4450246C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5D23174-E24F-648B-376E-51672ED6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079" y="365126"/>
            <a:ext cx="10332721" cy="1325563"/>
          </a:xfrm>
        </p:spPr>
        <p:txBody>
          <a:bodyPr>
            <a:normAutofit/>
          </a:bodyPr>
          <a:lstStyle/>
          <a:p>
            <a:r>
              <a:rPr lang="en-US" dirty="0"/>
              <a:t>Timing of millisecond pulsars (MSPs)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A021374-7C74-CD86-791A-81A1D3E59B7C}"/>
              </a:ext>
            </a:extLst>
          </p:cNvPr>
          <p:cNvGrpSpPr/>
          <p:nvPr/>
        </p:nvGrpSpPr>
        <p:grpSpPr>
          <a:xfrm>
            <a:off x="2286857" y="1690689"/>
            <a:ext cx="8775063" cy="4640606"/>
            <a:chOff x="3481787" y="2185496"/>
            <a:chExt cx="7436926" cy="39329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E05408D-A240-6D92-D792-EF080F0BD17B}"/>
                </a:ext>
              </a:extLst>
            </p:cNvPr>
            <p:cNvSpPr txBox="1"/>
            <p:nvPr/>
          </p:nvSpPr>
          <p:spPr>
            <a:xfrm>
              <a:off x="4684082" y="5727177"/>
              <a:ext cx="3864005" cy="391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Credit: </a:t>
              </a:r>
              <a:r>
                <a:rPr lang="en-AU" sz="2400" dirty="0"/>
                <a:t>Lorimer and Kramer, 2005</a:t>
              </a:r>
              <a:endParaRPr lang="en-US" sz="2400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0A538A5-A047-DCB4-CFF8-AA08D80787C0}"/>
                </a:ext>
              </a:extLst>
            </p:cNvPr>
            <p:cNvGrpSpPr/>
            <p:nvPr/>
          </p:nvGrpSpPr>
          <p:grpSpPr>
            <a:xfrm>
              <a:off x="3481787" y="2185496"/>
              <a:ext cx="7436926" cy="3468259"/>
              <a:chOff x="3481787" y="2185496"/>
              <a:chExt cx="7436926" cy="3468259"/>
            </a:xfrm>
          </p:grpSpPr>
          <p:pic>
            <p:nvPicPr>
              <p:cNvPr id="16" name="Content Placeholder 4">
                <a:extLst>
                  <a:ext uri="{FF2B5EF4-FFF2-40B4-BE49-F238E27FC236}">
                    <a16:creationId xmlns:a16="http://schemas.microsoft.com/office/drawing/2014/main" id="{90A62BD1-5E8B-D48C-CB93-52439C6A9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81787" y="2185496"/>
                <a:ext cx="5023596" cy="3468259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19A021-9D68-B562-609E-BC12E92A8FEA}"/>
                  </a:ext>
                </a:extLst>
              </p:cNvPr>
              <p:cNvSpPr txBox="1"/>
              <p:nvPr/>
            </p:nvSpPr>
            <p:spPr>
              <a:xfrm>
                <a:off x="8601994" y="4738794"/>
                <a:ext cx="2316719" cy="9129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00" dirty="0"/>
                  <a:t>(a) “good” timing fit</a:t>
                </a:r>
              </a:p>
              <a:p>
                <a:r>
                  <a:rPr lang="en-AU" sz="1600" dirty="0"/>
                  <a:t>(b) error in spin decay</a:t>
                </a:r>
                <a:endParaRPr lang="en-US" sz="1600" dirty="0"/>
              </a:p>
              <a:p>
                <a:r>
                  <a:rPr lang="en-US" sz="1600" dirty="0"/>
                  <a:t>(c) error in reference position</a:t>
                </a:r>
              </a:p>
              <a:p>
                <a:r>
                  <a:rPr lang="en-US" sz="1600" dirty="0"/>
                  <a:t>(d) error in proper motion</a:t>
                </a:r>
                <a:endParaRPr lang="en-AU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34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A1DB3-CFC9-D8DC-DC7E-FBF3D2FB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06207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Two distinct reference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0C175-87BF-0175-6C3B-DD43CDC0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3345FB9-BAD1-6B28-38BD-BE190BA8C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0491"/>
            <a:ext cx="5257801" cy="415869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Dynamic celestial reference system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Based on planetary ephemerides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May have residual systematic offset from  the kinematic celestial reference system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Kinematic celestial reference system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Established with remote AGNs quasi-static (with zero parallax) on the sky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e.g., ICRF and Radio Fundamental Catalogue, GCRF</a:t>
            </a:r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4A74370-831B-BCE8-F820-EB7C9EADB9EA}"/>
              </a:ext>
            </a:extLst>
          </p:cNvPr>
          <p:cNvGrpSpPr/>
          <p:nvPr/>
        </p:nvGrpSpPr>
        <p:grpSpPr>
          <a:xfrm>
            <a:off x="6570607" y="943545"/>
            <a:ext cx="5091144" cy="4970910"/>
            <a:chOff x="6612171" y="943545"/>
            <a:chExt cx="5091144" cy="497091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722FD52-9016-0A12-8714-7B2C98EDD186}"/>
                </a:ext>
              </a:extLst>
            </p:cNvPr>
            <p:cNvGrpSpPr/>
            <p:nvPr/>
          </p:nvGrpSpPr>
          <p:grpSpPr>
            <a:xfrm>
              <a:off x="6612171" y="943545"/>
              <a:ext cx="5091144" cy="4970910"/>
              <a:chOff x="6432062" y="967609"/>
              <a:chExt cx="5091144" cy="497091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8A1CAB9-3349-18D9-9F17-90D5BFC2F9F8}"/>
                  </a:ext>
                </a:extLst>
              </p:cNvPr>
              <p:cNvGrpSpPr/>
              <p:nvPr/>
            </p:nvGrpSpPr>
            <p:grpSpPr>
              <a:xfrm>
                <a:off x="6432062" y="1240769"/>
                <a:ext cx="4797097" cy="4697750"/>
                <a:chOff x="6432062" y="1240769"/>
                <a:chExt cx="4797097" cy="4697750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2E7BD79D-10DA-A58A-AF7A-9C831A06101F}"/>
                    </a:ext>
                  </a:extLst>
                </p:cNvPr>
                <p:cNvGrpSpPr/>
                <p:nvPr/>
              </p:nvGrpSpPr>
              <p:grpSpPr>
                <a:xfrm>
                  <a:off x="6432062" y="1240769"/>
                  <a:ext cx="4797097" cy="4697750"/>
                  <a:chOff x="6432062" y="1240769"/>
                  <a:chExt cx="4797097" cy="4697750"/>
                </a:xfrm>
              </p:grpSpPr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197C01CA-B0B6-E719-35E0-6D1152259D3F}"/>
                      </a:ext>
                    </a:extLst>
                  </p:cNvPr>
                  <p:cNvSpPr/>
                  <p:nvPr/>
                </p:nvSpPr>
                <p:spPr>
                  <a:xfrm>
                    <a:off x="9653637" y="4594348"/>
                    <a:ext cx="1063523" cy="1063523"/>
                  </a:xfrm>
                  <a:prstGeom prst="ellipse">
                    <a:avLst/>
                  </a:prstGeom>
                  <a:solidFill>
                    <a:srgbClr val="00B0F0"/>
                  </a:solidFill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Earth</a:t>
                    </a:r>
                  </a:p>
                </p:txBody>
              </p:sp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605115CD-59F4-E349-A982-8A5809295D28}"/>
                      </a:ext>
                    </a:extLst>
                  </p:cNvPr>
                  <p:cNvSpPr/>
                  <p:nvPr/>
                </p:nvSpPr>
                <p:spPr>
                  <a:xfrm>
                    <a:off x="6432062" y="4313701"/>
                    <a:ext cx="1624818" cy="1624818"/>
                  </a:xfrm>
                  <a:prstGeom prst="ellipse">
                    <a:avLst/>
                  </a:prstGeom>
                  <a:solidFill>
                    <a:srgbClr val="FFC000"/>
                  </a:solidFill>
                </p:spPr>
                <p:style>
                  <a:lnRef idx="2">
                    <a:schemeClr val="accent4">
                      <a:shade val="15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146" dirty="0">
                        <a:solidFill>
                          <a:schemeClr val="tx1"/>
                        </a:solidFill>
                      </a:rPr>
                      <a:t>Sun</a:t>
                    </a:r>
                  </a:p>
                </p:txBody>
              </p: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F81B414E-F894-4179-9002-4960D687333A}"/>
                      </a:ext>
                    </a:extLst>
                  </p:cNvPr>
                  <p:cNvGrpSpPr/>
                  <p:nvPr/>
                </p:nvGrpSpPr>
                <p:grpSpPr>
                  <a:xfrm>
                    <a:off x="10120310" y="1240769"/>
                    <a:ext cx="125080" cy="1534878"/>
                    <a:chOff x="10120310" y="1240769"/>
                    <a:chExt cx="125080" cy="1534878"/>
                  </a:xfrm>
                </p:grpSpPr>
                <p:sp>
                  <p:nvSpPr>
                    <p:cNvPr id="11" name="Oval 10">
                      <a:extLst>
                        <a:ext uri="{FF2B5EF4-FFF2-40B4-BE49-F238E27FC236}">
                          <a16:creationId xmlns:a16="http://schemas.microsoft.com/office/drawing/2014/main" id="{F5387692-012F-C442-E246-E99C6E7AA4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0310" y="1940588"/>
                      <a:ext cx="125080" cy="125080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3">
                        <a:shade val="15000"/>
                      </a:schemeClr>
                    </a:lnRef>
                    <a:fillRef idx="1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146"/>
                    </a:p>
                  </p:txBody>
                </p:sp>
                <p:sp>
                  <p:nvSpPr>
                    <p:cNvPr id="12" name="Triangle 11">
                      <a:extLst>
                        <a:ext uri="{FF2B5EF4-FFF2-40B4-BE49-F238E27FC236}">
                          <a16:creationId xmlns:a16="http://schemas.microsoft.com/office/drawing/2014/main" id="{7D62B3A6-B7E3-4B5C-7826-8520C05C587C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10120310" y="2074715"/>
                      <a:ext cx="125080" cy="700932"/>
                    </a:xfrm>
                    <a:prstGeom prst="triangle">
                      <a:avLst/>
                    </a:prstGeom>
                    <a:noFill/>
                  </p:spPr>
                  <p:style>
                    <a:lnRef idx="2">
                      <a:schemeClr val="accent3">
                        <a:shade val="15000"/>
                      </a:schemeClr>
                    </a:lnRef>
                    <a:fillRef idx="1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146"/>
                    </a:p>
                  </p:txBody>
                </p:sp>
                <p:sp>
                  <p:nvSpPr>
                    <p:cNvPr id="13" name="Triangle 12">
                      <a:extLst>
                        <a:ext uri="{FF2B5EF4-FFF2-40B4-BE49-F238E27FC236}">
                          <a16:creationId xmlns:a16="http://schemas.microsoft.com/office/drawing/2014/main" id="{59CFF732-93F3-1070-1DA9-1E95D282C6ED}"/>
                        </a:ext>
                      </a:extLst>
                    </p:cNvPr>
                    <p:cNvSpPr/>
                    <p:nvPr/>
                  </p:nvSpPr>
                  <p:spPr>
                    <a:xfrm rot="10800000" flipH="1">
                      <a:off x="10120310" y="1240769"/>
                      <a:ext cx="125080" cy="700932"/>
                    </a:xfrm>
                    <a:prstGeom prst="triangle">
                      <a:avLst/>
                    </a:prstGeom>
                    <a:noFill/>
                  </p:spPr>
                  <p:style>
                    <a:lnRef idx="2">
                      <a:schemeClr val="accent3">
                        <a:shade val="15000"/>
                      </a:schemeClr>
                    </a:lnRef>
                    <a:fillRef idx="1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146"/>
                    </a:p>
                  </p:txBody>
                </p:sp>
              </p:grp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328C110-3F26-0625-1538-E8F782A78944}"/>
                      </a:ext>
                    </a:extLst>
                  </p:cNvPr>
                  <p:cNvSpPr txBox="1"/>
                  <p:nvPr/>
                </p:nvSpPr>
                <p:spPr>
                  <a:xfrm>
                    <a:off x="10297814" y="1847850"/>
                    <a:ext cx="931345" cy="42255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146" dirty="0"/>
                      <a:t>Pulsar</a:t>
                    </a:r>
                  </a:p>
                </p:txBody>
              </p:sp>
              <p:cxnSp>
                <p:nvCxnSpPr>
                  <p:cNvPr id="19" name="Straight Arrow Connector 18">
                    <a:extLst>
                      <a:ext uri="{FF2B5EF4-FFF2-40B4-BE49-F238E27FC236}">
                        <a16:creationId xmlns:a16="http://schemas.microsoft.com/office/drawing/2014/main" id="{C93D0BE2-190C-279D-0BB3-FE8E188DFFDC}"/>
                      </a:ext>
                    </a:extLst>
                  </p:cNvPr>
                  <p:cNvCxnSpPr/>
                  <p:nvPr/>
                </p:nvCxnSpPr>
                <p:spPr>
                  <a:xfrm>
                    <a:off x="10180320" y="2810223"/>
                    <a:ext cx="0" cy="1773965"/>
                  </a:xfrm>
                  <a:prstGeom prst="straightConnector1">
                    <a:avLst/>
                  </a:prstGeom>
                  <a:ln w="19050" cap="flat" cmpd="sng" algn="ctr">
                    <a:solidFill>
                      <a:schemeClr val="tx1"/>
                    </a:solidFill>
                    <a:prstDash val="dash"/>
                    <a:round/>
                    <a:headEnd type="none" w="med" len="med"/>
                    <a:tailEnd type="arrow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71A064D-8D41-009C-C807-B6F22D21919F}"/>
                      </a:ext>
                    </a:extLst>
                  </p:cNvPr>
                  <p:cNvSpPr txBox="1"/>
                  <p:nvPr/>
                </p:nvSpPr>
                <p:spPr>
                  <a:xfrm>
                    <a:off x="7891269" y="4941058"/>
                    <a:ext cx="1386840" cy="42255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2146" dirty="0"/>
                      <a:t>SSB</a:t>
                    </a:r>
                  </a:p>
                </p:txBody>
              </p:sp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C30DE7F8-D730-799B-CC12-C13001C3D608}"/>
                      </a:ext>
                    </a:extLst>
                  </p:cNvPr>
                  <p:cNvSpPr/>
                  <p:nvPr/>
                </p:nvSpPr>
                <p:spPr>
                  <a:xfrm>
                    <a:off x="8175693" y="5094820"/>
                    <a:ext cx="117229" cy="117229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15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146"/>
                  </a:p>
                </p:txBody>
              </p:sp>
            </p:grp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522167CA-AD2C-3C4E-7590-707B7BDAFB6F}"/>
                    </a:ext>
                  </a:extLst>
                </p:cNvPr>
                <p:cNvCxnSpPr>
                  <a:cxnSpLocks/>
                  <a:endCxn id="28" idx="1"/>
                </p:cNvCxnSpPr>
                <p:nvPr/>
              </p:nvCxnSpPr>
              <p:spPr>
                <a:xfrm flipH="1">
                  <a:off x="8792092" y="2064555"/>
                  <a:ext cx="1318058" cy="2177864"/>
                </a:xfrm>
                <a:prstGeom prst="line">
                  <a:avLst/>
                </a:prstGeom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85E00AB-756D-25A9-7407-6BA59F29BC93}"/>
                  </a:ext>
                </a:extLst>
              </p:cNvPr>
              <p:cNvGrpSpPr/>
              <p:nvPr/>
            </p:nvGrpSpPr>
            <p:grpSpPr>
              <a:xfrm>
                <a:off x="8068549" y="967609"/>
                <a:ext cx="3454657" cy="3799928"/>
                <a:chOff x="8068549" y="967609"/>
                <a:chExt cx="3454657" cy="3799928"/>
              </a:xfrm>
            </p:grpSpPr>
            <p:sp>
              <p:nvSpPr>
                <p:cNvPr id="28" name="Block Arc 27">
                  <a:extLst>
                    <a:ext uri="{FF2B5EF4-FFF2-40B4-BE49-F238E27FC236}">
                      <a16:creationId xmlns:a16="http://schemas.microsoft.com/office/drawing/2014/main" id="{21920989-93B1-44D4-20E4-7C9B666E0ACE}"/>
                    </a:ext>
                  </a:extLst>
                </p:cNvPr>
                <p:cNvSpPr/>
                <p:nvPr/>
              </p:nvSpPr>
              <p:spPr>
                <a:xfrm rot="15530714">
                  <a:off x="7970510" y="1065648"/>
                  <a:ext cx="3650735" cy="3454657"/>
                </a:xfrm>
                <a:prstGeom prst="blockArc">
                  <a:avLst>
                    <a:gd name="adj1" fmla="val 10800000"/>
                    <a:gd name="adj2" fmla="val 13551517"/>
                    <a:gd name="adj3" fmla="val 565"/>
                  </a:avLst>
                </a:prstGeom>
                <a:solidFill>
                  <a:schemeClr val="tx1"/>
                </a:solidFill>
                <a:ln w="127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46">
                    <a:solidFill>
                      <a:schemeClr val="tx1"/>
                    </a:solidFill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E245716C-609D-CAF3-5A92-320988FC60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61838" y="4437318"/>
                      <a:ext cx="335348" cy="33021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146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AU" sz="2146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oMath>
                        </m:oMathPara>
                      </a14:m>
                      <a:endParaRPr lang="en-US" sz="2146" dirty="0">
                        <a:solidFill>
                          <a:schemeClr val="accent2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E245716C-609D-CAF3-5A92-320988FC602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61838" y="4437318"/>
                      <a:ext cx="335348" cy="330219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17857" r="-10714" b="-3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869C049-CC28-EDC6-6FCC-EFA59CA3FD25}"/>
                </a:ext>
              </a:extLst>
            </p:cNvPr>
            <p:cNvCxnSpPr>
              <a:stCxn id="28" idx="1"/>
            </p:cNvCxnSpPr>
            <p:nvPr/>
          </p:nvCxnSpPr>
          <p:spPr>
            <a:xfrm flipH="1">
              <a:off x="8459176" y="4218355"/>
              <a:ext cx="513025" cy="824691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257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E0E40-FB10-D235-C820-47FD25F84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EEE24-5FBB-CD4C-3504-812F48EE6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497465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Dependence of timing positions on planetary ephemerides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724F3-CE75-4180-095F-688D786F6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F909CD-B804-4F46-8BCF-E2FA352414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60D3CB-300F-AF51-3FD5-73CFC18F2578}"/>
              </a:ext>
            </a:extLst>
          </p:cNvPr>
          <p:cNvGrpSpPr/>
          <p:nvPr/>
        </p:nvGrpSpPr>
        <p:grpSpPr>
          <a:xfrm>
            <a:off x="4625728" y="439709"/>
            <a:ext cx="6975314" cy="5958301"/>
            <a:chOff x="5836832" y="1825625"/>
            <a:chExt cx="5198647" cy="434520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88EBD0C-0255-CCEC-679B-6C735ED63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36832" y="1825625"/>
              <a:ext cx="5198647" cy="405341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883B65-429A-291F-1952-9F1FD0EE425E}"/>
                </a:ext>
              </a:extLst>
            </p:cNvPr>
            <p:cNvSpPr txBox="1"/>
            <p:nvPr/>
          </p:nvSpPr>
          <p:spPr>
            <a:xfrm>
              <a:off x="7197130" y="5879042"/>
              <a:ext cx="2814201" cy="291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93750">
                <a:spcAft>
                  <a:spcPts val="600"/>
                </a:spcAft>
              </a:pPr>
              <a:r>
                <a:rPr lang="en-US" sz="20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Credit: Wang et al. 2017, MNRAS</a:t>
              </a:r>
              <a:endParaRPr lang="en-US" sz="20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DED674C-7430-B232-23D7-94C0E088E30D}"/>
              </a:ext>
            </a:extLst>
          </p:cNvPr>
          <p:cNvSpPr txBox="1"/>
          <p:nvPr/>
        </p:nvSpPr>
        <p:spPr>
          <a:xfrm>
            <a:off x="7290871" y="270159"/>
            <a:ext cx="177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PSR J0437-4715</a:t>
            </a:r>
          </a:p>
        </p:txBody>
      </p:sp>
    </p:spTree>
    <p:extLst>
      <p:ext uri="{BB962C8B-B14F-4D97-AF65-F5344CB8AC3E}">
        <p14:creationId xmlns:p14="http://schemas.microsoft.com/office/powerpoint/2010/main" val="66721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7F70E9-1925-E656-6B58-26C25D4365E7}"/>
              </a:ext>
            </a:extLst>
          </p:cNvPr>
          <p:cNvSpPr txBox="1"/>
          <p:nvPr/>
        </p:nvSpPr>
        <p:spPr>
          <a:xfrm>
            <a:off x="1199754" y="432441"/>
            <a:ext cx="10376430" cy="42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46" dirty="0"/>
              <a:t>Differences in timing residuals based on different PEs; </a:t>
            </a:r>
            <a:r>
              <a:rPr lang="en-US" sz="2146" dirty="0">
                <a:solidFill>
                  <a:schemeClr val="accent1"/>
                </a:solidFill>
              </a:rPr>
              <a:t>Dai, Han, and Wang, RAA, 2024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9F99B30-5C27-905B-D4CD-CC18FDA6F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17" y="1096823"/>
            <a:ext cx="6008626" cy="51174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38BA00-66BB-0BA3-D4D2-73DC1E6E9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858" y="1096823"/>
            <a:ext cx="6020142" cy="5117460"/>
          </a:xfrm>
          <a:prstGeom prst="rect">
            <a:avLst/>
          </a:prstGeom>
        </p:spPr>
      </p:pic>
      <p:sp>
        <p:nvSpPr>
          <p:cNvPr id="19" name="Frame 18">
            <a:extLst>
              <a:ext uri="{FF2B5EF4-FFF2-40B4-BE49-F238E27FC236}">
                <a16:creationId xmlns:a16="http://schemas.microsoft.com/office/drawing/2014/main" id="{BE646167-49AF-9BC6-B3D9-344702522725}"/>
              </a:ext>
            </a:extLst>
          </p:cNvPr>
          <p:cNvSpPr/>
          <p:nvPr/>
        </p:nvSpPr>
        <p:spPr>
          <a:xfrm>
            <a:off x="4006921" y="2393879"/>
            <a:ext cx="2089079" cy="750013"/>
          </a:xfrm>
          <a:prstGeom prst="frame">
            <a:avLst>
              <a:gd name="adj1" fmla="val 42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Frame 19">
            <a:extLst>
              <a:ext uri="{FF2B5EF4-FFF2-40B4-BE49-F238E27FC236}">
                <a16:creationId xmlns:a16="http://schemas.microsoft.com/office/drawing/2014/main" id="{903DAD3A-7AA3-F1D5-7DEB-F79B5FDD8098}"/>
              </a:ext>
            </a:extLst>
          </p:cNvPr>
          <p:cNvSpPr/>
          <p:nvPr/>
        </p:nvSpPr>
        <p:spPr>
          <a:xfrm>
            <a:off x="10102921" y="2393879"/>
            <a:ext cx="2089079" cy="750013"/>
          </a:xfrm>
          <a:prstGeom prst="frame">
            <a:avLst>
              <a:gd name="adj1" fmla="val 42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9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5EAE9-942C-B7A7-E3B9-CBC3C8193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483" y="2065122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Probing planetary ephemerides with VLBI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1710B-4B38-CC58-81F0-523C028E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7F909CD-B804-4F46-8BCF-E2FA352414B5}" type="slidenum">
              <a:rPr lang="en-US" sz="1100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6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3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A1DB3-CFC9-D8DC-DC7E-FBF3D2FB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7861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Connecting dynamic and kinematic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5B2BD-5DBB-9773-1E71-0D3E4DD0B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34841" cy="436181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The frame tie transformation needs to be performed to the ~100 µas level </a:t>
            </a:r>
          </a:p>
          <a:p>
            <a:pPr>
              <a:lnSpc>
                <a:spcPct val="120000"/>
              </a:lnSpc>
            </a:pPr>
            <a:r>
              <a:rPr lang="en-US" dirty="0"/>
              <a:t>MSPs serve as the key to building the frame tie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~8 Gaia MSPs with ~0.3-mas-precision positions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~25 MSPs with ~1-mas-precision VLBI positions </a:t>
            </a:r>
            <a:r>
              <a:rPr lang="en-US" dirty="0">
                <a:sym typeface="Wingdings" pitchFamily="2" charset="2"/>
              </a:rPr>
              <a:t> ~100 MSPs with </a:t>
            </a:r>
            <a:r>
              <a:rPr lang="en-US" dirty="0">
                <a:solidFill>
                  <a:srgbClr val="FFC000"/>
                </a:solidFill>
                <a:sym typeface="Wingdings" pitchFamily="2" charset="2"/>
              </a:rPr>
              <a:t>?</a:t>
            </a:r>
            <a:r>
              <a:rPr lang="en-US" dirty="0">
                <a:sym typeface="Wingdings" pitchFamily="2" charset="2"/>
              </a:rPr>
              <a:t>-mas-precision positions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0C175-87BF-0175-6C3B-DD43CDC0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425B51-7279-021E-0E8F-EC38935B7336}"/>
              </a:ext>
            </a:extLst>
          </p:cNvPr>
          <p:cNvGrpSpPr/>
          <p:nvPr/>
        </p:nvGrpSpPr>
        <p:grpSpPr>
          <a:xfrm>
            <a:off x="6291725" y="1529831"/>
            <a:ext cx="5062074" cy="4220890"/>
            <a:chOff x="6291725" y="1529830"/>
            <a:chExt cx="5062074" cy="42208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1A0209-6030-9F15-2592-4B783184B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91725" y="1529830"/>
              <a:ext cx="5062074" cy="379834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EF93A2E-EA4D-318D-BD7D-98419EBE1E53}"/>
                </a:ext>
              </a:extLst>
            </p:cNvPr>
            <p:cNvSpPr txBox="1"/>
            <p:nvPr/>
          </p:nvSpPr>
          <p:spPr>
            <a:xfrm>
              <a:off x="6986068" y="5328168"/>
              <a:ext cx="4112664" cy="42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46" dirty="0"/>
                <a:t>Image Credit: Liu et al. 2023, A&amp;A</a:t>
              </a: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489249-B49D-6C49-6E35-290D11C3304B}"/>
              </a:ext>
            </a:extLst>
          </p:cNvPr>
          <p:cNvCxnSpPr>
            <a:cxnSpLocks/>
          </p:cNvCxnSpPr>
          <p:nvPr/>
        </p:nvCxnSpPr>
        <p:spPr>
          <a:xfrm>
            <a:off x="6898640" y="4033520"/>
            <a:ext cx="4287520" cy="0"/>
          </a:xfrm>
          <a:prstGeom prst="line">
            <a:avLst/>
          </a:prstGeom>
          <a:ln w="381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78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4910-1F2D-8F7B-C91A-67F732E7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575049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The bottleneck </a:t>
            </a:r>
            <a:r>
              <a:rPr lang="en-US" altLang="zh-CN" sz="4000" dirty="0"/>
              <a:t>—</a:t>
            </a:r>
            <a:r>
              <a:rPr lang="en-US" sz="4000" dirty="0"/>
              <a:t> the absolute VLBI positions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8535B-BE5B-A749-E2E3-23E5C5CF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C78CC2-138A-F94E-65B0-B2B65F130B46}"/>
              </a:ext>
            </a:extLst>
          </p:cNvPr>
          <p:cNvGrpSpPr/>
          <p:nvPr/>
        </p:nvGrpSpPr>
        <p:grpSpPr>
          <a:xfrm>
            <a:off x="838201" y="1870075"/>
            <a:ext cx="11076193" cy="4821760"/>
            <a:chOff x="468350" y="1454312"/>
            <a:chExt cx="13109679" cy="5706991"/>
          </a:xfrm>
        </p:grpSpPr>
        <p:pic>
          <p:nvPicPr>
            <p:cNvPr id="19" name="Content Placeholder 4">
              <a:extLst>
                <a:ext uri="{FF2B5EF4-FFF2-40B4-BE49-F238E27FC236}">
                  <a16:creationId xmlns:a16="http://schemas.microsoft.com/office/drawing/2014/main" id="{3873C7C4-F481-2528-7DE3-D2714E8AA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40488" y="1454312"/>
              <a:ext cx="3334092" cy="329587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3C8F1B3-7C23-DCA1-07B8-D320BB1A3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350" y="2243936"/>
              <a:ext cx="2921621" cy="3548513"/>
            </a:xfrm>
            <a:prstGeom prst="rect">
              <a:avLst/>
            </a:prstGeom>
          </p:spPr>
        </p:pic>
        <p:sp>
          <p:nvSpPr>
            <p:cNvPr id="21" name="TextBox 20">
              <a:hlinkClick r:id="" action="ppaction://noaction"/>
              <a:extLst>
                <a:ext uri="{FF2B5EF4-FFF2-40B4-BE49-F238E27FC236}">
                  <a16:creationId xmlns:a16="http://schemas.microsoft.com/office/drawing/2014/main" id="{2CC1DDD9-6407-3DD1-FC1C-CD1DF95FFE2F}"/>
                </a:ext>
              </a:extLst>
            </p:cNvPr>
            <p:cNvSpPr txBox="1"/>
            <p:nvPr/>
          </p:nvSpPr>
          <p:spPr>
            <a:xfrm>
              <a:off x="3298401" y="5879487"/>
              <a:ext cx="3976181" cy="12818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146" dirty="0"/>
                <a:t>reference position (relative), </a:t>
              </a:r>
            </a:p>
            <a:p>
              <a:r>
                <a:rPr lang="en-US" sz="2146" dirty="0"/>
                <a:t>proper motion and parallax</a:t>
              </a:r>
            </a:p>
          </p:txBody>
        </p:sp>
        <p:sp>
          <p:nvSpPr>
            <p:cNvPr id="22" name="Right Arrow 21">
              <a:extLst>
                <a:ext uri="{FF2B5EF4-FFF2-40B4-BE49-F238E27FC236}">
                  <a16:creationId xmlns:a16="http://schemas.microsoft.com/office/drawing/2014/main" id="{C3038AE9-4218-BC3E-B1F4-13264D0F3460}"/>
                </a:ext>
              </a:extLst>
            </p:cNvPr>
            <p:cNvSpPr/>
            <p:nvPr/>
          </p:nvSpPr>
          <p:spPr>
            <a:xfrm rot="2310058">
              <a:off x="3386820" y="5271313"/>
              <a:ext cx="1493227" cy="223838"/>
            </a:xfrm>
            <a:prstGeom prst="rightArrow">
              <a:avLst>
                <a:gd name="adj1" fmla="val 50000"/>
                <a:gd name="adj2" fmla="val 111491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46" dirty="0">
                <a:solidFill>
                  <a:schemeClr val="accent1"/>
                </a:solidFill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B0FB698-B228-8D5E-D860-3BC228D66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25098" y="2583421"/>
              <a:ext cx="4087139" cy="3295879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DE5422A-116A-9456-7254-6D6FE0EC67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1522" y="2638359"/>
              <a:ext cx="1755342" cy="9369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C3DD692-4B13-0EB7-9598-9E6FBC47C4E4}"/>
                </a:ext>
              </a:extLst>
            </p:cNvPr>
            <p:cNvCxnSpPr>
              <a:cxnSpLocks/>
            </p:cNvCxnSpPr>
            <p:nvPr/>
          </p:nvCxnSpPr>
          <p:spPr>
            <a:xfrm>
              <a:off x="6601522" y="3055434"/>
              <a:ext cx="1755342" cy="250254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54D7306-BCA8-E0DE-0283-5AC6315DBE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2193" y="2473268"/>
              <a:ext cx="1418676" cy="17811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FFB9190-A622-7258-56CB-8E1BDFF801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2193" y="2732049"/>
              <a:ext cx="1448657" cy="266866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B749BCE-B712-8F14-9AFE-60E8AE01DC3D}"/>
                </a:ext>
              </a:extLst>
            </p:cNvPr>
            <p:cNvSpPr txBox="1"/>
            <p:nvPr/>
          </p:nvSpPr>
          <p:spPr>
            <a:xfrm>
              <a:off x="8156534" y="1798640"/>
              <a:ext cx="5421495" cy="890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46" dirty="0"/>
                <a:t>Quasar,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localized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in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the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International</a:t>
              </a:r>
              <a:r>
                <a:rPr lang="zh-CN" altLang="en-US" sz="2146" dirty="0"/>
                <a:t> </a:t>
              </a:r>
              <a:endParaRPr lang="en-AU" altLang="zh-CN" sz="2146" dirty="0"/>
            </a:p>
            <a:p>
              <a:r>
                <a:rPr lang="en-US" altLang="zh-CN" sz="2146" dirty="0"/>
                <a:t>Celestial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Reference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Frame</a:t>
              </a:r>
              <a:r>
                <a:rPr lang="zh-CN" altLang="en-US" sz="2146" dirty="0"/>
                <a:t> </a:t>
              </a:r>
              <a:r>
                <a:rPr lang="en-US" altLang="zh-CN" sz="2146" dirty="0"/>
                <a:t>(ICRF)</a:t>
              </a:r>
              <a:endParaRPr lang="en-US" sz="2146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E77D1C-8790-B91A-F38A-08EF48982BC6}"/>
                </a:ext>
              </a:extLst>
            </p:cNvPr>
            <p:cNvSpPr txBox="1"/>
            <p:nvPr/>
          </p:nvSpPr>
          <p:spPr>
            <a:xfrm>
              <a:off x="1334167" y="1910127"/>
              <a:ext cx="1267776" cy="5001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46" dirty="0"/>
                <a:t>an MSP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5420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7AD-78DF-E282-D6E7-2DF837A3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65" y="375286"/>
            <a:ext cx="3871815" cy="1325563"/>
          </a:xfrm>
        </p:spPr>
        <p:txBody>
          <a:bodyPr>
            <a:noAutofit/>
          </a:bodyPr>
          <a:lstStyle/>
          <a:p>
            <a:r>
              <a:rPr lang="en-US" sz="3200"/>
              <a:t>Pathways to precise absolute positions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689A5-9EA2-4E95-F428-0B6A4AAC7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332" y="1853983"/>
            <a:ext cx="4294684" cy="500401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The absolute position error budget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dominated by the unknown frequency-dependent core shift at the 1mas level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propagation-related errors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FFC000"/>
                </a:solidFill>
              </a:rPr>
              <a:t>PINPT</a:t>
            </a:r>
            <a:r>
              <a:rPr lang="en-US" dirty="0"/>
              <a:t> (</a:t>
            </a:r>
            <a:r>
              <a:rPr lang="en-US" dirty="0">
                <a:solidFill>
                  <a:srgbClr val="FFC000"/>
                </a:solidFill>
              </a:rPr>
              <a:t>P</a:t>
            </a:r>
            <a:r>
              <a:rPr lang="en-US" dirty="0"/>
              <a:t>hase-screen </a:t>
            </a:r>
            <a:r>
              <a:rPr lang="en-US" dirty="0">
                <a:solidFill>
                  <a:srgbClr val="FFC000"/>
                </a:solidFill>
              </a:rPr>
              <a:t>i</a:t>
            </a:r>
            <a:r>
              <a:rPr lang="en-US" dirty="0"/>
              <a:t>nterpolation plus freque</a:t>
            </a:r>
            <a:r>
              <a:rPr lang="en-US" dirty="0">
                <a:solidFill>
                  <a:srgbClr val="FFC000"/>
                </a:solidFill>
              </a:rPr>
              <a:t>n</a:t>
            </a:r>
            <a:r>
              <a:rPr lang="en-US" dirty="0"/>
              <a:t>cy-de</a:t>
            </a:r>
            <a:r>
              <a:rPr lang="en-US" dirty="0">
                <a:solidFill>
                  <a:srgbClr val="FFC000"/>
                </a:solidFill>
              </a:rPr>
              <a:t>p</a:t>
            </a:r>
            <a:r>
              <a:rPr lang="en-US" dirty="0"/>
              <a:t>endent core shif</a:t>
            </a:r>
            <a:r>
              <a:rPr lang="en-US" dirty="0">
                <a:solidFill>
                  <a:srgbClr val="FFC000"/>
                </a:solidFill>
              </a:rPr>
              <a:t>t</a:t>
            </a:r>
            <a:r>
              <a:rPr lang="en-US" dirty="0"/>
              <a:t> correction) strategy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Removing propagation-related errors to the first order using 2D interpolation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Determining frequency-dependent core (e.g. </a:t>
            </a:r>
            <a:r>
              <a:rPr lang="en-US" dirty="0" err="1"/>
              <a:t>Voitsik</a:t>
            </a:r>
            <a:r>
              <a:rPr lang="en-US" dirty="0"/>
              <a:t> et al. 2018)</a:t>
            </a:r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7007B-5871-B2C8-B86D-7DEB00A55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 descr="A screenshot of a document&#10;&#10;Description automatically generated">
            <a:extLst>
              <a:ext uri="{FF2B5EF4-FFF2-40B4-BE49-F238E27FC236}">
                <a16:creationId xmlns:a16="http://schemas.microsoft.com/office/drawing/2014/main" id="{95242F42-BE67-4452-C188-C18B6AA4D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747" y="765041"/>
            <a:ext cx="6517084" cy="559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7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85B5E-60CC-716D-A8CF-64B643F7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244" y="334192"/>
            <a:ext cx="5764106" cy="806432"/>
          </a:xfrm>
        </p:spPr>
        <p:txBody>
          <a:bodyPr>
            <a:normAutofit/>
          </a:bodyPr>
          <a:lstStyle/>
          <a:p>
            <a:r>
              <a:rPr lang="en-US" sz="3600" dirty="0"/>
              <a:t>Example PINPT calibrator plan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E1004-E99C-C9C4-A69D-97340A2D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D777E-D6CE-5B31-78E7-B8EB543BD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54" y="1422935"/>
            <a:ext cx="5453886" cy="45449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D37FFF-30B4-76D1-9E7B-0A4397BE8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697" y="1327259"/>
            <a:ext cx="4554909" cy="46405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0163B4-045C-98E9-69DB-3485BBA5DF0E}"/>
              </a:ext>
            </a:extLst>
          </p:cNvPr>
          <p:cNvSpPr txBox="1"/>
          <p:nvPr/>
        </p:nvSpPr>
        <p:spPr>
          <a:xfrm>
            <a:off x="8389620" y="6001669"/>
            <a:ext cx="2173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NRAO</a:t>
            </a:r>
          </a:p>
        </p:txBody>
      </p:sp>
    </p:spTree>
    <p:extLst>
      <p:ext uri="{BB962C8B-B14F-4D97-AF65-F5344CB8AC3E}">
        <p14:creationId xmlns:p14="http://schemas.microsoft.com/office/powerpoint/2010/main" val="224234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5B534-D76D-3777-F2E3-26ED98C9A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1374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 millisecond pulsar position determined to 0.2 mas with VLBI</a:t>
            </a:r>
          </a:p>
        </p:txBody>
      </p:sp>
      <p:pic>
        <p:nvPicPr>
          <p:cNvPr id="15" name="Content Placeholder 14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55A7CC05-D6CF-465E-28A9-03A10B161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476" y="2365717"/>
            <a:ext cx="5338185" cy="298005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B766D-784E-D435-8959-399EB76B8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909CD-B804-4F46-8BCF-E2FA352414B5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92DD9C-3287-6C92-047D-A21FB5EB29EF}"/>
              </a:ext>
            </a:extLst>
          </p:cNvPr>
          <p:cNvGrpSpPr/>
          <p:nvPr/>
        </p:nvGrpSpPr>
        <p:grpSpPr>
          <a:xfrm>
            <a:off x="6291725" y="1898163"/>
            <a:ext cx="5062074" cy="4230139"/>
            <a:chOff x="6291725" y="1529830"/>
            <a:chExt cx="5062074" cy="423013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1C5A32B-7251-6CDC-B45B-3978239E5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1725" y="1529830"/>
              <a:ext cx="5062074" cy="379834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CD69F0-EF10-7B16-0170-57F73B485696}"/>
                </a:ext>
              </a:extLst>
            </p:cNvPr>
            <p:cNvSpPr txBox="1"/>
            <p:nvPr/>
          </p:nvSpPr>
          <p:spPr>
            <a:xfrm>
              <a:off x="6898640" y="5337417"/>
              <a:ext cx="4112664" cy="42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46" dirty="0"/>
                <a:t>Image Credit: Liu et al. 2023, A&amp;A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51A812-24E8-7AEA-35BA-AF72720432DF}"/>
              </a:ext>
            </a:extLst>
          </p:cNvPr>
          <p:cNvCxnSpPr>
            <a:cxnSpLocks/>
          </p:cNvCxnSpPr>
          <p:nvPr/>
        </p:nvCxnSpPr>
        <p:spPr>
          <a:xfrm>
            <a:off x="6898640" y="5245132"/>
            <a:ext cx="4287520" cy="0"/>
          </a:xfrm>
          <a:prstGeom prst="line">
            <a:avLst/>
          </a:prstGeom>
          <a:ln w="381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7A7CFE3-6CA7-44C3-D79F-11041297E282}"/>
              </a:ext>
            </a:extLst>
          </p:cNvPr>
          <p:cNvSpPr txBox="1"/>
          <p:nvPr/>
        </p:nvSpPr>
        <p:spPr>
          <a:xfrm>
            <a:off x="703981" y="5497333"/>
            <a:ext cx="6106160" cy="859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46" dirty="0">
                <a:solidFill>
                  <a:srgbClr val="FFC000"/>
                </a:solidFill>
                <a:sym typeface="Wingdings" pitchFamily="2" charset="2"/>
              </a:rPr>
              <a:t>~50 MSPs with ~0.3mas absolute position precision 100µas </a:t>
            </a:r>
            <a:endParaRPr lang="en-US" sz="2146" dirty="0">
              <a:solidFill>
                <a:srgbClr val="FFC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2496E3-8DB9-8D00-4AE5-CD855DE70B87}"/>
              </a:ext>
            </a:extLst>
          </p:cNvPr>
          <p:cNvSpPr txBox="1"/>
          <p:nvPr/>
        </p:nvSpPr>
        <p:spPr>
          <a:xfrm>
            <a:off x="360947" y="2024811"/>
            <a:ext cx="6106161" cy="42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46" dirty="0"/>
              <a:t>Position of PSR J2222-0137 (Ding et al. A&amp;A, 2024)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F76AA0-CCB6-EEEE-45C3-128BED39C58C}"/>
              </a:ext>
            </a:extLst>
          </p:cNvPr>
          <p:cNvCxnSpPr>
            <a:cxnSpLocks/>
          </p:cNvCxnSpPr>
          <p:nvPr/>
        </p:nvCxnSpPr>
        <p:spPr>
          <a:xfrm>
            <a:off x="6898640" y="4381532"/>
            <a:ext cx="4287520" cy="0"/>
          </a:xfrm>
          <a:prstGeom prst="line">
            <a:avLst/>
          </a:prstGeom>
          <a:ln w="381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77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1C0BE-9FE4-0F44-846C-CB374C329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2245C-6421-2BDF-9D6F-83D2F846D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331" y="2513874"/>
            <a:ext cx="7255015" cy="3941790"/>
          </a:xfrm>
        </p:spPr>
        <p:txBody>
          <a:bodyPr anchor="ctr">
            <a:normAutofit/>
          </a:bodyPr>
          <a:lstStyle/>
          <a:p>
            <a:r>
              <a:rPr lang="en-US" sz="2000" dirty="0"/>
              <a:t>PINPT astrometry of MSPs can</a:t>
            </a:r>
          </a:p>
          <a:p>
            <a:pPr lvl="2"/>
            <a:r>
              <a:rPr lang="en-US" dirty="0"/>
              <a:t>Connect kinematic and dynamic reference systems</a:t>
            </a:r>
          </a:p>
          <a:p>
            <a:pPr lvl="2"/>
            <a:r>
              <a:rPr lang="en-US" dirty="0"/>
              <a:t>Improve models of pulsar timing</a:t>
            </a:r>
            <a:endParaRPr lang="en-US" sz="2000" dirty="0"/>
          </a:p>
          <a:p>
            <a:r>
              <a:rPr lang="en-US" sz="2000" dirty="0">
                <a:sym typeface="Wingdings" pitchFamily="2" charset="2"/>
              </a:rPr>
              <a:t>~21+40 MSPs with ~0.2mas absolute position precision will refine the connection between dynamic and kinematic reference systems to the &lt;100µas level</a:t>
            </a:r>
          </a:p>
          <a:p>
            <a:endParaRPr lang="en-US" sz="2000" dirty="0">
              <a:sym typeface="Wingdings" pitchFamily="2" charset="2"/>
            </a:endParaRPr>
          </a:p>
          <a:p>
            <a:endParaRPr lang="en-US" sz="2000" dirty="0">
              <a:sym typeface="Wingdings" pitchFamily="2" charset="2"/>
            </a:endParaRPr>
          </a:p>
          <a:p>
            <a:endParaRPr lang="en-US" sz="2000" dirty="0">
              <a:sym typeface="Wingdings" pitchFamily="2" charset="2"/>
            </a:endParaRPr>
          </a:p>
          <a:p>
            <a:endParaRPr lang="en-US" sz="2000" dirty="0">
              <a:sym typeface="Wingdings" pitchFamily="2" charset="2"/>
            </a:endParaRPr>
          </a:p>
          <a:p>
            <a:endParaRPr lang="en-US" sz="2000" dirty="0">
              <a:sym typeface="Wingdings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CB8F1-B7B0-5E3E-3771-4CFA09FBE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7F909CD-B804-4F46-8BCF-E2FA352414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40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3832</TotalTime>
  <Words>436</Words>
  <Application>Microsoft Macintosh PowerPoint</Application>
  <PresentationFormat>Widescreen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Wingdings</vt:lpstr>
      <vt:lpstr>Office Theme</vt:lpstr>
      <vt:lpstr>Refining planetary ephemeris with multi-frequency multi-calibrator VLBI astrometry of millisecond pulsars</vt:lpstr>
      <vt:lpstr>Timing of millisecond pulsars (MSPs)</vt:lpstr>
      <vt:lpstr>Two distinct reference systems</vt:lpstr>
      <vt:lpstr>Dependence of timing positions on planetary ephemerides</vt:lpstr>
      <vt:lpstr>PowerPoint Presentation</vt:lpstr>
      <vt:lpstr>Probing planetary ephemerides with VLBI </vt:lpstr>
      <vt:lpstr>Connecting dynamic and kinematic frames</vt:lpstr>
      <vt:lpstr>The bottleneck — the absolute VLBI positions</vt:lpstr>
      <vt:lpstr>Pathways to precise absolute positions</vt:lpstr>
      <vt:lpstr>Example PINPT calibrator plan </vt:lpstr>
      <vt:lpstr>A millisecond pulsar position determined to 0.2 mas with VLBI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浩 丁</dc:creator>
  <cp:lastModifiedBy>浩 丁</cp:lastModifiedBy>
  <cp:revision>487</cp:revision>
  <dcterms:created xsi:type="dcterms:W3CDTF">2026-04-16T15:44:07Z</dcterms:created>
  <dcterms:modified xsi:type="dcterms:W3CDTF">2026-07-17T04:12:16Z</dcterms:modified>
</cp:coreProperties>
</file>