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77" r:id="rId7"/>
    <p:sldId id="338" r:id="rId8"/>
    <p:sldId id="340" r:id="rId9"/>
    <p:sldId id="341" r:id="rId10"/>
    <p:sldId id="339" r:id="rId11"/>
    <p:sldId id="342" r:id="rId12"/>
    <p:sldId id="343" r:id="rId13"/>
    <p:sldId id="344" r:id="rId14"/>
    <p:sldId id="345" r:id="rId15"/>
    <p:sldId id="347" r:id="rId16"/>
    <p:sldId id="337" r:id="rId17"/>
    <p:sldId id="263" r:id="rId18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7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1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gs" Target="tags/tag70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55AB7-6EA2-42D4-9F2A-2F515B66FB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F43C7-2135-4A29-8872-CC539478137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各位老师</a:t>
            </a:r>
            <a:r>
              <a:rPr lang="zh-CN" altLang="en-US"/>
              <a:t>同学大家好！</a:t>
            </a:r>
            <a:endParaRPr lang="zh-CN" altLang="en-US"/>
          </a:p>
          <a:p>
            <a:r>
              <a:rPr lang="zh-CN" altLang="en-US"/>
              <a:t>我是来自贵州师范大学大四</a:t>
            </a:r>
            <a:r>
              <a:rPr lang="zh-CN" altLang="en-US"/>
              <a:t>本科生任盈盈。今天非常荣幸能在这个场合，向大家汇报我本科阶段的一项工作——利用</a:t>
            </a:r>
            <a:r>
              <a:rPr lang="en-US" altLang="zh-CN"/>
              <a:t>FAST</a:t>
            </a:r>
            <a:r>
              <a:rPr lang="zh-CN" altLang="en-US"/>
              <a:t>对三颗邻近脉冲星的星际闪烁研究。</a:t>
            </a:r>
            <a:endParaRPr lang="zh-CN" altLang="en-US"/>
          </a:p>
          <a:p>
            <a:r>
              <a:rPr lang="zh-CN" altLang="en-US"/>
              <a:t>我的指导老师是党世军老师和吴子</a:t>
            </a:r>
            <a:r>
              <a:rPr lang="zh-CN" altLang="en-US"/>
              <a:t>为老师。感谢他们的悉心指导，也感谢</a:t>
            </a:r>
            <a:r>
              <a:rPr lang="en-US" altLang="zh-CN"/>
              <a:t>FAST</a:t>
            </a:r>
            <a:r>
              <a:rPr lang="zh-CN" altLang="en-US"/>
              <a:t>团队提供的宝贵数据。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7EC5B-3A1A-46CE-8486-4F73B5EBCE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微软雅黑" panose="020B0503020204020204" pitchFamily="34" charset="-122"/>
              </a:rPr>
              <a:t>首先进入第一部分，大家都很熟悉脉冲星。简单来说，脉冲星就是一颗高度磁化、快速旋转的中子星。它拥有极端密度、极端磁场和极端稳定的自转周期。正因为这些特性，脉冲星成为我们检验强引力场、研究超密物质、以及实现精密计时测量的天然实验室。</a:t>
            </a:r>
            <a:r>
              <a:rPr lang="en-US">
                <a:solidFill>
                  <a:schemeClr val="bg1">
                    <a:alpha val="90196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微软雅黑" panose="020B0503020204020204" pitchFamily="34" charset="-122"/>
              </a:rPr>
              <a:t>脉冲星的磁极会辐射出高度准直的电磁辐射束。随着脉冲星的高速自转，这束辐射会像灯塔的光束一样扫过宇宙空间。当辐射束恰好扫过地球时，我们的射电望远镜就能接收到周期性的脉冲信号。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sym typeface="+mn-ea"/>
              </a:rPr>
              <a:t>脉冲星的信号在到达地球的漫长旅途中，会穿过充满“湍流”的星际介质。这种介质会像透镜一样散射和衍射电磁波，导致我们接收到的信号强度发生快速变化，这就是星际闪烁。它就像宇宙中的涟漪，记录了信号沿途所经历的一切。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那么，我们今天要讲的核心概念—一星际闪烁，到底是什么呢？我们知道，星际空间并非完全真空，而是充满了稀薄的等离子体——也就是星际介质。这个个质是不均匀的，它有着团块状、多尺度的湍流结构。当脉冲星的射电信号穿过这些湍流区域时，会发生两件事：一是色散，不同频率的信号到达时间有延迟；二是散射，信号路径发生随机偏折，在时间和频率上都被展宽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pc="300" dirty="0">
                <a:solidFill>
                  <a:schemeClr val="tx1">
                    <a:lumMod val="75000"/>
                    <a:lumOff val="25000"/>
                  </a:schemeClr>
                </a:solidFill>
                <a:sym typeface="+mn-ea"/>
              </a:rPr>
              <a:t>在研究中，我们通常采用薄屏模型来描述这种散射过程——也就是假设星际介质中的湍流集中在一个或多个薄层里，像一面”透镜“一样影响信号的传播。</a:t>
            </a:r>
            <a:r>
              <a:rPr lang="en-US">
                <a:solidFill>
                  <a:srgbClr val="000000"/>
                </a:solidFill>
                <a:sym typeface="+mn-ea"/>
              </a:rPr>
              <a:t>根据尺度不同，我们可以将其分为衍射闪烁和折射闪烁。衍射闪烁由小尺度的电子密度不规则引起，变化非常剧烈；而折射闪烁则由大尺度的不规则引起，变化相对平缓。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一类是衍射闪烁，对应的是电子密度涨落尺度人约在107公里量级，它会引起秒到几十秒量级的快速强度起伏。另一类是折射闪烁，尺度在10”公里量级，变化就慢多了，通常是几十分钟到几小时。</a:t>
            </a:r>
            <a:endParaRPr lang="zh-CN" altLang="en-US">
              <a:solidFill>
                <a:srgbClr val="000000"/>
              </a:solidFill>
              <a:sym typeface="+mn-ea"/>
            </a:endParaRP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lnSpc>
                <a:spcPct val="100000"/>
              </a:lnSpc>
            </a:pPr>
            <a:r>
              <a:rPr lang="zh-CN" altLang="en-US">
                <a:solidFill>
                  <a:srgbClr val="000000"/>
                </a:solidFill>
                <a:sym typeface="+mn-ea"/>
              </a:rPr>
              <a:t>我们的观测设备，当然是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FAST—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一五百米口径球面射电望远镜。它的超高灵敏度和高频率分辨率，让我们能够捕捉到非常微弱的信号细节。</a:t>
            </a:r>
            <a:endParaRPr lang="zh-CN" altLang="en-US">
              <a:solidFill>
                <a:srgbClr val="000000"/>
              </a:solidFill>
              <a:sym typeface="+mn-ea"/>
            </a:endParaRPr>
          </a:p>
          <a:p>
            <a:pPr indent="0" algn="l">
              <a:lnSpc>
                <a:spcPct val="100000"/>
              </a:lnSpc>
            </a:pPr>
            <a:r>
              <a:rPr lang="zh-CN" altLang="en-US">
                <a:solidFill>
                  <a:srgbClr val="000000"/>
                </a:solidFill>
                <a:sym typeface="+mn-ea"/>
              </a:rPr>
              <a:t>本工作使用的是19波束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L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波段低温接收机，观测频率范围1.0到1.5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GHz，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时间分辦率49微秒，频率通道数多达4096个。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lnSpc>
                <a:spcPct val="100000"/>
              </a:lnSpc>
            </a:pPr>
            <a:r>
              <a:rPr lang="zh-CN" altLang="en-US"/>
              <a:t>数据处理流程大概是这样的，我简要过一下。首先从公开数据集中挑选了三颗目标脉冲星的原始观测数据；然后用</a:t>
            </a:r>
            <a:r>
              <a:rPr lang="en-US" altLang="zh-CN"/>
              <a:t>DSPSR</a:t>
            </a:r>
            <a:r>
              <a:rPr lang="zh-CN" altLang="en-US"/>
              <a:t>软件包进行周期折叠和消色散；接着利用</a:t>
            </a:r>
            <a:r>
              <a:rPr lang="en-US" altLang="zh-CN"/>
              <a:t>PAZ/PAZ|</a:t>
            </a:r>
            <a:r>
              <a:rPr lang="zh-CN" altLang="en-US"/>
              <a:t>模块，手动和自动结合去除射频干扰；再通过</a:t>
            </a:r>
            <a:r>
              <a:rPr lang="en-US" altLang="zh-CN"/>
              <a:t>PSRCHIVE</a:t>
            </a:r>
            <a:r>
              <a:rPr lang="zh-CN" altLang="en-US"/>
              <a:t>里的</a:t>
            </a:r>
            <a:r>
              <a:rPr lang="en-US" altLang="zh-CN"/>
              <a:t>PSRFLUX</a:t>
            </a:r>
            <a:r>
              <a:rPr lang="zh-CN" altLang="en-US"/>
              <a:t>工具生成动态谱；之后计算动态谱的自相关函数，拟合得到闪烁带宽和时标；最后，我们做了</a:t>
            </a:r>
            <a:r>
              <a:rPr lang="en-US" altLang="zh-CN"/>
              <a:t>NuT</a:t>
            </a:r>
            <a:r>
              <a:rPr lang="zh-CN" altLang="en-US"/>
              <a:t>变换来锐化二级谱，再进行二维傅里叶变换，得到最终的二级谱，并测量闪烁弧的曲率。此外，我们还检验了闪烁弧曲率随频率的变化关系。（传统方法之所以模糊，是因为弧的曲率随波长变化（长波弯、短波直），宽频带叠加时弧就被涂抹宽了。</a:t>
            </a:r>
            <a:r>
              <a:rPr lang="en-US" altLang="zh-CN"/>
              <a:t>NuT</a:t>
            </a:r>
            <a:r>
              <a:rPr lang="zh-CN" altLang="en-US"/>
              <a:t>变换的本质，就是对不同波长的信号按波长比 </a:t>
            </a:r>
            <a:endParaRPr lang="zh-CN" altLang="en-US"/>
          </a:p>
          <a:p>
            <a:pPr indent="0" algn="l">
              <a:lnSpc>
                <a:spcPct val="100000"/>
              </a:lnSpc>
            </a:pPr>
            <a:r>
              <a:rPr lang="en-US" altLang="zh-CN"/>
              <a:t>λ0 /λ </a:t>
            </a:r>
            <a:r>
              <a:rPr lang="zh-CN" altLang="en-US"/>
              <a:t>重新缩放时间轴——长波压缩、短波拉伸，使得在最终的次级谱中，所有波长的弧曲率都被修正成同一个固定值（只取决于中心波长 </a:t>
            </a:r>
            <a:r>
              <a:rPr lang="en-US" altLang="zh-CN"/>
              <a:t>λ</a:t>
            </a:r>
            <a:r>
              <a:rPr lang="zh-CN" altLang="en-US"/>
              <a:t>）。这样一来，全频带的弧完全重叠成一条细线，宽度消失，弧就锐利了；代价是时间轴不再均匀，只能用计算量更大的直接傅里叶变换，不能用</a:t>
            </a:r>
            <a:r>
              <a:rPr lang="en-US" altLang="zh-CN"/>
              <a:t>FFT</a:t>
            </a:r>
            <a:r>
              <a:rPr lang="zh-CN" altLang="en-US"/>
              <a:t>。）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第一张图展示的是二颗脉冲星的动态谱——</a:t>
            </a:r>
            <a:r>
              <a:rPr lang="en-US" altLang="zh-CN"/>
              <a:t>PSR J0837+0610、J1136+1551</a:t>
            </a:r>
            <a:r>
              <a:rPr lang="zh-CN" altLang="en-US"/>
              <a:t>和</a:t>
            </a:r>
            <a:r>
              <a:rPr lang="en-US" altLang="zh-CN"/>
              <a:t>J1239+2453。</a:t>
            </a:r>
            <a:r>
              <a:rPr lang="zh-CN" altLang="en-US"/>
              <a:t>从这些图上，我们已经能直观地看到随频率和时间变化的强度起伏图案，这是后续分析的基础。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>
                <a:solidFill>
                  <a:srgbClr val="F1F5F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J0837+0610</a:t>
            </a:r>
            <a:r>
              <a:rPr lang="en-US">
                <a:solidFill>
                  <a:srgbClr val="F1F5F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呈现一条轮廓清晰的主闪烁弧。</a:t>
            </a:r>
            <a:r>
              <a:rPr lang="en-US" b="1">
                <a:solidFill>
                  <a:srgbClr val="F1F5F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J1136+1551：</a:t>
            </a:r>
            <a:r>
              <a:rPr lang="en-US">
                <a:solidFill>
                  <a:srgbClr val="F1F5F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清晰呈现</a:t>
            </a:r>
            <a:r>
              <a:rPr lang="en-US" b="1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三条</a:t>
            </a:r>
            <a:r>
              <a:rPr lang="en-US">
                <a:solidFill>
                  <a:srgbClr val="F1F5F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独立闪烁弧，有力证实了视线方向上多屏散射结构的存在。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sym typeface="+mn-ea"/>
              </a:rPr>
              <a:t>基于观测数据，我们首先计算了描述散射强度的闪烁带宽和闪烁时标。然后，利用测量到的闪烁弧曲率，我们计算出了各个散射屏到地球的距离。例如，J0837+0610的散射屏距离约为421，而J1136+1551的三个散射屏距离则分布在39到196之间。这些距离为我们后续的分析提供了关键数据。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 algn="l">
              <a:lnSpc>
                <a:spcPct val="100000"/>
              </a:lnSpc>
            </a:pPr>
            <a:r>
              <a:rPr lang="en-US">
                <a:solidFill>
                  <a:srgbClr val="000000"/>
                </a:solidFill>
                <a:sym typeface="+mn-ea"/>
              </a:rPr>
              <a:t>为了检验我们的观测结果是否符合理论预期，我们研究了闪烁弧曲率随频率的变化。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根据</a:t>
            </a:r>
            <a:r>
              <a:rPr lang="en-US">
                <a:solidFill>
                  <a:srgbClr val="000000"/>
                </a:solidFill>
                <a:sym typeface="+mn-ea"/>
              </a:rPr>
              <a:t>理论曲率应与频率的平方成反比。从右侧的图中可以看到，我们选取了几颗典型的脉冲星进行分析。所有的观测数据点都紧密地围绕在理论预测的 η 与 ν 的负二次方关系曲线附近。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此外，我们还检验了闪烁弧曲率随频率的变化关系。根据散射理论，曲率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n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应该与观测频率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v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的平方成反比。我们测得的三个源的数据点，在误差范围类与理论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符合，与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Kolmogorov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湍流谱。这说明我们的测量是可靠的，也验证了基本的散射物理图像。</a:t>
            </a:r>
            <a:endParaRPr lang="zh-CN" altLang="en-US">
              <a:solidFill>
                <a:srgbClr val="000000"/>
              </a:solidFill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最后，我来总结一下。技术层面：我们充分发挥了</a:t>
            </a:r>
            <a:r>
              <a:rPr lang="en-US" altLang="zh-CN"/>
              <a:t>FAST</a:t>
            </a:r>
            <a:r>
              <a:rPr lang="zh-CN" altLang="en-US"/>
              <a:t>超高灵敏度的优势，成功解析了邻近脉冲星的多重散射屏结构。方法层面：我们验证了</a:t>
            </a:r>
            <a:r>
              <a:rPr lang="en-US" altLang="zh-CN"/>
              <a:t>NuT</a:t>
            </a:r>
            <a:r>
              <a:rPr lang="zh-CN" altLang="en-US"/>
              <a:t>变换在锐化二级谱、增强弧特征方面的有效性，这为未来类似源的散射研究提供了一个实用的工具。科学层面：我们首次在</a:t>
            </a:r>
            <a:r>
              <a:rPr lang="en-US" altLang="zh-CN"/>
              <a:t>PSRJ1136+1551</a:t>
            </a:r>
            <a:r>
              <a:rPr lang="zh-CN" altLang="en-US"/>
              <a:t>中明确识别出三屏结构，并给出了每个屏的距离；在</a:t>
            </a:r>
            <a:r>
              <a:rPr lang="en-US" altLang="zh-CN"/>
              <a:t>J0837+0610</a:t>
            </a:r>
            <a:r>
              <a:rPr lang="zh-CN" altLang="en-US"/>
              <a:t>中发现了第二个散射屏的迹象；曲率-频率关系符合</a:t>
            </a:r>
            <a:r>
              <a:rPr lang="en-US" altLang="zh-CN"/>
              <a:t>Kolmogorov</a:t>
            </a:r>
            <a:r>
              <a:rPr lang="zh-CN" altLang="en-US"/>
              <a:t>理论；并且，我们得到的屏距离与本地泡（</a:t>
            </a:r>
            <a:r>
              <a:rPr lang="en-US" altLang="zh-CN"/>
              <a:t>Local Bubble）</a:t>
            </a:r>
            <a:r>
              <a:rPr lang="zh-CN" altLang="en-US"/>
              <a:t>的尺度大致吻合，暗示这些散射结构可能与该区域的星际介质分布有关。（距离上的吻合。 我们通过闪烁弧曲率测量得到了各散射屏距地球的距离。以</a:t>
            </a:r>
            <a:r>
              <a:rPr lang="en-US" altLang="zh-CN"/>
              <a:t>PSR J1136+1551</a:t>
            </a:r>
            <a:r>
              <a:rPr lang="zh-CN" altLang="en-US"/>
              <a:t>为例，我们识别出三个散射屏，与</a:t>
            </a:r>
            <a:r>
              <a:rPr lang="en-US" altLang="zh-CN"/>
              <a:t>Local Bubble</a:t>
            </a:r>
            <a:r>
              <a:rPr lang="zh-CN" altLang="en-US"/>
              <a:t>壳层（内边界约几十</a:t>
            </a:r>
            <a:r>
              <a:rPr lang="en-US" altLang="zh-CN"/>
              <a:t>pc，</a:t>
            </a:r>
            <a:r>
              <a:rPr lang="zh-CN" altLang="en-US"/>
              <a:t>外边界约100-300</a:t>
            </a:r>
            <a:r>
              <a:rPr lang="en-US" altLang="zh-CN"/>
              <a:t>pc）</a:t>
            </a:r>
            <a:r>
              <a:rPr lang="zh-CN" altLang="en-US"/>
              <a:t>的特征尺度高度吻合。第二，这是当前研究中的一个系统性发现。 实际上，我们并不是第一个提出这种关联的。近年来多篇独立研究都发现了类似的现象——</a:t>
            </a:r>
            <a:r>
              <a:rPr lang="en-US" altLang="zh-CN"/>
              <a:t>Stock</a:t>
            </a:r>
            <a:r>
              <a:rPr lang="zh-CN" altLang="en-US"/>
              <a:t>等人2024年对12颗脉冲星的22个散射屏进行统计后发现，其中8个位于</a:t>
            </a:r>
            <a:r>
              <a:rPr lang="en-US" altLang="zh-CN"/>
              <a:t>Local Bubble</a:t>
            </a:r>
            <a:r>
              <a:rPr lang="zh-CN" altLang="en-US"/>
              <a:t>内部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000000"/>
                </a:solidFill>
                <a:sym typeface="+mn-ea"/>
              </a:rPr>
              <a:t>最后，对我们的工作进行总结与展望。我们利用FAST的优势，成功揭示了星际介质的多尺度结构，验证并完善了相关理论模型。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第一，长期监测，研究地球轨道运动和双星轨道运动引起的周期性变化，从而更精确地约束几何参数。第二，更精细的闪烁结构分析，以探测更小尺度的星际湍流，并绘制更精细的等离子体分布图。第三，大样本巡天，利用</a:t>
            </a:r>
            <a:r>
              <a:rPr lang="en-US" altLang="zh-CN">
                <a:solidFill>
                  <a:srgbClr val="000000"/>
                </a:solidFill>
                <a:sym typeface="+mn-ea"/>
              </a:rPr>
              <a:t>FAST</a:t>
            </a:r>
            <a:r>
              <a:rPr lang="zh-CN" altLang="en-US">
                <a:solidFill>
                  <a:srgbClr val="000000"/>
                </a:solidFill>
                <a:sym typeface="+mn-ea"/>
              </a:rPr>
              <a:t>的高灵敏度对更多脉中星进行类似研究，最终构建出本地泡的三维结构图。</a:t>
            </a:r>
            <a:endParaRPr lang="zh-CN" altLang="en-US">
              <a:solidFill>
                <a:srgbClr val="000000"/>
              </a:solidFill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7EC5B-3A1A-46CE-8486-4F73B5EBCE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思源黑体 CN Normal" panose="020B0400000000000000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思源黑体 CN Normal" panose="020B0400000000000000" pitchFamily="34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E219E-26D8-4903-BA20-B829959C85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08A0-4257-4263-B3C0-4C29189A2D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332BE-A524-4DAE-9A97-FF126CE12C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6FD3F-6BA1-4989-AC3A-B1C7B9A2C9C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fld id="{D21E219E-26D8-4903-BA20-B829959C85D8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fld id="{152508A0-4257-4263-B3C0-4C29189A2DA6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image" Target="../media/image5.png"/><Relationship Id="rId2" Type="http://schemas.openxmlformats.org/officeDocument/2006/relationships/tags" Target="../tags/tag13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image" Target="../media/image12.jpeg"/><Relationship Id="rId4" Type="http://schemas.openxmlformats.org/officeDocument/2006/relationships/image" Target="../media/image11.GIF"/><Relationship Id="rId3" Type="http://schemas.openxmlformats.org/officeDocument/2006/relationships/tags" Target="../tags/tag20.xml"/><Relationship Id="rId2" Type="http://schemas.openxmlformats.org/officeDocument/2006/relationships/image" Target="../media/image5.png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1.GIF"/><Relationship Id="rId3" Type="http://schemas.openxmlformats.org/officeDocument/2006/relationships/tags" Target="../tags/tag27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3.xml"/><Relationship Id="rId8" Type="http://schemas.openxmlformats.org/officeDocument/2006/relationships/tags" Target="../tags/tag32.xml"/><Relationship Id="rId7" Type="http://schemas.openxmlformats.org/officeDocument/2006/relationships/tags" Target="../tags/tag31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image" Target="../media/image11.GIF"/><Relationship Id="rId37" Type="http://schemas.openxmlformats.org/officeDocument/2006/relationships/notesSlide" Target="../notesSlides/notesSlide7.xml"/><Relationship Id="rId36" Type="http://schemas.openxmlformats.org/officeDocument/2006/relationships/slideLayout" Target="../slideLayouts/slideLayout13.xml"/><Relationship Id="rId35" Type="http://schemas.openxmlformats.org/officeDocument/2006/relationships/image" Target="../media/image16.png"/><Relationship Id="rId34" Type="http://schemas.openxmlformats.org/officeDocument/2006/relationships/image" Target="../media/image15.png"/><Relationship Id="rId33" Type="http://schemas.openxmlformats.org/officeDocument/2006/relationships/image" Target="../media/image14.png"/><Relationship Id="rId32" Type="http://schemas.openxmlformats.org/officeDocument/2006/relationships/tags" Target="../tags/tag56.xml"/><Relationship Id="rId31" Type="http://schemas.openxmlformats.org/officeDocument/2006/relationships/tags" Target="../tags/tag55.xml"/><Relationship Id="rId30" Type="http://schemas.openxmlformats.org/officeDocument/2006/relationships/tags" Target="../tags/tag54.xml"/><Relationship Id="rId3" Type="http://schemas.openxmlformats.org/officeDocument/2006/relationships/tags" Target="../tags/tag28.xml"/><Relationship Id="rId29" Type="http://schemas.openxmlformats.org/officeDocument/2006/relationships/tags" Target="../tags/tag53.xml"/><Relationship Id="rId28" Type="http://schemas.openxmlformats.org/officeDocument/2006/relationships/tags" Target="../tags/tag52.xml"/><Relationship Id="rId27" Type="http://schemas.openxmlformats.org/officeDocument/2006/relationships/tags" Target="../tags/tag51.xml"/><Relationship Id="rId26" Type="http://schemas.openxmlformats.org/officeDocument/2006/relationships/tags" Target="../tags/tag50.xml"/><Relationship Id="rId25" Type="http://schemas.openxmlformats.org/officeDocument/2006/relationships/tags" Target="../tags/tag49.xml"/><Relationship Id="rId24" Type="http://schemas.openxmlformats.org/officeDocument/2006/relationships/tags" Target="../tags/tag48.xml"/><Relationship Id="rId23" Type="http://schemas.openxmlformats.org/officeDocument/2006/relationships/tags" Target="../tags/tag47.xml"/><Relationship Id="rId22" Type="http://schemas.openxmlformats.org/officeDocument/2006/relationships/tags" Target="../tags/tag46.xml"/><Relationship Id="rId21" Type="http://schemas.openxmlformats.org/officeDocument/2006/relationships/tags" Target="../tags/tag45.xml"/><Relationship Id="rId20" Type="http://schemas.openxmlformats.org/officeDocument/2006/relationships/tags" Target="../tags/tag44.xml"/><Relationship Id="rId2" Type="http://schemas.openxmlformats.org/officeDocument/2006/relationships/image" Target="../media/image5.png"/><Relationship Id="rId19" Type="http://schemas.openxmlformats.org/officeDocument/2006/relationships/tags" Target="../tags/tag43.xml"/><Relationship Id="rId18" Type="http://schemas.openxmlformats.org/officeDocument/2006/relationships/tags" Target="../tags/tag42.xml"/><Relationship Id="rId17" Type="http://schemas.openxmlformats.org/officeDocument/2006/relationships/tags" Target="../tags/tag41.xml"/><Relationship Id="rId16" Type="http://schemas.openxmlformats.org/officeDocument/2006/relationships/tags" Target="../tags/tag40.xml"/><Relationship Id="rId15" Type="http://schemas.openxmlformats.org/officeDocument/2006/relationships/tags" Target="../tags/tag39.xml"/><Relationship Id="rId14" Type="http://schemas.openxmlformats.org/officeDocument/2006/relationships/tags" Target="../tags/tag38.xml"/><Relationship Id="rId13" Type="http://schemas.openxmlformats.org/officeDocument/2006/relationships/tags" Target="../tags/tag37.xml"/><Relationship Id="rId12" Type="http://schemas.openxmlformats.org/officeDocument/2006/relationships/tags" Target="../tags/tag36.xml"/><Relationship Id="rId11" Type="http://schemas.openxmlformats.org/officeDocument/2006/relationships/tags" Target="../tags/tag35.xml"/><Relationship Id="rId10" Type="http://schemas.openxmlformats.org/officeDocument/2006/relationships/tags" Target="../tags/tag34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1.GIF"/><Relationship Id="rId3" Type="http://schemas.openxmlformats.org/officeDocument/2006/relationships/tags" Target="../tags/tag57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GIF"/><Relationship Id="rId3" Type="http://schemas.openxmlformats.org/officeDocument/2006/relationships/tags" Target="../tags/tag58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tags" Target="../tags/tag60.xml"/><Relationship Id="rId4" Type="http://schemas.openxmlformats.org/officeDocument/2006/relationships/image" Target="../media/image11.GIF"/><Relationship Id="rId3" Type="http://schemas.openxmlformats.org/officeDocument/2006/relationships/tags" Target="../tags/tag59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1.png"/><Relationship Id="rId4" Type="http://schemas.openxmlformats.org/officeDocument/2006/relationships/image" Target="../media/image11.GIF"/><Relationship Id="rId3" Type="http://schemas.openxmlformats.org/officeDocument/2006/relationships/tags" Target="../tags/tag61.xml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11.GIF"/><Relationship Id="rId2" Type="http://schemas.openxmlformats.org/officeDocument/2006/relationships/tags" Target="../tags/tag6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11.GIF"/><Relationship Id="rId2" Type="http://schemas.openxmlformats.org/officeDocument/2006/relationships/tags" Target="../tags/tag63.xml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b="15493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" y="0"/>
            <a:ext cx="7953829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26000">
                <a:srgbClr val="5F71A9">
                  <a:alpha val="55000"/>
                </a:srgbClr>
              </a:gs>
              <a:gs pos="65000">
                <a:srgbClr val="5F71A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98863" y="1686464"/>
            <a:ext cx="10393139" cy="1742536"/>
          </a:xfrm>
          <a:prstGeom prst="rect">
            <a:avLst/>
          </a:prstGeom>
          <a:solidFill>
            <a:srgbClr val="5F71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41" y="1372932"/>
            <a:ext cx="2330712" cy="233071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98955" y="4219575"/>
            <a:ext cx="5497830" cy="4819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Presenter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：Yingying 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Ren</a:t>
            </a:r>
            <a:endParaRPr lang="en-US" alt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755265" y="1747520"/>
            <a:ext cx="9046210" cy="137541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ctr">
              <a:buClrTx/>
              <a:buSzTx/>
              <a:buNone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Noto Sans SC" panose="020B0200000000000000" charset="-122"/>
              </a:rPr>
              <a:t>Interstellar scintillation of three nearby pulsars with FAST</a:t>
            </a:r>
            <a:endParaRPr lang="zh-CN" altLang="en-US" sz="44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lvl="0" algn="ctr">
              <a:buClrTx/>
              <a:buSzTx/>
              <a:buNone/>
            </a:pPr>
            <a:endParaRPr lang="zh-CN" altLang="en-US" sz="44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0" name="文本框 7"/>
          <p:cNvSpPr txBox="1"/>
          <p:nvPr/>
        </p:nvSpPr>
        <p:spPr>
          <a:xfrm>
            <a:off x="1790065" y="4977130"/>
            <a:ext cx="10091420" cy="540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Supervisors：</a:t>
            </a:r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Shijun Dang ,  Ziwei Wu</a:t>
            </a:r>
            <a:endParaRPr lang="zh-CN" altLang="en-US" sz="28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7"/>
          <p:cNvSpPr txBox="1"/>
          <p:nvPr/>
        </p:nvSpPr>
        <p:spPr>
          <a:xfrm>
            <a:off x="-1" y="6306249"/>
            <a:ext cx="429483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Guizhou</a:t>
            </a:r>
            <a:r>
              <a:rPr lang="en-US" altLang="zh-CN" sz="24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Normal University</a:t>
            </a:r>
            <a:endParaRPr lang="en-US" altLang="zh-CN" sz="24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928100" y="6443345"/>
            <a:ext cx="2743200" cy="414655"/>
          </a:xfrm>
        </p:spPr>
        <p:txBody>
          <a:bodyPr/>
          <a:p>
            <a:fld id="{2296FD3F-6BA1-4989-AC3A-B1C7B9A2C9CB}" type="slidenum">
              <a:rPr lang="zh-CN" altLang="en-US" smtClean="0"/>
            </a:fld>
            <a:endParaRPr lang="en-US" altLang="zh-CN" smtClean="0"/>
          </a:p>
        </p:txBody>
      </p:sp>
      <p:sp>
        <p:nvSpPr>
          <p:cNvPr id="13" name="文本框 12"/>
          <p:cNvSpPr txBox="1"/>
          <p:nvPr/>
        </p:nvSpPr>
        <p:spPr>
          <a:xfrm>
            <a:off x="6685915" y="3060700"/>
            <a:ext cx="53994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High Energy Astrophysics 2026 100628</a:t>
            </a:r>
            <a:endParaRPr lang="en-US" alt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71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164689" y="0"/>
            <a:ext cx="6027313" cy="6858000"/>
          </a:xfrm>
          <a:prstGeom prst="rect">
            <a:avLst/>
          </a:prstGeom>
          <a:blipFill dpi="0" rotWithShape="1">
            <a:blip r:embed="rId1">
              <a:alphaModFix amt="89000"/>
            </a:blip>
            <a:srcRect/>
            <a:stretch>
              <a:fillRect l="-51241" r="-510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70000" y="0"/>
            <a:ext cx="602731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6000">
                <a:srgbClr val="5F71A9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678527" y="2006099"/>
            <a:ext cx="3193560" cy="3232597"/>
          </a:xfrm>
          <a:prstGeom prst="ellipse">
            <a:avLst/>
          </a:prstGeom>
          <a:blipFill dpi="0" rotWithShape="1">
            <a:blip r:embed="rId2">
              <a:alphaModFix amt="2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26743" y="6573250"/>
            <a:ext cx="4250872" cy="276999"/>
            <a:chOff x="4544331" y="5739496"/>
            <a:chExt cx="4250872" cy="276999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4544331" y="5890447"/>
              <a:ext cx="4250872" cy="99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 useBgFill="1">
          <p:nvSpPr>
            <p:cNvPr id="23" name="矩形 22"/>
            <p:cNvSpPr/>
            <p:nvPr/>
          </p:nvSpPr>
          <p:spPr>
            <a:xfrm>
              <a:off x="5602654" y="5739496"/>
              <a:ext cx="234361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prstClr val="white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prstClr val="white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16084" y="949257"/>
            <a:ext cx="37626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zh-CN" altLang="en-US" sz="4400" b="1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rPr>
              <a:t>目录</a:t>
            </a:r>
            <a:endParaRPr lang="zh-CN" altLang="en-US" sz="4400" b="1" dirty="0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grpSp>
        <p:nvGrpSpPr>
          <p:cNvPr id="14" name="组合 13"/>
          <p:cNvGrpSpPr/>
          <p:nvPr>
            <p:custDataLst>
              <p:tags r:id="rId3"/>
            </p:custDataLst>
          </p:nvPr>
        </p:nvGrpSpPr>
        <p:grpSpPr>
          <a:xfrm rot="0">
            <a:off x="1414780" y="4243070"/>
            <a:ext cx="5869305" cy="737235"/>
            <a:chOff x="2296" y="5722"/>
            <a:chExt cx="9243" cy="1161"/>
          </a:xfrm>
        </p:grpSpPr>
        <p:sp>
          <p:nvSpPr>
            <p:cNvPr id="24" name="矩形 23"/>
            <p:cNvSpPr/>
            <p:nvPr>
              <p:custDataLst>
                <p:tags r:id="rId4"/>
              </p:custDataLst>
            </p:nvPr>
          </p:nvSpPr>
          <p:spPr>
            <a:xfrm>
              <a:off x="2296" y="6083"/>
              <a:ext cx="567" cy="5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>
                <a:buClrTx/>
                <a:buSzTx/>
                <a:buFontTx/>
                <a:defRPr/>
              </a:pPr>
              <a:r>
                <a:rPr lang="en-US" altLang="zh-CN" sz="2400" dirty="0">
                  <a:solidFill>
                    <a:srgbClr val="5F71A9"/>
                  </a:solidFill>
                  <a:latin typeface="Times New Roman" panose="02020603050405020304" pitchFamily="18" charset="0"/>
                  <a:ea typeface="思源黑体 CN Heavy" panose="020B0A00000000000000" pitchFamily="34" charset="-122"/>
                  <a:cs typeface="Times New Roman" panose="02020603050405020304" pitchFamily="18" charset="0"/>
                </a:rPr>
                <a:t>4</a:t>
              </a:r>
              <a:endParaRPr lang="en-US" altLang="zh-CN" sz="2400" dirty="0">
                <a:solidFill>
                  <a:srgbClr val="5F71A9"/>
                </a:solidFill>
                <a:latin typeface="Times New Roman" panose="02020603050405020304" pitchFamily="18" charset="0"/>
                <a:ea typeface="思源黑体 CN Heavy" panose="020B0A00000000000000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3033" y="5722"/>
              <a:ext cx="8506" cy="116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Summary and Outlook</a:t>
              </a:r>
              <a:endPara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6"/>
            </p:custDataLst>
          </p:nvPr>
        </p:nvGrpSpPr>
        <p:grpSpPr>
          <a:xfrm rot="0">
            <a:off x="1412547" y="1878330"/>
            <a:ext cx="6534478" cy="1383665"/>
            <a:chOff x="2292" y="1998"/>
            <a:chExt cx="10291" cy="2179"/>
          </a:xfrm>
        </p:grpSpPr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3068" y="1998"/>
              <a:ext cx="9515" cy="21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Background</a:t>
              </a:r>
              <a:endParaRPr lang="en-US" altLang="zh-CN" sz="2800" dirty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Times New Roman" panose="02020603050405020304" pitchFamily="18" charset="0"/>
                <a:ea typeface="思源黑体" panose="020B0400000000000000" charset="-122"/>
                <a:cs typeface="Times New Roman" panose="02020603050405020304" pitchFamily="18" charset="0"/>
              </a:endParaRPr>
            </a:p>
            <a:p>
              <a:pPr defTabSz="914400">
                <a:lnSpc>
                  <a:spcPct val="150000"/>
                </a:lnSpc>
                <a:defRPr/>
              </a:pPr>
              <a:endPara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8"/>
              </p:custDataLst>
            </p:nvPr>
          </p:nvSpPr>
          <p:spPr>
            <a:xfrm>
              <a:off x="2292" y="2405"/>
              <a:ext cx="567" cy="5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>
                <a:defRPr/>
              </a:pPr>
              <a:r>
                <a:rPr lang="en-US" altLang="zh-CN" sz="2400" dirty="0">
                  <a:solidFill>
                    <a:srgbClr val="5F71A9"/>
                  </a:solidFill>
                  <a:latin typeface="Times New Roman" panose="02020603050405020304" pitchFamily="18" charset="0"/>
                  <a:ea typeface="思源黑体 CN Heavy" panose="020B0A00000000000000" pitchFamily="34" charset="-122"/>
                  <a:cs typeface="Times New Roman" panose="02020603050405020304" pitchFamily="18" charset="0"/>
                </a:rPr>
                <a:t>1</a:t>
              </a:r>
              <a:endParaRPr lang="zh-CN" altLang="en-US" sz="2400" dirty="0">
                <a:solidFill>
                  <a:srgbClr val="5F71A9"/>
                </a:solidFill>
                <a:latin typeface="Times New Roman" panose="02020603050405020304" pitchFamily="18" charset="0"/>
                <a:ea typeface="思源黑体 CN Heavy" panose="020B0A00000000000000" pitchFamily="34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/>
          <p:cNvGrpSpPr/>
          <p:nvPr>
            <p:custDataLst>
              <p:tags r:id="rId9"/>
            </p:custDataLst>
          </p:nvPr>
        </p:nvGrpSpPr>
        <p:grpSpPr>
          <a:xfrm rot="0">
            <a:off x="1412240" y="2669540"/>
            <a:ext cx="5872480" cy="737235"/>
            <a:chOff x="2292" y="3244"/>
            <a:chExt cx="9248" cy="1161"/>
          </a:xfrm>
        </p:grpSpPr>
        <p:sp>
          <p:nvSpPr>
            <p:cNvPr id="30" name="矩形 29"/>
            <p:cNvSpPr/>
            <p:nvPr>
              <p:custDataLst>
                <p:tags r:id="rId10"/>
              </p:custDataLst>
            </p:nvPr>
          </p:nvSpPr>
          <p:spPr>
            <a:xfrm>
              <a:off x="3033" y="3244"/>
              <a:ext cx="8507" cy="11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Data &amp; Method</a:t>
              </a:r>
              <a:endParaRPr lang="en-US" altLang="zh-CN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11"/>
              </p:custDataLst>
            </p:nvPr>
          </p:nvSpPr>
          <p:spPr>
            <a:xfrm>
              <a:off x="2292" y="3631"/>
              <a:ext cx="567" cy="5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>
                <a:defRPr/>
              </a:pPr>
              <a:r>
                <a:rPr lang="en-US" altLang="zh-CN" sz="2400" dirty="0">
                  <a:solidFill>
                    <a:srgbClr val="5F71A9"/>
                  </a:solidFill>
                  <a:latin typeface="Times New Roman" panose="02020603050405020304" pitchFamily="18" charset="0"/>
                  <a:ea typeface="思源黑体 CN Heavy" panose="020B0A00000000000000" pitchFamily="34" charset="-122"/>
                  <a:cs typeface="Times New Roman" panose="02020603050405020304" pitchFamily="18" charset="0"/>
                </a:rPr>
                <a:t>2</a:t>
              </a:r>
              <a:endParaRPr lang="zh-CN" altLang="en-US" sz="2400" dirty="0">
                <a:solidFill>
                  <a:srgbClr val="5F71A9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grpSp>
        <p:nvGrpSpPr>
          <p:cNvPr id="13" name="组合 12"/>
          <p:cNvGrpSpPr/>
          <p:nvPr>
            <p:custDataLst>
              <p:tags r:id="rId12"/>
            </p:custDataLst>
          </p:nvPr>
        </p:nvGrpSpPr>
        <p:grpSpPr>
          <a:xfrm rot="0">
            <a:off x="1414780" y="3460750"/>
            <a:ext cx="5699125" cy="737235"/>
            <a:chOff x="2296" y="4490"/>
            <a:chExt cx="8975" cy="1161"/>
          </a:xfrm>
        </p:grpSpPr>
        <p:sp>
          <p:nvSpPr>
            <p:cNvPr id="20" name="矩形 19"/>
            <p:cNvSpPr/>
            <p:nvPr>
              <p:custDataLst>
                <p:tags r:id="rId13"/>
              </p:custDataLst>
            </p:nvPr>
          </p:nvSpPr>
          <p:spPr>
            <a:xfrm>
              <a:off x="3068" y="4490"/>
              <a:ext cx="8203" cy="116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>
                <a:lnSpc>
                  <a:spcPct val="150000"/>
                </a:lnSpc>
                <a:defRPr/>
              </a:pPr>
              <a:r>
                <a:rPr lang="zh-CN" altLang="en-US" sz="2800" dirty="0">
                  <a:solidFill>
                    <a:prstClr val="whit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  <a:sym typeface="+mn-ea"/>
                </a:rPr>
                <a:t>Results</a:t>
              </a:r>
              <a:endPara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矩形 32"/>
            <p:cNvSpPr/>
            <p:nvPr>
              <p:custDataLst>
                <p:tags r:id="rId14"/>
              </p:custDataLst>
            </p:nvPr>
          </p:nvSpPr>
          <p:spPr>
            <a:xfrm>
              <a:off x="2296" y="4857"/>
              <a:ext cx="567" cy="5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914400">
                <a:buClrTx/>
                <a:buSzTx/>
                <a:buFontTx/>
                <a:defRPr/>
              </a:pPr>
              <a:r>
                <a:rPr lang="en-US" altLang="zh-CN" sz="2400" dirty="0">
                  <a:solidFill>
                    <a:srgbClr val="5F71A9"/>
                  </a:solidFill>
                  <a:latin typeface="Times New Roman" panose="02020603050405020304" pitchFamily="18" charset="0"/>
                  <a:ea typeface="思源黑体 CN Heavy" panose="020B0A00000000000000" pitchFamily="34" charset="-122"/>
                  <a:cs typeface="Times New Roman" panose="02020603050405020304" pitchFamily="18" charset="0"/>
                </a:rPr>
                <a:t>3</a:t>
              </a:r>
              <a:endParaRPr lang="en-US" altLang="zh-CN" sz="2400" dirty="0">
                <a:solidFill>
                  <a:srgbClr val="5F71A9"/>
                </a:solidFill>
                <a:latin typeface="Times New Roman" panose="02020603050405020304" pitchFamily="18" charset="0"/>
                <a:ea typeface="思源黑体 CN Heavy" panose="020B0A00000000000000" pitchFamily="34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4"/>
          <p:cNvSpPr/>
          <p:nvPr>
            <p:custDataLst>
              <p:tags r:id="rId2"/>
            </p:custDataLst>
          </p:nvPr>
        </p:nvSpPr>
        <p:spPr>
          <a:xfrm>
            <a:off x="821690" y="1219200"/>
            <a:ext cx="5207000" cy="2580640"/>
          </a:xfrm>
          <a:prstGeom prst="roundRect">
            <a:avLst>
              <a:gd name="adj" fmla="val 648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indent="0" algn="l">
              <a:lnSpc>
                <a:spcPct val="125000"/>
              </a:lnSpc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605905" y="1219200"/>
            <a:ext cx="4953000" cy="4826000"/>
          </a:xfrm>
          <a:prstGeom prst="roundRect">
            <a:avLst>
              <a:gd name="adj" fmla="val 4210"/>
            </a:avLst>
          </a:prstGeom>
          <a:solidFill>
            <a:srgbClr val="5F71A9"/>
          </a:solidFill>
          <a:ln w="12700" cap="flat" cmpd="sng">
            <a:solidFill>
              <a:schemeClr val="accent1">
                <a:lumMod val="75000"/>
                <a:alpha val="50000"/>
              </a:schemeClr>
            </a:solidFill>
            <a:prstDash val="solid"/>
            <a:round/>
          </a:ln>
          <a:effectLst>
            <a:outerShdw blurRad="254000" dir="2700000" algn="tl" rotWithShape="0">
              <a:srgbClr val="00E5FF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1. 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Background</a:t>
            </a:r>
            <a:endParaRPr lang="en-US" altLang="zh-CN" sz="2800" dirty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Times New Roman" panose="02020603050405020304" pitchFamily="18" charset="0"/>
              <a:ea typeface="思源黑体" panose="020B0400000000000000" charset="-122"/>
              <a:cs typeface="字魂105号-简雅黑" panose="00000500000000000000" pitchFamily="2" charset="-122"/>
            </a:endParaRP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sp>
        <p:nvSpPr>
          <p:cNvPr id="10" name="文本框 9"/>
          <p:cNvSpPr txBox="1"/>
          <p:nvPr/>
        </p:nvSpPr>
        <p:spPr>
          <a:xfrm>
            <a:off x="6833235" y="5554345"/>
            <a:ext cx="2336165" cy="288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1400">
                <a:solidFill>
                  <a:srgbClr val="A0A0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fig：NASA </a:t>
            </a:r>
            <a:endParaRPr lang="en-US" sz="1400"/>
          </a:p>
          <a:p>
            <a:endParaRPr lang="en-US" altLang="en-US" sz="1400"/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876300" y="1294130"/>
            <a:ext cx="4671060" cy="376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What exactly is a pulsar?</a:t>
            </a:r>
            <a:endParaRPr lang="en-US" altLang="zh-CN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8" name="AutoShape 8"/>
          <p:cNvSpPr/>
          <p:nvPr>
            <p:custDataLst>
              <p:tags r:id="rId5"/>
            </p:custDataLst>
          </p:nvPr>
        </p:nvSpPr>
        <p:spPr>
          <a:xfrm>
            <a:off x="875665" y="1743710"/>
            <a:ext cx="5096510" cy="7321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600" b="1" i="0" u="none" strike="noStrike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Definition</a:t>
            </a:r>
            <a:r>
              <a:rPr lang="en-US" sz="1600" b="1" i="0" u="none" strike="noStrike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：</a:t>
            </a:r>
            <a:r>
              <a:rPr lang="en-US" sz="1600" i="0" u="none" strike="noStrike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A pulsar is a highly magnetized, rotating neutron star.</a:t>
            </a:r>
            <a:endParaRPr lang="en-US" sz="1600" i="0" u="none" strike="noStrike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821690" y="2475865"/>
            <a:ext cx="5010150" cy="9531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Extreme traits: </a:t>
            </a:r>
            <a:r>
              <a:rPr lang="en-US" altLang="zh-CN" sz="1600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ultra‑dense matter, an immensely powerful magnetic field, and an exceptionally high rotation rate.</a:t>
            </a:r>
            <a:endParaRPr lang="en-US" altLang="zh-CN" sz="1600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endParaRPr lang="en-US" altLang="en-US" sz="1600" b="1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23" name="AutoShape 4"/>
          <p:cNvSpPr/>
          <p:nvPr>
            <p:custDataLst>
              <p:tags r:id="rId7"/>
            </p:custDataLst>
          </p:nvPr>
        </p:nvSpPr>
        <p:spPr>
          <a:xfrm>
            <a:off x="821690" y="4058285"/>
            <a:ext cx="5207635" cy="1987550"/>
          </a:xfrm>
          <a:prstGeom prst="roundRect">
            <a:avLst>
              <a:gd name="adj" fmla="val 648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indent="0" algn="l">
              <a:lnSpc>
                <a:spcPct val="125000"/>
              </a:lnSpc>
              <a:defRPr/>
            </a:pPr>
          </a:p>
        </p:txBody>
      </p:sp>
      <p:sp>
        <p:nvSpPr>
          <p:cNvPr id="24" name="文本框 23"/>
          <p:cNvSpPr txBox="1"/>
          <p:nvPr>
            <p:custDataLst>
              <p:tags r:id="rId8"/>
            </p:custDataLst>
          </p:nvPr>
        </p:nvSpPr>
        <p:spPr>
          <a:xfrm>
            <a:off x="876300" y="4234180"/>
            <a:ext cx="4064000" cy="360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en-US" altLang="zh-CN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Why study pulsars?</a:t>
            </a:r>
            <a:endParaRPr lang="en-US" altLang="zh-CN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9"/>
            </p:custDataLst>
          </p:nvPr>
        </p:nvSpPr>
        <p:spPr>
          <a:xfrm>
            <a:off x="876300" y="4595495"/>
            <a:ext cx="4761865" cy="7791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Research value: </a:t>
            </a:r>
            <a:r>
              <a:rPr lang="en-US" altLang="zh-CN" sz="1600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natural testbeds for strong gravity, ultra‑dense matter, and precise time measurement.</a:t>
            </a:r>
            <a:endParaRPr lang="en-US" altLang="zh-CN" sz="1600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5645" y="1509395"/>
            <a:ext cx="3967480" cy="383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5"/>
          <p:cNvSpPr/>
          <p:nvPr/>
        </p:nvSpPr>
        <p:spPr>
          <a:xfrm>
            <a:off x="7724775" y="1630680"/>
            <a:ext cx="3872865" cy="1165225"/>
          </a:xfrm>
          <a:prstGeom prst="roundRect">
            <a:avLst>
              <a:gd name="adj" fmla="val 666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Background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sp>
        <p:nvSpPr>
          <p:cNvPr id="5" name="AutoShape 5"/>
          <p:cNvSpPr/>
          <p:nvPr/>
        </p:nvSpPr>
        <p:spPr>
          <a:xfrm>
            <a:off x="683895" y="3347085"/>
            <a:ext cx="6477000" cy="1508760"/>
          </a:xfrm>
          <a:prstGeom prst="roundRect">
            <a:avLst>
              <a:gd name="adj" fmla="val 666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5"/>
          <p:cNvSpPr/>
          <p:nvPr/>
        </p:nvSpPr>
        <p:spPr>
          <a:xfrm>
            <a:off x="683895" y="1630680"/>
            <a:ext cx="6477000" cy="1452245"/>
          </a:xfrm>
          <a:prstGeom prst="roundRect">
            <a:avLst>
              <a:gd name="adj" fmla="val 666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文本框 12"/>
          <p:cNvSpPr txBox="1"/>
          <p:nvPr/>
        </p:nvSpPr>
        <p:spPr>
          <a:xfrm>
            <a:off x="876300" y="981075"/>
            <a:ext cx="9587865" cy="42418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p>
            <a:r>
              <a:rPr lang="en-US" altLang="zh-CN" sz="2400">
                <a:ln>
                  <a:noFill/>
                </a:ln>
                <a:solidFill>
                  <a:srgbClr val="5F71A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Interstellar Scintillation: Ripples Traversing the Interstellar Medium</a:t>
            </a:r>
            <a:endParaRPr lang="en-US" altLang="zh-CN" sz="2400">
              <a:ln>
                <a:noFill/>
              </a:ln>
              <a:solidFill>
                <a:srgbClr val="5F71A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9785" y="1729740"/>
            <a:ext cx="6247130" cy="13208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50000"/>
              </a:lnSpc>
            </a:pPr>
            <a:r>
              <a:rPr lang="en-US" altLang="zh-CN" sz="1600" b="1" i="0" u="none" strike="noStrike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The interstellar medium (ISM) is the tenuous material filling vast space, composed primarily of ionized gas.</a:t>
            </a:r>
            <a:endParaRPr lang="en-US" altLang="zh-CN" sz="1600" b="1" i="0" u="none" strike="noStrike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38745" y="1696720"/>
            <a:ext cx="2745105" cy="3543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zh-CN" sz="16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+mn-ea"/>
              </a:rPr>
              <a:t>ISM </a:t>
            </a:r>
            <a:r>
              <a:rPr lang="en-US" sz="16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+mn-ea"/>
              </a:rPr>
              <a:t>Inhomogeneity</a:t>
            </a:r>
            <a:r>
              <a:rPr lang="en-US" sz="1600" b="1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 </a:t>
            </a:r>
            <a:endParaRPr lang="en-US" sz="1600" b="1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  <a:p>
            <a:pPr indent="0" algn="l">
              <a:lnSpc>
                <a:spcPct val="125000"/>
              </a:lnSpc>
              <a:defRPr/>
            </a:pPr>
            <a:endParaRPr lang="en-US" sz="1600" b="1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52715" y="2062480"/>
            <a:ext cx="3858260" cy="5746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1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ISM has clumpy, multi-scale turbulent structures (filaments, clouds).</a:t>
            </a:r>
            <a:endParaRPr lang="en-US" sz="140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32" name="AutoShape 5"/>
          <p:cNvSpPr/>
          <p:nvPr/>
        </p:nvSpPr>
        <p:spPr>
          <a:xfrm>
            <a:off x="7724775" y="3021965"/>
            <a:ext cx="3878580" cy="1196975"/>
          </a:xfrm>
          <a:prstGeom prst="roundRect">
            <a:avLst>
              <a:gd name="adj" fmla="val 666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文本框 32"/>
          <p:cNvSpPr txBox="1"/>
          <p:nvPr/>
        </p:nvSpPr>
        <p:spPr>
          <a:xfrm>
            <a:off x="7724775" y="3021965"/>
            <a:ext cx="1883410" cy="369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6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Dispersion</a:t>
            </a:r>
            <a:endParaRPr lang="en-US" sz="1600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792085" y="3429000"/>
            <a:ext cx="3952875" cy="7899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frequency‑dependent arrival delays arise from electron‑cloud propagation.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36" name="AutoShape 5"/>
          <p:cNvSpPr/>
          <p:nvPr/>
        </p:nvSpPr>
        <p:spPr>
          <a:xfrm>
            <a:off x="7745730" y="4544695"/>
            <a:ext cx="3865245" cy="1334135"/>
          </a:xfrm>
          <a:prstGeom prst="roundRect">
            <a:avLst>
              <a:gd name="adj" fmla="val 6666"/>
            </a:avLst>
          </a:prstGeom>
          <a:solidFill>
            <a:srgbClr val="5F71A9"/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文本框 36"/>
          <p:cNvSpPr txBox="1"/>
          <p:nvPr/>
        </p:nvSpPr>
        <p:spPr>
          <a:xfrm>
            <a:off x="7792085" y="4540885"/>
            <a:ext cx="1986280" cy="3727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16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Scattering</a:t>
            </a:r>
            <a:endParaRPr lang="en-US" sz="1600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791450" y="4963160"/>
            <a:ext cx="3954145" cy="6623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>
              <a:lnSpc>
                <a:spcPct val="100000"/>
              </a:lnSpc>
              <a:defRPr/>
            </a:pPr>
            <a:r>
              <a:rPr lang="en-US" altLang="zh-CN" sz="140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Random path deflections by turbulence broaden the signal in both time and frequency .</a:t>
            </a:r>
            <a:endParaRPr lang="en-US" altLang="zh-CN" sz="140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8185" y="3103245"/>
            <a:ext cx="855980" cy="276225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876300" y="3453130"/>
            <a:ext cx="59670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zh-CN" sz="16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What is Interstellar Scintillation (ISS)?</a:t>
            </a:r>
            <a:endParaRPr lang="en-US" altLang="zh-CN" sz="1600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76300" y="3930015"/>
            <a:ext cx="6059805" cy="7270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>
              <a:lnSpc>
                <a:spcPct val="117000"/>
              </a:lnSpc>
            </a:pPr>
            <a:r>
              <a:rPr lang="en-US" altLang="zh-CN" sz="1600">
                <a:solidFill>
                  <a:srgbClr val="E2E8F0">
                    <a:alpha val="90196"/>
                  </a:srgb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Essence: The scattering and diffraction effects that occur when radio waves pass through turbulent regions of interstellar plasma.</a:t>
            </a:r>
            <a:endParaRPr lang="en-US" altLang="zh-CN" sz="1600">
              <a:solidFill>
                <a:srgbClr val="E2E8F0">
                  <a:alpha val="90196"/>
                </a:srgb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17000"/>
              </a:lnSpc>
              <a:defRPr/>
            </a:pPr>
            <a:endParaRPr lang="en-US" altLang="zh-CN" sz="1600">
              <a:solidFill>
                <a:srgbClr val="E2E8F0">
                  <a:alpha val="90196"/>
                </a:srgb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" y="4906645"/>
            <a:ext cx="1779270" cy="1377315"/>
          </a:xfrm>
          <a:prstGeom prst="rect">
            <a:avLst/>
          </a:prstGeom>
        </p:spPr>
      </p:pic>
      <p:pic>
        <p:nvPicPr>
          <p:cNvPr id="54" name="图片 53" descr="微信图片_20230730234400"/>
          <p:cNvPicPr>
            <a:picLocks noChangeAspect="1"/>
          </p:cNvPicPr>
          <p:nvPr/>
        </p:nvPicPr>
        <p:blipFill>
          <a:blip r:embed="rId5"/>
          <a:srcRect t="18481" r="-1112" b="43627"/>
          <a:stretch>
            <a:fillRect/>
          </a:stretch>
        </p:blipFill>
        <p:spPr>
          <a:xfrm>
            <a:off x="2590800" y="4911090"/>
            <a:ext cx="2678430" cy="13773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07690" y="6333490"/>
            <a:ext cx="2295525" cy="239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+mn-ea"/>
              </a:rPr>
              <a:t>fig：Lorimer et al. (2012)</a:t>
            </a:r>
            <a:endParaRPr lang="en-US" sz="100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  <a:p>
            <a:endParaRPr lang="en-US" altLang="en-US" sz="100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0510" y="6334760"/>
            <a:ext cx="2969260" cy="4222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90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+mn-ea"/>
              </a:rPr>
              <a:t>fig：</a:t>
            </a:r>
            <a:r>
              <a:rPr lang="en-US" altLang="zh-CN" sz="90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+mn-ea"/>
              </a:rPr>
              <a:t>Physics Textbook for Grade 8, Volume 1, Compulsory Education. People's Education Press, 2012.</a:t>
            </a:r>
            <a:endParaRPr lang="en-US" altLang="zh-CN" sz="90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745" y="4886960"/>
            <a:ext cx="2531110" cy="150558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403215" y="6333490"/>
            <a:ext cx="2295525" cy="239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100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+mn-ea"/>
              </a:rPr>
              <a:t>fig：</a:t>
            </a:r>
            <a:r>
              <a:rPr lang="en-US" altLang="zh-CN" sz="100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Stinebring (2007)</a:t>
            </a:r>
            <a:endParaRPr lang="en-US" altLang="zh-CN" sz="100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  <a:p>
            <a:endParaRPr lang="en-US" altLang="zh-CN" sz="100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"/>
          <p:cNvSpPr/>
          <p:nvPr/>
        </p:nvSpPr>
        <p:spPr>
          <a:xfrm>
            <a:off x="416560" y="1663065"/>
            <a:ext cx="7382510" cy="4264025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. 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Background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pic>
        <p:nvPicPr>
          <p:cNvPr id="4" name="图片 3" descr="微信图片_20230731000245"/>
          <p:cNvPicPr>
            <a:picLocks noChangeAspect="1"/>
          </p:cNvPicPr>
          <p:nvPr/>
        </p:nvPicPr>
        <p:blipFill>
          <a:blip r:embed="rId5"/>
          <a:srcRect t="64630" r="76" b="12912"/>
          <a:stretch>
            <a:fillRect/>
          </a:stretch>
        </p:blipFill>
        <p:spPr>
          <a:xfrm>
            <a:off x="675640" y="2145665"/>
            <a:ext cx="6607810" cy="31153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5640" y="5340350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400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fig：Lorimer et al. (2012)</a:t>
            </a:r>
            <a:endParaRPr lang="en-US" sz="1400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76300" y="1055370"/>
            <a:ext cx="7394575" cy="4838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 b="1">
                <a:ln>
                  <a:noFill/>
                </a:ln>
                <a:solidFill>
                  <a:srgbClr val="5F71A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Thin‑screen model of the interstellar medium</a:t>
            </a:r>
            <a:endParaRPr lang="en-US" altLang="zh-CN" sz="2400" b="1">
              <a:ln>
                <a:noFill/>
              </a:ln>
              <a:solidFill>
                <a:srgbClr val="5F71A9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14" name="AutoShape 5"/>
          <p:cNvSpPr/>
          <p:nvPr/>
        </p:nvSpPr>
        <p:spPr>
          <a:xfrm>
            <a:off x="8371205" y="1663065"/>
            <a:ext cx="3267710" cy="4264025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2"/>
          <p:cNvSpPr/>
          <p:nvPr>
            <p:custDataLst>
              <p:tags r:id="rId6"/>
            </p:custDataLst>
          </p:nvPr>
        </p:nvSpPr>
        <p:spPr>
          <a:xfrm>
            <a:off x="8512810" y="2432050"/>
            <a:ext cx="2984500" cy="1325880"/>
          </a:xfrm>
          <a:prstGeom prst="roundRect">
            <a:avLst>
              <a:gd name="adj" fmla="val 9411"/>
            </a:avLst>
          </a:prstGeom>
          <a:solidFill>
            <a:srgbClr val="00E5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3"/>
          <p:cNvSpPr/>
          <p:nvPr>
            <p:custDataLst>
              <p:tags r:id="rId7"/>
            </p:custDataLst>
          </p:nvPr>
        </p:nvSpPr>
        <p:spPr>
          <a:xfrm>
            <a:off x="8586470" y="2515870"/>
            <a:ext cx="2898140" cy="4330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4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DISS – Diffractive scintillation (small scale)</a:t>
            </a:r>
            <a:endParaRPr lang="en-US" altLang="zh-CN" sz="1400" b="1" i="0" u="none" strike="noStrike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8" name="AutoShape 14"/>
          <p:cNvSpPr/>
          <p:nvPr>
            <p:custDataLst>
              <p:tags r:id="rId8"/>
            </p:custDataLst>
          </p:nvPr>
        </p:nvSpPr>
        <p:spPr>
          <a:xfrm>
            <a:off x="8586470" y="3157220"/>
            <a:ext cx="2911475" cy="5435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1000" b="0" i="0" u="none" strike="noStrike">
                <a:solidFill>
                  <a:schemeClr val="bg1">
                    <a:alpha val="8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Arising from electron‑density irregularities on scales of ~10⁷ km, causing rapid intensity fluctuations with timescales of only seconds to tens of seconds.</a:t>
            </a:r>
            <a:endParaRPr lang="en-US" altLang="zh-CN" sz="1000" b="0" i="0" u="none" strike="noStrike">
              <a:solidFill>
                <a:schemeClr val="bg1">
                  <a:alpha val="8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9" name="AutoShape 12"/>
          <p:cNvSpPr/>
          <p:nvPr>
            <p:custDataLst>
              <p:tags r:id="rId9"/>
            </p:custDataLst>
          </p:nvPr>
        </p:nvSpPr>
        <p:spPr>
          <a:xfrm>
            <a:off x="8512810" y="3982085"/>
            <a:ext cx="2984500" cy="1414780"/>
          </a:xfrm>
          <a:prstGeom prst="roundRect">
            <a:avLst>
              <a:gd name="adj" fmla="val 9411"/>
            </a:avLst>
          </a:prstGeom>
          <a:solidFill>
            <a:srgbClr val="00E5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16"/>
          <p:cNvSpPr/>
          <p:nvPr>
            <p:custDataLst>
              <p:tags r:id="rId10"/>
            </p:custDataLst>
          </p:nvPr>
        </p:nvSpPr>
        <p:spPr>
          <a:xfrm>
            <a:off x="8586470" y="4070350"/>
            <a:ext cx="2898140" cy="4438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4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RISS – Refractive scintillation (large scale)</a:t>
            </a:r>
            <a:endParaRPr lang="en-US" altLang="zh-CN" sz="1400" b="1" i="0" u="none" strike="noStrike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1" name="AutoShape 17"/>
          <p:cNvSpPr/>
          <p:nvPr>
            <p:custDataLst>
              <p:tags r:id="rId11"/>
            </p:custDataLst>
          </p:nvPr>
        </p:nvSpPr>
        <p:spPr>
          <a:xfrm>
            <a:off x="8610600" y="4643120"/>
            <a:ext cx="2730500" cy="6254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1000">
                <a:solidFill>
                  <a:schemeClr val="bg1">
                    <a:alpha val="80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Arising from electron‑density irregularities on scales of ~10¹² km, causing gradual intensity variations with timescales of tens of minutes to several hours.</a:t>
            </a:r>
            <a:endParaRPr lang="en-US" altLang="zh-CN" sz="1000">
              <a:solidFill>
                <a:schemeClr val="bg1">
                  <a:alpha val="80000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10905" y="1757045"/>
            <a:ext cx="2986405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zh-CN" sz="2000" b="1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Classification</a:t>
            </a:r>
            <a:r>
              <a:rPr lang="en-US" altLang="zh-CN" sz="2000" b="1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altLang="zh-CN" sz="2000" b="1">
              <a:ln>
                <a:noFill/>
              </a:ln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AutoShape 7"/>
          <p:cNvSpPr/>
          <p:nvPr/>
        </p:nvSpPr>
        <p:spPr>
          <a:xfrm>
            <a:off x="6668770" y="1762760"/>
            <a:ext cx="4947285" cy="4415155"/>
          </a:xfrm>
          <a:prstGeom prst="roundRect">
            <a:avLst>
              <a:gd name="adj" fmla="val 9230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indent="0" algn="l">
              <a:lnSpc>
                <a:spcPct val="125000"/>
              </a:lnSpc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Data &amp; Method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5" name="文本框 4"/>
          <p:cNvSpPr txBox="1"/>
          <p:nvPr/>
        </p:nvSpPr>
        <p:spPr>
          <a:xfrm>
            <a:off x="675640" y="5340350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140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图源：Lorimer et al. (2012)</a:t>
            </a:r>
            <a:endParaRPr lang="en-US" sz="1400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6300" y="981710"/>
            <a:ext cx="10158095" cy="5956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zh-CN" sz="20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Observation Facility – China's FAST (Five‑hundred‑meter Aperture Spherical Telescope)</a:t>
            </a:r>
            <a:endParaRPr lang="en-US" altLang="zh-CN" sz="2000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3" name="AutoShape 7"/>
          <p:cNvSpPr/>
          <p:nvPr/>
        </p:nvSpPr>
        <p:spPr>
          <a:xfrm>
            <a:off x="850900" y="1778000"/>
            <a:ext cx="5565775" cy="2123440"/>
          </a:xfrm>
          <a:prstGeom prst="roundRect">
            <a:avLst>
              <a:gd name="adj" fmla="val 9230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indent="0" algn="l">
              <a:lnSpc>
                <a:spcPct val="125000"/>
              </a:lnSpc>
              <a:defRPr/>
            </a:pPr>
          </a:p>
        </p:txBody>
      </p:sp>
      <p:sp>
        <p:nvSpPr>
          <p:cNvPr id="24" name="文本框 23"/>
          <p:cNvSpPr txBox="1"/>
          <p:nvPr/>
        </p:nvSpPr>
        <p:spPr>
          <a:xfrm>
            <a:off x="1005840" y="1840230"/>
            <a:ext cx="4874895" cy="321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FAST Observations:</a:t>
            </a:r>
            <a:endParaRPr lang="en-US" alt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AutoShape 9"/>
          <p:cNvSpPr/>
          <p:nvPr/>
        </p:nvSpPr>
        <p:spPr>
          <a:xfrm>
            <a:off x="1264285" y="2419985"/>
            <a:ext cx="2217420" cy="119380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文本框 27"/>
          <p:cNvSpPr txBox="1"/>
          <p:nvPr/>
        </p:nvSpPr>
        <p:spPr>
          <a:xfrm>
            <a:off x="1184275" y="2429510"/>
            <a:ext cx="2439670" cy="628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800" b="1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Ultra‑high sensitivity</a:t>
            </a:r>
            <a:endParaRPr lang="en-US" altLang="zh-CN" sz="1800" b="1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31" name="AutoShape 9"/>
          <p:cNvSpPr/>
          <p:nvPr/>
        </p:nvSpPr>
        <p:spPr>
          <a:xfrm>
            <a:off x="3848735" y="2481580"/>
            <a:ext cx="2246630" cy="1129665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文本框 32"/>
          <p:cNvSpPr txBox="1"/>
          <p:nvPr/>
        </p:nvSpPr>
        <p:spPr>
          <a:xfrm>
            <a:off x="3961765" y="2432685"/>
            <a:ext cx="1994535" cy="3917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zh-CN" b="1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High resolution</a:t>
            </a:r>
            <a:endParaRPr lang="en-US" altLang="zh-CN" b="1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35" name="AutoShape 12"/>
          <p:cNvSpPr/>
          <p:nvPr/>
        </p:nvSpPr>
        <p:spPr>
          <a:xfrm>
            <a:off x="1264285" y="2860040"/>
            <a:ext cx="2207260" cy="6673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000" b="0" i="0" u="none" strike="noStrike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captures faint cosmic radio signals with extremely high signal‑to‑noise ratios.</a:t>
            </a:r>
            <a:endParaRPr lang="en-US" altLang="zh-CN" sz="1000" b="0" i="0" u="none" strike="noStrike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6" name="AutoShape 16"/>
          <p:cNvSpPr/>
          <p:nvPr/>
        </p:nvSpPr>
        <p:spPr>
          <a:xfrm>
            <a:off x="3961765" y="2953385"/>
            <a:ext cx="2054860" cy="5746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000" b="0" i="0" u="none" strike="noStrike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provides fine‑grained spatio‑temporal and frequency data, yielding clear imaging.</a:t>
            </a:r>
            <a:endParaRPr lang="en-US" altLang="zh-CN" sz="1000" b="0" i="0" u="none" strike="noStrike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41" name="Picture 31"/>
          <p:cNvPicPr>
            <a:picLocks noChangeAspect="1"/>
          </p:cNvPicPr>
          <p:nvPr/>
        </p:nvPicPr>
        <p:blipFill>
          <a:blip r:embed="rId5"/>
          <a:srcRect l="20393" r="20393"/>
          <a:stretch>
            <a:fillRect/>
          </a:stretch>
        </p:blipFill>
        <p:spPr>
          <a:xfrm>
            <a:off x="7297420" y="2014220"/>
            <a:ext cx="3736975" cy="3550285"/>
          </a:xfrm>
          <a:prstGeom prst="roundRect">
            <a:avLst>
              <a:gd name="adj" fmla="val 4210"/>
            </a:avLst>
          </a:prstGeom>
          <a:noFill/>
          <a:ln w="25400" cap="flat" cmpd="sng">
            <a:solidFill>
              <a:schemeClr val="accent1">
                <a:lumMod val="75000"/>
                <a:alpha val="70000"/>
              </a:schemeClr>
            </a:solidFill>
            <a:prstDash val="solid"/>
            <a:round/>
          </a:ln>
          <a:effectLst/>
        </p:spPr>
      </p:pic>
      <p:sp>
        <p:nvSpPr>
          <p:cNvPr id="42" name="AutoShape 7"/>
          <p:cNvSpPr/>
          <p:nvPr/>
        </p:nvSpPr>
        <p:spPr>
          <a:xfrm>
            <a:off x="855345" y="4128770"/>
            <a:ext cx="5561965" cy="2049145"/>
          </a:xfrm>
          <a:prstGeom prst="roundRect">
            <a:avLst>
              <a:gd name="adj" fmla="val 9230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indent="0" algn="l">
              <a:lnSpc>
                <a:spcPct val="125000"/>
              </a:lnSpc>
              <a:defRPr/>
            </a:pPr>
          </a:p>
        </p:txBody>
      </p:sp>
      <p:sp>
        <p:nvSpPr>
          <p:cNvPr id="44" name="文本框 43"/>
          <p:cNvSpPr txBox="1"/>
          <p:nvPr/>
        </p:nvSpPr>
        <p:spPr>
          <a:xfrm>
            <a:off x="7081520" y="5647055"/>
            <a:ext cx="2594610" cy="3797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120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fig：NAOC</a:t>
            </a:r>
            <a:endParaRPr lang="en-US" sz="1200">
              <a:solidFill>
                <a:schemeClr val="bg1"/>
              </a:solidFill>
            </a:endParaRPr>
          </a:p>
          <a:p>
            <a:endParaRPr lang="en-US" altLang="en-US" sz="1200">
              <a:solidFill>
                <a:schemeClr val="bg1"/>
              </a:solidFill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05840" y="4225925"/>
            <a:ext cx="5010785" cy="3949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Observation Configuration for This Project:</a:t>
            </a:r>
            <a:endParaRPr lang="en-US" altLang="zh-CN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endParaRPr lang="en-US" altLang="zh-CN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46" name="AutoShape 24"/>
          <p:cNvSpPr/>
          <p:nvPr/>
        </p:nvSpPr>
        <p:spPr>
          <a:xfrm>
            <a:off x="1089660" y="4604385"/>
            <a:ext cx="2364105" cy="5029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Receiver: </a:t>
            </a:r>
            <a:r>
              <a:rPr lang="en-US" altLang="zh-CN" sz="1400" b="0" i="0" u="none" strike="noStrike">
                <a:solidFill>
                  <a:srgbClr val="FFFFFF">
                    <a:alpha val="90196"/>
                  </a:srgb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19‑beam L‑band cryogenic receiver</a:t>
            </a:r>
            <a:endParaRPr lang="en-US" altLang="zh-CN" sz="1400" b="0" i="0" u="none" strike="noStrike">
              <a:solidFill>
                <a:srgbClr val="FFFFFF">
                  <a:alpha val="90196"/>
                </a:srgb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47" name="AutoShape 26"/>
          <p:cNvSpPr/>
          <p:nvPr/>
        </p:nvSpPr>
        <p:spPr>
          <a:xfrm>
            <a:off x="3774440" y="4578350"/>
            <a:ext cx="2345690" cy="5314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1400" b="1" i="0" u="none" strike="noStrike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Observing frequency: </a:t>
            </a:r>
            <a:r>
              <a:rPr lang="en-US" altLang="zh-CN" sz="1400" i="0" u="none" strike="noStrike">
                <a:solidFill>
                  <a:srgbClr val="FFFFFF">
                    <a:alpha val="90196"/>
                  </a:srgb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1.0 GHz – 1.5 GHz</a:t>
            </a:r>
            <a:r>
              <a:rPr lang="en-US" sz="1400" i="0" u="none" strike="noStrike">
                <a:solidFill>
                  <a:srgbClr val="FFFFFF">
                    <a:alpha val="90196"/>
                  </a:srgb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</a:t>
            </a:r>
            <a:endParaRPr lang="en-US" sz="1400" i="0" u="none" strike="noStrike">
              <a:solidFill>
                <a:srgbClr val="FFFFFF">
                  <a:alpha val="90196"/>
                </a:srgb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48" name="AutoShape 28"/>
          <p:cNvSpPr/>
          <p:nvPr/>
        </p:nvSpPr>
        <p:spPr>
          <a:xfrm>
            <a:off x="1090295" y="5365750"/>
            <a:ext cx="236347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Time resolution: </a:t>
            </a:r>
            <a:r>
              <a:rPr lang="en-US" altLang="zh-CN" sz="1400">
                <a:solidFill>
                  <a:srgbClr val="FFFFFF">
                    <a:alpha val="90196"/>
                  </a:srgb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</a:rPr>
              <a:t>49.152 μs (microseconds)</a:t>
            </a:r>
            <a:endParaRPr lang="en-US" altLang="zh-CN" sz="1400">
              <a:solidFill>
                <a:srgbClr val="FFFFFF">
                  <a:alpha val="90196"/>
                </a:srgb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55" name="AutoShape 9"/>
          <p:cNvSpPr/>
          <p:nvPr/>
        </p:nvSpPr>
        <p:spPr>
          <a:xfrm>
            <a:off x="1062355" y="4604385"/>
            <a:ext cx="2391410" cy="56515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3" name="AutoShape 30"/>
          <p:cNvSpPr/>
          <p:nvPr/>
        </p:nvSpPr>
        <p:spPr>
          <a:xfrm>
            <a:off x="3749040" y="5281930"/>
            <a:ext cx="2346325" cy="5378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Frequency resolution:</a:t>
            </a:r>
            <a:r>
              <a:rPr lang="en-US" altLang="zh-CN" sz="1400" b="0" i="0" u="none" strike="noStrike">
                <a:solidFill>
                  <a:srgbClr val="FFFFFF">
                    <a:alpha val="90196"/>
                  </a:srgb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4096 fine frequency channels</a:t>
            </a:r>
            <a:endParaRPr lang="en-US" altLang="zh-CN" sz="1400" b="0" i="0" u="none" strike="noStrike">
              <a:solidFill>
                <a:srgbClr val="FFFFFF">
                  <a:alpha val="90196"/>
                </a:srgb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56" name="AutoShape 9"/>
          <p:cNvSpPr/>
          <p:nvPr/>
        </p:nvSpPr>
        <p:spPr>
          <a:xfrm>
            <a:off x="1062355" y="5287010"/>
            <a:ext cx="2391410" cy="56515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7" name="AutoShape 9"/>
          <p:cNvSpPr/>
          <p:nvPr/>
        </p:nvSpPr>
        <p:spPr>
          <a:xfrm>
            <a:off x="3703955" y="4604385"/>
            <a:ext cx="2391410" cy="56515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9"/>
          <p:cNvSpPr/>
          <p:nvPr/>
        </p:nvSpPr>
        <p:spPr>
          <a:xfrm>
            <a:off x="3703955" y="5290185"/>
            <a:ext cx="2391410" cy="565150"/>
          </a:xfrm>
          <a:prstGeom prst="roundRect">
            <a:avLst>
              <a:gd name="adj" fmla="val 10000"/>
            </a:avLst>
          </a:prstGeom>
          <a:solidFill>
            <a:srgbClr val="FFFFFF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5"/>
          <p:cNvSpPr/>
          <p:nvPr/>
        </p:nvSpPr>
        <p:spPr>
          <a:xfrm>
            <a:off x="7070725" y="3765550"/>
            <a:ext cx="4003040" cy="2473960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5"/>
          <p:cNvSpPr/>
          <p:nvPr/>
        </p:nvSpPr>
        <p:spPr>
          <a:xfrm>
            <a:off x="6539230" y="1202690"/>
            <a:ext cx="5196205" cy="2413000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Data &amp; Method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defTabSz="914400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20" name="AutoShape 5"/>
          <p:cNvSpPr/>
          <p:nvPr>
            <p:custDataLst>
              <p:tags r:id="rId5"/>
            </p:custDataLst>
          </p:nvPr>
        </p:nvSpPr>
        <p:spPr>
          <a:xfrm>
            <a:off x="321310" y="1202690"/>
            <a:ext cx="2794000" cy="1143000"/>
          </a:xfrm>
          <a:prstGeom prst="roundRect">
            <a:avLst>
              <a:gd name="adj" fmla="val 6666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7"/>
          <p:cNvSpPr/>
          <p:nvPr>
            <p:custDataLst>
              <p:tags r:id="rId6"/>
            </p:custDataLst>
          </p:nvPr>
        </p:nvSpPr>
        <p:spPr>
          <a:xfrm>
            <a:off x="511810" y="1266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8"/>
          <p:cNvSpPr/>
          <p:nvPr>
            <p:custDataLst>
              <p:tags r:id="rId7"/>
            </p:custDataLst>
          </p:nvPr>
        </p:nvSpPr>
        <p:spPr>
          <a:xfrm>
            <a:off x="876300" y="130429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Data acquisition</a:t>
            </a:r>
            <a:endParaRPr lang="en-US" altLang="zh-CN" sz="16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6" name="AutoShape 9"/>
          <p:cNvSpPr/>
          <p:nvPr>
            <p:custDataLst>
              <p:tags r:id="rId8"/>
            </p:custDataLst>
          </p:nvPr>
        </p:nvSpPr>
        <p:spPr>
          <a:xfrm>
            <a:off x="511810" y="1710690"/>
            <a:ext cx="2476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000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Select raw observation data of three target pulsars precisely from the public FAST dataset.</a:t>
            </a:r>
            <a:endParaRPr lang="en-US" sz="1000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8" name="AutoShape 10"/>
          <p:cNvSpPr/>
          <p:nvPr>
            <p:custDataLst>
              <p:tags r:id="rId9"/>
            </p:custDataLst>
          </p:nvPr>
        </p:nvSpPr>
        <p:spPr>
          <a:xfrm>
            <a:off x="321310" y="2472690"/>
            <a:ext cx="2794000" cy="1143000"/>
          </a:xfrm>
          <a:prstGeom prst="roundRect">
            <a:avLst>
              <a:gd name="adj" fmla="val 6666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12"/>
          <p:cNvSpPr/>
          <p:nvPr>
            <p:custDataLst>
              <p:tags r:id="rId10"/>
            </p:custDataLst>
          </p:nvPr>
        </p:nvSpPr>
        <p:spPr>
          <a:xfrm>
            <a:off x="321310" y="2536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2" name="AutoShape 13"/>
          <p:cNvSpPr/>
          <p:nvPr>
            <p:custDataLst>
              <p:tags r:id="rId11"/>
            </p:custDataLst>
          </p:nvPr>
        </p:nvSpPr>
        <p:spPr>
          <a:xfrm>
            <a:off x="675640" y="2611755"/>
            <a:ext cx="2492375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Preliminary pre‑processing</a:t>
            </a:r>
            <a:endParaRPr lang="en-US" altLang="zh-CN" sz="16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33" name="AutoShape 14"/>
          <p:cNvSpPr/>
          <p:nvPr>
            <p:custDataLst>
              <p:tags r:id="rId12"/>
            </p:custDataLst>
          </p:nvPr>
        </p:nvSpPr>
        <p:spPr>
          <a:xfrm>
            <a:off x="511810" y="2980690"/>
            <a:ext cx="2476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000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Use the DSPSR professional software package to perform period folding and de‑dispersion on the pulsar data.</a:t>
            </a:r>
            <a:endParaRPr lang="en-US" sz="1000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4" name="AutoShape 15"/>
          <p:cNvSpPr/>
          <p:nvPr>
            <p:custDataLst>
              <p:tags r:id="rId13"/>
            </p:custDataLst>
          </p:nvPr>
        </p:nvSpPr>
        <p:spPr>
          <a:xfrm>
            <a:off x="321310" y="3765550"/>
            <a:ext cx="2794000" cy="1143000"/>
          </a:xfrm>
          <a:prstGeom prst="roundRect">
            <a:avLst>
              <a:gd name="adj" fmla="val 6666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" name="AutoShape 17"/>
          <p:cNvSpPr/>
          <p:nvPr>
            <p:custDataLst>
              <p:tags r:id="rId14"/>
            </p:custDataLst>
          </p:nvPr>
        </p:nvSpPr>
        <p:spPr>
          <a:xfrm>
            <a:off x="511810" y="3806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7" name="AutoShape 18"/>
          <p:cNvSpPr/>
          <p:nvPr>
            <p:custDataLst>
              <p:tags r:id="rId15"/>
            </p:custDataLst>
          </p:nvPr>
        </p:nvSpPr>
        <p:spPr>
          <a:xfrm>
            <a:off x="876300" y="3876040"/>
            <a:ext cx="190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RFI mitigation</a:t>
            </a:r>
            <a:endParaRPr lang="en-US" altLang="zh-CN" sz="16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38" name="AutoShape 19"/>
          <p:cNvSpPr/>
          <p:nvPr>
            <p:custDataLst>
              <p:tags r:id="rId16"/>
            </p:custDataLst>
          </p:nvPr>
        </p:nvSpPr>
        <p:spPr>
          <a:xfrm>
            <a:off x="511810" y="4250690"/>
            <a:ext cx="2476500" cy="6578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000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Employ the PAZ/PAZI modules to automatically identify and manually remove complex radio frequency interference with fine control.</a:t>
            </a:r>
            <a:endParaRPr lang="en-US" sz="1000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39" name="AutoShape 20"/>
          <p:cNvSpPr/>
          <p:nvPr>
            <p:custDataLst>
              <p:tags r:id="rId17"/>
            </p:custDataLst>
          </p:nvPr>
        </p:nvSpPr>
        <p:spPr>
          <a:xfrm>
            <a:off x="321310" y="5012690"/>
            <a:ext cx="2794000" cy="1096010"/>
          </a:xfrm>
          <a:prstGeom prst="roundRect">
            <a:avLst>
              <a:gd name="adj" fmla="val 7500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22"/>
          <p:cNvSpPr/>
          <p:nvPr>
            <p:custDataLst>
              <p:tags r:id="rId18"/>
            </p:custDataLst>
          </p:nvPr>
        </p:nvSpPr>
        <p:spPr>
          <a:xfrm>
            <a:off x="511810" y="5076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2" name="AutoShape 23"/>
          <p:cNvSpPr/>
          <p:nvPr>
            <p:custDataLst>
              <p:tags r:id="rId19"/>
            </p:custDataLst>
          </p:nvPr>
        </p:nvSpPr>
        <p:spPr>
          <a:xfrm>
            <a:off x="939800" y="5178425"/>
            <a:ext cx="2111375" cy="2781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Dynamic spectrum generation</a:t>
            </a:r>
            <a:endParaRPr lang="en-US" altLang="zh-CN" sz="16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43" name="AutoShape 24"/>
          <p:cNvSpPr/>
          <p:nvPr>
            <p:custDataLst>
              <p:tags r:id="rId20"/>
            </p:custDataLst>
          </p:nvPr>
        </p:nvSpPr>
        <p:spPr>
          <a:xfrm>
            <a:off x="480060" y="5600065"/>
            <a:ext cx="2476500" cy="3651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92000"/>
              </a:lnSpc>
              <a:defRPr/>
            </a:pPr>
            <a:r>
              <a:rPr lang="en-US" altLang="zh-CN" sz="1000" b="0" i="0" u="none" strike="noStrike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Invoke the PSRFLUX tool within PSRCHIVE to produce the initial dynamic spectra required for scientific analysis.</a:t>
            </a:r>
            <a:endParaRPr lang="en-US" altLang="zh-CN" sz="1000" b="0" i="0" u="none" strike="noStrike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4" name="AutoShape 25"/>
          <p:cNvSpPr/>
          <p:nvPr>
            <p:custDataLst>
              <p:tags r:id="rId21"/>
            </p:custDataLst>
          </p:nvPr>
        </p:nvSpPr>
        <p:spPr>
          <a:xfrm>
            <a:off x="3369310" y="1202690"/>
            <a:ext cx="2921000" cy="1143000"/>
          </a:xfrm>
          <a:prstGeom prst="roundRect">
            <a:avLst>
              <a:gd name="adj" fmla="val 6666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6" name="AutoShape 27"/>
          <p:cNvSpPr/>
          <p:nvPr>
            <p:custDataLst>
              <p:tags r:id="rId22"/>
            </p:custDataLst>
          </p:nvPr>
        </p:nvSpPr>
        <p:spPr>
          <a:xfrm>
            <a:off x="3559810" y="1266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7" name="AutoShape 28"/>
          <p:cNvSpPr/>
          <p:nvPr>
            <p:custDataLst>
              <p:tags r:id="rId23"/>
            </p:custDataLst>
          </p:nvPr>
        </p:nvSpPr>
        <p:spPr>
          <a:xfrm>
            <a:off x="4067810" y="134239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Scintillation parameter extraction</a:t>
            </a:r>
            <a:endParaRPr lang="en-US" altLang="zh-CN" sz="16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48" name="AutoShape 29"/>
          <p:cNvSpPr/>
          <p:nvPr>
            <p:custDataLst>
              <p:tags r:id="rId24"/>
            </p:custDataLst>
          </p:nvPr>
        </p:nvSpPr>
        <p:spPr>
          <a:xfrm>
            <a:off x="3488690" y="1772920"/>
            <a:ext cx="2674620" cy="4457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900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Compute the autocorrelation function (ACF) of the dynamic spectra, then derive the scintillation bandwidth and scintillation timescale through fitting analysis.</a:t>
            </a:r>
            <a:endParaRPr lang="en-US" sz="900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53" name="AutoShape 30"/>
          <p:cNvSpPr/>
          <p:nvPr>
            <p:custDataLst>
              <p:tags r:id="rId25"/>
            </p:custDataLst>
          </p:nvPr>
        </p:nvSpPr>
        <p:spPr>
          <a:xfrm>
            <a:off x="3369310" y="2472690"/>
            <a:ext cx="2921000" cy="1333500"/>
          </a:xfrm>
          <a:prstGeom prst="roundRect">
            <a:avLst>
              <a:gd name="adj" fmla="val 5714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5" name="AutoShape 32"/>
          <p:cNvSpPr/>
          <p:nvPr>
            <p:custDataLst>
              <p:tags r:id="rId26"/>
            </p:custDataLst>
          </p:nvPr>
        </p:nvSpPr>
        <p:spPr>
          <a:xfrm>
            <a:off x="3559810" y="2536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6" name="AutoShape 33"/>
          <p:cNvSpPr/>
          <p:nvPr>
            <p:custDataLst>
              <p:tags r:id="rId27"/>
            </p:custDataLst>
          </p:nvPr>
        </p:nvSpPr>
        <p:spPr>
          <a:xfrm>
            <a:off x="4067810" y="2573655"/>
            <a:ext cx="2221865" cy="5035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NuT transform &amp; secondary spectrum </a:t>
            </a:r>
            <a:endParaRPr lang="en-US" altLang="zh-CN" sz="1600" b="1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</a:endParaRPr>
          </a:p>
        </p:txBody>
      </p:sp>
      <p:sp>
        <p:nvSpPr>
          <p:cNvPr id="57" name="AutoShape 34"/>
          <p:cNvSpPr/>
          <p:nvPr>
            <p:custDataLst>
              <p:tags r:id="rId28"/>
            </p:custDataLst>
          </p:nvPr>
        </p:nvSpPr>
        <p:spPr>
          <a:xfrm>
            <a:off x="3488690" y="3177540"/>
            <a:ext cx="2603500" cy="4381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900" b="0" i="0" u="none" strike="noStrike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Apply the NuT transform to the dynamic spectra to remove spectral offsets caused by noise, then perform a 2D Fourier transform to obtain the final secondary spectrum.</a:t>
            </a:r>
            <a:endParaRPr lang="en-US" altLang="zh-CN" sz="900" b="0" i="0" u="none" strike="noStrike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8" name="AutoShape 35"/>
          <p:cNvSpPr/>
          <p:nvPr>
            <p:custDataLst>
              <p:tags r:id="rId29"/>
            </p:custDataLst>
          </p:nvPr>
        </p:nvSpPr>
        <p:spPr>
          <a:xfrm>
            <a:off x="3369310" y="3996690"/>
            <a:ext cx="2921000" cy="1397000"/>
          </a:xfrm>
          <a:prstGeom prst="roundRect">
            <a:avLst>
              <a:gd name="adj" fmla="val 5454"/>
            </a:avLst>
          </a:prstGeom>
          <a:solidFill>
            <a:srgbClr val="5F71A9">
              <a:alpha val="84000"/>
            </a:srgbClr>
          </a:solidFill>
          <a:ln w="12700" cap="flat" cmpd="sng">
            <a:solidFill>
              <a:srgbClr val="00E5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0" name="AutoShape 37"/>
          <p:cNvSpPr/>
          <p:nvPr>
            <p:custDataLst>
              <p:tags r:id="rId30"/>
            </p:custDataLst>
          </p:nvPr>
        </p:nvSpPr>
        <p:spPr>
          <a:xfrm>
            <a:off x="3559810" y="406019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07</a:t>
            </a:r>
            <a:endParaRPr lang="en-US" sz="2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1" name="AutoShape 38"/>
          <p:cNvSpPr/>
          <p:nvPr>
            <p:custDataLst>
              <p:tags r:id="rId31"/>
            </p:custDataLst>
          </p:nvPr>
        </p:nvSpPr>
        <p:spPr>
          <a:xfrm>
            <a:off x="3942715" y="4060190"/>
            <a:ext cx="2596515" cy="5118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altLang="zh-CN" sz="16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Scintillation arc curvature measurement</a:t>
            </a:r>
            <a:endParaRPr lang="en-US" altLang="zh-CN" sz="16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62" name="AutoShape 39"/>
          <p:cNvSpPr/>
          <p:nvPr>
            <p:custDataLst>
              <p:tags r:id="rId32"/>
            </p:custDataLst>
          </p:nvPr>
        </p:nvSpPr>
        <p:spPr>
          <a:xfrm>
            <a:off x="3559810" y="4672965"/>
            <a:ext cx="2603500" cy="5937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900">
                <a:solidFill>
                  <a:srgbClr val="C8D2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rPr>
              <a:t>Integrate the arcs of different curvatures in the secondary spectrum, locate the peaks via Gaussian fitting, and thereby precisely measure the curvature value of each arc.</a:t>
            </a:r>
            <a:endParaRPr lang="en-US" altLang="zh-CN" sz="900">
              <a:solidFill>
                <a:srgbClr val="C8D2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4" name="图片 13" descr="cuvature analysis(J0837+0610)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7552690" y="3876040"/>
            <a:ext cx="3039110" cy="2152650"/>
          </a:xfrm>
          <a:prstGeom prst="rect">
            <a:avLst/>
          </a:prstGeom>
          <a:ln>
            <a:solidFill>
              <a:srgbClr val="5F71A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all_58808.1_1250.0MHz_arc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663690" y="1447165"/>
            <a:ext cx="2692400" cy="19240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537065" y="1447165"/>
            <a:ext cx="2051685" cy="1936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5"/>
          <p:cNvSpPr/>
          <p:nvPr/>
        </p:nvSpPr>
        <p:spPr>
          <a:xfrm>
            <a:off x="768350" y="1576705"/>
            <a:ext cx="9559925" cy="4110990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Results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4" name="文本框 3"/>
          <p:cNvSpPr txBox="1"/>
          <p:nvPr/>
        </p:nvSpPr>
        <p:spPr>
          <a:xfrm>
            <a:off x="552450" y="1007110"/>
            <a:ext cx="3709670" cy="635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（</a:t>
            </a: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1</a:t>
            </a: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）</a:t>
            </a: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Dynamic Spectra</a:t>
            </a:r>
            <a:endParaRPr lang="zh-CN" altLang="en-US" sz="2400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8215" y="1720215"/>
            <a:ext cx="3102610" cy="4959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Dynamic Spectra</a:t>
            </a:r>
            <a:endParaRPr lang="en-US" altLang="en-US" sz="2000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pic>
        <p:nvPicPr>
          <p:cNvPr id="18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355" y="2202815"/>
            <a:ext cx="8961755" cy="28016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078230" y="5099685"/>
            <a:ext cx="8864600" cy="575945"/>
          </a:xfrm>
          <a:prstGeom prst="rect">
            <a:avLst/>
          </a:prstGeom>
        </p:spPr>
        <p:txBody>
          <a:bodyPr>
            <a:noAutofit/>
          </a:bodyPr>
          <a:p>
            <a:pPr defTabSz="266700"/>
            <a:r>
              <a:rPr lang="en-US" altLang="zh-CN" sz="140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The dynamic spectra of PSR J0837+0610 (left), J1136+1551 (middle), and J1239+2453 (right) with FAST.</a:t>
            </a:r>
            <a:endParaRPr lang="en-US" altLang="zh-CN" sz="140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5"/>
          <p:cNvSpPr/>
          <p:nvPr/>
        </p:nvSpPr>
        <p:spPr>
          <a:xfrm>
            <a:off x="10094595" y="1642745"/>
            <a:ext cx="1787525" cy="4112895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5"/>
          <p:cNvSpPr/>
          <p:nvPr/>
        </p:nvSpPr>
        <p:spPr>
          <a:xfrm>
            <a:off x="472440" y="1645285"/>
            <a:ext cx="9578975" cy="4113530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Results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4" name="文本框 3"/>
          <p:cNvSpPr txBox="1"/>
          <p:nvPr/>
        </p:nvSpPr>
        <p:spPr>
          <a:xfrm>
            <a:off x="419100" y="1004570"/>
            <a:ext cx="3709670" cy="635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（</a:t>
            </a: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2）S</a:t>
            </a: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econdary Spectra</a:t>
            </a:r>
            <a:endParaRPr lang="en-US" altLang="zh-CN" sz="2400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5640" y="1720215"/>
            <a:ext cx="3303270" cy="4514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sz="20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Secondary Spectra</a:t>
            </a:r>
            <a:endParaRPr lang="en-US" altLang="en-US" sz="2000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1820" y="5099685"/>
            <a:ext cx="9308465" cy="539115"/>
          </a:xfrm>
          <a:prstGeom prst="rect">
            <a:avLst/>
          </a:prstGeom>
        </p:spPr>
        <p:txBody>
          <a:bodyPr>
            <a:noAutofit/>
          </a:bodyPr>
          <a:p>
            <a:pPr defTabSz="266700"/>
            <a:r>
              <a:rPr lang="en-US" altLang="zh-CN" sz="120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The secondary spectra of PSR J0837+0610 (left), J1136+1551 (middle), and J1239+2453 (right) with FAST. We applied the NuT transform to sharpen the scintillation arcs.</a:t>
            </a:r>
            <a:endParaRPr lang="en-US" altLang="zh-CN" sz="1200">
              <a:solidFill>
                <a:schemeClr val="bg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95" y="2244090"/>
            <a:ext cx="8984615" cy="278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 descr="nulli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5875" y="2244090"/>
            <a:ext cx="1624965" cy="2783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5"/>
          <p:cNvSpPr/>
          <p:nvPr/>
        </p:nvSpPr>
        <p:spPr>
          <a:xfrm>
            <a:off x="768350" y="1576705"/>
            <a:ext cx="5198745" cy="3533140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Results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r>
              <a:rPr lang="en-US" altLang="zh-CN" smtClean="0"/>
              <a:t>10</a:t>
            </a:r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4" name="文本框 3"/>
          <p:cNvSpPr txBox="1"/>
          <p:nvPr/>
        </p:nvSpPr>
        <p:spPr>
          <a:xfrm>
            <a:off x="552450" y="933450"/>
            <a:ext cx="10297795" cy="49276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（</a:t>
            </a: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3</a:t>
            </a: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）</a:t>
            </a: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Scintillation parameters and scattering‑screen distances</a:t>
            </a:r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lnSpc>
                <a:spcPct val="125000"/>
              </a:lnSpc>
              <a:defRPr/>
            </a:pPr>
            <a:endParaRPr lang="en-US" sz="2400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graphicFrame>
        <p:nvGraphicFramePr>
          <p:cNvPr id="10" name="Table 8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1038860" y="1843405"/>
          <a:ext cx="4658360" cy="26727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93520"/>
                <a:gridCol w="1555750"/>
                <a:gridCol w="1609090"/>
              </a:tblGrid>
              <a:tr h="568960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200" b="1" i="0" u="none" strike="noStrik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 panose="020B0200000000000000" charset="-122"/>
                          <a:cs typeface="Times New Roman" panose="02020603050405020304" pitchFamily="18" charset="0"/>
                          <a:sym typeface="Noto Sans SC" panose="020B0200000000000000" charset="-122"/>
                        </a:rPr>
                        <a:t>Pulsar name</a:t>
                      </a:r>
                      <a:endParaRPr lang="en-US" altLang="zh-CN" sz="1200" b="1" i="0" u="none" strike="noStrik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 panose="020B0200000000000000" charset="-122"/>
                        <a:cs typeface="Times New Roman" panose="02020603050405020304" pitchFamily="18" charset="0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71A9">
                        <a:alpha val="86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000" b="1" i="0" u="none" strike="noStrik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 panose="020B0200000000000000" charset="-122"/>
                          <a:cs typeface="Times New Roman" panose="02020603050405020304" pitchFamily="18" charset="0"/>
                          <a:sym typeface="Noto Sans SC" panose="020B0200000000000000" charset="-122"/>
                        </a:rPr>
                        <a:t>Scintillation bandwidth</a:t>
                      </a:r>
                      <a:endParaRPr lang="en-US" altLang="zh-CN" sz="1000" b="1" i="0" u="none" strike="noStrik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 panose="020B0200000000000000" charset="-122"/>
                        <a:cs typeface="Times New Roman" panose="02020603050405020304" pitchFamily="18" charset="0"/>
                        <a:sym typeface="Noto Sans SC" panose="020B0200000000000000" charset="-122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 panose="020B0200000000000000" charset="-122"/>
                          <a:cs typeface="Times New Roman" panose="02020603050405020304" pitchFamily="18" charset="0"/>
                          <a:sym typeface="Noto Sans SC" panose="020B0200000000000000" charset="-122"/>
                        </a:rPr>
                        <a:t> Δν_d (MHz)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 panose="020B0200000000000000" charset="-122"/>
                        <a:cs typeface="Times New Roman" panose="02020603050405020304" pitchFamily="18" charset="0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71A9">
                        <a:alpha val="86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altLang="zh-CN" sz="1000" b="1" i="0" u="none" strike="noStrik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 panose="020B0200000000000000" charset="-122"/>
                          <a:cs typeface="Times New Roman" panose="02020603050405020304" pitchFamily="18" charset="0"/>
                          <a:sym typeface="Noto Sans SC" panose="020B0200000000000000" charset="-122"/>
                        </a:rPr>
                        <a:t>Scintillation timescale </a:t>
                      </a:r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Noto Sans SC" panose="020B0200000000000000" charset="-122"/>
                          <a:cs typeface="Times New Roman" panose="02020603050405020304" pitchFamily="18" charset="0"/>
                          <a:sym typeface="Noto Sans SC" panose="020B0200000000000000" charset="-122"/>
                        </a:rPr>
                        <a:t>τ_d (mins)</a:t>
                      </a:r>
                      <a:endParaRPr lang="en-US" sz="1000" b="1" i="0" u="none" strike="noStrike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Noto Sans SC" panose="020B0200000000000000" charset="-122"/>
                        <a:cs typeface="Times New Roman" panose="02020603050405020304" pitchFamily="18" charset="0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71A9">
                        <a:alpha val="86000"/>
                      </a:srgbClr>
                    </a:solidFill>
                  </a:tcPr>
                </a:tc>
              </a:tr>
              <a:tr h="70167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PSR J0837+0610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9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33.2 ± 6.8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9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12.3 ± 2.5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9000"/>
                      </a:srgbClr>
                    </a:solidFill>
                  </a:tcPr>
                </a:tc>
              </a:tr>
              <a:tr h="70040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PSR J1136+1551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5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124.6 ± 37.8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5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7.1 ± 2.2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5000"/>
                      </a:srgbClr>
                    </a:solidFill>
                  </a:tcPr>
                </a:tc>
              </a:tr>
              <a:tr h="701675"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PSR J1239+2453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12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120.9 ± 44.4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12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E5E7EB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18.7 ± 6.4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>
                        <a:alpha val="12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AutoShape 5"/>
          <p:cNvSpPr/>
          <p:nvPr/>
        </p:nvSpPr>
        <p:spPr>
          <a:xfrm>
            <a:off x="6356350" y="1485900"/>
            <a:ext cx="5198745" cy="3624580"/>
          </a:xfrm>
          <a:prstGeom prst="roundRect">
            <a:avLst>
              <a:gd name="adj" fmla="val 6666"/>
            </a:avLst>
          </a:prstGeom>
          <a:solidFill>
            <a:srgbClr val="5F71A9">
              <a:alpha val="81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文本框 18"/>
          <p:cNvSpPr txBox="1"/>
          <p:nvPr/>
        </p:nvSpPr>
        <p:spPr>
          <a:xfrm>
            <a:off x="6544310" y="163068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Scattering‑screen distances</a:t>
            </a:r>
            <a:endParaRPr lang="en-US" altLang="zh-CN" b="1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1" name="AutoShape 14"/>
          <p:cNvSpPr/>
          <p:nvPr/>
        </p:nvSpPr>
        <p:spPr>
          <a:xfrm>
            <a:off x="6677025" y="2261870"/>
            <a:ext cx="3891280" cy="5441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3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PSR J0837+0610 (single screen):</a:t>
            </a:r>
            <a:endParaRPr lang="en-US" altLang="zh-CN" sz="1300" b="1" i="0" u="none" strike="noStrike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  <a:defRPr/>
            </a:pPr>
            <a:r>
              <a:rPr lang="en-US" altLang="zh-CN" sz="13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distance from Earth ≈ 421 ± 60 pc</a:t>
            </a:r>
            <a:endParaRPr lang="en-US" altLang="zh-CN" sz="1300" b="1" i="0" u="none" strike="noStrike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26" name="AutoShape 17"/>
          <p:cNvSpPr/>
          <p:nvPr/>
        </p:nvSpPr>
        <p:spPr>
          <a:xfrm>
            <a:off x="6650355" y="3068955"/>
            <a:ext cx="3837940" cy="6705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3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PSR J1136+1551 (three screens): </a:t>
            </a:r>
            <a:endParaRPr lang="en-US" altLang="zh-CN" sz="1300" b="1" i="0" u="none" strike="noStrike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  <a:defRPr/>
            </a:pPr>
            <a:r>
              <a:rPr lang="en-US" altLang="zh-CN" sz="13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distances </a:t>
            </a:r>
            <a:r>
              <a:rPr lang="en-US" altLang="zh-CN" sz="1300" b="1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≈</a:t>
            </a:r>
            <a:r>
              <a:rPr lang="en-US" altLang="zh-CN" sz="1300" b="1" i="0" u="none" strike="noStrike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196 ± 14 pc / 146 ± 11 pc / 39 ± 5 pc</a:t>
            </a:r>
            <a:endParaRPr lang="en-US" altLang="zh-CN" sz="1300" b="1" i="0" u="none" strike="noStrike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34" name="AutoShape 13"/>
          <p:cNvSpPr/>
          <p:nvPr/>
        </p:nvSpPr>
        <p:spPr>
          <a:xfrm>
            <a:off x="6656705" y="3954780"/>
            <a:ext cx="3588385" cy="772795"/>
          </a:xfrm>
          <a:prstGeom prst="roundRect">
            <a:avLst>
              <a:gd name="adj" fmla="val 11428"/>
            </a:avLst>
          </a:prstGeom>
          <a:solidFill>
            <a:schemeClr val="bg1">
              <a:lumMod val="95000"/>
              <a:alpha val="1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13"/>
          <p:cNvSpPr/>
          <p:nvPr/>
        </p:nvSpPr>
        <p:spPr>
          <a:xfrm>
            <a:off x="6656705" y="2151380"/>
            <a:ext cx="3542030" cy="731520"/>
          </a:xfrm>
          <a:prstGeom prst="roundRect">
            <a:avLst>
              <a:gd name="adj" fmla="val 11428"/>
            </a:avLst>
          </a:prstGeom>
          <a:solidFill>
            <a:schemeClr val="bg1">
              <a:lumMod val="95000"/>
              <a:alpha val="1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13"/>
          <p:cNvSpPr/>
          <p:nvPr/>
        </p:nvSpPr>
        <p:spPr>
          <a:xfrm>
            <a:off x="6650355" y="3068955"/>
            <a:ext cx="3548380" cy="783590"/>
          </a:xfrm>
          <a:prstGeom prst="roundRect">
            <a:avLst>
              <a:gd name="adj" fmla="val 11428"/>
            </a:avLst>
          </a:prstGeom>
          <a:solidFill>
            <a:schemeClr val="bg1">
              <a:lumMod val="95000"/>
              <a:alpha val="1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20"/>
          <p:cNvSpPr/>
          <p:nvPr/>
        </p:nvSpPr>
        <p:spPr>
          <a:xfrm>
            <a:off x="6656705" y="3925570"/>
            <a:ext cx="3480435" cy="6470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3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PSR J1239+2453: </a:t>
            </a:r>
            <a:endParaRPr lang="en-US" altLang="zh-CN" sz="13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  <a:defRPr/>
            </a:pPr>
            <a:r>
              <a:rPr lang="en-US" altLang="zh-CN" sz="1300" b="1" i="0" u="none" strike="noStrike">
                <a:solidFill>
                  <a:srgbClr val="FFFFFF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single‑screen distance ≈ 253 ± 36 pc</a:t>
            </a:r>
            <a:endParaRPr lang="en-US" altLang="zh-CN" sz="1300" b="1" i="0" u="none" strike="noStrike">
              <a:solidFill>
                <a:srgbClr val="FFFFFF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pic>
        <p:nvPicPr>
          <p:cNvPr id="36" name="图片 12" descr="all_58808.1_1250.0MHz_oneDACF_CRfi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3620" y="4739005"/>
            <a:ext cx="3754755" cy="18789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/>
          <p:cNvSpPr txBox="1"/>
          <p:nvPr/>
        </p:nvSpPr>
        <p:spPr>
          <a:xfrm>
            <a:off x="5157470" y="5960745"/>
            <a:ext cx="6196330" cy="425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200">
                <a:latin typeface="Times New Roman" panose="02020603050405020304" pitchFamily="18" charset="0"/>
                <a:cs typeface="Times New Roman" panose="02020603050405020304" pitchFamily="18" charset="0"/>
              </a:rPr>
              <a:t>The one-dimensional ACF fits of the dynamic spectrum of PSR J0837+0610 with FAST in frequency lag (left) and time lag (right)</a:t>
            </a:r>
            <a:r>
              <a:rPr lang="en-US" altLang="zh-CN" sz="1200"/>
              <a:t>.</a:t>
            </a:r>
            <a:endParaRPr lang="en-US" altLang="zh-CN" sz="12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Results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r>
              <a:rPr lang="en-US" altLang="zh-CN" smtClean="0"/>
              <a:t>11</a:t>
            </a:r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4" name="文本框 3"/>
          <p:cNvSpPr txBox="1"/>
          <p:nvPr/>
        </p:nvSpPr>
        <p:spPr>
          <a:xfrm>
            <a:off x="191135" y="916940"/>
            <a:ext cx="6334125" cy="8242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（</a:t>
            </a: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4</a:t>
            </a:r>
            <a:r>
              <a:rPr lang="zh-CN" altLang="en-US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）</a:t>
            </a:r>
            <a:r>
              <a:rPr lang="en-US" altLang="zh-CN" sz="20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Frequency Dependence of Scintillation Arc Curvature</a:t>
            </a:r>
            <a:endParaRPr 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lnSpc>
                <a:spcPct val="125000"/>
              </a:lnSpc>
              <a:defRPr/>
            </a:pPr>
            <a:endParaRPr lang="en-US" sz="2000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731520" y="1910715"/>
            <a:ext cx="5092700" cy="1972310"/>
          </a:xfrm>
          <a:prstGeom prst="roundRect">
            <a:avLst>
              <a:gd name="adj" fmla="val 6666"/>
            </a:avLst>
          </a:prstGeom>
          <a:solidFill>
            <a:srgbClr val="5F71A9">
              <a:alpha val="75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文本框 7"/>
          <p:cNvSpPr txBox="1"/>
          <p:nvPr/>
        </p:nvSpPr>
        <p:spPr>
          <a:xfrm>
            <a:off x="695960" y="2009140"/>
            <a:ext cx="5153660" cy="1563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>
              <a:lnSpc>
                <a:spcPct val="100000"/>
              </a:lnSpc>
              <a:defRPr/>
            </a:pPr>
            <a:r>
              <a:rPr lang="en-US" altLang="zh-CN" sz="2400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Theory</a:t>
            </a:r>
            <a:endParaRPr lang="en-US" altLang="zh-CN" sz="2400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1600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According to scattering theory models, the curvature (η) of scintillation arcs is inversely proportional to the square of the observing frequency (ν). (η ∝ ν⁻²)</a:t>
            </a:r>
            <a:endParaRPr lang="en-US" altLang="zh-CN" sz="1600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endParaRPr lang="en-US" altLang="zh-CN" sz="1600" b="0" i="0" u="none" strike="noStrike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3" name="AutoShape 5"/>
          <p:cNvSpPr/>
          <p:nvPr/>
        </p:nvSpPr>
        <p:spPr>
          <a:xfrm>
            <a:off x="730885" y="4201795"/>
            <a:ext cx="5093970" cy="1307465"/>
          </a:xfrm>
          <a:prstGeom prst="roundRect">
            <a:avLst>
              <a:gd name="adj" fmla="val 6666"/>
            </a:avLst>
          </a:prstGeom>
          <a:solidFill>
            <a:srgbClr val="5F71A9">
              <a:alpha val="75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文本框 27"/>
          <p:cNvSpPr txBox="1"/>
          <p:nvPr/>
        </p:nvSpPr>
        <p:spPr>
          <a:xfrm>
            <a:off x="760095" y="4337050"/>
            <a:ext cx="4851400" cy="10363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1600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Our results are consistent with the Kolmogorov turbulence spectrum theory, supporting the basic physical picture of the scattering process.</a:t>
            </a:r>
            <a:endParaRPr lang="en-US" altLang="zh-CN" sz="1600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AutoShape 5"/>
          <p:cNvSpPr/>
          <p:nvPr/>
        </p:nvSpPr>
        <p:spPr>
          <a:xfrm>
            <a:off x="6179820" y="1016000"/>
            <a:ext cx="5434330" cy="5464175"/>
          </a:xfrm>
          <a:prstGeom prst="roundRect">
            <a:avLst>
              <a:gd name="adj" fmla="val 6666"/>
            </a:avLst>
          </a:prstGeom>
          <a:solidFill>
            <a:srgbClr val="5F71A9">
              <a:alpha val="75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6" name="图片 3" descr="屏幕截图 2026-04-13 15110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605" y="1169035"/>
            <a:ext cx="5076825" cy="5068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Summary and Outlook</a:t>
            </a:r>
            <a:endParaRPr lang="zh-CN" altLang="en-US" sz="280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r>
              <a:rPr lang="en-US" altLang="zh-CN" smtClean="0"/>
              <a:t>12</a:t>
            </a:r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3" name="文本框 2"/>
          <p:cNvSpPr txBox="1"/>
          <p:nvPr/>
        </p:nvSpPr>
        <p:spPr>
          <a:xfrm>
            <a:off x="876300" y="1054100"/>
            <a:ext cx="5219700" cy="3778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400" b="1">
                <a:solidFill>
                  <a:srgbClr val="5F71A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Conclusions</a:t>
            </a:r>
            <a:endParaRPr lang="en-US" altLang="zh-CN" sz="2400" b="1">
              <a:solidFill>
                <a:srgbClr val="5F71A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5"/>
          <p:cNvSpPr/>
          <p:nvPr/>
        </p:nvSpPr>
        <p:spPr>
          <a:xfrm>
            <a:off x="815340" y="1765300"/>
            <a:ext cx="10530840" cy="4458970"/>
          </a:xfrm>
          <a:prstGeom prst="roundRect">
            <a:avLst>
              <a:gd name="adj" fmla="val 6666"/>
            </a:avLst>
          </a:prstGeom>
          <a:solidFill>
            <a:srgbClr val="5F71A9">
              <a:alpha val="75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文本框 3"/>
          <p:cNvSpPr txBox="1"/>
          <p:nvPr/>
        </p:nvSpPr>
        <p:spPr>
          <a:xfrm>
            <a:off x="1231265" y="1877060"/>
            <a:ext cx="9589770" cy="9023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Technically </a:t>
            </a:r>
            <a:r>
              <a:rPr lang="zh-CN" altLang="en-US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：</a:t>
            </a:r>
            <a:endParaRPr lang="zh-CN" altLang="en-US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r>
              <a:rPr lang="en-US" altLang="zh-CN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Leveraging FAST's ultra‑high sensitivity, we studied scintillation arcs of three nearby pulsars and clearly resolved their multi‑screen structures.</a:t>
            </a:r>
            <a:endParaRPr lang="en-US" altLang="zh-CN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31265" y="2884805"/>
            <a:ext cx="9527540" cy="1094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Methodologically</a:t>
            </a:r>
            <a:r>
              <a:rPr lang="zh-CN" altLang="en-US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：</a:t>
            </a:r>
            <a:endParaRPr lang="zh-CN" altLang="en-US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r>
              <a:rPr lang="en-US" altLang="zh-CN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We successfully applied and validated the NuT transform, which effectively sharpens blurred secondary spectra and enhances multiple arc features, providing a useful approach for future scattering studies of similar pulsars.</a:t>
            </a:r>
            <a:endParaRPr lang="en-US" altLang="zh-CN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endParaRPr lang="en-US" altLang="en-US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251585" y="4085590"/>
            <a:ext cx="9507220" cy="18434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l">
              <a:lnSpc>
                <a:spcPct val="117000"/>
              </a:lnSpc>
              <a:defRPr/>
            </a:pPr>
            <a:r>
              <a:rPr lang="en-US" altLang="zh-CN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Scientifically</a:t>
            </a:r>
            <a:r>
              <a:rPr lang="zh-CN" altLang="en-US" b="1">
                <a:solidFill>
                  <a:srgbClr val="5F71A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：</a:t>
            </a:r>
            <a:endParaRPr lang="zh-CN" altLang="en-US" b="1">
              <a:solidFill>
                <a:srgbClr val="5F71A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17000"/>
              </a:lnSpc>
              <a:buFont typeface="Arial" panose="020B0604020202020204" pitchFamily="34" charset="0"/>
              <a:buChar char="•"/>
              <a:defRPr/>
            </a:pPr>
            <a:r>
              <a:rPr lang="en-US" altLang="zh-CN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A clear three‑screen configuration was identified for PSR J1136+1551, with distances determined for each screen.</a:t>
            </a:r>
            <a:endParaRPr lang="en-US" altLang="zh-CN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17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Evidence of a second scattering screen was found for PSR J0837+0610.</a:t>
            </a:r>
            <a:endParaRPr lang="en-US" altLang="zh-CN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17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The observed η(v) relation agrees with Kolmogorov theory.</a:t>
            </a:r>
            <a:endParaRPr lang="en-US" altLang="zh-CN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marL="285750" indent="-285750" algn="l">
              <a:lnSpc>
                <a:spcPct val="117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solidFill>
                  <a:schemeClr val="bg1">
                    <a:alpha val="90196"/>
                  </a:schemeClr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The derived screen distances are tentatively associated with the Local Bubble.</a:t>
            </a:r>
            <a:endParaRPr lang="en-US" altLang="zh-CN">
              <a:solidFill>
                <a:schemeClr val="bg1">
                  <a:alpha val="90196"/>
                </a:schemeClr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17000"/>
              </a:lnSpc>
            </a:pPr>
            <a:endParaRPr lang="en-US" altLang="zh-CN">
              <a:solidFill>
                <a:schemeClr val="bg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endParaRPr lang="en-US" altLang="zh-CN">
              <a:solidFill>
                <a:schemeClr val="bg1">
                  <a:alpha val="90196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1"/>
            <a:ext cx="12192000" cy="783771"/>
          </a:xfrm>
          <a:prstGeom prst="rect">
            <a:avLst/>
          </a:prstGeom>
          <a:solidFill>
            <a:srgbClr val="5F71A9"/>
          </a:solidFill>
          <a:ln>
            <a:solidFill>
              <a:srgbClr val="5F71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zh-CN" altLang="en-US" dirty="0">
              <a:solidFill>
                <a:prstClr val="white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0" y="696687"/>
            <a:ext cx="12192000" cy="290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" y="92770"/>
            <a:ext cx="599797" cy="579277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3863414" y="6480588"/>
            <a:ext cx="4507855" cy="276999"/>
            <a:chOff x="3863412" y="6480583"/>
            <a:chExt cx="4507855" cy="276999"/>
          </a:xfrm>
        </p:grpSpPr>
        <p:cxnSp>
          <p:nvCxnSpPr>
            <p:cNvPr id="50" name="直接连接符 49"/>
            <p:cNvCxnSpPr>
              <a:endCxn id="51" idx="1"/>
            </p:cNvCxnSpPr>
            <p:nvPr/>
          </p:nvCxnSpPr>
          <p:spPr>
            <a:xfrm>
              <a:off x="3863412" y="6618010"/>
              <a:ext cx="953631" cy="1073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4817043" y="6480583"/>
              <a:ext cx="234361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12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Guizhou Normal University</a:t>
              </a:r>
              <a:endParaRPr lang="zh-CN" altLang="en-US" sz="12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 flipV="1">
              <a:off x="7160654" y="6622960"/>
              <a:ext cx="1210613" cy="3574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75748" y="921200"/>
            <a:ext cx="11983981" cy="5844033"/>
            <a:chOff x="772732" y="1661374"/>
            <a:chExt cx="10675805" cy="4276591"/>
          </a:xfrm>
        </p:grpSpPr>
        <p:sp>
          <p:nvSpPr>
            <p:cNvPr id="11" name="矩形: 圆角 10"/>
            <p:cNvSpPr/>
            <p:nvPr/>
          </p:nvSpPr>
          <p:spPr>
            <a:xfrm>
              <a:off x="824248" y="1661374"/>
              <a:ext cx="10573554" cy="4276591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772732" y="1867437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11345505" y="1882274"/>
              <a:ext cx="103032" cy="3786388"/>
            </a:xfrm>
            <a:prstGeom prst="roundRect">
              <a:avLst>
                <a:gd name="adj" fmla="val 2421"/>
              </a:avLst>
            </a:prstGeom>
            <a:noFill/>
            <a:ln w="57150">
              <a:solidFill>
                <a:srgbClr val="5F71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>
                <a:defRPr/>
              </a:pPr>
              <a:endParaRPr lang="zh-CN" altLang="en-US" dirty="0">
                <a:solidFill>
                  <a:prstClr val="white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876403" y="9494"/>
            <a:ext cx="548405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4.</a:t>
            </a:r>
            <a:r>
              <a:rPr lang="zh-CN" altLang="en-US" sz="28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Summary and Outlook</a:t>
            </a:r>
            <a:endParaRPr lang="zh-CN" altLang="en-US" sz="28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  <p:pic>
        <p:nvPicPr>
          <p:cNvPr id="30" name="图片 12290" descr="side6_pulsar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77165" y="6239407"/>
            <a:ext cx="785292" cy="481084"/>
          </a:xfrm>
          <a:prstGeom prst="rect">
            <a:avLst/>
          </a:prstGeom>
          <a:noFill/>
          <a:ln w="9525">
            <a:noFill/>
          </a:ln>
          <a:effectLst>
            <a:glow>
              <a:schemeClr val="accent1"/>
            </a:glow>
            <a:reflection blurRad="1270000" stA="45000" endPos="65000" dir="5400000" sy="-100000" algn="bl" rotWithShape="0"/>
            <a:softEdge rad="101600"/>
          </a:effectLst>
        </p:spPr>
      </p:pic>
      <p:sp>
        <p:nvSpPr>
          <p:cNvPr id="3" name="AutoShape 11"/>
          <p:cNvSpPr/>
          <p:nvPr/>
        </p:nvSpPr>
        <p:spPr>
          <a:xfrm>
            <a:off x="618490" y="1486535"/>
            <a:ext cx="10906760" cy="3893820"/>
          </a:xfrm>
          <a:prstGeom prst="roundRect">
            <a:avLst>
              <a:gd name="adj" fmla="val 6666"/>
            </a:avLst>
          </a:prstGeom>
          <a:solidFill>
            <a:srgbClr val="5F71A9">
              <a:alpha val="84000"/>
            </a:srgbClr>
          </a:solidFill>
          <a:ln cap="flat" cmpd="sng">
            <a:solidFill>
              <a:srgbClr val="C0D0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8"/>
          <p:cNvSpPr/>
          <p:nvPr>
            <p:custDataLst>
              <p:tags r:id="rId4"/>
            </p:custDataLst>
          </p:nvPr>
        </p:nvSpPr>
        <p:spPr>
          <a:xfrm>
            <a:off x="1231265" y="2523490"/>
            <a:ext cx="2708910" cy="1939290"/>
          </a:xfrm>
          <a:prstGeom prst="roundRect">
            <a:avLst>
              <a:gd name="adj" fmla="val 8571"/>
            </a:avLst>
          </a:prstGeom>
          <a:solidFill>
            <a:schemeClr val="bg1">
              <a:lumMod val="95000"/>
              <a:alpha val="36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5"/>
            </p:custDataLst>
          </p:nvPr>
        </p:nvSpPr>
        <p:spPr>
          <a:xfrm>
            <a:off x="1467485" y="2172335"/>
            <a:ext cx="2411095" cy="25590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zh-CN" altLang="en-US" sz="2000" b="1" i="0" u="none" strike="noStrike">
                <a:solidFill>
                  <a:srgbClr val="1F232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Long‑term monitoring </a:t>
            </a:r>
            <a:endParaRPr lang="zh-CN" altLang="en-US" sz="2000" b="1" i="0" u="none" strike="noStrike">
              <a:solidFill>
                <a:srgbClr val="1F232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en-US" altLang="zh-CN" sz="1400" b="0" i="0" u="none" strike="noStrike">
                <a:solidFill>
                  <a:srgbClr val="4B5563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Study periodic variations caused by Earth's orbital motion and binary orbits.</a:t>
            </a:r>
            <a:endParaRPr lang="en-US" altLang="zh-CN" sz="1400" b="0" i="0" u="none" strike="noStrike">
              <a:solidFill>
                <a:srgbClr val="4B5563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>
            <p:custDataLst>
              <p:tags r:id="rId6"/>
            </p:custDataLst>
          </p:nvPr>
        </p:nvSpPr>
        <p:spPr>
          <a:xfrm>
            <a:off x="4550410" y="2523490"/>
            <a:ext cx="2708910" cy="1939290"/>
          </a:xfrm>
          <a:prstGeom prst="roundRect">
            <a:avLst>
              <a:gd name="adj" fmla="val 8571"/>
            </a:avLst>
          </a:prstGeom>
          <a:solidFill>
            <a:schemeClr val="bg1">
              <a:lumMod val="95000"/>
              <a:alpha val="36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>
            <p:custDataLst>
              <p:tags r:id="rId7"/>
            </p:custDataLst>
          </p:nvPr>
        </p:nvSpPr>
        <p:spPr>
          <a:xfrm>
            <a:off x="4749800" y="2523490"/>
            <a:ext cx="2308225" cy="18110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1F232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scintillation structures </a:t>
            </a:r>
            <a:endParaRPr lang="en-US" sz="2000" b="1" i="0" u="none" strike="noStrike">
              <a:solidFill>
                <a:srgbClr val="1F2329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en-US" altLang="zh-CN" sz="1400" b="0" i="0" u="none" strike="noStrike">
                <a:solidFill>
                  <a:srgbClr val="4B5563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Probe smaller‑scale ISM turbulence and refine plasma distribution mapping.</a:t>
            </a:r>
            <a:endParaRPr lang="en-US" altLang="zh-CN" sz="1400" b="0" i="0" u="none" strike="noStrike">
              <a:solidFill>
                <a:srgbClr val="4B5563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0" name="AutoShape 8"/>
          <p:cNvSpPr/>
          <p:nvPr>
            <p:custDataLst>
              <p:tags r:id="rId8"/>
            </p:custDataLst>
          </p:nvPr>
        </p:nvSpPr>
        <p:spPr>
          <a:xfrm>
            <a:off x="7931785" y="2523490"/>
            <a:ext cx="2708910" cy="1939290"/>
          </a:xfrm>
          <a:prstGeom prst="roundRect">
            <a:avLst>
              <a:gd name="adj" fmla="val 8571"/>
            </a:avLst>
          </a:prstGeom>
          <a:solidFill>
            <a:schemeClr val="bg1">
              <a:lumMod val="95000"/>
              <a:alpha val="36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>
            <p:custDataLst>
              <p:tags r:id="rId9"/>
            </p:custDataLst>
          </p:nvPr>
        </p:nvSpPr>
        <p:spPr>
          <a:xfrm>
            <a:off x="8134985" y="2694305"/>
            <a:ext cx="2309495" cy="13188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1F2329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Large‑sample surveys</a:t>
            </a:r>
            <a:r>
              <a:rPr lang="en-US" altLang="zh-CN" b="0" i="0" u="none" strike="noStrike">
                <a:solidFill>
                  <a:srgbClr val="4B5563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 </a:t>
            </a:r>
            <a:endParaRPr lang="en-US" altLang="zh-CN" b="0" i="0" u="none" strike="noStrike">
              <a:solidFill>
                <a:srgbClr val="4B5563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en-US" altLang="zh-CN" sz="1400" b="0" i="0" u="none" strike="noStrike">
                <a:solidFill>
                  <a:srgbClr val="4B5563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Construct a 3D map of the Local Bubble.</a:t>
            </a:r>
            <a:endParaRPr lang="en-US" altLang="zh-CN" sz="1400" b="0" i="0" u="none" strike="noStrike">
              <a:solidFill>
                <a:srgbClr val="4B5563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49985" y="1608455"/>
            <a:ext cx="3400425" cy="5638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l">
              <a:lnSpc>
                <a:spcPct val="125000"/>
              </a:lnSpc>
              <a:defRPr/>
            </a:pPr>
            <a:r>
              <a:rPr lang="en-US" altLang="zh-CN" sz="2400" b="1">
                <a:solidFill>
                  <a:schemeClr val="bg1"/>
                </a:solidFill>
                <a:latin typeface="Times New Roman" panose="02020603050405020304" pitchFamily="18" charset="0"/>
                <a:ea typeface="Noto Sans SC" panose="020B0200000000000000" charset="-122"/>
                <a:cs typeface="Times New Roman" panose="02020603050405020304" pitchFamily="18" charset="0"/>
                <a:sym typeface="Noto Sans SC" panose="020B0200000000000000" charset="-122"/>
              </a:rPr>
              <a:t>Future Prospects</a:t>
            </a:r>
            <a:endParaRPr lang="en-US" altLang="zh-CN" sz="2400" b="1">
              <a:solidFill>
                <a:schemeClr val="bg1"/>
              </a:solidFill>
              <a:latin typeface="Times New Roman" panose="02020603050405020304" pitchFamily="18" charset="0"/>
              <a:ea typeface="Noto Sans SC" panose="020B0200000000000000" charset="-122"/>
              <a:cs typeface="Times New Roman" panose="02020603050405020304" pitchFamily="18" charset="0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368634"/>
            <a:ext cx="5838424" cy="1353399"/>
          </a:xfrm>
          <a:prstGeom prst="rect">
            <a:avLst/>
          </a:prstGeom>
          <a:solidFill>
            <a:srgbClr val="5F71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r>
              <a:rPr lang="en-US" altLang="zh-CN" sz="2400" kern="1400" spc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r>
              <a:rPr lang="zh-CN" altLang="en-US" sz="2400" kern="1400" spc="600" dirty="0"/>
              <a:t>！</a:t>
            </a:r>
            <a:endParaRPr lang="zh-CN" altLang="en-US" sz="2400" kern="1400" spc="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1965" y="1906961"/>
            <a:ext cx="5147011" cy="461665"/>
            <a:chOff x="4146499" y="6369821"/>
            <a:chExt cx="4003411" cy="461666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4146499" y="6596704"/>
              <a:ext cx="949734" cy="8168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4621366" y="6369821"/>
              <a:ext cx="3277406" cy="461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n-US" altLang="zh-CN" sz="2400" dirty="0">
                  <a:solidFill>
                    <a:srgbClr val="5F71A9"/>
                  </a:solidFill>
                  <a:latin typeface="思源宋体 CN SemiBold" panose="02020600000000000000" pitchFamily="18" charset="-122"/>
                  <a:ea typeface="思源宋体 CN SemiBold" panose="02020600000000000000" pitchFamily="18" charset="-122"/>
                </a:rPr>
                <a:t>THANKS YOU</a:t>
              </a:r>
              <a:endParaRPr lang="zh-CN" altLang="en-US" sz="2400" dirty="0">
                <a:solidFill>
                  <a:srgbClr val="5F71A9"/>
                </a:solidFill>
                <a:latin typeface="思源宋体 CN SemiBold" panose="02020600000000000000" pitchFamily="18" charset="-122"/>
                <a:ea typeface="思源宋体 CN SemiBold" panose="02020600000000000000" pitchFamily="18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7505203" y="6596704"/>
              <a:ext cx="644707" cy="0"/>
            </a:xfrm>
            <a:prstGeom prst="line">
              <a:avLst/>
            </a:prstGeom>
            <a:ln>
              <a:solidFill>
                <a:srgbClr val="5F71A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52508A0-4257-4263-B3C0-4C29189A2DA6}" type="slidenum">
              <a:rPr lang="zh-CN" altLang="en-US" smtClean="0"/>
            </a:fld>
            <a:endParaRPr lang="en-US" altLang="zh-CN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2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3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4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5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6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7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8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9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10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11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12.xml><?xml version="1.0" encoding="utf-8"?>
<p:tagLst xmlns:p="http://schemas.openxmlformats.org/presentationml/2006/main">
  <p:tag name="KSO_WM_DIAGRAM_VIRTUALLY_FRAME" val="{&quot;height&quot;:244.2,&quot;left&quot;:111.2,&quot;top&quot;:147.9,&quot;width&quot;:514.55}"/>
</p:tagLst>
</file>

<file path=ppt/tags/tag13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14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15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16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17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18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19.xml><?xml version="1.0" encoding="utf-8"?>
<p:tagLst xmlns:p="http://schemas.openxmlformats.org/presentationml/2006/main">
  <p:tag name="KSO_WM_DIAGRAM_VIRTUALLY_FRAME" val="{&quot;height&quot;:380.05,&quot;left&quot;:59.55,&quot;top&quot;:96,&quot;width&quot;:430.3}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DIAGRAM_VIRTUALLY_FRAME" val="{&quot;height&quot;:283.5,&quot;left&quot;:410,&quot;top&quot;:191.5,&quot;width&quot;:495.35}"/>
</p:tagLst>
</file>

<file path=ppt/tags/tag22.xml><?xml version="1.0" encoding="utf-8"?>
<p:tagLst xmlns:p="http://schemas.openxmlformats.org/presentationml/2006/main">
  <p:tag name="KSO_WM_DIAGRAM_VIRTUALLY_FRAME" val="{&quot;height&quot;:283.5,&quot;left&quot;:410,&quot;top&quot;:191.5,&quot;width&quot;:495.35}"/>
</p:tagLst>
</file>

<file path=ppt/tags/tag23.xml><?xml version="1.0" encoding="utf-8"?>
<p:tagLst xmlns:p="http://schemas.openxmlformats.org/presentationml/2006/main">
  <p:tag name="KSO_WM_DIAGRAM_VIRTUALLY_FRAME" val="{&quot;height&quot;:283.5,&quot;left&quot;:410,&quot;top&quot;:191.5,&quot;width&quot;:495.35}"/>
</p:tagLst>
</file>

<file path=ppt/tags/tag24.xml><?xml version="1.0" encoding="utf-8"?>
<p:tagLst xmlns:p="http://schemas.openxmlformats.org/presentationml/2006/main">
  <p:tag name="KSO_WM_DIAGRAM_VIRTUALLY_FRAME" val="{&quot;height&quot;:283.5,&quot;left&quot;:410,&quot;top&quot;:191.5,&quot;width&quot;:495.35}"/>
</p:tagLst>
</file>

<file path=ppt/tags/tag25.xml><?xml version="1.0" encoding="utf-8"?>
<p:tagLst xmlns:p="http://schemas.openxmlformats.org/presentationml/2006/main">
  <p:tag name="KSO_WM_DIAGRAM_VIRTUALLY_FRAME" val="{&quot;height&quot;:283.5,&quot;left&quot;:410,&quot;top&quot;:191.5,&quot;width&quot;:495.35}"/>
</p:tagLst>
</file>

<file path=ppt/tags/tag26.xml><?xml version="1.0" encoding="utf-8"?>
<p:tagLst xmlns:p="http://schemas.openxmlformats.org/presentationml/2006/main">
  <p:tag name="KSO_WM_DIAGRAM_VIRTUALLY_FRAME" val="{&quot;height&quot;:283.5,&quot;left&quot;:410,&quot;top&quot;:191.5,&quot;width&quot;:495.35}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0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1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2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3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4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5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6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7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8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39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0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1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2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3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4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5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6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7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8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49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0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1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2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3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4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5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6.xml><?xml version="1.0" encoding="utf-8"?>
<p:tagLst xmlns:p="http://schemas.openxmlformats.org/presentationml/2006/main">
  <p:tag name="KSO_WM_DIAGRAM_VIRTUALLY_FRAME" val="{&quot;height&quot;:380,&quot;left&quot;:390,&quot;top&quot;:130,&quot;width&quot;:470}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TABLE_ENDDRAG_ORIGIN_RECT" val="366*209"/>
  <p:tag name="TABLE_ENDDRAG_RECT" val="80*187*366*209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DIAGRAM_VIRTUALLY_FRAME" val="{&quot;height&quot;:201.5,&quot;left&quot;:96.95,&quot;top&quot;:171.05,&quot;width&quot;:740.9}"/>
</p:tagLst>
</file>

<file path=ppt/tags/tag65.xml><?xml version="1.0" encoding="utf-8"?>
<p:tagLst xmlns:p="http://schemas.openxmlformats.org/presentationml/2006/main">
  <p:tag name="KSO_WM_DIAGRAM_VIRTUALLY_FRAME" val="{&quot;height&quot;:201.5,&quot;left&quot;:96.95,&quot;top&quot;:171.05,&quot;width&quot;:740.9}"/>
</p:tagLst>
</file>

<file path=ppt/tags/tag66.xml><?xml version="1.0" encoding="utf-8"?>
<p:tagLst xmlns:p="http://schemas.openxmlformats.org/presentationml/2006/main">
  <p:tag name="KSO_WM_DIAGRAM_VIRTUALLY_FRAME" val="{&quot;height&quot;:201.5,&quot;left&quot;:96.95,&quot;top&quot;:171.05,&quot;width&quot;:740.9}"/>
</p:tagLst>
</file>

<file path=ppt/tags/tag67.xml><?xml version="1.0" encoding="utf-8"?>
<p:tagLst xmlns:p="http://schemas.openxmlformats.org/presentationml/2006/main">
  <p:tag name="KSO_WM_DIAGRAM_VIRTUALLY_FRAME" val="{&quot;height&quot;:201.5,&quot;left&quot;:96.95,&quot;top&quot;:171.05,&quot;width&quot;:740.9}"/>
</p:tagLst>
</file>

<file path=ppt/tags/tag68.xml><?xml version="1.0" encoding="utf-8"?>
<p:tagLst xmlns:p="http://schemas.openxmlformats.org/presentationml/2006/main">
  <p:tag name="KSO_WM_DIAGRAM_VIRTUALLY_FRAME" val="{&quot;height&quot;:201.5,&quot;left&quot;:96.95,&quot;top&quot;:171.05,&quot;width&quot;:740.9}"/>
</p:tagLst>
</file>

<file path=ppt/tags/tag69.xml><?xml version="1.0" encoding="utf-8"?>
<p:tagLst xmlns:p="http://schemas.openxmlformats.org/presentationml/2006/main">
  <p:tag name="KSO_WM_DIAGRAM_VIRTUALLY_FRAME" val="{&quot;height&quot;:201.5,&quot;left&quot;:96.95,&quot;top&quot;:171.05,&quot;width&quot;:740.9}"/>
</p:tagLst>
</file>

<file path=ppt/tags/tag70.xml><?xml version="1.0" encoding="utf-8"?>
<p:tagLst xmlns:p="http://schemas.openxmlformats.org/presentationml/2006/main">
  <p:tag name="commondata" val="eyJoZGlkIjoiMjJlMDMzM2FlZjdlMDE3NDY1NTFlMmMzZWYzNTkxOTc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6315</Words>
  <Application>WPS 演示</Application>
  <PresentationFormat>宽屏</PresentationFormat>
  <Paragraphs>332</Paragraphs>
  <Slides>14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35" baseType="lpstr">
      <vt:lpstr>Arial</vt:lpstr>
      <vt:lpstr>宋体</vt:lpstr>
      <vt:lpstr>Wingdings</vt:lpstr>
      <vt:lpstr>思源黑体 CN Normal</vt:lpstr>
      <vt:lpstr>黑体</vt:lpstr>
      <vt:lpstr>思源宋体 CN Heavy</vt:lpstr>
      <vt:lpstr>Times New Roman</vt:lpstr>
      <vt:lpstr>Noto Sans SC</vt:lpstr>
      <vt:lpstr>微软雅黑</vt:lpstr>
      <vt:lpstr>思源宋体 CN SemiBold</vt:lpstr>
      <vt:lpstr>等线</vt:lpstr>
      <vt:lpstr>思源黑体 CN Heavy</vt:lpstr>
      <vt:lpstr>思源黑体</vt:lpstr>
      <vt:lpstr>字魂105号-简雅黑</vt:lpstr>
      <vt:lpstr>等线 Light</vt:lpstr>
      <vt:lpstr>Arial Unicode MS</vt:lpstr>
      <vt:lpstr>KSOF954951BB</vt:lpstr>
      <vt:lpstr>ksdb</vt:lpstr>
      <vt:lpstr>MS PGothic</vt:lpstr>
      <vt:lpstr>Office 主题​​</vt:lpstr>
      <vt:lpstr>1_Office 主题​​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Administrator</dc:creator>
  <cp:lastModifiedBy>R</cp:lastModifiedBy>
  <cp:revision>76</cp:revision>
  <dcterms:created xsi:type="dcterms:W3CDTF">2024-04-20T14:19:00Z</dcterms:created>
  <dcterms:modified xsi:type="dcterms:W3CDTF">2026-07-03T15:21:33Z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260850A5D5544568A9AA738082E3ED68_13</vt:lpwstr>
  </property>
  <property fmtid="{D5CDD505-2E9C-101B-9397-08002B2CF9AE}" pid="3" name="KSOProductBuildVer">
    <vt:lpwstr>2052-12.1.0.26895</vt:lpwstr>
  </property>
</Properties>
</file>