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8" r:id="rId2"/>
    <p:sldId id="259" r:id="rId3"/>
    <p:sldId id="261" r:id="rId4"/>
    <p:sldId id="260" r:id="rId5"/>
    <p:sldId id="296" r:id="rId6"/>
    <p:sldId id="274" r:id="rId7"/>
    <p:sldId id="275" r:id="rId8"/>
    <p:sldId id="276" r:id="rId9"/>
    <p:sldId id="278" r:id="rId10"/>
    <p:sldId id="277" r:id="rId11"/>
    <p:sldId id="279" r:id="rId12"/>
    <p:sldId id="280" r:id="rId13"/>
    <p:sldId id="289" r:id="rId14"/>
    <p:sldId id="285" r:id="rId15"/>
    <p:sldId id="282" r:id="rId16"/>
    <p:sldId id="283" r:id="rId17"/>
    <p:sldId id="288" r:id="rId18"/>
    <p:sldId id="287" r:id="rId19"/>
    <p:sldId id="295" r:id="rId20"/>
    <p:sldId id="284" r:id="rId21"/>
    <p:sldId id="292" r:id="rId22"/>
    <p:sldId id="293" r:id="rId23"/>
    <p:sldId id="290" r:id="rId24"/>
    <p:sldId id="291" r:id="rId25"/>
    <p:sldId id="294" r:id="rId26"/>
    <p:sldId id="286" r:id="rId27"/>
    <p:sldId id="297" r:id="rId28"/>
    <p:sldId id="298" r:id="rId29"/>
    <p:sldId id="299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878E"/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48"/>
    <p:restoredTop sz="94674"/>
  </p:normalViewPr>
  <p:slideViewPr>
    <p:cSldViewPr snapToGrid="0" snapToObjects="1">
      <p:cViewPr varScale="1">
        <p:scale>
          <a:sx n="115" d="100"/>
          <a:sy n="115" d="100"/>
        </p:scale>
        <p:origin x="24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7CC9C-5605-4941-A863-FE4555A36A37}" type="datetimeFigureOut">
              <a:rPr kumimoji="1" lang="zh-CN" altLang="en-US" smtClean="0"/>
              <a:t>2026/7/2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C18AF-1832-6641-A218-13DD9227EE3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44305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0D427E-1FF8-2341-8001-6B638FCFD3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D555CE6-9BE0-224F-BD81-31C82F3D77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9FBF34-69DA-F74A-B24F-B910574C9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7933F-D99E-4846-ADCD-949E16DE53A3}" type="datetime1">
              <a:rPr kumimoji="1" lang="zh-CN" altLang="en-US" smtClean="0"/>
              <a:t>2026/7/2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8EA586-86A5-8B4E-9E42-251033E15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45E63E-268B-9842-A849-22638227D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47528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F2A896-8391-9741-8E8C-4110A273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C8F319-0CD9-D04E-B411-E473570E9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ED9019-BECD-E249-9B03-2AD3B4EFF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9188A-5ADD-1A4C-A5F2-3F3422D2615A}" type="datetime1">
              <a:rPr kumimoji="1" lang="zh-CN" altLang="en-US" smtClean="0"/>
              <a:t>2026/7/2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F8A579-416F-4742-8FDA-9F8063468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EFAFE1-2B04-D34D-8376-0B441C82F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7577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DFEE1E-EA86-9E4F-B8CB-9D27EE712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C8D248-360C-B141-A809-EEEF946BE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D2662C-E8F8-FC4A-87BB-0F07B8F3A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3746-FC4A-2746-A4B8-A6964CD676E8}" type="datetime1">
              <a:rPr kumimoji="1" lang="zh-CN" altLang="en-US" smtClean="0"/>
              <a:t>2026/7/2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3311F4-CF2F-FD45-92E1-F485DB452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1B7634-6E4A-C041-946E-43168EB09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9494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3AEA5F-4838-2E44-A3EB-C9403B5D5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4445CE-1ADD-2C40-98D0-2E97BA59AA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9D5C8E6-B36F-174A-BDC3-0A9BB2D545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456FA40-F2F7-6847-A80E-C547031EF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66FD6-641B-A44C-85F6-A47F7AE30712}" type="datetime1">
              <a:rPr kumimoji="1" lang="zh-CN" altLang="en-US" smtClean="0"/>
              <a:t>2026/7/2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BE54C6E-70DF-B444-BD17-175116A70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5F2D6B6-3D1C-A446-ABEC-A3B8E7832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38892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A19CF0-E7F1-6544-969B-6470A8A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5DE6B4-8FAE-1A45-B7D2-B148EFDB4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EBE8606-B654-C649-9111-5F28A6DC0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1CA43F0-08B4-A34B-BF56-8419495B0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DD12D59-25B9-0C4F-9216-27FCEBB88A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B4F93FE-1531-4243-8223-B76FBF751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4B908-B207-6D48-8A12-D21757D3A5ED}" type="datetime1">
              <a:rPr kumimoji="1" lang="zh-CN" altLang="en-US" smtClean="0"/>
              <a:t>2026/7/2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57CCBEB-6635-FA45-B59C-197178C29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8B215AD-6C4B-E64F-9811-2F1CC517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1480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72E9CA-9663-664B-8D13-94200340C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40F7779-83AB-3648-AF64-EA260D5D5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09EA8-A093-CE4D-9D2E-16487F8F764D}" type="datetime1">
              <a:rPr kumimoji="1" lang="zh-CN" altLang="en-US" smtClean="0"/>
              <a:t>2026/7/2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78DBA73-6377-3647-BE2C-0216B9486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E9710CC-1619-EB4C-A36C-14AD1501A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01991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E5822EA-5859-B345-A3DA-D941F0D52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76C4-3503-374A-A430-8FD592ECEB59}" type="datetime1">
              <a:rPr kumimoji="1" lang="zh-CN" altLang="en-US" smtClean="0"/>
              <a:t>2026/7/2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A6921E8-783C-3746-AEE5-4082BE431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96BC3F-F97B-AE42-A5BD-B2E244A3A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02061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7CB309-298B-E24F-93EE-E7D588FB5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FDC596-76E3-4D41-A9DF-306F4AB85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8D581E7-205F-4D4B-82D9-93DE06417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953F69-02EE-D843-B2B0-77BE72749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547F-007D-C647-AE67-ECA40C5D048E}" type="datetime1">
              <a:rPr kumimoji="1" lang="zh-CN" altLang="en-US" smtClean="0"/>
              <a:t>2026/7/2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4182027-A02A-4E4C-849C-101D12123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D7C4108-B5E4-734D-91EF-BC4258AA2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2769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1D7DF-870E-BB49-956C-FDDA880A1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BAE1F6C-4405-E145-87BF-76EC3782B8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CBBD2D0-5AFC-4441-907B-ED088DC95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145F64A-337F-FE4F-BB53-A09C21489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F483E-D109-444E-B4C7-06278B586A33}" type="datetime1">
              <a:rPr kumimoji="1" lang="zh-CN" altLang="en-US" smtClean="0"/>
              <a:t>2026/7/2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70FC9A5-4229-1A44-A0B0-C3EF1D471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C1DF1EC-5E78-4A4E-8990-9089C4B00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0639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DE2A10-C42B-424D-83BA-76F81BA27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C3822DE-6E2E-484F-99C8-F2381C13C8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3446D7-0171-394E-87C2-CB184A66D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60983-AEAA-2340-B344-E44D1710C180}" type="datetime1">
              <a:rPr kumimoji="1" lang="zh-CN" altLang="en-US" smtClean="0"/>
              <a:t>2026/7/2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E8D17A-51AB-5E49-AEB6-06478B5E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5A184B-7ABF-EF44-A01C-B59927BC8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92533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346C49C-FE37-4749-981D-6D8401F9BF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E60C499-30EE-244D-A2BF-D70D4A514F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FBD3D4A-C8E1-6744-BEB2-A2B9517F8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E348-3DB5-FA47-A52A-B56072F0E93C}" type="datetime1">
              <a:rPr kumimoji="1" lang="zh-CN" altLang="en-US" smtClean="0"/>
              <a:t>2026/7/2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352BC8-C47B-2F41-A093-EB4A2B4A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28F41D-0EDE-DC42-A1FF-5CA795CDB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396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30341FF-2E30-F543-AF20-E805E903D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F53D877-3E7D-3744-9124-51D54CB17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213DEF-873D-D241-BDA8-C3DD168462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BAA5D-DFEC-B04F-A6E6-5D242E9A85A3}" type="datetime1">
              <a:rPr kumimoji="1" lang="zh-CN" altLang="en-US" smtClean="0"/>
              <a:t>2026/7/2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9AE776-98B2-2548-A278-269AF8BD96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3E9F37-D06B-2147-B080-D15404D1B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D534E-25FA-C143-BE84-BFDA0C40E4C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071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2.png"/><Relationship Id="rId10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89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image" Target="../media/image79.png"/><Relationship Id="rId16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87.png"/><Relationship Id="rId5" Type="http://schemas.openxmlformats.org/officeDocument/2006/relationships/image" Target="../media/image82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4" Type="http://schemas.openxmlformats.org/officeDocument/2006/relationships/image" Target="../media/image81.png"/><Relationship Id="rId9" Type="http://schemas.openxmlformats.org/officeDocument/2006/relationships/image" Target="../media/image850.png"/><Relationship Id="rId14" Type="http://schemas.openxmlformats.org/officeDocument/2006/relationships/image" Target="../media/image9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5" Type="http://schemas.openxmlformats.org/officeDocument/2006/relationships/image" Target="../media/image102.png"/><Relationship Id="rId4" Type="http://schemas.openxmlformats.org/officeDocument/2006/relationships/image" Target="../media/image9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27.png"/><Relationship Id="rId3" Type="http://schemas.openxmlformats.org/officeDocument/2006/relationships/image" Target="../media/image108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11" Type="http://schemas.openxmlformats.org/officeDocument/2006/relationships/image" Target="../media/image110.png"/><Relationship Id="rId5" Type="http://schemas.openxmlformats.org/officeDocument/2006/relationships/image" Target="../media/image11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png"/><Relationship Id="rId5" Type="http://schemas.openxmlformats.org/officeDocument/2006/relationships/image" Target="../media/image116.png"/><Relationship Id="rId4" Type="http://schemas.openxmlformats.org/officeDocument/2006/relationships/image" Target="../media/image1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43.png"/><Relationship Id="rId7" Type="http://schemas.openxmlformats.org/officeDocument/2006/relationships/image" Target="../media/image125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45.png"/><Relationship Id="rId10" Type="http://schemas.openxmlformats.org/officeDocument/2006/relationships/image" Target="../media/image130.png"/><Relationship Id="rId9" Type="http://schemas.openxmlformats.org/officeDocument/2006/relationships/image" Target="../media/image1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png"/><Relationship Id="rId5" Type="http://schemas.openxmlformats.org/officeDocument/2006/relationships/image" Target="../media/image1520.png"/><Relationship Id="rId4" Type="http://schemas.openxmlformats.org/officeDocument/2006/relationships/image" Target="../media/image15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0.png"/><Relationship Id="rId3" Type="http://schemas.openxmlformats.org/officeDocument/2006/relationships/image" Target="../media/image1260.png"/><Relationship Id="rId7" Type="http://schemas.openxmlformats.org/officeDocument/2006/relationships/image" Target="../media/image1300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2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30.png"/><Relationship Id="rId7" Type="http://schemas.openxmlformats.org/officeDocument/2006/relationships/image" Target="../media/image1350.png"/><Relationship Id="rId2" Type="http://schemas.openxmlformats.org/officeDocument/2006/relationships/image" Target="../media/image13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1340.png"/><Relationship Id="rId4" Type="http://schemas.openxmlformats.org/officeDocument/2006/relationships/image" Target="../media/image1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0.png"/><Relationship Id="rId7" Type="http://schemas.openxmlformats.org/officeDocument/2006/relationships/image" Target="../media/image144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png"/><Relationship Id="rId5" Type="http://schemas.openxmlformats.org/officeDocument/2006/relationships/image" Target="../media/image140.png"/><Relationship Id="rId4" Type="http://schemas.openxmlformats.org/officeDocument/2006/relationships/image" Target="../media/image13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48.png"/><Relationship Id="rId7" Type="http://schemas.openxmlformats.org/officeDocument/2006/relationships/image" Target="../media/image160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10" Type="http://schemas.openxmlformats.org/officeDocument/2006/relationships/image" Target="../media/image155.png"/><Relationship Id="rId4" Type="http://schemas.openxmlformats.org/officeDocument/2006/relationships/image" Target="../media/image149.png"/><Relationship Id="rId9" Type="http://schemas.openxmlformats.org/officeDocument/2006/relationships/image" Target="../media/image16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73.png"/><Relationship Id="rId18" Type="http://schemas.openxmlformats.org/officeDocument/2006/relationships/image" Target="../media/image168.png"/><Relationship Id="rId3" Type="http://schemas.openxmlformats.org/officeDocument/2006/relationships/image" Target="../media/image51.png"/><Relationship Id="rId7" Type="http://schemas.openxmlformats.org/officeDocument/2006/relationships/image" Target="../media/image167.png"/><Relationship Id="rId12" Type="http://schemas.openxmlformats.org/officeDocument/2006/relationships/image" Target="../media/image172.png"/><Relationship Id="rId17" Type="http://schemas.openxmlformats.org/officeDocument/2006/relationships/image" Target="../media/image177.png"/><Relationship Id="rId2" Type="http://schemas.openxmlformats.org/officeDocument/2006/relationships/image" Target="../media/image164.png"/><Relationship Id="rId16" Type="http://schemas.openxmlformats.org/officeDocument/2006/relationships/image" Target="../media/image1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6.png"/><Relationship Id="rId11" Type="http://schemas.openxmlformats.org/officeDocument/2006/relationships/image" Target="../media/image171.png"/><Relationship Id="rId5" Type="http://schemas.openxmlformats.org/officeDocument/2006/relationships/image" Target="../media/image165.png"/><Relationship Id="rId15" Type="http://schemas.openxmlformats.org/officeDocument/2006/relationships/image" Target="../media/image175.png"/><Relationship Id="rId10" Type="http://schemas.openxmlformats.org/officeDocument/2006/relationships/image" Target="../media/image170.png"/><Relationship Id="rId19" Type="http://schemas.openxmlformats.org/officeDocument/2006/relationships/image" Target="../media/image157.png"/><Relationship Id="rId4" Type="http://schemas.openxmlformats.org/officeDocument/2006/relationships/image" Target="../media/image55.png"/><Relationship Id="rId9" Type="http://schemas.openxmlformats.org/officeDocument/2006/relationships/image" Target="../media/image169.png"/><Relationship Id="rId14" Type="http://schemas.openxmlformats.org/officeDocument/2006/relationships/image" Target="../media/image17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8.png"/><Relationship Id="rId5" Type="http://schemas.openxmlformats.org/officeDocument/2006/relationships/image" Target="../media/image163.png"/><Relationship Id="rId4" Type="http://schemas.openxmlformats.org/officeDocument/2006/relationships/image" Target="../media/image1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EBF8729-46AD-4A43-B504-0E245147CFD3}"/>
              </a:ext>
            </a:extLst>
          </p:cNvPr>
          <p:cNvSpPr txBox="1"/>
          <p:nvPr/>
        </p:nvSpPr>
        <p:spPr>
          <a:xfrm>
            <a:off x="1108954" y="1748156"/>
            <a:ext cx="9863847" cy="1754326"/>
          </a:xfrm>
          <a:prstGeom prst="rect">
            <a:avLst/>
          </a:prstGeom>
          <a:solidFill>
            <a:srgbClr val="2E6A7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2700"/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Interplay of Symmetry Energy Uncertainties, Nonlinear </a:t>
            </a:r>
            <a:r>
              <a:rPr lang="el-GR" altLang="zh-CN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σ-δ </a:t>
            </a:r>
            <a:r>
              <a:rPr lang="en-US" altLang="zh-CN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Coupling, and Dark Matter in Neutron Star Macroscopic Properties</a:t>
            </a:r>
            <a:endParaRPr lang="zh-CN" alt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 descr="校徽统一颜色">
            <a:extLst>
              <a:ext uri="{FF2B5EF4-FFF2-40B4-BE49-F238E27FC236}">
                <a16:creationId xmlns:a16="http://schemas.microsoft.com/office/drawing/2014/main" id="{8A74F402-4241-4148-91B4-C86673369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1" y="481613"/>
            <a:ext cx="874584" cy="87458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1D2FBD6-133A-45B5-896D-22BAEDEC6A06}"/>
              </a:ext>
            </a:extLst>
          </p:cNvPr>
          <p:cNvSpPr txBox="1"/>
          <p:nvPr/>
        </p:nvSpPr>
        <p:spPr>
          <a:xfrm>
            <a:off x="3844046" y="3788229"/>
            <a:ext cx="3993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Reporter:</a:t>
            </a:r>
            <a:r>
              <a:rPr lang="zh-CN" altLang="en-US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zh-CN" b="1" dirty="0" err="1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Zhaohui</a:t>
            </a:r>
            <a:r>
              <a:rPr lang="zh-CN" altLang="en-US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Feng (</a:t>
            </a:r>
            <a:r>
              <a:rPr lang="zh-CN" altLang="en-US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冯朝辉</a:t>
            </a:r>
            <a:r>
              <a:rPr lang="en-US" altLang="zh-CN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altLang="zh-CN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Collaborator:</a:t>
            </a:r>
            <a:r>
              <a:rPr lang="zh-CN" altLang="en-US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err="1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Xiaoxuan</a:t>
            </a:r>
            <a:r>
              <a:rPr lang="zh-CN" altLang="en-US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err="1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Zhai</a:t>
            </a:r>
            <a:r>
              <a:rPr lang="en-US" altLang="zh-CN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翟筱萱</a:t>
            </a:r>
            <a:r>
              <a:rPr lang="en-US" altLang="zh-CN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altLang="zh-CN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Supervisor:</a:t>
            </a:r>
            <a:r>
              <a:rPr lang="zh-CN" altLang="en-US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b="1" dirty="0" err="1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Defu</a:t>
            </a:r>
            <a:r>
              <a:rPr lang="en-US" altLang="zh-CN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Hou(</a:t>
            </a:r>
            <a:r>
              <a:rPr lang="zh-CN" altLang="en-US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侯德富</a:t>
            </a:r>
            <a:r>
              <a:rPr lang="en-US" altLang="zh-CN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2C7FB58-6A18-47AF-9144-02D39B2F26A0}"/>
              </a:ext>
            </a:extLst>
          </p:cNvPr>
          <p:cNvSpPr txBox="1"/>
          <p:nvPr/>
        </p:nvSpPr>
        <p:spPr>
          <a:xfrm>
            <a:off x="2138959" y="4823103"/>
            <a:ext cx="7814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2E6A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Particle Physics and Key Laboratory of Quark and Lepton Physics (MOS), Central China Normal University</a:t>
            </a:r>
            <a:endParaRPr lang="en-US" altLang="zh-CN" b="1" dirty="0">
              <a:solidFill>
                <a:srgbClr val="2E6A7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692951B-A366-2D4D-A89C-6EB8874A0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2960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FDFBCE8-D174-4A25-A4B2-AA304763C7D9}"/>
              </a:ext>
            </a:extLst>
          </p:cNvPr>
          <p:cNvSpPr txBox="1"/>
          <p:nvPr/>
        </p:nvSpPr>
        <p:spPr>
          <a:xfrm>
            <a:off x="1593483" y="1883327"/>
            <a:ext cx="4669277" cy="2958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</a:t>
            </a: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FD79B4E-D039-4CE9-B2AC-A60D963B72DF}"/>
              </a:ext>
            </a:extLst>
          </p:cNvPr>
          <p:cNvSpPr txBox="1"/>
          <p:nvPr/>
        </p:nvSpPr>
        <p:spPr>
          <a:xfrm>
            <a:off x="1491575" y="752938"/>
            <a:ext cx="29377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zh-CN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AE8D89-61C7-4677-B4B6-313681A56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A69E-3A62-4F52-913A-62374B65ABB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707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endParaRPr lang="zh-CN" alt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6129368-0E00-4A53-8BB0-20B928D86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A69E-3A62-4F52-913A-62374B65ABB3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E0A980E-0277-B34C-800C-2F3B39AC5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6200" y="3790686"/>
            <a:ext cx="2316330" cy="3067810"/>
          </a:xfrm>
          <a:prstGeom prst="rect">
            <a:avLst/>
          </a:prstGeom>
        </p:spPr>
      </p:pic>
      <p:grpSp>
        <p:nvGrpSpPr>
          <p:cNvPr id="41" name="组合 40">
            <a:extLst>
              <a:ext uri="{FF2B5EF4-FFF2-40B4-BE49-F238E27FC236}">
                <a16:creationId xmlns:a16="http://schemas.microsoft.com/office/drawing/2014/main" id="{539F8DC6-0331-4941-98B1-1D08CF6AC46B}"/>
              </a:ext>
            </a:extLst>
          </p:cNvPr>
          <p:cNvGrpSpPr/>
          <p:nvPr/>
        </p:nvGrpSpPr>
        <p:grpSpPr>
          <a:xfrm>
            <a:off x="592991" y="673236"/>
            <a:ext cx="5179615" cy="3944838"/>
            <a:chOff x="916385" y="873562"/>
            <a:chExt cx="5179615" cy="39448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4542D868-0CFF-8443-9C2D-FC9BB44A5FAE}"/>
                    </a:ext>
                  </a:extLst>
                </p:cNvPr>
                <p:cNvSpPr txBox="1"/>
                <p:nvPr/>
              </p:nvSpPr>
              <p:spPr>
                <a:xfrm>
                  <a:off x="916385" y="1492490"/>
                  <a:ext cx="5179615" cy="3325910"/>
                </a:xfrm>
                <a:prstGeom prst="rect">
                  <a:avLst/>
                </a:prstGeom>
                <a:noFill/>
                <a:ln>
                  <a:solidFill>
                    <a:srgbClr val="2E6A7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b="1" dirty="0">
                      <a:effectLst/>
                      <a:ea typeface="Cambria Math" panose="02040503050406030204" pitchFamily="18" charset="0"/>
                    </a:rPr>
                    <a:t>    </a:t>
                  </a:r>
                  <a:r>
                    <a:rPr lang="en-US" altLang="zh-CN" b="1" dirty="0">
                      <a:effectLst/>
                      <a:ea typeface="Cambria Math" panose="02040503050406030204" pitchFamily="18" charset="0"/>
                    </a:rPr>
                    <a:t>Binary</a:t>
                  </a:r>
                  <a:r>
                    <a:rPr lang="zh-CN" altLang="en-US" b="1" dirty="0">
                      <a:effectLst/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b="1" dirty="0">
                      <a:effectLst/>
                      <a:ea typeface="Cambria Math" panose="02040503050406030204" pitchFamily="18" charset="0"/>
                    </a:rPr>
                    <a:t>Neutron</a:t>
                  </a:r>
                  <a:r>
                    <a:rPr lang="zh-CN" altLang="en-US" b="1" dirty="0">
                      <a:effectLst/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b="1" dirty="0">
                      <a:ea typeface="Cambria Math" panose="02040503050406030204" pitchFamily="18" charset="0"/>
                    </a:rPr>
                    <a:t>Star</a:t>
                  </a:r>
                  <a:r>
                    <a:rPr lang="zh-CN" altLang="en-US" b="1" dirty="0"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b="1" dirty="0">
                      <a:effectLst/>
                      <a:ea typeface="Cambria Math" panose="02040503050406030204" pitchFamily="18" charset="0"/>
                    </a:rPr>
                    <a:t>:</a:t>
                  </a:r>
                  <a:r>
                    <a:rPr lang="zh-CN" altLang="en-US" b="1" dirty="0">
                      <a:effectLst/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b="1" dirty="0">
                      <a:effectLst/>
                      <a:ea typeface="Cambria Math" panose="02040503050406030204" pitchFamily="18" charset="0"/>
                    </a:rPr>
                    <a:t>GW170817</a:t>
                  </a:r>
                  <a:endPara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400" dirty="0">
                      <a:effectLst/>
                    </a:rPr>
                    <a:t>Gravitational</a:t>
                  </a:r>
                  <a:r>
                    <a:rPr lang="zh-CN" altLang="en-US" sz="1400" dirty="0">
                      <a:effectLst/>
                    </a:rPr>
                    <a:t> </a:t>
                  </a:r>
                  <a:r>
                    <a:rPr lang="en-US" altLang="zh-CN" sz="1400" dirty="0">
                      <a:effectLst/>
                    </a:rPr>
                    <a:t>Wave</a:t>
                  </a:r>
                  <a:r>
                    <a:rPr lang="en-US" altLang="zh-CN" sz="1400" dirty="0"/>
                    <a:t>,</a:t>
                  </a:r>
                  <a:r>
                    <a:rPr lang="zh-CN" altLang="en-US" sz="1400" dirty="0"/>
                    <a:t> </a:t>
                  </a:r>
                  <a:r>
                    <a:rPr lang="en-US" altLang="zh-CN" sz="1400" b="0" i="0" u="none" strike="noStrike" dirty="0">
                      <a:solidFill>
                        <a:srgbClr val="101214"/>
                      </a:solidFill>
                      <a:effectLst/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Electromagnetic counterpart(</a:t>
                  </a:r>
                  <a:r>
                    <a:rPr lang="en-US" altLang="zh-CN" sz="1400" dirty="0" err="1"/>
                    <a:t>kilonova</a:t>
                  </a:r>
                  <a:r>
                    <a:rPr lang="en-US" altLang="zh-CN" sz="1400" dirty="0"/>
                    <a:t> :</a:t>
                  </a:r>
                  <a:r>
                    <a:rPr lang="zh-CN" altLang="en-US" sz="1400" dirty="0"/>
                    <a:t> </a:t>
                  </a:r>
                  <a:r>
                    <a:rPr lang="en-US" altLang="zh-CN" sz="1400" dirty="0"/>
                    <a:t>AT2017gfo</a:t>
                  </a:r>
                  <a:r>
                    <a:rPr lang="en-US" altLang="zh-CN" sz="1400" b="0" i="0" u="none" strike="noStrike" dirty="0">
                      <a:solidFill>
                        <a:srgbClr val="101214"/>
                      </a:solidFill>
                      <a:effectLst/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),</a:t>
                  </a:r>
                  <a:r>
                    <a:rPr lang="en-US" altLang="zh-CN" sz="1400" dirty="0"/>
                    <a:t> r-process(rapid neutron-capture process),</a:t>
                  </a:r>
                  <a:r>
                    <a:rPr lang="zh-CN" altLang="en-US" sz="1400" dirty="0"/>
                    <a:t> </a:t>
                  </a:r>
                  <a:r>
                    <a:rPr lang="en-US" altLang="zh-CN" sz="1400" b="0" i="0" u="none" strike="noStrike" dirty="0">
                      <a:solidFill>
                        <a:srgbClr val="101214"/>
                      </a:solidFill>
                      <a:effectLst/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Gamma</a:t>
                  </a:r>
                  <a:r>
                    <a:rPr lang="zh-CN" altLang="en-US" sz="1400" b="0" i="0" u="none" strike="noStrike" dirty="0">
                      <a:solidFill>
                        <a:srgbClr val="101214"/>
                      </a:solidFill>
                      <a:effectLst/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 </a:t>
                  </a:r>
                  <a:r>
                    <a:rPr lang="en-US" altLang="zh-CN" sz="1400" b="0" i="0" u="none" strike="noStrike" dirty="0">
                      <a:solidFill>
                        <a:srgbClr val="101214"/>
                      </a:solidFill>
                      <a:effectLst/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Ray</a:t>
                  </a:r>
                  <a:r>
                    <a:rPr lang="zh-CN" altLang="en-US" sz="1400" b="0" i="0" u="none" strike="noStrike" dirty="0">
                      <a:solidFill>
                        <a:srgbClr val="101214"/>
                      </a:solidFill>
                      <a:effectLst/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 </a:t>
                  </a:r>
                  <a:r>
                    <a:rPr lang="en-US" altLang="zh-CN" sz="1400" b="0" i="0" u="none" strike="noStrike" dirty="0">
                      <a:solidFill>
                        <a:srgbClr val="101214"/>
                      </a:solidFill>
                      <a:effectLst/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Burst,</a:t>
                  </a:r>
                  <a:r>
                    <a:rPr lang="zh-CN" altLang="en-US" sz="1400" b="0" i="0" u="none" strike="noStrike" dirty="0">
                      <a:solidFill>
                        <a:srgbClr val="101214"/>
                      </a:solidFill>
                      <a:effectLst/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 </a:t>
                  </a:r>
                  <a:r>
                    <a:rPr lang="en-US" altLang="zh-CN" sz="1400" b="0" i="0" u="none" strike="noStrike" dirty="0">
                      <a:solidFill>
                        <a:srgbClr val="101214"/>
                      </a:solidFill>
                      <a:effectLst/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X</a:t>
                  </a:r>
                  <a:r>
                    <a:rPr lang="zh-CN" altLang="en-US" sz="1400" b="0" i="0" u="none" strike="noStrike" dirty="0">
                      <a:solidFill>
                        <a:srgbClr val="101214"/>
                      </a:solidFill>
                      <a:effectLst/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 </a:t>
                  </a:r>
                  <a:r>
                    <a:rPr lang="en-US" altLang="zh-CN" sz="1400" b="0" i="0" u="none" strike="noStrike" dirty="0">
                      <a:solidFill>
                        <a:srgbClr val="101214"/>
                      </a:solidFill>
                      <a:effectLst/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ray,</a:t>
                  </a:r>
                  <a:r>
                    <a:rPr lang="zh-CN" altLang="en-US" sz="1400" b="0" i="0" u="none" strike="noStrike" dirty="0">
                      <a:solidFill>
                        <a:srgbClr val="101214"/>
                      </a:solidFill>
                      <a:effectLst/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 </a:t>
                  </a:r>
                  <a:r>
                    <a:rPr lang="en-US" altLang="zh-CN" sz="1400" b="0" i="0" u="none" strike="noStrike" dirty="0">
                      <a:solidFill>
                        <a:srgbClr val="101214"/>
                      </a:solidFill>
                      <a:effectLst/>
                      <a:latin typeface="PingFang SC" panose="020B0400000000000000" pitchFamily="34" charset="-122"/>
                      <a:ea typeface="PingFang SC" panose="020B0400000000000000" pitchFamily="34" charset="-122"/>
                    </a:rPr>
                    <a:t>…</a:t>
                  </a:r>
                </a:p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400" dirty="0">
                      <a:effectLst/>
                      <a:ea typeface="Cambria Math" panose="02040503050406030204" pitchFamily="18" charset="0"/>
                    </a:rPr>
                    <a:t>Tidal</a:t>
                  </a:r>
                  <a:r>
                    <a:rPr lang="zh-CN" altLang="en-US" sz="1400" dirty="0">
                      <a:effectLst/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sz="1400" dirty="0">
                      <a:effectLst/>
                      <a:ea typeface="Cambria Math" panose="02040503050406030204" pitchFamily="18" charset="0"/>
                    </a:rPr>
                    <a:t>Deformability</a:t>
                  </a:r>
                  <a:r>
                    <a:rPr lang="zh-CN" altLang="en-US" sz="1400" dirty="0">
                      <a:effectLst/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sz="1400" dirty="0">
                      <a:effectLst/>
                      <a:ea typeface="Cambria Math" panose="02040503050406030204" pitchFamily="18" charset="0"/>
                    </a:rPr>
                    <a:t>of</a:t>
                  </a:r>
                  <a:r>
                    <a:rPr lang="zh-CN" altLang="en-US" sz="1400" dirty="0">
                      <a:effectLst/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sz="1400" dirty="0">
                      <a:effectLst/>
                      <a:ea typeface="Cambria Math" panose="02040503050406030204" pitchFamily="18" charset="0"/>
                    </a:rPr>
                    <a:t>Canonical</a:t>
                  </a:r>
                  <a:r>
                    <a:rPr lang="zh-CN" altLang="en-US" sz="1400" dirty="0">
                      <a:effectLst/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sz="1400" dirty="0">
                      <a:effectLst/>
                      <a:ea typeface="Cambria Math" panose="02040503050406030204" pitchFamily="18" charset="0"/>
                    </a:rPr>
                    <a:t>NS</a:t>
                  </a:r>
                  <a:r>
                    <a:rPr lang="zh-CN" altLang="en-US" sz="1400" dirty="0">
                      <a:effectLst/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sz="1400" dirty="0">
                      <a:effectLst/>
                      <a:ea typeface="Cambria Math" panose="02040503050406030204" pitchFamily="18" charset="0"/>
                    </a:rPr>
                    <a:t>:</a:t>
                  </a:r>
                  <a:r>
                    <a:rPr lang="zh-CN" altLang="en-US" sz="1400" dirty="0">
                      <a:effectLst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zh-CN" altLang="zh-CN" sz="1400" b="1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𝜦</m:t>
                          </m:r>
                        </m:e>
                        <m:sub>
                          <m:r>
                            <a:rPr lang="en-US" altLang="zh-CN" sz="1600" b="1" i="1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𝟏</m:t>
                          </m:r>
                          <m:r>
                            <a:rPr lang="en-US" altLang="zh-CN" sz="1600" b="1" i="1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lang="en-US" altLang="zh-CN" sz="1600" b="1" i="1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US" altLang="zh-CN" sz="1600" b="1" i="1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⩽</m:t>
                      </m:r>
                      <m:r>
                        <a:rPr lang="en-US" altLang="zh-CN" sz="1600" b="1" i="1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𝟓𝟖𝟎</m:t>
                      </m:r>
                    </m:oMath>
                  </a14:m>
                  <a:r>
                    <a:rPr lang="zh-CN" altLang="en-US" sz="1400" b="1" dirty="0">
                      <a:effectLst/>
                    </a:rPr>
                    <a:t> </a:t>
                  </a:r>
                  <a:r>
                    <a:rPr lang="zh-CN" altLang="en-US" sz="1400" dirty="0">
                      <a:effectLst/>
                    </a:rPr>
                    <a:t>（</a:t>
                  </a:r>
                  <a:r>
                    <a:rPr lang="en-US" altLang="zh-CN" sz="1400" dirty="0">
                      <a:effectLst/>
                    </a:rPr>
                    <a:t>Directly</a:t>
                  </a:r>
                  <a:r>
                    <a:rPr lang="zh-CN" altLang="en-US" sz="1400" dirty="0">
                      <a:effectLst/>
                    </a:rPr>
                    <a:t> </a:t>
                  </a:r>
                  <a:r>
                    <a:rPr lang="en-US" altLang="zh-CN" sz="1400" dirty="0">
                      <a:effectLst/>
                    </a:rPr>
                    <a:t>constrain</a:t>
                  </a:r>
                  <a:r>
                    <a:rPr lang="zh-CN" altLang="en-US" sz="1400" dirty="0">
                      <a:effectLst/>
                    </a:rPr>
                    <a:t> </a:t>
                  </a:r>
                  <a:r>
                    <a:rPr lang="en-US" altLang="zh-CN" sz="1400" dirty="0"/>
                    <a:t>the</a:t>
                  </a:r>
                  <a:r>
                    <a:rPr lang="zh-CN" altLang="en-US" sz="1400" dirty="0"/>
                    <a:t> </a:t>
                  </a:r>
                  <a:r>
                    <a:rPr lang="en-US" altLang="zh-CN" sz="1400" dirty="0"/>
                    <a:t>Equation</a:t>
                  </a:r>
                  <a:r>
                    <a:rPr lang="zh-CN" altLang="en-US" sz="1400" dirty="0"/>
                    <a:t> </a:t>
                  </a:r>
                  <a:r>
                    <a:rPr lang="en-US" altLang="zh-CN" sz="1400" dirty="0"/>
                    <a:t>of</a:t>
                  </a:r>
                  <a:r>
                    <a:rPr lang="zh-CN" altLang="en-US" sz="1400" dirty="0"/>
                    <a:t> </a:t>
                  </a:r>
                  <a:r>
                    <a:rPr lang="en-US" altLang="zh-CN" sz="1400" dirty="0"/>
                    <a:t>State[EOS]</a:t>
                  </a:r>
                  <a:r>
                    <a:rPr lang="zh-CN" altLang="en-US" sz="1400" dirty="0"/>
                    <a:t> </a:t>
                  </a:r>
                  <a:r>
                    <a:rPr lang="en-US" altLang="zh-CN" sz="1400" dirty="0"/>
                    <a:t>of</a:t>
                  </a:r>
                  <a:r>
                    <a:rPr lang="zh-CN" altLang="en-US" sz="1400" dirty="0"/>
                    <a:t> </a:t>
                  </a:r>
                  <a:r>
                    <a:rPr lang="en-US" altLang="zh-CN" sz="1400" dirty="0"/>
                    <a:t>nuclear</a:t>
                  </a:r>
                  <a:r>
                    <a:rPr lang="zh-CN" altLang="en-US" sz="1400" dirty="0"/>
                    <a:t> </a:t>
                  </a:r>
                  <a:r>
                    <a:rPr lang="en-US" altLang="zh-CN" sz="1400" dirty="0"/>
                    <a:t>matter,</a:t>
                  </a:r>
                  <a:r>
                    <a:rPr lang="zh-CN" altLang="en-US" sz="1400" dirty="0"/>
                    <a:t> </a:t>
                  </a:r>
                  <a:r>
                    <a:rPr lang="en-US" altLang="zh-CN" sz="1400" dirty="0"/>
                    <a:t>the</a:t>
                  </a:r>
                  <a:r>
                    <a:rPr lang="zh-CN" altLang="en-US" sz="1400" dirty="0"/>
                    <a:t> </a:t>
                  </a:r>
                  <a:r>
                    <a:rPr lang="en-US" altLang="zh-CN" sz="1400" dirty="0"/>
                    <a:t>NS</a:t>
                  </a:r>
                  <a:r>
                    <a:rPr lang="zh-CN" altLang="en-US" sz="1400" dirty="0"/>
                    <a:t> </a:t>
                  </a:r>
                  <a:r>
                    <a:rPr lang="en-US" altLang="zh-CN" sz="1400" dirty="0"/>
                    <a:t>radius,</a:t>
                  </a:r>
                  <a:r>
                    <a:rPr lang="zh-CN" altLang="en-US" sz="1400" dirty="0"/>
                    <a:t> </a:t>
                  </a:r>
                  <a:r>
                    <a:rPr lang="en-US" altLang="zh-CN" sz="1400" dirty="0"/>
                    <a:t>Symmetry</a:t>
                  </a:r>
                  <a:r>
                    <a:rPr lang="zh-CN" altLang="en-US" sz="1400" dirty="0"/>
                    <a:t> </a:t>
                  </a:r>
                  <a:r>
                    <a:rPr lang="en-US" altLang="zh-CN" sz="1400" dirty="0"/>
                    <a:t>Energy</a:t>
                  </a:r>
                  <a:r>
                    <a:rPr lang="zh-CN" altLang="en-US" sz="1400" dirty="0">
                      <a:effectLst/>
                    </a:rPr>
                    <a:t>）</a:t>
                  </a:r>
                  <a:endParaRPr lang="en-US" altLang="zh-CN" sz="1400" dirty="0">
                    <a:effectLst/>
                  </a:endParaRPr>
                </a:p>
                <a:p>
                  <a:pPr>
                    <a:lnSpc>
                      <a:spcPct val="150000"/>
                    </a:lnSpc>
                  </a:pPr>
                  <a:endParaRPr lang="en-US" altLang="zh-CN" sz="1400" dirty="0"/>
                </a:p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Multimessenger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/>
                    <a:t>astronomy</a:t>
                  </a:r>
                  <a:endPara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4542D868-0CFF-8443-9C2D-FC9BB44A5F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6385" y="1492490"/>
                  <a:ext cx="5179615" cy="3325910"/>
                </a:xfrm>
                <a:prstGeom prst="rect">
                  <a:avLst/>
                </a:prstGeom>
                <a:blipFill>
                  <a:blip r:embed="rId3"/>
                  <a:stretch>
                    <a:fillRect l="-488" t="-758"/>
                  </a:stretch>
                </a:blipFill>
                <a:ln>
                  <a:solidFill>
                    <a:srgbClr val="2E6A70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B1573906-0A76-EB4B-A69F-B6290BEDDC2D}"/>
                </a:ext>
              </a:extLst>
            </p:cNvPr>
            <p:cNvSpPr txBox="1"/>
            <p:nvPr/>
          </p:nvSpPr>
          <p:spPr>
            <a:xfrm>
              <a:off x="916385" y="873562"/>
              <a:ext cx="4932922" cy="530466"/>
            </a:xfrm>
            <a:prstGeom prst="rect">
              <a:avLst/>
            </a:prstGeom>
            <a:noFill/>
            <a:ln>
              <a:solidFill>
                <a:srgbClr val="FFFFFF"/>
              </a:solidFill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effectLst/>
                </a:rPr>
                <a:t>(</a:t>
              </a:r>
              <a:r>
                <a:rPr lang="en-US" altLang="zh-CN" sz="1000" dirty="0">
                  <a:solidFill>
                    <a:schemeClr val="accent1"/>
                  </a:solidFill>
                  <a:effectLst/>
                  <a:latin typeface="DengXian" panose="02010600030101010101" pitchFamily="2" charset="-122"/>
                  <a:cs typeface="Times New Roman" panose="02020603050405020304" pitchFamily="18" charset="0"/>
                </a:rPr>
                <a:t>Abbott, Benjamin P., et al. "GW170817: Measurements of neutron star radii and equation of state." Physical review letters 121.16 (2018): 161101</a:t>
              </a:r>
              <a:r>
                <a:rPr lang="zh-CN" altLang="zh-CN" sz="800" dirty="0">
                  <a:solidFill>
                    <a:schemeClr val="accent1"/>
                  </a:solidFill>
                  <a:effectLst/>
                </a:rPr>
                <a:t> </a:t>
              </a:r>
              <a:r>
                <a:rPr lang="en-US" altLang="zh-CN" sz="1000" dirty="0">
                  <a:solidFill>
                    <a:schemeClr val="accent1"/>
                  </a:solidFill>
                  <a:effectLst/>
                </a:rPr>
                <a:t>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6CD5ECE2-7B93-F848-A68F-E0EA81B9632D}"/>
                  </a:ext>
                </a:extLst>
              </p:cNvPr>
              <p:cNvSpPr txBox="1"/>
              <p:nvPr/>
            </p:nvSpPr>
            <p:spPr>
              <a:xfrm>
                <a:off x="592991" y="4828367"/>
                <a:ext cx="8124982" cy="1777410"/>
              </a:xfrm>
              <a:prstGeom prst="rect">
                <a:avLst/>
              </a:prstGeom>
              <a:noFill/>
              <a:ln>
                <a:solidFill>
                  <a:srgbClr val="009999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ea typeface="DengXian" panose="02010600030101010101" pitchFamily="2" charset="-122"/>
                    <a:cs typeface="Cambria" panose="02040503050406030204" pitchFamily="18" charset="0"/>
                  </a:rPr>
                  <a:t>     </a:t>
                </a:r>
                <a:r>
                  <a:rPr lang="en-US" altLang="zh-CN" dirty="0">
                    <a:ea typeface="DengXian" panose="02010600030101010101" pitchFamily="2" charset="-122"/>
                    <a:cs typeface="Cambria" panose="02040503050406030204" pitchFamily="18" charset="0"/>
                  </a:rPr>
                  <a:t>Uncertainties</a:t>
                </a:r>
                <a:r>
                  <a:rPr lang="zh-CN" altLang="en-US" dirty="0">
                    <a:ea typeface="DengXian" panose="02010600030101010101" pitchFamily="2" charset="-122"/>
                    <a:cs typeface="Cambria" panose="02040503050406030204" pitchFamily="18" charset="0"/>
                  </a:rPr>
                  <a:t> </a:t>
                </a:r>
                <a:r>
                  <a:rPr lang="en-US" altLang="zh-CN" dirty="0">
                    <a:ea typeface="DengXian" panose="02010600030101010101" pitchFamily="2" charset="-122"/>
                    <a:cs typeface="Cambria" panose="02040503050406030204" pitchFamily="18" charset="0"/>
                  </a:rPr>
                  <a:t>of</a:t>
                </a:r>
                <a:r>
                  <a:rPr lang="zh-CN" altLang="en-US" dirty="0">
                    <a:ea typeface="DengXian" panose="02010600030101010101" pitchFamily="2" charset="-122"/>
                    <a:cs typeface="Cambria" panose="02040503050406030204" pitchFamily="18" charset="0"/>
                  </a:rPr>
                  <a:t> </a:t>
                </a:r>
                <a:r>
                  <a:rPr lang="en-US" altLang="zh-CN" sz="1600" dirty="0">
                    <a:ea typeface="DengXian" panose="02010600030101010101" pitchFamily="2" charset="-122"/>
                    <a:cs typeface="Cambria" panose="02040503050406030204" pitchFamily="18" charset="0"/>
                  </a:rPr>
                  <a:t>Symmetry</a:t>
                </a:r>
                <a:r>
                  <a:rPr lang="zh-CN" altLang="en-US" sz="1600" dirty="0">
                    <a:ea typeface="DengXian" panose="02010600030101010101" pitchFamily="2" charset="-122"/>
                    <a:cs typeface="Cambria" panose="02040503050406030204" pitchFamily="18" charset="0"/>
                  </a:rPr>
                  <a:t> </a:t>
                </a:r>
                <a:r>
                  <a:rPr lang="en-US" altLang="zh-CN" sz="1600" dirty="0">
                    <a:ea typeface="DengXian" panose="02010600030101010101" pitchFamily="2" charset="-122"/>
                    <a:cs typeface="Cambria" panose="02040503050406030204" pitchFamily="18" charset="0"/>
                  </a:rPr>
                  <a:t>Energy</a:t>
                </a:r>
                <a:r>
                  <a:rPr lang="zh-CN" altLang="en-US" sz="1600" dirty="0">
                    <a:ea typeface="DengXian" panose="02010600030101010101" pitchFamily="2" charset="-122"/>
                    <a:cs typeface="Cambria" panose="02040503050406030204" pitchFamily="18" charset="0"/>
                  </a:rPr>
                  <a:t> </a:t>
                </a:r>
                <a:r>
                  <a:rPr lang="en-US" altLang="zh-CN" sz="1600" dirty="0">
                    <a:ea typeface="DengXian" panose="02010600030101010101" pitchFamily="2" charset="-122"/>
                    <a:cs typeface="Cambria" panose="02040503050406030204" pitchFamily="18" charset="0"/>
                  </a:rPr>
                  <a:t>and</a:t>
                </a:r>
                <a:r>
                  <a:rPr lang="zh-CN" altLang="en-US" sz="1600" dirty="0">
                    <a:ea typeface="DengXian" panose="02010600030101010101" pitchFamily="2" charset="-122"/>
                    <a:cs typeface="Cambria" panose="02040503050406030204" pitchFamily="18" charset="0"/>
                  </a:rPr>
                  <a:t> </a:t>
                </a:r>
                <a:r>
                  <a:rPr lang="en-US" altLang="zh-CN" sz="1600" dirty="0">
                    <a:ea typeface="DengXian" panose="02010600030101010101" pitchFamily="2" charset="-122"/>
                    <a:cs typeface="Cambria" panose="02040503050406030204" pitchFamily="18" charset="0"/>
                  </a:rPr>
                  <a:t>Symmetry</a:t>
                </a:r>
                <a:r>
                  <a:rPr lang="zh-CN" altLang="en-US" sz="1600" dirty="0">
                    <a:ea typeface="DengXian" panose="02010600030101010101" pitchFamily="2" charset="-122"/>
                    <a:cs typeface="Cambria" panose="02040503050406030204" pitchFamily="18" charset="0"/>
                  </a:rPr>
                  <a:t> </a:t>
                </a:r>
                <a:r>
                  <a:rPr lang="en-US" altLang="zh-CN" sz="1600" dirty="0">
                    <a:ea typeface="DengXian" panose="02010600030101010101" pitchFamily="2" charset="-122"/>
                    <a:cs typeface="Cambria" panose="02040503050406030204" pitchFamily="18" charset="0"/>
                  </a:rPr>
                  <a:t>energy</a:t>
                </a:r>
                <a:r>
                  <a:rPr lang="zh-CN" altLang="en-US" sz="1600" dirty="0">
                    <a:ea typeface="DengXian" panose="02010600030101010101" pitchFamily="2" charset="-122"/>
                    <a:cs typeface="Cambria" panose="02040503050406030204" pitchFamily="18" charset="0"/>
                  </a:rPr>
                  <a:t> </a:t>
                </a:r>
                <a:r>
                  <a:rPr lang="en-US" altLang="zh-CN" sz="1600" dirty="0">
                    <a:ea typeface="DengXian" panose="02010600030101010101" pitchFamily="2" charset="-122"/>
                    <a:cs typeface="Cambria" panose="02040503050406030204" pitchFamily="18" charset="0"/>
                  </a:rPr>
                  <a:t>Slope</a:t>
                </a: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r>
                  <a: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zh-CN" sz="9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900" b="1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zh-CN" altLang="en-US" sz="900" b="1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000" dirty="0">
                    <a:effectLst/>
                    <a:latin typeface="CMR9"/>
                  </a:rPr>
                  <a:t>B.-A. Li and X. Han, </a:t>
                </a:r>
                <a:r>
                  <a:rPr lang="en-US" altLang="zh-CN" sz="1000" dirty="0">
                    <a:solidFill>
                      <a:srgbClr val="0000FF"/>
                    </a:solidFill>
                    <a:effectLst/>
                    <a:latin typeface="CMR9"/>
                  </a:rPr>
                  <a:t>Physics Letters B </a:t>
                </a:r>
                <a:r>
                  <a:rPr lang="en-US" altLang="zh-CN" sz="1000" dirty="0">
                    <a:solidFill>
                      <a:srgbClr val="0000FF"/>
                    </a:solidFill>
                    <a:effectLst/>
                    <a:latin typeface="CMBX9"/>
                  </a:rPr>
                  <a:t>727</a:t>
                </a:r>
                <a:r>
                  <a:rPr lang="en-US" altLang="zh-CN" sz="1000" dirty="0">
                    <a:solidFill>
                      <a:srgbClr val="0000FF"/>
                    </a:solidFill>
                    <a:effectLst/>
                    <a:latin typeface="CMR9"/>
                  </a:rPr>
                  <a:t>, 276 (2013)</a:t>
                </a:r>
                <a:r>
                  <a:rPr lang="en-US" altLang="zh-CN" sz="900" dirty="0"/>
                  <a:t>.</a:t>
                </a:r>
                <a:r>
                  <a:rPr lang="en-US" altLang="zh-CN" sz="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r>
                  <a:rPr lang="en-US" altLang="zh-CN" sz="9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</a:t>
                </a:r>
                <a:r>
                  <a:rPr lang="zh-CN" altLang="en-US" sz="9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9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Si-Pei</a:t>
                </a:r>
                <a:r>
                  <a:rPr lang="zh-CN" altLang="en-US" sz="9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9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Wang, and Lie-Wen Chen. "Extended momentum-dependent interaction for transport models and neutron stars." Physical Review C 112.4 (2025): 044612.</a:t>
                </a:r>
                <a:endPara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900" b="0" i="0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3.</a:t>
                </a:r>
                <a:r>
                  <a:rPr lang="zh-CN" altLang="en-US" sz="900" b="0" i="0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r>
                  <a:rPr lang="en-US" altLang="zh-CN" sz="900" b="0" i="0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Shuying</a:t>
                </a:r>
                <a:r>
                  <a:rPr lang="zh-CN" altLang="en-US" sz="900" b="0" i="0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r>
                  <a:rPr lang="en-US" altLang="zh-CN" sz="900" b="0" i="0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Li, Junbo</a:t>
                </a:r>
                <a:r>
                  <a:rPr lang="zh-CN" altLang="en-US" sz="900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altLang="zh-CN" sz="900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Pang,</a:t>
                </a:r>
                <a:r>
                  <a:rPr lang="zh-CN" altLang="en-US" sz="900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altLang="zh-CN" sz="900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Hong</a:t>
                </a:r>
                <a:r>
                  <a:rPr lang="zh-CN" altLang="en-US" sz="900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altLang="zh-CN" sz="900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Shen</a:t>
                </a:r>
                <a:r>
                  <a:rPr lang="zh-CN" altLang="en-US" sz="900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altLang="zh-CN" sz="900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and</a:t>
                </a:r>
                <a:r>
                  <a:rPr lang="zh-CN" altLang="en-US" sz="900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altLang="zh-CN" sz="900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Jinniu</a:t>
                </a:r>
                <a:r>
                  <a:rPr lang="zh-CN" altLang="en-US" sz="900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en-US" altLang="zh-CN" sz="900" dirty="0">
                    <a:solidFill>
                      <a:schemeClr val="accent1"/>
                    </a:solidFill>
                    <a:latin typeface="Arial" panose="020B0604020202020204" pitchFamily="34" charset="0"/>
                  </a:rPr>
                  <a:t>Hu</a:t>
                </a:r>
                <a:r>
                  <a:rPr lang="en-US" altLang="zh-CN" sz="900" b="0" i="0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. "Influence of effective nucleon mass on equation of state for supernova simulations and neutron stars." </a:t>
                </a:r>
                <a:r>
                  <a:rPr lang="en-US" altLang="zh-CN" sz="900" b="0" i="1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The Astrophysical Journal</a:t>
                </a:r>
                <a:r>
                  <a:rPr lang="en-US" altLang="zh-CN" sz="900" b="0" i="0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 980.1 (2025): 54.</a:t>
                </a:r>
                <a:endParaRPr lang="en-US" altLang="zh-CN" sz="9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 b="1"/>
                          <m:t>sym</m:t>
                        </m:r>
                      </m:sub>
                    </m:sSub>
                    <m:d>
                      <m:dPr>
                        <m:ctrlPr>
                          <a:rPr lang="zh-CN" altLang="zh-CN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MeV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</a:rPr>
                      <m:t>𝑳</m:t>
                    </m:r>
                    <m:d>
                      <m:dPr>
                        <m:ctrlPr>
                          <a:rPr lang="zh-CN" altLang="zh-CN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600" dirty="0">
                    <a:effectLst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about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130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MeV</a:t>
                </a:r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6CD5ECE2-7B93-F848-A68F-E0EA81B96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91" y="4828367"/>
                <a:ext cx="8124982" cy="1777410"/>
              </a:xfrm>
              <a:prstGeom prst="rect">
                <a:avLst/>
              </a:prstGeom>
              <a:blipFill>
                <a:blip r:embed="rId4"/>
                <a:stretch>
                  <a:fillRect l="-468" t="-704" b="-3521"/>
                </a:stretch>
              </a:blipFill>
              <a:ln>
                <a:solidFill>
                  <a:srgbClr val="009999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CD6F9698-3F52-9240-9836-AA72ED4E7E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396" y="673236"/>
            <a:ext cx="5669122" cy="302898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36946C6-8E73-8E43-B725-1E3805CDC0B7}"/>
              </a:ext>
            </a:extLst>
          </p:cNvPr>
          <p:cNvSpPr txBox="1"/>
          <p:nvPr/>
        </p:nvSpPr>
        <p:spPr>
          <a:xfrm>
            <a:off x="4061637" y="6002715"/>
            <a:ext cx="3870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highlight>
                  <a:srgbClr val="00FFFF"/>
                </a:highlight>
              </a:rPr>
              <a:t>Have</a:t>
            </a:r>
            <a:r>
              <a:rPr kumimoji="1" lang="zh-CN" altLang="en-US" dirty="0">
                <a:highlight>
                  <a:srgbClr val="00FFFF"/>
                </a:highlight>
              </a:rPr>
              <a:t> </a:t>
            </a:r>
            <a:r>
              <a:rPr kumimoji="1" lang="en-US" altLang="zh-CN" dirty="0">
                <a:highlight>
                  <a:srgbClr val="00FFFF"/>
                </a:highlight>
              </a:rPr>
              <a:t>important</a:t>
            </a:r>
            <a:r>
              <a:rPr kumimoji="1" lang="zh-CN" altLang="en-US" dirty="0">
                <a:highlight>
                  <a:srgbClr val="00FFFF"/>
                </a:highlight>
              </a:rPr>
              <a:t> </a:t>
            </a:r>
            <a:r>
              <a:rPr kumimoji="1" lang="en-US" altLang="zh-CN" dirty="0">
                <a:highlight>
                  <a:srgbClr val="00FFFF"/>
                </a:highlight>
              </a:rPr>
              <a:t>impacts</a:t>
            </a:r>
            <a:r>
              <a:rPr kumimoji="1" lang="zh-CN" altLang="en-US" dirty="0">
                <a:highlight>
                  <a:srgbClr val="00FFFF"/>
                </a:highlight>
              </a:rPr>
              <a:t> </a:t>
            </a:r>
            <a:r>
              <a:rPr kumimoji="1" lang="en-US" altLang="zh-CN" dirty="0">
                <a:highlight>
                  <a:srgbClr val="00FFFF"/>
                </a:highlight>
              </a:rPr>
              <a:t>on</a:t>
            </a:r>
            <a:r>
              <a:rPr kumimoji="1" lang="zh-CN" altLang="en-US" dirty="0">
                <a:highlight>
                  <a:srgbClr val="00FFFF"/>
                </a:highlight>
              </a:rPr>
              <a:t> </a:t>
            </a:r>
            <a:r>
              <a:rPr kumimoji="1" lang="en-US" altLang="zh-CN" dirty="0">
                <a:highlight>
                  <a:srgbClr val="00FFFF"/>
                </a:highlight>
              </a:rPr>
              <a:t>NS</a:t>
            </a:r>
            <a:r>
              <a:rPr kumimoji="1" lang="zh-CN" altLang="en-US" dirty="0">
                <a:highlight>
                  <a:srgbClr val="00FFFF"/>
                </a:highlight>
              </a:rPr>
              <a:t> </a:t>
            </a:r>
            <a:r>
              <a:rPr kumimoji="1" lang="en-US" altLang="zh-CN" dirty="0">
                <a:highlight>
                  <a:srgbClr val="00FFFF"/>
                </a:highlight>
              </a:rPr>
              <a:t>EOS</a:t>
            </a:r>
            <a:endParaRPr kumimoji="1" lang="zh-CN" altLang="en-US" dirty="0">
              <a:highlight>
                <a:srgbClr val="00FFFF"/>
              </a:highlight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8BC76892-35CE-1A46-8776-FEDB2DEC8BB9}"/>
              </a:ext>
            </a:extLst>
          </p:cNvPr>
          <p:cNvCxnSpPr/>
          <p:nvPr/>
        </p:nvCxnSpPr>
        <p:spPr>
          <a:xfrm>
            <a:off x="3306726" y="5971085"/>
            <a:ext cx="754911" cy="178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301A574-3E4C-4A41-A820-F797F128C2E6}"/>
              </a:ext>
            </a:extLst>
          </p:cNvPr>
          <p:cNvCxnSpPr/>
          <p:nvPr/>
        </p:nvCxnSpPr>
        <p:spPr>
          <a:xfrm flipV="1">
            <a:off x="3510619" y="6283903"/>
            <a:ext cx="551018" cy="118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278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endParaRPr lang="zh-CN" alt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6129368-0E00-4A53-8BB0-20B928D86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A69E-3A62-4F52-913A-62374B65ABB3}" type="slidenum">
              <a:rPr lang="zh-CN" altLang="en-US" smtClean="0"/>
              <a:t>4</a:t>
            </a:fld>
            <a:endParaRPr lang="zh-CN" altLang="en-US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539F8DC6-0331-4941-98B1-1D08CF6AC46B}"/>
              </a:ext>
            </a:extLst>
          </p:cNvPr>
          <p:cNvGrpSpPr/>
          <p:nvPr/>
        </p:nvGrpSpPr>
        <p:grpSpPr>
          <a:xfrm>
            <a:off x="893720" y="687667"/>
            <a:ext cx="5531794" cy="3021874"/>
            <a:chOff x="972565" y="1011696"/>
            <a:chExt cx="5531794" cy="3021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4542D868-0CFF-8443-9C2D-FC9BB44A5FAE}"/>
                    </a:ext>
                  </a:extLst>
                </p:cNvPr>
                <p:cNvSpPr txBox="1"/>
                <p:nvPr/>
              </p:nvSpPr>
              <p:spPr>
                <a:xfrm>
                  <a:off x="1181429" y="1492490"/>
                  <a:ext cx="5179615" cy="2541080"/>
                </a:xfrm>
                <a:prstGeom prst="rect">
                  <a:avLst/>
                </a:prstGeom>
                <a:noFill/>
                <a:ln>
                  <a:solidFill>
                    <a:srgbClr val="2E6A7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b="1" dirty="0">
                      <a:effectLst/>
                      <a:ea typeface="Cambria Math" panose="02040503050406030204" pitchFamily="18" charset="0"/>
                    </a:rPr>
                    <a:t>    </a:t>
                  </a:r>
                  <a:r>
                    <a:rPr lang="en-US" altLang="zh-CN" b="1" dirty="0">
                      <a:effectLst/>
                      <a:ea typeface="Cambria Math" panose="02040503050406030204" pitchFamily="18" charset="0"/>
                    </a:rPr>
                    <a:t>Tidal</a:t>
                  </a:r>
                  <a:r>
                    <a:rPr lang="zh-CN" altLang="en-US" b="1" dirty="0">
                      <a:effectLst/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b="1" dirty="0">
                      <a:effectLst/>
                      <a:ea typeface="Cambria Math" panose="02040503050406030204" pitchFamily="18" charset="0"/>
                    </a:rPr>
                    <a:t>deformability</a:t>
                  </a:r>
                  <a:r>
                    <a:rPr lang="zh-CN" altLang="en-US" b="1" dirty="0">
                      <a:effectLst/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b="1" dirty="0">
                      <a:effectLst/>
                      <a:ea typeface="Cambria Math" panose="02040503050406030204" pitchFamily="18" charset="0"/>
                    </a:rPr>
                    <a:t>of</a:t>
                  </a:r>
                  <a:r>
                    <a:rPr lang="zh-CN" altLang="en-US" b="1" dirty="0">
                      <a:effectLst/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b="1" dirty="0">
                      <a:effectLst/>
                      <a:ea typeface="Cambria Math" panose="02040503050406030204" pitchFamily="18" charset="0"/>
                    </a:rPr>
                    <a:t>canonical</a:t>
                  </a:r>
                  <a:r>
                    <a:rPr lang="zh-CN" altLang="en-US" b="1" dirty="0">
                      <a:effectLst/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b="1" dirty="0">
                      <a:effectLst/>
                      <a:ea typeface="Cambria Math" panose="02040503050406030204" pitchFamily="18" charset="0"/>
                    </a:rPr>
                    <a:t>NS</a:t>
                  </a:r>
                  <a:r>
                    <a:rPr lang="zh-CN" altLang="en-US" b="1" dirty="0">
                      <a:effectLst/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b="1" dirty="0">
                      <a:effectLst/>
                      <a:ea typeface="Cambria Math" panose="02040503050406030204" pitchFamily="18" charset="0"/>
                    </a:rPr>
                    <a:t>:</a:t>
                  </a:r>
                  <a:r>
                    <a:rPr lang="zh-CN" altLang="en-US" b="1" dirty="0">
                      <a:effectLst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zh-CN" altLang="zh-CN" b="1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1" i="1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𝜦</m:t>
                          </m:r>
                        </m:e>
                        <m:sub>
                          <m:r>
                            <a:rPr lang="en-US" altLang="zh-CN" sz="1800" b="1" i="1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𝟏</m:t>
                          </m:r>
                          <m:r>
                            <a:rPr lang="en-US" altLang="zh-CN" sz="1800" b="1" i="1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lang="en-US" altLang="zh-CN" sz="1800" b="1" i="1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𝟒</m:t>
                          </m:r>
                        </m:sub>
                      </m:sSub>
                    </m:oMath>
                  </a14:m>
                  <a:r>
                    <a:rPr lang="zh-CN" altLang="zh-CN" b="1" dirty="0">
                      <a:effectLst/>
                    </a:rPr>
                    <a:t> </a:t>
                  </a:r>
                  <a:r>
                    <a:rPr lang="en-US" altLang="zh-CN" b="1" dirty="0">
                      <a:effectLst/>
                    </a:rPr>
                    <a:t>?</a:t>
                  </a:r>
                  <a:endPara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GW170817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: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zh-CN" altLang="zh-CN" sz="140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1600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Λ</m:t>
                          </m:r>
                        </m:e>
                        <m:sub>
                          <m:r>
                            <a:rPr lang="en-US" altLang="zh-CN" sz="1600" i="1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1.4</m:t>
                          </m:r>
                        </m:sub>
                      </m:sSub>
                      <m:r>
                        <a:rPr lang="en-US" altLang="zh-CN" sz="1600" i="1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⩽580</m:t>
                      </m:r>
                    </m:oMath>
                  </a14:m>
                  <a:r>
                    <a:rPr lang="zh-CN" altLang="en-US" sz="1400" dirty="0">
                      <a:effectLst/>
                    </a:rPr>
                    <a:t> </a:t>
                  </a:r>
                  <a:endParaRPr lang="en-US" altLang="zh-CN" sz="1400" dirty="0">
                    <a:effectLst/>
                  </a:endParaRPr>
                </a:p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RMF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with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PREX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II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  <a:r>
                    <a:rPr lang="zh-CN" altLang="en-US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</a:t>
                  </a:r>
                  <a14:m>
                    <m:oMath xmlns:m="http://schemas.openxmlformats.org/officeDocument/2006/math">
                      <m:r>
                        <a:rPr lang="en-US" altLang="zh-CN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642⩽</m:t>
                      </m:r>
                      <m:sSub>
                        <m:sSubPr>
                          <m:ctrlPr>
                            <a:rPr lang="zh-CN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1.4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⩽955</m:t>
                      </m:r>
                    </m:oMath>
                  </a14:m>
                  <a:r>
                    <a:rPr lang="zh-CN" altLang="zh-CN" sz="1600" i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:r>
                    <a:rPr lang="en-US" altLang="zh-CN" sz="7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(</a:t>
                  </a:r>
                  <a:r>
                    <a:rPr lang="en-US" altLang="zh-CN" sz="800" dirty="0">
                      <a:solidFill>
                        <a:schemeClr val="accent1"/>
                      </a:solidFill>
                    </a:rPr>
                    <a:t>Reed, Brendan T., et al. "Implications of PREX-2 on the equation of state of neutron-rich matter." Physical Review Letters 126.17 (2021): 172503</a:t>
                  </a:r>
                  <a:r>
                    <a:rPr lang="zh-CN" altLang="zh-CN" sz="700" dirty="0">
                      <a:solidFill>
                        <a:schemeClr val="accent1"/>
                      </a:solidFill>
                      <a:effectLst/>
                    </a:rPr>
                    <a:t> </a:t>
                  </a:r>
                  <a:r>
                    <a:rPr lang="en-US" altLang="zh-CN" sz="7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)</a:t>
                  </a:r>
                  <a:endParaRPr lang="en-US" altLang="zh-CN" sz="70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coupling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between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isoscalar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-scalar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meson(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600" kern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Menlo" panose="020B0609030804020204" pitchFamily="49" charset="0"/>
                        </a:rPr>
                        <m:t>σ</m:t>
                      </m:r>
                    </m:oMath>
                  </a14:m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and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isovector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-scalar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meson(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400">
                          <a:latin typeface="Cambria Math" panose="02040503050406030204" pitchFamily="18" charset="0"/>
                        </a:rPr>
                        <m:t>δ</m:t>
                      </m:r>
                    </m:oMath>
                  </a14:m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alleviated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above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zh-CN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tension</a:t>
                  </a:r>
                  <a:r>
                    <a: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4542D868-0CFF-8443-9C2D-FC9BB44A5F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1429" y="1492490"/>
                  <a:ext cx="5179615" cy="2541080"/>
                </a:xfrm>
                <a:prstGeom prst="rect">
                  <a:avLst/>
                </a:prstGeom>
                <a:blipFill>
                  <a:blip r:embed="rId2"/>
                  <a:stretch>
                    <a:fillRect l="-488" t="-990" b="-1980"/>
                  </a:stretch>
                </a:blipFill>
                <a:ln>
                  <a:solidFill>
                    <a:srgbClr val="2E6A70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B1573906-0A76-EB4B-A69F-B6290BEDDC2D}"/>
                </a:ext>
              </a:extLst>
            </p:cNvPr>
            <p:cNvSpPr txBox="1"/>
            <p:nvPr/>
          </p:nvSpPr>
          <p:spPr>
            <a:xfrm>
              <a:off x="972565" y="1011696"/>
              <a:ext cx="5531794" cy="400110"/>
            </a:xfrm>
            <a:prstGeom prst="rect">
              <a:avLst/>
            </a:prstGeom>
            <a:noFill/>
            <a:ln>
              <a:solidFill>
                <a:srgbClr val="FFFFFF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altLang="zh-CN" sz="1000" b="0" i="0" dirty="0">
                  <a:solidFill>
                    <a:srgbClr val="333333"/>
                  </a:solidFill>
                  <a:effectLst/>
                  <a:highlight>
                    <a:srgbClr val="00FFFF"/>
                  </a:highlight>
                  <a:latin typeface="-apple-system"/>
                </a:rPr>
                <a:t>Fan Li, Bao-Jun Cai, Ying Zhou, Wei-Zhou Jiang, and Lie-Wen Chen </a:t>
              </a:r>
              <a:r>
                <a:rPr lang="en-US" altLang="zh-CN" sz="1000" dirty="0">
                  <a:solidFill>
                    <a:srgbClr val="333333"/>
                  </a:solidFill>
                  <a:highlight>
                    <a:srgbClr val="00FFFF"/>
                  </a:highlight>
                  <a:latin typeface="-apple-system"/>
                </a:rPr>
                <a:t>.</a:t>
              </a:r>
              <a:r>
                <a:rPr lang="en-US" altLang="zh-CN" sz="1000" dirty="0">
                  <a:effectLst/>
                  <a:highlight>
                    <a:srgbClr val="00FFFF"/>
                  </a:highlight>
                  <a:latin typeface="DengXian" panose="02010600030101010101" pitchFamily="2" charset="-122"/>
                  <a:cs typeface="Times New Roman" panose="02020603050405020304" pitchFamily="18" charset="0"/>
                </a:rPr>
                <a:t>"Effects of isoscalar-and isovector-scalar meson mixing on neutron star structure." The Astrophysical Journal 929.2 (2022): 183</a:t>
              </a:r>
              <a:r>
                <a:rPr lang="zh-CN" altLang="zh-CN" sz="600" dirty="0">
                  <a:effectLst/>
                  <a:highlight>
                    <a:srgbClr val="00FFFF"/>
                  </a:highlight>
                </a:rPr>
                <a:t> </a:t>
              </a:r>
              <a:endParaRPr lang="zh-CN" altLang="en-US" sz="600" dirty="0">
                <a:solidFill>
                  <a:srgbClr val="009999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6CD5ECE2-7B93-F848-A68F-E0EA81B9632D}"/>
                  </a:ext>
                </a:extLst>
              </p:cNvPr>
              <p:cNvSpPr txBox="1"/>
              <p:nvPr/>
            </p:nvSpPr>
            <p:spPr>
              <a:xfrm>
                <a:off x="1102584" y="3790225"/>
                <a:ext cx="7615344" cy="1356397"/>
              </a:xfrm>
              <a:prstGeom prst="rect">
                <a:avLst/>
              </a:prstGeom>
              <a:noFill/>
              <a:ln>
                <a:solidFill>
                  <a:srgbClr val="009999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ea typeface="DengXian" panose="02010600030101010101" pitchFamily="2" charset="-122"/>
                    <a:cs typeface="Cambria" panose="02040503050406030204" pitchFamily="18" charset="0"/>
                  </a:rPr>
                  <a:t>     </a:t>
                </a:r>
                <a:r>
                  <a:rPr lang="en-US" altLang="zh-CN" dirty="0">
                    <a:ea typeface="DengXian" panose="02010600030101010101" pitchFamily="2" charset="-122"/>
                    <a:cs typeface="Cambria" panose="02040503050406030204" pitchFamily="18" charset="0"/>
                  </a:rPr>
                  <a:t>Influence</a:t>
                </a:r>
                <a:r>
                  <a:rPr lang="zh-CN" altLang="en-US" dirty="0">
                    <a:ea typeface="DengXian" panose="02010600030101010101" pitchFamily="2" charset="-122"/>
                    <a:cs typeface="Cambria" panose="02040503050406030204" pitchFamily="18" charset="0"/>
                  </a:rPr>
                  <a:t> </a:t>
                </a:r>
                <a:r>
                  <a:rPr lang="en-US" altLang="zh-CN" dirty="0">
                    <a:ea typeface="DengXian" panose="02010600030101010101" pitchFamily="2" charset="-122"/>
                    <a:cs typeface="Cambria" panose="02040503050406030204" pitchFamily="18" charset="0"/>
                  </a:rPr>
                  <a:t>of</a:t>
                </a:r>
                <a:r>
                  <a:rPr lang="zh-CN" altLang="en-US" dirty="0">
                    <a:ea typeface="DengXian" panose="02010600030101010101" pitchFamily="2" charset="-122"/>
                    <a:cs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800" b="1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𝛔𝛅</m:t>
                    </m:r>
                  </m:oMath>
                </a14:m>
                <a:r>
                  <a: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coupling</a:t>
                </a:r>
                <a:r>
                  <a: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r>
                  <a: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9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900" dirty="0" err="1">
                    <a:solidFill>
                      <a:schemeClr val="accent1"/>
                    </a:solidFill>
                  </a:rPr>
                  <a:t>Zabari</a:t>
                </a:r>
                <a:r>
                  <a:rPr lang="en-US" altLang="zh-CN" sz="900" dirty="0">
                    <a:solidFill>
                      <a:schemeClr val="accent1"/>
                    </a:solidFill>
                  </a:rPr>
                  <a:t>, Noemi, Sebastian </a:t>
                </a:r>
                <a:r>
                  <a:rPr lang="en-US" altLang="zh-CN" sz="900" dirty="0" err="1">
                    <a:solidFill>
                      <a:schemeClr val="accent1"/>
                    </a:solidFill>
                  </a:rPr>
                  <a:t>Kubis</a:t>
                </a:r>
                <a:r>
                  <a:rPr lang="en-US" altLang="zh-CN" sz="900" dirty="0">
                    <a:solidFill>
                      <a:schemeClr val="accent1"/>
                    </a:solidFill>
                  </a:rPr>
                  <a:t>, and </a:t>
                </a:r>
                <a:r>
                  <a:rPr lang="en-US" altLang="zh-CN" sz="900" dirty="0" err="1">
                    <a:solidFill>
                      <a:schemeClr val="accent1"/>
                    </a:solidFill>
                  </a:rPr>
                  <a:t>Włodzimierz</a:t>
                </a:r>
                <a:r>
                  <a:rPr lang="en-US" altLang="zh-CN" sz="900" dirty="0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sz="900" dirty="0" err="1">
                    <a:solidFill>
                      <a:schemeClr val="accent1"/>
                    </a:solidFill>
                  </a:rPr>
                  <a:t>Wójcik</a:t>
                </a:r>
                <a:r>
                  <a:rPr lang="en-US" altLang="zh-CN" sz="900" dirty="0">
                    <a:solidFill>
                      <a:schemeClr val="accent1"/>
                    </a:solidFill>
                  </a:rPr>
                  <a:t>. "Influence of the interactions of scalar mesons on the behavior of the symmetry energy." </a:t>
                </a:r>
                <a:r>
                  <a:rPr lang="en-US" altLang="zh-CN" sz="900" i="1" dirty="0">
                    <a:solidFill>
                      <a:schemeClr val="accent1"/>
                    </a:solidFill>
                  </a:rPr>
                  <a:t>Physical Review C</a:t>
                </a:r>
                <a:r>
                  <a:rPr lang="en-US" altLang="zh-CN" sz="900" dirty="0">
                    <a:solidFill>
                      <a:schemeClr val="accent1"/>
                    </a:solidFill>
                  </a:rPr>
                  <a:t> 99.3 (2019): 035209.</a:t>
                </a:r>
                <a:r>
                  <a:rPr lang="en-US" altLang="zh-CN" sz="9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intermediate-densities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zh-CN" altLang="zh-CN" sz="1400" i="1">
                        <a:latin typeface="Cambria Math" panose="02040503050406030204" pitchFamily="18" charset="0"/>
                      </a:rPr>
                      <m:t>～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3</m:t>
                    </m:r>
                    <m:sSub>
                      <m:sSubPr>
                        <m:ctrlPr>
                          <a:rPr lang="zh-CN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</a:rPr>
                      <m:t> ,  </m:t>
                    </m:r>
                    <m:sSub>
                      <m:sSubPr>
                        <m:ctrlPr>
                          <a:rPr lang="zh-CN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14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1400" i="1">
                        <a:latin typeface="Cambria Math" panose="02040503050406030204" pitchFamily="18" charset="0"/>
                      </a:rPr>
                      <m:t>=0.16</m:t>
                    </m:r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𝑓</m:t>
                    </m:r>
                    <m:sSup>
                      <m:sSupPr>
                        <m:ctrlPr>
                          <a:rPr lang="zh-CN" altLang="zh-CN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CN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Softenning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Symmetry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Energy(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 sz="1600" b="1"/>
                          <m:t>sym</m:t>
                        </m:r>
                      </m:sub>
                    </m:sSub>
                  </m:oMath>
                </a14:m>
                <a:r>
                  <a:rPr lang="zh-CN" altLang="zh-CN" sz="1400" b="1" dirty="0">
                    <a:effectLst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High-densities(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zh-CN" altLang="zh-CN" sz="1600" i="1">
                        <a:latin typeface="Cambria Math" panose="02040503050406030204" pitchFamily="18" charset="0"/>
                      </a:rPr>
                      <m:t>～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6</m:t>
                    </m:r>
                    <m:sSub>
                      <m:sSubPr>
                        <m:ctrlPr>
                          <a:rPr lang="zh-CN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stiffening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 sz="1600" b="1"/>
                          <m:t>sym</m:t>
                        </m:r>
                      </m:sub>
                    </m:sSub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6CD5ECE2-7B93-F848-A68F-E0EA81B96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584" y="3790225"/>
                <a:ext cx="7615344" cy="1356397"/>
              </a:xfrm>
              <a:prstGeom prst="rect">
                <a:avLst/>
              </a:prstGeom>
              <a:blipFill>
                <a:blip r:embed="rId3"/>
                <a:stretch>
                  <a:fillRect l="-333" t="-1852"/>
                </a:stretch>
              </a:blipFill>
              <a:ln>
                <a:solidFill>
                  <a:srgbClr val="009999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DAF14441-3BDE-B644-8504-35DF2FB78BB7}"/>
                  </a:ext>
                </a:extLst>
              </p:cNvPr>
              <p:cNvSpPr txBox="1"/>
              <p:nvPr/>
            </p:nvSpPr>
            <p:spPr>
              <a:xfrm>
                <a:off x="1102584" y="5254216"/>
                <a:ext cx="7615344" cy="1427827"/>
              </a:xfrm>
              <a:prstGeom prst="rect">
                <a:avLst/>
              </a:prstGeom>
              <a:noFill/>
              <a:ln>
                <a:solidFill>
                  <a:srgbClr val="009999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ea typeface="DengXian" panose="02010600030101010101" pitchFamily="2" charset="-122"/>
                    <a:cs typeface="Cambria" panose="02040503050406030204" pitchFamily="18" charset="0"/>
                  </a:rPr>
                  <a:t>     </a:t>
                </a:r>
                <a:r>
                  <a:rPr lang="en-US" altLang="zh-CN" dirty="0">
                    <a:ea typeface="DengXian" panose="02010600030101010101" pitchFamily="2" charset="-122"/>
                    <a:cs typeface="Cambria" panose="02040503050406030204" pitchFamily="18" charset="0"/>
                  </a:rPr>
                  <a:t>Admixture</a:t>
                </a:r>
                <a:r>
                  <a:rPr lang="zh-CN" altLang="en-US" dirty="0">
                    <a:ea typeface="DengXian" panose="02010600030101010101" pitchFamily="2" charset="-122"/>
                    <a:cs typeface="Cambria" panose="02040503050406030204" pitchFamily="18" charset="0"/>
                  </a:rPr>
                  <a:t> </a:t>
                </a:r>
                <a:r>
                  <a:rPr lang="en-US" altLang="zh-CN" dirty="0">
                    <a:ea typeface="DengXian" panose="02010600030101010101" pitchFamily="2" charset="-122"/>
                    <a:cs typeface="Cambria" panose="02040503050406030204" pitchFamily="18" charset="0"/>
                  </a:rPr>
                  <a:t>of</a:t>
                </a:r>
                <a:r>
                  <a:rPr lang="zh-CN" altLang="en-US" dirty="0">
                    <a:ea typeface="DengXian" panose="02010600030101010101" pitchFamily="2" charset="-122"/>
                    <a:cs typeface="Cambria" panose="02040503050406030204" pitchFamily="18" charset="0"/>
                  </a:rPr>
                  <a:t> </a:t>
                </a:r>
                <a:r>
                  <a:rPr lang="en-US" altLang="zh-CN" b="1" dirty="0">
                    <a:ea typeface="DengXian" panose="02010600030101010101" pitchFamily="2" charset="-122"/>
                    <a:cs typeface="Cambria" panose="02040503050406030204" pitchFamily="18" charset="0"/>
                  </a:rPr>
                  <a:t>Dark</a:t>
                </a:r>
                <a:r>
                  <a:rPr lang="zh-CN" altLang="en-US" b="1" dirty="0">
                    <a:ea typeface="DengXian" panose="02010600030101010101" pitchFamily="2" charset="-122"/>
                    <a:cs typeface="Cambria" panose="02040503050406030204" pitchFamily="18" charset="0"/>
                  </a:rPr>
                  <a:t> </a:t>
                </a:r>
                <a:r>
                  <a:rPr lang="en-US" altLang="zh-CN" b="1" dirty="0">
                    <a:ea typeface="DengXian" panose="02010600030101010101" pitchFamily="2" charset="-122"/>
                    <a:cs typeface="Cambria" panose="02040503050406030204" pitchFamily="18" charset="0"/>
                  </a:rPr>
                  <a:t>Matter</a:t>
                </a:r>
                <a:r>
                  <a:rPr lang="zh-CN" altLang="en-US" b="1" dirty="0">
                    <a:ea typeface="DengXian" panose="02010600030101010101" pitchFamily="2" charset="-122"/>
                    <a:cs typeface="Cambria" panose="02040503050406030204" pitchFamily="18" charset="0"/>
                  </a:rPr>
                  <a:t>？</a:t>
                </a:r>
                <a:r>
                  <a: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8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800" b="0" i="0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Das, Arpan, </a:t>
                </a:r>
                <a:r>
                  <a:rPr lang="en-US" altLang="zh-CN" sz="800" b="0" i="0" dirty="0" err="1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Tuhin</a:t>
                </a:r>
                <a:r>
                  <a:rPr lang="en-US" altLang="zh-CN" sz="800" b="0" i="0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 Malik, and </a:t>
                </a:r>
                <a:r>
                  <a:rPr lang="en-US" altLang="zh-CN" sz="800" b="0" i="0" dirty="0" err="1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Alekha</a:t>
                </a:r>
                <a:r>
                  <a:rPr lang="en-US" altLang="zh-CN" sz="800" b="0" i="0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 C. Nayak. "Confronting nuclear equation of state in the presence of dark matter using GW170817 observation in relativistic mean field theory approach." </a:t>
                </a:r>
                <a:r>
                  <a:rPr lang="en-US" altLang="zh-CN" sz="800" b="0" i="1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Physical Review D</a:t>
                </a:r>
                <a:r>
                  <a:rPr lang="en-US" altLang="zh-CN" sz="800" b="0" i="0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 99.4 (2019): 043016.</a:t>
                </a:r>
                <a:r>
                  <a:rPr lang="en-US" altLang="zh-CN" sz="8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altLang="zh-CN" sz="9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NL3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RMF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parameter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set</a:t>
                </a:r>
                <a:r>
                  <a:rPr lang="en-US" altLang="zh-CN" sz="8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800" b="0" i="0" dirty="0" err="1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Lalazissis</a:t>
                </a:r>
                <a:r>
                  <a:rPr lang="en-US" altLang="zh-CN" sz="800" b="0" i="0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, G. A., J. König, and P. Ring. "New parametrization for the Lagrangian density of relativistic mean field theory." </a:t>
                </a:r>
                <a:r>
                  <a:rPr lang="en-US" altLang="zh-CN" sz="800" b="0" i="1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Physical Review C</a:t>
                </a:r>
                <a:r>
                  <a:rPr lang="en-US" altLang="zh-CN" sz="800" b="0" i="0" dirty="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</a:rPr>
                  <a:t> 55.1 (1997): 540.</a:t>
                </a:r>
                <a:r>
                  <a:rPr lang="en-US" altLang="zh-CN" sz="8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zh-CN" sz="1600" i="1" kern="100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600" i="1" kern="1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altLang="zh-CN" sz="1600" i="1" kern="1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altLang="zh-CN" sz="1600" kern="1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DM</m:t>
                        </m:r>
                      </m:sup>
                    </m:sSubSup>
                    <m:r>
                      <a:rPr lang="en-US" altLang="zh-CN" sz="1600" i="1" kern="10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=50</m:t>
                    </m:r>
                    <m:r>
                      <a:rPr lang="en-US" altLang="zh-CN" sz="1600" i="1" kern="10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𝑀𝑒𝑉</m:t>
                    </m:r>
                  </m:oMath>
                </a14:m>
                <a:r>
                  <a:rPr lang="en-US" altLang="zh-CN" sz="1600" kern="100" dirty="0">
                    <a:effectLst/>
                    <a:latin typeface="DengXian" panose="02010600030101010101" pitchFamily="2" charset="-122"/>
                    <a:ea typeface="DengXian" panose="0201060003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zh-CN" altLang="en-US" sz="1600" kern="100" dirty="0">
                    <a:effectLst/>
                    <a:latin typeface="DengXian" panose="02010600030101010101" pitchFamily="2" charset="-122"/>
                    <a:ea typeface="DengXia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kern="100" dirty="0">
                    <a:effectLst/>
                    <a:latin typeface="DengXian" panose="02010600030101010101" pitchFamily="2" charset="-122"/>
                    <a:ea typeface="DengXian" panose="02010600030101010101" pitchFamily="2" charset="-122"/>
                    <a:cs typeface="Times New Roman" panose="02020603050405020304" pitchFamily="18" charset="0"/>
                  </a:rPr>
                  <a:t>compatible</a:t>
                </a:r>
                <a:r>
                  <a:rPr lang="zh-CN" altLang="en-US" sz="1600" kern="100" dirty="0">
                    <a:effectLst/>
                    <a:latin typeface="DengXian" panose="02010600030101010101" pitchFamily="2" charset="-122"/>
                    <a:ea typeface="DengXia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kern="100" dirty="0">
                    <a:effectLst/>
                    <a:latin typeface="DengXian" panose="02010600030101010101" pitchFamily="2" charset="-122"/>
                    <a:ea typeface="DengXian" panose="02010600030101010101" pitchFamily="2" charset="-122"/>
                    <a:cs typeface="Times New Roman" panose="02020603050405020304" pitchFamily="18" charset="0"/>
                  </a:rPr>
                  <a:t>with</a:t>
                </a:r>
                <a:r>
                  <a:rPr lang="zh-CN" altLang="en-US" sz="1600" kern="100" dirty="0">
                    <a:effectLst/>
                    <a:latin typeface="DengXian" panose="02010600030101010101" pitchFamily="2" charset="-122"/>
                    <a:ea typeface="DengXia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kern="100" dirty="0">
                    <a:effectLst/>
                    <a:latin typeface="DengXian" panose="02010600030101010101" pitchFamily="2" charset="-122"/>
                    <a:ea typeface="DengXian" panose="02010600030101010101" pitchFamily="2" charset="-122"/>
                    <a:cs typeface="Times New Roman" panose="02020603050405020304" pitchFamily="18" charset="0"/>
                  </a:rPr>
                  <a:t>GW170817</a:t>
                </a:r>
                <a:endParaRPr lang="zh-CN" altLang="zh-CN" sz="1600" kern="100" dirty="0">
                  <a:effectLst/>
                  <a:latin typeface="DengXian" panose="02010600030101010101" pitchFamily="2" charset="-122"/>
                  <a:ea typeface="DengXia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DAF14441-3BDE-B644-8504-35DF2FB78B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584" y="5254216"/>
                <a:ext cx="7615344" cy="1427827"/>
              </a:xfrm>
              <a:prstGeom prst="rect">
                <a:avLst/>
              </a:prstGeom>
              <a:blipFill>
                <a:blip r:embed="rId4"/>
                <a:stretch>
                  <a:fillRect l="-333" t="-1754" b="-3509"/>
                </a:stretch>
              </a:blipFill>
              <a:ln>
                <a:solidFill>
                  <a:srgbClr val="009999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83897970-BA1D-1549-8555-565A6F99A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0032" y="3538251"/>
            <a:ext cx="3020271" cy="331975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FF98A1F-3ADA-7148-873F-165C2684ED3B}"/>
              </a:ext>
            </a:extLst>
          </p:cNvPr>
          <p:cNvSpPr txBox="1"/>
          <p:nvPr/>
        </p:nvSpPr>
        <p:spPr>
          <a:xfrm>
            <a:off x="10865978" y="3128917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effectLst/>
                <a:highlight>
                  <a:srgbClr val="00FFFF"/>
                </a:highlight>
                <a:latin typeface="DengXian" panose="02010600030101010101" pitchFamily="2" charset="-122"/>
                <a:cs typeface="Times New Roman" panose="02020603050405020304" pitchFamily="18" charset="0"/>
              </a:rPr>
              <a:t>Li, Fan, et al.</a:t>
            </a:r>
            <a:r>
              <a:rPr lang="en-US" altLang="zh-CN" sz="1800" dirty="0">
                <a:effectLst/>
                <a:highlight>
                  <a:srgbClr val="00FFFF"/>
                </a:highlight>
                <a:latin typeface="DengXian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en-US" sz="800" dirty="0">
              <a:solidFill>
                <a:srgbClr val="009999"/>
              </a:solidFill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54E8782-EBA7-9143-8D70-5D6297F59C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9794" y="660549"/>
            <a:ext cx="3350903" cy="2659202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991A613A-D406-7641-9314-B78F239B3380}"/>
              </a:ext>
            </a:extLst>
          </p:cNvPr>
          <p:cNvSpPr txBox="1"/>
          <p:nvPr/>
        </p:nvSpPr>
        <p:spPr>
          <a:xfrm>
            <a:off x="10070697" y="1133578"/>
            <a:ext cx="1811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Scognamiglio</a:t>
            </a:r>
            <a:r>
              <a:rPr lang="en-US" altLang="zh-CN" sz="9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, Diana, et al. "An ultra-high-resolution map of (dark) matter." </a:t>
            </a:r>
            <a:r>
              <a:rPr lang="en-US" altLang="zh-CN" sz="900" b="0" i="1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Nature Astronomy</a:t>
            </a:r>
            <a:r>
              <a:rPr lang="en-US" altLang="zh-CN" sz="9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 (2026): 1-10.</a:t>
            </a:r>
            <a:endParaRPr kumimoji="1" lang="zh-CN" altLang="en-US" sz="9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15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endParaRPr lang="zh-CN" alt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6129368-0E00-4A53-8BB0-20B928D86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A69E-3A62-4F52-913A-62374B65ABB3}" type="slidenum">
              <a:rPr lang="zh-CN" altLang="en-US" smtClean="0"/>
              <a:t>5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B80DBAC-98C3-EC46-8E1F-69BA3097FE06}"/>
                  </a:ext>
                </a:extLst>
              </p:cNvPr>
              <p:cNvSpPr txBox="1"/>
              <p:nvPr/>
            </p:nvSpPr>
            <p:spPr>
              <a:xfrm>
                <a:off x="805642" y="1259676"/>
                <a:ext cx="11124088" cy="5164747"/>
              </a:xfrm>
              <a:prstGeom prst="rect">
                <a:avLst/>
              </a:prstGeom>
              <a:noFill/>
              <a:ln>
                <a:solidFill>
                  <a:srgbClr val="009999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ea typeface="DengXian" panose="02010600030101010101" pitchFamily="2" charset="-122"/>
                    <a:cs typeface="Cambria" panose="02040503050406030204" pitchFamily="18" charset="0"/>
                  </a:rPr>
                  <a:t>     </a:t>
                </a:r>
                <a:r>
                  <a:rPr lang="en-US" altLang="zh-CN" sz="2400" dirty="0">
                    <a:ea typeface="DengXian" panose="02010600030101010101" pitchFamily="2" charset="-122"/>
                    <a:cs typeface="Cambria" panose="02040503050406030204" pitchFamily="18" charset="0"/>
                  </a:rPr>
                  <a:t>This</a:t>
                </a:r>
                <a:r>
                  <a:rPr lang="zh-CN" altLang="en-US" sz="2400" dirty="0">
                    <a:ea typeface="DengXian" panose="02010600030101010101" pitchFamily="2" charset="-122"/>
                    <a:cs typeface="Cambria" panose="02040503050406030204" pitchFamily="18" charset="0"/>
                  </a:rPr>
                  <a:t> </a:t>
                </a:r>
                <a:r>
                  <a:rPr lang="en-US" altLang="zh-CN" sz="2400" dirty="0">
                    <a:ea typeface="DengXian" panose="02010600030101010101" pitchFamily="2" charset="-122"/>
                    <a:cs typeface="Cambria" panose="02040503050406030204" pitchFamily="18" charset="0"/>
                  </a:rPr>
                  <a:t>work</a:t>
                </a:r>
                <a:endParaRPr lang="en-US" altLang="zh-CN" sz="105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Four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meson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system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RMF,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σ</m:t>
                    </m:r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altLang="zh-CN" sz="180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ω</m:t>
                    </m:r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altLang="zh-CN" sz="180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ρ</m:t>
                    </m:r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 sz="180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δ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160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8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zh-CN" altLang="zh-CN" sz="16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8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self-interaction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better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control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incompressibility(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nucleon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effective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mass(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zh-CN" altLang="en-US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particularity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600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σ</m:t>
                    </m:r>
                    <m:r>
                      <m:rPr>
                        <m:sty m:val="p"/>
                      </m:rPr>
                      <a:rPr lang="en-US" altLang="zh-CN" sz="160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δ</m:t>
                    </m:r>
                  </m:oMath>
                </a14:m>
                <a:r>
                  <a:rPr lang="zh-CN" altLang="zh-CN" sz="1600" dirty="0">
                    <a:effectLst/>
                  </a:rPr>
                  <a:t> </a:t>
                </a:r>
                <a:r>
                  <a:rPr lang="en-US" altLang="zh-CN" sz="1600" dirty="0"/>
                  <a:t>coupling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Expressions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 sz="1600" b="1"/>
                          <m:t>sym</m:t>
                        </m:r>
                      </m:sub>
                    </m:sSub>
                  </m:oMath>
                </a14:m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zh-CN" altLang="zh-CN" sz="1600" dirty="0">
                    <a:effectLst/>
                  </a:rPr>
                  <a:t> </a:t>
                </a:r>
                <a:r>
                  <a:rPr lang="en-US" altLang="zh-CN" sz="1600" dirty="0"/>
                  <a:t>in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RMF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Admixture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Dark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Matter(WIMP)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Neutron</a:t>
                </a:r>
                <a:r>
                  <a: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Star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MR-relation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Tidal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Deformability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Curvature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invariants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B80DBAC-98C3-EC46-8E1F-69BA3097F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642" y="1259676"/>
                <a:ext cx="11124088" cy="5164747"/>
              </a:xfrm>
              <a:prstGeom prst="rect">
                <a:avLst/>
              </a:prstGeom>
              <a:blipFill>
                <a:blip r:embed="rId2"/>
                <a:stretch>
                  <a:fillRect l="-342" t="-489"/>
                </a:stretch>
              </a:blipFill>
              <a:ln>
                <a:solidFill>
                  <a:srgbClr val="009999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7588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RMF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D8B3B03-81D1-4445-8776-D01CEB47476E}"/>
              </a:ext>
            </a:extLst>
          </p:cNvPr>
          <p:cNvSpPr txBox="1"/>
          <p:nvPr/>
        </p:nvSpPr>
        <p:spPr>
          <a:xfrm>
            <a:off x="635397" y="2351871"/>
            <a:ext cx="29760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0" fontAlgn="base" hangingPunct="0">
              <a:spcBef>
                <a:spcPts val="0"/>
              </a:spcBef>
              <a:spcAft>
                <a:spcPts val="0"/>
              </a:spcAft>
            </a:pPr>
            <a:r>
              <a:rPr lang="en-US" altLang="zh-CN" sz="1800" b="1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for simplicity of calculations</a:t>
            </a:r>
            <a:endParaRPr lang="zh-CN" altLang="zh-CN" b="1" dirty="0">
              <a:effectLst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24068A9-0C70-410B-82DD-A4D3286967E7}"/>
              </a:ext>
            </a:extLst>
          </p:cNvPr>
          <p:cNvSpPr txBox="1"/>
          <p:nvPr/>
        </p:nvSpPr>
        <p:spPr>
          <a:xfrm>
            <a:off x="658948" y="775372"/>
            <a:ext cx="2817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0" fontAlgn="base" hangingPunct="0">
              <a:spcBef>
                <a:spcPts val="0"/>
              </a:spcBef>
              <a:spcAft>
                <a:spcPts val="0"/>
              </a:spcAft>
            </a:pPr>
            <a:r>
              <a:rPr lang="en-US" altLang="zh-CN" sz="1800" b="1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Lagrangian</a:t>
            </a:r>
            <a:endParaRPr lang="zh-CN" altLang="zh-CN" b="1" dirty="0">
              <a:effectLst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A61E43-E5B4-4D95-A4FE-14AF87AFB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A69E-3A62-4F52-913A-62374B65ABB3}" type="slidenum">
              <a:rPr lang="zh-CN" altLang="en-US" smtClean="0"/>
              <a:t>6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E156D3C-A0F9-DB42-999F-9A75205E542E}"/>
                  </a:ext>
                </a:extLst>
              </p:cNvPr>
              <p:cNvSpPr txBox="1"/>
              <p:nvPr/>
            </p:nvSpPr>
            <p:spPr>
              <a:xfrm>
                <a:off x="634264" y="1210068"/>
                <a:ext cx="11713701" cy="11515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ℒ</m:t>
                    </m:r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𝜇</m:t>
                            </m:r>
                          </m:sub>
                        </m:s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𝜎</m:t>
                        </m:r>
                        <m:sSup>
                          <m:sSup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𝜇</m:t>
                            </m:r>
                          </m:sup>
                        </m:sSup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𝜎</m:t>
                        </m:r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𝜎</m:t>
                            </m:r>
                          </m:sub>
                          <m:sup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4</m:t>
                        </m:r>
                      </m:den>
                    </m:f>
                    <m:sSup>
                      <m:sSup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𝜇𝜈</m:t>
                        </m:r>
                      </m:sup>
                    </m:sSup>
                    <m:sSub>
                      <m:sSub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𝜇𝜈</m:t>
                        </m:r>
                      </m:sub>
                    </m:sSub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𝜔</m:t>
                        </m:r>
                      </m:sub>
                      <m:sup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2</m:t>
                        </m:r>
                      </m:sup>
                    </m:sSubSup>
                    <m:sSub>
                      <m:sSub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𝜇</m:t>
                        </m:r>
                      </m:sub>
                    </m:sSub>
                    <m:sSup>
                      <m:sSup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𝜇</m:t>
                        </m:r>
                      </m:sup>
                    </m:sSup>
                  </m:oMath>
                </a14:m>
                <a:r>
                  <a:rPr lang="zh-CN" altLang="zh-CN" dirty="0"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sSup>
                      <m:s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𝜇𝜈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𝜌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acc>
                      <m:accPr>
                        <m:chr m:val="⃗"/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sSup>
                      <m:s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acc>
                      <m:accPr>
                        <m:chr m:val="⃗"/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r>
                      <a:rPr lang="en-US" altLang="zh-CN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𝛿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p>
                      <m:s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zh-CN" dirty="0"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acc>
                    <m:d>
                      <m:d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sSup>
                          <m:sSup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p>
                        </m:sSup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zh-CN" altLang="zh-CN" dirty="0">
                    <a:effectLst/>
                  </a:rPr>
                  <a:t> </a:t>
                </a:r>
                <a:endParaRPr lang="en-US" altLang="zh-CN" dirty="0">
                  <a:effectLst/>
                </a:endParaRPr>
              </a:p>
              <a:p>
                <a:r>
                  <a:rPr lang="zh-CN" altLang="en-US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𝜎</m:t>
                    </m:r>
                    <m:acc>
                      <m:accPr>
                        <m:chr m:val="̅"/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acc>
                    <m:r>
                      <a:rPr lang="en-US" altLang="zh-CN" i="1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𝜔</m:t>
                        </m:r>
                      </m:sub>
                    </m:sSub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acc>
                      <m:accPr>
                        <m:chr m:val="̅"/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acc>
                    <m:sSup>
                      <m:s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𝜌</m:t>
                        </m:r>
                      </m:sub>
                    </m:sSub>
                    <m:sSub>
                      <m:sSub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⋅</m:t>
                    </m:r>
                    <m:acc>
                      <m:accPr>
                        <m:chr m:val="̅"/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𝜓</m:t>
                        </m:r>
                      </m:e>
                    </m:acc>
                    <m:sSup>
                      <m:sSup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𝜇</m:t>
                        </m:r>
                      </m:sup>
                    </m:sSup>
                    <m:acc>
                      <m:accPr>
                        <m:chr m:val="⃗"/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𝜏</m:t>
                        </m:r>
                      </m:e>
                    </m:acc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𝜓</m:t>
                    </m:r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𝛿</m:t>
                        </m:r>
                      </m:sub>
                    </m:sSub>
                    <m:acc>
                      <m:accPr>
                        <m:chr m:val="⃗"/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𝛿</m:t>
                        </m:r>
                      </m:e>
                    </m:acc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⋅</m:t>
                    </m:r>
                    <m:acc>
                      <m:accPr>
                        <m:chr m:val="̅"/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𝜓</m:t>
                        </m:r>
                      </m:e>
                    </m:acc>
                    <m:acc>
                      <m:accPr>
                        <m:chr m:val="⃗"/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𝜏</m:t>
                        </m:r>
                      </m:e>
                    </m:acc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𝜓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</m:oMath>
                </a14:m>
                <a:r>
                  <a:rPr lang="zh-CN" altLang="en-US" i="1" dirty="0">
                    <a:latin typeface="Cambria Math" panose="02040503050406030204" pitchFamily="18" charset="0"/>
                  </a:rPr>
                  <a:t>  </a:t>
                </a:r>
                <a:endParaRPr lang="en-US" altLang="zh-CN" sz="400" dirty="0">
                  <a:latin typeface="Cambria Math" panose="02040503050406030204" pitchFamily="18" charset="0"/>
                </a:endParaRPr>
              </a:p>
              <a:p>
                <a:r>
                  <a:rPr lang="zh-CN" altLang="en-US" sz="400" b="0" dirty="0">
                    <a:latin typeface="Cambria Math" panose="02040503050406030204" pitchFamily="18" charset="0"/>
                  </a:rPr>
                  <a:t>                                  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zh-CN" altLang="zh-CN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𝜎𝛿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zh-CN" dirty="0">
                    <a:effectLst/>
                  </a:rPr>
                  <a:t>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E156D3C-A0F9-DB42-999F-9A75205E54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264" y="1210068"/>
                <a:ext cx="11713701" cy="1151597"/>
              </a:xfrm>
              <a:prstGeom prst="rect">
                <a:avLst/>
              </a:prstGeom>
              <a:blipFill>
                <a:blip r:embed="rId2"/>
                <a:stretch>
                  <a:fillRect t="-4396" b="-43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图片 20">
            <a:extLst>
              <a:ext uri="{FF2B5EF4-FFF2-40B4-BE49-F238E27FC236}">
                <a16:creationId xmlns:a16="http://schemas.microsoft.com/office/drawing/2014/main" id="{AABEDBAD-1155-224C-B756-83111952B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48" y="2839060"/>
            <a:ext cx="4728845" cy="467995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7049DABC-6460-204C-90E2-748FDCBBD95A}"/>
              </a:ext>
            </a:extLst>
          </p:cNvPr>
          <p:cNvSpPr txBox="1"/>
          <p:nvPr/>
        </p:nvSpPr>
        <p:spPr>
          <a:xfrm>
            <a:off x="5511059" y="2871765"/>
            <a:ext cx="630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with</a:t>
            </a:r>
            <a:endParaRPr kumimoji="1"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29C1D2D-C7E5-A144-A1C8-73704B1419EB}"/>
              </a:ext>
            </a:extLst>
          </p:cNvPr>
          <p:cNvSpPr txBox="1"/>
          <p:nvPr/>
        </p:nvSpPr>
        <p:spPr>
          <a:xfrm>
            <a:off x="635397" y="3442390"/>
            <a:ext cx="31463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0" fontAlgn="base" hangingPunct="0"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</a:t>
            </a:r>
            <a:r>
              <a:rPr lang="zh-CN" altLang="en-US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Field</a:t>
            </a:r>
            <a:r>
              <a:rPr lang="zh-CN" altLang="en-US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Equation</a:t>
            </a:r>
            <a:r>
              <a:rPr lang="zh-CN" altLang="en-US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of</a:t>
            </a:r>
            <a:r>
              <a:rPr lang="zh-CN" altLang="en-US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Mesons</a:t>
            </a:r>
            <a:endParaRPr lang="zh-CN" altLang="zh-CN" b="1" dirty="0">
              <a:effectLst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4EE71970-F7A9-7B4E-A930-6198B18D95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104" y="3999332"/>
            <a:ext cx="3798005" cy="266427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B24A24EC-1B89-934E-97AD-9D4E5996EC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0712" y="2181826"/>
            <a:ext cx="1951711" cy="407690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7FA15332-D640-FE4C-B2D1-214C1F2D4C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9702" y="2203512"/>
            <a:ext cx="3625845" cy="364319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E6EF2877-8A2E-5944-A6C0-25ACFCF7D3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4032" y="2941942"/>
            <a:ext cx="4449901" cy="303599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14B0DC39-F488-324B-A3F2-5E97B07E075B}"/>
              </a:ext>
            </a:extLst>
          </p:cNvPr>
          <p:cNvSpPr txBox="1"/>
          <p:nvPr/>
        </p:nvSpPr>
        <p:spPr>
          <a:xfrm>
            <a:off x="7995442" y="3546921"/>
            <a:ext cx="654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/>
              <a:t>with</a:t>
            </a:r>
            <a:endParaRPr kumimoji="1" lang="zh-CN" altLang="en-US" b="1" dirty="0"/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8DCBD5CF-B257-5E42-AAE6-736A9511D8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0502" y="3575518"/>
            <a:ext cx="490255" cy="350182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2E0FE532-288B-E140-AAC6-EC7C642257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1114" y="3923476"/>
            <a:ext cx="4429256" cy="10810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A2A7006B-87F0-F745-B265-41539806B155}"/>
              </a:ext>
            </a:extLst>
          </p:cNvPr>
          <p:cNvSpPr txBox="1"/>
          <p:nvPr/>
        </p:nvSpPr>
        <p:spPr>
          <a:xfrm>
            <a:off x="4242461" y="5380654"/>
            <a:ext cx="2374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Scalar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density(N=n,p)</a:t>
            </a:r>
            <a:endParaRPr kumimoji="1"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216B8FB-6DA7-AB47-9AB2-61EA41EE1A4B}"/>
              </a:ext>
            </a:extLst>
          </p:cNvPr>
          <p:cNvSpPr txBox="1"/>
          <p:nvPr/>
        </p:nvSpPr>
        <p:spPr>
          <a:xfrm>
            <a:off x="4227528" y="5918262"/>
            <a:ext cx="1614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Vector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density</a:t>
            </a:r>
            <a:endParaRPr kumimoji="1" lang="zh-CN" altLang="en-US" dirty="0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62F61C30-CE3D-0845-9766-13D44A2676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50808" y="5977667"/>
            <a:ext cx="1098752" cy="414725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F662A140-41C7-8E45-B117-D193E854EB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16941" y="5383078"/>
            <a:ext cx="3139219" cy="467543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40175588-D389-4B4E-B24F-0BAE66AC2DB4}"/>
              </a:ext>
            </a:extLst>
          </p:cNvPr>
          <p:cNvSpPr txBox="1"/>
          <p:nvPr/>
        </p:nvSpPr>
        <p:spPr>
          <a:xfrm>
            <a:off x="3386667" y="709697"/>
            <a:ext cx="209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effectLst/>
                <a:latin typeface="CMR10"/>
              </a:rPr>
              <a:t>field strength tensor: </a:t>
            </a:r>
            <a:endParaRPr lang="en-US" altLang="zh-CN" dirty="0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8C1D2023-2BDC-D34A-894A-EB46F0C732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38590" y="792281"/>
            <a:ext cx="2224435" cy="242371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5410B1C2-4E7D-C44D-9346-EE3CC45AFF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90482" y="742265"/>
            <a:ext cx="2280987" cy="343629"/>
          </a:xfrm>
          <a:prstGeom prst="rect">
            <a:avLst/>
          </a:prstGeom>
        </p:spPr>
      </p:pic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39FFAC9F-4587-D141-BB4A-4611C9CCF646}"/>
              </a:ext>
            </a:extLst>
          </p:cNvPr>
          <p:cNvCxnSpPr/>
          <p:nvPr/>
        </p:nvCxnSpPr>
        <p:spPr>
          <a:xfrm flipV="1">
            <a:off x="3781778" y="1074605"/>
            <a:ext cx="1768101" cy="2349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9015A37C-8D65-D04D-BE93-8941BF1CB124}"/>
              </a:ext>
            </a:extLst>
          </p:cNvPr>
          <p:cNvCxnSpPr/>
          <p:nvPr/>
        </p:nvCxnSpPr>
        <p:spPr>
          <a:xfrm flipV="1">
            <a:off x="6295265" y="1059933"/>
            <a:ext cx="1906506" cy="246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479A7FAB-41DA-364C-94C8-7D3F29E25F3C}"/>
              </a:ext>
            </a:extLst>
          </p:cNvPr>
          <p:cNvSpPr txBox="1"/>
          <p:nvPr/>
        </p:nvSpPr>
        <p:spPr>
          <a:xfrm>
            <a:off x="6491114" y="3567703"/>
            <a:ext cx="4429256" cy="14576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8149B7CB-0F2F-CC49-B452-BEBEA53E4ED2}"/>
              </a:ext>
            </a:extLst>
          </p:cNvPr>
          <p:cNvSpPr txBox="1"/>
          <p:nvPr/>
        </p:nvSpPr>
        <p:spPr>
          <a:xfrm>
            <a:off x="474133" y="2721203"/>
            <a:ext cx="10446237" cy="721187"/>
          </a:xfrm>
          <a:prstGeom prst="rect">
            <a:avLst/>
          </a:prstGeom>
          <a:noFill/>
          <a:ln>
            <a:solidFill>
              <a:schemeClr val="accent4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51" name="圆角矩形 50">
            <a:extLst>
              <a:ext uri="{FF2B5EF4-FFF2-40B4-BE49-F238E27FC236}">
                <a16:creationId xmlns:a16="http://schemas.microsoft.com/office/drawing/2014/main" id="{033EC926-33C5-FF44-84C3-FAA69982C849}"/>
              </a:ext>
            </a:extLst>
          </p:cNvPr>
          <p:cNvSpPr/>
          <p:nvPr/>
        </p:nvSpPr>
        <p:spPr>
          <a:xfrm>
            <a:off x="1138742" y="2024142"/>
            <a:ext cx="671332" cy="324091"/>
          </a:xfrm>
          <a:prstGeom prst="roundRect">
            <a:avLst/>
          </a:prstGeom>
          <a:solidFill>
            <a:schemeClr val="accent6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BFA864C-3EB8-134D-94CB-A7855E016407}"/>
              </a:ext>
            </a:extLst>
          </p:cNvPr>
          <p:cNvSpPr txBox="1"/>
          <p:nvPr/>
        </p:nvSpPr>
        <p:spPr>
          <a:xfrm>
            <a:off x="7359792" y="1684514"/>
            <a:ext cx="4252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Kubis</a:t>
            </a:r>
            <a:r>
              <a:rPr lang="en-US" altLang="zh-CN" sz="9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, S., and Marek </a:t>
            </a:r>
            <a:r>
              <a:rPr lang="en-US" altLang="zh-CN" sz="900" b="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Kutschera</a:t>
            </a:r>
            <a:r>
              <a:rPr lang="en-US" altLang="zh-CN" sz="9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. "Nuclear matter in relativistic mean field theory with isovector scalar meson." </a:t>
            </a:r>
            <a:r>
              <a:rPr lang="en-US" altLang="zh-CN" sz="900" b="0" i="1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Physics Letters B</a:t>
            </a:r>
            <a:r>
              <a:rPr lang="en-US" altLang="zh-CN" sz="9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 399.3-4 (1997): 191-195.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82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RMF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24068A9-0C70-410B-82DD-A4D3286967E7}"/>
              </a:ext>
            </a:extLst>
          </p:cNvPr>
          <p:cNvSpPr txBox="1"/>
          <p:nvPr/>
        </p:nvSpPr>
        <p:spPr>
          <a:xfrm>
            <a:off x="658947" y="775372"/>
            <a:ext cx="3280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/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</a:t>
            </a:r>
            <a:r>
              <a:rPr lang="zh-CN" altLang="en-US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Field</a:t>
            </a:r>
            <a:r>
              <a:rPr lang="zh-CN" altLang="en-US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Equation</a:t>
            </a:r>
            <a:r>
              <a:rPr lang="zh-CN" altLang="en-US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of</a:t>
            </a:r>
            <a:r>
              <a:rPr lang="zh-CN" altLang="en-US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Nucleons</a:t>
            </a:r>
            <a:endParaRPr lang="zh-CN" altLang="zh-CN" b="1" dirty="0">
              <a:effectLst/>
            </a:endParaRPr>
          </a:p>
          <a:p>
            <a:pPr algn="l" rtl="0" eaLnBrk="0" fontAlgn="base" hangingPunct="0">
              <a:spcBef>
                <a:spcPts val="0"/>
              </a:spcBef>
              <a:spcAft>
                <a:spcPts val="0"/>
              </a:spcAft>
            </a:pPr>
            <a:endParaRPr lang="zh-CN" altLang="zh-CN" b="1" dirty="0">
              <a:effectLst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A61E43-E5B4-4D95-A4FE-14AF87AFB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5A69E-3A62-4F52-913A-62374B65ABB3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EEACFDD-9EBB-3F46-861C-8E601BB80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28" y="1407272"/>
            <a:ext cx="3067538" cy="41005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B4C82E7-35CE-754D-9149-10BCC9DD1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593" y="1383928"/>
            <a:ext cx="5567305" cy="46525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1DA4B6C-5438-0C4C-AAFB-29A9601E7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4583" y="1835442"/>
            <a:ext cx="2014378" cy="30808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0B237F3-E2A3-214A-97BB-2FBA26D02B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1828" y="2236076"/>
            <a:ext cx="3388416" cy="25713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6B71E54-C01F-4340-B4CC-7BC5ACF8FA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9798" y="2918653"/>
            <a:ext cx="3022600" cy="30367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9EFCB6A-0EEF-DA41-BCD6-DB56C3D1BB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0006" y="3278482"/>
            <a:ext cx="1860339" cy="27845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EB592DD-E8CE-C64E-9813-2CAF1C32160B}"/>
              </a:ext>
            </a:extLst>
          </p:cNvPr>
          <p:cNvSpPr txBox="1"/>
          <p:nvPr/>
        </p:nvSpPr>
        <p:spPr>
          <a:xfrm>
            <a:off x="8218311" y="3036622"/>
            <a:ext cx="2528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Nucleon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effective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mass</a:t>
            </a:r>
            <a:endParaRPr kumimoji="1"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63A8CE6-D2DF-B641-8F92-1A51044F9C1E}"/>
              </a:ext>
            </a:extLst>
          </p:cNvPr>
          <p:cNvSpPr txBox="1"/>
          <p:nvPr/>
        </p:nvSpPr>
        <p:spPr>
          <a:xfrm>
            <a:off x="5604932" y="784487"/>
            <a:ext cx="291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Nucleon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chemical</a:t>
            </a:r>
            <a:r>
              <a:rPr kumimoji="1" lang="zh-CN" altLang="en-US" dirty="0"/>
              <a:t>  </a:t>
            </a:r>
            <a:r>
              <a:rPr kumimoji="1" lang="en-US" altLang="zh-CN" dirty="0"/>
              <a:t>potential</a:t>
            </a:r>
            <a:endParaRPr kumimoji="1" lang="zh-CN" altLang="en-US" dirty="0"/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A00F5F84-70A6-A949-A46E-FE0B065B8B9E}"/>
              </a:ext>
            </a:extLst>
          </p:cNvPr>
          <p:cNvCxnSpPr>
            <a:cxnSpLocks/>
          </p:cNvCxnSpPr>
          <p:nvPr/>
        </p:nvCxnSpPr>
        <p:spPr>
          <a:xfrm flipV="1">
            <a:off x="5937956" y="1153819"/>
            <a:ext cx="699911" cy="36933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42EE55FB-9007-354B-BE5E-D30E6AC9D9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2542" y="3953531"/>
            <a:ext cx="4322390" cy="2366341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939B3898-52D5-F046-BB41-93F198C6FFE1}"/>
              </a:ext>
            </a:extLst>
          </p:cNvPr>
          <p:cNvSpPr txBox="1"/>
          <p:nvPr/>
        </p:nvSpPr>
        <p:spPr>
          <a:xfrm>
            <a:off x="594759" y="3635963"/>
            <a:ext cx="3280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/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Equation</a:t>
            </a:r>
            <a:r>
              <a:rPr lang="zh-CN" altLang="en-US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of</a:t>
            </a:r>
            <a:r>
              <a:rPr lang="zh-CN" altLang="en-US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States</a:t>
            </a:r>
            <a:endParaRPr lang="zh-CN" altLang="zh-CN" b="1" dirty="0">
              <a:effectLst/>
            </a:endParaRPr>
          </a:p>
          <a:p>
            <a:pPr algn="l" rtl="0" eaLnBrk="0" fontAlgn="base" hangingPunct="0">
              <a:spcBef>
                <a:spcPts val="0"/>
              </a:spcBef>
              <a:spcAft>
                <a:spcPts val="0"/>
              </a:spcAft>
            </a:pPr>
            <a:endParaRPr lang="zh-CN" altLang="zh-CN" b="1" dirty="0">
              <a:effectLst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4B528972-3547-3D46-991E-8584AF20D4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18310" y="4672922"/>
            <a:ext cx="3291886" cy="1574380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F503A572-4701-5A4B-B25E-86132DE40399}"/>
              </a:ext>
            </a:extLst>
          </p:cNvPr>
          <p:cNvSpPr txBox="1"/>
          <p:nvPr/>
        </p:nvSpPr>
        <p:spPr>
          <a:xfrm>
            <a:off x="6136092" y="5238378"/>
            <a:ext cx="2335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/>
            <a:r>
              <a:rPr lang="en-US" altLang="zh-CN" b="1" dirty="0">
                <a:solidFill>
                  <a:srgbClr val="40404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kinetic contributions </a:t>
            </a: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582551F5-1F70-AC41-A83F-F10FE82296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824" y="4549340"/>
            <a:ext cx="1329477" cy="307750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8350CA2E-82F2-3A48-B252-969880EE5E59}"/>
              </a:ext>
            </a:extLst>
          </p:cNvPr>
          <p:cNvSpPr txBox="1"/>
          <p:nvPr/>
        </p:nvSpPr>
        <p:spPr>
          <a:xfrm>
            <a:off x="352224" y="784487"/>
            <a:ext cx="11157972" cy="28514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1099DEA9-247C-7048-82F1-554C12BA9E25}"/>
              </a:ext>
            </a:extLst>
          </p:cNvPr>
          <p:cNvSpPr txBox="1"/>
          <p:nvPr/>
        </p:nvSpPr>
        <p:spPr>
          <a:xfrm>
            <a:off x="352224" y="3635963"/>
            <a:ext cx="11157972" cy="27203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A5F86CAE-263C-C141-B9F7-1ED941A09E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4440" y="3830938"/>
            <a:ext cx="2222454" cy="658800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F973C50A-444A-E24E-9F01-239CF0769F1E}"/>
              </a:ext>
            </a:extLst>
          </p:cNvPr>
          <p:cNvSpPr txBox="1"/>
          <p:nvPr/>
        </p:nvSpPr>
        <p:spPr>
          <a:xfrm>
            <a:off x="6433650" y="3924214"/>
            <a:ext cx="715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with</a:t>
            </a:r>
            <a:r>
              <a:rPr kumimoji="1" lang="zh-CN" altLang="en-US" dirty="0"/>
              <a:t> </a:t>
            </a: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8DCBD5CF-B257-5E42-AAE6-736A9511D83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16464" y="3972009"/>
            <a:ext cx="445686" cy="318347"/>
          </a:xfrm>
          <a:prstGeom prst="rect">
            <a:avLst/>
          </a:prstGeom>
        </p:spPr>
      </p:pic>
      <p:sp>
        <p:nvSpPr>
          <p:cNvPr id="48" name="文本框 47">
            <a:extLst>
              <a:ext uri="{FF2B5EF4-FFF2-40B4-BE49-F238E27FC236}">
                <a16:creationId xmlns:a16="http://schemas.microsoft.com/office/drawing/2014/main" id="{3EEC1DD2-ABD1-C94B-A1CA-5F9AF93015E2}"/>
              </a:ext>
            </a:extLst>
          </p:cNvPr>
          <p:cNvSpPr txBox="1"/>
          <p:nvPr/>
        </p:nvSpPr>
        <p:spPr>
          <a:xfrm>
            <a:off x="6388678" y="3787781"/>
            <a:ext cx="3394264" cy="701957"/>
          </a:xfrm>
          <a:prstGeom prst="rect">
            <a:avLst/>
          </a:prstGeom>
          <a:solidFill>
            <a:srgbClr val="FFFF00">
              <a:alpha val="17000"/>
            </a:srgbClr>
          </a:solidFill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1493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Bulk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Properties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of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Nuclear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Matter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BF735D1-EDB8-F74B-B9FA-45776B11EAE5}"/>
              </a:ext>
            </a:extLst>
          </p:cNvPr>
          <p:cNvSpPr txBox="1"/>
          <p:nvPr/>
        </p:nvSpPr>
        <p:spPr>
          <a:xfrm>
            <a:off x="485422" y="869244"/>
            <a:ext cx="5226756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Definition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sz="1400" dirty="0"/>
              <a:t>Symmetry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energy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: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sz="1400" dirty="0"/>
              <a:t>Slope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:</a:t>
            </a:r>
            <a:r>
              <a:rPr kumimoji="1" lang="zh-CN" altLang="en-US" sz="1400" dirty="0"/>
              <a:t> </a:t>
            </a:r>
            <a:endParaRPr kumimoji="1" lang="en-US" altLang="zh-CN" sz="1400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sz="1400" dirty="0"/>
              <a:t>Incompressibility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:</a:t>
            </a:r>
            <a:r>
              <a:rPr kumimoji="1" lang="zh-CN" altLang="en-US" sz="1400" dirty="0"/>
              <a:t> </a:t>
            </a:r>
            <a:endParaRPr kumimoji="1" lang="en-US" altLang="zh-CN" sz="1400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sz="1400" dirty="0"/>
              <a:t>Bind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energy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:</a:t>
            </a:r>
            <a:r>
              <a:rPr kumimoji="1" lang="zh-CN" altLang="en-US" sz="1400" dirty="0"/>
              <a:t> </a:t>
            </a:r>
            <a:endParaRPr kumimoji="1" lang="en-US" altLang="zh-CN" sz="1400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sz="1400" dirty="0"/>
              <a:t>Saturation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density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:</a:t>
            </a:r>
            <a:r>
              <a:rPr kumimoji="1" lang="zh-CN" altLang="en-US" sz="1400" dirty="0"/>
              <a:t>       </a:t>
            </a:r>
            <a:endParaRPr kumimoji="1" lang="en-US" altLang="zh-CN" sz="1400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sz="1400" dirty="0"/>
              <a:t>Effective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mass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:</a:t>
            </a:r>
            <a:r>
              <a:rPr kumimoji="1" lang="zh-CN" altLang="en-US" sz="1400" dirty="0"/>
              <a:t> </a:t>
            </a:r>
            <a:endParaRPr kumimoji="1" lang="en-US" altLang="zh-CN" sz="1400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913F66C-B283-014B-856C-8D846AE6A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232" y="1301201"/>
            <a:ext cx="3206611" cy="6588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D665C55-0EAE-9B4E-849B-ACE477CEC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326" y="2072732"/>
            <a:ext cx="2194591" cy="61587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B7D5DFE-2D36-C944-9082-BCFD3CADC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728" y="2831283"/>
            <a:ext cx="2198124" cy="59890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39A829C-BE35-3D48-A097-08F3EFF44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1366" y="1438760"/>
            <a:ext cx="1462425" cy="33852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534CA572-2AA1-734A-AB3F-068A54077F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6528" y="1393604"/>
            <a:ext cx="1410284" cy="52885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88ECFE1-CAA9-F147-BFB2-9B807A04FE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8658" y="1475399"/>
            <a:ext cx="1942750" cy="265246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4948F55-10C5-1D42-AA50-F074B65ED1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2974" y="3748320"/>
            <a:ext cx="1667605" cy="32215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FA4594A-30C8-E343-8099-542886E21A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1165" y="4525960"/>
            <a:ext cx="3111102" cy="33858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1E881FA1-EC24-ED4A-A5A1-BF2DDB79C6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0757" y="5228217"/>
            <a:ext cx="3734303" cy="306304"/>
          </a:xfrm>
          <a:prstGeom prst="rect">
            <a:avLst/>
          </a:prstGeom>
        </p:spPr>
      </p:pic>
      <p:sp>
        <p:nvSpPr>
          <p:cNvPr id="30" name="右大括号 29">
            <a:extLst>
              <a:ext uri="{FF2B5EF4-FFF2-40B4-BE49-F238E27FC236}">
                <a16:creationId xmlns:a16="http://schemas.microsoft.com/office/drawing/2014/main" id="{69A97388-EB0A-5440-B6F8-C89C3F949AE6}"/>
              </a:ext>
            </a:extLst>
          </p:cNvPr>
          <p:cNvSpPr/>
          <p:nvPr/>
        </p:nvSpPr>
        <p:spPr>
          <a:xfrm>
            <a:off x="5615060" y="3130737"/>
            <a:ext cx="1305029" cy="2250632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D1ADB3A-9BD2-FB4D-A773-8BD2AB9BB28B}"/>
              </a:ext>
            </a:extLst>
          </p:cNvPr>
          <p:cNvSpPr txBox="1"/>
          <p:nvPr/>
        </p:nvSpPr>
        <p:spPr>
          <a:xfrm>
            <a:off x="6920089" y="3748320"/>
            <a:ext cx="3036711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Determination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Isoscalar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parameter</a:t>
            </a:r>
            <a:endParaRPr kumimoji="1" lang="zh-CN" altLang="en-US" sz="1400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0B37888E-3150-334F-812E-1DEFF345E68C}"/>
              </a:ext>
            </a:extLst>
          </p:cNvPr>
          <p:cNvCxnSpPr/>
          <p:nvPr/>
        </p:nvCxnSpPr>
        <p:spPr>
          <a:xfrm>
            <a:off x="6920089" y="4255911"/>
            <a:ext cx="3194755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左大括号 34">
            <a:extLst>
              <a:ext uri="{FF2B5EF4-FFF2-40B4-BE49-F238E27FC236}">
                <a16:creationId xmlns:a16="http://schemas.microsoft.com/office/drawing/2014/main" id="{858EFDCD-ECF7-BB4C-ABF5-238CCB7B2FD1}"/>
              </a:ext>
            </a:extLst>
          </p:cNvPr>
          <p:cNvSpPr/>
          <p:nvPr/>
        </p:nvSpPr>
        <p:spPr>
          <a:xfrm>
            <a:off x="10193867" y="3093156"/>
            <a:ext cx="316089" cy="2333369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4ECBC8ED-B7BD-2F4C-BDB1-87B91C093C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83208" y="3153270"/>
            <a:ext cx="1042738" cy="286753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CF1FE0E8-6A06-0D47-95B3-6766166B99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74611" y="3790680"/>
            <a:ext cx="1016668" cy="293269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C58E1BCD-0D46-4548-8B5D-7DCEA18197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26376" y="4439564"/>
            <a:ext cx="501817" cy="308260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6506837E-E16F-9842-9624-21A2E158677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779564" y="4958419"/>
            <a:ext cx="410056" cy="307542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E34599A4-6874-FE4A-B369-8E665DF20FE9}"/>
              </a:ext>
            </a:extLst>
          </p:cNvPr>
          <p:cNvSpPr txBox="1"/>
          <p:nvPr/>
        </p:nvSpPr>
        <p:spPr>
          <a:xfrm>
            <a:off x="7010400" y="4492093"/>
            <a:ext cx="2686756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/>
              <a:t>With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Bayesian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Inference</a:t>
            </a:r>
            <a:endParaRPr kumimoji="1" lang="zh-CN" altLang="en-US" sz="1400" dirty="0"/>
          </a:p>
        </p:txBody>
      </p:sp>
      <p:sp>
        <p:nvSpPr>
          <p:cNvPr id="46" name="灯片编号占位符 45">
            <a:extLst>
              <a:ext uri="{FF2B5EF4-FFF2-40B4-BE49-F238E27FC236}">
                <a16:creationId xmlns:a16="http://schemas.microsoft.com/office/drawing/2014/main" id="{D8D6A506-4568-C744-A65D-721990452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21194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Bayesian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Inference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08EFF42-3FDA-3442-B53F-1A8AD750D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9</a:t>
            </a:fld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E341D34-0402-7642-BDE3-886E14080F15}"/>
              </a:ext>
            </a:extLst>
          </p:cNvPr>
          <p:cNvSpPr txBox="1"/>
          <p:nvPr/>
        </p:nvSpPr>
        <p:spPr>
          <a:xfrm>
            <a:off x="214489" y="104986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/>
              <a:t>Bayes'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theorem</a:t>
            </a:r>
            <a:endParaRPr kumimoji="1" lang="zh-CN" altLang="en-US" b="1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F9E9B14-8A5D-754C-BF04-C28F68FD5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840" y="1038577"/>
            <a:ext cx="3443685" cy="38166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00CB495-D508-B44F-8C0F-95E9E34D1CE9}"/>
              </a:ext>
            </a:extLst>
          </p:cNvPr>
          <p:cNvSpPr txBox="1"/>
          <p:nvPr/>
        </p:nvSpPr>
        <p:spPr>
          <a:xfrm>
            <a:off x="2133596" y="663432"/>
            <a:ext cx="948267" cy="307777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  <a:alpha val="43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posterior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EA15A99-8DBA-B34D-9021-1DE7F32728EE}"/>
              </a:ext>
            </a:extLst>
          </p:cNvPr>
          <p:cNvSpPr txBox="1"/>
          <p:nvPr/>
        </p:nvSpPr>
        <p:spPr>
          <a:xfrm>
            <a:off x="3550351" y="663431"/>
            <a:ext cx="558801" cy="307777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prior</a:t>
            </a:r>
            <a:endParaRPr kumimoji="1"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A2D0C50-1D0D-5F4A-9CFD-A4CB7B88752D}"/>
              </a:ext>
            </a:extLst>
          </p:cNvPr>
          <p:cNvSpPr txBox="1"/>
          <p:nvPr/>
        </p:nvSpPr>
        <p:spPr>
          <a:xfrm>
            <a:off x="4433680" y="663431"/>
            <a:ext cx="1705916" cy="307777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Likelihood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function</a:t>
            </a:r>
            <a:endParaRPr kumimoji="1"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F0ECCE8-55DF-8243-9A14-BB9F88B6C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89" y="1876198"/>
            <a:ext cx="4738092" cy="1322434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44C89A0-74D7-FF46-BB07-639762E67DC0}"/>
              </a:ext>
            </a:extLst>
          </p:cNvPr>
          <p:cNvSpPr txBox="1"/>
          <p:nvPr/>
        </p:nvSpPr>
        <p:spPr>
          <a:xfrm>
            <a:off x="349956" y="1467551"/>
            <a:ext cx="1467555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Prior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settings</a:t>
            </a:r>
            <a:endParaRPr kumimoji="1"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BA55CE1-EA0F-F441-8D6C-B392BB96D7EA}"/>
              </a:ext>
            </a:extLst>
          </p:cNvPr>
          <p:cNvSpPr txBox="1"/>
          <p:nvPr/>
        </p:nvSpPr>
        <p:spPr>
          <a:xfrm>
            <a:off x="316089" y="3201492"/>
            <a:ext cx="2077154" cy="3357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Likelihood</a:t>
            </a:r>
            <a:r>
              <a:rPr kumimoji="1" lang="zh-CN" altLang="en-US" dirty="0"/>
              <a:t> </a:t>
            </a:r>
            <a:r>
              <a:rPr kumimoji="1" lang="en-US" altLang="zh-CN" dirty="0"/>
              <a:t>function</a:t>
            </a:r>
            <a:endParaRPr kumimoji="1"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AB0C9EA-296B-E448-A8A7-6310DCE9B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621294"/>
            <a:ext cx="4334783" cy="444251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EEA4B62-04C6-BA4C-A925-51FF19D7F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241" y="3538866"/>
            <a:ext cx="4923516" cy="137400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4DB77737-9389-0446-88D2-4C6B504181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966" y="5035005"/>
            <a:ext cx="10076033" cy="1402862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885F2024-A44E-B945-AFA2-B172F4AF4486}"/>
              </a:ext>
            </a:extLst>
          </p:cNvPr>
          <p:cNvSpPr txBox="1"/>
          <p:nvPr/>
        </p:nvSpPr>
        <p:spPr>
          <a:xfrm>
            <a:off x="9760621" y="1831039"/>
            <a:ext cx="2178756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/>
              <a:t>Package:</a:t>
            </a:r>
            <a:r>
              <a:rPr kumimoji="1" lang="zh-CN" altLang="en-US" sz="1200" dirty="0"/>
              <a:t>  </a:t>
            </a:r>
            <a:r>
              <a:rPr kumimoji="1" lang="en-US" altLang="zh-CN" sz="1050" dirty="0"/>
              <a:t>emcee</a:t>
            </a:r>
            <a:r>
              <a:rPr kumimoji="1" lang="zh-CN" altLang="en-US" sz="1050" dirty="0"/>
              <a:t> </a:t>
            </a:r>
            <a:r>
              <a:rPr kumimoji="1" lang="en-US" altLang="zh-CN" sz="1050" dirty="0"/>
              <a:t>(</a:t>
            </a:r>
            <a:r>
              <a:rPr lang="en-US" altLang="zh-CN" sz="1050" dirty="0">
                <a:effectLst/>
                <a:latin typeface="CMR8"/>
              </a:rPr>
              <a:t>https://emcee.readthedocs.io/en/stable/ )</a:t>
            </a:r>
          </a:p>
          <a:p>
            <a:r>
              <a:rPr lang="en-US" altLang="zh-CN" sz="105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Foreman-Mackey, Daniel, et al. "emcee: the MCMC hammer." </a:t>
            </a:r>
            <a:r>
              <a:rPr lang="en-US" altLang="zh-CN" sz="1050" b="0" i="1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Publications of the Astronomical Society of the Pacific</a:t>
            </a:r>
            <a:r>
              <a:rPr lang="en-US" altLang="zh-CN" sz="105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 125.925 (2013): 306-312.</a:t>
            </a:r>
            <a:endParaRPr lang="en-US" altLang="zh-CN" sz="1050" dirty="0">
              <a:solidFill>
                <a:schemeClr val="accent1"/>
              </a:solidFill>
              <a:effectLst/>
              <a:latin typeface="CMR8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47DFFBA-EFFB-284F-A91E-147563A94475}"/>
              </a:ext>
            </a:extLst>
          </p:cNvPr>
          <p:cNvSpPr txBox="1"/>
          <p:nvPr/>
        </p:nvSpPr>
        <p:spPr>
          <a:xfrm>
            <a:off x="8126444" y="844401"/>
            <a:ext cx="3376159" cy="369332"/>
          </a:xfrm>
          <a:prstGeom prst="rect">
            <a:avLst/>
          </a:prstGeom>
          <a:solidFill>
            <a:schemeClr val="accent3">
              <a:alpha val="36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Posterior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endParaRPr kumimoji="1" lang="zh-CN" altLang="en-US" dirty="0"/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1B82DD1A-E206-F24C-95D9-27E2C56D989E}"/>
              </a:ext>
            </a:extLst>
          </p:cNvPr>
          <p:cNvSpPr/>
          <p:nvPr/>
        </p:nvSpPr>
        <p:spPr>
          <a:xfrm>
            <a:off x="7563556" y="5475111"/>
            <a:ext cx="699911" cy="191911"/>
          </a:xfrm>
          <a:prstGeom prst="roundRect">
            <a:avLst/>
          </a:prstGeom>
          <a:solidFill>
            <a:schemeClr val="accent4">
              <a:alpha val="24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圆角矩形 25">
            <a:extLst>
              <a:ext uri="{FF2B5EF4-FFF2-40B4-BE49-F238E27FC236}">
                <a16:creationId xmlns:a16="http://schemas.microsoft.com/office/drawing/2014/main" id="{5F8F26D7-DE13-7342-96F1-4AD2C633B759}"/>
              </a:ext>
            </a:extLst>
          </p:cNvPr>
          <p:cNvSpPr/>
          <p:nvPr/>
        </p:nvSpPr>
        <p:spPr>
          <a:xfrm>
            <a:off x="886178" y="5497824"/>
            <a:ext cx="1074662" cy="158045"/>
          </a:xfrm>
          <a:prstGeom prst="roundRect">
            <a:avLst/>
          </a:prstGeom>
          <a:solidFill>
            <a:schemeClr val="accent4">
              <a:alpha val="24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B2B5583-E8F3-974E-8A33-9E8FBDFDA70E}"/>
              </a:ext>
            </a:extLst>
          </p:cNvPr>
          <p:cNvSpPr txBox="1"/>
          <p:nvPr/>
        </p:nvSpPr>
        <p:spPr>
          <a:xfrm>
            <a:off x="838201" y="6413698"/>
            <a:ext cx="4114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S. </a:t>
            </a:r>
            <a:r>
              <a:rPr lang="en-US" altLang="zh-CN" sz="1100" dirty="0" err="1">
                <a:solidFill>
                  <a:schemeClr val="accent1"/>
                </a:solidFill>
                <a:effectLst/>
                <a:latin typeface="CMR9"/>
              </a:rPr>
              <a:t>Kubis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 and M. </a:t>
            </a:r>
            <a:r>
              <a:rPr lang="en-US" altLang="zh-CN" sz="1100" dirty="0" err="1">
                <a:solidFill>
                  <a:schemeClr val="accent1"/>
                </a:solidFill>
                <a:effectLst/>
                <a:latin typeface="CMR9"/>
              </a:rPr>
              <a:t>Kutschera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, Physics Letters B 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BX9"/>
              </a:rPr>
              <a:t>399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, 191</a:t>
            </a:r>
            <a:r>
              <a:rPr lang="en-US" altLang="zh-CN" sz="1100" dirty="0">
                <a:solidFill>
                  <a:schemeClr val="accent1"/>
                </a:solidFill>
                <a:latin typeface="CMR9"/>
              </a:rPr>
              <a:t>.</a:t>
            </a:r>
            <a:endParaRPr lang="en-US" altLang="zh-CN" sz="1100" dirty="0">
              <a:solidFill>
                <a:schemeClr val="accent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25248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Expressions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8051A00-E56C-554B-93A3-822000924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838" y="788610"/>
            <a:ext cx="4217431" cy="62975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9518D38-A5C1-5C4C-96F2-C455C833B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356" y="788610"/>
            <a:ext cx="4723695" cy="67364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BE0BFBB-F204-144F-BF61-852FF5955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800" y="1762913"/>
            <a:ext cx="9666697" cy="1374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9FA3561-D471-8E4B-B8CD-7108027BFE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86" y="3524674"/>
            <a:ext cx="2444567" cy="45737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51EAC11-8DF3-F940-A830-48BA3F7668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260" y="4097910"/>
            <a:ext cx="5827533" cy="67817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4FF1E53-1D1B-D141-8CA6-A85CA7BBC4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119" y="4938489"/>
            <a:ext cx="11083636" cy="145894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F9ED0A1-FB4B-E34C-94C5-64FA7B05BF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9714" y="2652840"/>
            <a:ext cx="4210965" cy="103302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72CF6E3-9095-674C-B0C3-A764EAA0C3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0551" y="3709977"/>
            <a:ext cx="4463306" cy="104879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62B07BC-7466-B84D-B15F-FBE55656F5A1}"/>
              </a:ext>
            </a:extLst>
          </p:cNvPr>
          <p:cNvSpPr txBox="1"/>
          <p:nvPr/>
        </p:nvSpPr>
        <p:spPr>
          <a:xfrm>
            <a:off x="6683022" y="2564924"/>
            <a:ext cx="4917029" cy="23735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DCEA28CF-975A-9849-9FCF-A1ED09529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86786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Range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of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isovector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parameters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82DB178-4E71-E048-B82F-544EB1E3E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11</a:t>
            </a:fld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6D76D03-281B-484C-AF36-ACE84D4D4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62" y="749482"/>
            <a:ext cx="4809067" cy="363929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8EEA93D-4E55-3046-A434-23AEE434C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274" y="595926"/>
            <a:ext cx="5036526" cy="385719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BDBBAA3-B1AD-E947-86FA-F04A2E4B1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713" y="5727518"/>
            <a:ext cx="1803400" cy="381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5D306B6-9347-7B4A-8CDA-9DD9B6F16311}"/>
                  </a:ext>
                </a:extLst>
              </p:cNvPr>
              <p:cNvSpPr txBox="1"/>
              <p:nvPr/>
            </p:nvSpPr>
            <p:spPr>
              <a:xfrm>
                <a:off x="3043496" y="5527222"/>
                <a:ext cx="8310304" cy="986680"/>
              </a:xfrm>
              <a:prstGeom prst="rect">
                <a:avLst/>
              </a:prstGeom>
              <a:noFill/>
              <a:ln>
                <a:solidFill>
                  <a:schemeClr val="accent4">
                    <a:shade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Keep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8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ρ</m:t>
                        </m:r>
                      </m:sub>
                      <m:sup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8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δ</m:t>
                        </m:r>
                      </m:sub>
                      <m:sup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zh-CN" altLang="zh-CN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allow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us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to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minimize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the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influence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of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the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global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probability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distribution</a:t>
                </a:r>
              </a:p>
              <a:p>
                <a:r>
                  <a:rPr kumimoji="1" lang="en-US" altLang="zh-CN" dirty="0"/>
                  <a:t>Quantify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effects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uncertainties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in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𝑠𝑦𝑚</m:t>
                        </m:r>
                      </m:sub>
                    </m:sSub>
                  </m:oMath>
                </a14:m>
                <a:r>
                  <a:rPr lang="zh-CN" altLang="zh-CN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and</a:t>
                </a:r>
                <a:r>
                  <a:rPr lang="zh-CN" altLang="en-US" dirty="0">
                    <a:effectLst/>
                  </a:rPr>
                  <a:t>  </a:t>
                </a:r>
                <a:r>
                  <a:rPr lang="en-US" altLang="zh-CN" dirty="0">
                    <a:effectLst/>
                  </a:rPr>
                  <a:t>L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5D306B6-9347-7B4A-8CDA-9DD9B6F16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496" y="5527222"/>
                <a:ext cx="8310304" cy="986680"/>
              </a:xfrm>
              <a:prstGeom prst="rect">
                <a:avLst/>
              </a:prstGeom>
              <a:blipFill>
                <a:blip r:embed="rId5"/>
                <a:stretch>
                  <a:fillRect l="-610" t="-1250" b="-6250"/>
                </a:stretch>
              </a:blipFill>
              <a:ln>
                <a:solidFill>
                  <a:schemeClr val="accent4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04CA3105-8AA7-2342-99C0-C94EB636B0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486" y="4683755"/>
            <a:ext cx="2304123" cy="5688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F88AA2B-AA8E-0641-AC48-77B83BFF5C54}"/>
              </a:ext>
            </a:extLst>
          </p:cNvPr>
          <p:cNvSpPr txBox="1"/>
          <p:nvPr/>
        </p:nvSpPr>
        <p:spPr>
          <a:xfrm>
            <a:off x="3543723" y="4703625"/>
            <a:ext cx="2230244" cy="523220"/>
          </a:xfrm>
          <a:prstGeom prst="rect">
            <a:avLst/>
          </a:prstGeom>
          <a:noFill/>
          <a:ln>
            <a:solidFill>
              <a:schemeClr val="accent4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/>
              <a:t>Upper</a:t>
            </a:r>
            <a:r>
              <a:rPr kumimoji="1" lang="zh-CN" altLang="en-US" sz="1400" b="1" dirty="0"/>
              <a:t> </a:t>
            </a:r>
            <a:r>
              <a:rPr kumimoji="1" lang="en-US" altLang="zh-CN" sz="1400" b="1" dirty="0"/>
              <a:t>bound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b="1" dirty="0"/>
              <a:t>L</a:t>
            </a:r>
            <a:r>
              <a:rPr kumimoji="1" lang="zh-CN" altLang="en-US" sz="1400" b="1" dirty="0"/>
              <a:t> </a:t>
            </a:r>
            <a:r>
              <a:rPr kumimoji="1" lang="en-US" altLang="zh-CN" sz="1400" dirty="0"/>
              <a:t>should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smaller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than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75MeV</a:t>
            </a:r>
            <a:endParaRPr kumimoji="1" lang="zh-CN" altLang="en-US" sz="1400" dirty="0"/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A1F6CC52-4A6C-464E-896A-768FC7587026}"/>
              </a:ext>
            </a:extLst>
          </p:cNvPr>
          <p:cNvCxnSpPr/>
          <p:nvPr/>
        </p:nvCxnSpPr>
        <p:spPr>
          <a:xfrm>
            <a:off x="2877015" y="4973768"/>
            <a:ext cx="6021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DF0951D2-24BE-BF40-BDBF-090B0A34DF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3003" y="4639188"/>
            <a:ext cx="1981007" cy="598909"/>
          </a:xfrm>
          <a:prstGeom prst="rect">
            <a:avLst/>
          </a:prstGeom>
        </p:spPr>
      </p:pic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DC649716-70E6-0642-994D-84BAC5CE1E1C}"/>
              </a:ext>
            </a:extLst>
          </p:cNvPr>
          <p:cNvCxnSpPr/>
          <p:nvPr/>
        </p:nvCxnSpPr>
        <p:spPr>
          <a:xfrm>
            <a:off x="5954751" y="5118408"/>
            <a:ext cx="22190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626E9CFC-5B7E-CA4E-B0D1-7E643F233633}"/>
              </a:ext>
            </a:extLst>
          </p:cNvPr>
          <p:cNvSpPr txBox="1"/>
          <p:nvPr/>
        </p:nvSpPr>
        <p:spPr>
          <a:xfrm>
            <a:off x="6159247" y="4546058"/>
            <a:ext cx="1624304" cy="52322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Ensuring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the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same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range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variation</a:t>
            </a:r>
            <a:endParaRPr kumimoji="1" lang="zh-CN" altLang="en-US" sz="14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0F766FB-9EEB-5D48-B595-E19054BD27AD}"/>
              </a:ext>
            </a:extLst>
          </p:cNvPr>
          <p:cNvSpPr txBox="1"/>
          <p:nvPr/>
        </p:nvSpPr>
        <p:spPr>
          <a:xfrm>
            <a:off x="8441473" y="4639188"/>
            <a:ext cx="2174488" cy="598909"/>
          </a:xfrm>
          <a:prstGeom prst="rect">
            <a:avLst/>
          </a:prstGeom>
          <a:noFill/>
          <a:ln>
            <a:solidFill>
              <a:schemeClr val="accent4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29ECC7B-6D86-6F46-A36F-46288A63F772}"/>
              </a:ext>
            </a:extLst>
          </p:cNvPr>
          <p:cNvSpPr txBox="1"/>
          <p:nvPr/>
        </p:nvSpPr>
        <p:spPr>
          <a:xfrm>
            <a:off x="7259444" y="1070517"/>
            <a:ext cx="914400" cy="63562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4134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Dark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Matter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26B206F-4F53-384D-87C5-58ABFA804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12</a:t>
            </a:fld>
            <a:endParaRPr kumimoji="1"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357F734-1DD3-0E49-8B1B-6FA218F4749A}"/>
              </a:ext>
            </a:extLst>
          </p:cNvPr>
          <p:cNvSpPr txBox="1"/>
          <p:nvPr/>
        </p:nvSpPr>
        <p:spPr>
          <a:xfrm>
            <a:off x="435923" y="753069"/>
            <a:ext cx="89311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0" fontAlgn="base" hangingPunct="0">
              <a:spcBef>
                <a:spcPts val="0"/>
              </a:spcBef>
              <a:spcAft>
                <a:spcPts val="0"/>
              </a:spcAft>
            </a:pPr>
            <a:r>
              <a:rPr lang="en-US" altLang="zh-CN" sz="1800" b="1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Lagrangian</a:t>
            </a:r>
            <a:r>
              <a:rPr lang="en-US" altLang="zh-CN" sz="900" kern="12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9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Panotopoulos, </a:t>
            </a:r>
            <a:r>
              <a:rPr lang="en-US" altLang="zh-CN" sz="900" b="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Grigorios</a:t>
            </a:r>
            <a:r>
              <a:rPr lang="en-US" altLang="zh-CN" sz="9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, and </a:t>
            </a:r>
            <a:r>
              <a:rPr lang="en-US" altLang="zh-CN" sz="900" b="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Ilídio</a:t>
            </a:r>
            <a:r>
              <a:rPr lang="en-US" altLang="zh-CN" sz="9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Lopes. "Dark matter effect on realistic equation of state in neutron stars." </a:t>
            </a:r>
            <a:r>
              <a:rPr lang="en-US" altLang="zh-CN" sz="900" b="0" i="1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Physical Review D</a:t>
            </a:r>
            <a:r>
              <a:rPr lang="en-US" altLang="zh-CN" sz="9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 96.8 (2017): 083004.</a:t>
            </a:r>
            <a:r>
              <a:rPr lang="en-US" altLang="zh-CN" sz="900" kern="12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2A4CEF6-A823-A743-AFFA-6C4C4A4D0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60" y="1164493"/>
            <a:ext cx="5768390" cy="58985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9567A8F-481F-1642-96D5-34438CE69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23" y="1796435"/>
            <a:ext cx="4308459" cy="171334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215F66E-EB28-E64A-B21B-00664D7C3098}"/>
              </a:ext>
            </a:extLst>
          </p:cNvPr>
          <p:cNvSpPr txBox="1"/>
          <p:nvPr/>
        </p:nvSpPr>
        <p:spPr>
          <a:xfrm>
            <a:off x="5056616" y="1796435"/>
            <a:ext cx="402047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G. Panotopoulos and I. Lopes, Physical Review D 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BX9"/>
              </a:rPr>
              <a:t>96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, 083004 (2017).</a:t>
            </a:r>
          </a:p>
          <a:p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B. Murakami and J. D. Wells, Physical Review D 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BX9"/>
              </a:rPr>
              <a:t>64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, 015001 (2001).</a:t>
            </a:r>
            <a:r>
              <a:rPr lang="en-US" altLang="zh-CN" sz="1800" dirty="0">
                <a:effectLst/>
                <a:latin typeface="CMR9"/>
              </a:rPr>
              <a:t> </a:t>
            </a:r>
            <a:endParaRPr lang="en-US" altLang="zh-CN" sz="1100" dirty="0">
              <a:effectLst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8489567-43C3-0345-B63F-1F751D98BAF4}"/>
              </a:ext>
            </a:extLst>
          </p:cNvPr>
          <p:cNvSpPr txBox="1"/>
          <p:nvPr/>
        </p:nvSpPr>
        <p:spPr>
          <a:xfrm>
            <a:off x="5056616" y="2532889"/>
            <a:ext cx="3864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J. M. Cline, P. Scott, K. Kainulainen, and C. Weniger, Physical Review D—Particles, Fields, Gravitation, and Cosmology 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BX9"/>
              </a:rPr>
              <a:t>88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, 055025 (2013). </a:t>
            </a:r>
          </a:p>
          <a:p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H. C. Das, A. Kumar, B. Kumar, S. K. Biswal, T. Nakatsukasa, A. Li, and S. Patra, Monthly Notices of the Royal Astronomical Society 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BX9"/>
              </a:rPr>
              <a:t>495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, 4893 (2020). </a:t>
            </a:r>
            <a:endParaRPr lang="en-US" altLang="zh-CN" sz="1100" dirty="0">
              <a:solidFill>
                <a:schemeClr val="accent1"/>
              </a:solidFill>
              <a:effectLst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8F3DC11-3957-634A-A4DB-E7BA336C294C}"/>
              </a:ext>
            </a:extLst>
          </p:cNvPr>
          <p:cNvSpPr txBox="1"/>
          <p:nvPr/>
        </p:nvSpPr>
        <p:spPr>
          <a:xfrm>
            <a:off x="435923" y="3814485"/>
            <a:ext cx="23649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0" fontAlgn="base" hangingPunct="0"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</a:t>
            </a:r>
            <a:r>
              <a:rPr lang="zh-CN" altLang="en-US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total</a:t>
            </a:r>
            <a:r>
              <a:rPr lang="zh-CN" altLang="en-US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40404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Lagrangian:</a:t>
            </a:r>
            <a:endParaRPr lang="zh-CN" altLang="zh-CN" b="1" dirty="0">
              <a:effectLst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9E2E8B1-FDAD-C14B-AD0D-26E55B275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152" y="5228545"/>
            <a:ext cx="2423062" cy="101797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8EC3BB4-145C-004D-8C6D-B84ECA3D25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5502" y="3846243"/>
            <a:ext cx="2364973" cy="305815"/>
          </a:xfrm>
          <a:prstGeom prst="rect">
            <a:avLst/>
          </a:prstGeom>
        </p:spPr>
      </p:pic>
      <p:sp>
        <p:nvSpPr>
          <p:cNvPr id="14" name="文本框 9">
            <a:extLst>
              <a:ext uri="{FF2B5EF4-FFF2-40B4-BE49-F238E27FC236}">
                <a16:creationId xmlns:a16="http://schemas.microsoft.com/office/drawing/2014/main" id="{18F3DC11-3957-634A-A4DB-E7BA336C294C}"/>
              </a:ext>
            </a:extLst>
          </p:cNvPr>
          <p:cNvSpPr txBox="1"/>
          <p:nvPr/>
        </p:nvSpPr>
        <p:spPr>
          <a:xfrm>
            <a:off x="441037" y="5196786"/>
            <a:ext cx="2329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eaLnBrk="0" fontAlgn="base" hangingPunct="0"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</a:t>
            </a:r>
            <a:r>
              <a:rPr lang="zh-CN" altLang="en-US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field</a:t>
            </a:r>
            <a:r>
              <a:rPr lang="zh-CN" altLang="en-US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equation:</a:t>
            </a:r>
            <a:endParaRPr lang="zh-CN" altLang="zh-CN" b="1" dirty="0">
              <a:effectLst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1B2E6EB-0170-D349-A91F-C66C99EAFA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5659" y="4392420"/>
            <a:ext cx="2932047" cy="65236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5E550A65-2A19-B14E-83EB-B70EE0F7E330}"/>
              </a:ext>
            </a:extLst>
          </p:cNvPr>
          <p:cNvSpPr txBox="1"/>
          <p:nvPr/>
        </p:nvSpPr>
        <p:spPr>
          <a:xfrm>
            <a:off x="976371" y="4518178"/>
            <a:ext cx="1248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Scalar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density</a:t>
            </a:r>
            <a:endParaRPr kumimoji="1" lang="zh-CN" altLang="en-US" sz="1400" dirty="0"/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3392E397-F96A-4D4B-9096-219CB128984D}"/>
              </a:ext>
            </a:extLst>
          </p:cNvPr>
          <p:cNvCxnSpPr/>
          <p:nvPr/>
        </p:nvCxnSpPr>
        <p:spPr>
          <a:xfrm flipV="1">
            <a:off x="3668751" y="4994774"/>
            <a:ext cx="0" cy="289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2F982476-3CBF-8142-B2A9-A4E4C8CFCF63}"/>
              </a:ext>
            </a:extLst>
          </p:cNvPr>
          <p:cNvSpPr txBox="1"/>
          <p:nvPr/>
        </p:nvSpPr>
        <p:spPr>
          <a:xfrm>
            <a:off x="814039" y="4392420"/>
            <a:ext cx="4453667" cy="652363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85C0CA1D-AF44-F943-975C-5EFEBEE0DD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9907" y="3717812"/>
            <a:ext cx="3810055" cy="103752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7EDF9EBC-4611-084F-899B-A0D7F10F57A6}"/>
              </a:ext>
            </a:extLst>
          </p:cNvPr>
          <p:cNvSpPr txBox="1"/>
          <p:nvPr/>
        </p:nvSpPr>
        <p:spPr>
          <a:xfrm>
            <a:off x="5978523" y="3705360"/>
            <a:ext cx="1716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Effective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mass</a:t>
            </a:r>
            <a:endParaRPr kumimoji="1"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E92A2B2-F894-5740-800E-6CBAE65971A3}"/>
              </a:ext>
            </a:extLst>
          </p:cNvPr>
          <p:cNvSpPr txBox="1"/>
          <p:nvPr/>
        </p:nvSpPr>
        <p:spPr>
          <a:xfrm>
            <a:off x="5978524" y="5135472"/>
            <a:ext cx="7568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0" fontAlgn="base" hangingPunct="0"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EOS</a:t>
            </a:r>
            <a:endParaRPr lang="zh-CN" altLang="zh-CN" b="1" dirty="0">
              <a:effectLst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707A7B2B-40DE-4642-8E28-AAB9BA22D8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1936" y="4952535"/>
            <a:ext cx="4389182" cy="150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19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Curvature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invariants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0B87B89-4615-3346-A447-7747EAAE5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13</a:t>
            </a:fld>
            <a:endParaRPr kumimoji="1"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67F3479-3B6D-2847-B629-D7BC4AE78BC5}"/>
              </a:ext>
            </a:extLst>
          </p:cNvPr>
          <p:cNvSpPr txBox="1"/>
          <p:nvPr/>
        </p:nvSpPr>
        <p:spPr>
          <a:xfrm>
            <a:off x="5757746" y="691376"/>
            <a:ext cx="6378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solidFill>
                  <a:schemeClr val="accent1"/>
                </a:solidFill>
                <a:effectLst/>
                <a:latin typeface="CMR9"/>
              </a:rPr>
              <a:t>K.Y.Ek</a:t>
            </a:r>
            <a:r>
              <a:rPr lang="en-US" altLang="zh-CN" sz="1600" dirty="0">
                <a:solidFill>
                  <a:schemeClr val="accent1"/>
                </a:solidFill>
                <a:effectLst/>
                <a:latin typeface="CMR9"/>
              </a:rPr>
              <a:t> ̧</a:t>
            </a:r>
            <a:r>
              <a:rPr lang="en-US" altLang="zh-CN" sz="1600" dirty="0" err="1">
                <a:solidFill>
                  <a:schemeClr val="accent1"/>
                </a:solidFill>
                <a:effectLst/>
                <a:latin typeface="CMR9"/>
              </a:rPr>
              <a:t>si,C.Gu</a:t>
            </a:r>
            <a:r>
              <a:rPr lang="en-US" altLang="zh-CN" sz="1600" dirty="0">
                <a:solidFill>
                  <a:schemeClr val="accent1"/>
                </a:solidFill>
                <a:effectLst/>
                <a:latin typeface="CMR9"/>
              </a:rPr>
              <a:t> ̈ng ̈</a:t>
            </a:r>
            <a:r>
              <a:rPr lang="en-US" altLang="zh-CN" sz="1600" dirty="0" err="1">
                <a:solidFill>
                  <a:schemeClr val="accent1"/>
                </a:solidFill>
                <a:effectLst/>
                <a:latin typeface="CMR9"/>
              </a:rPr>
              <a:t>or,andM.M.Tu</a:t>
            </a:r>
            <a:r>
              <a:rPr lang="en-US" altLang="zh-CN" sz="1600" dirty="0">
                <a:solidFill>
                  <a:schemeClr val="accent1"/>
                </a:solidFill>
                <a:effectLst/>
                <a:latin typeface="CMR9"/>
              </a:rPr>
              <a:t> ̈</a:t>
            </a:r>
            <a:r>
              <a:rPr lang="en-US" altLang="zh-CN" sz="1600" dirty="0" err="1">
                <a:solidFill>
                  <a:schemeClr val="accent1"/>
                </a:solidFill>
                <a:effectLst/>
                <a:latin typeface="CMR9"/>
              </a:rPr>
              <a:t>rkog</a:t>
            </a:r>
            <a:r>
              <a:rPr lang="en-US" altLang="zh-CN" sz="1600" dirty="0">
                <a:solidFill>
                  <a:schemeClr val="accent1"/>
                </a:solidFill>
                <a:effectLst/>
                <a:latin typeface="CMR9"/>
              </a:rPr>
              <a:t> ̆</a:t>
            </a:r>
            <a:r>
              <a:rPr lang="en-US" altLang="zh-CN" sz="1600" dirty="0" err="1">
                <a:solidFill>
                  <a:schemeClr val="accent1"/>
                </a:solidFill>
                <a:effectLst/>
                <a:latin typeface="CMR9"/>
              </a:rPr>
              <a:t>lu,Physical</a:t>
            </a:r>
            <a:r>
              <a:rPr lang="en-US" altLang="zh-CN" sz="1600" dirty="0">
                <a:solidFill>
                  <a:schemeClr val="accent1"/>
                </a:solidFill>
                <a:effectLst/>
                <a:latin typeface="CMR9"/>
              </a:rPr>
              <a:t> Review D </a:t>
            </a:r>
            <a:r>
              <a:rPr lang="en-US" altLang="zh-CN" sz="1600" dirty="0">
                <a:solidFill>
                  <a:schemeClr val="accent1"/>
                </a:solidFill>
                <a:effectLst/>
                <a:latin typeface="CMBX9"/>
              </a:rPr>
              <a:t>89</a:t>
            </a:r>
            <a:r>
              <a:rPr lang="en-US" altLang="zh-CN" sz="1600" dirty="0">
                <a:solidFill>
                  <a:schemeClr val="accent1"/>
                </a:solidFill>
                <a:effectLst/>
                <a:latin typeface="CMR9"/>
              </a:rPr>
              <a:t>, 063003 (2014)</a:t>
            </a:r>
            <a:endParaRPr lang="en-US" altLang="zh-CN" sz="1600" dirty="0">
              <a:solidFill>
                <a:schemeClr val="accent1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F7C73DA-790C-1140-B24C-B9E99EF8E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1099" y="1204390"/>
            <a:ext cx="4168406" cy="51519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039A8F2-53D1-8E49-9459-CBECC72FF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956" y="1364435"/>
            <a:ext cx="1335838" cy="23420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1357035-7013-A04F-A99A-A4128B402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0342" y="5874373"/>
            <a:ext cx="1491975" cy="303599"/>
          </a:xfrm>
          <a:prstGeom prst="rect">
            <a:avLst/>
          </a:prstGeom>
        </p:spPr>
      </p:pic>
      <p:sp>
        <p:nvSpPr>
          <p:cNvPr id="14" name="右大括号 13">
            <a:extLst>
              <a:ext uri="{FF2B5EF4-FFF2-40B4-BE49-F238E27FC236}">
                <a16:creationId xmlns:a16="http://schemas.microsoft.com/office/drawing/2014/main" id="{34E270B1-44B7-F749-BB6D-ACEC5372E811}"/>
              </a:ext>
            </a:extLst>
          </p:cNvPr>
          <p:cNvSpPr/>
          <p:nvPr/>
        </p:nvSpPr>
        <p:spPr>
          <a:xfrm>
            <a:off x="8823538" y="1416222"/>
            <a:ext cx="338255" cy="98129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7A9722B-FF50-EE41-B05E-74F11EEA9B85}"/>
              </a:ext>
            </a:extLst>
          </p:cNvPr>
          <p:cNvSpPr txBox="1"/>
          <p:nvPr/>
        </p:nvSpPr>
        <p:spPr>
          <a:xfrm>
            <a:off x="9349504" y="1710506"/>
            <a:ext cx="2279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Vanish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vacuum</a:t>
            </a:r>
            <a:endParaRPr kumimoji="1" lang="zh-CN" altLang="en-US" dirty="0"/>
          </a:p>
        </p:txBody>
      </p:sp>
      <p:sp>
        <p:nvSpPr>
          <p:cNvPr id="17" name="右大括号 16">
            <a:extLst>
              <a:ext uri="{FF2B5EF4-FFF2-40B4-BE49-F238E27FC236}">
                <a16:creationId xmlns:a16="http://schemas.microsoft.com/office/drawing/2014/main" id="{DB6944B6-372E-E24A-96DA-5C1A379EF971}"/>
              </a:ext>
            </a:extLst>
          </p:cNvPr>
          <p:cNvSpPr/>
          <p:nvPr/>
        </p:nvSpPr>
        <p:spPr>
          <a:xfrm>
            <a:off x="9349503" y="3334215"/>
            <a:ext cx="600307" cy="188519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2608524-B17C-7441-9DBE-90D45DD7BA17}"/>
              </a:ext>
            </a:extLst>
          </p:cNvPr>
          <p:cNvSpPr txBox="1"/>
          <p:nvPr/>
        </p:nvSpPr>
        <p:spPr>
          <a:xfrm>
            <a:off x="10092269" y="3966876"/>
            <a:ext cx="2099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surface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curvature</a:t>
            </a:r>
            <a:endParaRPr kumimoji="1" lang="zh-CN" altLang="en-US" dirty="0"/>
          </a:p>
        </p:txBody>
      </p:sp>
      <p:sp>
        <p:nvSpPr>
          <p:cNvPr id="20" name="圆角矩形 19">
            <a:extLst>
              <a:ext uri="{FF2B5EF4-FFF2-40B4-BE49-F238E27FC236}">
                <a16:creationId xmlns:a16="http://schemas.microsoft.com/office/drawing/2014/main" id="{30998A4A-0A84-BB40-AC45-FE3D9F6391EA}"/>
              </a:ext>
            </a:extLst>
          </p:cNvPr>
          <p:cNvSpPr/>
          <p:nvPr/>
        </p:nvSpPr>
        <p:spPr>
          <a:xfrm>
            <a:off x="7749832" y="4772722"/>
            <a:ext cx="600307" cy="568712"/>
          </a:xfrm>
          <a:prstGeom prst="roundRect">
            <a:avLst/>
          </a:prstGeom>
          <a:solidFill>
            <a:schemeClr val="accent2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1EE46F2B-E083-C34D-A1D4-9BC6C18F68FF}"/>
              </a:ext>
            </a:extLst>
          </p:cNvPr>
          <p:cNvSpPr/>
          <p:nvPr/>
        </p:nvSpPr>
        <p:spPr>
          <a:xfrm>
            <a:off x="7373478" y="3791256"/>
            <a:ext cx="976661" cy="568712"/>
          </a:xfrm>
          <a:prstGeom prst="roundRect">
            <a:avLst/>
          </a:prstGeom>
          <a:solidFill>
            <a:schemeClr val="accent2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8ACBD67-8263-4640-90B5-9648EA3FEC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79" y="2145366"/>
            <a:ext cx="3929815" cy="35192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9609193-7DA1-A847-8847-CA5BB81968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313" y="2935899"/>
            <a:ext cx="3892823" cy="32440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136D952-F18F-ED4F-97EE-0F50EAA4E1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872" y="4880442"/>
            <a:ext cx="3890714" cy="31933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067B2AA-AF27-FD41-99F0-E3D1184C8A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132" y="3281947"/>
            <a:ext cx="3627423" cy="27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90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TOV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equation,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Tidal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Deformability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6C30EA2-9BA2-7840-B27A-2C3B5B872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14</a:t>
            </a:fld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A5523BB-B7A0-0A40-8257-4D85856E8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618" y="699139"/>
            <a:ext cx="4028176" cy="15444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E03388D-92E4-C04D-B79D-A48723AD3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114" y="2243539"/>
            <a:ext cx="4215695" cy="63322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A97B53F-CF98-F348-860C-1B94946AB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242" y="2870602"/>
            <a:ext cx="3936002" cy="7776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B683245-C0D4-7B47-BFCA-E2F5C66D11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7940" y="3584298"/>
            <a:ext cx="4789932" cy="125950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5BC6C03-D27B-5E42-955C-0B2F16D899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4570" y="3810499"/>
            <a:ext cx="2131687" cy="3924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F2064CA-E627-3640-88B1-B7A87C82DE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2798" y="5224257"/>
            <a:ext cx="1335838" cy="52479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EAD1037-0034-2743-B4AA-B15B1C759C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6697" y="4892703"/>
            <a:ext cx="5286101" cy="1612547"/>
          </a:xfrm>
          <a:prstGeom prst="rect">
            <a:avLst/>
          </a:prstGeom>
        </p:spPr>
      </p:pic>
      <p:sp>
        <p:nvSpPr>
          <p:cNvPr id="12" name="左大括号 11">
            <a:extLst>
              <a:ext uri="{FF2B5EF4-FFF2-40B4-BE49-F238E27FC236}">
                <a16:creationId xmlns:a16="http://schemas.microsoft.com/office/drawing/2014/main" id="{3BD56B5B-C122-B542-AA72-7F9BB2CF2720}"/>
              </a:ext>
            </a:extLst>
          </p:cNvPr>
          <p:cNvSpPr/>
          <p:nvPr/>
        </p:nvSpPr>
        <p:spPr>
          <a:xfrm>
            <a:off x="3378817" y="1092820"/>
            <a:ext cx="312801" cy="1467330"/>
          </a:xfrm>
          <a:prstGeom prst="lef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B458473-D2AB-3A45-B69C-8786F46AF0E6}"/>
                  </a:ext>
                </a:extLst>
              </p:cNvPr>
              <p:cNvSpPr txBox="1"/>
              <p:nvPr/>
            </p:nvSpPr>
            <p:spPr>
              <a:xfrm>
                <a:off x="1382143" y="1641819"/>
                <a:ext cx="17246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Input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NS</a:t>
                </a:r>
                <a:r>
                  <a:rPr kumimoji="1" lang="zh-CN" altLang="en-US" dirty="0"/>
                  <a:t>  </a:t>
                </a:r>
                <a:r>
                  <a:rPr kumimoji="1" lang="en-US" altLang="zh-CN" b="1" dirty="0"/>
                  <a:t>P</a:t>
                </a:r>
                <a:r>
                  <a:rPr kumimoji="1" lang="zh-CN" altLang="en-US" b="1" dirty="0"/>
                  <a:t> </a:t>
                </a:r>
                <a:r>
                  <a:rPr kumimoji="1" lang="en-US" altLang="zh-CN" b="1" dirty="0"/>
                  <a:t>,</a:t>
                </a:r>
                <a:r>
                  <a:rPr kumimoji="1" lang="zh-CN" altLang="en-US" b="1" dirty="0"/>
                  <a:t> </a:t>
                </a:r>
                <a14:m>
                  <m:oMath xmlns:m="http://schemas.openxmlformats.org/officeDocument/2006/math">
                    <m:r>
                      <a:rPr lang="en-US" altLang="zh-CN" sz="1800" b="1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𝛆</m:t>
                    </m:r>
                  </m:oMath>
                </a14:m>
                <a:r>
                  <a:rPr lang="zh-CN" altLang="zh-CN" b="1" dirty="0">
                    <a:effectLst/>
                  </a:rPr>
                  <a:t> </a:t>
                </a:r>
                <a:endParaRPr kumimoji="1" lang="zh-CN" altLang="en-US" b="1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B458473-D2AB-3A45-B69C-8786F46AF0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2143" y="1641819"/>
                <a:ext cx="1724658" cy="369332"/>
              </a:xfrm>
              <a:prstGeom prst="rect">
                <a:avLst/>
              </a:prstGeom>
              <a:blipFill>
                <a:blip r:embed="rId9"/>
                <a:stretch>
                  <a:fillRect l="-2920" t="-6667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22992CB-F784-4741-A5D2-BA64E3782BC5}"/>
              </a:ext>
            </a:extLst>
          </p:cNvPr>
          <p:cNvCxnSpPr/>
          <p:nvPr/>
        </p:nvCxnSpPr>
        <p:spPr>
          <a:xfrm>
            <a:off x="7660887" y="1906859"/>
            <a:ext cx="12823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C591DA8B-B40E-7140-8C43-DD1D7B31D238}"/>
              </a:ext>
            </a:extLst>
          </p:cNvPr>
          <p:cNvSpPr txBox="1"/>
          <p:nvPr/>
        </p:nvSpPr>
        <p:spPr>
          <a:xfrm>
            <a:off x="380046" y="2886931"/>
            <a:ext cx="2130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Boundary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condition</a:t>
            </a:r>
            <a:endParaRPr kumimoji="1"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AAED076-3C02-F74F-A0FB-DC6335FD4B1F}"/>
              </a:ext>
            </a:extLst>
          </p:cNvPr>
          <p:cNvSpPr txBox="1"/>
          <p:nvPr/>
        </p:nvSpPr>
        <p:spPr>
          <a:xfrm>
            <a:off x="9072434" y="5132584"/>
            <a:ext cx="1516566" cy="681749"/>
          </a:xfrm>
          <a:prstGeom prst="rect">
            <a:avLst/>
          </a:prstGeom>
          <a:solidFill>
            <a:schemeClr val="accent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FF52E32F-EA66-E449-A007-49CFCD7E24EF}"/>
                  </a:ext>
                </a:extLst>
              </p:cNvPr>
              <p:cNvSpPr txBox="1"/>
              <p:nvPr/>
            </p:nvSpPr>
            <p:spPr>
              <a:xfrm>
                <a:off x="9127036" y="1462534"/>
                <a:ext cx="2427655" cy="923330"/>
              </a:xfrm>
              <a:prstGeom prst="rect">
                <a:avLst/>
              </a:prstGeom>
              <a:solidFill>
                <a:schemeClr val="accent4">
                  <a:alpha val="2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M-R-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Λ</m:t>
                    </m:r>
                  </m:oMath>
                </a14:m>
                <a:r>
                  <a:rPr lang="zh-CN" altLang="zh-CN" dirty="0">
                    <a:effectLst/>
                  </a:rPr>
                  <a:t> 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relation</a:t>
                </a:r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Curvature-R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relation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FF52E32F-EA66-E449-A007-49CFCD7E2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7036" y="1462534"/>
                <a:ext cx="2427655" cy="923330"/>
              </a:xfrm>
              <a:prstGeom prst="rect">
                <a:avLst/>
              </a:prstGeom>
              <a:blipFill>
                <a:blip r:embed="rId10"/>
                <a:stretch>
                  <a:fillRect l="-2083" t="-4110" b="-95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>
            <a:extLst>
              <a:ext uri="{FF2B5EF4-FFF2-40B4-BE49-F238E27FC236}">
                <a16:creationId xmlns:a16="http://schemas.microsoft.com/office/drawing/2014/main" id="{37306EC3-7D96-F942-8490-8B2C1F81F71D}"/>
              </a:ext>
            </a:extLst>
          </p:cNvPr>
          <p:cNvSpPr txBox="1"/>
          <p:nvPr/>
        </p:nvSpPr>
        <p:spPr>
          <a:xfrm>
            <a:off x="1307769" y="1520616"/>
            <a:ext cx="1873405" cy="636241"/>
          </a:xfrm>
          <a:prstGeom prst="rect">
            <a:avLst/>
          </a:prstGeom>
          <a:solidFill>
            <a:schemeClr val="accent1">
              <a:alpha val="23000"/>
            </a:schemeClr>
          </a:solidFill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6D844DE8-23DF-DB43-B62A-E4DA8CAB69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1066" y="3415490"/>
            <a:ext cx="996465" cy="27958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E01C65C-EE04-E744-BE41-F7020D2FD7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326" y="3874577"/>
            <a:ext cx="989297" cy="24374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4596A83B-F774-B142-B016-917C91AA4EB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3899" y="4298322"/>
            <a:ext cx="1096113" cy="31939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C7106BBC-A26D-D041-8639-3EE17C7089A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1774" y="4707842"/>
            <a:ext cx="330634" cy="291273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EAF44B42-010C-1F43-AF89-EB367ECC10BB}"/>
              </a:ext>
            </a:extLst>
          </p:cNvPr>
          <p:cNvSpPr txBox="1"/>
          <p:nvPr/>
        </p:nvSpPr>
        <p:spPr>
          <a:xfrm>
            <a:off x="844487" y="4652087"/>
            <a:ext cx="21303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: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radius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of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star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surface</a:t>
            </a:r>
            <a:endParaRPr kumimoji="1" lang="zh-CN" altLang="en-US" sz="1600" dirty="0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2A50460F-4AC0-2141-90F9-EF8617EB94C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35405" y="2697022"/>
            <a:ext cx="1048797" cy="32331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1521EF95-8640-AE41-BFD3-02C74E9DAEC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11024" y="3264450"/>
            <a:ext cx="1025141" cy="34697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73D23553-294C-674B-912A-58A1A2E3064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8507" y="5373024"/>
            <a:ext cx="888933" cy="286754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7CAD2F36-F14F-B24A-A4DE-4665E264EBB1}"/>
              </a:ext>
            </a:extLst>
          </p:cNvPr>
          <p:cNvSpPr txBox="1"/>
          <p:nvPr/>
        </p:nvSpPr>
        <p:spPr>
          <a:xfrm>
            <a:off x="8754570" y="2697022"/>
            <a:ext cx="2131687" cy="16093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199CDD5-74EB-8C46-B069-C67E5E005EC8}"/>
              </a:ext>
            </a:extLst>
          </p:cNvPr>
          <p:cNvSpPr txBox="1"/>
          <p:nvPr/>
        </p:nvSpPr>
        <p:spPr>
          <a:xfrm>
            <a:off x="301083" y="2858679"/>
            <a:ext cx="2673725" cy="30403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56DF9A5D-0804-F74E-A694-74FC81AF5AD0}"/>
              </a:ext>
            </a:extLst>
          </p:cNvPr>
          <p:cNvSpPr txBox="1"/>
          <p:nvPr/>
        </p:nvSpPr>
        <p:spPr>
          <a:xfrm>
            <a:off x="3691618" y="699139"/>
            <a:ext cx="4126191" cy="1445466"/>
          </a:xfrm>
          <a:prstGeom prst="rect">
            <a:avLst/>
          </a:prstGeom>
          <a:solidFill>
            <a:schemeClr val="accent6">
              <a:alpha val="14000"/>
            </a:schemeClr>
          </a:solidFill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2512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Results—Symmetry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Energy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0B87B89-4615-3346-A447-7747EAAE5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15</a:t>
            </a:fld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68740ED-8FF6-B945-B1F5-39B85F00E25B}"/>
              </a:ext>
            </a:extLst>
          </p:cNvPr>
          <p:cNvSpPr txBox="1"/>
          <p:nvPr/>
        </p:nvSpPr>
        <p:spPr>
          <a:xfrm>
            <a:off x="8517627" y="829076"/>
            <a:ext cx="247988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0" i="0" dirty="0">
                <a:solidFill>
                  <a:schemeClr val="accent1"/>
                </a:solidFill>
                <a:effectLst/>
                <a:latin typeface="-apple-system"/>
              </a:rPr>
              <a:t>Fan Li, Bao-Jun Cai, Ying Zhou, Wei-Zhou Jiang, and Lie-Wen Chen </a:t>
            </a:r>
            <a:r>
              <a:rPr lang="en-US" altLang="zh-CN" sz="1050" dirty="0">
                <a:solidFill>
                  <a:schemeClr val="accent1"/>
                </a:solidFill>
                <a:latin typeface="-apple-system"/>
              </a:rPr>
              <a:t>.</a:t>
            </a:r>
            <a:r>
              <a:rPr lang="en-US" altLang="zh-CN" sz="1050" dirty="0">
                <a:solidFill>
                  <a:schemeClr val="accent1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"Effects of isoscalar-and isovector-scalar meson mixing on neutron star structure." The Astrophysical Journal 929.2 (2022): 183</a:t>
            </a:r>
            <a:r>
              <a:rPr lang="zh-CN" altLang="zh-CN" sz="700" dirty="0">
                <a:solidFill>
                  <a:schemeClr val="accent1"/>
                </a:solidFill>
                <a:effectLst/>
              </a:rPr>
              <a:t> </a:t>
            </a:r>
            <a:endParaRPr lang="zh-CN" altLang="en-US" sz="7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698341D-B277-234C-9180-83FDD7E8274F}"/>
                  </a:ext>
                </a:extLst>
              </p:cNvPr>
              <p:cNvSpPr txBox="1"/>
              <p:nvPr/>
            </p:nvSpPr>
            <p:spPr>
              <a:xfrm>
                <a:off x="1567874" y="3636314"/>
                <a:ext cx="1828800" cy="293607"/>
              </a:xfrm>
              <a:prstGeom prst="rect">
                <a:avLst/>
              </a:prstGeom>
              <a:solidFill>
                <a:schemeClr val="accent2">
                  <a:alpha val="18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effectLst/>
                    <a:ea typeface="Cambria Math" panose="02040503050406030204" pitchFamily="18" charset="0"/>
                    <a:cs typeface="Cambria" panose="02040503050406030204" pitchFamily="18" charset="0"/>
                  </a:rPr>
                  <a:t>With</a:t>
                </a:r>
                <a:r>
                  <a:rPr lang="zh-CN" altLang="en-US" sz="1200" dirty="0">
                    <a:effectLst/>
                    <a:ea typeface="Cambria Math" panose="02040503050406030204" pitchFamily="18" charset="0"/>
                    <a:cs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zh-CN" altLang="zh-CN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zh-CN" sz="1050" dirty="0"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2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=</m:t>
                    </m:r>
                    <m:r>
                      <a:rPr lang="en-US" altLang="zh-CN" sz="1200" b="0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5</m:t>
                    </m:r>
                    <m:r>
                      <a:rPr lang="en-US" altLang="zh-CN" sz="12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0</m:t>
                    </m:r>
                    <m:r>
                      <a:rPr lang="en-US" altLang="zh-CN" sz="12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𝑀𝑒𝑉</m:t>
                    </m:r>
                  </m:oMath>
                </a14:m>
                <a:r>
                  <a:rPr lang="zh-CN" altLang="en-US" sz="1200" dirty="0">
                    <a:effectLst/>
                  </a:rPr>
                  <a:t> </a:t>
                </a:r>
                <a:r>
                  <a:rPr lang="en-US" altLang="zh-CN" sz="1200" dirty="0">
                    <a:effectLst/>
                  </a:rPr>
                  <a:t>fixed</a:t>
                </a:r>
                <a:r>
                  <a:rPr lang="zh-CN" altLang="zh-CN" sz="1200" dirty="0">
                    <a:effectLst/>
                  </a:rPr>
                  <a:t> </a:t>
                </a:r>
                <a:endParaRPr kumimoji="1" lang="zh-CN" altLang="en-US" sz="12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698341D-B277-234C-9180-83FDD7E82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7874" y="3636314"/>
                <a:ext cx="1828800" cy="293607"/>
              </a:xfrm>
              <a:prstGeom prst="rect">
                <a:avLst/>
              </a:prstGeom>
              <a:blipFill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C60DFB1-E96F-6047-BF46-269B7FB88BF2}"/>
                  </a:ext>
                </a:extLst>
              </p:cNvPr>
              <p:cNvSpPr txBox="1"/>
              <p:nvPr/>
            </p:nvSpPr>
            <p:spPr>
              <a:xfrm>
                <a:off x="845706" y="4036230"/>
                <a:ext cx="3802130" cy="1654812"/>
              </a:xfrm>
              <a:prstGeom prst="rect">
                <a:avLst/>
              </a:prstGeom>
              <a:solidFill>
                <a:schemeClr val="accent6">
                  <a:alpha val="13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Conclusions:</a:t>
                </a:r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smaller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altLang="zh-CN"/>
                                  <m:t>sym</m:t>
                                </m:r>
                              </m:sub>
                            </m:sSub>
                          </m:e>
                        </m:d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zh-CN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,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/>
                  <a:t>stiffer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/>
                          <m:t>sym</m:t>
                        </m:r>
                      </m:sub>
                    </m:sSub>
                    <m:d>
                      <m:d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dirty="0">
                    <a:effectLst/>
                  </a:rPr>
                  <a:t> </a:t>
                </a:r>
                <a:endParaRPr lang="en-US" altLang="zh-CN" dirty="0">
                  <a:effectLst/>
                </a:endParaRPr>
              </a:p>
              <a:p>
                <a:r>
                  <a:rPr lang="zh-CN" altLang="zh-CN" dirty="0">
                    <a:effectLst/>
                  </a:rPr>
                  <a:t> </a:t>
                </a:r>
                <a:endParaRPr lang="en-US" altLang="zh-CN" dirty="0">
                  <a:effectLst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8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σδ</m:t>
                        </m:r>
                      </m:sub>
                    </m:sSub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=−0.004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: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soften</a:t>
                </a:r>
                <a:r>
                  <a:rPr kumimoji="1" lang="zh-CN" alt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/>
                          <m:t>sym</m:t>
                        </m:r>
                      </m:sub>
                    </m:sSub>
                    <m:d>
                      <m:d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C60DFB1-E96F-6047-BF46-269B7FB88B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706" y="4036230"/>
                <a:ext cx="3802130" cy="1654812"/>
              </a:xfrm>
              <a:prstGeom prst="rect">
                <a:avLst/>
              </a:prstGeom>
              <a:blipFill>
                <a:blip r:embed="rId3"/>
                <a:stretch>
                  <a:fillRect l="-1333" t="-1515" b="-2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>
            <a:extLst>
              <a:ext uri="{FF2B5EF4-FFF2-40B4-BE49-F238E27FC236}">
                <a16:creationId xmlns:a16="http://schemas.microsoft.com/office/drawing/2014/main" id="{ABE40A8F-7BA9-B746-AC5F-898EC5F7E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04" y="681112"/>
            <a:ext cx="4009422" cy="290735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FB851FD-A92A-3642-852F-24F608801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1952" y="3316808"/>
            <a:ext cx="3850048" cy="279524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62437D5-46C8-424F-B7F0-8D8C204727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7996" y="700704"/>
            <a:ext cx="3793588" cy="28681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8AF98FF-0631-B046-8E0F-30AE144DD260}"/>
                  </a:ext>
                </a:extLst>
              </p:cNvPr>
              <p:cNvSpPr txBox="1"/>
              <p:nvPr/>
            </p:nvSpPr>
            <p:spPr>
              <a:xfrm>
                <a:off x="5436892" y="3618393"/>
                <a:ext cx="1960518" cy="366895"/>
              </a:xfrm>
              <a:prstGeom prst="rect">
                <a:avLst/>
              </a:prstGeom>
              <a:solidFill>
                <a:schemeClr val="accent2">
                  <a:alpha val="16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effectLst/>
                    <a:ea typeface="Cambria Math" panose="02040503050406030204" pitchFamily="18" charset="0"/>
                    <a:cs typeface="Cambria" panose="02040503050406030204" pitchFamily="18" charset="0"/>
                  </a:rPr>
                  <a:t>With</a:t>
                </a:r>
                <a:r>
                  <a:rPr lang="zh-CN" altLang="en-US" sz="1200" dirty="0">
                    <a:effectLst/>
                    <a:ea typeface="Cambria Math" panose="02040503050406030204" pitchFamily="18" charset="0"/>
                    <a:cs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zh-CN" altLang="zh-CN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2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altLang="zh-CN" sz="1200"/>
                                  <m:t>sym</m:t>
                                </m:r>
                              </m:sub>
                            </m:sSub>
                          </m:e>
                        </m:d>
                      </m:e>
                      <m:sub>
                        <m:sSub>
                          <m:sSubPr>
                            <m:ctrlPr>
                              <a:rPr lang="zh-CN" altLang="zh-CN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2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altLang="zh-CN" sz="12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=30</m:t>
                    </m:r>
                    <m:r>
                      <a:rPr lang="en-US" altLang="zh-CN" sz="12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𝑀𝑒𝑉</m:t>
                    </m:r>
                  </m:oMath>
                </a14:m>
                <a:endParaRPr kumimoji="1" lang="zh-CN" altLang="en-US" sz="1200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8AF98FF-0631-B046-8E0F-30AE144DD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892" y="3618393"/>
                <a:ext cx="1960518" cy="3668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562FBFD-34EB-F74E-BCA2-FC415DC53514}"/>
                  </a:ext>
                </a:extLst>
              </p:cNvPr>
              <p:cNvSpPr txBox="1"/>
              <p:nvPr/>
            </p:nvSpPr>
            <p:spPr>
              <a:xfrm>
                <a:off x="4871766" y="4109145"/>
                <a:ext cx="3470186" cy="1563120"/>
              </a:xfrm>
              <a:prstGeom prst="rect">
                <a:avLst/>
              </a:prstGeom>
              <a:solidFill>
                <a:schemeClr val="accent6">
                  <a:alpha val="13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Conclusions:</a:t>
                </a:r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larger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zh-CN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,</a:t>
                </a:r>
                <a:r>
                  <a:rPr lang="zh-CN" altLang="en-US" dirty="0">
                    <a:effectLst/>
                  </a:rPr>
                  <a:t>  </a:t>
                </a:r>
                <a:r>
                  <a:rPr lang="en-US" altLang="zh-CN" dirty="0">
                    <a:effectLst/>
                  </a:rPr>
                  <a:t>softer</a:t>
                </a:r>
                <a:r>
                  <a:rPr lang="zh-CN" altLang="en-US" dirty="0">
                    <a:effectLst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/>
                          <m:t>sym</m:t>
                        </m:r>
                      </m:sub>
                    </m:sSub>
                    <m:d>
                      <m:d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dirty="0">
                    <a:effectLst/>
                  </a:rPr>
                  <a:t> </a:t>
                </a:r>
                <a:endParaRPr lang="en-US" altLang="zh-CN" dirty="0">
                  <a:effectLst/>
                </a:endParaRPr>
              </a:p>
              <a:p>
                <a:r>
                  <a:rPr lang="zh-CN" altLang="zh-CN" dirty="0">
                    <a:effectLst/>
                  </a:rPr>
                  <a:t> </a:t>
                </a:r>
                <a:endParaRPr lang="en-US" altLang="zh-CN" dirty="0">
                  <a:effectLst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8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σδ</m:t>
                        </m:r>
                      </m:sub>
                    </m:sSub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=−0.004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: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soften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/>
                          <m:t>sym</m:t>
                        </m:r>
                      </m:sub>
                    </m:sSub>
                    <m:d>
                      <m:d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dirty="0">
                    <a:effectLst/>
                  </a:rPr>
                  <a:t>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562FBFD-34EB-F74E-BCA2-FC415DC53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766" y="4109145"/>
                <a:ext cx="3470186" cy="1563120"/>
              </a:xfrm>
              <a:prstGeom prst="rect">
                <a:avLst/>
              </a:prstGeom>
              <a:blipFill>
                <a:blip r:embed="rId8"/>
                <a:stretch>
                  <a:fillRect l="-1460" t="-1613" b="-32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578A04E9-E89B-6742-A963-D488346F069B}"/>
              </a:ext>
            </a:extLst>
          </p:cNvPr>
          <p:cNvCxnSpPr/>
          <p:nvPr/>
        </p:nvCxnSpPr>
        <p:spPr>
          <a:xfrm flipV="1">
            <a:off x="7963382" y="1481559"/>
            <a:ext cx="554245" cy="4629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左大括号 19">
            <a:extLst>
              <a:ext uri="{FF2B5EF4-FFF2-40B4-BE49-F238E27FC236}">
                <a16:creationId xmlns:a16="http://schemas.microsoft.com/office/drawing/2014/main" id="{ABEE0A4F-5821-5347-A21C-0AAB8BEB946A}"/>
              </a:ext>
            </a:extLst>
          </p:cNvPr>
          <p:cNvSpPr/>
          <p:nvPr/>
        </p:nvSpPr>
        <p:spPr>
          <a:xfrm rot="16200000">
            <a:off x="4176648" y="4963829"/>
            <a:ext cx="263459" cy="1823405"/>
          </a:xfrm>
          <a:prstGeom prst="lef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4D7E93E7-7C41-1C4C-BF4C-59B9EE92E2C7}"/>
              </a:ext>
            </a:extLst>
          </p:cNvPr>
          <p:cNvSpPr/>
          <p:nvPr/>
        </p:nvSpPr>
        <p:spPr>
          <a:xfrm>
            <a:off x="1440551" y="6173541"/>
            <a:ext cx="6129291" cy="609426"/>
          </a:xfrm>
          <a:prstGeom prst="roundRect">
            <a:avLst/>
          </a:prstGeom>
          <a:solidFill>
            <a:schemeClr val="accent2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Not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fixed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conclusion.</a:t>
            </a:r>
            <a:r>
              <a:rPr kumimoji="1" lang="zh-CN" altLang="en-US" dirty="0">
                <a:solidFill>
                  <a:schemeClr val="tx1"/>
                </a:solidFill>
              </a:rPr>
              <a:t>  </a:t>
            </a:r>
            <a:r>
              <a:rPr kumimoji="1" lang="en-US" altLang="zh-CN" dirty="0">
                <a:solidFill>
                  <a:schemeClr val="tx1"/>
                </a:solidFill>
              </a:rPr>
              <a:t>Depend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on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isoscalar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parameter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45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M-R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relation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656DF7D-F722-A64B-B4B9-53E4AFC3B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16</a:t>
            </a:fld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E0D1BFA-A054-D147-B2B0-20B292CCB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29" y="747335"/>
            <a:ext cx="6687074" cy="348548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DB8C2C8-1034-2040-9EEE-A2DE1C4E5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159" y="601842"/>
            <a:ext cx="5087259" cy="387288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A5B574E-A4DD-4E4F-A13E-4085E7273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3" y="4253597"/>
            <a:ext cx="3297585" cy="253561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56EDC58-BF74-5C4B-9716-EF7F9944927C}"/>
              </a:ext>
            </a:extLst>
          </p:cNvPr>
          <p:cNvSpPr txBox="1"/>
          <p:nvPr/>
        </p:nvSpPr>
        <p:spPr>
          <a:xfrm>
            <a:off x="3536539" y="4540467"/>
            <a:ext cx="2718787" cy="1415772"/>
          </a:xfrm>
          <a:prstGeom prst="rect">
            <a:avLst/>
          </a:prstGeom>
          <a:solidFill>
            <a:schemeClr val="accent2">
              <a:alpha val="12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Effects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of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DM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EOS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:</a:t>
            </a:r>
            <a:r>
              <a:rPr kumimoji="1" lang="zh-CN" altLang="en-US" sz="1400" dirty="0"/>
              <a:t> </a:t>
            </a:r>
            <a:r>
              <a:rPr kumimoji="1" lang="en-US" altLang="zh-CN" b="1" dirty="0"/>
              <a:t>Soften</a:t>
            </a:r>
          </a:p>
          <a:p>
            <a:endParaRPr kumimoji="1" lang="en-US" altLang="zh-CN" sz="1050" b="1" dirty="0"/>
          </a:p>
          <a:p>
            <a:r>
              <a:rPr lang="en-US" altLang="zh-CN" sz="9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Das, Arpan, </a:t>
            </a:r>
            <a:r>
              <a:rPr lang="en-US" altLang="zh-CN" sz="900" b="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Tuhin</a:t>
            </a:r>
            <a:r>
              <a:rPr lang="en-US" altLang="zh-CN" sz="9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Malik, and </a:t>
            </a:r>
            <a:r>
              <a:rPr lang="en-US" altLang="zh-CN" sz="900" b="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Alekha</a:t>
            </a:r>
            <a:r>
              <a:rPr lang="en-US" altLang="zh-CN" sz="9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C. Nayak. "Confronting nuclear equation of state in the presence of dark matter using GW170817 observation in relativistic mean field theory approach." </a:t>
            </a:r>
            <a:r>
              <a:rPr lang="en-US" altLang="zh-CN" sz="900" b="0" i="1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Physical Review D</a:t>
            </a:r>
            <a:r>
              <a:rPr lang="en-US" altLang="zh-CN" sz="9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 99.4 (2019): 043016.</a:t>
            </a:r>
            <a:endParaRPr kumimoji="1" lang="zh-CN" altLang="en-US" b="1" dirty="0">
              <a:solidFill>
                <a:schemeClr val="accent1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9530EDA-7436-1B4F-A42E-5DF06DE41F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4124" y="4378308"/>
            <a:ext cx="3663537" cy="24562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8CC3AAD-574B-8640-B00E-9C63396351ED}"/>
                  </a:ext>
                </a:extLst>
              </p:cNvPr>
              <p:cNvSpPr txBox="1"/>
              <p:nvPr/>
            </p:nvSpPr>
            <p:spPr>
              <a:xfrm>
                <a:off x="10497661" y="4717473"/>
                <a:ext cx="734911" cy="388504"/>
              </a:xfrm>
              <a:prstGeom prst="rect">
                <a:avLst/>
              </a:prstGeom>
              <a:solidFill>
                <a:schemeClr val="accent2">
                  <a:alpha val="16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zh-CN" b="1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b="1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1800" b="1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𝑺</m:t>
                        </m:r>
                      </m:sub>
                      <m:sup>
                        <m:r>
                          <a:rPr lang="en-US" altLang="zh-CN" sz="1800" b="1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zh-CN" altLang="en-US" sz="1800" b="0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   </m:t>
                    </m:r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?</m:t>
                    </m:r>
                  </m:oMath>
                </a14:m>
                <a:r>
                  <a:rPr lang="zh-CN" altLang="zh-CN" dirty="0">
                    <a:effectLst/>
                  </a:rPr>
                  <a:t>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8CC3AAD-574B-8640-B00E-9C6339635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7661" y="4717473"/>
                <a:ext cx="734911" cy="388504"/>
              </a:xfrm>
              <a:prstGeom prst="rect">
                <a:avLst/>
              </a:prstGeom>
              <a:blipFill>
                <a:blip r:embed="rId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23A2B97D-45D5-8A46-8A09-FE6D8D56B129}"/>
              </a:ext>
            </a:extLst>
          </p:cNvPr>
          <p:cNvSpPr txBox="1"/>
          <p:nvPr/>
        </p:nvSpPr>
        <p:spPr>
          <a:xfrm>
            <a:off x="1799657" y="2504210"/>
            <a:ext cx="1101437" cy="238991"/>
          </a:xfrm>
          <a:prstGeom prst="rect">
            <a:avLst/>
          </a:prstGeom>
          <a:solidFill>
            <a:srgbClr val="00B0F0">
              <a:alpha val="40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267BC901-C909-CA42-9009-4B11A99DD1AA}"/>
              </a:ext>
            </a:extLst>
          </p:cNvPr>
          <p:cNvSpPr/>
          <p:nvPr/>
        </p:nvSpPr>
        <p:spPr>
          <a:xfrm rot="1347409">
            <a:off x="10215570" y="3698289"/>
            <a:ext cx="820882" cy="387297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6D32A8B2-270C-E149-A3C3-334B16ABA7EC}"/>
              </a:ext>
            </a:extLst>
          </p:cNvPr>
          <p:cNvSpPr/>
          <p:nvPr/>
        </p:nvSpPr>
        <p:spPr>
          <a:xfrm rot="20485364">
            <a:off x="4571726" y="2327768"/>
            <a:ext cx="982675" cy="426027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7034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zh-CN" alt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𝜎−𝛿 </a:t>
            </a:r>
            <a:r>
              <a:rPr lang="en-US" altLang="zh-CN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coupling</a:t>
            </a:r>
            <a:r>
              <a:rPr lang="zh-CN" alt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656DF7D-F722-A64B-B4B9-53E4AFC3B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17</a:t>
            </a:fld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0D8391B-9FA7-1548-96E3-F93C51028F03}"/>
                  </a:ext>
                </a:extLst>
              </p:cNvPr>
              <p:cNvSpPr txBox="1"/>
              <p:nvPr/>
            </p:nvSpPr>
            <p:spPr>
              <a:xfrm>
                <a:off x="4080764" y="2324676"/>
                <a:ext cx="4039980" cy="1754326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With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𝜎−𝛿 coupling:</a:t>
                </a:r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R: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smaller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than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''no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coupling''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Λ</m:t>
                    </m:r>
                  </m:oMath>
                </a14:m>
                <a:r>
                  <a:rPr kumimoji="1" lang="en-US" altLang="zh-CN" dirty="0"/>
                  <a:t>: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smaller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than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''no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coupling''</a:t>
                </a:r>
              </a:p>
              <a:p>
                <a:endParaRPr kumimoji="1" lang="en-US" altLang="zh-CN" dirty="0"/>
              </a:p>
              <a:p>
                <a:r>
                  <a:rPr kumimoji="1" lang="en-US" altLang="zh-CN" dirty="0">
                    <a:highlight>
                      <a:srgbClr val="00FFFF"/>
                    </a:highlight>
                  </a:rPr>
                  <a:t>M:</a:t>
                </a:r>
                <a:r>
                  <a:rPr kumimoji="1" lang="zh-CN" altLang="en-US" dirty="0">
                    <a:highlight>
                      <a:srgbClr val="00FFFF"/>
                    </a:highlight>
                  </a:rPr>
                  <a:t> </a:t>
                </a:r>
                <a:r>
                  <a:rPr kumimoji="1" lang="en-US" altLang="zh-CN" b="1" dirty="0">
                    <a:highlight>
                      <a:srgbClr val="00FFFF"/>
                    </a:highlight>
                  </a:rPr>
                  <a:t>larger</a:t>
                </a:r>
                <a:r>
                  <a:rPr kumimoji="1" lang="zh-CN" altLang="en-US" b="1" dirty="0">
                    <a:highlight>
                      <a:srgbClr val="00FFFF"/>
                    </a:highlight>
                  </a:rPr>
                  <a:t>？</a:t>
                </a:r>
                <a:r>
                  <a:rPr kumimoji="1" lang="en-US" altLang="zh-CN" b="1" dirty="0">
                    <a:highlight>
                      <a:srgbClr val="00FFFF"/>
                    </a:highlight>
                  </a:rPr>
                  <a:t>(</a:t>
                </a:r>
                <a:r>
                  <a:rPr lang="en-US" altLang="zh-CN" b="1" i="0" u="none" strike="noStrike" dirty="0">
                    <a:solidFill>
                      <a:srgbClr val="2A2B2E"/>
                    </a:solidFill>
                    <a:effectLst/>
                    <a:highlight>
                      <a:srgbClr val="00FFFF"/>
                    </a:highlight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abnormal phenomenon</a:t>
                </a:r>
                <a:r>
                  <a:rPr kumimoji="1" lang="en-US" altLang="zh-CN" b="1" dirty="0">
                    <a:highlight>
                      <a:srgbClr val="00FFFF"/>
                    </a:highlight>
                  </a:rPr>
                  <a:t>)</a:t>
                </a:r>
                <a:endParaRPr kumimoji="1" lang="zh-CN" altLang="en-US" b="1" dirty="0">
                  <a:highlight>
                    <a:srgbClr val="00FFFF"/>
                  </a:highlight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0D8391B-9FA7-1548-96E3-F93C51028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0764" y="2324676"/>
                <a:ext cx="4039980" cy="1754326"/>
              </a:xfrm>
              <a:prstGeom prst="rect">
                <a:avLst/>
              </a:prstGeom>
              <a:blipFill>
                <a:blip r:embed="rId2"/>
                <a:stretch>
                  <a:fillRect l="-938" t="-1429" b="-3571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4D72B90-1199-F74B-9C25-AF3ADB2F3333}"/>
                  </a:ext>
                </a:extLst>
              </p:cNvPr>
              <p:cNvSpPr txBox="1"/>
              <p:nvPr/>
            </p:nvSpPr>
            <p:spPr>
              <a:xfrm>
                <a:off x="440982" y="2324676"/>
                <a:ext cx="3470563" cy="1477328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With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Dark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Matter:</a:t>
                </a:r>
              </a:p>
              <a:p>
                <a:endParaRPr kumimoji="1" lang="en-US" altLang="zh-CN" dirty="0"/>
              </a:p>
              <a:p>
                <a:r>
                  <a:rPr kumimoji="1" lang="en-US" altLang="zh-CN" dirty="0"/>
                  <a:t>R:</a:t>
                </a:r>
                <a:r>
                  <a:rPr kumimoji="1" lang="zh-CN" altLang="en-US" dirty="0"/>
                  <a:t>  </a:t>
                </a:r>
                <a:r>
                  <a:rPr kumimoji="1" lang="en-US" altLang="zh-CN" dirty="0"/>
                  <a:t>smaller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Λ</m:t>
                    </m:r>
                  </m:oMath>
                </a14:m>
                <a:r>
                  <a:rPr kumimoji="1" lang="en-US" altLang="zh-CN" dirty="0"/>
                  <a:t>:</a:t>
                </a:r>
                <a:r>
                  <a:rPr kumimoji="1" lang="zh-CN" altLang="en-US" dirty="0"/>
                  <a:t>  </a:t>
                </a:r>
                <a:r>
                  <a:rPr kumimoji="1" lang="en-US" altLang="zh-CN" dirty="0"/>
                  <a:t>smaller</a:t>
                </a:r>
              </a:p>
              <a:p>
                <a:r>
                  <a:rPr kumimoji="1" lang="en-US" altLang="zh-CN" dirty="0"/>
                  <a:t>M: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smaller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4D72B90-1199-F74B-9C25-AF3ADB2F3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82" y="2324676"/>
                <a:ext cx="3470563" cy="1477328"/>
              </a:xfrm>
              <a:prstGeom prst="rect">
                <a:avLst/>
              </a:prstGeom>
              <a:blipFill>
                <a:blip r:embed="rId4"/>
                <a:stretch>
                  <a:fillRect l="-1455" t="-1695" b="-5085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DAD5E95E-92B8-6040-AB34-AA564D894255}"/>
              </a:ext>
            </a:extLst>
          </p:cNvPr>
          <p:cNvSpPr txBox="1"/>
          <p:nvPr/>
        </p:nvSpPr>
        <p:spPr>
          <a:xfrm>
            <a:off x="2282771" y="2324676"/>
            <a:ext cx="1628775" cy="369332"/>
          </a:xfrm>
          <a:prstGeom prst="rect">
            <a:avLst/>
          </a:prstGeom>
          <a:solidFill>
            <a:schemeClr val="accent2">
              <a:lumMod val="75000"/>
              <a:alpha val="21000"/>
            </a:schemeClr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EOS</a:t>
            </a:r>
            <a:r>
              <a:rPr kumimoji="1" lang="zh-CN" altLang="en-US" dirty="0"/>
              <a:t> </a:t>
            </a:r>
            <a:r>
              <a:rPr kumimoji="1" lang="en-US" altLang="zh-CN" dirty="0"/>
              <a:t>softening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7CE09F8-29CA-FE46-B751-6986D297F4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04" y="4333698"/>
            <a:ext cx="7302500" cy="25019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360FD4E7-E89F-7044-A85E-85107F326B77}"/>
              </a:ext>
            </a:extLst>
          </p:cNvPr>
          <p:cNvSpPr txBox="1"/>
          <p:nvPr/>
        </p:nvSpPr>
        <p:spPr>
          <a:xfrm>
            <a:off x="8610600" y="4696222"/>
            <a:ext cx="2286000" cy="1200329"/>
          </a:xfrm>
          <a:prstGeom prst="rect">
            <a:avLst/>
          </a:prstGeom>
          <a:solidFill>
            <a:schemeClr val="accent6">
              <a:alpha val="29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𝜎−𝛿 coupling seems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stiffening</a:t>
            </a:r>
          </a:p>
          <a:p>
            <a:endParaRPr kumimoji="1" lang="en-US" altLang="zh-CN" dirty="0"/>
          </a:p>
          <a:p>
            <a:r>
              <a:rPr kumimoji="1" lang="en-US" altLang="zh-CN" dirty="0">
                <a:highlight>
                  <a:srgbClr val="00FFFF"/>
                </a:highlight>
              </a:rPr>
              <a:t>Actually:</a:t>
            </a:r>
            <a:r>
              <a:rPr kumimoji="1" lang="zh-CN" altLang="en-US" dirty="0">
                <a:highlight>
                  <a:srgbClr val="00FFFF"/>
                </a:highlight>
              </a:rPr>
              <a:t> </a:t>
            </a:r>
            <a:r>
              <a:rPr kumimoji="1" lang="en-US" altLang="zh-CN" dirty="0">
                <a:highlight>
                  <a:srgbClr val="00FFFF"/>
                </a:highlight>
              </a:rPr>
              <a:t>softening</a:t>
            </a:r>
            <a:endParaRPr kumimoji="1" lang="zh-CN" altLang="en-US" dirty="0">
              <a:highlight>
                <a:srgbClr val="00FFFF"/>
              </a:highlight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D819526-02E2-AD48-BD4B-90646F639E1D}"/>
              </a:ext>
            </a:extLst>
          </p:cNvPr>
          <p:cNvSpPr txBox="1"/>
          <p:nvPr/>
        </p:nvSpPr>
        <p:spPr>
          <a:xfrm>
            <a:off x="8387316" y="2903584"/>
            <a:ext cx="3363702" cy="92333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2A2B2E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𝜎−𝛿 coupling's </a:t>
            </a:r>
            <a:r>
              <a:rPr lang="en-US" altLang="zh-CN" b="0" i="0" u="none" strike="noStrike" dirty="0">
                <a:solidFill>
                  <a:srgbClr val="2A2B2E"/>
                </a:solidFill>
                <a:effectLst/>
                <a:latin typeface="PingFang SC" panose="020B0400000000000000" pitchFamily="34" charset="-122"/>
                <a:ea typeface="PingFang SC" panose="020B0400000000000000" pitchFamily="34" charset="-122"/>
              </a:rPr>
              <a:t>trend of the MR Curve is opposite to that of dark matter softening EOS</a:t>
            </a:r>
            <a:r>
              <a:rPr kumimoji="1" lang="zh-CN" altLang="en-US" dirty="0"/>
              <a:t> </a:t>
            </a: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8EFC7904-6B7C-B543-984A-28EB80D907DE}"/>
              </a:ext>
            </a:extLst>
          </p:cNvPr>
          <p:cNvCxnSpPr/>
          <p:nvPr/>
        </p:nvCxnSpPr>
        <p:spPr>
          <a:xfrm>
            <a:off x="9346019" y="3944679"/>
            <a:ext cx="0" cy="648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5FFD6DF1-DBE2-F241-9152-C12AB144C6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382" y="614363"/>
            <a:ext cx="11083636" cy="154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016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EOS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abnormally softening</a:t>
            </a:r>
            <a:endParaRPr lang="zh-CN" altLang="en-US" sz="32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656DF7D-F722-A64B-B4B9-53E4AFC3B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18</a:t>
            </a:fld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FC0AF35-A7FC-EF4C-AB80-DE613CC48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627" y="776897"/>
            <a:ext cx="3558099" cy="28338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49E9761-7E87-C749-A205-50F01731F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2" y="853543"/>
            <a:ext cx="3489304" cy="26615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0A44512-3F5D-6047-80D3-F4D115F6D9AA}"/>
                  </a:ext>
                </a:extLst>
              </p:cNvPr>
              <p:cNvSpPr txBox="1"/>
              <p:nvPr/>
            </p:nvSpPr>
            <p:spPr>
              <a:xfrm>
                <a:off x="673956" y="4019826"/>
                <a:ext cx="3116756" cy="1910203"/>
              </a:xfrm>
              <a:prstGeom prst="rect">
                <a:avLst/>
              </a:prstGeom>
              <a:solidFill>
                <a:schemeClr val="accent2">
                  <a:alpha val="1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Shaded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region:</a:t>
                </a:r>
              </a:p>
              <a:p>
                <a:endParaRPr kumimoji="1" lang="en-US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800" i="1">
                                    <a:effectLst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ambria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altLang="zh-CN" sz="1800">
                                    <a:effectLst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ambria" panose="02040503050406030204" pitchFamily="18" charset="0"/>
                                  </a:rPr>
                                  <m:t>sym</m:t>
                                </m:r>
                              </m:sub>
                            </m:sSub>
                          </m:e>
                        </m:d>
                      </m:e>
                      <m:sub>
                        <m:sSub>
                          <m:sSub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altLang="zh-CN" dirty="0">
                    <a:effectLst/>
                  </a:rPr>
                  <a:t>fixed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at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  <a:highlight>
                      <a:srgbClr val="00FFFF"/>
                    </a:highlight>
                  </a:rPr>
                  <a:t>36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MeV</a:t>
                </a:r>
              </a:p>
              <a:p>
                <a:endParaRPr lang="en-US" altLang="zh-CN" i="1" dirty="0">
                  <a:latin typeface="Cambria Math" panose="02040503050406030204" pitchFamily="18" charset="0"/>
                  <a:ea typeface="Cambria Math" panose="02040503050406030204" pitchFamily="18" charset="0"/>
                  <a:cs typeface="Cambria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zh-CN" dirty="0">
                    <a:effectLst/>
                  </a:rPr>
                  <a:t> </a:t>
                </a:r>
                <a:r>
                  <a:rPr lang="zh-CN" altLang="en-US" dirty="0">
                    <a:effectLst/>
                  </a:rPr>
                  <a:t>： </a:t>
                </a:r>
                <a:r>
                  <a:rPr lang="en-US" altLang="zh-CN" dirty="0">
                    <a:effectLst/>
                  </a:rPr>
                  <a:t>from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  <a:highlight>
                      <a:srgbClr val="00FFFF"/>
                    </a:highlight>
                  </a:rPr>
                  <a:t>Right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to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  <a:highlight>
                      <a:srgbClr val="00FFFF"/>
                    </a:highlight>
                  </a:rPr>
                  <a:t>Left</a:t>
                </a:r>
                <a:r>
                  <a:rPr lang="zh-CN" altLang="en-US" dirty="0">
                    <a:effectLst/>
                    <a:highlight>
                      <a:srgbClr val="00FFFF"/>
                    </a:highlight>
                  </a:rPr>
                  <a:t> </a:t>
                </a:r>
                <a:endParaRPr lang="en-US" altLang="zh-CN" dirty="0">
                  <a:effectLst/>
                  <a:highlight>
                    <a:srgbClr val="00FFFF"/>
                  </a:highlight>
                </a:endParaRPr>
              </a:p>
              <a:p>
                <a:r>
                  <a:rPr lang="en-US" altLang="zh-CN" dirty="0"/>
                  <a:t>	</a:t>
                </a:r>
                <a:r>
                  <a:rPr lang="zh-CN" altLang="en-US" dirty="0"/>
                  <a:t>        </a:t>
                </a:r>
                <a:r>
                  <a:rPr lang="en-US" altLang="zh-CN" dirty="0">
                    <a:highlight>
                      <a:srgbClr val="00FFFF"/>
                    </a:highlight>
                  </a:rPr>
                  <a:t>40</a:t>
                </a:r>
                <a:r>
                  <a:rPr lang="zh-CN" altLang="en-US" dirty="0"/>
                  <a:t>  </a:t>
                </a:r>
                <a:r>
                  <a:rPr lang="en-US" altLang="zh-CN" dirty="0"/>
                  <a:t>to</a:t>
                </a:r>
                <a:r>
                  <a:rPr lang="zh-CN" altLang="en-US" dirty="0"/>
                  <a:t>  </a:t>
                </a:r>
                <a:r>
                  <a:rPr lang="en-US" altLang="zh-CN" dirty="0">
                    <a:highlight>
                      <a:srgbClr val="00FFFF"/>
                    </a:highlight>
                  </a:rPr>
                  <a:t>70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MeV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0A44512-3F5D-6047-80D3-F4D115F6D9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956" y="4019826"/>
                <a:ext cx="3116756" cy="1910203"/>
              </a:xfrm>
              <a:prstGeom prst="rect">
                <a:avLst/>
              </a:prstGeom>
              <a:blipFill>
                <a:blip r:embed="rId4"/>
                <a:stretch>
                  <a:fillRect l="-2033" t="-1316" b="-3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1801D5F-D4B0-264B-9ADB-A4BD4DE5424C}"/>
                  </a:ext>
                </a:extLst>
              </p:cNvPr>
              <p:cNvSpPr txBox="1"/>
              <p:nvPr/>
            </p:nvSpPr>
            <p:spPr>
              <a:xfrm>
                <a:off x="838200" y="6228686"/>
                <a:ext cx="2743201" cy="4122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larger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zh-CN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,</a:t>
                </a:r>
                <a:r>
                  <a:rPr lang="zh-CN" altLang="en-US" dirty="0">
                    <a:effectLst/>
                  </a:rPr>
                  <a:t>  </a:t>
                </a:r>
                <a:r>
                  <a:rPr lang="en-US" altLang="zh-CN" dirty="0">
                    <a:effectLst/>
                  </a:rPr>
                  <a:t>softer</a:t>
                </a:r>
                <a:r>
                  <a:rPr lang="zh-CN" altLang="en-US" dirty="0">
                    <a:effectLst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/>
                          <m:t>sym</m:t>
                        </m:r>
                      </m:sub>
                    </m:sSub>
                  </m:oMath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1801D5F-D4B0-264B-9ADB-A4BD4DE54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228686"/>
                <a:ext cx="2743201" cy="412229"/>
              </a:xfrm>
              <a:prstGeom prst="rect">
                <a:avLst/>
              </a:prstGeom>
              <a:blipFill>
                <a:blip r:embed="rId5"/>
                <a:stretch>
                  <a:fillRect l="-1835" t="-5882" b="-1176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1C0052F-856A-9847-9351-D0FBBB2605BC}"/>
                  </a:ext>
                </a:extLst>
              </p:cNvPr>
              <p:cNvSpPr txBox="1"/>
              <p:nvPr/>
            </p:nvSpPr>
            <p:spPr>
              <a:xfrm>
                <a:off x="4212213" y="3961954"/>
                <a:ext cx="38775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dirty="0"/>
                  <a:t>   </a:t>
                </a:r>
                <a:r>
                  <a:rPr kumimoji="1" lang="en-US" altLang="zh-CN" dirty="0"/>
                  <a:t>No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coupling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: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</a:t>
                </a:r>
                <a:r>
                  <a:rPr kumimoji="1" lang="zh-CN" altLang="en-US" dirty="0"/>
                  <a:t>       </a:t>
                </a:r>
                <a:r>
                  <a:rPr kumimoji="1" lang="en-US" altLang="zh-CN" dirty="0"/>
                  <a:t>,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</a:t>
                </a:r>
                <a:r>
                  <a:rPr kumimoji="1" lang="zh-CN" altLang="en-US" dirty="0"/>
                  <a:t>       </a:t>
                </a:r>
                <a:r>
                  <a:rPr kumimoji="1" lang="en-US" altLang="zh-CN" dirty="0"/>
                  <a:t>,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Λ</m:t>
                    </m:r>
                  </m:oMath>
                </a14:m>
                <a:r>
                  <a:rPr kumimoji="1" lang="zh-CN" altLang="en-US" dirty="0"/>
                  <a:t> 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1C0052F-856A-9847-9351-D0FBBB2605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2213" y="3961954"/>
                <a:ext cx="3877519" cy="369332"/>
              </a:xfrm>
              <a:prstGeom prst="rect">
                <a:avLst/>
              </a:prstGeom>
              <a:blipFill>
                <a:blip r:embed="rId6"/>
                <a:stretch>
                  <a:fillRect t="-10000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F4903B0-26D3-D447-8F11-050E44B8F9A4}"/>
                  </a:ext>
                </a:extLst>
              </p:cNvPr>
              <p:cNvSpPr txBox="1"/>
              <p:nvPr/>
            </p:nvSpPr>
            <p:spPr>
              <a:xfrm>
                <a:off x="4287248" y="4500969"/>
                <a:ext cx="3557935" cy="373307"/>
              </a:xfrm>
              <a:prstGeom prst="rect">
                <a:avLst/>
              </a:prstGeom>
              <a:solidFill>
                <a:schemeClr val="accent2">
                  <a:alpha val="9000"/>
                </a:schemeClr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en-US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𝐷𝑀</m:t>
                        </m:r>
                      </m:sup>
                    </m:sSubSup>
                    <m:r>
                      <a:rPr lang="zh-CN" altLang="en-US" i="0">
                        <a:latin typeface="Cambria Math" panose="02040503050406030204" pitchFamily="18" charset="0"/>
                      </a:rPr>
                      <m:t>=50</m:t>
                    </m:r>
                    <m:r>
                      <m:rPr>
                        <m:sty m:val="p"/>
                      </m:rPr>
                      <a:rPr lang="zh-CN" altLang="en-US" i="0">
                        <a:latin typeface="Cambria Math" panose="02040503050406030204" pitchFamily="18" charset="0"/>
                      </a:rPr>
                      <m:t>MeV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M</a:t>
                </a:r>
                <a:r>
                  <a:rPr lang="zh-CN" altLang="en-US" dirty="0"/>
                  <a:t>       </a:t>
                </a:r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</a:t>
                </a:r>
                <a:r>
                  <a:rPr lang="zh-CN" altLang="en-US" dirty="0"/>
                  <a:t>       </a:t>
                </a:r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Λ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F4903B0-26D3-D447-8F11-050E44B8F9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7248" y="4500969"/>
                <a:ext cx="3557935" cy="373307"/>
              </a:xfrm>
              <a:prstGeom prst="rect">
                <a:avLst/>
              </a:prstGeom>
              <a:blipFill>
                <a:blip r:embed="rId7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627DB897-B52C-AC42-B68D-1BCA1BFFFE58}"/>
              </a:ext>
            </a:extLst>
          </p:cNvPr>
          <p:cNvCxnSpPr/>
          <p:nvPr/>
        </p:nvCxnSpPr>
        <p:spPr>
          <a:xfrm flipH="1">
            <a:off x="6216561" y="4024542"/>
            <a:ext cx="92597" cy="24415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244FA6AB-D300-1F40-9619-A7EF57C96D90}"/>
              </a:ext>
            </a:extLst>
          </p:cNvPr>
          <p:cNvCxnSpPr/>
          <p:nvPr/>
        </p:nvCxnSpPr>
        <p:spPr>
          <a:xfrm flipH="1">
            <a:off x="6901397" y="4009274"/>
            <a:ext cx="92597" cy="24415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A92AF93E-AE65-CD4F-8931-F341BECA3828}"/>
              </a:ext>
            </a:extLst>
          </p:cNvPr>
          <p:cNvCxnSpPr/>
          <p:nvPr/>
        </p:nvCxnSpPr>
        <p:spPr>
          <a:xfrm flipV="1">
            <a:off x="6185697" y="4560426"/>
            <a:ext cx="111887" cy="21991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16C298F6-DB9F-FF46-B665-72984ECA7FDC}"/>
              </a:ext>
            </a:extLst>
          </p:cNvPr>
          <p:cNvCxnSpPr/>
          <p:nvPr/>
        </p:nvCxnSpPr>
        <p:spPr>
          <a:xfrm flipH="1">
            <a:off x="6901397" y="4565544"/>
            <a:ext cx="92597" cy="24415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A6D18B79-D661-F54A-9D93-2E22FEA8C409}"/>
              </a:ext>
            </a:extLst>
          </p:cNvPr>
          <p:cNvCxnSpPr/>
          <p:nvPr/>
        </p:nvCxnSpPr>
        <p:spPr>
          <a:xfrm flipH="1">
            <a:off x="7586233" y="4024541"/>
            <a:ext cx="92597" cy="24415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244FA6AB-D300-1F40-9619-A7EF57C96D90}"/>
              </a:ext>
            </a:extLst>
          </p:cNvPr>
          <p:cNvCxnSpPr/>
          <p:nvPr/>
        </p:nvCxnSpPr>
        <p:spPr>
          <a:xfrm flipH="1">
            <a:off x="7551508" y="4565543"/>
            <a:ext cx="92597" cy="24415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>
            <a:extLst>
              <a:ext uri="{FF2B5EF4-FFF2-40B4-BE49-F238E27FC236}">
                <a16:creationId xmlns:a16="http://schemas.microsoft.com/office/drawing/2014/main" id="{1D7C76B6-7523-694B-8111-5C77ED1ECB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7516" y="935947"/>
            <a:ext cx="3869368" cy="28114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48A03D24-E4B7-5447-AE84-8C1A200D93C6}"/>
              </a:ext>
            </a:extLst>
          </p:cNvPr>
          <p:cNvSpPr txBox="1"/>
          <p:nvPr/>
        </p:nvSpPr>
        <p:spPr>
          <a:xfrm>
            <a:off x="4386805" y="5434772"/>
            <a:ext cx="324572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Abnormally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softening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behavior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similar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𝜎−𝛿 coupling</a:t>
            </a:r>
            <a:r>
              <a:rPr kumimoji="1" lang="zh-CN" altLang="en-US" dirty="0"/>
              <a:t> </a:t>
            </a: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AE3D97A-7762-1043-B067-6657312984E0}"/>
              </a:ext>
            </a:extLst>
          </p:cNvPr>
          <p:cNvCxnSpPr/>
          <p:nvPr/>
        </p:nvCxnSpPr>
        <p:spPr>
          <a:xfrm>
            <a:off x="5497975" y="4974927"/>
            <a:ext cx="0" cy="349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EDD39BAC-5A80-6040-BC41-39ED3ABD2E92}"/>
              </a:ext>
            </a:extLst>
          </p:cNvPr>
          <p:cNvCxnSpPr/>
          <p:nvPr/>
        </p:nvCxnSpPr>
        <p:spPr>
          <a:xfrm>
            <a:off x="5650375" y="4974927"/>
            <a:ext cx="0" cy="349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BD3F6F95-8C53-504C-BC2D-0182CDFC94DE}"/>
                  </a:ext>
                </a:extLst>
              </p:cNvPr>
              <p:cNvSpPr txBox="1"/>
              <p:nvPr/>
            </p:nvSpPr>
            <p:spPr>
              <a:xfrm>
                <a:off x="8751620" y="4897426"/>
                <a:ext cx="325256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Increasing</a:t>
                </a:r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M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with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decreasing</a:t>
                </a:r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𝚲</m:t>
                    </m:r>
                  </m:oMath>
                </a14:m>
                <a:r>
                  <a:rPr kumimoji="1" lang="zh-CN" altLang="en-US" dirty="0"/>
                  <a:t> </a:t>
                </a: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BD3F6F95-8C53-504C-BC2D-0182CDFC94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1620" y="4897426"/>
                <a:ext cx="3252562" cy="646331"/>
              </a:xfrm>
              <a:prstGeom prst="rect">
                <a:avLst/>
              </a:prstGeom>
              <a:blipFill>
                <a:blip r:embed="rId9"/>
                <a:stretch>
                  <a:fillRect l="-1946" t="-3846" b="-134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右大括号 36">
            <a:extLst>
              <a:ext uri="{FF2B5EF4-FFF2-40B4-BE49-F238E27FC236}">
                <a16:creationId xmlns:a16="http://schemas.microsoft.com/office/drawing/2014/main" id="{59A3C887-6243-4340-B989-4B18EC951B76}"/>
              </a:ext>
            </a:extLst>
          </p:cNvPr>
          <p:cNvSpPr/>
          <p:nvPr/>
        </p:nvSpPr>
        <p:spPr>
          <a:xfrm>
            <a:off x="7928658" y="4728725"/>
            <a:ext cx="681942" cy="1029212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22FBBFF7-954B-0A4F-A3E1-9AD011277A62}"/>
                  </a:ext>
                </a:extLst>
              </p:cNvPr>
              <p:cNvSpPr txBox="1"/>
              <p:nvPr/>
            </p:nvSpPr>
            <p:spPr>
              <a:xfrm>
                <a:off x="8391645" y="3821705"/>
                <a:ext cx="3702383" cy="646331"/>
              </a:xfrm>
              <a:prstGeom prst="rect">
                <a:avLst/>
              </a:prstGeom>
              <a:solidFill>
                <a:schemeClr val="accent6">
                  <a:lumMod val="50000"/>
                  <a:alpha val="6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expectation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EOS</a:t>
                </a:r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softening</a:t>
                </a:r>
                <a:r>
                  <a:rPr kumimoji="1" lang="en-US" altLang="zh-CN" dirty="0"/>
                  <a:t>:</a:t>
                </a:r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M,</a:t>
                </a:r>
                <a:r>
                  <a:rPr kumimoji="1" lang="zh-CN" altLang="en-US" b="1" dirty="0"/>
                  <a:t> </a:t>
                </a:r>
                <a:r>
                  <a:rPr kumimoji="1" lang="en-US" altLang="zh-CN" b="1" dirty="0"/>
                  <a:t>R,</a:t>
                </a:r>
                <a:r>
                  <a:rPr kumimoji="1" lang="zh-CN" altLang="en-US" b="1" dirty="0"/>
                  <a:t>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𝜦</m:t>
                    </m:r>
                  </m:oMath>
                </a14:m>
                <a:r>
                  <a:rPr kumimoji="1" lang="zh-CN" altLang="en-US" b="1" dirty="0"/>
                  <a:t> </a:t>
                </a:r>
                <a:r>
                  <a:rPr kumimoji="1" lang="en-US" altLang="zh-CN" dirty="0"/>
                  <a:t>all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become</a:t>
                </a:r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smaller</a:t>
                </a:r>
                <a:endParaRPr kumimoji="1" lang="zh-CN" altLang="en-US" b="1" dirty="0"/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22FBBFF7-954B-0A4F-A3E1-9AD011277A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645" y="3821705"/>
                <a:ext cx="3702383" cy="646331"/>
              </a:xfrm>
              <a:prstGeom prst="rect">
                <a:avLst/>
              </a:prstGeom>
              <a:blipFill>
                <a:blip r:embed="rId10"/>
                <a:stretch>
                  <a:fillRect l="-1365" t="-3846" b="-134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左箭头 7">
            <a:extLst>
              <a:ext uri="{FF2B5EF4-FFF2-40B4-BE49-F238E27FC236}">
                <a16:creationId xmlns:a16="http://schemas.microsoft.com/office/drawing/2014/main" id="{4F448FF5-D151-7B4D-929E-908F949461A3}"/>
              </a:ext>
            </a:extLst>
          </p:cNvPr>
          <p:cNvSpPr/>
          <p:nvPr/>
        </p:nvSpPr>
        <p:spPr>
          <a:xfrm rot="1439940">
            <a:off x="6410759" y="2686888"/>
            <a:ext cx="283553" cy="146623"/>
          </a:xfrm>
          <a:prstGeom prst="leftArrow">
            <a:avLst/>
          </a:prstGeom>
          <a:solidFill>
            <a:schemeClr val="accent4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左箭头 26">
            <a:extLst>
              <a:ext uri="{FF2B5EF4-FFF2-40B4-BE49-F238E27FC236}">
                <a16:creationId xmlns:a16="http://schemas.microsoft.com/office/drawing/2014/main" id="{38B7AECB-7681-3841-8D0B-876F2134CC1A}"/>
              </a:ext>
            </a:extLst>
          </p:cNvPr>
          <p:cNvSpPr/>
          <p:nvPr/>
        </p:nvSpPr>
        <p:spPr>
          <a:xfrm rot="21115186">
            <a:off x="2928134" y="2737687"/>
            <a:ext cx="283553" cy="146623"/>
          </a:xfrm>
          <a:prstGeom prst="leftArrow">
            <a:avLst/>
          </a:prstGeom>
          <a:solidFill>
            <a:schemeClr val="accent4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6D83D4AA-80FE-6848-AEA1-CC94C2304701}"/>
              </a:ext>
            </a:extLst>
          </p:cNvPr>
          <p:cNvCxnSpPr>
            <a:cxnSpLocks/>
          </p:cNvCxnSpPr>
          <p:nvPr/>
        </p:nvCxnSpPr>
        <p:spPr>
          <a:xfrm flipH="1">
            <a:off x="7057352" y="2884837"/>
            <a:ext cx="318676" cy="129296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4009624C-0523-D543-89F5-388B93FEC5D6}"/>
              </a:ext>
            </a:extLst>
          </p:cNvPr>
          <p:cNvCxnSpPr>
            <a:cxnSpLocks/>
          </p:cNvCxnSpPr>
          <p:nvPr/>
        </p:nvCxnSpPr>
        <p:spPr>
          <a:xfrm flipV="1">
            <a:off x="5660766" y="2560212"/>
            <a:ext cx="341259" cy="15847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>
            <a:extLst>
              <a:ext uri="{FF2B5EF4-FFF2-40B4-BE49-F238E27FC236}">
                <a16:creationId xmlns:a16="http://schemas.microsoft.com/office/drawing/2014/main" id="{7DC10C9F-7478-384B-AFE0-32E461DC947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64058" y="2596637"/>
            <a:ext cx="528342" cy="220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B2A14CDB-7A34-AC40-A76E-E2C20784A26B}"/>
                  </a:ext>
                </a:extLst>
              </p:cNvPr>
              <p:cNvSpPr txBox="1"/>
              <p:nvPr/>
            </p:nvSpPr>
            <p:spPr>
              <a:xfrm>
                <a:off x="7344855" y="2673596"/>
                <a:ext cx="671488" cy="267265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20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zh-CN" altLang="zh-CN" sz="12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2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kumimoji="1" lang="en-US" altLang="zh-CN" sz="1200" dirty="0"/>
                  <a:t>=40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B2A14CDB-7A34-AC40-A76E-E2C20784A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4855" y="2673596"/>
                <a:ext cx="671488" cy="267265"/>
              </a:xfrm>
              <a:prstGeom prst="rect">
                <a:avLst/>
              </a:prstGeom>
              <a:blipFill>
                <a:blip r:embed="rId12"/>
                <a:stretch>
                  <a:fillRect b="-18182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文本框 30">
            <a:extLst>
              <a:ext uri="{FF2B5EF4-FFF2-40B4-BE49-F238E27FC236}">
                <a16:creationId xmlns:a16="http://schemas.microsoft.com/office/drawing/2014/main" id="{31E8F408-8D1E-AE4B-B97D-4AB93587BF7A}"/>
              </a:ext>
            </a:extLst>
          </p:cNvPr>
          <p:cNvSpPr txBox="1"/>
          <p:nvPr/>
        </p:nvSpPr>
        <p:spPr>
          <a:xfrm rot="1376763">
            <a:off x="6315021" y="2516054"/>
            <a:ext cx="73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b="1" dirty="0"/>
              <a:t>softening</a:t>
            </a:r>
            <a:endParaRPr kumimoji="1" lang="zh-CN" altLang="en-US" sz="2000" b="1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46B922E-0266-D042-A948-717B92FF3107}"/>
              </a:ext>
            </a:extLst>
          </p:cNvPr>
          <p:cNvSpPr txBox="1"/>
          <p:nvPr/>
        </p:nvSpPr>
        <p:spPr>
          <a:xfrm rot="21051951">
            <a:off x="2757867" y="2533371"/>
            <a:ext cx="73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b="1" dirty="0"/>
              <a:t>softening</a:t>
            </a:r>
            <a:endParaRPr kumimoji="1" lang="zh-CN" alt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FDE12AC8-59B5-1046-83D2-235EE3EE82E4}"/>
                  </a:ext>
                </a:extLst>
              </p:cNvPr>
              <p:cNvSpPr txBox="1"/>
              <p:nvPr/>
            </p:nvSpPr>
            <p:spPr>
              <a:xfrm>
                <a:off x="3943962" y="2859183"/>
                <a:ext cx="671488" cy="267265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20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zh-CN" altLang="zh-CN" sz="12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2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kumimoji="1" lang="en-US" altLang="zh-CN" sz="1200" dirty="0"/>
                  <a:t>=40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FDE12AC8-59B5-1046-83D2-235EE3EE8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962" y="2859183"/>
                <a:ext cx="671488" cy="267265"/>
              </a:xfrm>
              <a:prstGeom prst="rect">
                <a:avLst/>
              </a:prstGeom>
              <a:blipFill>
                <a:blip r:embed="rId13"/>
                <a:stretch>
                  <a:fillRect b="-17391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2C06B89D-41BC-084D-96E2-58B82D819B57}"/>
              </a:ext>
            </a:extLst>
          </p:cNvPr>
          <p:cNvCxnSpPr>
            <a:cxnSpLocks/>
          </p:cNvCxnSpPr>
          <p:nvPr/>
        </p:nvCxnSpPr>
        <p:spPr>
          <a:xfrm flipH="1" flipV="1">
            <a:off x="3642658" y="2791811"/>
            <a:ext cx="311963" cy="177665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图片 41">
            <a:extLst>
              <a:ext uri="{FF2B5EF4-FFF2-40B4-BE49-F238E27FC236}">
                <a16:creationId xmlns:a16="http://schemas.microsoft.com/office/drawing/2014/main" id="{26CA0C41-74A4-E840-A17B-FFB1DCDD54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23771" y="2749037"/>
            <a:ext cx="528342" cy="220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D191FFE2-3401-4E4E-BAD1-CA0A5ED47FF6}"/>
              </a:ext>
            </a:extLst>
          </p:cNvPr>
          <p:cNvCxnSpPr>
            <a:cxnSpLocks/>
          </p:cNvCxnSpPr>
          <p:nvPr/>
        </p:nvCxnSpPr>
        <p:spPr>
          <a:xfrm>
            <a:off x="2083286" y="2880643"/>
            <a:ext cx="371977" cy="5018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59210BC5-90A1-7A4E-954F-EF1624B2F33E}"/>
              </a:ext>
            </a:extLst>
          </p:cNvPr>
          <p:cNvCxnSpPr>
            <a:cxnSpLocks/>
          </p:cNvCxnSpPr>
          <p:nvPr/>
        </p:nvCxnSpPr>
        <p:spPr>
          <a:xfrm flipH="1">
            <a:off x="2881755" y="2817437"/>
            <a:ext cx="458394" cy="1794178"/>
          </a:xfrm>
          <a:prstGeom prst="straightConnector1">
            <a:avLst/>
          </a:prstGeom>
          <a:ln>
            <a:solidFill>
              <a:schemeClr val="accent2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AC7DFFA5-6557-3548-9EF3-4FBC57224F09}"/>
              </a:ext>
            </a:extLst>
          </p:cNvPr>
          <p:cNvCxnSpPr/>
          <p:nvPr/>
        </p:nvCxnSpPr>
        <p:spPr>
          <a:xfrm flipH="1">
            <a:off x="2977313" y="2695463"/>
            <a:ext cx="3239248" cy="1904578"/>
          </a:xfrm>
          <a:prstGeom prst="straightConnector1">
            <a:avLst/>
          </a:prstGeom>
          <a:ln>
            <a:solidFill>
              <a:schemeClr val="accent2">
                <a:alpha val="53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355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Tidal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deformability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for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Canonical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NS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0C7C8E0-FEC8-A743-A66B-0C853E0F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19</a:t>
            </a:fld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EBF952A-6E45-A347-B789-CB851B0A9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0" y="1787074"/>
            <a:ext cx="11083636" cy="94210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88AEA71-84BB-6C47-BCCA-7A9C2B08C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956" y="1130373"/>
            <a:ext cx="7929151" cy="54387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EA27145-B0D8-4947-8114-843DB363308E}"/>
              </a:ext>
            </a:extLst>
          </p:cNvPr>
          <p:cNvSpPr txBox="1"/>
          <p:nvPr/>
        </p:nvSpPr>
        <p:spPr>
          <a:xfrm>
            <a:off x="589847" y="2899378"/>
            <a:ext cx="10609903" cy="3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1200" dirty="0"/>
              <a:t>Radius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variation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average</a:t>
            </a:r>
            <a:r>
              <a:rPr kumimoji="1" lang="zh-CN" altLang="en-US" sz="1200" dirty="0"/>
              <a:t>        </a:t>
            </a:r>
            <a:r>
              <a:rPr kumimoji="1" lang="en-US" altLang="zh-CN" sz="1200" dirty="0"/>
              <a:t>0.44km</a:t>
            </a:r>
            <a:r>
              <a:rPr kumimoji="1" lang="zh-CN" altLang="en-US" sz="1200" dirty="0"/>
              <a:t>                       </a:t>
            </a:r>
            <a:r>
              <a:rPr lang="en-US" altLang="zh-CN" sz="1200" dirty="0"/>
              <a:t>0.296km</a:t>
            </a:r>
            <a:r>
              <a:rPr lang="zh-CN" altLang="en-US" sz="1200" dirty="0"/>
              <a:t>                          </a:t>
            </a:r>
            <a:r>
              <a:rPr lang="en-US" altLang="zh-CN" sz="1200" dirty="0"/>
              <a:t>0.437km</a:t>
            </a:r>
            <a:r>
              <a:rPr lang="zh-CN" altLang="en-US" sz="1200" dirty="0"/>
              <a:t>                       </a:t>
            </a:r>
            <a:r>
              <a:rPr lang="en-US" altLang="zh-CN" sz="1200" dirty="0"/>
              <a:t>0.356km</a:t>
            </a:r>
            <a:r>
              <a:rPr lang="zh-CN" altLang="en-US" sz="1200" dirty="0"/>
              <a:t>  </a:t>
            </a:r>
            <a:r>
              <a:rPr lang="en-US" altLang="zh-CN" sz="1200" dirty="0"/>
              <a:t>		</a:t>
            </a:r>
            <a:r>
              <a:rPr lang="en-US" altLang="zh-CN" sz="1400" dirty="0"/>
              <a:t>/</a:t>
            </a:r>
            <a:r>
              <a:rPr lang="en-US" altLang="zh-CN" sz="1200" dirty="0"/>
              <a:t>	</a:t>
            </a:r>
            <a:r>
              <a:rPr lang="zh-CN" altLang="en-US" sz="1200" dirty="0"/>
              <a:t>        </a:t>
            </a:r>
            <a:r>
              <a:rPr lang="en-US" altLang="zh-CN" sz="1200" dirty="0"/>
              <a:t>0.166km</a:t>
            </a:r>
            <a:endParaRPr kumimoji="1" lang="zh-CN" altLang="en-US" sz="12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E408B0B-2A6A-D249-9F17-245F4E925564}"/>
              </a:ext>
            </a:extLst>
          </p:cNvPr>
          <p:cNvSpPr txBox="1"/>
          <p:nvPr/>
        </p:nvSpPr>
        <p:spPr>
          <a:xfrm>
            <a:off x="589847" y="3241022"/>
            <a:ext cx="10609903" cy="3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1200" dirty="0"/>
              <a:t>Tidal</a:t>
            </a:r>
            <a:r>
              <a:rPr kumimoji="1" lang="zh-CN" altLang="en-US" sz="1200" dirty="0"/>
              <a:t>    </a:t>
            </a:r>
            <a:r>
              <a:rPr kumimoji="1" lang="en-US" altLang="zh-CN" sz="1200" dirty="0"/>
              <a:t>variation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average</a:t>
            </a:r>
            <a:r>
              <a:rPr kumimoji="1" lang="zh-CN" altLang="en-US" sz="1200" dirty="0"/>
              <a:t>        </a:t>
            </a:r>
            <a:r>
              <a:rPr lang="en-US" altLang="zh-CN" sz="1200" dirty="0"/>
              <a:t>299.628</a:t>
            </a:r>
            <a:r>
              <a:rPr lang="zh-CN" altLang="en-US" sz="1200" dirty="0"/>
              <a:t>                      </a:t>
            </a:r>
            <a:r>
              <a:rPr kumimoji="1" lang="en-US" altLang="zh-CN" sz="1200" dirty="0"/>
              <a:t>186.483</a:t>
            </a:r>
            <a:r>
              <a:rPr lang="zh-CN" altLang="en-US" sz="1200" dirty="0"/>
              <a:t>                           </a:t>
            </a:r>
            <a:r>
              <a:rPr lang="en-US" altLang="zh-CN" sz="1200" dirty="0"/>
              <a:t>294.897</a:t>
            </a:r>
            <a:r>
              <a:rPr lang="zh-CN" altLang="en-US" sz="1200" dirty="0"/>
              <a:t>  </a:t>
            </a:r>
            <a:r>
              <a:rPr lang="en-US" altLang="zh-CN" sz="1200" dirty="0"/>
              <a:t>	</a:t>
            </a:r>
            <a:r>
              <a:rPr lang="zh-CN" altLang="en-US" sz="1200" dirty="0"/>
              <a:t>  </a:t>
            </a:r>
            <a:r>
              <a:rPr lang="en-US" altLang="zh-CN" sz="1200" dirty="0"/>
              <a:t>169.128	</a:t>
            </a:r>
            <a:r>
              <a:rPr lang="zh-CN" altLang="en-US" sz="1200" dirty="0"/>
              <a:t>                      </a:t>
            </a:r>
            <a:r>
              <a:rPr lang="en-US" altLang="zh-CN" sz="1400" dirty="0"/>
              <a:t>/</a:t>
            </a:r>
            <a:r>
              <a:rPr lang="en-US" altLang="zh-CN" sz="1200" dirty="0"/>
              <a:t>	</a:t>
            </a:r>
            <a:r>
              <a:rPr lang="zh-CN" altLang="en-US" sz="1200" dirty="0"/>
              <a:t>         </a:t>
            </a:r>
            <a:r>
              <a:rPr lang="en-US" altLang="zh-CN" sz="1200" dirty="0"/>
              <a:t>30.060</a:t>
            </a:r>
            <a:endParaRPr kumimoji="1" lang="zh-CN" alt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84E6C82-4835-BB44-9A34-EB463C222FCD}"/>
                  </a:ext>
                </a:extLst>
              </p:cNvPr>
              <p:cNvSpPr txBox="1"/>
              <p:nvPr/>
            </p:nvSpPr>
            <p:spPr>
              <a:xfrm>
                <a:off x="2966155" y="5579496"/>
                <a:ext cx="8387645" cy="714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Hardly</a:t>
                </a:r>
                <a:r>
                  <a:rPr lang="zh-CN" altLang="en-US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 </a:t>
                </a:r>
                <a:r>
                  <a:rPr lang="en-US" altLang="zh-CN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to determine whether radius(or</a:t>
                </a:r>
                <a:r>
                  <a:rPr lang="zh-CN" altLang="en-US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 </a:t>
                </a:r>
                <a:r>
                  <a:rPr lang="en-US" altLang="zh-CN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tidal</a:t>
                </a:r>
                <a:r>
                  <a:rPr lang="zh-CN" altLang="en-US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 </a:t>
                </a:r>
                <a:r>
                  <a:rPr lang="en-US" altLang="zh-CN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deformability)</a:t>
                </a:r>
                <a:r>
                  <a:rPr lang="zh-CN" altLang="en-US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 </a:t>
                </a:r>
                <a:r>
                  <a:rPr lang="en-US" altLang="zh-CN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is more relevant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/>
                          <m:t>sym</m:t>
                        </m:r>
                      </m:sub>
                    </m:sSub>
                    <m:d>
                      <m:d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zh-CN" dirty="0">
                    <a:effectLst/>
                  </a:rPr>
                  <a:t>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84E6C82-4835-BB44-9A34-EB463C222F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155" y="5579496"/>
                <a:ext cx="8387645" cy="714555"/>
              </a:xfrm>
              <a:prstGeom prst="rect">
                <a:avLst/>
              </a:prstGeom>
              <a:blipFill>
                <a:blip r:embed="rId4"/>
                <a:stretch>
                  <a:fillRect l="-604" t="-3509" r="-1057" b="-52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圆角矩形 9">
            <a:extLst>
              <a:ext uri="{FF2B5EF4-FFF2-40B4-BE49-F238E27FC236}">
                <a16:creationId xmlns:a16="http://schemas.microsoft.com/office/drawing/2014/main" id="{B236E32D-A286-5841-975A-5A3440F05199}"/>
              </a:ext>
            </a:extLst>
          </p:cNvPr>
          <p:cNvSpPr/>
          <p:nvPr/>
        </p:nvSpPr>
        <p:spPr>
          <a:xfrm>
            <a:off x="1140178" y="2899378"/>
            <a:ext cx="1162755" cy="680199"/>
          </a:xfrm>
          <a:prstGeom prst="roundRect">
            <a:avLst/>
          </a:prstGeom>
          <a:solidFill>
            <a:schemeClr val="accent2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29BBF83-F6CE-C349-851D-106841B2E0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146" y="4493249"/>
            <a:ext cx="1139311" cy="1544400"/>
          </a:xfrm>
          <a:prstGeom prst="rect">
            <a:avLst/>
          </a:prstGeom>
        </p:spPr>
      </p:pic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59DD08F2-B878-9542-A738-A52E13EE4C2C}"/>
              </a:ext>
            </a:extLst>
          </p:cNvPr>
          <p:cNvCxnSpPr>
            <a:cxnSpLocks/>
          </p:cNvCxnSpPr>
          <p:nvPr/>
        </p:nvCxnSpPr>
        <p:spPr>
          <a:xfrm flipH="1">
            <a:off x="1365956" y="3650252"/>
            <a:ext cx="355600" cy="7637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6D9ED3D1-293B-6C42-97BA-B9AEC7772A21}"/>
              </a:ext>
            </a:extLst>
          </p:cNvPr>
          <p:cNvSpPr txBox="1"/>
          <p:nvPr/>
        </p:nvSpPr>
        <p:spPr>
          <a:xfrm>
            <a:off x="1721555" y="3877797"/>
            <a:ext cx="2925998" cy="369332"/>
          </a:xfrm>
          <a:prstGeom prst="rect">
            <a:avLst/>
          </a:prstGeom>
          <a:solidFill>
            <a:schemeClr val="accent1">
              <a:alpha val="18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calculations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before</a:t>
            </a:r>
            <a:endParaRPr kumimoji="1" lang="zh-CN" altLang="en-US" dirty="0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30C1B389-18EC-7642-9AF9-503C1370E5F7}"/>
              </a:ext>
            </a:extLst>
          </p:cNvPr>
          <p:cNvSpPr/>
          <p:nvPr/>
        </p:nvSpPr>
        <p:spPr>
          <a:xfrm>
            <a:off x="3815644" y="2946148"/>
            <a:ext cx="936978" cy="607892"/>
          </a:xfrm>
          <a:prstGeom prst="ellipse">
            <a:avLst/>
          </a:prstGeom>
          <a:solidFill>
            <a:schemeClr val="accent6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98F22DDB-CB9A-6B46-97FD-C29223D63B67}"/>
              </a:ext>
            </a:extLst>
          </p:cNvPr>
          <p:cNvSpPr/>
          <p:nvPr/>
        </p:nvSpPr>
        <p:spPr>
          <a:xfrm>
            <a:off x="6970891" y="2936877"/>
            <a:ext cx="936978" cy="607892"/>
          </a:xfrm>
          <a:prstGeom prst="ellipse">
            <a:avLst/>
          </a:prstGeom>
          <a:solidFill>
            <a:schemeClr val="accent6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127C03AD-0321-CB4B-B5C6-A1330F059C75}"/>
              </a:ext>
            </a:extLst>
          </p:cNvPr>
          <p:cNvCxnSpPr/>
          <p:nvPr/>
        </p:nvCxnSpPr>
        <p:spPr>
          <a:xfrm>
            <a:off x="4647553" y="3544769"/>
            <a:ext cx="1787114" cy="5176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87AA97BA-3EE7-D04E-BCA5-39017F4DC5A8}"/>
              </a:ext>
            </a:extLst>
          </p:cNvPr>
          <p:cNvCxnSpPr/>
          <p:nvPr/>
        </p:nvCxnSpPr>
        <p:spPr>
          <a:xfrm flipH="1">
            <a:off x="6502400" y="3603512"/>
            <a:ext cx="657577" cy="478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B2B37727-C61C-A144-933E-39E771CC13E3}"/>
                  </a:ext>
                </a:extLst>
              </p:cNvPr>
              <p:cNvSpPr txBox="1"/>
              <p:nvPr/>
            </p:nvSpPr>
            <p:spPr>
              <a:xfrm>
                <a:off x="5170310" y="4107619"/>
                <a:ext cx="3138311" cy="927305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Soften</a:t>
                </a:r>
                <a:r>
                  <a:rPr lang="zh-CN" altLang="en-US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：</a:t>
                </a:r>
                <a:r>
                  <a:rPr lang="en-US" altLang="zh-CN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effects of </a:t>
                </a:r>
                <a:r>
                  <a:rPr kumimoji="1" lang="en-US" altLang="zh-CN" dirty="0"/>
                  <a:t>𝜎−𝛿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coupling</a:t>
                </a:r>
                <a:r>
                  <a:rPr lang="en-US" altLang="zh-CN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𝐷𝑀</m:t>
                        </m:r>
                      </m:sup>
                    </m:sSubSup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=</m:t>
                    </m:r>
                    <m:r>
                      <a:rPr lang="en-US" altLang="zh-CN" sz="1800" b="0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3</m:t>
                    </m:r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0</m:t>
                    </m:r>
                    <m:r>
                      <m:rPr>
                        <m:sty m:val="p"/>
                      </m:rPr>
                      <a:rPr lang="en-US" altLang="zh-CN" sz="180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MeV</m:t>
                    </m:r>
                  </m:oMath>
                </a14:m>
                <a:r>
                  <a:rPr lang="en-US" altLang="zh-CN" b="0" i="0" u="none" strike="noStrike" dirty="0">
                    <a:solidFill>
                      <a:srgbClr val="2A2B2E"/>
                    </a:solidFill>
                    <a:effectLst/>
                    <a:latin typeface="PingFang SC" panose="020B0400000000000000" pitchFamily="34" charset="-122"/>
                    <a:ea typeface="PingFang SC" panose="020B0400000000000000" pitchFamily="34" charset="-122"/>
                  </a:rPr>
                  <a:t> are comparable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B2B37727-C61C-A144-933E-39E771CC1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310" y="4107619"/>
                <a:ext cx="3138311" cy="927305"/>
              </a:xfrm>
              <a:prstGeom prst="rect">
                <a:avLst/>
              </a:prstGeom>
              <a:blipFill>
                <a:blip r:embed="rId6"/>
                <a:stretch>
                  <a:fillRect l="-1205" t="-4054" b="-9459"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圆角矩形 22">
            <a:extLst>
              <a:ext uri="{FF2B5EF4-FFF2-40B4-BE49-F238E27FC236}">
                <a16:creationId xmlns:a16="http://schemas.microsoft.com/office/drawing/2014/main" id="{DC690F61-7603-4545-B160-B044CCC94163}"/>
              </a:ext>
            </a:extLst>
          </p:cNvPr>
          <p:cNvSpPr/>
          <p:nvPr/>
        </p:nvSpPr>
        <p:spPr>
          <a:xfrm>
            <a:off x="10758311" y="2036460"/>
            <a:ext cx="688622" cy="462845"/>
          </a:xfrm>
          <a:prstGeom prst="roundRect">
            <a:avLst/>
          </a:prstGeom>
          <a:solidFill>
            <a:schemeClr val="accent5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9CC022E-BA4D-714F-B68E-7B2269C671B9}"/>
              </a:ext>
            </a:extLst>
          </p:cNvPr>
          <p:cNvSpPr txBox="1"/>
          <p:nvPr/>
        </p:nvSpPr>
        <p:spPr>
          <a:xfrm>
            <a:off x="10318044" y="1558488"/>
            <a:ext cx="1569155" cy="307777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Satisfy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GW170817</a:t>
            </a:r>
            <a:endParaRPr kumimoji="1" lang="zh-CN" altLang="en-US" sz="14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6898385-1A29-F844-AFFC-28FF734D4B64}"/>
              </a:ext>
            </a:extLst>
          </p:cNvPr>
          <p:cNvSpPr txBox="1"/>
          <p:nvPr/>
        </p:nvSpPr>
        <p:spPr>
          <a:xfrm>
            <a:off x="9053688" y="716124"/>
            <a:ext cx="313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Das et</a:t>
            </a:r>
            <a:r>
              <a:rPr lang="zh-CN" altLang="en-US" sz="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zh-CN" sz="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al. "Confronting nuclear equation of state in the presence of dark matter using GW170817 observation in relativistic mean field theory approach." </a:t>
            </a:r>
            <a:r>
              <a:rPr lang="en-US" altLang="zh-CN" sz="800" b="0" i="1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Physical Review D</a:t>
            </a:r>
            <a:r>
              <a:rPr lang="en-US" altLang="zh-CN" sz="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 99.4 (2019): 043016.</a:t>
            </a:r>
            <a:endParaRPr kumimoji="1" lang="zh-CN" altLang="en-US" sz="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717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Curvature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0C7C8E0-FEC8-A743-A66B-0C853E0F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20</a:t>
            </a:fld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0D4CFF5-C154-F54B-A2C0-B666599AC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0451"/>
            <a:ext cx="4994296" cy="576766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1A72950-6683-0B46-9A56-AC54836CCD83}"/>
              </a:ext>
            </a:extLst>
          </p:cNvPr>
          <p:cNvSpPr txBox="1"/>
          <p:nvPr/>
        </p:nvSpPr>
        <p:spPr>
          <a:xfrm>
            <a:off x="439838" y="671119"/>
            <a:ext cx="201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Canonical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0060423-C346-3244-9483-75A0D29F1BC7}"/>
              </a:ext>
            </a:extLst>
          </p:cNvPr>
          <p:cNvSpPr txBox="1"/>
          <p:nvPr/>
        </p:nvSpPr>
        <p:spPr>
          <a:xfrm>
            <a:off x="8780280" y="1162582"/>
            <a:ext cx="2883061" cy="923330"/>
          </a:xfrm>
          <a:prstGeom prst="rect">
            <a:avLst/>
          </a:prstGeom>
          <a:solidFill>
            <a:schemeClr val="accent5">
              <a:alpha val="29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Conclusions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b="1" dirty="0"/>
              <a:t>softer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EOS</a:t>
            </a:r>
            <a:r>
              <a:rPr kumimoji="1" lang="zh-CN" altLang="en-US" dirty="0"/>
              <a:t> 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b="1" dirty="0"/>
              <a:t>lager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curvature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compactness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F2972AF-1ED8-DC47-9CDE-92E25CE1082A}"/>
                  </a:ext>
                </a:extLst>
              </p:cNvPr>
              <p:cNvSpPr txBox="1"/>
              <p:nvPr/>
            </p:nvSpPr>
            <p:spPr>
              <a:xfrm>
                <a:off x="8792819" y="2465408"/>
                <a:ext cx="3205223" cy="1200329"/>
              </a:xfrm>
              <a:prstGeom prst="rect">
                <a:avLst/>
              </a:prstGeom>
              <a:solidFill>
                <a:schemeClr val="accent6">
                  <a:alpha val="29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This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confirms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correctness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𝜎−𝛿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coupling</a:t>
                </a:r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softening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NS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EOS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with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8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σδ</m:t>
                        </m:r>
                      </m:sub>
                    </m:sSub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=−0.004</m:t>
                    </m:r>
                  </m:oMath>
                </a14:m>
                <a:r>
                  <a:rPr lang="zh-CN" altLang="zh-CN" dirty="0">
                    <a:effectLst/>
                  </a:rPr>
                  <a:t>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F2972AF-1ED8-DC47-9CDE-92E25CE108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2819" y="2465408"/>
                <a:ext cx="3205223" cy="1200329"/>
              </a:xfrm>
              <a:prstGeom prst="rect">
                <a:avLst/>
              </a:prstGeom>
              <a:blipFill>
                <a:blip r:embed="rId3"/>
                <a:stretch>
                  <a:fillRect l="-1581" t="-1042" b="-8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8A6B6A1A-6C9F-4844-8149-759A83BA1C57}"/>
              </a:ext>
            </a:extLst>
          </p:cNvPr>
          <p:cNvCxnSpPr/>
          <p:nvPr/>
        </p:nvCxnSpPr>
        <p:spPr>
          <a:xfrm>
            <a:off x="10200325" y="2085912"/>
            <a:ext cx="0" cy="34477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639F13B8-9BF1-184A-AEAE-C9497FCF7F03}"/>
              </a:ext>
            </a:extLst>
          </p:cNvPr>
          <p:cNvSpPr/>
          <p:nvPr/>
        </p:nvSpPr>
        <p:spPr>
          <a:xfrm>
            <a:off x="3900668" y="5150734"/>
            <a:ext cx="451413" cy="138896"/>
          </a:xfrm>
          <a:prstGeom prst="roundRect">
            <a:avLst/>
          </a:prstGeom>
          <a:solidFill>
            <a:srgbClr val="FF0000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月亮 15">
            <a:extLst>
              <a:ext uri="{FF2B5EF4-FFF2-40B4-BE49-F238E27FC236}">
                <a16:creationId xmlns:a16="http://schemas.microsoft.com/office/drawing/2014/main" id="{50DDA75B-2DF2-6B42-B0A9-E2D099994C84}"/>
              </a:ext>
            </a:extLst>
          </p:cNvPr>
          <p:cNvSpPr/>
          <p:nvPr/>
        </p:nvSpPr>
        <p:spPr>
          <a:xfrm rot="18896745">
            <a:off x="3487737" y="3851957"/>
            <a:ext cx="416688" cy="2072401"/>
          </a:xfrm>
          <a:prstGeom prst="moon">
            <a:avLst/>
          </a:prstGeom>
          <a:solidFill>
            <a:srgbClr val="00B0F0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094DCA1-FA3D-054A-A343-A486299E1910}"/>
                  </a:ext>
                </a:extLst>
              </p:cNvPr>
              <p:cNvSpPr txBox="1"/>
              <p:nvPr/>
            </p:nvSpPr>
            <p:spPr>
              <a:xfrm>
                <a:off x="5521124" y="3923818"/>
                <a:ext cx="2333379" cy="811376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In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vacuum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:</a:t>
                </a:r>
                <a:r>
                  <a:rPr kumimoji="1" lang="zh-CN" altLang="en-US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𝐺𝑀</m:t>
                        </m:r>
                      </m:num>
                      <m:den>
                        <m:sSup>
                          <m:sSup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zh-CN" altLang="zh-CN" dirty="0">
                    <a:effectLst/>
                  </a:rPr>
                  <a:t> </a:t>
                </a:r>
                <a:endParaRPr lang="en-US" altLang="zh-CN" dirty="0">
                  <a:effectLst/>
                </a:endParaRPr>
              </a:p>
              <a:p>
                <a:r>
                  <a:rPr kumimoji="1" lang="en-US" altLang="zh-CN" b="1" dirty="0"/>
                  <a:t>Common</a:t>
                </a:r>
                <a:r>
                  <a:rPr kumimoji="1" lang="zh-CN" altLang="en-US" b="1" dirty="0"/>
                  <a:t> </a:t>
                </a:r>
                <a:r>
                  <a:rPr kumimoji="1" lang="en-US" altLang="zh-CN" b="1" dirty="0"/>
                  <a:t>trajectory</a:t>
                </a:r>
                <a:endParaRPr kumimoji="1" lang="zh-CN" altLang="en-US" b="1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094DCA1-FA3D-054A-A343-A486299E19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1124" y="3923818"/>
                <a:ext cx="2333379" cy="811376"/>
              </a:xfrm>
              <a:prstGeom prst="rect">
                <a:avLst/>
              </a:prstGeom>
              <a:blipFill>
                <a:blip r:embed="rId5"/>
                <a:stretch>
                  <a:fillRect l="-2162" b="-109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4B4C548-2505-3448-A337-6E73E74C4602}"/>
              </a:ext>
            </a:extLst>
          </p:cNvPr>
          <p:cNvCxnSpPr/>
          <p:nvPr/>
        </p:nvCxnSpPr>
        <p:spPr>
          <a:xfrm flipV="1">
            <a:off x="3692324" y="4508593"/>
            <a:ext cx="1736203" cy="329625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DEBD840D-187F-6843-8A9D-BE30D14E2DE0}"/>
              </a:ext>
            </a:extLst>
          </p:cNvPr>
          <p:cNvCxnSpPr/>
          <p:nvPr/>
        </p:nvCxnSpPr>
        <p:spPr>
          <a:xfrm>
            <a:off x="6963218" y="4691387"/>
            <a:ext cx="0" cy="39353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02534B3A-F12D-9546-AD5A-5D6EAF1EB625}"/>
              </a:ext>
            </a:extLst>
          </p:cNvPr>
          <p:cNvSpPr txBox="1"/>
          <p:nvPr/>
        </p:nvSpPr>
        <p:spPr>
          <a:xfrm>
            <a:off x="5040431" y="5166144"/>
            <a:ext cx="329476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source</a:t>
            </a:r>
            <a:endParaRPr kumimoji="1"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7054930E-E4EE-6442-94CD-52340B784A79}"/>
              </a:ext>
            </a:extLst>
          </p:cNvPr>
          <p:cNvCxnSpPr/>
          <p:nvPr/>
        </p:nvCxnSpPr>
        <p:spPr>
          <a:xfrm>
            <a:off x="7893934" y="4508593"/>
            <a:ext cx="44126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6A19DF1F-4D72-7A4D-B007-236A70FEAF7B}"/>
              </a:ext>
            </a:extLst>
          </p:cNvPr>
          <p:cNvSpPr txBox="1"/>
          <p:nvPr/>
        </p:nvSpPr>
        <p:spPr>
          <a:xfrm>
            <a:off x="8472668" y="4008686"/>
            <a:ext cx="2881124" cy="83099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Also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explain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surface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curvature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of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lager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than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Sun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:</a:t>
            </a:r>
            <a:r>
              <a:rPr kumimoji="1" lang="zh-CN" altLang="en-US" sz="1600" dirty="0"/>
              <a:t> 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6A3D7C1D-313B-184E-BE19-DD6B341BF6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5752" y="4525942"/>
            <a:ext cx="1535345" cy="294925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D0E8C77F-0845-FE43-B617-2859B39187D9}"/>
              </a:ext>
            </a:extLst>
          </p:cNvPr>
          <p:cNvSpPr txBox="1"/>
          <p:nvPr/>
        </p:nvSpPr>
        <p:spPr>
          <a:xfrm>
            <a:off x="2497148" y="1085020"/>
            <a:ext cx="798653" cy="246221"/>
          </a:xfrm>
          <a:prstGeom prst="rect">
            <a:avLst/>
          </a:prstGeom>
          <a:solidFill>
            <a:srgbClr val="00B0F0">
              <a:alpha val="16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inner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crust</a:t>
            </a:r>
            <a:endParaRPr kumimoji="1" lang="zh-CN" altLang="en-US" sz="1000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ECBE0C9-58B8-3F4C-9B75-E62A3BE0E6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2141" y="5079712"/>
            <a:ext cx="2127798" cy="419835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414D1223-69AD-BC45-A687-1551B3BD8F53}"/>
              </a:ext>
            </a:extLst>
          </p:cNvPr>
          <p:cNvSpPr txBox="1"/>
          <p:nvPr/>
        </p:nvSpPr>
        <p:spPr>
          <a:xfrm>
            <a:off x="3159888" y="1445259"/>
            <a:ext cx="798653" cy="246221"/>
          </a:xfrm>
          <a:prstGeom prst="rect">
            <a:avLst/>
          </a:prstGeom>
          <a:solidFill>
            <a:srgbClr val="00B0F0">
              <a:alpha val="14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outer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crust</a:t>
            </a:r>
            <a:endParaRPr kumimoji="1" lang="zh-CN" altLang="en-US" sz="1000" dirty="0"/>
          </a:p>
        </p:txBody>
      </p:sp>
      <p:sp>
        <p:nvSpPr>
          <p:cNvPr id="33" name="文本框 30">
            <a:extLst>
              <a:ext uri="{FF2B5EF4-FFF2-40B4-BE49-F238E27FC236}">
                <a16:creationId xmlns:a16="http://schemas.microsoft.com/office/drawing/2014/main" id="{414D1223-69AD-BC45-A687-1551B3BD8F53}"/>
              </a:ext>
            </a:extLst>
          </p:cNvPr>
          <p:cNvSpPr txBox="1"/>
          <p:nvPr/>
        </p:nvSpPr>
        <p:spPr>
          <a:xfrm>
            <a:off x="2222616" y="1675359"/>
            <a:ext cx="437909" cy="246221"/>
          </a:xfrm>
          <a:prstGeom prst="rect">
            <a:avLst/>
          </a:prstGeom>
          <a:solidFill>
            <a:srgbClr val="00B0F0">
              <a:alpha val="14000"/>
            </a:srgb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000" dirty="0"/>
              <a:t>core</a:t>
            </a:r>
            <a:endParaRPr kumimoji="1" lang="zh-CN" altLang="en-US" sz="1000" dirty="0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BC0596F8-6A75-6448-BA8A-B29667538F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2125" y="679203"/>
            <a:ext cx="3036455" cy="31172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B6CE052-B74A-EC40-80DB-89E873426A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3155" y="1410580"/>
            <a:ext cx="3430280" cy="15613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940949C-7CED-6F41-99B4-DC954F7F80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24744" y="3566133"/>
            <a:ext cx="1163459" cy="350166"/>
          </a:xfrm>
          <a:prstGeom prst="rect">
            <a:avLst/>
          </a:prstGeom>
          <a:solidFill>
            <a:schemeClr val="accent5">
              <a:alpha val="26000"/>
            </a:schemeClr>
          </a:solidFill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4185314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curvature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0C7C8E0-FEC8-A743-A66B-0C853E0F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21</a:t>
            </a:fld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527AB01-77FC-CD40-9A03-7EAD4989E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6" y="703201"/>
            <a:ext cx="9692579" cy="541644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C3252B5-DAB3-7041-B088-77F0FF304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463" y="6154799"/>
            <a:ext cx="6708869" cy="4444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1E36974-F5C3-214D-809B-107CA898A046}"/>
                  </a:ext>
                </a:extLst>
              </p:cNvPr>
              <p:cNvSpPr txBox="1"/>
              <p:nvPr/>
            </p:nvSpPr>
            <p:spPr>
              <a:xfrm>
                <a:off x="9742714" y="4307214"/>
                <a:ext cx="2316819" cy="1516184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Consistent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with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previous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conclusion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:</a:t>
                </a:r>
              </a:p>
              <a:p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softer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 sz="18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sym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,</a:t>
                </a:r>
                <a:r>
                  <a:rPr kumimoji="1" lang="zh-CN" altLang="en-US" dirty="0"/>
                  <a:t> 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larger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curvature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quantities</a:t>
                </a:r>
                <a:r>
                  <a:rPr kumimoji="1" lang="zh-CN" altLang="en-US" dirty="0"/>
                  <a:t> 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1E36974-F5C3-214D-809B-107CA898A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714" y="4307214"/>
                <a:ext cx="2316819" cy="1516184"/>
              </a:xfrm>
              <a:prstGeom prst="rect">
                <a:avLst/>
              </a:prstGeom>
              <a:blipFill>
                <a:blip r:embed="rId4"/>
                <a:stretch>
                  <a:fillRect l="-1630" t="-1653" b="-5785"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DBED5F45-96F1-9047-8228-34BC71C29534}"/>
              </a:ext>
            </a:extLst>
          </p:cNvPr>
          <p:cNvCxnSpPr>
            <a:cxnSpLocks/>
          </p:cNvCxnSpPr>
          <p:nvPr/>
        </p:nvCxnSpPr>
        <p:spPr>
          <a:xfrm>
            <a:off x="4331382" y="2095017"/>
            <a:ext cx="0" cy="499044"/>
          </a:xfrm>
          <a:prstGeom prst="straightConnector1">
            <a:avLst/>
          </a:prstGeom>
          <a:ln w="158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C1C814F-1D89-BD4E-8C18-98708D04FBAB}"/>
                  </a:ext>
                </a:extLst>
              </p:cNvPr>
              <p:cNvSpPr txBox="1"/>
              <p:nvPr/>
            </p:nvSpPr>
            <p:spPr>
              <a:xfrm>
                <a:off x="4409953" y="2095017"/>
                <a:ext cx="1122741" cy="463588"/>
              </a:xfrm>
              <a:prstGeom prst="rect">
                <a:avLst/>
              </a:prstGeom>
              <a:solidFill>
                <a:srgbClr val="00B0F0">
                  <a:alpha val="21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zh-CN" altLang="zh-CN" sz="10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05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kumimoji="1" lang="en-US" altLang="zh-CN" sz="1050"/>
                          <m:t>sym</m:t>
                        </m:r>
                      </m:sub>
                    </m:sSub>
                    <m:d>
                      <m:dPr>
                        <m:ctrlPr>
                          <a:rPr kumimoji="1" lang="zh-CN" altLang="zh-CN" sz="105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zh-CN" altLang="zh-CN" sz="10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05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kumimoji="1" lang="en-US" altLang="zh-CN" sz="105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kumimoji="1" lang="en-US" altLang="zh-CN" sz="105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kumimoji="1" lang="zh-CN" altLang="zh-CN" sz="10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05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kumimoji="1" lang="en-US" altLang="zh-CN" sz="105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zh-CN" altLang="zh-CN" sz="1050" dirty="0"/>
                  <a:t> </a:t>
                </a:r>
                <a:r>
                  <a:rPr kumimoji="1" lang="en-US" altLang="zh-CN" sz="1200" dirty="0"/>
                  <a:t>softening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C1C814F-1D89-BD4E-8C18-98708D04F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953" y="2095017"/>
                <a:ext cx="1122741" cy="463588"/>
              </a:xfrm>
              <a:prstGeom prst="rect">
                <a:avLst/>
              </a:prstGeom>
              <a:blipFill>
                <a:blip r:embed="rId5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8528937B-A60E-A24F-8CA8-F3E8D3CE96D9}"/>
              </a:ext>
            </a:extLst>
          </p:cNvPr>
          <p:cNvCxnSpPr>
            <a:cxnSpLocks/>
          </p:cNvCxnSpPr>
          <p:nvPr/>
        </p:nvCxnSpPr>
        <p:spPr>
          <a:xfrm>
            <a:off x="9368298" y="2095017"/>
            <a:ext cx="0" cy="499044"/>
          </a:xfrm>
          <a:prstGeom prst="straightConnector1">
            <a:avLst/>
          </a:prstGeom>
          <a:ln w="158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DF5B205-D662-AE40-A331-71A6C37EE3D4}"/>
                  </a:ext>
                </a:extLst>
              </p:cNvPr>
              <p:cNvSpPr txBox="1"/>
              <p:nvPr/>
            </p:nvSpPr>
            <p:spPr>
              <a:xfrm>
                <a:off x="9446868" y="2095017"/>
                <a:ext cx="1122741" cy="463588"/>
              </a:xfrm>
              <a:prstGeom prst="rect">
                <a:avLst/>
              </a:prstGeom>
              <a:solidFill>
                <a:srgbClr val="00B0F0">
                  <a:alpha val="21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zh-CN" altLang="zh-CN" sz="105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05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kumimoji="1" lang="en-US" altLang="zh-CN" sz="1050"/>
                          <m:t>sym</m:t>
                        </m:r>
                      </m:sub>
                    </m:sSub>
                    <m:d>
                      <m:dPr>
                        <m:ctrlPr>
                          <a:rPr kumimoji="1" lang="zh-CN" altLang="zh-CN" sz="105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zh-CN" altLang="zh-CN" sz="10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05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kumimoji="1" lang="en-US" altLang="zh-CN" sz="105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kumimoji="1" lang="en-US" altLang="zh-CN" sz="105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kumimoji="1" lang="zh-CN" altLang="zh-CN" sz="10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05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kumimoji="1" lang="en-US" altLang="zh-CN" sz="105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zh-CN" altLang="zh-CN" sz="1050" dirty="0"/>
                  <a:t> </a:t>
                </a:r>
                <a:r>
                  <a:rPr kumimoji="1" lang="en-US" altLang="zh-CN" sz="1200" dirty="0"/>
                  <a:t>stiffening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DF5B205-D662-AE40-A331-71A6C37EE3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6868" y="2095017"/>
                <a:ext cx="1122741" cy="463588"/>
              </a:xfrm>
              <a:prstGeom prst="rect">
                <a:avLst/>
              </a:prstGeom>
              <a:blipFill>
                <a:blip r:embed="rId6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502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Summary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0C7C8E0-FEC8-A743-A66B-0C853E0F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22</a:t>
            </a:fld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E805C0C-BEBB-7648-ABF2-7E475449CCCE}"/>
                  </a:ext>
                </a:extLst>
              </p:cNvPr>
              <p:cNvSpPr txBox="1"/>
              <p:nvPr/>
            </p:nvSpPr>
            <p:spPr>
              <a:xfrm>
                <a:off x="424405" y="1396340"/>
                <a:ext cx="11343190" cy="38220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en-US" altLang="zh-CN" dirty="0"/>
                  <a:t>The analytical expressions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/>
                          <m:t>sym</m:t>
                        </m:r>
                      </m:sub>
                    </m:sSub>
                    <m:d>
                      <m:d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dirty="0">
                    <a:effectLst/>
                  </a:rPr>
                  <a:t> </a:t>
                </a:r>
                <a:r>
                  <a:rPr kumimoji="1" lang="en-US" altLang="zh-CN" dirty="0"/>
                  <a:t>,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1" lang="en-US" altLang="zh-CN" dirty="0"/>
                  <a:t> ,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zh-CN" dirty="0">
                    <a:effectLst/>
                  </a:rPr>
                  <a:t> </a:t>
                </a:r>
                <a:r>
                  <a:rPr kumimoji="1" lang="en-US" altLang="zh-CN" dirty="0"/>
                  <a:t>in two cases were derived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kumimoji="1" lang="en-US" altLang="zh-CN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en-US" altLang="zh-CN" dirty="0"/>
                  <a:t>A set of parameters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for effectively reducing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kumimoji="1" lang="en-US" altLang="zh-CN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from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280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to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246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MeV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was obtained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kumimoji="1" lang="en-US" altLang="zh-CN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en-US" altLang="zh-CN" dirty="0"/>
                  <a:t>With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8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σδ</m:t>
                        </m:r>
                      </m:sub>
                    </m:sSub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=−0.004</m:t>
                    </m:r>
                  </m:oMath>
                </a14:m>
                <a:r>
                  <a:rPr kumimoji="1" lang="en-US" altLang="zh-CN" dirty="0"/>
                  <a:t>,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𝜎−𝛿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coupling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abnormally</a:t>
                </a:r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softening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EOS,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make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both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Λ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decrease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while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</a:t>
                </a:r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increases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kumimoji="1" lang="en-US" altLang="zh-CN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en-US" altLang="zh-CN" dirty="0"/>
                  <a:t>Similar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abnormal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behavior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occur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with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𝐷𝑀</m:t>
                        </m:r>
                      </m:sup>
                    </m:sSubSup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=50</m:t>
                    </m:r>
                    <m:r>
                      <m:rPr>
                        <m:sty m:val="p"/>
                      </m:rPr>
                      <a:rPr lang="en-US" altLang="zh-CN" sz="180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MeV</m:t>
                    </m:r>
                  </m:oMath>
                </a14:m>
                <a:r>
                  <a:rPr lang="zh-CN" altLang="zh-CN" dirty="0">
                    <a:effectLst/>
                  </a:rPr>
                  <a:t> </a:t>
                </a:r>
                <a:r>
                  <a:rPr lang="en-US" altLang="zh-CN" dirty="0"/>
                  <a:t>at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/>
                          <m:t>sym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=36</m:t>
                    </m:r>
                  </m:oMath>
                </a14:m>
                <a:r>
                  <a:rPr lang="zh-CN" altLang="zh-CN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MeV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kumimoji="1" lang="en-US" altLang="zh-CN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en-US" altLang="zh-CN" dirty="0"/>
                  <a:t>Behavior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symmetry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energy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around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depend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isoscalar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parameter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rather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than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isovector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parameter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kumimoji="1" lang="en-US" altLang="zh-CN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en-US" altLang="zh-CN" dirty="0"/>
                  <a:t>NS curvature is strongly correlated with the stiffness of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/>
                          <m:t>sym</m:t>
                        </m:r>
                      </m:sub>
                    </m:sSub>
                  </m:oMath>
                </a14:m>
                <a:r>
                  <a:rPr kumimoji="1" lang="en-US" altLang="zh-CN" dirty="0"/>
                  <a:t>,</a:t>
                </a:r>
                <a:r>
                  <a:rPr kumimoji="1" lang="zh-CN" altLang="en-US" dirty="0"/>
                  <a:t> </a:t>
                </a:r>
                <a:r>
                  <a:rPr lang="en-US" altLang="zh-CN" dirty="0"/>
                  <a:t>with softer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/>
                          <m:t>sym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lang="en-US" altLang="zh-CN" dirty="0"/>
                  <a:t>corresponding to larger surface curvatures </a:t>
                </a:r>
                <a:endParaRPr kumimoji="1" lang="en-US" altLang="zh-CN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kumimoji="1" lang="zh-CN" altLang="en-US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E805C0C-BEBB-7648-ABF2-7E475449CC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405" y="1396340"/>
                <a:ext cx="11343190" cy="3822008"/>
              </a:xfrm>
              <a:prstGeom prst="rect">
                <a:avLst/>
              </a:prstGeom>
              <a:blipFill>
                <a:blip r:embed="rId2"/>
                <a:stretch>
                  <a:fillRect l="-336" t="-331" r="-5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8540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Anomalous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Behavior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656DF7D-F722-A64B-B4B9-53E4AFC3B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23</a:t>
            </a:fld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E43B36D-0E21-934D-8A52-035768EA8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84" y="1117211"/>
            <a:ext cx="6000518" cy="439246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B1BE0C7-73CE-B14D-8441-C385766A314A}"/>
              </a:ext>
            </a:extLst>
          </p:cNvPr>
          <p:cNvSpPr txBox="1"/>
          <p:nvPr/>
        </p:nvSpPr>
        <p:spPr>
          <a:xfrm>
            <a:off x="411856" y="5509676"/>
            <a:ext cx="6180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Zhu, Zhen-Yu, En-Ping Zhou, and Ang Li. "Neutron star equation of state from the quark level in light of GW170817." </a:t>
            </a:r>
            <a:r>
              <a:rPr lang="en-US" altLang="zh-CN" sz="1200" b="0" i="1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The Astrophysical Journal</a:t>
            </a:r>
            <a:r>
              <a:rPr lang="en-US" altLang="zh-CN" sz="12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 862.2 (2018): 98.</a:t>
            </a:r>
            <a:endParaRPr lang="zh-CN" altLang="en-US" sz="120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A5C647E-F953-0F45-A7E0-7C2481E14D83}"/>
                  </a:ext>
                </a:extLst>
              </p:cNvPr>
              <p:cNvSpPr txBox="1"/>
              <p:nvPr/>
            </p:nvSpPr>
            <p:spPr>
              <a:xfrm>
                <a:off x="6627462" y="949122"/>
                <a:ext cx="3292043" cy="394660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larger,</a:t>
                </a:r>
                <a:r>
                  <a:rPr kumimoji="1" lang="zh-CN" altLang="en-US" dirty="0"/>
                  <a:t>  </a:t>
                </a:r>
                <a:r>
                  <a:rPr kumimoji="1" lang="en-US" altLang="zh-CN" dirty="0"/>
                  <a:t>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larger</a:t>
                </a:r>
                <a:r>
                  <a:rPr kumimoji="1" lang="zh-CN" altLang="en-US" dirty="0"/>
                  <a:t>，</a:t>
                </a:r>
                <a:r>
                  <a:rPr lang="en-US" altLang="zh-CN" dirty="0">
                    <a:ea typeface="DengXian" panose="02010600030101010101" pitchFamily="2" charset="-122"/>
                    <a:cs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Λ</m:t>
                    </m:r>
                  </m:oMath>
                </a14:m>
                <a:r>
                  <a:rPr kumimoji="1" lang="zh-CN" altLang="en-US" dirty="0">
                    <a:solidFill>
                      <a:srgbClr val="FF0000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rgbClr val="FF0000"/>
                    </a:solidFill>
                  </a:rPr>
                  <a:t>smaller</a:t>
                </a:r>
                <a:r>
                  <a:rPr kumimoji="1" lang="zh-CN" altLang="en-US" dirty="0">
                    <a:solidFill>
                      <a:srgbClr val="FF0000"/>
                    </a:solidFill>
                  </a:rPr>
                  <a:t> 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A5C647E-F953-0F45-A7E0-7C2481E14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462" y="949122"/>
                <a:ext cx="3292043" cy="394660"/>
              </a:xfrm>
              <a:prstGeom prst="rect">
                <a:avLst/>
              </a:prstGeom>
              <a:blipFill>
                <a:blip r:embed="rId3"/>
                <a:stretch>
                  <a:fillRect t="-6061" r="-766" b="-15152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4BC4555-2436-A944-AA2A-7FC25B64612F}"/>
                  </a:ext>
                </a:extLst>
              </p:cNvPr>
              <p:cNvSpPr txBox="1"/>
              <p:nvPr/>
            </p:nvSpPr>
            <p:spPr>
              <a:xfrm>
                <a:off x="6592736" y="1482309"/>
                <a:ext cx="5384423" cy="62286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600" b="1" dirty="0"/>
                  <a:t>Difference</a:t>
                </a:r>
                <a:r>
                  <a:rPr kumimoji="1" lang="en-US" altLang="zh-CN" sz="1600" dirty="0"/>
                  <a:t>: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the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behavior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of</a:t>
                </a:r>
                <a:r>
                  <a:rPr kumimoji="1" lang="zh-CN" alt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 sz="1600"/>
                          <m:t>sym</m:t>
                        </m:r>
                      </m:sub>
                    </m:sSub>
                  </m:oMath>
                </a14:m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around</a:t>
                </a:r>
                <a:r>
                  <a:rPr kumimoji="1" lang="zh-CN" alt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0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is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opposite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to</a:t>
                </a:r>
                <a:r>
                  <a:rPr kumimoji="1" lang="zh-CN" altLang="en-US" sz="1600" dirty="0"/>
                  <a:t> </a:t>
                </a:r>
                <a:endParaRPr kumimoji="1" lang="en-US" altLang="zh-CN" sz="1600" dirty="0"/>
              </a:p>
              <a:p>
                <a:r>
                  <a:rPr kumimoji="1" lang="en-US" altLang="zh-CN" sz="1600" dirty="0"/>
                  <a:t>this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work</a:t>
                </a:r>
                <a:r>
                  <a:rPr kumimoji="1" lang="zh-CN" altLang="en-US" sz="1600" dirty="0"/>
                  <a:t>  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4BC4555-2436-A944-AA2A-7FC25B646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2736" y="1482309"/>
                <a:ext cx="5384423" cy="622863"/>
              </a:xfrm>
              <a:prstGeom prst="rect">
                <a:avLst/>
              </a:prstGeom>
              <a:blipFill>
                <a:blip r:embed="rId4"/>
                <a:stretch>
                  <a:fillRect l="-469" t="-1961" b="-784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E5E8FF51-04A7-634B-881D-BC39448551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7462" y="3316337"/>
            <a:ext cx="4112954" cy="3050668"/>
          </a:xfrm>
          <a:prstGeom prst="rect">
            <a:avLst/>
          </a:prstGeom>
          <a:ln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6C92B8E-E900-FA4E-A74D-2F0F86739E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9478" y="4166533"/>
            <a:ext cx="1205443" cy="754244"/>
          </a:xfrm>
          <a:prstGeom prst="rect">
            <a:avLst/>
          </a:prstGeom>
        </p:spPr>
      </p:pic>
      <p:sp>
        <p:nvSpPr>
          <p:cNvPr id="12" name="右箭头 11">
            <a:extLst>
              <a:ext uri="{FF2B5EF4-FFF2-40B4-BE49-F238E27FC236}">
                <a16:creationId xmlns:a16="http://schemas.microsoft.com/office/drawing/2014/main" id="{92A42335-B87D-D24D-A3D5-696E0053722A}"/>
              </a:ext>
            </a:extLst>
          </p:cNvPr>
          <p:cNvSpPr/>
          <p:nvPr/>
        </p:nvSpPr>
        <p:spPr>
          <a:xfrm rot="20457069">
            <a:off x="6086458" y="1262491"/>
            <a:ext cx="539005" cy="110115"/>
          </a:xfrm>
          <a:prstGeom prst="right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DF5EC6A-726F-3F4A-B27C-DC33F7FC4254}"/>
                  </a:ext>
                </a:extLst>
              </p:cNvPr>
              <p:cNvSpPr txBox="1"/>
              <p:nvPr/>
            </p:nvSpPr>
            <p:spPr>
              <a:xfrm>
                <a:off x="7034864" y="2196258"/>
                <a:ext cx="3292043" cy="412229"/>
              </a:xfrm>
              <a:prstGeom prst="rect">
                <a:avLst/>
              </a:prstGeom>
              <a:solidFill>
                <a:srgbClr val="FF0000">
                  <a:alpha val="13000"/>
                </a:srgb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With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Larger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,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/>
                          <m:t>sym</m:t>
                        </m:r>
                      </m:sub>
                    </m:sSub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stiffer</a:t>
                </a:r>
                <a:endParaRPr kumimoji="1" lang="zh-CN" altLang="en-US" b="1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DF5EC6A-726F-3F4A-B27C-DC33F7FC4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4864" y="2196258"/>
                <a:ext cx="3292043" cy="412229"/>
              </a:xfrm>
              <a:prstGeom prst="rect">
                <a:avLst/>
              </a:prstGeom>
              <a:blipFill>
                <a:blip r:embed="rId7"/>
                <a:stretch>
                  <a:fillRect l="-1149" t="-5882" b="-1176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03AAECD-72AA-5C48-B9D5-F9627C4A2F62}"/>
                  </a:ext>
                </a:extLst>
              </p:cNvPr>
              <p:cNvSpPr txBox="1"/>
              <p:nvPr/>
            </p:nvSpPr>
            <p:spPr>
              <a:xfrm>
                <a:off x="6516550" y="2670455"/>
                <a:ext cx="3810357" cy="412229"/>
              </a:xfrm>
              <a:prstGeom prst="rect">
                <a:avLst/>
              </a:prstGeom>
              <a:solidFill>
                <a:schemeClr val="accent6">
                  <a:alpha val="24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Our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result: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larger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zh-CN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,</a:t>
                </a:r>
                <a:r>
                  <a:rPr lang="zh-CN" altLang="en-US" dirty="0">
                    <a:effectLst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/>
                          <m:t>sym</m:t>
                        </m:r>
                      </m:sub>
                    </m:sSub>
                  </m:oMath>
                </a14:m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b="1" dirty="0">
                    <a:effectLst/>
                  </a:rPr>
                  <a:t>softer</a:t>
                </a:r>
                <a:endParaRPr kumimoji="1" lang="zh-CN" altLang="en-US" b="1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03AAECD-72AA-5C48-B9D5-F9627C4A2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550" y="2670455"/>
                <a:ext cx="3810357" cy="412229"/>
              </a:xfrm>
              <a:prstGeom prst="rect">
                <a:avLst/>
              </a:prstGeom>
              <a:blipFill>
                <a:blip r:embed="rId8"/>
                <a:stretch>
                  <a:fillRect l="-1329" t="-6061" b="-151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7124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Anomalous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Behavior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656DF7D-F722-A64B-B4B9-53E4AFC3B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24</a:t>
            </a:fld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B0476052-C0B8-494B-909B-C19F6A7F3285}"/>
                  </a:ext>
                </a:extLst>
              </p:cNvPr>
              <p:cNvSpPr txBox="1"/>
              <p:nvPr/>
            </p:nvSpPr>
            <p:spPr>
              <a:xfrm>
                <a:off x="428263" y="701968"/>
                <a:ext cx="10440365" cy="518860"/>
              </a:xfrm>
              <a:prstGeom prst="rect">
                <a:avLst/>
              </a:prstGeom>
              <a:solidFill>
                <a:schemeClr val="accent2">
                  <a:alpha val="29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400" b="1" dirty="0"/>
                  <a:t>Possible</a:t>
                </a:r>
                <a:r>
                  <a:rPr kumimoji="1" lang="zh-CN" altLang="en-US" sz="2400" b="1" dirty="0"/>
                  <a:t> </a:t>
                </a:r>
                <a:r>
                  <a:rPr kumimoji="1" lang="en-US" altLang="zh-CN" sz="2400" b="1" dirty="0"/>
                  <a:t>explanation</a:t>
                </a:r>
                <a:r>
                  <a:rPr kumimoji="1" lang="zh-CN" altLang="en-US" sz="2400" b="1" dirty="0"/>
                  <a:t> </a:t>
                </a:r>
                <a:r>
                  <a:rPr kumimoji="1" lang="en-US" altLang="zh-CN" sz="2400" dirty="0"/>
                  <a:t>: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Very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likely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depend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on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the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behavior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of</a:t>
                </a:r>
                <a:r>
                  <a:rPr kumimoji="1" lang="zh-CN" alt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 sz="2400"/>
                          <m:t>sym</m:t>
                        </m:r>
                      </m:sub>
                    </m:sSub>
                  </m:oMath>
                </a14:m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around</a:t>
                </a:r>
                <a:r>
                  <a:rPr kumimoji="1" lang="zh-CN" alt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40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B0476052-C0B8-494B-909B-C19F6A7F3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63" y="701968"/>
                <a:ext cx="10440365" cy="518860"/>
              </a:xfrm>
              <a:prstGeom prst="rect">
                <a:avLst/>
              </a:prstGeom>
              <a:blipFill>
                <a:blip r:embed="rId2"/>
                <a:stretch>
                  <a:fillRect l="-851" t="-7317" b="-170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BFAF223-B931-734F-A13F-C04096F5752C}"/>
                  </a:ext>
                </a:extLst>
              </p:cNvPr>
              <p:cNvSpPr txBox="1"/>
              <p:nvPr/>
            </p:nvSpPr>
            <p:spPr>
              <a:xfrm>
                <a:off x="428263" y="1543909"/>
                <a:ext cx="43636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Canonical</a:t>
                </a:r>
                <a:r>
                  <a:rPr kumimoji="1" lang="zh-CN" altLang="en-US" b="1" dirty="0"/>
                  <a:t> </a:t>
                </a:r>
                <a:r>
                  <a:rPr kumimoji="1" lang="en-US" altLang="zh-CN" b="1" dirty="0"/>
                  <a:t>NS</a:t>
                </a:r>
                <a:r>
                  <a:rPr kumimoji="1" lang="en-US" altLang="zh-CN" dirty="0"/>
                  <a:t>: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central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density</a:t>
                </a:r>
                <a:r>
                  <a:rPr kumimoji="1" lang="zh-CN" altLang="en-US" dirty="0"/>
                  <a:t> ～ </a:t>
                </a:r>
                <a:r>
                  <a:rPr kumimoji="1" lang="en-US" altLang="zh-CN" dirty="0"/>
                  <a:t>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BFAF223-B931-734F-A13F-C04096F575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63" y="1543909"/>
                <a:ext cx="4363655" cy="369332"/>
              </a:xfrm>
              <a:prstGeom prst="rect">
                <a:avLst/>
              </a:prstGeom>
              <a:blipFill>
                <a:blip r:embed="rId3"/>
                <a:stretch>
                  <a:fillRect l="-1159" t="-6667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82C74D53-B531-1E4E-88B2-341AA5CE2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038" y="2699302"/>
            <a:ext cx="3539125" cy="2625046"/>
          </a:xfrm>
          <a:prstGeom prst="rect">
            <a:avLst/>
          </a:prstGeom>
          <a:ln>
            <a:noFill/>
          </a:ln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68AA531-1166-9641-B742-949E0BAE4C5F}"/>
              </a:ext>
            </a:extLst>
          </p:cNvPr>
          <p:cNvSpPr txBox="1"/>
          <p:nvPr/>
        </p:nvSpPr>
        <p:spPr>
          <a:xfrm>
            <a:off x="1504709" y="2987615"/>
            <a:ext cx="1388962" cy="623684"/>
          </a:xfrm>
          <a:prstGeom prst="rect">
            <a:avLst/>
          </a:prstGeom>
          <a:solidFill>
            <a:srgbClr val="00B0F0">
              <a:alpha val="22000"/>
            </a:srgbClr>
          </a:solidFill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73E0F17-0FB9-B74D-AE46-4FEA3E1387BF}"/>
              </a:ext>
            </a:extLst>
          </p:cNvPr>
          <p:cNvSpPr txBox="1"/>
          <p:nvPr/>
        </p:nvSpPr>
        <p:spPr>
          <a:xfrm>
            <a:off x="428263" y="5359071"/>
            <a:ext cx="512084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Zhu, Zhen-Yu, En-Ping Zhou, and Ang Li. "Neutron star equation of state from the quark level in light of GW170817." </a:t>
            </a:r>
            <a:r>
              <a:rPr lang="en-US" altLang="zh-CN" sz="1050" b="0" i="1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The Astrophysical Journal</a:t>
            </a:r>
            <a:r>
              <a:rPr lang="en-US" altLang="zh-CN" sz="105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 862.2 (2018): 98.</a:t>
            </a:r>
            <a:endParaRPr lang="zh-CN" altLang="en-US" sz="105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CC16745-FE0E-6649-8679-4ABB68D46645}"/>
                  </a:ext>
                </a:extLst>
              </p:cNvPr>
              <p:cNvSpPr txBox="1"/>
              <p:nvPr/>
            </p:nvSpPr>
            <p:spPr>
              <a:xfrm>
                <a:off x="527868" y="2093480"/>
                <a:ext cx="3539124" cy="307777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/>
                  <a:t>EOS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of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core: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from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b="1" dirty="0"/>
                  <a:t>0.5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400" b="1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to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around</a:t>
                </a:r>
                <a:r>
                  <a:rPr kumimoji="1" lang="zh-CN" altLang="en-US" sz="1400" dirty="0"/>
                  <a:t>  </a:t>
                </a:r>
                <a:r>
                  <a:rPr kumimoji="1" lang="en-US" altLang="zh-CN" sz="1400" b="1" dirty="0"/>
                  <a:t>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400" b="1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kumimoji="1" lang="zh-CN" altLang="en-US" sz="1400" b="1" dirty="0"/>
                  <a:t> 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CC16745-FE0E-6649-8679-4ABB68D466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868" y="2093480"/>
                <a:ext cx="3539124" cy="307777"/>
              </a:xfrm>
              <a:prstGeom prst="rect">
                <a:avLst/>
              </a:prstGeom>
              <a:blipFill>
                <a:blip r:embed="rId5"/>
                <a:stretch>
                  <a:fillRect l="-714" b="-19231"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49A9DBEF-3949-3C46-BB41-2047EFAA6814}"/>
              </a:ext>
            </a:extLst>
          </p:cNvPr>
          <p:cNvCxnSpPr/>
          <p:nvPr/>
        </p:nvCxnSpPr>
        <p:spPr>
          <a:xfrm flipV="1">
            <a:off x="2013995" y="2401260"/>
            <a:ext cx="0" cy="586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62E055FD-C7DF-884F-876E-F5EB7426FC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6109" y="2845937"/>
            <a:ext cx="4122428" cy="31167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17CE05D8-D53D-D14A-96CB-827B49CEAEC1}"/>
                  </a:ext>
                </a:extLst>
              </p:cNvPr>
              <p:cNvSpPr txBox="1"/>
              <p:nvPr/>
            </p:nvSpPr>
            <p:spPr>
              <a:xfrm>
                <a:off x="7659570" y="2540545"/>
                <a:ext cx="3065366" cy="307777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/>
                  <a:t>EOS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of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core: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from</a:t>
                </a:r>
                <a:r>
                  <a:rPr kumimoji="1" lang="zh-CN" altLang="en-US" sz="1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400" b="1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to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around</a:t>
                </a:r>
                <a:r>
                  <a:rPr kumimoji="1" lang="zh-CN" altLang="en-US" sz="1400" dirty="0"/>
                  <a:t>  </a:t>
                </a:r>
                <a:r>
                  <a:rPr kumimoji="1" lang="en-US" altLang="zh-CN" sz="1400" b="1" dirty="0"/>
                  <a:t>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400" b="1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kumimoji="1" lang="zh-CN" altLang="en-US" sz="1400" b="1" dirty="0"/>
                  <a:t> 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17CE05D8-D53D-D14A-96CB-827B49CEAE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9570" y="2540545"/>
                <a:ext cx="3065366" cy="307777"/>
              </a:xfrm>
              <a:prstGeom prst="rect">
                <a:avLst/>
              </a:prstGeom>
              <a:blipFill>
                <a:blip r:embed="rId7"/>
                <a:stretch>
                  <a:fillRect l="-412" b="-19231"/>
                </a:stretch>
              </a:blipFill>
              <a:ln>
                <a:solidFill>
                  <a:schemeClr val="accent1">
                    <a:shade val="50000"/>
                  </a:schemeClr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A0E5AADA-CA26-DD46-8A4F-692386927848}"/>
              </a:ext>
            </a:extLst>
          </p:cNvPr>
          <p:cNvSpPr txBox="1"/>
          <p:nvPr/>
        </p:nvSpPr>
        <p:spPr>
          <a:xfrm>
            <a:off x="4304586" y="3095334"/>
            <a:ext cx="2449265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include a large fraction of the stiffness</a:t>
            </a:r>
            <a:r>
              <a:rPr lang="zh-CN" altLang="en-US" sz="1400" dirty="0"/>
              <a:t> </a:t>
            </a:r>
            <a:r>
              <a:rPr lang="en-US" altLang="zh-CN" sz="1400" b="1" dirty="0"/>
              <a:t>crossing</a:t>
            </a:r>
            <a:r>
              <a:rPr lang="en-US" altLang="zh-CN" sz="1400" dirty="0"/>
              <a:t> region</a:t>
            </a:r>
            <a:endParaRPr kumimoji="1" lang="zh-CN" altLang="en-US" sz="1400" dirty="0"/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10DE9D3E-6DB8-6347-8F8D-5CCB12AC03AF}"/>
              </a:ext>
            </a:extLst>
          </p:cNvPr>
          <p:cNvCxnSpPr>
            <a:cxnSpLocks/>
          </p:cNvCxnSpPr>
          <p:nvPr/>
        </p:nvCxnSpPr>
        <p:spPr>
          <a:xfrm>
            <a:off x="2884270" y="3435972"/>
            <a:ext cx="1258271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1AC2DBBE-DB30-A440-B2F6-1D7B948713FA}"/>
              </a:ext>
            </a:extLst>
          </p:cNvPr>
          <p:cNvSpPr txBox="1"/>
          <p:nvPr/>
        </p:nvSpPr>
        <p:spPr>
          <a:xfrm>
            <a:off x="7479786" y="2005254"/>
            <a:ext cx="3747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calculations</a:t>
            </a:r>
            <a:r>
              <a:rPr kumimoji="1" lang="zh-CN" altLang="en-US" dirty="0"/>
              <a:t>  </a:t>
            </a:r>
            <a:r>
              <a:rPr kumimoji="1" lang="en-US" altLang="zh-CN" dirty="0"/>
              <a:t>:</a:t>
            </a:r>
            <a:r>
              <a:rPr kumimoji="1" lang="zh-CN" altLang="en-US" dirty="0"/>
              <a:t>  </a:t>
            </a:r>
            <a:r>
              <a:rPr kumimoji="1" lang="en-US" altLang="zh-CN" dirty="0"/>
              <a:t>avoid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region</a:t>
            </a:r>
            <a:endParaRPr kumimoji="1" lang="zh-CN" altLang="en-US" dirty="0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48CD88AC-F483-3442-9F54-A0352DC2EAFE}"/>
              </a:ext>
            </a:extLst>
          </p:cNvPr>
          <p:cNvCxnSpPr>
            <a:cxnSpLocks/>
          </p:cNvCxnSpPr>
          <p:nvPr/>
        </p:nvCxnSpPr>
        <p:spPr>
          <a:xfrm flipH="1">
            <a:off x="6753851" y="2305256"/>
            <a:ext cx="665522" cy="77026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B78E7780-D4C9-824D-9B47-D1B5D495EB76}"/>
              </a:ext>
            </a:extLst>
          </p:cNvPr>
          <p:cNvSpPr txBox="1"/>
          <p:nvPr/>
        </p:nvSpPr>
        <p:spPr>
          <a:xfrm>
            <a:off x="428263" y="5949387"/>
            <a:ext cx="496554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Their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explanation</a:t>
            </a:r>
            <a:r>
              <a:rPr kumimoji="1" lang="zh-CN" altLang="en-US" sz="1600" dirty="0"/>
              <a:t>：</a:t>
            </a:r>
            <a:r>
              <a:rPr kumimoji="1" lang="en-US" altLang="zh-CN" sz="1600" dirty="0"/>
              <a:t>may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be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relevant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to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the</a:t>
            </a:r>
            <a:r>
              <a:rPr kumimoji="1" lang="zh-CN" altLang="en-US" sz="1600" dirty="0"/>
              <a:t> </a:t>
            </a:r>
            <a:r>
              <a:rPr kumimoji="1" lang="en-US" altLang="zh-CN" sz="1600" b="1" dirty="0"/>
              <a:t>core</a:t>
            </a:r>
            <a:r>
              <a:rPr kumimoji="1" lang="en-US" altLang="zh-CN" sz="1600" dirty="0"/>
              <a:t> EOSs with </a:t>
            </a:r>
            <a:r>
              <a:rPr kumimoji="1" lang="en-US" altLang="zh-CN" sz="1600" b="1" dirty="0"/>
              <a:t>different</a:t>
            </a:r>
            <a:r>
              <a:rPr kumimoji="1" lang="en-US" altLang="zh-CN" sz="1600" dirty="0"/>
              <a:t> </a:t>
            </a:r>
            <a:r>
              <a:rPr kumimoji="1" lang="en-US" altLang="zh-CN" sz="1600" b="1" dirty="0"/>
              <a:t>L</a:t>
            </a:r>
            <a:r>
              <a:rPr kumimoji="1" lang="en-US" altLang="zh-CN" sz="1600" dirty="0"/>
              <a:t> matched to the </a:t>
            </a:r>
            <a:r>
              <a:rPr kumimoji="1" lang="en-US" altLang="zh-CN" sz="1600" b="1" dirty="0"/>
              <a:t>same inner crust </a:t>
            </a:r>
            <a:r>
              <a:rPr kumimoji="1" lang="en-US" altLang="zh-CN" sz="1600" dirty="0"/>
              <a:t>EOS of Negele &amp; </a:t>
            </a:r>
            <a:r>
              <a:rPr kumimoji="1" lang="en-US" altLang="zh-CN" sz="1600" dirty="0" err="1"/>
              <a:t>Vautherin</a:t>
            </a:r>
            <a:r>
              <a:rPr kumimoji="1" lang="en-US" altLang="zh-CN" sz="1600" dirty="0"/>
              <a:t> (NV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EOS: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inner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crust)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EAE080D-19FE-794D-8090-3616BABBDAB6}"/>
              </a:ext>
            </a:extLst>
          </p:cNvPr>
          <p:cNvSpPr txBox="1"/>
          <p:nvPr/>
        </p:nvSpPr>
        <p:spPr>
          <a:xfrm>
            <a:off x="8275373" y="4930473"/>
            <a:ext cx="431800" cy="290954"/>
          </a:xfrm>
          <a:prstGeom prst="rect">
            <a:avLst/>
          </a:prstGeom>
          <a:solidFill>
            <a:srgbClr val="00B0F0">
              <a:alpha val="27000"/>
            </a:srgbClr>
          </a:solidFill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977766F5-BB10-9242-ADCE-3CA30343DA5A}"/>
              </a:ext>
            </a:extLst>
          </p:cNvPr>
          <p:cNvCxnSpPr>
            <a:cxnSpLocks/>
          </p:cNvCxnSpPr>
          <p:nvPr/>
        </p:nvCxnSpPr>
        <p:spPr>
          <a:xfrm>
            <a:off x="10383483" y="1242383"/>
            <a:ext cx="693489" cy="209082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EF877696-0AF1-524E-80B5-29592642CFD4}"/>
              </a:ext>
            </a:extLst>
          </p:cNvPr>
          <p:cNvSpPr txBox="1"/>
          <p:nvPr/>
        </p:nvSpPr>
        <p:spPr>
          <a:xfrm>
            <a:off x="10581189" y="1485060"/>
            <a:ext cx="129250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progress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5400020F-5584-1345-90A5-9FC7CEFDA506}"/>
                  </a:ext>
                </a:extLst>
              </p:cNvPr>
              <p:cNvSpPr txBox="1"/>
              <p:nvPr/>
            </p:nvSpPr>
            <p:spPr>
              <a:xfrm>
                <a:off x="7479786" y="6088153"/>
                <a:ext cx="4283951" cy="369332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also exhibit a crossing in the vicinity of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b="1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1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altLang="zh-CN" sz="1800" b="1" i="1"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kumimoji="1" lang="zh-CN" altLang="en-US" sz="1800" b="1" dirty="0"/>
                  <a:t>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5400020F-5584-1345-90A5-9FC7CEFDA5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786" y="6088153"/>
                <a:ext cx="4283951" cy="369332"/>
              </a:xfrm>
              <a:prstGeom prst="rect">
                <a:avLst/>
              </a:prstGeom>
              <a:blipFill>
                <a:blip r:embed="rId8"/>
                <a:stretch>
                  <a:fillRect l="-885" t="-6667" b="-23333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859ECB5E-671D-8E42-8DC5-11689708C69B}"/>
              </a:ext>
            </a:extLst>
          </p:cNvPr>
          <p:cNvCxnSpPr>
            <a:cxnSpLocks/>
          </p:cNvCxnSpPr>
          <p:nvPr/>
        </p:nvCxnSpPr>
        <p:spPr>
          <a:xfrm flipH="1">
            <a:off x="10069975" y="5324348"/>
            <a:ext cx="313508" cy="7638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905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0C7C8E0-FEC8-A743-A66B-0C853E0F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25</a:t>
            </a:fld>
            <a:endParaRPr kumimoji="1"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DE9F0A1-04BA-4745-AE47-793F8FF0A99A}"/>
              </a:ext>
            </a:extLst>
          </p:cNvPr>
          <p:cNvSpPr txBox="1"/>
          <p:nvPr/>
        </p:nvSpPr>
        <p:spPr>
          <a:xfrm>
            <a:off x="3015205" y="2851447"/>
            <a:ext cx="5914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800" dirty="0">
                <a:ln w="0"/>
                <a:solidFill>
                  <a:srgbClr val="43878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Thanks</a:t>
            </a:r>
            <a:endParaRPr kumimoji="1" lang="zh-CN" altLang="en-US" sz="4800" dirty="0">
              <a:ln w="0"/>
              <a:solidFill>
                <a:srgbClr val="43878E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0212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EOS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construction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for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NS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6C30EA2-9BA2-7840-B27A-2C3B5B872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26</a:t>
            </a:fld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C6A4EEB-6B8D-4D4B-B35F-AB00F30DD0B7}"/>
              </a:ext>
            </a:extLst>
          </p:cNvPr>
          <p:cNvSpPr txBox="1"/>
          <p:nvPr/>
        </p:nvSpPr>
        <p:spPr>
          <a:xfrm>
            <a:off x="501805" y="869795"/>
            <a:ext cx="2832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RMF</a:t>
            </a:r>
            <a:r>
              <a:rPr kumimoji="1" lang="zh-CN" altLang="en-US" dirty="0"/>
              <a:t> </a:t>
            </a:r>
            <a:r>
              <a:rPr kumimoji="1" lang="en-US" altLang="zh-CN" dirty="0"/>
              <a:t>nuclear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core</a:t>
            </a:r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3AEFD24-F801-6949-AE3E-79580F2FEF98}"/>
              </a:ext>
            </a:extLst>
          </p:cNvPr>
          <p:cNvSpPr txBox="1"/>
          <p:nvPr/>
        </p:nvSpPr>
        <p:spPr>
          <a:xfrm>
            <a:off x="501805" y="1492974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sz="2400" b="1" dirty="0"/>
              <a:t>crust</a:t>
            </a:r>
            <a:endParaRPr kumimoji="1" lang="zh-CN" altLang="en-US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F52B83-9F2B-1A44-A47D-9BBBE7C11991}"/>
              </a:ext>
            </a:extLst>
          </p:cNvPr>
          <p:cNvSpPr txBox="1"/>
          <p:nvPr/>
        </p:nvSpPr>
        <p:spPr>
          <a:xfrm>
            <a:off x="501805" y="2196790"/>
            <a:ext cx="57651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/>
              <a:t>outer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crust</a:t>
            </a:r>
            <a:r>
              <a:rPr kumimoji="1" lang="zh-CN" altLang="en-US" b="1" dirty="0"/>
              <a:t> 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BPS</a:t>
            </a:r>
            <a:r>
              <a:rPr kumimoji="1" lang="zh-CN" altLang="en-US" dirty="0"/>
              <a:t> </a:t>
            </a:r>
            <a:r>
              <a:rPr kumimoji="1" lang="en-US" altLang="zh-CN" dirty="0"/>
              <a:t>EOS</a:t>
            </a:r>
            <a:r>
              <a:rPr kumimoji="1" lang="zh-CN" altLang="en-US" dirty="0"/>
              <a:t> </a:t>
            </a:r>
            <a:r>
              <a:rPr kumimoji="1" lang="en-US" altLang="zh-CN" sz="1100" dirty="0">
                <a:solidFill>
                  <a:schemeClr val="accent1"/>
                </a:solidFill>
              </a:rPr>
              <a:t>(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G. </a:t>
            </a:r>
            <a:r>
              <a:rPr lang="en-US" altLang="zh-CN" sz="1100" dirty="0" err="1">
                <a:solidFill>
                  <a:schemeClr val="accent1"/>
                </a:solidFill>
                <a:effectLst/>
                <a:latin typeface="CMR9"/>
              </a:rPr>
              <a:t>Baym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, C. </a:t>
            </a:r>
            <a:r>
              <a:rPr lang="en-US" altLang="zh-CN" sz="1100" dirty="0" err="1">
                <a:solidFill>
                  <a:schemeClr val="accent1"/>
                </a:solidFill>
                <a:effectLst/>
                <a:latin typeface="CMR9"/>
              </a:rPr>
              <a:t>Pethick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, and P. Sutherland, Astrophysical Journal, vol. 170, p. 299 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BX9"/>
              </a:rPr>
              <a:t>170</a:t>
            </a:r>
            <a:r>
              <a:rPr lang="en-US" altLang="zh-CN" sz="1100" dirty="0">
                <a:solidFill>
                  <a:schemeClr val="accent1"/>
                </a:solidFill>
                <a:effectLst/>
                <a:latin typeface="CMR9"/>
              </a:rPr>
              <a:t>, 299 (1971). </a:t>
            </a:r>
            <a:r>
              <a:rPr kumimoji="1" lang="en-US" altLang="zh-CN" sz="1100" dirty="0">
                <a:solidFill>
                  <a:schemeClr val="accent1"/>
                </a:solidFill>
              </a:rPr>
              <a:t>)</a:t>
            </a:r>
            <a:endParaRPr kumimoji="1" lang="zh-CN" altLang="en-US" sz="1200" dirty="0">
              <a:solidFill>
                <a:schemeClr val="accent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7C51B24-5237-3442-9EF6-348E1F25C256}"/>
              </a:ext>
            </a:extLst>
          </p:cNvPr>
          <p:cNvSpPr txBox="1"/>
          <p:nvPr/>
        </p:nvSpPr>
        <p:spPr>
          <a:xfrm>
            <a:off x="501805" y="2951496"/>
            <a:ext cx="2511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/>
              <a:t>inner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crust</a:t>
            </a:r>
            <a:r>
              <a:rPr kumimoji="1" lang="zh-CN" altLang="en-US" b="1" dirty="0"/>
              <a:t> 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lang="en-US" altLang="zh-CN" sz="1800" dirty="0">
                <a:effectLst/>
                <a:latin typeface="CMR10"/>
              </a:rPr>
              <a:t>polytropic </a:t>
            </a:r>
            <a:endParaRPr lang="en-US" altLang="zh-CN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E9846EE-704C-7448-85F1-FA6D2A640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092" y="2951496"/>
            <a:ext cx="1969059" cy="4250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A319ACD-3E50-2C47-BA97-37CF4A87112B}"/>
                  </a:ext>
                </a:extLst>
              </p:cNvPr>
              <p:cNvSpPr txBox="1"/>
              <p:nvPr/>
            </p:nvSpPr>
            <p:spPr>
              <a:xfrm>
                <a:off x="3118091" y="3382110"/>
                <a:ext cx="323810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matching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region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: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sz="1800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0.5</m:t>
                    </m:r>
                    <m:sSub>
                      <m:sSub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altLang="zh-CN" dirty="0">
                  <a:effectLst/>
                </a:endParaRPr>
              </a:p>
              <a:p>
                <a:endParaRPr lang="en-US" altLang="zh-CN" dirty="0">
                  <a:effectLst/>
                </a:endParaRPr>
              </a:p>
              <a:p>
                <a:r>
                  <a:rPr lang="en-US" altLang="zh-CN" dirty="0"/>
                  <a:t>A,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: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undetermined coefficient</a:t>
                </a:r>
                <a:r>
                  <a:rPr lang="zh-CN" altLang="zh-CN" dirty="0">
                    <a:effectLst/>
                  </a:rPr>
                  <a:t>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A319ACD-3E50-2C47-BA97-37CF4A871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8091" y="3382110"/>
                <a:ext cx="3238103" cy="923330"/>
              </a:xfrm>
              <a:prstGeom prst="rect">
                <a:avLst/>
              </a:prstGeom>
              <a:blipFill>
                <a:blip r:embed="rId3"/>
                <a:stretch>
                  <a:fillRect l="-1563" t="-2740" r="-391" b="-109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F6B81E57-E295-3442-8903-FF09D6A06ED9}"/>
              </a:ext>
            </a:extLst>
          </p:cNvPr>
          <p:cNvSpPr txBox="1"/>
          <p:nvPr/>
        </p:nvSpPr>
        <p:spPr>
          <a:xfrm>
            <a:off x="3601844" y="1104412"/>
            <a:ext cx="2665141" cy="769441"/>
          </a:xfrm>
          <a:prstGeom prst="rect">
            <a:avLst/>
          </a:prstGeom>
          <a:solidFill>
            <a:schemeClr val="accent6">
              <a:alpha val="3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100" dirty="0"/>
              <a:t>Other</a:t>
            </a:r>
            <a:r>
              <a:rPr kumimoji="1" lang="zh-CN" altLang="en-US" sz="1100" dirty="0"/>
              <a:t> </a:t>
            </a:r>
            <a:r>
              <a:rPr kumimoji="1" lang="en-US" altLang="zh-CN" sz="1100" dirty="0"/>
              <a:t>method</a:t>
            </a:r>
            <a:r>
              <a:rPr kumimoji="1" lang="zh-CN" altLang="en-US" sz="1100" dirty="0"/>
              <a:t> </a:t>
            </a:r>
            <a:r>
              <a:rPr kumimoji="1" lang="en-US" altLang="zh-CN" sz="1100" dirty="0"/>
              <a:t>:</a:t>
            </a:r>
            <a:r>
              <a:rPr kumimoji="1" lang="zh-CN" altLang="en-US" sz="1100" dirty="0"/>
              <a:t> </a:t>
            </a:r>
            <a:r>
              <a:rPr kumimoji="1" lang="en-US" altLang="zh-CN" sz="1100" dirty="0">
                <a:solidFill>
                  <a:schemeClr val="accent1"/>
                </a:solidFill>
              </a:rPr>
              <a:t>Fortin, M., et al. "Neutron star radii and crusts: Uncertainties and unified equations of state." Physical Review C 94.3 (2016): 035804</a:t>
            </a:r>
            <a:endParaRPr kumimoji="1" lang="zh-CN" altLang="en-US" sz="1100" dirty="0">
              <a:solidFill>
                <a:schemeClr val="accent1"/>
              </a:solidFill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8EB6BC8-315C-9349-B7AA-81CF2AEB1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804" y="4969737"/>
            <a:ext cx="2832100" cy="10668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EBD6F49B-5BA2-0A4C-92B3-6E5D767F01E8}"/>
              </a:ext>
            </a:extLst>
          </p:cNvPr>
          <p:cNvSpPr txBox="1"/>
          <p:nvPr/>
        </p:nvSpPr>
        <p:spPr>
          <a:xfrm>
            <a:off x="501805" y="4556278"/>
            <a:ext cx="4304371" cy="1477328"/>
          </a:xfrm>
          <a:prstGeom prst="rect">
            <a:avLst/>
          </a:prstGeom>
          <a:solidFill>
            <a:schemeClr val="accent2">
              <a:alpha val="2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effectLst/>
                <a:latin typeface="CMR10"/>
              </a:rPr>
              <a:t>chemical equilibrium and charge neutrality</a:t>
            </a:r>
            <a:endParaRPr lang="en-US" altLang="zh-CN" dirty="0">
              <a:latin typeface="CMR10"/>
            </a:endParaRPr>
          </a:p>
          <a:p>
            <a:endParaRPr lang="en-US" altLang="zh-CN" sz="1800" dirty="0">
              <a:effectLst/>
              <a:latin typeface="CMR10"/>
            </a:endParaRPr>
          </a:p>
          <a:p>
            <a:endParaRPr lang="en-US" altLang="zh-CN" dirty="0">
              <a:latin typeface="CMR10"/>
            </a:endParaRPr>
          </a:p>
          <a:p>
            <a:endParaRPr lang="en-US" altLang="zh-CN" sz="1800" dirty="0">
              <a:effectLst/>
              <a:latin typeface="CMR10"/>
            </a:endParaRPr>
          </a:p>
          <a:p>
            <a:endParaRPr lang="en-US" altLang="zh-CN" dirty="0">
              <a:latin typeface="CMR1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FC7987D-1A48-094F-A765-C0060A5F7979}"/>
              </a:ext>
            </a:extLst>
          </p:cNvPr>
          <p:cNvSpPr txBox="1"/>
          <p:nvPr/>
        </p:nvSpPr>
        <p:spPr>
          <a:xfrm>
            <a:off x="6010508" y="4556278"/>
            <a:ext cx="2520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lepton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contribution</a:t>
            </a:r>
            <a:endParaRPr kumimoji="1" lang="zh-CN" alt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457E9EF-5BB4-204C-9218-D44CB89B32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6696" y="5204133"/>
            <a:ext cx="2824515" cy="60935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A255EB7-7D0E-164D-B784-6E2DCFFBD9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5657" y="4737543"/>
            <a:ext cx="3082592" cy="1420730"/>
          </a:xfrm>
          <a:prstGeom prst="rect">
            <a:avLst/>
          </a:prstGeom>
        </p:spPr>
      </p:pic>
      <p:sp>
        <p:nvSpPr>
          <p:cNvPr id="19" name="圆角矩形 18">
            <a:extLst>
              <a:ext uri="{FF2B5EF4-FFF2-40B4-BE49-F238E27FC236}">
                <a16:creationId xmlns:a16="http://schemas.microsoft.com/office/drawing/2014/main" id="{A374FFF5-C38C-3646-BA5F-D80B02636F58}"/>
              </a:ext>
            </a:extLst>
          </p:cNvPr>
          <p:cNvSpPr/>
          <p:nvPr/>
        </p:nvSpPr>
        <p:spPr>
          <a:xfrm>
            <a:off x="5798634" y="4556278"/>
            <a:ext cx="5949615" cy="1710707"/>
          </a:xfrm>
          <a:prstGeom prst="roundRect">
            <a:avLst/>
          </a:prstGeom>
          <a:solidFill>
            <a:schemeClr val="accent1">
              <a:alpha val="1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B87D6562-290B-7540-82E9-58FEBDEF0B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2550" y="730988"/>
            <a:ext cx="3990558" cy="348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02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appendix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0C7C8E0-FEC8-A743-A66B-0C853E0F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27</a:t>
            </a:fld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BD50A55-B7C2-9748-A25D-28162DE01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81" y="672028"/>
            <a:ext cx="3632911" cy="6119870"/>
          </a:xfrm>
          <a:prstGeom prst="rect">
            <a:avLst/>
          </a:prstGeom>
          <a:ln w="6350">
            <a:noFill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424E7F7-60DE-684C-8CAE-F0ABDE4C0769}"/>
              </a:ext>
            </a:extLst>
          </p:cNvPr>
          <p:cNvSpPr txBox="1"/>
          <p:nvPr/>
        </p:nvSpPr>
        <p:spPr>
          <a:xfrm>
            <a:off x="2428636" y="2269474"/>
            <a:ext cx="1586429" cy="27699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1200" dirty="0"/>
              <a:t>Without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out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coupling</a:t>
            </a:r>
            <a:endParaRPr kumimoji="1" lang="zh-CN" altLang="en-US" sz="12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4EEDC44-7B8B-7A4E-9A58-05ABB7E6E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963" y="1797390"/>
            <a:ext cx="876102" cy="173485"/>
          </a:xfrm>
          <a:prstGeom prst="rect">
            <a:avLst/>
          </a:prstGeom>
          <a:ln w="6350">
            <a:solidFill>
              <a:schemeClr val="accent5">
                <a:alpha val="53000"/>
              </a:schemeClr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BC5FA88-72BC-BB48-9C4F-198408F64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459" y="1747105"/>
            <a:ext cx="902124" cy="199508"/>
          </a:xfrm>
          <a:prstGeom prst="rect">
            <a:avLst/>
          </a:prstGeom>
          <a:ln w="6350">
            <a:solidFill>
              <a:schemeClr val="accent5">
                <a:alpha val="53000"/>
              </a:schemeClr>
            </a:solidFill>
          </a:ln>
        </p:spPr>
      </p:pic>
      <p:sp>
        <p:nvSpPr>
          <p:cNvPr id="10" name="左箭头 9">
            <a:extLst>
              <a:ext uri="{FF2B5EF4-FFF2-40B4-BE49-F238E27FC236}">
                <a16:creationId xmlns:a16="http://schemas.microsoft.com/office/drawing/2014/main" id="{D433D88C-D108-774B-8BB6-0B3D18001788}"/>
              </a:ext>
            </a:extLst>
          </p:cNvPr>
          <p:cNvSpPr/>
          <p:nvPr/>
        </p:nvSpPr>
        <p:spPr>
          <a:xfrm rot="19641857">
            <a:off x="2563961" y="1921746"/>
            <a:ext cx="283553" cy="146623"/>
          </a:xfrm>
          <a:prstGeom prst="leftArrow">
            <a:avLst/>
          </a:prstGeom>
          <a:solidFill>
            <a:schemeClr val="accent4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881116C-63F5-4D4B-9CEA-E39BF037E923}"/>
              </a:ext>
            </a:extLst>
          </p:cNvPr>
          <p:cNvSpPr txBox="1"/>
          <p:nvPr/>
        </p:nvSpPr>
        <p:spPr>
          <a:xfrm rot="19523799">
            <a:off x="2259453" y="1665641"/>
            <a:ext cx="737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b="1" dirty="0"/>
              <a:t>softening</a:t>
            </a:r>
            <a:endParaRPr kumimoji="1" lang="zh-CN" altLang="en-US" sz="2000" b="1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727D134-1720-AF48-BCED-0815AA610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979" y="4578539"/>
            <a:ext cx="935086" cy="181293"/>
          </a:xfrm>
          <a:prstGeom prst="rect">
            <a:avLst/>
          </a:prstGeom>
          <a:ln w="6350">
            <a:solidFill>
              <a:schemeClr val="accent5">
                <a:alpha val="53000"/>
              </a:schemeClr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349418B-252D-A741-8D95-49A1994F13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6151" y="4482677"/>
            <a:ext cx="944628" cy="181293"/>
          </a:xfrm>
          <a:prstGeom prst="rect">
            <a:avLst/>
          </a:prstGeom>
          <a:ln w="6350">
            <a:solidFill>
              <a:schemeClr val="accent5">
                <a:alpha val="53000"/>
              </a:schemeClr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0B7D5F82-94E8-534E-BC27-C606068D6613}"/>
                  </a:ext>
                </a:extLst>
              </p:cNvPr>
              <p:cNvSpPr txBox="1"/>
              <p:nvPr/>
            </p:nvSpPr>
            <p:spPr>
              <a:xfrm>
                <a:off x="4289175" y="4925085"/>
                <a:ext cx="385590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Accord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with</a:t>
                </a:r>
                <a:r>
                  <a:rPr kumimoji="1" lang="zh-CN" altLang="en-US" dirty="0"/>
                  <a:t>  </a:t>
                </a:r>
                <a:r>
                  <a:rPr kumimoji="1" lang="en-US" altLang="zh-CN" dirty="0"/>
                  <a:t>effect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of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softening</a:t>
                </a:r>
              </a:p>
              <a:p>
                <a:r>
                  <a:rPr kumimoji="1" lang="en-US" altLang="zh-CN" dirty="0"/>
                  <a:t>Canonical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NS: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ε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</m:oMath>
                </a14:m>
                <a:r>
                  <a:rPr lang="zh-CN" altLang="en-US" dirty="0"/>
                  <a:t>     </a:t>
                </a:r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</a:t>
                </a:r>
                <a:r>
                  <a:rPr lang="zh-CN" altLang="en-US" dirty="0"/>
                  <a:t>       </a:t>
                </a:r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Λ</m:t>
                    </m:r>
                  </m:oMath>
                </a14:m>
                <a:r>
                  <a:rPr kumimoji="1" lang="zh-CN" altLang="en-US" dirty="0"/>
                  <a:t> </a:t>
                </a: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0B7D5F82-94E8-534E-BC27-C606068D6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9175" y="4925085"/>
                <a:ext cx="3855904" cy="646331"/>
              </a:xfrm>
              <a:prstGeom prst="rect">
                <a:avLst/>
              </a:prstGeom>
              <a:blipFill>
                <a:blip r:embed="rId7"/>
                <a:stretch>
                  <a:fillRect l="-1311" t="-3846" b="-134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A92AF93E-AE65-CD4F-8931-F341BECA3828}"/>
              </a:ext>
            </a:extLst>
          </p:cNvPr>
          <p:cNvCxnSpPr>
            <a:cxnSpLocks/>
          </p:cNvCxnSpPr>
          <p:nvPr/>
        </p:nvCxnSpPr>
        <p:spPr>
          <a:xfrm flipV="1">
            <a:off x="6039999" y="5270284"/>
            <a:ext cx="111887" cy="21991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F2B1ECBA-59BA-4740-A36B-C7284829740A}"/>
              </a:ext>
            </a:extLst>
          </p:cNvPr>
          <p:cNvCxnSpPr/>
          <p:nvPr/>
        </p:nvCxnSpPr>
        <p:spPr>
          <a:xfrm flipH="1">
            <a:off x="6647950" y="5260900"/>
            <a:ext cx="92597" cy="24415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16C298F6-DB9F-FF46-B665-72984ECA7FDC}"/>
              </a:ext>
            </a:extLst>
          </p:cNvPr>
          <p:cNvCxnSpPr/>
          <p:nvPr/>
        </p:nvCxnSpPr>
        <p:spPr>
          <a:xfrm flipH="1">
            <a:off x="7339436" y="5260900"/>
            <a:ext cx="92597" cy="24415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7FF446C1-65B1-E342-A0BB-E7633657BC73}"/>
              </a:ext>
            </a:extLst>
          </p:cNvPr>
          <p:cNvSpPr txBox="1"/>
          <p:nvPr/>
        </p:nvSpPr>
        <p:spPr>
          <a:xfrm>
            <a:off x="5202717" y="5722565"/>
            <a:ext cx="1537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Central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density</a:t>
            </a:r>
            <a:endParaRPr kumimoji="1" lang="zh-CN" altLang="en-US" sz="1600" dirty="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A408B720-9A89-C34E-B502-BE95E260A090}"/>
              </a:ext>
            </a:extLst>
          </p:cNvPr>
          <p:cNvCxnSpPr/>
          <p:nvPr/>
        </p:nvCxnSpPr>
        <p:spPr>
          <a:xfrm flipV="1">
            <a:off x="5827920" y="5490203"/>
            <a:ext cx="0" cy="20579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D56D85EF-32BA-6349-951C-0FF3A9B26D06}"/>
              </a:ext>
            </a:extLst>
          </p:cNvPr>
          <p:cNvSpPr txBox="1"/>
          <p:nvPr/>
        </p:nvSpPr>
        <p:spPr>
          <a:xfrm>
            <a:off x="5887698" y="1116033"/>
            <a:ext cx="1650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HVH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theorem:</a:t>
            </a:r>
            <a:endParaRPr lang="en-US" altLang="zh-CN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3A447DB-8FAD-0441-87F3-934386047EB3}"/>
              </a:ext>
            </a:extLst>
          </p:cNvPr>
          <p:cNvSpPr txBox="1"/>
          <p:nvPr/>
        </p:nvSpPr>
        <p:spPr>
          <a:xfrm>
            <a:off x="7537742" y="1148141"/>
            <a:ext cx="4349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effectLst/>
                <a:latin typeface="CMR9"/>
              </a:rPr>
              <a:t>N. M. </a:t>
            </a:r>
            <a:r>
              <a:rPr lang="en-US" altLang="zh-CN" sz="1400" dirty="0" err="1">
                <a:effectLst/>
                <a:latin typeface="CMR9"/>
              </a:rPr>
              <a:t>Hugenholtz</a:t>
            </a:r>
            <a:r>
              <a:rPr lang="en-US" altLang="zh-CN" sz="1400" dirty="0">
                <a:effectLst/>
                <a:latin typeface="CMR9"/>
              </a:rPr>
              <a:t> and L. Van Hove, </a:t>
            </a:r>
            <a:r>
              <a:rPr lang="en-US" altLang="zh-CN" sz="1400" dirty="0" err="1">
                <a:solidFill>
                  <a:srgbClr val="0000FF"/>
                </a:solidFill>
                <a:effectLst/>
                <a:latin typeface="CMR9"/>
              </a:rPr>
              <a:t>Physica</a:t>
            </a:r>
            <a:r>
              <a:rPr lang="en-US" altLang="zh-CN" sz="1400" dirty="0">
                <a:solidFill>
                  <a:srgbClr val="0000FF"/>
                </a:solidFill>
                <a:effectLst/>
                <a:latin typeface="CMR9"/>
              </a:rPr>
              <a:t> </a:t>
            </a:r>
            <a:r>
              <a:rPr lang="en-US" altLang="zh-CN" sz="1400" dirty="0">
                <a:solidFill>
                  <a:srgbClr val="0000FF"/>
                </a:solidFill>
                <a:effectLst/>
                <a:latin typeface="CMBX9"/>
              </a:rPr>
              <a:t>24</a:t>
            </a:r>
            <a:r>
              <a:rPr lang="en-US" altLang="zh-CN" sz="1400" dirty="0">
                <a:solidFill>
                  <a:srgbClr val="0000FF"/>
                </a:solidFill>
                <a:effectLst/>
                <a:latin typeface="CMR9"/>
              </a:rPr>
              <a:t>, 363 (1958)</a:t>
            </a:r>
            <a:r>
              <a:rPr lang="en-US" altLang="zh-CN" sz="1400" dirty="0">
                <a:effectLst/>
                <a:latin typeface="CMR9"/>
              </a:rPr>
              <a:t>.</a:t>
            </a:r>
            <a:endParaRPr kumimoji="1"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F02F418-1ACE-224A-A70C-A60BB1DADCCE}"/>
              </a:ext>
            </a:extLst>
          </p:cNvPr>
          <p:cNvSpPr txBox="1"/>
          <p:nvPr/>
        </p:nvSpPr>
        <p:spPr>
          <a:xfrm>
            <a:off x="5604106" y="1589984"/>
            <a:ext cx="2722902" cy="64633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effectLst/>
                <a:latin typeface="CMR10"/>
              </a:rPr>
              <a:t>energy per nucleon equals to the Fermi energy </a:t>
            </a:r>
            <a:endParaRPr lang="en-US" altLang="zh-CN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18E4E4E2-CDFB-1440-8AC0-05A6BBF67F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3501" y="2401555"/>
            <a:ext cx="3913909" cy="658091"/>
          </a:xfrm>
          <a:prstGeom prst="rect">
            <a:avLst/>
          </a:prstGeom>
          <a:ln>
            <a:solidFill>
              <a:schemeClr val="accent2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507D4D4A-5567-1347-99B0-F286B1FE5800}"/>
                  </a:ext>
                </a:extLst>
              </p:cNvPr>
              <p:cNvSpPr txBox="1"/>
              <p:nvPr/>
            </p:nvSpPr>
            <p:spPr>
              <a:xfrm>
                <a:off x="6688511" y="3200020"/>
                <a:ext cx="363291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600" dirty="0"/>
                  <a:t>Can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be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used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to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simplify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the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calculation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at</a:t>
                </a:r>
                <a:r>
                  <a:rPr kumimoji="1" lang="zh-CN" alt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of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the</a:t>
                </a:r>
                <a:r>
                  <a:rPr kumimoji="1" lang="zh-CN" altLang="en-US" sz="1600" dirty="0"/>
                  <a:t> </a:t>
                </a:r>
                <a:r>
                  <a:rPr kumimoji="1" lang="en-US" altLang="zh-CN" sz="1600" dirty="0"/>
                  <a:t>incompressibility</a:t>
                </a:r>
                <a:r>
                  <a:rPr kumimoji="1" lang="zh-CN" altLang="en-US" sz="1600" dirty="0"/>
                  <a:t> </a:t>
                </a: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507D4D4A-5567-1347-99B0-F286B1FE58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8511" y="3200020"/>
                <a:ext cx="3632911" cy="584775"/>
              </a:xfrm>
              <a:prstGeom prst="rect">
                <a:avLst/>
              </a:prstGeom>
              <a:blipFill>
                <a:blip r:embed="rId9"/>
                <a:stretch>
                  <a:fillRect l="-697" t="-4255" b="-106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图片 28">
            <a:extLst>
              <a:ext uri="{FF2B5EF4-FFF2-40B4-BE49-F238E27FC236}">
                <a16:creationId xmlns:a16="http://schemas.microsoft.com/office/drawing/2014/main" id="{0BAC3119-D0A2-D54F-9A05-065A00502E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24258" y="3839523"/>
            <a:ext cx="4267742" cy="5378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8F8DCBC1-DCB1-ED44-BB58-4A8B4E3D48CC}"/>
              </a:ext>
            </a:extLst>
          </p:cNvPr>
          <p:cNvSpPr txBox="1"/>
          <p:nvPr/>
        </p:nvSpPr>
        <p:spPr>
          <a:xfrm>
            <a:off x="9085493" y="4500233"/>
            <a:ext cx="2930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effectLst/>
                <a:latin typeface="CMR9"/>
              </a:rPr>
              <a:t>W.-C. Chen and J.</a:t>
            </a:r>
            <a:r>
              <a:rPr lang="zh-CN" altLang="en-US" sz="1400" dirty="0">
                <a:effectLst/>
                <a:latin typeface="CMR9"/>
              </a:rPr>
              <a:t> </a:t>
            </a:r>
            <a:r>
              <a:rPr lang="en-US" altLang="zh-CN" sz="1400" dirty="0" err="1">
                <a:effectLst/>
                <a:latin typeface="CMR9"/>
              </a:rPr>
              <a:t>Piekarewicz</a:t>
            </a:r>
            <a:r>
              <a:rPr lang="en-US" altLang="zh-CN" sz="1400" dirty="0">
                <a:effectLst/>
                <a:latin typeface="CMR9"/>
              </a:rPr>
              <a:t>, </a:t>
            </a:r>
            <a:r>
              <a:rPr lang="en-US" altLang="zh-CN" sz="1400" dirty="0">
                <a:solidFill>
                  <a:srgbClr val="0000FF"/>
                </a:solidFill>
                <a:effectLst/>
                <a:latin typeface="CMR9"/>
              </a:rPr>
              <a:t>Physical Review C </a:t>
            </a:r>
            <a:r>
              <a:rPr lang="en-US" altLang="zh-CN" sz="1400" dirty="0">
                <a:solidFill>
                  <a:srgbClr val="0000FF"/>
                </a:solidFill>
                <a:effectLst/>
                <a:latin typeface="CMBX9"/>
              </a:rPr>
              <a:t>90</a:t>
            </a:r>
            <a:r>
              <a:rPr lang="en-US" altLang="zh-CN" sz="1400" dirty="0">
                <a:solidFill>
                  <a:srgbClr val="0000FF"/>
                </a:solidFill>
                <a:effectLst/>
                <a:latin typeface="CMR9"/>
              </a:rPr>
              <a:t>, 044305 (2014)</a:t>
            </a:r>
            <a:r>
              <a:rPr lang="en-US" altLang="zh-CN" sz="1400" dirty="0">
                <a:effectLst/>
                <a:latin typeface="CMR9"/>
              </a:rPr>
              <a:t>.</a:t>
            </a:r>
            <a:endParaRPr lang="en-US" altLang="zh-CN" sz="1400" dirty="0"/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6FE80E13-CB2C-3440-841D-78643A00938C}"/>
              </a:ext>
            </a:extLst>
          </p:cNvPr>
          <p:cNvCxnSpPr/>
          <p:nvPr/>
        </p:nvCxnSpPr>
        <p:spPr>
          <a:xfrm>
            <a:off x="9816029" y="4296578"/>
            <a:ext cx="88135" cy="186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486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34F8784C-F300-E541-A536-331FEF645F4F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The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intrinsic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behavior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of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Symmetry</a:t>
            </a:r>
            <a:r>
              <a:rPr lang="zh-CN" altLang="en-US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Energy</a:t>
            </a:r>
            <a:endParaRPr lang="zh-CN" alt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8EC0B1E7-AA22-D548-847E-20697DAE8C55}"/>
                  </a:ext>
                </a:extLst>
              </p:cNvPr>
              <p:cNvSpPr txBox="1"/>
              <p:nvPr/>
            </p:nvSpPr>
            <p:spPr>
              <a:xfrm>
                <a:off x="424405" y="1792622"/>
                <a:ext cx="11343190" cy="12433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en-US" altLang="zh-CN" b="1" dirty="0">
                    <a:solidFill>
                      <a:schemeClr val="accent2"/>
                    </a:solidFill>
                  </a:rPr>
                  <a:t>Intrinsic?</a:t>
                </a:r>
                <a:r>
                  <a:rPr kumimoji="1" lang="zh-CN" altLang="en-US" b="1" dirty="0">
                    <a:solidFill>
                      <a:schemeClr val="accent2"/>
                    </a:solidFill>
                  </a:rPr>
                  <a:t>   </a:t>
                </a:r>
                <a:r>
                  <a:rPr kumimoji="1" lang="en-US" altLang="zh-CN" b="1" dirty="0">
                    <a:solidFill>
                      <a:schemeClr val="accent2"/>
                    </a:solidFill>
                  </a:rPr>
                  <a:t>:</a:t>
                </a:r>
                <a:r>
                  <a:rPr kumimoji="1" lang="zh-CN" altLang="en-US" b="1" dirty="0">
                    <a:solidFill>
                      <a:schemeClr val="accent2"/>
                    </a:solidFill>
                  </a:rPr>
                  <a:t>   </a:t>
                </a:r>
                <a:r>
                  <a:rPr kumimoji="1" lang="en-US" altLang="zh-CN" dirty="0"/>
                  <a:t>It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means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that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the</a:t>
                </a:r>
                <a:r>
                  <a:rPr kumimoji="1" lang="zh-CN" altLang="en-US" dirty="0"/>
                  <a:t> </a:t>
                </a:r>
                <a:r>
                  <a:rPr kumimoji="1" lang="en-US" altLang="zh-CN" b="1" dirty="0"/>
                  <a:t>behavior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around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CN" altLang="zh-CN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of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the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b="1" dirty="0">
                    <a:solidFill>
                      <a:schemeClr val="accent2"/>
                    </a:solidFill>
                    <a:effectLst/>
                  </a:rPr>
                  <a:t>stiffness</a:t>
                </a:r>
                <a:r>
                  <a:rPr lang="zh-CN" altLang="en-US" b="1" dirty="0">
                    <a:solidFill>
                      <a:schemeClr val="accent2"/>
                    </a:solidFill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of</a:t>
                </a:r>
                <a:r>
                  <a:rPr lang="zh-CN" altLang="en-US" b="1" dirty="0">
                    <a:solidFill>
                      <a:schemeClr val="accent2"/>
                    </a:solidFill>
                    <a:effectLst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 b="1">
                            <a:solidFill>
                              <a:schemeClr val="accent2"/>
                            </a:solidFill>
                          </a:rPr>
                          <m:t>sym</m:t>
                        </m:r>
                      </m:sub>
                    </m:sSub>
                  </m:oMath>
                </a14:m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already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/>
                  <a:t>determined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by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the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isoscalar</a:t>
                </a:r>
                <a:r>
                  <a:rPr lang="zh-CN" altLang="en-US" dirty="0">
                    <a:effectLst/>
                  </a:rPr>
                  <a:t> </a:t>
                </a:r>
                <a:r>
                  <a:rPr lang="en-US" altLang="zh-CN" dirty="0">
                    <a:effectLst/>
                  </a:rPr>
                  <a:t>parameters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kumimoji="1" lang="en-US" altLang="zh-CN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kumimoji="1" lang="en-US" altLang="zh-CN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8EC0B1E7-AA22-D548-847E-20697DAE8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405" y="1792622"/>
                <a:ext cx="11343190" cy="1243354"/>
              </a:xfrm>
              <a:prstGeom prst="rect">
                <a:avLst/>
              </a:prstGeom>
              <a:blipFill>
                <a:blip r:embed="rId2"/>
                <a:stretch>
                  <a:fillRect l="-336" t="-20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图片 20">
            <a:extLst>
              <a:ext uri="{FF2B5EF4-FFF2-40B4-BE49-F238E27FC236}">
                <a16:creationId xmlns:a16="http://schemas.microsoft.com/office/drawing/2014/main" id="{E8051A00-E56C-554B-93A3-822000924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915" y="829917"/>
            <a:ext cx="4217431" cy="62975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49E2280-A823-B04C-BB61-0250D556F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328" y="843151"/>
            <a:ext cx="5297757" cy="6165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DBD8E93B-9852-F545-9AFD-17ACFD977D1B}"/>
                  </a:ext>
                </a:extLst>
              </p:cNvPr>
              <p:cNvSpPr txBox="1"/>
              <p:nvPr/>
            </p:nvSpPr>
            <p:spPr>
              <a:xfrm>
                <a:off x="482117" y="4058317"/>
                <a:ext cx="2148288" cy="379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600" dirty="0"/>
                  <a:t>Determine</a:t>
                </a:r>
                <a:r>
                  <a:rPr kumimoji="1" lang="zh-CN" alt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0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 sz="1600">
                            <a:effectLst/>
                            <a:latin typeface="Cambria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sym</m:t>
                        </m:r>
                      </m:sub>
                    </m:sSub>
                    <m:d>
                      <m:dPr>
                        <m:ctrlPr>
                          <a:rPr lang="zh-CN" altLang="zh-CN" sz="16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16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6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r>
                  <a:rPr kumimoji="1" lang="en-US" altLang="zh-CN" sz="1600" dirty="0"/>
                  <a:t>?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DBD8E93B-9852-F545-9AFD-17ACFD977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7" y="4058317"/>
                <a:ext cx="2148288" cy="379143"/>
              </a:xfrm>
              <a:prstGeom prst="rect">
                <a:avLst/>
              </a:prstGeom>
              <a:blipFill>
                <a:blip r:embed="rId5"/>
                <a:stretch>
                  <a:fillRect l="-1176" t="-3226" r="-588" b="-64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左大括号 23">
            <a:extLst>
              <a:ext uri="{FF2B5EF4-FFF2-40B4-BE49-F238E27FC236}">
                <a16:creationId xmlns:a16="http://schemas.microsoft.com/office/drawing/2014/main" id="{7CCF20CB-5D2F-7549-9631-BF914515D0E2}"/>
              </a:ext>
            </a:extLst>
          </p:cNvPr>
          <p:cNvSpPr/>
          <p:nvPr/>
        </p:nvSpPr>
        <p:spPr>
          <a:xfrm>
            <a:off x="2688116" y="3018624"/>
            <a:ext cx="374573" cy="2434727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C6395F87-9D19-CE47-94F8-3B8210D9B02D}"/>
                  </a:ext>
                </a:extLst>
              </p:cNvPr>
              <p:cNvSpPr txBox="1"/>
              <p:nvPr/>
            </p:nvSpPr>
            <p:spPr>
              <a:xfrm>
                <a:off x="3242630" y="2930487"/>
                <a:ext cx="15497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effectLst/>
                    <a:latin typeface="Cambria" panose="02040503050406030204" pitchFamily="18" charset="0"/>
                    <a:ea typeface="DengXian" panose="02010600030101010101" pitchFamily="2" charset="-122"/>
                    <a:cs typeface="Cambria" panose="02040503050406030204" pitchFamily="18" charset="0"/>
                  </a:rPr>
                  <a:t>With 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16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kumimoji="1" lang="zh-CN" altLang="en-US" sz="1600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C6395F87-9D19-CE47-94F8-3B8210D9B0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630" y="2930487"/>
                <a:ext cx="1549708" cy="338554"/>
              </a:xfrm>
              <a:prstGeom prst="rect">
                <a:avLst/>
              </a:prstGeom>
              <a:blipFill>
                <a:blip r:embed="rId6"/>
                <a:stretch>
                  <a:fillRect l="-2439" t="-7143" b="-21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左大括号 27">
            <a:extLst>
              <a:ext uri="{FF2B5EF4-FFF2-40B4-BE49-F238E27FC236}">
                <a16:creationId xmlns:a16="http://schemas.microsoft.com/office/drawing/2014/main" id="{2461F6E8-292C-CF47-8B31-91496D2EFEB5}"/>
              </a:ext>
            </a:extLst>
          </p:cNvPr>
          <p:cNvSpPr/>
          <p:nvPr/>
        </p:nvSpPr>
        <p:spPr>
          <a:xfrm>
            <a:off x="4792338" y="2544896"/>
            <a:ext cx="374573" cy="1156771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E96A99E-D9CF-CF47-A3C6-4802936607D6}"/>
                  </a:ext>
                </a:extLst>
              </p:cNvPr>
              <p:cNvSpPr txBox="1"/>
              <p:nvPr/>
            </p:nvSpPr>
            <p:spPr>
              <a:xfrm>
                <a:off x="5166911" y="2360230"/>
                <a:ext cx="37457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E96A99E-D9CF-CF47-A3C6-480293660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911" y="2360230"/>
                <a:ext cx="374574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图片 29">
            <a:extLst>
              <a:ext uri="{FF2B5EF4-FFF2-40B4-BE49-F238E27FC236}">
                <a16:creationId xmlns:a16="http://schemas.microsoft.com/office/drawing/2014/main" id="{0F63C57A-5F90-9C4F-A1C3-37F9846F51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8671" y="2860014"/>
            <a:ext cx="2906631" cy="3519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AE618DCA-CDE0-8845-A3A2-CA20BCB9FC5F}"/>
                  </a:ext>
                </a:extLst>
              </p:cNvPr>
              <p:cNvSpPr txBox="1"/>
              <p:nvPr/>
            </p:nvSpPr>
            <p:spPr>
              <a:xfrm>
                <a:off x="5068670" y="3247088"/>
                <a:ext cx="5782943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/>
                  <a:t>With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already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known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b="1" dirty="0"/>
                  <a:t>isoscalar</a:t>
                </a:r>
                <a:r>
                  <a:rPr kumimoji="1" lang="zh-CN" altLang="en-US" sz="1400" b="1" dirty="0"/>
                  <a:t> </a:t>
                </a:r>
                <a:r>
                  <a:rPr kumimoji="1" lang="en-US" altLang="zh-CN" sz="1400" b="1" dirty="0"/>
                  <a:t>parameters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to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solve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the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values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of</a:t>
                </a:r>
                <a:r>
                  <a:rPr kumimoji="1" lang="zh-CN" altLang="en-US" sz="1400" dirty="0"/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𝛔</m:t>
                    </m:r>
                  </m:oMath>
                </a14:m>
                <a:r>
                  <a:rPr lang="zh-CN" altLang="zh-CN" sz="1400" dirty="0">
                    <a:effectLst/>
                  </a:rPr>
                  <a:t> </a:t>
                </a:r>
                <a:r>
                  <a:rPr kumimoji="1" lang="en-US" altLang="zh-CN" sz="1400" dirty="0"/>
                  <a:t>field</a:t>
                </a:r>
                <a:endParaRPr kumimoji="1" lang="zh-CN" altLang="en-US" sz="1400" dirty="0"/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AE618DCA-CDE0-8845-A3A2-CA20BCB9F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670" y="3247088"/>
                <a:ext cx="5782943" cy="307777"/>
              </a:xfrm>
              <a:prstGeom prst="rect">
                <a:avLst/>
              </a:prstGeom>
              <a:blipFill>
                <a:blip r:embed="rId9"/>
                <a:stretch>
                  <a:fillRect l="-219" t="-3846" b="-1923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CFF99789-221D-D24B-A1FC-990AFB26B6BC}"/>
              </a:ext>
            </a:extLst>
          </p:cNvPr>
          <p:cNvCxnSpPr>
            <a:cxnSpLocks/>
          </p:cNvCxnSpPr>
          <p:nvPr/>
        </p:nvCxnSpPr>
        <p:spPr>
          <a:xfrm>
            <a:off x="7975302" y="3080044"/>
            <a:ext cx="6509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489B8609-A1F1-5C4B-9392-58DAF2205C3A}"/>
                  </a:ext>
                </a:extLst>
              </p:cNvPr>
              <p:cNvSpPr txBox="1"/>
              <p:nvPr/>
            </p:nvSpPr>
            <p:spPr>
              <a:xfrm>
                <a:off x="8725359" y="2930487"/>
                <a:ext cx="1597446" cy="327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zh-CN" sz="140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14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zh-CN" altLang="en-US" sz="14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kumimoji="1" lang="en-US" altLang="zh-CN" sz="1400" dirty="0"/>
                  <a:t>,</a:t>
                </a:r>
                <a:r>
                  <a:rPr lang="zh-CN" altLang="zh-CN" sz="1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sSub>
                          <m:sSubPr>
                            <m:ctrlPr>
                              <a:rPr lang="zh-CN" altLang="zh-CN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altLang="zh-CN" sz="1400" dirty="0">
                    <a:effectLst/>
                  </a:rPr>
                  <a:t>,</a:t>
                </a:r>
                <a:r>
                  <a:rPr lang="zh-CN" altLang="en-US" sz="1400" dirty="0"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zh-CN" altLang="zh-CN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sz="1400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zh-CN" altLang="zh-CN" sz="1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CN" sz="14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zh-CN" altLang="zh-CN" sz="1400" dirty="0">
                    <a:effectLst/>
                  </a:rPr>
                  <a:t>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489B8609-A1F1-5C4B-9392-58DAF2205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5359" y="2930487"/>
                <a:ext cx="1597446" cy="327077"/>
              </a:xfrm>
              <a:prstGeom prst="rect">
                <a:avLst/>
              </a:prstGeom>
              <a:blipFill>
                <a:blip r:embed="rId10"/>
                <a:stretch>
                  <a:fillRect t="-3704" b="-148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B98BFD79-0BA2-4C45-B72E-BC373ABAC268}"/>
                  </a:ext>
                </a:extLst>
              </p:cNvPr>
              <p:cNvSpPr txBox="1"/>
              <p:nvPr/>
            </p:nvSpPr>
            <p:spPr>
              <a:xfrm>
                <a:off x="8053330" y="2860014"/>
                <a:ext cx="4296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200" b="1" i="1" smtClean="0">
                          <a:effectLst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Cambria" panose="02040503050406030204" pitchFamily="18" charset="0"/>
                        </a:rPr>
                        <m:t>𝛔</m:t>
                      </m:r>
                    </m:oMath>
                  </m:oMathPara>
                </a14:m>
                <a:endParaRPr kumimoji="1" lang="zh-CN" altLang="en-US" sz="1200" dirty="0"/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B98BFD79-0BA2-4C45-B72E-BC373ABAC2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3330" y="2860014"/>
                <a:ext cx="429658" cy="2769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56D978CA-FC33-544B-8D71-2F9D0BA0831C}"/>
              </a:ext>
            </a:extLst>
          </p:cNvPr>
          <p:cNvCxnSpPr/>
          <p:nvPr/>
        </p:nvCxnSpPr>
        <p:spPr>
          <a:xfrm>
            <a:off x="5068671" y="3833869"/>
            <a:ext cx="0" cy="396607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3A7076DF-7008-1447-954F-51771A864C0F}"/>
                  </a:ext>
                </a:extLst>
              </p:cNvPr>
              <p:cNvSpPr txBox="1"/>
              <p:nvPr/>
            </p:nvSpPr>
            <p:spPr>
              <a:xfrm>
                <a:off x="5166911" y="3899970"/>
                <a:ext cx="2533873" cy="302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200" dirty="0"/>
                  <a:t>Take</a:t>
                </a:r>
                <a:r>
                  <a:rPr kumimoji="1" lang="zh-CN" altLang="en-US" sz="1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20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 sz="1200">
                            <a:effectLst/>
                            <a:latin typeface="Cambria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sym</m:t>
                        </m:r>
                      </m:sub>
                    </m:sSub>
                    <m:d>
                      <m:dPr>
                        <m:ctrlPr>
                          <a:rPr lang="zh-CN" altLang="zh-CN" sz="12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12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2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200" dirty="0">
                    <a:effectLst/>
                  </a:rPr>
                  <a:t> </a:t>
                </a:r>
                <a:r>
                  <a:rPr lang="en-US" altLang="zh-CN" sz="1200" dirty="0">
                    <a:effectLst/>
                  </a:rPr>
                  <a:t>fixed</a:t>
                </a:r>
                <a:r>
                  <a:rPr lang="zh-CN" altLang="en-US" sz="1200" dirty="0">
                    <a:effectLst/>
                  </a:rPr>
                  <a:t> </a:t>
                </a:r>
                <a:r>
                  <a:rPr lang="en-US" altLang="zh-CN" sz="1200" dirty="0">
                    <a:effectLst/>
                  </a:rPr>
                  <a:t>as</a:t>
                </a:r>
                <a:r>
                  <a:rPr lang="zh-CN" altLang="en-US" sz="1200" dirty="0">
                    <a:effectLst/>
                  </a:rPr>
                  <a:t> </a:t>
                </a:r>
                <a:r>
                  <a:rPr lang="en-US" altLang="zh-CN" sz="1200" dirty="0">
                    <a:effectLst/>
                  </a:rPr>
                  <a:t>an</a:t>
                </a:r>
                <a:r>
                  <a:rPr lang="zh-CN" altLang="en-US" sz="1200" dirty="0">
                    <a:effectLst/>
                  </a:rPr>
                  <a:t> </a:t>
                </a:r>
                <a:r>
                  <a:rPr lang="en-US" altLang="zh-CN" sz="1200" dirty="0">
                    <a:effectLst/>
                  </a:rPr>
                  <a:t>example</a:t>
                </a:r>
                <a:endParaRPr kumimoji="1" lang="zh-CN" altLang="en-US" sz="1200" dirty="0"/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3A7076DF-7008-1447-954F-51771A864C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911" y="3899970"/>
                <a:ext cx="2533873" cy="302968"/>
              </a:xfrm>
              <a:prstGeom prst="rect">
                <a:avLst/>
              </a:prstGeom>
              <a:blipFill>
                <a:blip r:embed="rId12"/>
                <a:stretch>
                  <a:fillRect t="-4167" b="-8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87A5BE9B-7F8E-F543-A1F9-07DA2D0BDD18}"/>
                  </a:ext>
                </a:extLst>
              </p:cNvPr>
              <p:cNvSpPr txBox="1"/>
              <p:nvPr/>
            </p:nvSpPr>
            <p:spPr>
              <a:xfrm>
                <a:off x="3242631" y="4770301"/>
                <a:ext cx="492088" cy="394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effectLst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ambria" panose="02040503050406030204" pitchFamily="18" charset="0"/>
                            </a:rPr>
                            <m:t>𝐿</m:t>
                          </m:r>
                        </m:e>
                        <m:sub>
                          <m:sSub>
                            <m:sSubPr>
                              <m:ctrlPr>
                                <a:rPr lang="zh-CN" altLang="zh-CN" i="1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effectLst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ambria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zh-CN" sz="1800" i="1">
                                  <a:effectLst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ambria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87A5BE9B-7F8E-F543-A1F9-07DA2D0BDD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631" y="4770301"/>
                <a:ext cx="492088" cy="39466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左中括号 39">
            <a:extLst>
              <a:ext uri="{FF2B5EF4-FFF2-40B4-BE49-F238E27FC236}">
                <a16:creationId xmlns:a16="http://schemas.microsoft.com/office/drawing/2014/main" id="{8EB51F89-0BDA-8D48-A1B3-9801273D36C0}"/>
              </a:ext>
            </a:extLst>
          </p:cNvPr>
          <p:cNvSpPr/>
          <p:nvPr/>
        </p:nvSpPr>
        <p:spPr>
          <a:xfrm>
            <a:off x="3812292" y="4527431"/>
            <a:ext cx="253388" cy="1117414"/>
          </a:xfrm>
          <a:prstGeom prst="leftBracket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585CF3F9-49B7-7140-AE28-7E229A066C31}"/>
                  </a:ext>
                </a:extLst>
              </p:cNvPr>
              <p:cNvSpPr txBox="1"/>
              <p:nvPr/>
            </p:nvSpPr>
            <p:spPr>
              <a:xfrm>
                <a:off x="4164376" y="4437460"/>
                <a:ext cx="1630496" cy="1301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altLang="zh-CN" sz="1800" b="0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=40</m:t>
                    </m:r>
                  </m:oMath>
                </a14:m>
                <a:r>
                  <a:rPr kumimoji="1" lang="en-US" altLang="zh-CN" dirty="0"/>
                  <a:t>MeV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altLang="zh-CN" sz="1800" b="0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=50</m:t>
                    </m:r>
                  </m:oMath>
                </a14:m>
                <a:r>
                  <a:rPr kumimoji="1" lang="en-US" altLang="zh-CN" dirty="0"/>
                  <a:t>MeV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altLang="zh-CN" sz="1800" b="0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=60</m:t>
                    </m:r>
                  </m:oMath>
                </a14:m>
                <a:r>
                  <a:rPr kumimoji="1" lang="en-US" altLang="zh-CN" dirty="0"/>
                  <a:t>MeV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𝐿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ambria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altLang="zh-CN" sz="1800" b="0" i="1" smtClean="0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=70</m:t>
                    </m:r>
                  </m:oMath>
                </a14:m>
                <a:r>
                  <a:rPr kumimoji="1" lang="en-US" altLang="zh-CN" dirty="0"/>
                  <a:t>MeV</a:t>
                </a:r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585CF3F9-49B7-7140-AE28-7E229A066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4376" y="4437460"/>
                <a:ext cx="1630496" cy="1301638"/>
              </a:xfrm>
              <a:prstGeom prst="rect">
                <a:avLst/>
              </a:prstGeom>
              <a:blipFill>
                <a:blip r:embed="rId14"/>
                <a:stretch>
                  <a:fillRect t="-1942" b="-58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右大括号 41">
            <a:extLst>
              <a:ext uri="{FF2B5EF4-FFF2-40B4-BE49-F238E27FC236}">
                <a16:creationId xmlns:a16="http://schemas.microsoft.com/office/drawing/2014/main" id="{15CE08CA-192D-0E4C-8CE3-BCBBC3E2AD9A}"/>
              </a:ext>
            </a:extLst>
          </p:cNvPr>
          <p:cNvSpPr/>
          <p:nvPr/>
        </p:nvSpPr>
        <p:spPr>
          <a:xfrm>
            <a:off x="5760328" y="4560473"/>
            <a:ext cx="335672" cy="1101515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F55C7920-D2A9-AE40-81F6-0EF6E1DB7C6C}"/>
                  </a:ext>
                </a:extLst>
              </p:cNvPr>
              <p:cNvSpPr txBox="1"/>
              <p:nvPr/>
            </p:nvSpPr>
            <p:spPr>
              <a:xfrm>
                <a:off x="6202496" y="4913523"/>
                <a:ext cx="1772806" cy="410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Four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sets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zh-CN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zh-CN" altLang="zh-CN" sz="18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ρ</m:t>
                        </m:r>
                      </m:sub>
                      <m:sup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1800" i="1"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zh-CN" altLang="zh-CN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zh-CN" altLang="zh-CN" sz="1800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δ</m:t>
                        </m:r>
                      </m:sub>
                      <m:sup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zh-CN" altLang="zh-CN" dirty="0">
                    <a:effectLst/>
                  </a:rPr>
                  <a:t>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F55C7920-D2A9-AE40-81F6-0EF6E1DB7C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496" y="4913523"/>
                <a:ext cx="1772806" cy="410753"/>
              </a:xfrm>
              <a:prstGeom prst="rect">
                <a:avLst/>
              </a:prstGeom>
              <a:blipFill>
                <a:blip r:embed="rId15"/>
                <a:stretch>
                  <a:fillRect l="-2857" t="-2941" b="-147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436D2C35-2886-7C40-814F-BBE616FCE5D7}"/>
              </a:ext>
            </a:extLst>
          </p:cNvPr>
          <p:cNvCxnSpPr/>
          <p:nvPr/>
        </p:nvCxnSpPr>
        <p:spPr>
          <a:xfrm>
            <a:off x="8053330" y="4548489"/>
            <a:ext cx="0" cy="1300492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46F73D2F-AC8F-E747-A3D2-8B7E429C0F75}"/>
                  </a:ext>
                </a:extLst>
              </p:cNvPr>
              <p:cNvSpPr txBox="1"/>
              <p:nvPr/>
            </p:nvSpPr>
            <p:spPr>
              <a:xfrm>
                <a:off x="8300754" y="4554603"/>
                <a:ext cx="2941492" cy="55662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dirty="0"/>
                  <a:t>Along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this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direction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,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the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b="1" dirty="0"/>
                  <a:t>sequence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of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the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b="1" dirty="0"/>
                  <a:t>stiffness</a:t>
                </a:r>
                <a:r>
                  <a:rPr kumimoji="1" lang="zh-CN" altLang="en-US" sz="1400" b="1" dirty="0"/>
                  <a:t> </a:t>
                </a:r>
                <a:r>
                  <a:rPr kumimoji="1" lang="en-US" altLang="zh-CN" sz="1400" dirty="0"/>
                  <a:t>for</a:t>
                </a:r>
                <a:r>
                  <a:rPr kumimoji="1" lang="zh-CN" altLang="en-US" sz="1400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 sz="1400" b="1">
                            <a:solidFill>
                              <a:schemeClr val="tx1"/>
                            </a:solidFill>
                          </a:rPr>
                          <m:t>sym</m:t>
                        </m:r>
                      </m:sub>
                    </m:sSub>
                  </m:oMath>
                </a14:m>
                <a:endParaRPr kumimoji="1" lang="zh-CN" altLang="en-US" sz="1400" b="1" dirty="0"/>
              </a:p>
            </p:txBody>
          </p:sp>
        </mc:Choice>
        <mc:Fallback xmlns="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46F73D2F-AC8F-E747-A3D2-8B7E429C0F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754" y="4554603"/>
                <a:ext cx="2941492" cy="556627"/>
              </a:xfrm>
              <a:prstGeom prst="rect">
                <a:avLst/>
              </a:prstGeom>
              <a:blipFill>
                <a:blip r:embed="rId16"/>
                <a:stretch>
                  <a:fillRect l="-858" t="-2222" b="-666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文本框 46">
            <a:extLst>
              <a:ext uri="{FF2B5EF4-FFF2-40B4-BE49-F238E27FC236}">
                <a16:creationId xmlns:a16="http://schemas.microsoft.com/office/drawing/2014/main" id="{79BF2E87-258A-6E47-AED9-A31093D3EA07}"/>
              </a:ext>
            </a:extLst>
          </p:cNvPr>
          <p:cNvSpPr txBox="1"/>
          <p:nvPr/>
        </p:nvSpPr>
        <p:spPr>
          <a:xfrm>
            <a:off x="8300759" y="5256868"/>
            <a:ext cx="2757323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Our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results</a:t>
            </a:r>
            <a:r>
              <a:rPr kumimoji="1" lang="zh-CN" altLang="en-US" sz="1600" dirty="0"/>
              <a:t>：</a:t>
            </a:r>
            <a:r>
              <a:rPr kumimoji="1" lang="en-US" altLang="zh-CN" sz="1600" b="1" dirty="0"/>
              <a:t>soften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DFF42265-1BEB-E342-8456-6527A30BB27A}"/>
              </a:ext>
            </a:extLst>
          </p:cNvPr>
          <p:cNvSpPr txBox="1"/>
          <p:nvPr/>
        </p:nvSpPr>
        <p:spPr>
          <a:xfrm>
            <a:off x="8482988" y="4037683"/>
            <a:ext cx="236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dirty="0">
                <a:solidFill>
                  <a:schemeClr val="accent2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intrinsic</a:t>
            </a:r>
            <a:r>
              <a:rPr lang="zh-CN" altLang="en-US" sz="18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behavior</a:t>
            </a:r>
            <a:r>
              <a:rPr lang="zh-CN" altLang="en-US" sz="1800" dirty="0"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!!!</a:t>
            </a:r>
            <a:endParaRPr kumimoji="1" lang="zh-CN" altLang="en-US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83247A73-1BC4-8C44-B35C-158E6A3771AD}"/>
              </a:ext>
            </a:extLst>
          </p:cNvPr>
          <p:cNvSpPr txBox="1"/>
          <p:nvPr/>
        </p:nvSpPr>
        <p:spPr>
          <a:xfrm>
            <a:off x="8300756" y="5599350"/>
            <a:ext cx="275732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Results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in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Zhu, Zhen-Yu, En-Ping Zhou, and Ang Li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:</a:t>
            </a:r>
            <a:r>
              <a:rPr kumimoji="1" lang="zh-CN" altLang="en-US" sz="1600" dirty="0"/>
              <a:t>  </a:t>
            </a:r>
            <a:r>
              <a:rPr kumimoji="1" lang="en-US" altLang="zh-CN" sz="1600" b="1" dirty="0"/>
              <a:t>stiffen</a:t>
            </a:r>
            <a:endParaRPr kumimoji="1" lang="zh-CN" alt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6D2FB4B5-5557-9144-8689-2B94871A2F2B}"/>
                  </a:ext>
                </a:extLst>
              </p:cNvPr>
              <p:cNvSpPr txBox="1"/>
              <p:nvPr/>
            </p:nvSpPr>
            <p:spPr>
              <a:xfrm>
                <a:off x="396271" y="5855303"/>
                <a:ext cx="6989947" cy="869212"/>
              </a:xfrm>
              <a:prstGeom prst="rect">
                <a:avLst/>
              </a:prstGeom>
              <a:noFill/>
              <a:ln w="22225"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600" b="1" dirty="0"/>
                  <a:t>Conclusion</a:t>
                </a:r>
                <a:r>
                  <a:rPr kumimoji="1" lang="zh-CN" altLang="en-US" sz="1600" dirty="0"/>
                  <a:t>：</a:t>
                </a:r>
                <a:r>
                  <a:rPr lang="en-US" altLang="zh-CN" sz="1600" dirty="0"/>
                  <a:t>the</a:t>
                </a:r>
                <a:r>
                  <a:rPr lang="zh-CN" altLang="en-US" sz="1600" dirty="0"/>
                  <a:t> </a:t>
                </a:r>
                <a:r>
                  <a:rPr lang="en-US" altLang="zh-CN" sz="1600" b="1" dirty="0"/>
                  <a:t>intrinsic</a:t>
                </a:r>
                <a:r>
                  <a:rPr lang="en-US" altLang="zh-CN" sz="1600" dirty="0"/>
                  <a:t> behavior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CN" sz="1600" b="1">
                            <a:solidFill>
                              <a:schemeClr val="tx1"/>
                            </a:solidFill>
                          </a:rPr>
                          <m:t>sym</m:t>
                        </m:r>
                      </m:sub>
                    </m:sSub>
                  </m:oMath>
                </a14:m>
                <a:r>
                  <a:rPr lang="en-US" altLang="zh-CN" sz="1600" dirty="0"/>
                  <a:t> is merely </a:t>
                </a:r>
                <a:r>
                  <a:rPr lang="en-US" altLang="zh-CN" sz="1600" b="1" dirty="0"/>
                  <a:t>highlighted</a:t>
                </a:r>
                <a:r>
                  <a:rPr lang="en-US" altLang="zh-CN" sz="1600" dirty="0"/>
                  <a:t> by </a:t>
                </a:r>
                <a:r>
                  <a:rPr lang="en-US" altLang="zh-CN" sz="1600" b="1" dirty="0"/>
                  <a:t>isovector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parameters.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The </a:t>
                </a:r>
                <a:r>
                  <a:rPr lang="en-US" altLang="zh-CN" sz="1600" b="1" dirty="0"/>
                  <a:t>sequence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of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softening–stiffening behavior itself is essentially </a:t>
                </a:r>
                <a:r>
                  <a:rPr lang="en-US" altLang="zh-CN" sz="1600" b="1" dirty="0"/>
                  <a:t>independent </a:t>
                </a:r>
                <a:r>
                  <a:rPr lang="en-US" altLang="zh-CN" sz="1600" dirty="0"/>
                  <a:t>of isovector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parameters.</a:t>
                </a:r>
                <a:endParaRPr kumimoji="1" lang="zh-CN" altLang="en-US" sz="1600" dirty="0"/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6D2FB4B5-5557-9144-8689-2B94871A2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71" y="5855303"/>
                <a:ext cx="6989947" cy="869212"/>
              </a:xfrm>
              <a:prstGeom prst="rect">
                <a:avLst/>
              </a:prstGeom>
              <a:blipFill>
                <a:blip r:embed="rId17"/>
                <a:stretch>
                  <a:fillRect l="-362" t="-1408" b="-5634"/>
                </a:stretch>
              </a:blipFill>
              <a:ln w="2222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60DAEC2C-AAA5-9B4D-A873-C68517453E8A}"/>
                  </a:ext>
                </a:extLst>
              </p:cNvPr>
              <p:cNvSpPr txBox="1"/>
              <p:nvPr/>
            </p:nvSpPr>
            <p:spPr>
              <a:xfrm>
                <a:off x="192205" y="4523904"/>
                <a:ext cx="2690875" cy="1005916"/>
              </a:xfrm>
              <a:prstGeom prst="rect">
                <a:avLst/>
              </a:prstGeom>
              <a:solidFill>
                <a:schemeClr val="accent6">
                  <a:alpha val="2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1400" dirty="0">
                    <a:solidFill>
                      <a:srgbClr val="00B050"/>
                    </a:solidFill>
                  </a:rPr>
                  <a:t>相当于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zh-CN" sz="1400" i="1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i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zh-CN" altLang="zh-CN" sz="14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ρ</m:t>
                        </m:r>
                      </m:sub>
                      <m:sup>
                        <m:r>
                          <a:rPr lang="en-US" altLang="zh-CN" sz="1400" i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1400" i="1">
                        <a:solidFill>
                          <a:srgbClr val="00B050"/>
                        </a:solidFill>
                        <a:effectLst/>
                        <a:latin typeface="Cambria Math" panose="02040503050406030204" pitchFamily="18" charset="0"/>
                        <a:ea typeface="DengXian" panose="02010600030101010101" pitchFamily="2" charset="-122"/>
                        <a:cs typeface="Cambria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zh-CN" altLang="zh-CN" sz="1400" i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i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zh-CN" altLang="zh-CN" sz="140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δ</m:t>
                        </m:r>
                      </m:sub>
                      <m:sup>
                        <m:r>
                          <a:rPr lang="en-US" altLang="zh-CN" sz="1400" i="1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kumimoji="1" lang="zh-CN" altLang="en-US" sz="1400" dirty="0">
                    <a:solidFill>
                      <a:srgbClr val="00B050"/>
                    </a:solidFill>
                  </a:rPr>
                  <a:t>是多项式的常数项，</a:t>
                </a:r>
                <a:r>
                  <a:rPr lang="zh-CN" altLang="zh-CN" sz="1400" dirty="0">
                    <a:solidFill>
                      <a:srgbClr val="00B050"/>
                    </a:solidFill>
                    <a:ea typeface="Cambria Math" panose="02040503050406030204" pitchFamily="18" charset="0"/>
                    <a:cs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zh-CN" altLang="en-US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ambria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kumimoji="1" lang="en-US" altLang="zh-CN" sz="1400" dirty="0">
                    <a:solidFill>
                      <a:srgbClr val="00B050"/>
                    </a:solidFill>
                  </a:rPr>
                  <a:t>,</a:t>
                </a:r>
                <a:r>
                  <a:rPr lang="zh-CN" altLang="zh-CN" sz="14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sSub>
                          <m:sSubPr>
                            <m:ctrlPr>
                              <a:rPr lang="zh-CN" altLang="zh-CN" sz="1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CN" sz="1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altLang="zh-CN" sz="1400" dirty="0">
                    <a:solidFill>
                      <a:srgbClr val="00B050"/>
                    </a:solidFill>
                  </a:rPr>
                  <a:t>,</a:t>
                </a:r>
                <a:r>
                  <a:rPr lang="zh-CN" altLang="en-US" sz="14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zh-CN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1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altLang="zh-CN" sz="1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zh-CN" altLang="zh-CN" sz="1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altLang="zh-CN" sz="1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CN" sz="1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kumimoji="1" lang="zh-CN" altLang="en-US" sz="1400" dirty="0">
                    <a:solidFill>
                      <a:srgbClr val="00B050"/>
                    </a:solidFill>
                  </a:rPr>
                  <a:t>相当于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1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zh-CN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CN" sz="1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zh-CN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altLang="zh-CN" sz="1400" dirty="0">
                    <a:solidFill>
                      <a:srgbClr val="00B050"/>
                    </a:solidFill>
                    <a:effectLst/>
                  </a:rPr>
                  <a:t>…</a:t>
                </a:r>
                <a:r>
                  <a:rPr lang="zh-CN" altLang="zh-CN" sz="1400" dirty="0">
                    <a:solidFill>
                      <a:srgbClr val="00B050"/>
                    </a:solidFill>
                    <a:effectLst/>
                  </a:rPr>
                  <a:t> </a:t>
                </a:r>
                <a:r>
                  <a:rPr lang="zh-CN" altLang="en-US" sz="1400" dirty="0">
                    <a:solidFill>
                      <a:srgbClr val="00B050"/>
                    </a:solidFill>
                  </a:rPr>
                  <a:t>这些决定函数曲线行为的元素</a:t>
                </a:r>
                <a:endParaRPr kumimoji="1" lang="zh-CN" altLang="en-US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60DAEC2C-AAA5-9B4D-A873-C68517453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205" y="4523904"/>
                <a:ext cx="2690875" cy="1005916"/>
              </a:xfrm>
              <a:prstGeom prst="rect">
                <a:avLst/>
              </a:prstGeom>
              <a:blipFill>
                <a:blip r:embed="rId18"/>
                <a:stretch>
                  <a:fillRect l="-939" b="-6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4" name="图片 53">
            <a:extLst>
              <a:ext uri="{FF2B5EF4-FFF2-40B4-BE49-F238E27FC236}">
                <a16:creationId xmlns:a16="http://schemas.microsoft.com/office/drawing/2014/main" id="{2C5B0916-66A6-7541-BAE4-5E16BAC7927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831949" y="2597534"/>
            <a:ext cx="1152000" cy="2304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1B6BDC54-FAD8-F34F-B639-85D792684650}"/>
              </a:ext>
            </a:extLst>
          </p:cNvPr>
          <p:cNvCxnSpPr>
            <a:cxnSpLocks/>
          </p:cNvCxnSpPr>
          <p:nvPr/>
        </p:nvCxnSpPr>
        <p:spPr>
          <a:xfrm flipV="1">
            <a:off x="10036367" y="2585382"/>
            <a:ext cx="214574" cy="133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B33ADC04-AD5D-1E4D-907E-3D4A853E5863}"/>
              </a:ext>
            </a:extLst>
          </p:cNvPr>
          <p:cNvSpPr txBox="1"/>
          <p:nvPr/>
        </p:nvSpPr>
        <p:spPr>
          <a:xfrm>
            <a:off x="10289755" y="2294558"/>
            <a:ext cx="1696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Symmetric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nuclear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matter</a:t>
            </a:r>
            <a:endParaRPr kumimoji="1" lang="zh-CN" altLang="en-US" sz="1400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6FD405A1-15C7-714A-A095-B1378E52B9F5}"/>
              </a:ext>
            </a:extLst>
          </p:cNvPr>
          <p:cNvSpPr txBox="1"/>
          <p:nvPr/>
        </p:nvSpPr>
        <p:spPr>
          <a:xfrm>
            <a:off x="6998338" y="3526786"/>
            <a:ext cx="2690875" cy="738664"/>
          </a:xfrm>
          <a:prstGeom prst="rect">
            <a:avLst/>
          </a:prstGeom>
          <a:solidFill>
            <a:schemeClr val="accent6">
              <a:alpha val="19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zh-CN" altLang="en-US" sz="1400" dirty="0">
                <a:solidFill>
                  <a:srgbClr val="00B050"/>
                </a:solidFill>
              </a:rPr>
              <a:t>这里不同斜率取值下对称能软硬顺序的变化就是所描述的</a:t>
            </a:r>
            <a:r>
              <a:rPr kumimoji="1" lang="en-US" altLang="zh-CN" sz="1400" dirty="0">
                <a:solidFill>
                  <a:srgbClr val="00B050"/>
                </a:solidFill>
              </a:rPr>
              <a:t>intrinsic</a:t>
            </a:r>
            <a:r>
              <a:rPr kumimoji="1" lang="zh-CN" altLang="en-US" sz="1400" dirty="0">
                <a:solidFill>
                  <a:srgbClr val="00B050"/>
                </a:solidFill>
              </a:rPr>
              <a:t>行为</a:t>
            </a:r>
          </a:p>
        </p:txBody>
      </p:sp>
    </p:spTree>
    <p:extLst>
      <p:ext uri="{BB962C8B-B14F-4D97-AF65-F5344CB8AC3E}">
        <p14:creationId xmlns:p14="http://schemas.microsoft.com/office/powerpoint/2010/main" val="3038695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E7A2F2-793D-460C-A648-84BE7BBBD842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solidFill>
            <a:srgbClr val="2E6A70"/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materials</a:t>
            </a:r>
            <a:r>
              <a:rPr lang="zh-CN" altLang="en-US" sz="24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in</a:t>
            </a:r>
            <a:r>
              <a:rPr lang="zh-CN" altLang="en-US" sz="2400" dirty="0">
                <a:solidFill>
                  <a:srgbClr val="FFFFFF"/>
                </a:solidFill>
                <a:latin typeface="Times New Roman" panose="02020603050405020304" pitchFamily="18" charset="0"/>
                <a:ea typeface="华文隶书" panose="020108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000" b="0" i="0" dirty="0">
                <a:solidFill>
                  <a:schemeClr val="bg1"/>
                </a:solidFill>
                <a:effectLst/>
                <a:latin typeface="-apple-system"/>
              </a:rPr>
              <a:t>[Fan Li, Bao-Jun Cai, Ying Zhou, Wei-Zhou Jiang, and Lie-Wen Chen </a:t>
            </a:r>
            <a:r>
              <a:rPr lang="en-US" altLang="zh-CN" sz="1000" dirty="0">
                <a:solidFill>
                  <a:schemeClr val="bg1"/>
                </a:solidFill>
                <a:latin typeface="-apple-system"/>
              </a:rPr>
              <a:t>.</a:t>
            </a:r>
            <a:r>
              <a:rPr lang="en-US" altLang="zh-CN" sz="1000" dirty="0">
                <a:solidFill>
                  <a:schemeClr val="bg1"/>
                </a:solidFill>
                <a:effectLst/>
                <a:latin typeface="DengXian" panose="02010600030101010101" pitchFamily="2" charset="-122"/>
                <a:cs typeface="Times New Roman" panose="02020603050405020304" pitchFamily="18" charset="0"/>
              </a:rPr>
              <a:t>"Effects of isoscalar-and isovector-scalar meson mixing on neutron star structure." The Astrophysical Journal 929.2 (2022): 183]</a:t>
            </a:r>
            <a:r>
              <a:rPr lang="zh-CN" altLang="zh-CN" sz="200" dirty="0">
                <a:solidFill>
                  <a:schemeClr val="bg1"/>
                </a:solidFill>
                <a:effectLst/>
              </a:rPr>
              <a:t> </a:t>
            </a:r>
            <a:endParaRPr lang="zh-CN" alt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0C7C8E0-FEC8-A743-A66B-0C853E0F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534E-25FA-C143-BE84-BFDA0C40E4C4}" type="slidenum">
              <a:rPr kumimoji="1" lang="zh-CN" altLang="en-US" smtClean="0"/>
              <a:t>29</a:t>
            </a:fld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061E4EC-3DFD-804B-866D-30166571B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8133" y="1320481"/>
            <a:ext cx="3825353" cy="14659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B39E386-940E-894E-B207-BD22271CE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17" y="670223"/>
            <a:ext cx="3308780" cy="61507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DA6B5F2-AED6-4248-8F9C-5D2A63369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1" y="5717020"/>
            <a:ext cx="4606636" cy="100445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19E429F-EF24-7B4F-ACFC-DF04D8B6FB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9608" y="3620689"/>
            <a:ext cx="7433850" cy="147462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92FF47C-1845-0A4C-B5CF-0EDCF4927D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5766" y="778130"/>
            <a:ext cx="4410364" cy="24591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8086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{753499A4-6729-0C43-BFB8-B2666EA99F93}tf16401378</Template>
  <TotalTime>27573</TotalTime>
  <Words>2461</Words>
  <Application>Microsoft Macintosh PowerPoint</Application>
  <PresentationFormat>宽屏</PresentationFormat>
  <Paragraphs>316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4" baseType="lpstr">
      <vt:lpstr>-apple-system</vt:lpstr>
      <vt:lpstr>DengXian</vt:lpstr>
      <vt:lpstr>DengXian</vt:lpstr>
      <vt:lpstr>等线 Light</vt:lpstr>
      <vt:lpstr>CMBX9</vt:lpstr>
      <vt:lpstr>CMR10</vt:lpstr>
      <vt:lpstr>CMR8</vt:lpstr>
      <vt:lpstr>CMR9</vt:lpstr>
      <vt:lpstr>PingFang SC</vt:lpstr>
      <vt:lpstr>Arial</vt:lpstr>
      <vt:lpstr>Cambria</vt:lpstr>
      <vt:lpstr>Cambria Math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Microsoft Office User</cp:lastModifiedBy>
  <cp:revision>951</cp:revision>
  <dcterms:created xsi:type="dcterms:W3CDTF">2026-05-28T07:41:13Z</dcterms:created>
  <dcterms:modified xsi:type="dcterms:W3CDTF">2026-07-02T15:29:46Z</dcterms:modified>
</cp:coreProperties>
</file>