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3"/>
  </p:sldMasterIdLst>
  <p:notesMasterIdLst>
    <p:notesMasterId r:id="rId5"/>
  </p:notesMasterIdLst>
  <p:sldIdLst>
    <p:sldId id="3619" r:id="rId4"/>
    <p:sldId id="3892" r:id="rId6"/>
    <p:sldId id="3973" r:id="rId7"/>
    <p:sldId id="3974" r:id="rId8"/>
    <p:sldId id="3967" r:id="rId9"/>
    <p:sldId id="3898" r:id="rId10"/>
    <p:sldId id="3963" r:id="rId11"/>
    <p:sldId id="3961" r:id="rId12"/>
    <p:sldId id="3981" r:id="rId13"/>
    <p:sldId id="4008" r:id="rId14"/>
    <p:sldId id="3983" r:id="rId15"/>
    <p:sldId id="3991" r:id="rId16"/>
    <p:sldId id="3985" r:id="rId17"/>
    <p:sldId id="4000" r:id="rId18"/>
    <p:sldId id="3999" r:id="rId19"/>
    <p:sldId id="3986" r:id="rId20"/>
    <p:sldId id="3987" r:id="rId21"/>
    <p:sldId id="3988" r:id="rId22"/>
    <p:sldId id="3989" r:id="rId23"/>
    <p:sldId id="3899" r:id="rId24"/>
    <p:sldId id="3980" r:id="rId25"/>
    <p:sldId id="4020" r:id="rId26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iaohuiliu" initials="x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6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1" Type="http://schemas.openxmlformats.org/officeDocument/2006/relationships/tags" Target="tags/tag62.xml"/><Relationship Id="rId30" Type="http://schemas.openxmlformats.org/officeDocument/2006/relationships/commentAuthors" Target="commentAuthors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/>
              <a:t>show 46 RVM-like curves -&gt; special cases (large duty circle)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0" y="0"/>
            <a:ext cx="10775950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11001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直接箭头连接符 79"/>
          <p:cNvCxnSpPr/>
          <p:nvPr userDrawn="1"/>
        </p:nvCxnSpPr>
        <p:spPr bwMode="auto">
          <a:xfrm>
            <a:off x="936625" y="958850"/>
            <a:ext cx="11280775" cy="0"/>
          </a:xfrm>
          <a:prstGeom prst="straightConnector1">
            <a:avLst/>
          </a:prstGeom>
          <a:ln w="19050">
            <a:solidFill>
              <a:schemeClr val="dk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79"/>
          <p:cNvCxnSpPr/>
          <p:nvPr userDrawn="1"/>
        </p:nvCxnSpPr>
        <p:spPr bwMode="auto">
          <a:xfrm>
            <a:off x="0" y="958850"/>
            <a:ext cx="266700" cy="0"/>
          </a:xfrm>
          <a:prstGeom prst="straightConnector1">
            <a:avLst/>
          </a:prstGeom>
          <a:ln w="19050">
            <a:solidFill>
              <a:schemeClr val="dk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3" r="3192" b="30826"/>
          <a:stretch>
            <a:fillRect/>
          </a:stretch>
        </p:blipFill>
        <p:spPr bwMode="auto">
          <a:xfrm>
            <a:off x="47625" y="44624"/>
            <a:ext cx="12827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0" y="0"/>
            <a:ext cx="10775950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11001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箭头连接符 79"/>
          <p:cNvCxnSpPr/>
          <p:nvPr userDrawn="1"/>
        </p:nvCxnSpPr>
        <p:spPr bwMode="auto">
          <a:xfrm>
            <a:off x="936625" y="958850"/>
            <a:ext cx="11280775" cy="0"/>
          </a:xfrm>
          <a:prstGeom prst="straightConnector1">
            <a:avLst/>
          </a:prstGeom>
          <a:ln w="19050">
            <a:solidFill>
              <a:schemeClr val="dk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79"/>
          <p:cNvCxnSpPr/>
          <p:nvPr userDrawn="1"/>
        </p:nvCxnSpPr>
        <p:spPr bwMode="auto">
          <a:xfrm>
            <a:off x="0" y="958850"/>
            <a:ext cx="266700" cy="0"/>
          </a:xfrm>
          <a:prstGeom prst="straightConnector1">
            <a:avLst/>
          </a:prstGeom>
          <a:ln w="19050">
            <a:solidFill>
              <a:schemeClr val="dk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3" r="3192" b="30826"/>
          <a:stretch>
            <a:fillRect/>
          </a:stretch>
        </p:blipFill>
        <p:spPr bwMode="auto">
          <a:xfrm>
            <a:off x="47625" y="44624"/>
            <a:ext cx="12827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本讲内容&amp;金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16050" y="0"/>
            <a:ext cx="10775950" cy="2873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0" r="4145"/>
          <a:stretch>
            <a:fillRect/>
          </a:stretch>
        </p:blipFill>
        <p:spPr bwMode="auto">
          <a:xfrm>
            <a:off x="10488488" y="6341774"/>
            <a:ext cx="1613346" cy="5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128"/>
            <a:ext cx="12192000" cy="32871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80" y="497798"/>
            <a:ext cx="1408988" cy="14306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44452"/>
            <a:ext cx="11001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箭头连接符 79"/>
          <p:cNvCxnSpPr/>
          <p:nvPr userDrawn="1"/>
        </p:nvCxnSpPr>
        <p:spPr bwMode="auto">
          <a:xfrm>
            <a:off x="936627" y="958850"/>
            <a:ext cx="11280775" cy="0"/>
          </a:xfrm>
          <a:prstGeom prst="straightConnector1">
            <a:avLst/>
          </a:prstGeom>
          <a:ln w="19050">
            <a:solidFill>
              <a:schemeClr val="dk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79"/>
          <p:cNvCxnSpPr/>
          <p:nvPr userDrawn="1"/>
        </p:nvCxnSpPr>
        <p:spPr bwMode="auto">
          <a:xfrm>
            <a:off x="2" y="958850"/>
            <a:ext cx="266700" cy="0"/>
          </a:xfrm>
          <a:prstGeom prst="straightConnector1">
            <a:avLst/>
          </a:prstGeom>
          <a:ln w="19050">
            <a:solidFill>
              <a:schemeClr val="dk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3" r="3192" b="30826"/>
          <a:stretch>
            <a:fillRect/>
          </a:stretch>
        </p:blipFill>
        <p:spPr bwMode="auto">
          <a:xfrm>
            <a:off x="133353" y="31752"/>
            <a:ext cx="1282700" cy="1000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2" y="-26988"/>
            <a:ext cx="10775950" cy="287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309525" y="1142985"/>
            <a:ext cx="11572956" cy="5500727"/>
          </a:xfrm>
          <a:prstGeom prst="rect">
            <a:avLst/>
          </a:prstGeom>
        </p:spPr>
        <p:txBody>
          <a:bodyPr lIns="93040" tIns="46520" rIns="93040" bIns="46520"/>
          <a:lstStyle>
            <a:lvl1pPr marL="474345" indent="-474345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p"/>
              <a:defRPr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909955" indent="-436245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n"/>
              <a:defRPr b="1">
                <a:solidFill>
                  <a:schemeClr val="dk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308100" indent="-353695">
              <a:lnSpc>
                <a:spcPct val="110000"/>
              </a:lnSpc>
              <a:spcBef>
                <a:spcPts val="0"/>
              </a:spcBef>
              <a:buFont typeface="Wingdings 3" panose="05040102010807070707" pitchFamily="18" charset="2"/>
              <a:buChar char="["/>
              <a:defRPr sz="2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10000"/>
              </a:lnSpc>
              <a:spcBef>
                <a:spcPts val="0"/>
              </a:spcBef>
              <a:defRPr/>
            </a:lvl4pPr>
            <a:lvl5pPr>
              <a:lnSpc>
                <a:spcPct val="11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</p:txBody>
      </p:sp>
      <p:sp>
        <p:nvSpPr>
          <p:cNvPr id="9" name="标题占位符 1"/>
          <p:cNvSpPr>
            <a:spLocks noGrp="1"/>
          </p:cNvSpPr>
          <p:nvPr>
            <p:ph type="title"/>
          </p:nvPr>
        </p:nvSpPr>
        <p:spPr>
          <a:xfrm>
            <a:off x="2738415" y="0"/>
            <a:ext cx="9144064" cy="939760"/>
          </a:xfrm>
          <a:prstGeom prst="rect">
            <a:avLst/>
          </a:prstGeom>
        </p:spPr>
        <p:txBody>
          <a:bodyPr vert="horz" lIns="121911" tIns="60955" rIns="121911" bIns="60955" rtlCol="0" anchor="ctr">
            <a:normAutofit/>
          </a:bodyPr>
          <a:lstStyle>
            <a:lvl1pPr algn="r">
              <a:defRPr sz="4800" b="1">
                <a:solidFill>
                  <a:schemeClr val="dk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16050" y="0"/>
            <a:ext cx="10775950" cy="28733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1" name="直接箭头连接符 79"/>
          <p:cNvCxnSpPr/>
          <p:nvPr userDrawn="1"/>
        </p:nvCxnSpPr>
        <p:spPr bwMode="auto">
          <a:xfrm>
            <a:off x="0" y="981075"/>
            <a:ext cx="12204700" cy="0"/>
          </a:xfrm>
          <a:prstGeom prst="straightConnector1">
            <a:avLst/>
          </a:prstGeom>
          <a:ln w="19050">
            <a:solidFill>
              <a:srgbClr val="003BB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6" name="Picture 2"/>
          <p:cNvPicPr>
            <a:picLocks noChangeAspect="1"/>
          </p:cNvPicPr>
          <p:nvPr userDrawn="1"/>
        </p:nvPicPr>
        <p:blipFill>
          <a:blip r:embed="rId3"/>
          <a:srcRect l="9213" r="3192" b="30826"/>
          <a:stretch>
            <a:fillRect/>
          </a:stretch>
        </p:blipFill>
        <p:spPr>
          <a:xfrm>
            <a:off x="47625" y="44450"/>
            <a:ext cx="1282700" cy="1000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标题占位符 1"/>
          <p:cNvSpPr>
            <a:spLocks noGrp="1"/>
          </p:cNvSpPr>
          <p:nvPr>
            <p:ph type="title"/>
          </p:nvPr>
        </p:nvSpPr>
        <p:spPr>
          <a:xfrm>
            <a:off x="2738414" y="-24"/>
            <a:ext cx="9144064" cy="939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36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7" name="内容占位符 2"/>
          <p:cNvSpPr>
            <a:spLocks noGrp="1"/>
          </p:cNvSpPr>
          <p:nvPr>
            <p:ph idx="1"/>
          </p:nvPr>
        </p:nvSpPr>
        <p:spPr>
          <a:xfrm>
            <a:off x="309522" y="1142984"/>
            <a:ext cx="11572956" cy="5500726"/>
          </a:xfrm>
          <a:prstGeom prst="rect">
            <a:avLst/>
          </a:prstGeom>
        </p:spPr>
        <p:txBody>
          <a:bodyPr/>
          <a:lstStyle>
            <a:lvl1pPr marL="355600" indent="-3556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p"/>
              <a:defRPr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2625" indent="-327025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n"/>
              <a:defRPr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981075" indent="-265430">
              <a:lnSpc>
                <a:spcPct val="110000"/>
              </a:lnSpc>
              <a:spcBef>
                <a:spcPts val="0"/>
              </a:spcBef>
              <a:buFont typeface="Wingdings 3" panose="05040102010807070707" pitchFamily="18" charset="2"/>
              <a:buChar char="["/>
              <a:defRPr sz="20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10000"/>
              </a:lnSpc>
              <a:spcBef>
                <a:spcPts val="0"/>
              </a:spcBef>
              <a:defRPr/>
            </a:lvl4pPr>
            <a:lvl5pPr>
              <a:lnSpc>
                <a:spcPct val="110000"/>
              </a:lnSpc>
              <a:spcBef>
                <a:spcPts val="0"/>
              </a:spcBef>
              <a:defRPr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134600" y="6524625"/>
            <a:ext cx="2057400" cy="285750"/>
          </a:xfrm>
          <a:prstGeom prst="rect">
            <a:avLst/>
          </a:prstGeom>
        </p:spPr>
        <p:txBody>
          <a:bodyPr/>
          <a:lstStyle>
            <a:lvl1pPr algn="r">
              <a:defRPr sz="2000" b="1"/>
            </a:lvl1pPr>
          </a:lstStyle>
          <a:p>
            <a:pPr fontAlgn="base"/>
            <a:fld id="{A38459F6-5449-4750-953C-1435A350A6EA}" type="slidenum">
              <a:rPr lang="zh-CN" altLang="en-US" strike="noStrike" noProof="1" smtClean="0">
                <a:latin typeface="Helvetica" pitchFamily="34" charset="0"/>
                <a:ea typeface="宋体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E716-1001-4678-AEDB-D69A261B8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C3F6-2A8B-436A-BADD-A792FDF47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E716-1001-4678-AEDB-D69A261B8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C3F6-2A8B-436A-BADD-A792FDF47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E716-1001-4678-AEDB-D69A261B8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C3F6-2A8B-436A-BADD-A792FDF47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E716-1001-4678-AEDB-D69A261B8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C3F6-2A8B-436A-BADD-A792FDF47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E716-1001-4678-AEDB-D69A261B8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C3F6-2A8B-436A-BADD-A792FDF47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E716-1001-4678-AEDB-D69A261B8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C3F6-2A8B-436A-BADD-A792FDF47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E716-1001-4678-AEDB-D69A261B8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C3F6-2A8B-436A-BADD-A792FDF47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E716-1001-4678-AEDB-D69A261B8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C3F6-2A8B-436A-BADD-A792FDF47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E716-1001-4678-AEDB-D69A261B8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C3F6-2A8B-436A-BADD-A792FDF47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E716-1001-4678-AEDB-D69A261B8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C3F6-2A8B-436A-BADD-A792FDF47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E716-1001-4678-AEDB-D69A261B8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FC3F6-2A8B-436A-BADD-A792FDF471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0" y="0"/>
            <a:ext cx="10775950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110013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箭头连接符 79"/>
          <p:cNvCxnSpPr/>
          <p:nvPr userDrawn="1"/>
        </p:nvCxnSpPr>
        <p:spPr bwMode="auto">
          <a:xfrm>
            <a:off x="936625" y="958850"/>
            <a:ext cx="11280775" cy="0"/>
          </a:xfrm>
          <a:prstGeom prst="straightConnector1">
            <a:avLst/>
          </a:prstGeom>
          <a:ln w="19050">
            <a:solidFill>
              <a:schemeClr val="dk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79"/>
          <p:cNvCxnSpPr/>
          <p:nvPr userDrawn="1"/>
        </p:nvCxnSpPr>
        <p:spPr bwMode="auto">
          <a:xfrm>
            <a:off x="0" y="958850"/>
            <a:ext cx="266700" cy="0"/>
          </a:xfrm>
          <a:prstGeom prst="straightConnector1">
            <a:avLst/>
          </a:prstGeom>
          <a:ln w="19050">
            <a:solidFill>
              <a:schemeClr val="dk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3" r="3192" b="30826"/>
          <a:stretch>
            <a:fillRect/>
          </a:stretch>
        </p:blipFill>
        <p:spPr bwMode="auto">
          <a:xfrm>
            <a:off x="47625" y="44624"/>
            <a:ext cx="12827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宋体" pitchFamily="2" charset="-122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  <a:cs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  <a:cs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  <a:cs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itchFamily="2" charset="-122"/>
          <a:cs typeface="宋体" pitchFamily="2" charset="-122"/>
        </a:defRPr>
      </a:lvl5pPr>
      <a:lvl6pPr marL="228600" algn="l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6pPr>
      <a:lvl7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7pPr>
      <a:lvl8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8pPr>
      <a:lvl9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Calibri Light" panose="020F0302020204030204" pitchFamily="34" charset="0"/>
          <a:ea typeface="宋体" pitchFamily="2" charset="-122"/>
        </a:defRPr>
      </a:lvl9pPr>
    </p:titleStyle>
    <p:bodyStyle>
      <a:lvl1pPr marL="225425" indent="-225425" algn="l" rtl="0" eaLnBrk="0" fontAlgn="base" hangingPunct="0">
        <a:lnSpc>
          <a:spcPct val="90000"/>
        </a:lnSpc>
        <a:spcBef>
          <a:spcPct val="401000"/>
        </a:spcBef>
        <a:spcAft>
          <a:spcPct val="0"/>
        </a:spcAft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宋体" pitchFamily="2" charset="-122"/>
        </a:defRPr>
      </a:lvl1pPr>
      <a:lvl2pPr marL="682625" indent="-225425" algn="l" rtl="0" eaLnBrk="0" fontAlgn="base" hangingPunct="0">
        <a:lnSpc>
          <a:spcPct val="90000"/>
        </a:lnSpc>
        <a:spcBef>
          <a:spcPct val="201000"/>
        </a:spcBef>
        <a:spcAft>
          <a:spcPct val="0"/>
        </a:spcAft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5425" algn="l" rtl="0" eaLnBrk="0" fontAlgn="base" hangingPunct="0">
        <a:lnSpc>
          <a:spcPct val="90000"/>
        </a:lnSpc>
        <a:spcBef>
          <a:spcPct val="201000"/>
        </a:spcBef>
        <a:spcAft>
          <a:spcPct val="0"/>
        </a:spcAft>
        <a:buFont typeface="Arial" panose="020B060402020209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5425" algn="l" rtl="0" eaLnBrk="0" fontAlgn="base" hangingPunct="0">
        <a:lnSpc>
          <a:spcPct val="90000"/>
        </a:lnSpc>
        <a:spcBef>
          <a:spcPct val="201000"/>
        </a:spcBef>
        <a:spcAft>
          <a:spcPct val="0"/>
        </a:spcAft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5425" algn="l" rtl="0" eaLnBrk="0" fontAlgn="base" hangingPunct="0">
        <a:lnSpc>
          <a:spcPct val="90000"/>
        </a:lnSpc>
        <a:spcBef>
          <a:spcPct val="201000"/>
        </a:spcBef>
        <a:spcAft>
          <a:spcPct val="0"/>
        </a:spcAft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lnSpc>
          <a:spcPct val="90000"/>
        </a:lnSpc>
        <a:spcBef>
          <a:spcPct val="201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lnSpc>
          <a:spcPct val="90000"/>
        </a:lnSpc>
        <a:spcBef>
          <a:spcPct val="201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lnSpc>
          <a:spcPct val="90000"/>
        </a:lnSpc>
        <a:spcBef>
          <a:spcPct val="201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lnSpc>
          <a:spcPct val="90000"/>
        </a:lnSpc>
        <a:spcBef>
          <a:spcPct val="201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BE716-1001-4678-AEDB-D69A261B83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FC3F6-2A8B-436A-BADD-A792FDF4718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3.xml"/><Relationship Id="rId6" Type="http://schemas.microsoft.com/office/2007/relationships/hdphoto" Target="../media/image1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9.xml"/><Relationship Id="rId6" Type="http://schemas.openxmlformats.org/officeDocument/2006/relationships/tags" Target="../tags/tag3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3" Type="http://schemas.openxmlformats.org/officeDocument/2006/relationships/tags" Target="../tags/tag2.xml"/><Relationship Id="rId2" Type="http://schemas.openxmlformats.org/officeDocument/2006/relationships/image" Target="../media/image13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9.xml"/><Relationship Id="rId6" Type="http://schemas.openxmlformats.org/officeDocument/2006/relationships/tags" Target="../tags/tag6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3" Type="http://schemas.openxmlformats.org/officeDocument/2006/relationships/tags" Target="../tags/tag5.xml"/><Relationship Id="rId2" Type="http://schemas.openxmlformats.org/officeDocument/2006/relationships/image" Target="../media/image13.jpeg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9.xml"/><Relationship Id="rId6" Type="http://schemas.openxmlformats.org/officeDocument/2006/relationships/tags" Target="../tags/tag9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3" Type="http://schemas.openxmlformats.org/officeDocument/2006/relationships/tags" Target="../tags/tag8.xml"/><Relationship Id="rId2" Type="http://schemas.openxmlformats.org/officeDocument/2006/relationships/image" Target="../media/image13.jpeg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7" Type="http://schemas.openxmlformats.org/officeDocument/2006/relationships/tags" Target="../tags/tag14.xml"/><Relationship Id="rId6" Type="http://schemas.openxmlformats.org/officeDocument/2006/relationships/image" Target="../media/image17.jpeg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image" Target="../media/image16.jpeg"/><Relationship Id="rId1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tags" Target="../tags/tag18.xml"/><Relationship Id="rId6" Type="http://schemas.openxmlformats.org/officeDocument/2006/relationships/image" Target="../media/image20.jpeg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19.xml"/><Relationship Id="rId10" Type="http://schemas.openxmlformats.org/officeDocument/2006/relationships/tags" Target="../tags/tag19.xml"/><Relationship Id="rId1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7" Type="http://schemas.openxmlformats.org/officeDocument/2006/relationships/tags" Target="../tags/tag24.xml"/><Relationship Id="rId6" Type="http://schemas.openxmlformats.org/officeDocument/2006/relationships/image" Target="../media/image27.png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image" Target="../media/image26.png"/><Relationship Id="rId1" Type="http://schemas.openxmlformats.org/officeDocument/2006/relationships/tags" Target="../tags/tag20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image" Target="../media/image28.png"/><Relationship Id="rId1" Type="http://schemas.openxmlformats.org/officeDocument/2006/relationships/tags" Target="../tags/tag2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7" Type="http://schemas.openxmlformats.org/officeDocument/2006/relationships/image" Target="../media/image33.png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image" Target="../media/image32.png"/><Relationship Id="rId3" Type="http://schemas.openxmlformats.org/officeDocument/2006/relationships/tags" Target="../tags/tag29.xml"/><Relationship Id="rId2" Type="http://schemas.openxmlformats.org/officeDocument/2006/relationships/image" Target="../media/image31.png"/><Relationship Id="rId1" Type="http://schemas.openxmlformats.org/officeDocument/2006/relationships/tags" Target="../tags/tag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4.png"/><Relationship Id="rId1" Type="http://schemas.openxmlformats.org/officeDocument/2006/relationships/tags" Target="../tags/tag3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image" Target="../media/image38.png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image" Target="../media/image37.GIF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image" Target="../media/image40.png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tags" Target="../tags/tag40.xml"/><Relationship Id="rId4" Type="http://schemas.openxmlformats.org/officeDocument/2006/relationships/image" Target="../media/image39.png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tags" Target="../tags/tag45.xml"/><Relationship Id="rId7" Type="http://schemas.openxmlformats.org/officeDocument/2006/relationships/image" Target="../media/image46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tags" Target="../tags/tag44.xml"/><Relationship Id="rId2" Type="http://schemas.openxmlformats.org/officeDocument/2006/relationships/image" Target="../media/image42.png"/><Relationship Id="rId1" Type="http://schemas.openxmlformats.org/officeDocument/2006/relationships/tags" Target="../tags/tag43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tags" Target="../tags/tag47.xml"/><Relationship Id="rId2" Type="http://schemas.openxmlformats.org/officeDocument/2006/relationships/image" Target="../media/image47.png"/><Relationship Id="rId1" Type="http://schemas.openxmlformats.org/officeDocument/2006/relationships/tags" Target="../tags/tag4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image" Target="../media/image50.png"/><Relationship Id="rId4" Type="http://schemas.openxmlformats.org/officeDocument/2006/relationships/tags" Target="../tags/tag49.xml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2" Type="http://schemas.openxmlformats.org/officeDocument/2006/relationships/slideLayout" Target="../slideLayouts/slideLayout9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tags" Target="../tags/tag48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image" Target="../media/image51.png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tags" Target="../tags/tag60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54.png"/><Relationship Id="rId1" Type="http://schemas.openxmlformats.org/officeDocument/2006/relationships/tags" Target="../tags/tag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21" name="组合 1"/>
          <p:cNvGrpSpPr/>
          <p:nvPr/>
        </p:nvGrpSpPr>
        <p:grpSpPr>
          <a:xfrm>
            <a:off x="0" y="5421313"/>
            <a:ext cx="12211050" cy="1438275"/>
            <a:chOff x="1" y="8615"/>
            <a:chExt cx="19229" cy="2265"/>
          </a:xfrm>
        </p:grpSpPr>
        <p:pic>
          <p:nvPicPr>
            <p:cNvPr id="21522" name="图片 2"/>
            <p:cNvPicPr>
              <a:picLocks noChangeAspect="1"/>
            </p:cNvPicPr>
            <p:nvPr/>
          </p:nvPicPr>
          <p:blipFill>
            <a:blip r:embed="rId1"/>
            <a:srcRect l="11444"/>
            <a:stretch>
              <a:fillRect/>
            </a:stretch>
          </p:blipFill>
          <p:spPr>
            <a:xfrm>
              <a:off x="1" y="8760"/>
              <a:ext cx="17703" cy="212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523" name="图片 2"/>
            <p:cNvPicPr>
              <a:picLocks noChangeAspect="1"/>
            </p:cNvPicPr>
            <p:nvPr/>
          </p:nvPicPr>
          <p:blipFill>
            <a:blip r:embed="rId1"/>
            <a:srcRect l="999" r="88356"/>
            <a:stretch>
              <a:fillRect/>
            </a:stretch>
          </p:blipFill>
          <p:spPr>
            <a:xfrm>
              <a:off x="17102" y="8615"/>
              <a:ext cx="2128" cy="225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2" name="矩形 71"/>
          <p:cNvSpPr/>
          <p:nvPr/>
        </p:nvSpPr>
        <p:spPr>
          <a:xfrm>
            <a:off x="0" y="0"/>
            <a:ext cx="12192000" cy="5157192"/>
          </a:xfrm>
          <a:prstGeom prst="rect">
            <a:avLst/>
          </a:prstGeom>
          <a:solidFill>
            <a:srgbClr val="0070C0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67380"/>
            <a:ext cx="2951480" cy="19900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38721" y="0"/>
            <a:ext cx="6048238" cy="44261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/>
          <a:srcRect l="508"/>
          <a:stretch>
            <a:fillRect/>
          </a:stretch>
        </p:blipFill>
        <p:spPr>
          <a:xfrm>
            <a:off x="0" y="1356995"/>
            <a:ext cx="4044315" cy="33623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0" y="1678305"/>
            <a:ext cx="12186285" cy="3330575"/>
          </a:xfrm>
          <a:prstGeom prst="rect">
            <a:avLst/>
          </a:prstGeom>
          <a:noFill/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" pitchFamily="34" charset="0"/>
              </a:rPr>
              <a:t>Random </a:t>
            </a:r>
            <a:r>
              <a:rPr kumimoji="0" lang="en-US" altLang="zh-CN" sz="40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" pitchFamily="34" charset="0"/>
              </a:rPr>
              <a:t>Polarization Angle Behavior across Bursts of Reapting FRBs</a:t>
            </a:r>
            <a:endParaRPr kumimoji="0" lang="en-US" altLang="zh-CN" sz="4000" b="1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" pitchFamily="34" charset="0"/>
              </a:rPr>
              <a:t>Xiao-Hui Liu</a:t>
            </a:r>
            <a:endParaRPr kumimoji="0" lang="en-US" altLang="zh-CN" sz="2800" b="1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" pitchFamily="34" charset="0"/>
              </a:rPr>
              <a:t>Collaborators: Xue-Lei Chen and FAST </a:t>
            </a:r>
            <a:r>
              <a:rPr kumimoji="0" lang="en-US" altLang="zh-CN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" pitchFamily="34" charset="0"/>
              </a:rPr>
              <a:t>FRB Key Science Project</a:t>
            </a:r>
            <a:endParaRPr kumimoji="0" lang="en-US" altLang="zh-CN" b="1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" pitchFamily="34" charset="0"/>
              </a:rPr>
              <a:t>Nationa</a:t>
            </a:r>
            <a:r>
              <a:rPr kumimoji="0" lang="en-US" altLang="zh-CN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" pitchFamily="34" charset="0"/>
              </a:rPr>
              <a:t>l Astronomical Observatories, CAS</a:t>
            </a:r>
            <a:endParaRPr kumimoji="0" lang="en-US" altLang="zh-CN" b="1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" pitchFamily="34" charset="0"/>
              </a:rPr>
              <a:t>e-mail: liuxh@bao.ac.cn</a:t>
            </a:r>
            <a:endParaRPr kumimoji="0" lang="en-US" altLang="zh-CN" b="1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" pitchFamily="34" charset="0"/>
            </a:endParaRPr>
          </a:p>
        </p:txBody>
      </p:sp>
      <p:pic>
        <p:nvPicPr>
          <p:cNvPr id="6" name="图片 5" descr="文本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62" b="89362" l="3101" r="96555">
                        <a14:foregroundMark x1="19032" y1="68936" x2="20286" y2="69095"/>
                        <a14:foregroundMark x1="15678" y1="68511" x2="19032" y2="68936"/>
                        <a14:foregroundMark x1="15291" y1="68462" x2="15678" y2="68511"/>
                        <a14:foregroundMark x1="12319" y1="68085" x2="15082" y2="68435"/>
                        <a14:foregroundMark x1="8963" y1="67660" x2="12319" y2="68085"/>
                        <a14:foregroundMark x1="5599" y1="67234" x2="8963" y2="67660"/>
                        <a14:foregroundMark x1="19989" y1="54043" x2="20069" y2="54468"/>
                        <a14:foregroundMark x1="19734" y1="52694" x2="19989" y2="54043"/>
                        <a14:foregroundMark x1="12748" y1="15745" x2="12843" y2="16249"/>
                        <a14:foregroundMark x1="20832" y1="61474" x2="20908" y2="62167"/>
                        <a14:foregroundMark x1="20486" y1="58298" x2="20832" y2="61468"/>
                        <a14:foregroundMark x1="20069" y1="54468" x2="20486" y2="58298"/>
                        <a14:foregroundMark x1="21436" y1="32822" x2="22523" y2="37227"/>
                        <a14:foregroundMark x1="18691" y1="21702" x2="19847" y2="26384"/>
                        <a14:foregroundMark x1="23559" y1="54805" x2="23945" y2="65532"/>
                        <a14:foregroundMark x1="23363" y1="49341" x2="23377" y2="49738"/>
                        <a14:foregroundMark x1="23275" y1="46899" x2="23315" y2="48007"/>
                        <a14:foregroundMark x1="16323" y1="15409" x2="16451" y2="15319"/>
                        <a14:foregroundMark x1="15245" y1="16170" x2="16132" y2="15544"/>
                        <a14:foregroundMark x1="7504" y1="25555" x2="7811" y2="24681"/>
                        <a14:foregroundMark x1="5340" y1="34894" x2="5340" y2="34894"/>
                        <a14:foregroundMark x1="5771" y1="33191" x2="6115" y2="32340"/>
                        <a14:foregroundMark x1="30577" y1="45532" x2="33333" y2="42553"/>
                        <a14:foregroundMark x1="37554" y1="45957" x2="39363" y2="45957"/>
                        <a14:foregroundMark x1="44444" y1="42553" x2="45478" y2="51489"/>
                        <a14:foregroundMark x1="52799" y1="42979" x2="53747" y2="37872"/>
                        <a14:foregroundMark x1="57537" y1="44255" x2="57623" y2="51064"/>
                        <a14:foregroundMark x1="60379" y1="49362" x2="60379" y2="45532"/>
                        <a14:foregroundMark x1="65461" y1="42128" x2="66581" y2="48936"/>
                        <a14:foregroundMark x1="72954" y1="41277" x2="74419" y2="38298"/>
                        <a14:foregroundMark x1="74763" y1="51064" x2="74763" y2="56596"/>
                        <a14:foregroundMark x1="79156" y1="48936" x2="81309" y2="45957"/>
                        <a14:foregroundMark x1="87855" y1="37447" x2="87855" y2="37447"/>
                        <a14:foregroundMark x1="87769" y1="47234" x2="87769" y2="47234"/>
                        <a14:foregroundMark x1="92506" y1="47660" x2="92506" y2="47660"/>
                        <a14:foregroundMark x1="96038" y1="48936" x2="96038" y2="48936"/>
                        <a14:foregroundMark x1="93368" y1="59574" x2="93368" y2="59574"/>
                        <a14:foregroundMark x1="79449" y1="84045" x2="83807" y2="84255"/>
                        <a14:foregroundMark x1="71146" y1="83644" x2="79278" y2="84036"/>
                        <a14:foregroundMark x1="65956" y1="83393" x2="70889" y2="83631"/>
                        <a14:foregroundMark x1="62639" y1="83233" x2="65466" y2="83369"/>
                        <a14:foregroundMark x1="42617" y1="82267" x2="55800" y2="82903"/>
                        <a14:foregroundMark x1="42407" y1="82256" x2="42507" y2="82261"/>
                        <a14:foregroundMark x1="34429" y1="81871" x2="35941" y2="81944"/>
                        <a14:foregroundMark x1="32559" y1="81781" x2="33967" y2="81849"/>
                        <a14:foregroundMark x1="91070" y1="81902" x2="92109" y2="81565"/>
                        <a14:foregroundMark x1="89061" y1="82553" x2="89868" y2="82291"/>
                        <a14:foregroundMark x1="87746" y1="82979" x2="89061" y2="82553"/>
                        <a14:foregroundMark x1="85119" y1="83830" x2="87746" y2="82979"/>
                        <a14:foregroundMark x1="83807" y1="84255" x2="85119" y2="83830"/>
                        <a14:foregroundMark x1="94315" y1="80851" x2="94315" y2="80851"/>
                        <a14:foregroundMark x1="95496" y1="81640" x2="95177" y2="80851"/>
                        <a14:foregroundMark x1="96555" y1="84255" x2="96382" y2="83828"/>
                        <a14:foregroundMark x1="30060" y1="80851" x2="31869" y2="80851"/>
                        <a14:foregroundMark x1="17227" y1="29362" x2="17227" y2="29362"/>
                        <a14:foregroundMark x1="20672" y1="27660" x2="20672" y2="27660"/>
                        <a14:foregroundMark x1="16796" y1="26383" x2="16796" y2="26383"/>
                        <a14:foregroundMark x1="36520" y1="77021" x2="36520" y2="77021"/>
                        <a14:foregroundMark x1="36434" y1="86383" x2="36434" y2="86383"/>
                        <a14:foregroundMark x1="51852" y1="77447" x2="51852" y2="77447"/>
                        <a14:foregroundMark x1="4220" y1="86383" x2="4220" y2="86383"/>
                        <a14:foregroundMark x1="9647" y1="16596" x2="9647" y2="16596"/>
                        <a14:foregroundMark x1="7494" y1="22553" x2="7494" y2="22553"/>
                        <a14:foregroundMark x1="6804" y1="26809" x2="6804" y2="26809"/>
                        <a14:foregroundMark x1="21189" y1="73191" x2="21189" y2="73191"/>
                        <a14:foregroundMark x1="21533" y1="69362" x2="21533" y2="69362"/>
                        <a14:foregroundMark x1="22653" y1="68936" x2="22653" y2="68936"/>
                        <a14:foregroundMark x1="21016" y1="68936" x2="21016" y2="68936"/>
                        <a14:foregroundMark x1="20758" y1="67234" x2="20758" y2="67234"/>
                        <a14:foregroundMark x1="20672" y1="71489" x2="20672" y2="71489"/>
                        <a14:foregroundMark x1="21102" y1="70638" x2="21792" y2="70638"/>
                        <a14:foregroundMark x1="22481" y1="73191" x2="22136" y2="74043"/>
                        <a14:foregroundMark x1="18519" y1="77021" x2="18519" y2="77021"/>
                        <a14:foregroundMark x1="19121" y1="63404" x2="19121" y2="63404"/>
                        <a14:foregroundMark x1="17571" y1="62979" x2="17571" y2="62979"/>
                        <a14:foregroundMark x1="16107" y1="61277" x2="16107" y2="61277"/>
                        <a14:foregroundMark x1="14556" y1="63830" x2="14556" y2="63830"/>
                        <a14:foregroundMark x1="13264" y1="75319" x2="13264" y2="75319"/>
                        <a14:foregroundMark x1="13006" y1="71489" x2="13006" y2="71489"/>
                        <a14:foregroundMark x1="16279" y1="77447" x2="16279" y2="77447"/>
                        <a14:foregroundMark x1="17485" y1="73191" x2="17571" y2="72766"/>
                        <a14:foregroundMark x1="18346" y1="76596" x2="18346" y2="76596"/>
                        <a14:foregroundMark x1="22567" y1="42128" x2="22567" y2="42128"/>
                        <a14:foregroundMark x1="19466" y1="48936" x2="19466" y2="48936"/>
                        <a14:foregroundMark x1="19466" y1="49787" x2="19466" y2="49787"/>
                        <a14:foregroundMark x1="12920" y1="71489" x2="12920" y2="71489"/>
                        <a14:foregroundMark x1="12834" y1="66809" x2="12834" y2="66809"/>
                        <a14:foregroundMark x1="12403" y1="61702" x2="12403" y2="61702"/>
                        <a14:foregroundMark x1="11370" y1="61277" x2="11197" y2="61702"/>
                        <a14:foregroundMark x1="10508" y1="64255" x2="10508" y2="64255"/>
                        <a14:foregroundMark x1="9388" y1="64255" x2="9388" y2="64255"/>
                        <a14:foregroundMark x1="7752" y1="62128" x2="7580" y2="63830"/>
                        <a14:foregroundMark x1="6632" y1="62128" x2="6632" y2="62128"/>
                        <a14:foregroundMark x1="4996" y1="62553" x2="4823" y2="63830"/>
                        <a14:foregroundMark x1="4220" y1="69787" x2="4220" y2="69787"/>
                        <a14:foregroundMark x1="3618" y1="76596" x2="3618" y2="76596"/>
                        <a14:foregroundMark x1="3101" y1="82128" x2="3101" y2="82128"/>
                        <a14:foregroundMark x1="5685" y1="79149" x2="5685" y2="79149"/>
                        <a14:foregroundMark x1="6966" y1="80191" x2="7235" y2="80426"/>
                        <a14:foregroundMark x1="5771" y1="79149" x2="6250" y2="79566"/>
                        <a14:foregroundMark x1="37812" y1="77872" x2="37812" y2="77872"/>
                        <a14:foregroundMark x1="38760" y1="84255" x2="38760" y2="84255"/>
                        <a14:foregroundMark x1="40482" y1="82979" x2="40482" y2="82979"/>
                        <a14:foregroundMark x1="41085" y1="85957" x2="41085" y2="85957"/>
                        <a14:foregroundMark x1="41688" y1="84255" x2="41688" y2="84255"/>
                        <a14:foregroundMark x1="42377" y1="85957" x2="42377" y2="85957"/>
                        <a14:foregroundMark x1="46339" y1="77447" x2="46339" y2="77447"/>
                        <a14:foregroundMark x1="47631" y1="77447" x2="47631" y2="77447"/>
                        <a14:foregroundMark x1="50129" y1="77447" x2="50129" y2="77447"/>
                        <a14:foregroundMark x1="51852" y1="86383" x2="51852" y2="86383"/>
                        <a14:foregroundMark x1="56675" y1="80426" x2="56675" y2="80426"/>
                        <a14:foregroundMark x1="57450" y1="83404" x2="57450" y2="83404"/>
                        <a14:foregroundMark x1="56331" y1="85106" x2="56331" y2="85106"/>
                        <a14:foregroundMark x1="58226" y1="85532" x2="58226" y2="85532"/>
                        <a14:foregroundMark x1="57450" y1="77447" x2="57450" y2="77447"/>
                        <a14:foregroundMark x1="59690" y1="79574" x2="59690" y2="79574"/>
                        <a14:foregroundMark x1="60465" y1="80000" x2="60465" y2="80000"/>
                        <a14:foregroundMark x1="61843" y1="78723" x2="61843" y2="78723"/>
                        <a14:foregroundMark x1="61413" y1="85957" x2="61413" y2="85957"/>
                        <a14:foregroundMark x1="93712" y1="82128" x2="93712" y2="82128"/>
                        <a14:foregroundMark x1="94057" y1="77021" x2="94057" y2="77021"/>
                        <a14:foregroundMark x1="94832" y1="85532" x2="94832" y2="85532"/>
                        <a14:foregroundMark x1="95435" y1="84681" x2="95435" y2="84681"/>
                        <a14:foregroundMark x1="96555" y1="78298" x2="96555" y2="78298"/>
                        <a14:foregroundMark x1="92162" y1="77447" x2="92162" y2="77447"/>
                        <a14:foregroundMark x1="92248" y1="85957" x2="92248" y2="85957"/>
                        <a14:foregroundMark x1="92851" y1="84681" x2="92851" y2="84681"/>
                        <a14:foregroundMark x1="90267" y1="85957" x2="90267" y2="85957"/>
                        <a14:foregroundMark x1="88544" y1="77021" x2="88544" y2="77021"/>
                        <a14:foregroundMark x1="88717" y1="85957" x2="88717" y2="85957"/>
                        <a14:foregroundMark x1="87080" y1="77447" x2="87080" y2="77447"/>
                        <a14:foregroundMark x1="87339" y1="85532" x2="87339" y2="85532"/>
                        <a14:foregroundMark x1="84152" y1="77447" x2="84152" y2="77447"/>
                        <a14:foregroundMark x1="81826" y1="77447" x2="81826" y2="77447"/>
                        <a14:foregroundMark x1="79931" y1="77021" x2="79931" y2="77021"/>
                        <a14:foregroundMark x1="78553" y1="78298" x2="78553" y2="78298"/>
                        <a14:foregroundMark x1="77433" y1="78298" x2="77433" y2="78298"/>
                        <a14:foregroundMark x1="76314" y1="78723" x2="76314" y2="78723"/>
                        <a14:foregroundMark x1="75624" y1="78723" x2="75624" y2="78723"/>
                        <a14:foregroundMark x1="72954" y1="77021" x2="72954" y2="77021"/>
                        <a14:foregroundMark x1="73040" y1="81277" x2="73040" y2="81277"/>
                        <a14:foregroundMark x1="73471" y1="86383" x2="73471" y2="86383"/>
                        <a14:foregroundMark x1="71232" y1="77021" x2="71232" y2="77021"/>
                        <a14:foregroundMark x1="69509" y1="78298" x2="69509" y2="78298"/>
                        <a14:foregroundMark x1="67442" y1="77021" x2="67442" y2="77021"/>
                        <a14:foregroundMark x1="64858" y1="85532" x2="64858" y2="85532"/>
                        <a14:foregroundMark x1="61671" y1="83404" x2="61671" y2="83404"/>
                        <a14:foregroundMark x1="18346" y1="36596" x2="18346" y2="36596"/>
                        <a14:foregroundMark x1="18691" y1="39574" x2="18691" y2="39574"/>
                        <a14:foregroundMark x1="8183" y1="77021" x2="8183" y2="77021"/>
                        <a14:foregroundMark x1="12920" y1="77872" x2="12920" y2="77872"/>
                        <a14:foregroundMark x1="20844" y1="77872" x2="20844" y2="77872"/>
                        <a14:foregroundMark x1="5857" y1="73617" x2="5857" y2="73617"/>
                        <a14:backgroundMark x1="16891" y1="36596" x2="17140" y2="38298"/>
                        <a14:backgroundMark x1="16021" y1="30638" x2="16891" y2="36596"/>
                        <a14:backgroundMark x1="19035" y1="28936" x2="22222" y2="50213"/>
                        <a14:backgroundMark x1="22222" y1="50213" x2="22308" y2="55319"/>
                        <a14:backgroundMark x1="14384" y1="22979" x2="15676" y2="31915"/>
                        <a14:backgroundMark x1="17916" y1="42979" x2="18605" y2="48511"/>
                        <a14:backgroundMark x1="7407" y1="30213" x2="7407" y2="30213"/>
                        <a14:backgroundMark x1="40310" y1="43830" x2="40310" y2="43830"/>
                        <a14:backgroundMark x1="40396" y1="54043" x2="40396" y2="54043"/>
                        <a14:backgroundMark x1="68045" y1="45532" x2="68045" y2="45532"/>
                        <a14:backgroundMark x1="68303" y1="53617" x2="68303" y2="53617"/>
                        <a14:backgroundMark x1="87597" y1="48511" x2="87597" y2="48511"/>
                        <a14:backgroundMark x1="94229" y1="60000" x2="94229" y2="60000"/>
                        <a14:backgroundMark x1="65719" y1="51064" x2="65719" y2="51064"/>
                        <a14:backgroundMark x1="74246" y1="58298" x2="74246" y2="58298"/>
                        <a14:backgroundMark x1="74505" y1="42553" x2="74505" y2="42553"/>
                        <a14:backgroundMark x1="53230" y1="43830" x2="53230" y2="43830"/>
                        <a14:backgroundMark x1="17657" y1="77872" x2="17657" y2="77872"/>
                        <a14:backgroundMark x1="13523" y1="78298" x2="13523" y2="78298"/>
                        <a14:backgroundMark x1="10767" y1="79574" x2="10767" y2="79574"/>
                        <a14:backgroundMark x1="15762" y1="70638" x2="15762" y2="70638"/>
                        <a14:backgroundMark x1="20241" y1="69362" x2="20241" y2="69362"/>
                        <a14:backgroundMark x1="15590" y1="69787" x2="15590" y2="69787"/>
                        <a14:backgroundMark x1="20758" y1="68936" x2="20758" y2="68936"/>
                        <a14:backgroundMark x1="15676" y1="68511" x2="15676" y2="68511"/>
                        <a14:backgroundMark x1="13609" y1="20426" x2="13609" y2="20426"/>
                        <a14:backgroundMark x1="7838" y1="24681" x2="7838" y2="24681"/>
                        <a14:backgroundMark x1="6891" y1="27660" x2="6891" y2="30213"/>
                        <a14:backgroundMark x1="8958" y1="22553" x2="9475" y2="20851"/>
                        <a14:backgroundMark x1="8247" y1="26809" x2="8441" y2="26383"/>
                        <a14:backgroundMark x1="7666" y1="28085" x2="8247" y2="26809"/>
                        <a14:backgroundMark x1="23170" y1="41277" x2="23084" y2="40426"/>
                        <a14:backgroundMark x1="36348" y1="81702" x2="36348" y2="81702"/>
                        <a14:backgroundMark x1="35917" y1="82128" x2="36262" y2="82128"/>
                        <a14:backgroundMark x1="42550" y1="82553" x2="42550" y2="82553"/>
                        <a14:backgroundMark x1="47201" y1="81277" x2="47201" y2="81277"/>
                        <a14:backgroundMark x1="51507" y1="81702" x2="51507" y2="81702"/>
                        <a14:backgroundMark x1="51593" y1="81702" x2="51593" y2="81702"/>
                        <a14:backgroundMark x1="51852" y1="81702" x2="51852" y2="81702"/>
                        <a14:backgroundMark x1="11197" y1="70213" x2="11197" y2="70213"/>
                        <a14:backgroundMark x1="13006" y1="65532" x2="13006" y2="65532"/>
                        <a14:backgroundMark x1="12748" y1="70213" x2="12748" y2="70213"/>
                        <a14:backgroundMark x1="12920" y1="74894" x2="12920" y2="74894"/>
                        <a14:backgroundMark x1="13092" y1="72766" x2="13092" y2="72766"/>
                        <a14:backgroundMark x1="15935" y1="68936" x2="15935" y2="68936"/>
                        <a14:backgroundMark x1="15073" y1="71064" x2="15073" y2="71064"/>
                        <a14:backgroundMark x1="15073" y1="68511" x2="15332" y2="68085"/>
                        <a14:backgroundMark x1="16193" y1="67660" x2="16193" y2="67660"/>
                        <a14:backgroundMark x1="20069" y1="71064" x2="20069" y2="71064"/>
                        <a14:backgroundMark x1="20930" y1="68085" x2="20930" y2="68085"/>
                        <a14:backgroundMark x1="23268" y1="42128" x2="23514" y2="43830"/>
                        <a14:backgroundMark x1="22653" y1="37872" x2="23268" y2="42128"/>
                        <a14:backgroundMark x1="22567" y1="36596" x2="22308" y2="34468"/>
                        <a14:backgroundMark x1="23514" y1="47234" x2="23686" y2="48085"/>
                        <a14:backgroundMark x1="12489" y1="17872" x2="14212" y2="24255"/>
                        <a14:backgroundMark x1="8197" y1="26809" x2="9905" y2="19574"/>
                        <a14:backgroundMark x1="6891" y1="32340" x2="8197" y2="26809"/>
                        <a14:backgroundMark x1="9905" y1="19574" x2="10250" y2="19149"/>
                        <a14:backgroundMark x1="7364" y1="26809" x2="7321" y2="27234"/>
                        <a14:backgroundMark x1="7494" y1="25532" x2="7364" y2="26809"/>
                        <a14:backgroundMark x1="18956" y1="48936" x2="19035" y2="49362"/>
                        <a14:backgroundMark x1="17212" y1="39574" x2="18956" y2="48936"/>
                        <a14:backgroundMark x1="17054" y1="38723" x2="17212" y2="39574"/>
                        <a14:backgroundMark x1="19380" y1="49787" x2="19208" y2="51489"/>
                        <a14:backgroundMark x1="20586" y1="59574" x2="20500" y2="57021"/>
                        <a14:backgroundMark x1="21102" y1="54043" x2="21102" y2="54043"/>
                        <a14:backgroundMark x1="16193" y1="14894" x2="16451" y2="14043"/>
                        <a14:backgroundMark x1="9388" y1="68511" x2="9388" y2="68511"/>
                        <a14:backgroundMark x1="9561" y1="67660" x2="9561" y2="67660"/>
                        <a14:backgroundMark x1="12834" y1="68085" x2="12834" y2="68085"/>
                        <a14:backgroundMark x1="20672" y1="69362" x2="20672" y2="69362"/>
                        <a14:backgroundMark x1="20299" y1="68936" x2="20327" y2="68511"/>
                        <a14:backgroundMark x1="20270" y1="69362" x2="20299" y2="68936"/>
                        <a14:backgroundMark x1="20241" y1="69787" x2="20270" y2="69362"/>
                        <a14:backgroundMark x1="20413" y1="67660" x2="20413" y2="67660"/>
                        <a14:backgroundMark x1="20500" y1="58298" x2="20500" y2="58298"/>
                        <a14:backgroundMark x1="22394" y1="69362" x2="22394" y2="69362"/>
                        <a14:backgroundMark x1="5685" y1="78723" x2="5685" y2="78723"/>
                        <a14:backgroundMark x1="6288" y1="79149" x2="6288" y2="79149"/>
                        <a14:backgroundMark x1="6891" y1="80851" x2="6891" y2="80851"/>
                        <a14:backgroundMark x1="5857" y1="79149" x2="5857" y2="79149"/>
                        <a14:backgroundMark x1="6632" y1="80000" x2="6632" y2="80000"/>
                        <a14:backgroundMark x1="7063" y1="80851" x2="6632" y2="81277"/>
                        <a14:backgroundMark x1="5943" y1="80000" x2="5943" y2="80000"/>
                        <a14:backgroundMark x1="6202" y1="80000" x2="6546" y2="79574"/>
                        <a14:backgroundMark x1="17485" y1="79149" x2="17485" y2="79149"/>
                        <a14:backgroundMark x1="17657" y1="75745" x2="16968" y2="78723"/>
                        <a14:backgroundMark x1="19294" y1="80000" x2="19294" y2="80000"/>
                        <a14:backgroundMark x1="18777" y1="79574" x2="18777" y2="79574"/>
                        <a14:backgroundMark x1="15159" y1="79574" x2="15159" y2="79574"/>
                        <a14:backgroundMark x1="9991" y1="65106" x2="9991" y2="65106"/>
                        <a14:backgroundMark x1="36434" y1="79149" x2="36606" y2="79149"/>
                        <a14:backgroundMark x1="34281" y1="81277" x2="34281" y2="81277"/>
                        <a14:backgroundMark x1="33075" y1="81277" x2="33075" y2="81277"/>
                        <a14:backgroundMark x1="31094" y1="82128" x2="31094" y2="82128"/>
                        <a14:backgroundMark x1="31094" y1="80851" x2="31094" y2="82553"/>
                        <a14:backgroundMark x1="32989" y1="83404" x2="33247" y2="87234"/>
                        <a14:backgroundMark x1="42636" y1="84255" x2="42636" y2="82553"/>
                        <a14:backgroundMark x1="42033" y1="83404" x2="42377" y2="82553"/>
                        <a14:backgroundMark x1="43152" y1="82128" x2="43152" y2="82128"/>
                        <a14:backgroundMark x1="45650" y1="82128" x2="45650" y2="82128"/>
                        <a14:backgroundMark x1="47028" y1="80426" x2="47028" y2="80426"/>
                        <a14:backgroundMark x1="48493" y1="82128" x2="48493" y2="82128"/>
                        <a14:backgroundMark x1="49785" y1="80000" x2="49785" y2="80000"/>
                        <a14:backgroundMark x1="52024" y1="83830" x2="52024" y2="83830"/>
                        <a14:backgroundMark x1="55900" y1="82128" x2="55986" y2="82128"/>
                        <a14:backgroundMark x1="55814" y1="84255" x2="55814" y2="84255"/>
                        <a14:backgroundMark x1="56158" y1="82979" x2="56158" y2="82979"/>
                        <a14:backgroundMark x1="55642" y1="83404" x2="55642" y2="83404"/>
                        <a14:backgroundMark x1="61413" y1="80426" x2="61326" y2="81277"/>
                        <a14:backgroundMark x1="61240" y1="82979" x2="61240" y2="82979"/>
                        <a14:backgroundMark x1="67183" y1="81702" x2="67183" y2="81702"/>
                        <a14:backgroundMark x1="67528" y1="83830" x2="67528" y2="83830"/>
                        <a14:backgroundMark x1="65375" y1="84681" x2="65375" y2="84681"/>
                        <a14:backgroundMark x1="64944" y1="83830" x2="64944" y2="83830"/>
                        <a14:backgroundMark x1="65461" y1="83404" x2="65891" y2="83830"/>
                        <a14:backgroundMark x1="66322" y1="83830" x2="66322" y2="83830"/>
                        <a14:backgroundMark x1="64858" y1="83404" x2="64858" y2="83404"/>
                        <a14:backgroundMark x1="65202" y1="82553" x2="65202" y2="82553"/>
                        <a14:backgroundMark x1="65978" y1="83404" x2="65978" y2="83404"/>
                        <a14:backgroundMark x1="67270" y1="83404" x2="67270" y2="83404"/>
                        <a14:backgroundMark x1="66925" y1="83830" x2="66925" y2="83830"/>
                        <a14:backgroundMark x1="67528" y1="82979" x2="67528" y2="82979"/>
                        <a14:backgroundMark x1="69337" y1="79149" x2="69337" y2="79149"/>
                        <a14:backgroundMark x1="69251" y1="83404" x2="69251" y2="83404"/>
                        <a14:backgroundMark x1="69165" y1="84255" x2="69165" y2="84255"/>
                        <a14:backgroundMark x1="69165" y1="82979" x2="69165" y2="82979"/>
                        <a14:backgroundMark x1="69595" y1="83404" x2="69595" y2="83404"/>
                        <a14:backgroundMark x1="70284" y1="82128" x2="70284" y2="82128"/>
                        <a14:backgroundMark x1="70887" y1="83830" x2="70887" y2="83830"/>
                        <a14:backgroundMark x1="71318" y1="84255" x2="71318" y2="84255"/>
                        <a14:backgroundMark x1="70887" y1="83830" x2="70887" y2="83830"/>
                        <a14:backgroundMark x1="70973" y1="82979" x2="71232" y2="82979"/>
                        <a14:backgroundMark x1="72954" y1="83404" x2="72954" y2="83404"/>
                        <a14:backgroundMark x1="73816" y1="83830" x2="73816" y2="83830"/>
                        <a14:backgroundMark x1="73816" y1="82128" x2="73816" y2="82128"/>
                        <a14:backgroundMark x1="73127" y1="83830" x2="73127" y2="83830"/>
                        <a14:backgroundMark x1="73385" y1="83830" x2="73385" y2="83830"/>
                        <a14:backgroundMark x1="72696" y1="84255" x2="72696" y2="84255"/>
                        <a14:backgroundMark x1="73471" y1="82979" x2="73471" y2="82979"/>
                        <a14:backgroundMark x1="73816" y1="83830" x2="73816" y2="83830"/>
                        <a14:backgroundMark x1="75108" y1="80000" x2="75108" y2="80000"/>
                        <a14:backgroundMark x1="74763" y1="84255" x2="74763" y2="84255"/>
                        <a14:backgroundMark x1="76055" y1="81702" x2="76055" y2="81702"/>
                        <a14:backgroundMark x1="76141" y1="83404" x2="76141" y2="83404"/>
                        <a14:backgroundMark x1="77606" y1="83830" x2="77606" y2="83830"/>
                        <a14:backgroundMark x1="78381" y1="81277" x2="78381" y2="81277"/>
                        <a14:backgroundMark x1="77347" y1="83830" x2="77347" y2="83830"/>
                        <a14:backgroundMark x1="79414" y1="82979" x2="79587" y2="82979"/>
                        <a14:backgroundMark x1="80706" y1="82128" x2="80706" y2="82128"/>
                        <a14:backgroundMark x1="81740" y1="80426" x2="82084" y2="82979"/>
                        <a14:backgroundMark x1="82084" y1="84255" x2="82084" y2="84255"/>
                        <a14:backgroundMark x1="84927" y1="82553" x2="84927" y2="82553"/>
                        <a14:backgroundMark x1="84065" y1="78723" x2="84065" y2="78723"/>
                        <a14:backgroundMark x1="84065" y1="84681" x2="84065" y2="84681"/>
                        <a14:backgroundMark x1="83721" y1="83830" x2="83721" y2="83830"/>
                        <a14:backgroundMark x1="86994" y1="82979" x2="86994" y2="82979"/>
                        <a14:backgroundMark x1="87339" y1="84255" x2="87339" y2="84255"/>
                        <a14:backgroundMark x1="87683" y1="81702" x2="87683" y2="81702"/>
                        <a14:backgroundMark x1="87339" y1="84681" x2="87339" y2="84681"/>
                        <a14:backgroundMark x1="86649" y1="84255" x2="86649" y2="84255"/>
                        <a14:backgroundMark x1="88630" y1="82979" x2="88630" y2="82979"/>
                        <a14:backgroundMark x1="88286" y1="82979" x2="88286" y2="82979"/>
                        <a14:backgroundMark x1="87683" y1="82979" x2="87683" y2="82979"/>
                        <a14:backgroundMark x1="90353" y1="83404" x2="90439" y2="82979"/>
                        <a14:backgroundMark x1="90784" y1="82553" x2="90784" y2="82553"/>
                        <a14:backgroundMark x1="89750" y1="82553" x2="89750" y2="82553"/>
                        <a14:backgroundMark x1="89836" y1="82553" x2="91042" y2="82128"/>
                        <a14:backgroundMark x1="92162" y1="81277" x2="92334" y2="81702"/>
                        <a14:backgroundMark x1="93368" y1="80851" x2="92162" y2="81277"/>
                        <a14:backgroundMark x1="94143" y1="80851" x2="94143" y2="80851"/>
                        <a14:backgroundMark x1="95349" y1="82553" x2="95866" y2="83404"/>
                        <a14:backgroundMark x1="96382" y1="83830" x2="95952" y2="829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45" y="344170"/>
            <a:ext cx="5005070" cy="1012825"/>
          </a:xfrm>
          <a:prstGeom prst="rect">
            <a:avLst/>
          </a:prstGeom>
        </p:spPr>
      </p:pic>
      <p:sp>
        <p:nvSpPr>
          <p:cNvPr id="2" name="Rectangles 1"/>
          <p:cNvSpPr/>
          <p:nvPr/>
        </p:nvSpPr>
        <p:spPr>
          <a:xfrm>
            <a:off x="4620260" y="5157470"/>
            <a:ext cx="2951480" cy="7524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3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</a:rPr>
              <a:t>FPS15</a:t>
            </a:r>
            <a:endParaRPr lang="en-US" altLang="zh-CN" sz="3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97000" y="170815"/>
            <a:ext cx="72758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FRB Mechanisms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871345" y="1227455"/>
            <a:ext cx="40735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>
                <a:latin typeface="Times New Roman Regular" panose="02020503050405090304" charset="0"/>
                <a:cs typeface="Times New Roman Regular" panose="02020503050405090304" charset="0"/>
              </a:rPr>
              <a:t>PA:  </a:t>
            </a:r>
            <a:endParaRPr lang="en-US" altLang="zh-CN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00960" y="1098550"/>
            <a:ext cx="3097530" cy="784860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987425" y="1883410"/>
            <a:ext cx="5377815" cy="17792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400">
                <a:latin typeface="Times New Roman Regular" panose="02020503050405090304" charset="0"/>
                <a:cs typeface="Times New Roman Regular" panose="02020503050405090304" charset="0"/>
              </a:rPr>
              <a:t>FRB models:</a:t>
            </a:r>
            <a:endParaRPr lang="en-US" sz="24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   1) Magnetospheric models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       1. geometry 2. distortion     =&gt;   diverse PA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   2) Relativistic shock models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       1. ordered magnetic field    =&gt;   constant PA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4" name="Picture 3" descr="/Users/xiaohuiliu/Library/Containers/com.kingsoft.wpsoffice.mac/Data/tmp/photoeditapp/20250701161538/temp.pngte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2525" t="1038" r="1139" b="1861"/>
          <a:stretch>
            <a:fillRect/>
          </a:stretch>
        </p:blipFill>
        <p:spPr>
          <a:xfrm>
            <a:off x="7617460" y="448945"/>
            <a:ext cx="3973195" cy="5466080"/>
          </a:xfrm>
          <a:prstGeom prst="rect">
            <a:avLst/>
          </a:prstGeom>
        </p:spPr>
      </p:pic>
      <p:pic>
        <p:nvPicPr>
          <p:cNvPr id="6" name="Picture 5" descr="WeChat5ba8a2601efce24c02017f45aaf964d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6655" y="3643630"/>
            <a:ext cx="5645150" cy="3214370"/>
          </a:xfrm>
          <a:prstGeom prst="rect">
            <a:avLst/>
          </a:prstGeom>
        </p:spPr>
      </p:pic>
      <p:sp>
        <p:nvSpPr>
          <p:cNvPr id="8" name="Text Box 7"/>
          <p:cNvSpPr txBox="1"/>
          <p:nvPr>
            <p:custDataLst>
              <p:tags r:id="rId6"/>
            </p:custDataLst>
          </p:nvPr>
        </p:nvSpPr>
        <p:spPr>
          <a:xfrm>
            <a:off x="8611235" y="6044565"/>
            <a:ext cx="19850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pulsar-like model (up) and GRB-like model (left)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Zhang 2020a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97000" y="170815"/>
            <a:ext cx="72758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FRB Mechanisms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871345" y="1227455"/>
            <a:ext cx="40735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>
                <a:latin typeface="Times New Roman Regular" panose="02020503050405090304" charset="0"/>
                <a:cs typeface="Times New Roman Regular" panose="02020503050405090304" charset="0"/>
              </a:rPr>
              <a:t>PA:  </a:t>
            </a:r>
            <a:endParaRPr lang="en-US" altLang="zh-CN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00960" y="1098550"/>
            <a:ext cx="3097530" cy="784860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987425" y="1883410"/>
            <a:ext cx="5377815" cy="17792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400">
                <a:latin typeface="Times New Roman Regular" panose="02020503050405090304" charset="0"/>
                <a:cs typeface="Times New Roman Regular" panose="02020503050405090304" charset="0"/>
              </a:rPr>
              <a:t>FRB models:</a:t>
            </a:r>
            <a:endParaRPr lang="en-US" sz="24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   </a:t>
            </a:r>
            <a:r>
              <a:rPr lang="en-US" sz="20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1) Magnetospheric models</a:t>
            </a:r>
            <a:endParaRPr lang="en-US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        1. geometry 2. distortion     =&gt;   diverse PA</a:t>
            </a:r>
            <a:endParaRPr lang="en-US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   2) Relativistic shock models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       1. ordered magnetic field    =&gt;   constant PA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4" name="Picture 3" descr="/Users/xiaohuiliu/Library/Containers/com.kingsoft.wpsoffice.mac/Data/tmp/photoeditapp/20250701161538/temp.pngte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2525" t="1038" r="1139" b="1861"/>
          <a:stretch>
            <a:fillRect/>
          </a:stretch>
        </p:blipFill>
        <p:spPr>
          <a:xfrm>
            <a:off x="7617460" y="448945"/>
            <a:ext cx="3973195" cy="5466080"/>
          </a:xfrm>
          <a:prstGeom prst="rect">
            <a:avLst/>
          </a:prstGeom>
        </p:spPr>
      </p:pic>
      <p:pic>
        <p:nvPicPr>
          <p:cNvPr id="6" name="Picture 5" descr="WeChat5ba8a2601efce24c02017f45aaf964d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6655" y="3643630"/>
            <a:ext cx="5645150" cy="3214370"/>
          </a:xfrm>
          <a:prstGeom prst="rect">
            <a:avLst/>
          </a:prstGeom>
        </p:spPr>
      </p:pic>
      <p:sp>
        <p:nvSpPr>
          <p:cNvPr id="8" name="Text Box 7"/>
          <p:cNvSpPr txBox="1"/>
          <p:nvPr>
            <p:custDataLst>
              <p:tags r:id="rId6"/>
            </p:custDataLst>
          </p:nvPr>
        </p:nvSpPr>
        <p:spPr>
          <a:xfrm>
            <a:off x="8611235" y="6044565"/>
            <a:ext cx="19850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pulsar-like model (up) and GRB-like model (left)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Zhang 2020a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7324090" y="335915"/>
            <a:ext cx="4443730" cy="564388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97000" y="170815"/>
            <a:ext cx="72758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FRB Mechanisms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1871345" y="1227455"/>
            <a:ext cx="40735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>
                <a:latin typeface="Times New Roman Regular" panose="02020503050405090304" charset="0"/>
                <a:cs typeface="Times New Roman Regular" panose="02020503050405090304" charset="0"/>
              </a:rPr>
              <a:t>PA:  </a:t>
            </a:r>
            <a:endParaRPr lang="en-US" altLang="zh-CN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00960" y="1098550"/>
            <a:ext cx="3097530" cy="784860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987425" y="1883410"/>
            <a:ext cx="5377815" cy="17792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400">
                <a:latin typeface="Times New Roman Regular" panose="02020503050405090304" charset="0"/>
                <a:cs typeface="Times New Roman Regular" panose="02020503050405090304" charset="0"/>
              </a:rPr>
              <a:t>FRB models:</a:t>
            </a:r>
            <a:endParaRPr lang="en-US" sz="24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   1) Magnetospheric models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       1. geometry 2. distortion     =&gt;   diverse PA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   </a:t>
            </a:r>
            <a:r>
              <a:rPr lang="en-US" sz="20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2) Relativistic shock models</a:t>
            </a:r>
            <a:endParaRPr lang="en-US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        1. ordered magnetic field    =&gt;   constant PA</a:t>
            </a:r>
            <a:endParaRPr lang="en-US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endParaRPr lang="en-US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4" name="Picture 3" descr="/Users/xiaohuiliu/Library/Containers/com.kingsoft.wpsoffice.mac/Data/tmp/photoeditapp/20250701161538/temp.pngte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2525" t="1038" r="1139" b="1861"/>
          <a:stretch>
            <a:fillRect/>
          </a:stretch>
        </p:blipFill>
        <p:spPr>
          <a:xfrm>
            <a:off x="7617460" y="448945"/>
            <a:ext cx="3973195" cy="5466080"/>
          </a:xfrm>
          <a:prstGeom prst="rect">
            <a:avLst/>
          </a:prstGeom>
        </p:spPr>
      </p:pic>
      <p:pic>
        <p:nvPicPr>
          <p:cNvPr id="6" name="Picture 5" descr="WeChat5ba8a2601efce24c02017f45aaf964d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6655" y="3643630"/>
            <a:ext cx="5645150" cy="3214370"/>
          </a:xfrm>
          <a:prstGeom prst="rect">
            <a:avLst/>
          </a:prstGeom>
        </p:spPr>
      </p:pic>
      <p:sp>
        <p:nvSpPr>
          <p:cNvPr id="8" name="Text Box 7"/>
          <p:cNvSpPr txBox="1"/>
          <p:nvPr>
            <p:custDataLst>
              <p:tags r:id="rId6"/>
            </p:custDataLst>
          </p:nvPr>
        </p:nvSpPr>
        <p:spPr>
          <a:xfrm>
            <a:off x="8611235" y="6044565"/>
            <a:ext cx="19850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pulsar-like model (up) and GRB-like model (left)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Zhang 2020a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5" name="Rectangles 4"/>
          <p:cNvSpPr/>
          <p:nvPr/>
        </p:nvSpPr>
        <p:spPr>
          <a:xfrm>
            <a:off x="975360" y="3643630"/>
            <a:ext cx="5748655" cy="313563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84835" y="1121410"/>
            <a:ext cx="7125335" cy="352425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6235700" y="3300095"/>
            <a:ext cx="13627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FRB 20180301A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Luo et al. 2020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2" name="Text Box 1"/>
          <p:cNvSpPr txBox="1"/>
          <p:nvPr>
            <p:custDataLst>
              <p:tags r:id="rId3"/>
            </p:custDataLst>
          </p:nvPr>
        </p:nvSpPr>
        <p:spPr>
          <a:xfrm>
            <a:off x="1397000" y="170815"/>
            <a:ext cx="72758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Diverse PA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  <p:sp>
        <p:nvSpPr>
          <p:cNvPr id="14" name="Text Box 13"/>
          <p:cNvSpPr txBox="1"/>
          <p:nvPr>
            <p:custDataLst>
              <p:tags r:id="rId4"/>
            </p:custDataLst>
          </p:nvPr>
        </p:nvSpPr>
        <p:spPr>
          <a:xfrm>
            <a:off x="1833880" y="5133975"/>
            <a:ext cx="4215765" cy="460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4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Magnetospheric origins</a:t>
            </a:r>
            <a:endParaRPr lang="en-US" sz="24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1. geometry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2. distortion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endParaRPr lang="zh-CN" altLang="en-US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315325" y="5292725"/>
            <a:ext cx="3433445" cy="1229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400">
                <a:latin typeface="Times New Roman Regular" panose="02020503050405090304" charset="0"/>
                <a:cs typeface="Times New Roman Regular" panose="02020503050405090304" charset="0"/>
              </a:rPr>
              <a:t>This is a one-off FRB.</a:t>
            </a:r>
            <a:endParaRPr lang="en-US" sz="24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endParaRPr lang="en-US" sz="24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400">
                <a:latin typeface="Times New Roman Regular" panose="02020503050405090304" charset="0"/>
                <a:cs typeface="Times New Roman Regular" panose="02020503050405090304" charset="0"/>
              </a:rPr>
              <a:t>Further test on repeater sample is needed</a:t>
            </a:r>
            <a:endParaRPr lang="en-US" sz="24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128000" y="877570"/>
            <a:ext cx="3433445" cy="4497705"/>
          </a:xfrm>
          <a:prstGeom prst="rect">
            <a:avLst/>
          </a:prstGeom>
        </p:spPr>
      </p:pic>
      <p:sp>
        <p:nvSpPr>
          <p:cNvPr id="4" name="Text Box 3"/>
          <p:cNvSpPr txBox="1"/>
          <p:nvPr>
            <p:custDataLst>
              <p:tags r:id="rId7"/>
            </p:custDataLst>
          </p:nvPr>
        </p:nvSpPr>
        <p:spPr>
          <a:xfrm>
            <a:off x="9340215" y="460375"/>
            <a:ext cx="15976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FRB 20221022A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Mckinven et al. 2025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97000" y="170815"/>
            <a:ext cx="73380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Rotating Vector Model (RVM)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925820" y="5814695"/>
            <a:ext cx="3667760" cy="728980"/>
          </a:xfrm>
          <a:prstGeom prst="rect">
            <a:avLst/>
          </a:prstGeom>
        </p:spPr>
      </p:pic>
      <p:pic>
        <p:nvPicPr>
          <p:cNvPr id="9" name="Picture 8" descr="RV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30" y="1310005"/>
            <a:ext cx="8329295" cy="3208020"/>
          </a:xfrm>
          <a:prstGeom prst="rect">
            <a:avLst/>
          </a:prstGeom>
        </p:spPr>
      </p:pic>
      <p:sp>
        <p:nvSpPr>
          <p:cNvPr id="10" name="Text Box 9"/>
          <p:cNvSpPr txBox="1"/>
          <p:nvPr>
            <p:custDataLst>
              <p:tags r:id="rId4"/>
            </p:custDataLst>
          </p:nvPr>
        </p:nvSpPr>
        <p:spPr>
          <a:xfrm>
            <a:off x="2654300" y="1116965"/>
            <a:ext cx="43141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Times New Roman Regular" panose="02020503050405090304" charset="0"/>
                <a:cs typeface="Times New Roman Regular" panose="02020503050405090304" charset="0"/>
              </a:rPr>
              <a:t>Radhakrishnan, V. &amp; Cooke, D. J. 1969 </a:t>
            </a:r>
            <a:endParaRPr lang="en-US" sz="1200"/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333240" y="4443730"/>
            <a:ext cx="1278890" cy="365125"/>
          </a:xfrm>
          <a:prstGeom prst="rect">
            <a:avLst/>
          </a:prstGeom>
        </p:spPr>
      </p:pic>
      <p:sp>
        <p:nvSpPr>
          <p:cNvPr id="4" name="Text Box 3"/>
          <p:cNvSpPr txBox="1"/>
          <p:nvPr>
            <p:custDataLst>
              <p:tags r:id="rId7"/>
            </p:custDataLst>
          </p:nvPr>
        </p:nvSpPr>
        <p:spPr>
          <a:xfrm>
            <a:off x="6070600" y="4148455"/>
            <a:ext cx="18065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Times New Roman Regular" panose="02020503050405090304" charset="0"/>
                <a:cs typeface="Times New Roman Regular" panose="02020503050405090304" charset="0"/>
              </a:rPr>
              <a:t>A. Noutsos et al. 2012 </a:t>
            </a:r>
            <a:endParaRPr lang="en-US" sz="1200"/>
          </a:p>
        </p:txBody>
      </p:sp>
      <p:pic>
        <p:nvPicPr>
          <p:cNvPr id="3" name="Picture 2" descr="7701d46a-8f1f-4eea-aaff-fe0478bdda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3490" y="4808855"/>
            <a:ext cx="6573520" cy="621030"/>
          </a:xfrm>
          <a:prstGeom prst="rect">
            <a:avLst/>
          </a:prstGeom>
        </p:spPr>
      </p:pic>
      <p:pic>
        <p:nvPicPr>
          <p:cNvPr id="6" name="Picture 5" descr="bc3a0ef6-665b-4644-84da-30b30329a9c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3615" y="5849620"/>
            <a:ext cx="2431415" cy="614680"/>
          </a:xfrm>
          <a:prstGeom prst="rect">
            <a:avLst/>
          </a:prstGeom>
        </p:spPr>
      </p:pic>
      <p:sp>
        <p:nvSpPr>
          <p:cNvPr id="14" name="Text Box 13"/>
          <p:cNvSpPr txBox="1"/>
          <p:nvPr>
            <p:custDataLst>
              <p:tags r:id="rId10"/>
            </p:custDataLst>
          </p:nvPr>
        </p:nvSpPr>
        <p:spPr>
          <a:xfrm>
            <a:off x="8975725" y="1392555"/>
            <a:ext cx="291338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effective </a:t>
            </a: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parameters: </a:t>
            </a:r>
            <a:endParaRPr lang="en-US"/>
          </a:p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spin period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inclination angle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impact angle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reference phase and PA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opening </a:t>
            </a: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angle 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Picture 4" descr="PAcurves_1_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900" y="-635"/>
            <a:ext cx="5554980" cy="6858000"/>
          </a:xfrm>
          <a:prstGeom prst="rect">
            <a:avLst/>
          </a:prstGeom>
        </p:spPr>
      </p:pic>
      <p:pic>
        <p:nvPicPr>
          <p:cNvPr id="6" name="Picture 5" descr="PAcurves_2_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-635"/>
            <a:ext cx="5560695" cy="6857365"/>
          </a:xfrm>
          <a:prstGeom prst="rect">
            <a:avLst/>
          </a:prstGeom>
        </p:spPr>
      </p:pic>
      <p:sp>
        <p:nvSpPr>
          <p:cNvPr id="2" name="Rectangles 1"/>
          <p:cNvSpPr/>
          <p:nvPr/>
        </p:nvSpPr>
        <p:spPr>
          <a:xfrm>
            <a:off x="7627620" y="0"/>
            <a:ext cx="1341120" cy="1160145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3" name="Rectangles 2"/>
          <p:cNvSpPr/>
          <p:nvPr/>
        </p:nvSpPr>
        <p:spPr>
          <a:xfrm>
            <a:off x="8968740" y="4570095"/>
            <a:ext cx="1377950" cy="1106805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Rectangles 3"/>
          <p:cNvSpPr/>
          <p:nvPr/>
        </p:nvSpPr>
        <p:spPr>
          <a:xfrm>
            <a:off x="1842770" y="1079500"/>
            <a:ext cx="1407795" cy="122301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Rectangles 6"/>
          <p:cNvSpPr/>
          <p:nvPr/>
        </p:nvSpPr>
        <p:spPr>
          <a:xfrm>
            <a:off x="1842770" y="3429000"/>
            <a:ext cx="1407795" cy="109474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8" name="Rectangles 7"/>
          <p:cNvSpPr/>
          <p:nvPr/>
        </p:nvSpPr>
        <p:spPr>
          <a:xfrm>
            <a:off x="7627620" y="1160145"/>
            <a:ext cx="1340485" cy="1142365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9" name="Rectangles 8"/>
          <p:cNvSpPr/>
          <p:nvPr/>
        </p:nvSpPr>
        <p:spPr>
          <a:xfrm>
            <a:off x="6196965" y="3429000"/>
            <a:ext cx="1407795" cy="114173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Rectangles 9"/>
          <p:cNvSpPr/>
          <p:nvPr/>
        </p:nvSpPr>
        <p:spPr>
          <a:xfrm>
            <a:off x="8967470" y="3429635"/>
            <a:ext cx="1378585" cy="1141095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10489565" y="5795010"/>
            <a:ext cx="14560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2+21+12+11=46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6147435" y="5888990"/>
            <a:ext cx="1456690" cy="8928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en-US" sz="2000">
                <a:solidFill>
                  <a:srgbClr val="FF0000"/>
                </a:solidFill>
                <a:latin typeface="Cambria Math" charset="0"/>
                <a:cs typeface="Cambria Math" charset="0"/>
              </a:rPr>
              <a:t>duty cycle is too large?</a:t>
            </a:r>
            <a:endParaRPr lang="en-US" sz="2000">
              <a:solidFill>
                <a:srgbClr val="FF0000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>
              <a:solidFill>
                <a:srgbClr val="FF0000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>
              <a:solidFill>
                <a:srgbClr val="FF0000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>
              <a:solidFill>
                <a:srgbClr val="FF0000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>
              <a:solidFill>
                <a:srgbClr val="FF0000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>
              <a:solidFill>
                <a:srgbClr val="FF0000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>
              <a:solidFill>
                <a:srgbClr val="FF0000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>
              <a:solidFill>
                <a:srgbClr val="FF0000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>
              <a:solidFill>
                <a:srgbClr val="FF0000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>
              <a:solidFill>
                <a:srgbClr val="FF0000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>
              <a:solidFill>
                <a:srgbClr val="FF0000"/>
              </a:solidFill>
              <a:latin typeface="Cambria Math" charset="0"/>
              <a:cs typeface="Cambria Math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4" grpId="0" animBg="1"/>
      <p:bldP spid="7" grpId="0" animBg="1"/>
      <p:bldP spid="9" grpId="0" animBg="1"/>
      <p:bldP spid="10" grpId="0" animBg="1"/>
      <p:bldP spid="3" grpId="0" animBg="1"/>
      <p:bldP spid="2" grpId="1" animBg="1"/>
      <p:bldP spid="8" grpId="1" animBg="1"/>
      <p:bldP spid="4" grpId="1" animBg="1"/>
      <p:bldP spid="7" grpId="1" animBg="1"/>
      <p:bldP spid="9" grpId="1" animBg="1"/>
      <p:bldP spid="10" grpId="1" animBg="1"/>
      <p:bldP spid="3" grpId="1" animBg="1"/>
      <p:bldP spid="13" grpId="0"/>
      <p:bldP spid="1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97000" y="170815"/>
            <a:ext cx="59588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Origion of PA Variations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21945" y="1121410"/>
            <a:ext cx="7125335" cy="46875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inconsistent </a:t>
            </a:r>
            <a:r>
              <a:rPr lang="en-US" sz="20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periods</a:t>
            </a:r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 and </a:t>
            </a:r>
            <a:r>
              <a:rPr lang="en-US" sz="20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viewing angle</a:t>
            </a:r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: </a:t>
            </a:r>
            <a:endParaRPr lang="en-US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l"/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    </a:t>
            </a:r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magnetosphere is not stable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and could be dynamically evolving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r>
              <a:rPr lang="en-US" sz="20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How the RVM-like cases show up?</a:t>
            </a:r>
            <a:endParaRPr lang="en-US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1) emission may from random 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phase (Zhu et al. 2023)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2) low emission height (Cao et al. 2025)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3) the ram pressure of FRB ejecta and the radiation pressure of radio and X-ray emission (Ioka et al. 2020)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l"/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4) straighten the field lines (Qu et al.)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5) magnetic configuration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       -&gt; a dynamically 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evolving 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magnetosphere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l"/>
            <a:endParaRPr lang="en-US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l"/>
            <a:endParaRPr lang="en-US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l"/>
            <a:endParaRPr lang="en-US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l"/>
            <a:endParaRPr lang="en-US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l"/>
            <a:endParaRPr lang="en-US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l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  <p:pic>
        <p:nvPicPr>
          <p:cNvPr id="4" name="Picture 3" descr="SummaryOfRVM_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5840" y="0"/>
            <a:ext cx="48215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>
            <p:custDataLst>
              <p:tags r:id="rId1"/>
            </p:custDataLst>
          </p:nvPr>
        </p:nvSpPr>
        <p:spPr>
          <a:xfrm>
            <a:off x="1397000" y="170815"/>
            <a:ext cx="59588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PA Behavior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pic>
        <p:nvPicPr>
          <p:cNvPr id="5" name="Picture 4" descr="71ede302-3107-487b-a2b1-324fa026c8c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945" y="0"/>
            <a:ext cx="5520055" cy="6858000"/>
          </a:xfrm>
          <a:prstGeom prst="rect">
            <a:avLst/>
          </a:prstGeom>
        </p:spPr>
      </p:pic>
      <p:sp>
        <p:nvSpPr>
          <p:cNvPr id="3" name="Text Box 2"/>
          <p:cNvSpPr txBox="1"/>
          <p:nvPr>
            <p:custDataLst>
              <p:tags r:id="rId3"/>
            </p:custDataLst>
          </p:nvPr>
        </p:nvSpPr>
        <p:spPr>
          <a:xfrm>
            <a:off x="1022350" y="1178560"/>
            <a:ext cx="4082415" cy="10604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PA </a:t>
            </a:r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properties:</a:t>
            </a:r>
            <a:endParaRPr lang="en-US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l"/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    1. burst-to-burst variation</a:t>
            </a:r>
            <a:endParaRPr lang="en-US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l"/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    2. stable Gaussian-like PA statistics </a:t>
            </a:r>
            <a:endParaRPr lang="en-US" sz="2000" i="1">
              <a:solidFill>
                <a:schemeClr val="tx1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 i="1">
              <a:solidFill>
                <a:schemeClr val="tx1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 i="1">
              <a:solidFill>
                <a:schemeClr val="tx1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 i="1">
              <a:solidFill>
                <a:schemeClr val="tx1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 i="1">
              <a:solidFill>
                <a:schemeClr val="tx1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 i="1">
              <a:solidFill>
                <a:schemeClr val="tx1"/>
              </a:solidFill>
              <a:latin typeface="Cambria Math" charset="0"/>
              <a:cs typeface="Cambria Math" charset="0"/>
            </a:endParaRPr>
          </a:p>
          <a:p>
            <a:pPr algn="l"/>
            <a:endParaRPr lang="en-US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 Box 9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022350" y="2562860"/>
                <a:ext cx="4481830" cy="173228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algn="l"/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PA distribution</a:t>
                </a:r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: </a:t>
                </a:r>
                <a:endParaRPr lang="en-US" sz="2000" i="1">
                  <a:solidFill>
                    <a:schemeClr val="tx1"/>
                  </a:solidFill>
                  <a:latin typeface="Cambria Math" charset="0"/>
                  <a:cs typeface="Cambria Math" charset="0"/>
                </a:endParaRPr>
              </a:p>
              <a:p>
                <a:pPr algn="l"/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FRB 20201124A1 ~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charset="0"/>
                        <a:cs typeface="Cambria Math" charset="0"/>
                      </a:rPr>
                      <m:t>𝒩</m:t>
                    </m:r>
                  </m:oMath>
                </a14:m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(112.5, 23.5) deg</a:t>
                </a:r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  <a:sym typeface="+mn-ea"/>
                  </a:rPr>
                  <a:t>FRB 20201124A2 ~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charset="0"/>
                        <a:cs typeface="Cambria Math" charset="0"/>
                      </a:rPr>
                      <m:t>𝒩</m:t>
                    </m:r>
                  </m:oMath>
                </a14:m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(115.6, 26.3) deg</a:t>
                </a:r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FRB 20220912A ~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charset="0"/>
                        <a:cs typeface="Cambria Math" charset="0"/>
                      </a:rPr>
                      <m:t>𝒩</m:t>
                    </m:r>
                  </m:oMath>
                </a14:m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(153.2, 24.5) deg</a:t>
                </a:r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FRB 20240114A ~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charset="0"/>
                        <a:cs typeface="Cambria Math" charset="0"/>
                      </a:rPr>
                      <m:t>𝒩</m:t>
                    </m:r>
                  </m:oMath>
                </a14:m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(12.2, 37.4) deg</a:t>
                </a:r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endParaRPr lang="en-US" sz="2000">
                  <a:solidFill>
                    <a:schemeClr val="tx1"/>
                  </a:solidFill>
                  <a:latin typeface="Cambria Math" charset="0"/>
                  <a:cs typeface="Cambria Math" charset="0"/>
                </a:endParaRPr>
              </a:p>
              <a:p>
                <a:pPr algn="l"/>
                <a:endParaRPr lang="en-US" sz="2000" i="1">
                  <a:solidFill>
                    <a:schemeClr val="tx1"/>
                  </a:solidFill>
                  <a:latin typeface="Cambria Math" charset="0"/>
                  <a:cs typeface="Cambria Math" charset="0"/>
                </a:endParaRPr>
              </a:p>
              <a:p>
                <a:pPr algn="l"/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</p:txBody>
          </p:sp>
        </mc:Choice>
        <mc:Fallback>
          <p:sp>
            <p:nvSpPr>
              <p:cNvPr id="10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022350" y="2562860"/>
                <a:ext cx="4481830" cy="1732280"/>
              </a:xfrm>
              <a:prstGeom prst="rect">
                <a:avLst/>
              </a:prstGeom>
              <a:blipFill rotWithShape="1">
                <a:blip r:embed="rId6"/>
                <a:stretch>
                  <a:fillRect b="-55425"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Box 10"/>
          <p:cNvSpPr txBox="1"/>
          <p:nvPr>
            <p:custDataLst>
              <p:tags r:id="rId7"/>
            </p:custDataLst>
          </p:nvPr>
        </p:nvSpPr>
        <p:spPr>
          <a:xfrm>
            <a:off x="670560" y="4782820"/>
            <a:ext cx="5520055" cy="17316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FRB 20240114A observed by Parkes (</a:t>
            </a:r>
            <a:r>
              <a:rPr lang="en-US" sz="12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Uttarkar et al. 2026</a:t>
            </a:r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) and Nancy (</a:t>
            </a:r>
            <a:r>
              <a:rPr lang="en-US" sz="12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Manaswini et al. 2026</a:t>
            </a:r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)</a:t>
            </a:r>
            <a:endParaRPr lang="en-US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l"/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GMRT FRB 20180916B </a:t>
            </a:r>
            <a:r>
              <a:rPr lang="en-US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=&gt; Stable magnetosphere?</a:t>
            </a:r>
            <a:endParaRPr lang="en-US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l"/>
            <a:r>
              <a:rPr lang="en-US" altLang="zh-CN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(</a:t>
            </a:r>
            <a:r>
              <a:rPr lang="en-US" altLang="zh-CN" sz="12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Bethapudi et al. 2025</a:t>
            </a:r>
            <a:r>
              <a:rPr lang="en-US" altLang="zh-CN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)</a:t>
            </a:r>
            <a:endParaRPr lang="en-US" altLang="zh-CN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>
            <p:custDataLst>
              <p:tags r:id="rId1"/>
            </p:custDataLst>
          </p:nvPr>
        </p:nvSpPr>
        <p:spPr>
          <a:xfrm>
            <a:off x="1397000" y="170815"/>
            <a:ext cx="59588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PA Behavior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pic>
        <p:nvPicPr>
          <p:cNvPr id="2" name="Picture 1" descr="0f50f8ab-46a9-4eac-adc5-de978eb809d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310" y="0"/>
            <a:ext cx="6205220" cy="6858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 Box 5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916305" y="1178560"/>
                <a:ext cx="4082415" cy="106045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algn="l"/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Structure Function:</a:t>
                </a:r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SF &gt; 1000 deg for all time scales</a:t>
                </a:r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endParaRPr lang="en-US" sz="2000" i="1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endParaRPr lang="en-US" sz="2000" i="1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correlation get lost &lt; 10 ms</a:t>
                </a:r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r>
                  <a:rPr lang="en-US" sz="2000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=&gt; emission height &lt; c*10 ms = 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rPr>
                      <m:t>3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rPr>
                      <m:t>×</m:t>
                    </m:r>
                    <m:sSup>
                      <m:sSupPr>
                        <m:ctrlPr>
                          <a:rPr lang="en-US" sz="2000">
                            <a:solidFill>
                              <a:schemeClr val="tx1"/>
                            </a:solidFill>
                            <a:latin typeface="Times New Roman Regular" panose="02020503050405090304" charset="0"/>
                            <a:cs typeface="Times New Roman Regular" panose="02020503050405090304" charset="0"/>
                          </a:rPr>
                        </m:ctrlPr>
                      </m:sSupPr>
                      <m:e>
                        <m:r>
                          <a:rPr lang="en-US" sz="2000">
                            <a:solidFill>
                              <a:schemeClr val="tx1"/>
                            </a:solidFill>
                            <a:latin typeface="Times New Roman Regular" panose="02020503050405090304" charset="0"/>
                            <a:cs typeface="Times New Roman Regular" panose="02020503050405090304" charset="0"/>
                          </a:rPr>
                          <m:t>10</m:t>
                        </m:r>
                      </m:e>
                      <m:sup>
                        <m:r>
                          <a:rPr lang="en-US" sz="2000">
                            <a:solidFill>
                              <a:schemeClr val="tx1"/>
                            </a:solidFill>
                            <a:latin typeface="Times New Roman Regular" panose="02020503050405090304" charset="0"/>
                            <a:cs typeface="Times New Roman Regular" panose="0202050305040509030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  <a:sym typeface="+mn-ea"/>
                  </a:rPr>
                  <a:t> km (300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>
                            <a:latin typeface="Times New Roman Regular" panose="02020503050405090304" charset="0"/>
                            <a:cs typeface="Times New Roman Regular" panose="020205030504050903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sz="2000">
                            <a:latin typeface="Times New Roman Regular" panose="02020503050405090304" charset="0"/>
                            <a:cs typeface="Times New Roman Regular" panose="02020503050405090304" charset="0"/>
                            <a:sym typeface="+mn-ea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Times New Roman Regular" panose="02020503050405090304" charset="0"/>
                            <a:cs typeface="Times New Roman Regular" panose="02020503050405090304" charset="0"/>
                            <a:sym typeface="+mn-ea"/>
                          </a:rPr>
                          <m:t>NS</m:t>
                        </m:r>
                      </m:sub>
                    </m:sSub>
                  </m:oMath>
                </a14:m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  <a:sym typeface="+mn-ea"/>
                  </a:rPr>
                  <a:t>) </a:t>
                </a:r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l"/>
                <a:endParaRPr lang="en-US" sz="2000" i="1">
                  <a:solidFill>
                    <a:schemeClr val="tx1"/>
                  </a:solidFill>
                  <a:latin typeface="Cambria Math" charset="0"/>
                  <a:cs typeface="Cambria Math" charset="0"/>
                </a:endParaRPr>
              </a:p>
              <a:p>
                <a:pPr algn="l"/>
                <a:endParaRPr lang="en-US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</p:txBody>
          </p:sp>
        </mc:Choice>
        <mc:Fallback>
          <p:sp>
            <p:nvSpPr>
              <p:cNvPr id="6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916305" y="1178560"/>
                <a:ext cx="4082415" cy="1060450"/>
              </a:xfrm>
              <a:prstGeom prst="rect">
                <a:avLst/>
              </a:prstGeom>
              <a:blipFill rotWithShape="1">
                <a:blip r:embed="rId5"/>
                <a:stretch>
                  <a:fillRect b="-341557"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5a108556-cc6c-428e-8c53-bdac595042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5905" y="1583055"/>
            <a:ext cx="3345180" cy="5010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97000" y="170815"/>
            <a:ext cx="75685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Period Search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12" name="Text Box 11"/>
          <p:cNvSpPr txBox="1"/>
          <p:nvPr>
            <p:custDataLst>
              <p:tags r:id="rId1"/>
            </p:custDataLst>
          </p:nvPr>
        </p:nvSpPr>
        <p:spPr>
          <a:xfrm>
            <a:off x="7999730" y="5749925"/>
            <a:ext cx="41217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No 3-sigma Candidates</a:t>
            </a:r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3" name="Picture 2" descr="b51d67fa-4a39-420a-9ac1-b7df0fe2f5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" y="913765"/>
            <a:ext cx="7868285" cy="5574665"/>
          </a:xfrm>
          <a:prstGeom prst="rect">
            <a:avLst/>
          </a:prstGeom>
        </p:spPr>
      </p:pic>
      <p:sp>
        <p:nvSpPr>
          <p:cNvPr id="5" name="Text Box 4"/>
          <p:cNvSpPr txBox="1"/>
          <p:nvPr>
            <p:custDataLst>
              <p:tags r:id="rId3"/>
            </p:custDataLst>
          </p:nvPr>
        </p:nvSpPr>
        <p:spPr>
          <a:xfrm>
            <a:off x="7973060" y="913765"/>
            <a:ext cx="41217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Lomb-Scargle Periodogram (LSP)</a:t>
            </a:r>
            <a:endParaRPr lang="en-US" altLang="zh-CN" sz="20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r>
              <a:rPr lang="en-US" altLang="zh-CN" sz="12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Rajwade &amp; Karastergiou 2025</a:t>
            </a:r>
            <a:endParaRPr lang="en-US" altLang="zh-CN" sz="12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6" name="Picture 5" descr="208ece0b-bc49-42eb-9de7-c3e37a7e82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215" y="1497330"/>
            <a:ext cx="4024630" cy="109474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 Box 6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8070215" y="2780665"/>
                <a:ext cx="4121785" cy="1536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10</a:t>
                </a:r>
                <a:r>
                  <a:rPr lang="en-US" altLang="zh-CN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ms-10^6 ms (16.6 min)</a:t>
                </a:r>
                <a:endParaRPr lang="en-US" altLang="zh-CN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rPr>
                      <m:t>9</m:t>
                    </m:r>
                    <m:r>
                      <a:rPr lang="en-US" altLang="zh-CN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rPr>
                      <m:t>×</m:t>
                    </m:r>
                    <m:sSup>
                      <m:sSupPr>
                        <m:ctrlPr>
                          <a:rPr lang="en-US" altLang="zh-CN">
                            <a:solidFill>
                              <a:schemeClr val="tx1"/>
                            </a:solidFill>
                            <a:latin typeface="Times New Roman Regular" panose="02020503050405090304" charset="0"/>
                            <a:cs typeface="Times New Roman Regular" panose="02020503050405090304" charset="0"/>
                          </a:rPr>
                        </m:ctrlPr>
                      </m:sSupPr>
                      <m:e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Times New Roman Regular" panose="02020503050405090304" charset="0"/>
                            <a:cs typeface="Times New Roman Regular" panose="02020503050405090304" charset="0"/>
                          </a:rPr>
                          <m:t>10</m:t>
                        </m:r>
                      </m:e>
                      <m:sup>
                        <m:r>
                          <a:rPr lang="en-US" altLang="zh-CN">
                            <a:solidFill>
                              <a:schemeClr val="tx1"/>
                            </a:solidFill>
                            <a:latin typeface="Times New Roman Regular" panose="02020503050405090304" charset="0"/>
                            <a:cs typeface="Times New Roman Regular" panose="02020503050405090304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altLang="zh-CN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 trails for each logarithmic decade </a:t>
                </a:r>
                <a:endParaRPr lang="en-US" altLang="zh-CN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ctr"/>
                <a:r>
                  <a:rPr lang="en-US" altLang="zh-CN">
                    <a:solidFill>
                      <a:schemeClr val="tx1"/>
                    </a:solidFill>
                    <a:latin typeface="Times New Roman Regular" panose="02020503050405090304" charset="0"/>
                    <a:cs typeface="Times New Roman Regular" panose="02020503050405090304" charset="0"/>
                  </a:rPr>
                  <a:t>Monte Carlo simulation to check its significance</a:t>
                </a:r>
                <a:endParaRPr lang="en-US" altLang="zh-CN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algn="ctr"/>
                <a:endParaRPr lang="en-US" altLang="zh-CN" sz="2000">
                  <a:solidFill>
                    <a:schemeClr val="tx1"/>
                  </a:solidFill>
                  <a:latin typeface="Times New Roman Regular" panose="02020503050405090304" charset="0"/>
                  <a:cs typeface="Times New Roman Regular" panose="02020503050405090304" charset="0"/>
                </a:endParaRPr>
              </a:p>
            </p:txBody>
          </p:sp>
        </mc:Choice>
        <mc:Fallback>
          <p:sp>
            <p:nvSpPr>
              <p:cNvPr id="7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8070215" y="2780665"/>
                <a:ext cx="4121785" cy="153670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97000" y="170815"/>
            <a:ext cx="75685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Period Search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12" name="Text Box 11"/>
          <p:cNvSpPr txBox="1"/>
          <p:nvPr>
            <p:custDataLst>
              <p:tags r:id="rId1"/>
            </p:custDataLst>
          </p:nvPr>
        </p:nvSpPr>
        <p:spPr>
          <a:xfrm>
            <a:off x="7809230" y="973455"/>
            <a:ext cx="4121785" cy="55384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r>
              <a:rPr lang="en-US" altLang="zh-CN" sz="20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The peak frequencies are weak (&lt; 3-sigma) and inconsistent across different observing days and the full dataset.</a:t>
            </a:r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r>
              <a:rPr lang="en-US" altLang="zh-CN" sz="20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No Global Periodic Signal</a:t>
            </a:r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/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3" name="Picture 2" descr="878188c7-8aa7-4351-bea7-4bf82ef91af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45" y="877570"/>
            <a:ext cx="7347585" cy="58394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>
            <p:custDataLst>
              <p:tags r:id="rId1"/>
            </p:custDataLst>
          </p:nvPr>
        </p:nvSpPr>
        <p:spPr>
          <a:xfrm>
            <a:off x="1397000" y="170815"/>
            <a:ext cx="86385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Dynamically Evolving Magnetosphere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7" name="Text Box 6"/>
          <p:cNvSpPr txBox="1"/>
          <p:nvPr>
            <p:custDataLst>
              <p:tags r:id="rId2"/>
            </p:custDataLst>
          </p:nvPr>
        </p:nvSpPr>
        <p:spPr>
          <a:xfrm>
            <a:off x="7808595" y="4826000"/>
            <a:ext cx="41217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3-D von Mises-Fisher distribution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8" name="Picture 7" descr="9b72dec4-7cdc-4488-bd20-4cb597b579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440" y="5293360"/>
            <a:ext cx="4300220" cy="862330"/>
          </a:xfrm>
          <a:prstGeom prst="rect">
            <a:avLst/>
          </a:prstGeom>
        </p:spPr>
      </p:pic>
      <p:pic>
        <p:nvPicPr>
          <p:cNvPr id="9" name="Picture 8" descr="e6fc8543-5aa6-40d9-9d58-cc171d0869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9545" y="6224270"/>
            <a:ext cx="1096010" cy="361315"/>
          </a:xfrm>
          <a:prstGeom prst="rect">
            <a:avLst/>
          </a:prstGeom>
        </p:spPr>
      </p:pic>
      <p:pic>
        <p:nvPicPr>
          <p:cNvPr id="5" name="Picture 4" descr="Scenario_A_with_hol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000" y="877570"/>
            <a:ext cx="8638540" cy="3599180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267335" y="4385945"/>
            <a:ext cx="6096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       short                                              long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intra-burst PA swing        Gaussian-like PA distribution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Box 2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043305" y="5293360"/>
                <a:ext cx="4285615" cy="137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</a:rPr>
                  <a:t>A simple model:</a:t>
                </a:r>
                <a:endParaRPr lang="en-US" sz="2000"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</a:rPr>
                  <a:t>    1. PA shift</a:t>
                </a:r>
                <a:endParaRPr lang="en-US" sz="2000"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</a:rPr>
                  <a:t>    2. uniform in all direction</a:t>
                </a:r>
                <a:endParaRPr lang="en-US" sz="2000"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</a:rPr>
                  <a:t>    3. p(amplitude)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charset="0"/>
                        <a:cs typeface="Cambria Math" charset="0"/>
                      </a:rPr>
                      <m:t>∝</m:t>
                    </m:r>
                  </m:oMath>
                </a14:m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</a:rPr>
                  <a:t> 1/</a:t>
                </a:r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  <a:sym typeface="+mn-ea"/>
                  </a:rPr>
                  <a:t>amplitude^2</a:t>
                </a:r>
                <a:endParaRPr lang="en-US" sz="2000">
                  <a:latin typeface="Times New Roman Regular" panose="02020503050405090304" charset="0"/>
                  <a:cs typeface="Times New Roman Regular" panose="02020503050405090304" charset="0"/>
                </a:endParaRPr>
              </a:p>
            </p:txBody>
          </p:sp>
        </mc:Choice>
        <mc:Fallback>
          <p:sp>
            <p:nvSpPr>
              <p:cNvPr id="3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1043305" y="5293360"/>
                <a:ext cx="4285615" cy="137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>
            <p:custDataLst>
              <p:tags r:id="rId1"/>
            </p:custDataLst>
          </p:nvPr>
        </p:nvSpPr>
        <p:spPr>
          <a:xfrm>
            <a:off x="1397000" y="170815"/>
            <a:ext cx="86385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Dynamically Evolving Magnetosphere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 Box 5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1502410" y="4780915"/>
                <a:ext cx="4285615" cy="137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</a:rPr>
                  <a:t>A simple model:</a:t>
                </a:r>
                <a:endParaRPr lang="en-US" sz="2000"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</a:rPr>
                  <a:t>    1. constant PA shift</a:t>
                </a:r>
                <a:endParaRPr lang="en-US" sz="2000"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</a:rPr>
                  <a:t>    2. uniform in all direction</a:t>
                </a:r>
                <a:endParaRPr lang="en-US" sz="2000"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</a:rPr>
                  <a:t>    3. p(amplitude)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charset="0"/>
                        <a:cs typeface="Cambria Math" charset="0"/>
                      </a:rPr>
                      <m:t>∝</m:t>
                    </m:r>
                  </m:oMath>
                </a14:m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</a:rPr>
                  <a:t> 1/</a:t>
                </a:r>
                <a:r>
                  <a:rPr lang="en-US" sz="2000">
                    <a:latin typeface="Times New Roman Regular" panose="02020503050405090304" charset="0"/>
                    <a:cs typeface="Times New Roman Regular" panose="02020503050405090304" charset="0"/>
                    <a:sym typeface="+mn-ea"/>
                  </a:rPr>
                  <a:t>amplitude^2</a:t>
                </a:r>
                <a:endParaRPr lang="en-US" sz="2000">
                  <a:latin typeface="Times New Roman Regular" panose="02020503050405090304" charset="0"/>
                  <a:cs typeface="Times New Roman Regular" panose="02020503050405090304" charset="0"/>
                </a:endParaRPr>
              </a:p>
            </p:txBody>
          </p:sp>
        </mc:Choice>
        <mc:Fallback>
          <p:sp>
            <p:nvSpPr>
              <p:cNvPr id="6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1502410" y="4780915"/>
                <a:ext cx="4285615" cy="137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6"/>
          <p:cNvSpPr txBox="1"/>
          <p:nvPr>
            <p:custDataLst>
              <p:tags r:id="rId5"/>
            </p:custDataLst>
          </p:nvPr>
        </p:nvSpPr>
        <p:spPr>
          <a:xfrm>
            <a:off x="7808595" y="4826000"/>
            <a:ext cx="41217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3-D von Mises-Fisher distribution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8" name="Picture 7" descr="9b72dec4-7cdc-4488-bd20-4cb597b5797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7440" y="5293360"/>
            <a:ext cx="4300220" cy="862330"/>
          </a:xfrm>
          <a:prstGeom prst="rect">
            <a:avLst/>
          </a:prstGeom>
        </p:spPr>
      </p:pic>
      <p:pic>
        <p:nvPicPr>
          <p:cNvPr id="9" name="Picture 8" descr="e6fc8543-5aa6-40d9-9d58-cc171d0869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59545" y="6224270"/>
            <a:ext cx="1096010" cy="361315"/>
          </a:xfrm>
          <a:prstGeom prst="rect">
            <a:avLst/>
          </a:prstGeom>
        </p:spPr>
      </p:pic>
      <p:pic>
        <p:nvPicPr>
          <p:cNvPr id="2" name="Picture 1" descr="0c10ae601468926a311060eaf95371e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7000" y="877570"/>
            <a:ext cx="8638540" cy="3599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>
            <p:custDataLst>
              <p:tags r:id="rId1"/>
            </p:custDataLst>
          </p:nvPr>
        </p:nvSpPr>
        <p:spPr>
          <a:xfrm>
            <a:off x="1397000" y="170815"/>
            <a:ext cx="86385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Dynamically Evolving Magnetosphere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7" name="Text Box 6"/>
          <p:cNvSpPr txBox="1"/>
          <p:nvPr>
            <p:custDataLst>
              <p:tags r:id="rId2"/>
            </p:custDataLst>
          </p:nvPr>
        </p:nvSpPr>
        <p:spPr>
          <a:xfrm>
            <a:off x="7400290" y="1333500"/>
            <a:ext cx="41217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3-D von Mises-Fisher distribution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8" name="Picture 7" descr="9b72dec4-7cdc-4488-bd20-4cb597b579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595" y="1614805"/>
            <a:ext cx="4300220" cy="862330"/>
          </a:xfrm>
          <a:prstGeom prst="rect">
            <a:avLst/>
          </a:prstGeom>
        </p:spPr>
      </p:pic>
      <p:pic>
        <p:nvPicPr>
          <p:cNvPr id="9" name="Picture 8" descr="e6fc8543-5aa6-40d9-9d58-cc171d0869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3100" y="1856740"/>
            <a:ext cx="1096010" cy="361315"/>
          </a:xfrm>
          <a:prstGeom prst="rect">
            <a:avLst/>
          </a:prstGeom>
        </p:spPr>
      </p:pic>
      <p:pic>
        <p:nvPicPr>
          <p:cNvPr id="10" name="Picture 9" descr="30540761-dc0c-4ab1-a4da-05bb194d5b5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1130" y="3227705"/>
            <a:ext cx="3914140" cy="3643630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6723380" y="4618355"/>
            <a:ext cx="2995930" cy="6153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+RVM = dynamic RVM!</a:t>
            </a:r>
            <a:endParaRPr lang="en-US" altLang="zh-CN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3" name="Picture 2" descr="0c10ae601468926a311060eaf95371e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025" y="1007110"/>
            <a:ext cx="5530215" cy="2304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>
            <p:custDataLst>
              <p:tags r:id="rId1"/>
            </p:custDataLst>
          </p:nvPr>
        </p:nvSpPr>
        <p:spPr>
          <a:xfrm>
            <a:off x="1397000" y="170815"/>
            <a:ext cx="86385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Dynamically Evolving Magnetosphere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pic>
        <p:nvPicPr>
          <p:cNvPr id="11" name="Picture 10" descr="a126dafd-cf33-404a-98b2-a3ca89d1e8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995045"/>
            <a:ext cx="10099040" cy="3115310"/>
          </a:xfrm>
          <a:prstGeom prst="rect">
            <a:avLst/>
          </a:prstGeom>
        </p:spPr>
      </p:pic>
      <p:pic>
        <p:nvPicPr>
          <p:cNvPr id="14" name="Picture 13" descr="596cc5d8-83a5-479f-95dc-d751b055a5c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66750" y="4180840"/>
            <a:ext cx="10099040" cy="2228850"/>
          </a:xfrm>
          <a:prstGeom prst="rect">
            <a:avLst/>
          </a:prstGeom>
        </p:spPr>
      </p:pic>
      <p:pic>
        <p:nvPicPr>
          <p:cNvPr id="15" name="Picture 14" descr="3b8ebb24-5aa6-4bae-b671-02df6dd733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070" y="6459220"/>
            <a:ext cx="2894965" cy="333375"/>
          </a:xfrm>
          <a:prstGeom prst="rect">
            <a:avLst/>
          </a:prstGeom>
        </p:spPr>
      </p:pic>
      <p:pic>
        <p:nvPicPr>
          <p:cNvPr id="16" name="Picture 15" descr="4ceae31d-7d2e-4538-a2b4-84dbfa1c0d0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1350" y="6480175"/>
            <a:ext cx="2894965" cy="325755"/>
          </a:xfrm>
          <a:prstGeom prst="rect">
            <a:avLst/>
          </a:prstGeom>
        </p:spPr>
      </p:pic>
      <p:pic>
        <p:nvPicPr>
          <p:cNvPr id="17" name="Picture 16" descr="e319fa21-2038-418f-ab75-f00243b88b4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4630" y="6469380"/>
            <a:ext cx="2811145" cy="333375"/>
          </a:xfrm>
          <a:prstGeom prst="rect">
            <a:avLst/>
          </a:prstGeom>
        </p:spPr>
      </p:pic>
      <p:sp>
        <p:nvSpPr>
          <p:cNvPr id="18" name="Multiply 17"/>
          <p:cNvSpPr/>
          <p:nvPr/>
        </p:nvSpPr>
        <p:spPr>
          <a:xfrm>
            <a:off x="5913120" y="1588135"/>
            <a:ext cx="164465" cy="165100"/>
          </a:xfrm>
          <a:prstGeom prst="mathMultiply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9" name="Multiply 18"/>
          <p:cNvSpPr/>
          <p:nvPr>
            <p:custDataLst>
              <p:tags r:id="rId8"/>
            </p:custDataLst>
          </p:nvPr>
        </p:nvSpPr>
        <p:spPr>
          <a:xfrm>
            <a:off x="9297035" y="1588135"/>
            <a:ext cx="164465" cy="165100"/>
          </a:xfrm>
          <a:prstGeom prst="mathMultiply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>
            <p:custDataLst>
              <p:tags r:id="rId1"/>
            </p:custDataLst>
          </p:nvPr>
        </p:nvSpPr>
        <p:spPr>
          <a:xfrm>
            <a:off x="1397000" y="170815"/>
            <a:ext cx="86385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Dynamically Evolving Magnetosphere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pic>
        <p:nvPicPr>
          <p:cNvPr id="5" name="Picture 4" descr="9bc23bf0-8fdf-4821-9e3d-ef8e1aaab99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0285"/>
            <a:ext cx="12192000" cy="4572000"/>
          </a:xfrm>
          <a:prstGeom prst="rect">
            <a:avLst/>
          </a:prstGeom>
        </p:spPr>
      </p:pic>
      <p:sp>
        <p:nvSpPr>
          <p:cNvPr id="7" name="Text Box 6"/>
          <p:cNvSpPr txBox="1"/>
          <p:nvPr>
            <p:custDataLst>
              <p:tags r:id="rId3"/>
            </p:custDataLst>
          </p:nvPr>
        </p:nvSpPr>
        <p:spPr>
          <a:xfrm>
            <a:off x="3124200" y="5582285"/>
            <a:ext cx="59442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The mean PA shows RVM-like phase evolution, sometimes the burst rate is </a:t>
            </a: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modulated periodically.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We found no time-dependent trend in PA distribution.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>
            <p:custDataLst>
              <p:tags r:id="rId1"/>
            </p:custDataLst>
          </p:nvPr>
        </p:nvSpPr>
        <p:spPr>
          <a:xfrm>
            <a:off x="1397000" y="170815"/>
            <a:ext cx="97656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Discussion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pic>
        <p:nvPicPr>
          <p:cNvPr id="2" name="Picture 1" descr="ZWW_SG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665" y="1536065"/>
            <a:ext cx="3187065" cy="2291715"/>
          </a:xfrm>
          <a:prstGeom prst="rect">
            <a:avLst/>
          </a:prstGeom>
        </p:spPr>
      </p:pic>
      <p:pic>
        <p:nvPicPr>
          <p:cNvPr id="3" name="Picture 2" descr="dc1ddb7a-4fb8-431f-a49d-75b5a9dde5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370" y="1459230"/>
            <a:ext cx="3098800" cy="3054350"/>
          </a:xfrm>
          <a:prstGeom prst="rect">
            <a:avLst/>
          </a:prstGeom>
        </p:spPr>
      </p:pic>
      <p:sp>
        <p:nvSpPr>
          <p:cNvPr id="7" name="Text Box 6"/>
          <p:cNvSpPr txBox="1"/>
          <p:nvPr>
            <p:custDataLst>
              <p:tags r:id="rId4"/>
            </p:custDataLst>
          </p:nvPr>
        </p:nvSpPr>
        <p:spPr>
          <a:xfrm>
            <a:off x="4433570" y="1049020"/>
            <a:ext cx="19304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SGR 1935+2154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6" name="Picture 5" descr="e9951e91-2232-4981-b4e3-aebad75b5f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55800"/>
            <a:ext cx="3805555" cy="2147570"/>
          </a:xfrm>
          <a:prstGeom prst="rect">
            <a:avLst/>
          </a:prstGeom>
        </p:spPr>
      </p:pic>
      <p:sp>
        <p:nvSpPr>
          <p:cNvPr id="8" name="Text Box 7"/>
          <p:cNvSpPr txBox="1"/>
          <p:nvPr>
            <p:custDataLst>
              <p:tags r:id="rId6"/>
            </p:custDataLst>
          </p:nvPr>
        </p:nvSpPr>
        <p:spPr>
          <a:xfrm>
            <a:off x="1266825" y="4103370"/>
            <a:ext cx="16878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1E 1547-5408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13" name="Text Box 12"/>
          <p:cNvSpPr txBox="1"/>
          <p:nvPr>
            <p:custDataLst>
              <p:tags r:id="rId7"/>
            </p:custDataLst>
          </p:nvPr>
        </p:nvSpPr>
        <p:spPr>
          <a:xfrm>
            <a:off x="659765" y="1210310"/>
            <a:ext cx="29025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Similarity with magnetars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1449705" y="5328285"/>
            <a:ext cx="42259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a dynamically evolving magnetosphere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562350" y="4511040"/>
            <a:ext cx="0" cy="692785"/>
          </a:xfrm>
          <a:prstGeom prst="straightConnector1">
            <a:avLst/>
          </a:prstGeom>
          <a:ln w="53975" cap="flat" cmpd="sng">
            <a:solidFill>
              <a:schemeClr val="accent1"/>
            </a:solidFill>
            <a:prstDash val="solid"/>
            <a:miter lim="800000"/>
            <a:headEnd type="none"/>
            <a:tailEnd type="arrow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Text Box 16"/>
          <p:cNvSpPr txBox="1"/>
          <p:nvPr>
            <p:custDataLst>
              <p:tags r:id="rId8"/>
            </p:custDataLst>
          </p:nvPr>
        </p:nvSpPr>
        <p:spPr>
          <a:xfrm>
            <a:off x="7539990" y="4147820"/>
            <a:ext cx="4225925" cy="22917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Random locations?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r>
              <a:rPr lang="en-US" sz="20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No fixed phase and random PA distribution can be explained by the random wandering of the magnetic axis within a confined region</a:t>
            </a:r>
            <a:endParaRPr lang="en-US" sz="20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  <p:sp>
        <p:nvSpPr>
          <p:cNvPr id="5" name="Text Box 4"/>
          <p:cNvSpPr txBox="1"/>
          <p:nvPr>
            <p:custDataLst>
              <p:tags r:id="rId9"/>
            </p:custDataLst>
          </p:nvPr>
        </p:nvSpPr>
        <p:spPr>
          <a:xfrm>
            <a:off x="8809355" y="3827780"/>
            <a:ext cx="16878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Zhu et al. 2023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9" name="Text Box 8"/>
          <p:cNvSpPr txBox="1"/>
          <p:nvPr>
            <p:custDataLst>
              <p:tags r:id="rId10"/>
            </p:custDataLst>
          </p:nvPr>
        </p:nvSpPr>
        <p:spPr>
          <a:xfrm>
            <a:off x="4554855" y="4502150"/>
            <a:ext cx="16878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Zhu et al. 2023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10" name="Text Box 9"/>
          <p:cNvSpPr txBox="1"/>
          <p:nvPr>
            <p:custDataLst>
              <p:tags r:id="rId11"/>
            </p:custDataLst>
          </p:nvPr>
        </p:nvSpPr>
        <p:spPr>
          <a:xfrm>
            <a:off x="1058545" y="4514215"/>
            <a:ext cx="16878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Lower et al. 2026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>
            <p:custDataLst>
              <p:tags r:id="rId1"/>
            </p:custDataLst>
          </p:nvPr>
        </p:nvSpPr>
        <p:spPr>
          <a:xfrm>
            <a:off x="1397000" y="170815"/>
            <a:ext cx="97656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Discussion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12" name="Text Box 11"/>
          <p:cNvSpPr txBox="1"/>
          <p:nvPr>
            <p:custDataLst>
              <p:tags r:id="rId2"/>
            </p:custDataLst>
          </p:nvPr>
        </p:nvSpPr>
        <p:spPr>
          <a:xfrm>
            <a:off x="2348230" y="877570"/>
            <a:ext cx="7701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One-off FRBs vs Repeating FRBs =&gt;  misaligned and aligned geometries 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3" name="Picture 2" descr="b10a52c6-242a-4012-85d7-6a1d5e404f8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355" y="1370965"/>
            <a:ext cx="8335010" cy="4116070"/>
          </a:xfrm>
          <a:prstGeom prst="rect">
            <a:avLst/>
          </a:prstGeom>
        </p:spPr>
      </p:pic>
      <p:sp>
        <p:nvSpPr>
          <p:cNvPr id="5" name="Text Box 4"/>
          <p:cNvSpPr txBox="1"/>
          <p:nvPr>
            <p:custDataLst>
              <p:tags r:id="rId4"/>
            </p:custDataLst>
          </p:nvPr>
        </p:nvSpPr>
        <p:spPr>
          <a:xfrm>
            <a:off x="1633855" y="5701030"/>
            <a:ext cx="9293225" cy="1078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The dynamically evolving magnetosphere can relieve this problem. </a:t>
            </a: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For most viewing geometries, bursts can be detected only once or extremely infrequently. When line of sight is aligned with the mean magnetic axis, they can detect bursts frequenctly.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10" name="Text Box 9"/>
          <p:cNvSpPr txBox="1"/>
          <p:nvPr>
            <p:custDataLst>
              <p:tags r:id="rId5"/>
            </p:custDataLst>
          </p:nvPr>
        </p:nvSpPr>
        <p:spPr>
          <a:xfrm>
            <a:off x="4953000" y="5100320"/>
            <a:ext cx="21228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200">
                <a:latin typeface="Times New Roman Regular" panose="02020503050405090304" charset="0"/>
                <a:cs typeface="Times New Roman Regular" panose="02020503050405090304" charset="0"/>
              </a:rPr>
              <a:t>Beniamini &amp; Kumar 2025</a:t>
            </a:r>
            <a:endParaRPr lang="en-US" sz="12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1"/>
          <p:cNvGrpSpPr/>
          <p:nvPr/>
        </p:nvGrpSpPr>
        <p:grpSpPr>
          <a:xfrm>
            <a:off x="303" y="5421630"/>
            <a:ext cx="12211050" cy="1438275"/>
            <a:chOff x="1" y="8615"/>
            <a:chExt cx="19229" cy="2265"/>
          </a:xfrm>
        </p:grpSpPr>
        <p:pic>
          <p:nvPicPr>
            <p:cNvPr id="10" name="图片 2"/>
            <p:cNvPicPr>
              <a:picLocks noChangeAspect="1"/>
            </p:cNvPicPr>
            <p:nvPr/>
          </p:nvPicPr>
          <p:blipFill>
            <a:blip r:embed="rId1">
              <a:alphaModFix amt="30000"/>
            </a:blip>
            <a:srcRect l="11444"/>
            <a:stretch>
              <a:fillRect/>
            </a:stretch>
          </p:blipFill>
          <p:spPr>
            <a:xfrm>
              <a:off x="1" y="8760"/>
              <a:ext cx="17703" cy="212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图片 2"/>
            <p:cNvPicPr>
              <a:picLocks noChangeAspect="1"/>
            </p:cNvPicPr>
            <p:nvPr/>
          </p:nvPicPr>
          <p:blipFill>
            <a:blip r:embed="rId1">
              <a:alphaModFix amt="30000"/>
            </a:blip>
            <a:srcRect l="999" r="88356"/>
            <a:stretch>
              <a:fillRect/>
            </a:stretch>
          </p:blipFill>
          <p:spPr>
            <a:xfrm>
              <a:off x="17102" y="8615"/>
              <a:ext cx="2128" cy="225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ext Box 1"/>
          <p:cNvSpPr txBox="1"/>
          <p:nvPr/>
        </p:nvSpPr>
        <p:spPr>
          <a:xfrm>
            <a:off x="1397000" y="170815"/>
            <a:ext cx="59588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Conclusion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30225" y="1214120"/>
            <a:ext cx="1117473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4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1. We identified 46 RVM-like PA curves, while the inferred parameters </a:t>
            </a:r>
            <a:r>
              <a:rPr lang="en-US" sz="24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are inconsistent.      This indicates that FRBs likely originate from the dynamically evolving magnetosphere.</a:t>
            </a:r>
            <a:endParaRPr lang="en-US" sz="24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sz="24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r>
              <a:rPr lang="en-US" sz="2400">
                <a:solidFill>
                  <a:schemeClr val="tx1"/>
                </a:solidFill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2. The burst-to-burst PAs are randomly distributed, show no detectable periodicity, and can be naturally explained by the geometric projection effects of a dynamically evolving magnetosphere.</a:t>
            </a:r>
            <a:r>
              <a:rPr lang="en-US" sz="24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</a:t>
            </a:r>
            <a:endParaRPr lang="en-US" sz="24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l"/>
            <a:endParaRPr lang="en-US" sz="2400">
              <a:solidFill>
                <a:schemeClr val="tx1"/>
              </a:solidFill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ctr"/>
            <a:r>
              <a:rPr lang="en-US" sz="24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(Liu et al. 2025, ApJ; </a:t>
            </a:r>
            <a:r>
              <a:rPr lang="en-US" sz="24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Liu et al. 2026, ApJ</a:t>
            </a:r>
            <a:r>
              <a:rPr lang="en-US" sz="24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)</a:t>
            </a:r>
            <a:endParaRPr lang="en-US" sz="24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algn="ctr"/>
            <a:r>
              <a:rPr lang="en-US" sz="2400">
                <a:solidFill>
                  <a:srgbClr val="FF0000"/>
                </a:solidFill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arxiv:2504.00391; 2605:00372</a:t>
            </a:r>
            <a:endParaRPr lang="en-US" sz="2400">
              <a:solidFill>
                <a:srgbClr val="FF0000"/>
              </a:solidFill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794760" y="4629150"/>
            <a:ext cx="46018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7200">
                <a:latin typeface="Times New Roman" panose="02020503050405090304" charset="0"/>
                <a:cs typeface="Times New Roman" panose="02020503050405090304" charset="0"/>
              </a:rPr>
              <a:t>Thank you!</a:t>
            </a:r>
            <a:endParaRPr lang="en-US" sz="7200">
              <a:latin typeface="Times New Roman" panose="02020503050405090304" charset="0"/>
              <a:cs typeface="Times New Roman" panose="0202050305040509030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97000" y="170815"/>
            <a:ext cx="73221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Q1: Parameter Degeneracy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pic>
        <p:nvPicPr>
          <p:cNvPr id="5" name="Picture 4" descr="62ec50fe-2973-42d1-add5-6c9a59b6b9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1120775"/>
            <a:ext cx="4636135" cy="4570095"/>
          </a:xfrm>
          <a:prstGeom prst="rect">
            <a:avLst/>
          </a:prstGeom>
        </p:spPr>
      </p:pic>
      <p:pic>
        <p:nvPicPr>
          <p:cNvPr id="6" name="Picture 5" descr="d5a68222-668c-4ad6-8b5a-aa070a7d443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295" y="1713865"/>
            <a:ext cx="4123055" cy="3428365"/>
          </a:xfrm>
          <a:prstGeom prst="rect">
            <a:avLst/>
          </a:prstGeom>
        </p:spPr>
      </p:pic>
      <p:sp>
        <p:nvSpPr>
          <p:cNvPr id="9" name="Text Box 8"/>
          <p:cNvSpPr txBox="1"/>
          <p:nvPr>
            <p:custDataLst>
              <p:tags r:id="rId3"/>
            </p:custDataLst>
          </p:nvPr>
        </p:nvSpPr>
        <p:spPr>
          <a:xfrm>
            <a:off x="2940685" y="5934710"/>
            <a:ext cx="63112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Tx/>
              <a:buSzTx/>
              <a:buNone/>
            </a:pP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Some PA curves can cover an entire cycle! 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397000" y="170815"/>
            <a:ext cx="95205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000" b="1">
                <a:latin typeface="Times New Roman Bold" panose="02020503050405090304" charset="0"/>
                <a:cs typeface="Times New Roman Bold" panose="02020503050405090304" charset="0"/>
              </a:rPr>
              <a:t>Q2: Fit PA distribution with Model A</a:t>
            </a:r>
            <a:endParaRPr lang="en-US" sz="4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9" name="Text Box 8"/>
          <p:cNvSpPr txBox="1"/>
          <p:nvPr>
            <p:custDataLst>
              <p:tags r:id="rId1"/>
            </p:custDataLst>
          </p:nvPr>
        </p:nvSpPr>
        <p:spPr>
          <a:xfrm>
            <a:off x="859155" y="5934710"/>
            <a:ext cx="103193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buClrTx/>
              <a:buSzTx/>
              <a:buNone/>
            </a:pP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The concentration parameter and beta are highly degenerated!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>
              <a:buClrTx/>
              <a:buSzTx/>
              <a:buNone/>
            </a:pP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imes New Roman Regular" panose="02020503050405090304" charset="0"/>
                <a:cs typeface="Times New Roman Regular" panose="02020503050405090304" charset="0"/>
              </a:rPr>
              <a:t>Decreasing κ and increasing β produce the same effect of broadening the distribution. 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pic>
        <p:nvPicPr>
          <p:cNvPr id="4" name="Picture 3" descr="57d23329-3996-48b7-9ad8-b86d82e8fc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510" y="1056640"/>
            <a:ext cx="4893310" cy="48780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commondata" val="eyJoZGlkIjoiMDBlYzI2ODE3ODBkMTcxOTE2MTk4NDE3MzRiZjc0NjkifQ=="/>
</p:tagLst>
</file>

<file path=ppt/theme/theme1.xml><?xml version="1.0" encoding="utf-8"?>
<a:theme xmlns:a="http://schemas.openxmlformats.org/drawingml/2006/main" name="template">
  <a:themeElements>
    <a:clrScheme name="自定义 3">
      <a:dk1>
        <a:srgbClr val="FF0000"/>
      </a:dk1>
      <a:lt1>
        <a:sysClr val="window" lastClr="FFFFFF"/>
      </a:lt1>
      <a:dk2>
        <a:srgbClr val="004098"/>
      </a:dk2>
      <a:lt2>
        <a:srgbClr val="EEECE1"/>
      </a:lt2>
      <a:accent1>
        <a:srgbClr val="4F81BD"/>
      </a:accent1>
      <a:accent2>
        <a:srgbClr val="C000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4864</Words>
  <Application>WPS Writer</Application>
  <PresentationFormat>宽屏</PresentationFormat>
  <Paragraphs>278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45" baseType="lpstr">
      <vt:lpstr>Arial</vt:lpstr>
      <vt:lpstr>宋体</vt:lpstr>
      <vt:lpstr>Wingdings</vt:lpstr>
      <vt:lpstr>汉仪书宋二KW</vt:lpstr>
      <vt:lpstr>Calibri Light</vt:lpstr>
      <vt:lpstr>Helvetica Neue</vt:lpstr>
      <vt:lpstr>微软雅黑</vt:lpstr>
      <vt:lpstr>汉仪旗黑</vt:lpstr>
      <vt:lpstr>Wingdings 3</vt:lpstr>
      <vt:lpstr>Helvetica</vt:lpstr>
      <vt:lpstr>Times New Roman Bold</vt:lpstr>
      <vt:lpstr>Times New Roman Regular</vt:lpstr>
      <vt:lpstr>Cambria Math</vt:lpstr>
      <vt:lpstr>Kingsoft Math</vt:lpstr>
      <vt:lpstr>Calibri</vt:lpstr>
      <vt:lpstr>宋体</vt:lpstr>
      <vt:lpstr>Arial Unicode MS</vt:lpstr>
      <vt:lpstr>Times New Roman</vt:lpstr>
      <vt:lpstr>等线</vt:lpstr>
      <vt:lpstr>汉仪中等线KW</vt:lpstr>
      <vt:lpstr>等线 Light</vt:lpstr>
      <vt:lpstr>template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 京一</dc:creator>
  <cp:lastModifiedBy>Ty</cp:lastModifiedBy>
  <cp:revision>1531</cp:revision>
  <dcterms:created xsi:type="dcterms:W3CDTF">2026-07-03T06:17:42Z</dcterms:created>
  <dcterms:modified xsi:type="dcterms:W3CDTF">2026-07-03T06:17:42Z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D3CC69543417AAF888517D662B3F2B76_42</vt:lpwstr>
  </property>
  <property fmtid="{D5CDD505-2E9C-101B-9397-08002B2CF9AE}" pid="3" name="KSOProductBuildVer">
    <vt:lpwstr>1033-6.10.1.8873</vt:lpwstr>
  </property>
</Properties>
</file>