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12192000" cy="6858000" type="screen4x3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100" b="1"/>
              <a:t>EN:</a:t>
            </a:r>
            <a:endParaRPr lang="zh-CN" altLang="en-US" sz="1100"/>
          </a:p>
          <a:p>
            <a:r>
              <a:rPr lang="zh-CN" altLang="en-US" sz="1100"/>
              <a:t>- Today I will present our work on pulsar glitch activity.</a:t>
            </a:r>
            <a:endParaRPr lang="zh-CN" altLang="en-US" sz="1100"/>
          </a:p>
          <a:p>
            <a:r>
              <a:rPr lang="zh-CN" altLang="en-US" sz="1100"/>
              <a:t>- The key idea is to classify glitches using the joint morphology of waiting time and amplitude.</a:t>
            </a:r>
            <a:endParaRPr lang="zh-CN" altLang="en-US" sz="1100"/>
          </a:p>
          <a:p>
            <a:r>
              <a:rPr lang="zh-CN" altLang="en-US" sz="1100"/>
              <a:t>- Main result: 349 glitches from 22 pulsars reveal two reproducible modes: Compact and Extended.</a:t>
            </a:r>
            <a:endParaRPr lang="zh-CN" altLang="en-US" sz="1100"/>
          </a:p>
          <a:p>
            <a:r>
              <a:rPr lang="zh-CN" altLang="en-US" sz="1100" b="1"/>
              <a:t>中文：</a:t>
            </a:r>
            <a:endParaRPr lang="zh-CN" altLang="en-US" sz="1100"/>
          </a:p>
          <a:p>
            <a:r>
              <a:rPr lang="zh-CN" altLang="en-US" sz="1100"/>
              <a:t>- 今天我汇报我们关于脉冲星 glitch 活动模式的工作。</a:t>
            </a:r>
            <a:endParaRPr lang="zh-CN" altLang="en-US" sz="1100"/>
          </a:p>
          <a:p>
            <a:r>
              <a:rPr lang="zh-CN" altLang="en-US" sz="1100"/>
              <a:t>- 核心思路是不用单独的振幅分类，而是看等待时间和振幅的二维形态。</a:t>
            </a:r>
            <a:endParaRPr lang="zh-CN" altLang="en-US" sz="1100"/>
          </a:p>
          <a:p>
            <a:r>
              <a:rPr lang="zh-CN" altLang="en-US" sz="1100"/>
              <a:t>- 主要结果是：22 颗脉冲星的 349 次 glitch 显示出 Compact 和 Extended 两种模式。</a:t>
            </a:r>
            <a:endParaRPr lang="zh-CN" altLang="en-US" sz="11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100" b="1"/>
              <a:t>EN:</a:t>
            </a:r>
            <a:endParaRPr lang="zh-CN" altLang="en-US" sz="1100"/>
          </a:p>
          <a:p>
            <a:r>
              <a:rPr lang="zh-CN" altLang="en-US" sz="1100"/>
              <a:t>- Glitches are sudden spin-up events and probe angular-momentum transfer inside neutron stars.</a:t>
            </a:r>
            <a:endParaRPr lang="zh-CN" altLang="en-US" sz="1100"/>
          </a:p>
          <a:p>
            <a:r>
              <a:rPr lang="zh-CN" altLang="en-US" sz="1100"/>
              <a:t>- Traditional labels, such as Vela-like and Crab-like, are useful but qualitative.</a:t>
            </a:r>
            <a:endParaRPr lang="zh-CN" altLang="en-US" sz="1100"/>
          </a:p>
          <a:p>
            <a:r>
              <a:rPr lang="zh-CN" altLang="en-US" sz="1100"/>
              <a:t>- We want a reproducible, data-driven boundary.</a:t>
            </a:r>
            <a:endParaRPr lang="zh-CN" altLang="en-US" sz="1100"/>
          </a:p>
          <a:p>
            <a:r>
              <a:rPr lang="zh-CN" altLang="en-US" sz="1100"/>
              <a:t>- The central question is whether glitch activity forms distinct modes in the waiting-time-amplitude plane.</a:t>
            </a:r>
            <a:endParaRPr lang="zh-CN" altLang="en-US" sz="1100"/>
          </a:p>
          <a:p>
            <a:r>
              <a:rPr lang="zh-CN" altLang="en-US" sz="1100" b="1"/>
              <a:t>中文：</a:t>
            </a:r>
            <a:endParaRPr lang="zh-CN" altLang="en-US" sz="1100"/>
          </a:p>
          <a:p>
            <a:r>
              <a:rPr lang="zh-CN" altLang="en-US" sz="1100"/>
              <a:t>- Glitch 是脉冲星突然自转加快的事件，可以探测中子星内部角动量转移。</a:t>
            </a:r>
            <a:endParaRPr lang="zh-CN" altLang="en-US" sz="1100"/>
          </a:p>
          <a:p>
            <a:r>
              <a:rPr lang="zh-CN" altLang="en-US" sz="1100"/>
              <a:t>- 传统的 Vela-like 和 Crab-like 分类有直观意义，但边界不够定量。</a:t>
            </a:r>
            <a:endParaRPr lang="zh-CN" altLang="en-US" sz="1100"/>
          </a:p>
          <a:p>
            <a:r>
              <a:rPr lang="zh-CN" altLang="en-US" sz="1100"/>
              <a:t>- 我们希望建立一个可复现、数据驱动的分类标准。</a:t>
            </a:r>
            <a:endParaRPr lang="zh-CN" altLang="en-US" sz="1100"/>
          </a:p>
          <a:p>
            <a:r>
              <a:rPr lang="zh-CN" altLang="en-US" sz="1100"/>
              <a:t>- 核心问题是：在等待时间-振幅平面上，glitch 活动是否存在不同模式。</a:t>
            </a:r>
            <a:endParaRPr lang="zh-CN" altLang="en-US" sz="11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100" b="1"/>
              <a:t>EN:</a:t>
            </a:r>
            <a:endParaRPr lang="zh-CN" altLang="en-US" sz="1100"/>
          </a:p>
          <a:p>
            <a:r>
              <a:rPr lang="zh-CN" altLang="en-US" sz="1100"/>
              <a:t>- We combine the Jodrell Bank and ATNF glitch catalogues, plus recent literature updates.</a:t>
            </a:r>
            <a:endParaRPr lang="zh-CN" altLang="en-US" sz="1100"/>
          </a:p>
          <a:p>
            <a:r>
              <a:rPr lang="zh-CN" altLang="en-US" sz="1100"/>
              <a:t>- The final cleaned sample contains 349 glitches from 22 pulsars.</a:t>
            </a:r>
            <a:endParaRPr lang="zh-CN" altLang="en-US" sz="1100"/>
          </a:p>
          <a:p>
            <a:r>
              <a:rPr lang="zh-CN" altLang="en-US" sz="1100"/>
              <a:t>- We use backward waiting time, Delta t-, because it traces the pre-glitch accumulation stage.</a:t>
            </a:r>
            <a:endParaRPr lang="zh-CN" altLang="en-US" sz="1100"/>
          </a:p>
          <a:p>
            <a:r>
              <a:rPr lang="zh-CN" altLang="en-US" sz="1100"/>
              <a:t>- The data span several orders of magnitude in both waiting time and fractional amplitude.</a:t>
            </a:r>
            <a:endParaRPr lang="zh-CN" altLang="en-US" sz="1100"/>
          </a:p>
          <a:p>
            <a:r>
              <a:rPr lang="zh-CN" altLang="en-US" sz="1100" b="1"/>
              <a:t>中文：</a:t>
            </a:r>
            <a:endParaRPr lang="zh-CN" altLang="en-US" sz="1100"/>
          </a:p>
          <a:p>
            <a:r>
              <a:rPr lang="zh-CN" altLang="en-US" sz="1100"/>
              <a:t>- 数据来自 Jodrell Bank 和 ATNF glitch 星表，并加入近期文献更新。</a:t>
            </a:r>
            <a:endParaRPr lang="zh-CN" altLang="en-US" sz="1100"/>
          </a:p>
          <a:p>
            <a:r>
              <a:rPr lang="zh-CN" altLang="en-US" sz="1100"/>
              <a:t>- 清洗后样本包括 22 颗脉冲星、349 次 glitch。</a:t>
            </a:r>
            <a:endParaRPr lang="zh-CN" altLang="en-US" sz="1100"/>
          </a:p>
          <a:p>
            <a:r>
              <a:rPr lang="zh-CN" altLang="en-US" sz="1100"/>
              <a:t>- 我们使用 backward waiting time，也就是前一次 glitch 到本次 glitch 的间隔，因为它对应事件前的积累过程。</a:t>
            </a:r>
            <a:endParaRPr lang="zh-CN" altLang="en-US" sz="1100"/>
          </a:p>
          <a:p>
            <a:r>
              <a:rPr lang="zh-CN" altLang="en-US" sz="1100"/>
              <a:t>- 数据在等待时间和相对振幅上都覆盖了几个数量级。</a:t>
            </a:r>
            <a:endParaRPr lang="zh-CN" altLang="en-US" sz="11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100" b="1"/>
              <a:t>EN:</a:t>
            </a:r>
            <a:endParaRPr lang="zh-CN" altLang="en-US" sz="1100"/>
          </a:p>
          <a:p>
            <a:r>
              <a:rPr lang="zh-CN" altLang="en-US" sz="1100"/>
              <a:t>- For each pulsar, we estimate a two-dimensional KDE in the Delta t- versus Delta nu / nu plane.</a:t>
            </a:r>
            <a:endParaRPr lang="zh-CN" altLang="en-US" sz="1100"/>
          </a:p>
          <a:p>
            <a:r>
              <a:rPr lang="zh-CN" altLang="en-US" sz="1100"/>
              <a:t>- We extract the 68 percent highest-density region, or HDR, as the activity core.</a:t>
            </a:r>
            <a:endParaRPr lang="zh-CN" altLang="en-US" sz="1100"/>
          </a:p>
          <a:p>
            <a:r>
              <a:rPr lang="zh-CN" altLang="en-US" sz="1100"/>
              <a:t>- Three descriptors summarize the morphology: HDR area, anisotropy ratio, and out-of-HDR fraction.</a:t>
            </a:r>
            <a:endParaRPr lang="zh-CN" altLang="en-US" sz="1100"/>
          </a:p>
          <a:p>
            <a:r>
              <a:rPr lang="zh-CN" altLang="en-US" sz="1100"/>
              <a:t>- These descriptors are then used for hierarchical clustering.</a:t>
            </a:r>
            <a:endParaRPr lang="zh-CN" altLang="en-US" sz="1100"/>
          </a:p>
          <a:p>
            <a:r>
              <a:rPr lang="zh-CN" altLang="en-US" sz="1100" b="1"/>
              <a:t>中文：</a:t>
            </a:r>
            <a:endParaRPr lang="zh-CN" altLang="en-US" sz="1100"/>
          </a:p>
          <a:p>
            <a:r>
              <a:rPr lang="zh-CN" altLang="en-US" sz="1100"/>
              <a:t>- 对每颗脉冲星，在 Delta t- 和 Delta nu / nu 平面上做二维 KDE。</a:t>
            </a:r>
            <a:endParaRPr lang="zh-CN" altLang="en-US" sz="1100"/>
          </a:p>
          <a:p>
            <a:r>
              <a:rPr lang="zh-CN" altLang="en-US" sz="1100"/>
              <a:t>- 提取包含 68% 概率质量的最高密度区域，也就是 HDR，作为活动核心。</a:t>
            </a:r>
            <a:endParaRPr lang="zh-CN" altLang="en-US" sz="1100"/>
          </a:p>
          <a:p>
            <a:r>
              <a:rPr lang="zh-CN" altLang="en-US" sz="1100"/>
              <a:t>- 用三个量描述形态：HDR 面积、各向异性比值、以及 HDR 外事件比例。</a:t>
            </a:r>
            <a:endParaRPr lang="zh-CN" altLang="en-US" sz="1100"/>
          </a:p>
          <a:p>
            <a:r>
              <a:rPr lang="zh-CN" altLang="en-US" sz="1100"/>
              <a:t>- 最后用这些形态参数做层次聚类。</a:t>
            </a:r>
            <a:endParaRPr lang="zh-CN" altLang="en-US" sz="11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100" b="1"/>
              <a:t>EN:</a:t>
            </a:r>
            <a:endParaRPr lang="zh-CN" altLang="en-US" sz="1100"/>
          </a:p>
          <a:p>
            <a:r>
              <a:rPr lang="zh-CN" altLang="en-US" sz="1100"/>
              <a:t>- Sparse glitch records can make KDE reconstruction unstable.</a:t>
            </a:r>
            <a:endParaRPr lang="zh-CN" altLang="en-US" sz="1100"/>
          </a:p>
          <a:p>
            <a:r>
              <a:rPr lang="zh-CN" altLang="en-US" sz="1100"/>
              <a:t>- Bootstrap tests show that the failure rate drops clearly at N_g = 6.</a:t>
            </a:r>
            <a:endParaRPr lang="zh-CN" altLang="en-US" sz="1100"/>
          </a:p>
          <a:p>
            <a:r>
              <a:rPr lang="zh-CN" altLang="en-US" sz="1100"/>
              <a:t>- This motivates the threshold of at least six recorded glitches.</a:t>
            </a:r>
            <a:endParaRPr lang="zh-CN" altLang="en-US" sz="1100"/>
          </a:p>
          <a:p>
            <a:r>
              <a:rPr lang="zh-CN" altLang="en-US" sz="1100"/>
              <a:t>- The point is to keep enough sources while avoiding unreliable density maps.</a:t>
            </a:r>
            <a:endParaRPr lang="zh-CN" altLang="en-US" sz="1100"/>
          </a:p>
          <a:p>
            <a:r>
              <a:rPr lang="zh-CN" altLang="en-US" sz="1100" b="1"/>
              <a:t>中文：</a:t>
            </a:r>
            <a:endParaRPr lang="zh-CN" altLang="en-US" sz="1100"/>
          </a:p>
          <a:p>
            <a:r>
              <a:rPr lang="zh-CN" altLang="en-US" sz="1100"/>
              <a:t>- 如果单颗脉冲星记录的 glitch 太少，KDE 形态会不稳定。</a:t>
            </a:r>
            <a:endParaRPr lang="zh-CN" altLang="en-US" sz="1100"/>
          </a:p>
          <a:p>
            <a:r>
              <a:rPr lang="zh-CN" altLang="en-US" sz="1100"/>
              <a:t>- Bootstrap 测试显示，失败率在 N_g = 6 处明显下降。</a:t>
            </a:r>
            <a:endParaRPr lang="zh-CN" altLang="en-US" sz="1100"/>
          </a:p>
          <a:p>
            <a:r>
              <a:rPr lang="zh-CN" altLang="en-US" sz="1100"/>
              <a:t>- 因此我们采用至少 6 次 glitch 的阈值。</a:t>
            </a:r>
            <a:endParaRPr lang="zh-CN" altLang="en-US" sz="1100"/>
          </a:p>
          <a:p>
            <a:r>
              <a:rPr lang="zh-CN" altLang="en-US" sz="1100"/>
              <a:t>- 这样可以在保留样本数量和保证形态可靠性之间取得平衡。</a:t>
            </a:r>
            <a:endParaRPr lang="zh-CN" altLang="en-US" sz="11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100" b="1"/>
              <a:t>EN:</a:t>
            </a:r>
            <a:endParaRPr lang="zh-CN" altLang="en-US" sz="1100"/>
          </a:p>
          <a:p>
            <a:r>
              <a:rPr lang="zh-CN" altLang="en-US" sz="1100"/>
              <a:t>- The KDE maps show that individual pulsars occupy the plane differently.</a:t>
            </a:r>
            <a:endParaRPr lang="zh-CN" altLang="en-US" sz="1100"/>
          </a:p>
          <a:p>
            <a:r>
              <a:rPr lang="zh-CN" altLang="en-US" sz="1100"/>
              <a:t>- Crab has a compact core at small amplitudes.</a:t>
            </a:r>
            <a:endParaRPr lang="zh-CN" altLang="en-US" sz="1100"/>
          </a:p>
          <a:p>
            <a:r>
              <a:rPr lang="zh-CN" altLang="en-US" sz="1100"/>
              <a:t>- Vela has a broader and more structured distribution.</a:t>
            </a:r>
            <a:endParaRPr lang="zh-CN" altLang="en-US" sz="1100"/>
          </a:p>
          <a:p>
            <a:r>
              <a:rPr lang="zh-CN" altLang="en-US" sz="1100"/>
              <a:t>- J0537-6910 is elongated and shows strong peripheral occupancy.</a:t>
            </a:r>
            <a:endParaRPr lang="zh-CN" altLang="en-US" sz="1100"/>
          </a:p>
          <a:p>
            <a:r>
              <a:rPr lang="zh-CN" altLang="en-US" sz="1100"/>
              <a:t>- So the key signal is the geometry of the two-dimensional distribution.</a:t>
            </a:r>
            <a:endParaRPr lang="zh-CN" altLang="en-US" sz="1100"/>
          </a:p>
          <a:p>
            <a:r>
              <a:rPr lang="zh-CN" altLang="en-US" sz="1100" b="1"/>
              <a:t>中文：</a:t>
            </a:r>
            <a:endParaRPr lang="zh-CN" altLang="en-US" sz="1100"/>
          </a:p>
          <a:p>
            <a:r>
              <a:rPr lang="zh-CN" altLang="en-US" sz="1100"/>
              <a:t>- KDE 图显示，不同脉冲星在二维平面上的占据形态明显不同。</a:t>
            </a:r>
            <a:endParaRPr lang="zh-CN" altLang="en-US" sz="1100"/>
          </a:p>
          <a:p>
            <a:r>
              <a:rPr lang="zh-CN" altLang="en-US" sz="1100"/>
              <a:t>- Crab 的核心很紧凑，振幅较小。</a:t>
            </a:r>
            <a:endParaRPr lang="zh-CN" altLang="en-US" sz="1100"/>
          </a:p>
          <a:p>
            <a:r>
              <a:rPr lang="zh-CN" altLang="en-US" sz="1100"/>
              <a:t>- Vela 的分布更宽，并且有更复杂的结构。</a:t>
            </a:r>
            <a:endParaRPr lang="zh-CN" altLang="en-US" sz="1100"/>
          </a:p>
          <a:p>
            <a:r>
              <a:rPr lang="zh-CN" altLang="en-US" sz="1100"/>
              <a:t>- J0537-6910 的分布被拉长，并且外围事件较多。</a:t>
            </a:r>
            <a:endParaRPr lang="zh-CN" altLang="en-US" sz="1100"/>
          </a:p>
          <a:p>
            <a:r>
              <a:rPr lang="zh-CN" altLang="en-US" sz="1100"/>
              <a:t>- 因此真正有信息的是二维分布的几何形态，而不只是 glitch 振幅。</a:t>
            </a:r>
            <a:endParaRPr lang="zh-CN" altLang="en-US" sz="11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100" b="1"/>
              <a:t>EN:</a:t>
            </a:r>
            <a:endParaRPr lang="zh-CN" altLang="en-US" sz="1100"/>
          </a:p>
          <a:p>
            <a:r>
              <a:rPr lang="zh-CN" altLang="en-US" sz="1100"/>
              <a:t>- Hierarchical clustering gives a primary split into two classes.</a:t>
            </a:r>
            <a:endParaRPr lang="zh-CN" altLang="en-US" sz="1100"/>
          </a:p>
          <a:p>
            <a:r>
              <a:rPr lang="zh-CN" altLang="en-US" sz="1100"/>
              <a:t>- Compact sources have small HDR areas, higher anisotropy, and limited tails.</a:t>
            </a:r>
            <a:endParaRPr lang="zh-CN" altLang="en-US" sz="1100"/>
          </a:p>
          <a:p>
            <a:r>
              <a:rPr lang="zh-CN" altLang="en-US" sz="1100"/>
              <a:t>- Extended sources have broader, more isotropic distributions and stronger tails.</a:t>
            </a:r>
            <a:endParaRPr lang="zh-CN" altLang="en-US" sz="1100"/>
          </a:p>
          <a:p>
            <a:r>
              <a:rPr lang="zh-CN" altLang="en-US" sz="1100"/>
              <a:t>- J0537-6910 and J1341-6220 are marked as Complex because they lie between the two modes.</a:t>
            </a:r>
            <a:endParaRPr lang="zh-CN" altLang="en-US" sz="1100"/>
          </a:p>
          <a:p>
            <a:r>
              <a:rPr lang="zh-CN" altLang="en-US" sz="1100" b="1"/>
              <a:t>中文：</a:t>
            </a:r>
            <a:endParaRPr lang="zh-CN" altLang="en-US" sz="1100"/>
          </a:p>
          <a:p>
            <a:r>
              <a:rPr lang="zh-CN" altLang="en-US" sz="1100"/>
              <a:t>- 层次聚类给出了一个主要的二分类结构。</a:t>
            </a:r>
            <a:endParaRPr lang="zh-CN" altLang="en-US" sz="1100"/>
          </a:p>
          <a:p>
            <a:r>
              <a:rPr lang="zh-CN" altLang="en-US" sz="1100"/>
              <a:t>- Compact 类的 HDR 面积较小，各向异性较高，外围事件较少。</a:t>
            </a:r>
            <a:endParaRPr lang="zh-CN" altLang="en-US" sz="1100"/>
          </a:p>
          <a:p>
            <a:r>
              <a:rPr lang="zh-CN" altLang="en-US" sz="1100"/>
              <a:t>- Extended 类分布更宽、更接近各向同性，并且低密度尾部更明显。</a:t>
            </a:r>
            <a:endParaRPr lang="zh-CN" altLang="en-US" sz="1100"/>
          </a:p>
          <a:p>
            <a:r>
              <a:rPr lang="zh-CN" altLang="en-US" sz="1100"/>
              <a:t>- J0537-6910 和 J1341-6220 位于两类之间，因此标记为 Complex。</a:t>
            </a:r>
            <a:endParaRPr lang="zh-CN" altLang="en-US" sz="11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100" b="1"/>
              <a:t>EN:</a:t>
            </a:r>
            <a:endParaRPr lang="zh-CN" altLang="en-US" sz="1100"/>
          </a:p>
          <a:p>
            <a:r>
              <a:rPr lang="zh-CN" altLang="en-US" sz="1100"/>
              <a:t>- The two-class structure is stable under bootstrap resampling for most sources.</a:t>
            </a:r>
            <a:endParaRPr lang="zh-CN" altLang="en-US" sz="1100"/>
          </a:p>
          <a:p>
            <a:r>
              <a:rPr lang="zh-CN" altLang="en-US" sz="1100"/>
              <a:t>- Feature-ablation tests show that the result is not controlled by one single descriptor.</a:t>
            </a:r>
            <a:endParaRPr lang="zh-CN" altLang="en-US" sz="1100"/>
          </a:p>
          <a:p>
            <a:r>
              <a:rPr lang="zh-CN" altLang="en-US" sz="1100"/>
              <a:t>- Logistic regression links the morphology to physical parameters.</a:t>
            </a:r>
            <a:endParaRPr lang="zh-CN" altLang="en-US" sz="1100"/>
          </a:p>
          <a:p>
            <a:r>
              <a:rPr lang="zh-CN" altLang="en-US" sz="1100"/>
              <a:t>- The strongest predictor is the mean backward waiting time.</a:t>
            </a:r>
            <a:endParaRPr lang="zh-CN" altLang="en-US" sz="1100"/>
          </a:p>
          <a:p>
            <a:r>
              <a:rPr lang="zh-CN" altLang="en-US" sz="1100"/>
              <a:t>- The in-sample AUC is high, but cross-validation is modest, so we interpret coefficients cautiously.</a:t>
            </a:r>
            <a:endParaRPr lang="zh-CN" altLang="en-US" sz="1100"/>
          </a:p>
          <a:p>
            <a:r>
              <a:rPr lang="zh-CN" altLang="en-US" sz="1100" b="1"/>
              <a:t>中文：</a:t>
            </a:r>
            <a:endParaRPr lang="zh-CN" altLang="en-US" sz="1100"/>
          </a:p>
          <a:p>
            <a:r>
              <a:rPr lang="zh-CN" altLang="en-US" sz="1100"/>
              <a:t>- 对多数源来说，二分类结果在 bootstrap 重采样下是稳定的。</a:t>
            </a:r>
            <a:endParaRPr lang="zh-CN" altLang="en-US" sz="1100"/>
          </a:p>
          <a:p>
            <a:r>
              <a:rPr lang="zh-CN" altLang="en-US" sz="1100"/>
              <a:t>- 去掉单个特征后的测试说明，这个结果不是由某一个形态参数单独决定的。</a:t>
            </a:r>
            <a:endParaRPr lang="zh-CN" altLang="en-US" sz="1100"/>
          </a:p>
          <a:p>
            <a:r>
              <a:rPr lang="zh-CN" altLang="en-US" sz="1100"/>
              <a:t>- Logistic regression 进一步把形态分类和物理参数联系起来。</a:t>
            </a:r>
            <a:endParaRPr lang="zh-CN" altLang="en-US" sz="1100"/>
          </a:p>
          <a:p>
            <a:r>
              <a:rPr lang="zh-CN" altLang="en-US" sz="1100"/>
              <a:t>- 最强的预测因子是平均 backward waiting time。</a:t>
            </a:r>
            <a:endParaRPr lang="zh-CN" altLang="en-US" sz="1100"/>
          </a:p>
          <a:p>
            <a:r>
              <a:rPr lang="zh-CN" altLang="en-US" sz="1100"/>
              <a:t>- 训练集 AUC 较高，但交叉验证结果有限，因此系数主要表示重要性排序，而不是精确边界。</a:t>
            </a:r>
            <a:endParaRPr lang="zh-CN" altLang="en-US" sz="11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100" b="1"/>
              <a:t>EN:</a:t>
            </a:r>
            <a:endParaRPr lang="zh-CN" altLang="en-US" sz="1100"/>
          </a:p>
          <a:p>
            <a:r>
              <a:rPr lang="zh-CN" altLang="en-US" sz="1100"/>
              <a:t>- Compact morphology suggests coherent, nearly complete depletion of the angular-momentum reservoir.</a:t>
            </a:r>
            <a:endParaRPr lang="zh-CN" altLang="en-US" sz="1100"/>
          </a:p>
          <a:p>
            <a:r>
              <a:rPr lang="zh-CN" altLang="en-US" sz="1100"/>
              <a:t>- In this case, waiting time and glitch amplitude remain tightly coupled.</a:t>
            </a:r>
            <a:endParaRPr lang="zh-CN" altLang="en-US" sz="1100"/>
          </a:p>
          <a:p>
            <a:r>
              <a:rPr lang="zh-CN" altLang="en-US" sz="1100"/>
              <a:t>- Extended morphology is more consistent with partial, avalanche-like releases.</a:t>
            </a:r>
            <a:endParaRPr lang="zh-CN" altLang="en-US" sz="1100"/>
          </a:p>
          <a:p>
            <a:r>
              <a:rPr lang="zh-CN" altLang="en-US" sz="1100"/>
              <a:t>- Then the observed glitch activity may underestimate the total superfluid reservoir.</a:t>
            </a:r>
            <a:endParaRPr lang="zh-CN" altLang="en-US" sz="1100"/>
          </a:p>
          <a:p>
            <a:r>
              <a:rPr lang="zh-CN" altLang="en-US" sz="1100" b="1"/>
              <a:t>中文：</a:t>
            </a:r>
            <a:endParaRPr lang="zh-CN" altLang="en-US" sz="1100"/>
          </a:p>
          <a:p>
            <a:r>
              <a:rPr lang="zh-CN" altLang="en-US" sz="1100"/>
              <a:t>- Compact 形态可以理解为角动量库被较为一致、接近完全地释放。</a:t>
            </a:r>
            <a:endParaRPr lang="zh-CN" altLang="en-US" sz="1100"/>
          </a:p>
          <a:p>
            <a:r>
              <a:rPr lang="zh-CN" altLang="en-US" sz="1100"/>
              <a:t>- 这种情况下，等待时间和 glitch 振幅耦合更紧密。</a:t>
            </a:r>
            <a:endParaRPr lang="zh-CN" altLang="en-US" sz="1100"/>
          </a:p>
          <a:p>
            <a:r>
              <a:rPr lang="zh-CN" altLang="en-US" sz="1100"/>
              <a:t>- Extended 形态更像是部分释放、雪崩式触发的结果。</a:t>
            </a:r>
            <a:endParaRPr lang="zh-CN" altLang="en-US" sz="1100"/>
          </a:p>
          <a:p>
            <a:r>
              <a:rPr lang="zh-CN" altLang="en-US" sz="1100"/>
              <a:t>- 因此观测到的 glitch activity 可能低估真实参与的超流储备。</a:t>
            </a:r>
            <a:endParaRPr lang="zh-CN" altLang="en-US" sz="11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100" b="1"/>
              <a:t>EN:</a:t>
            </a:r>
            <a:endParaRPr lang="zh-CN" altLang="en-US" sz="1100"/>
          </a:p>
          <a:p>
            <a:r>
              <a:rPr lang="zh-CN" altLang="en-US" sz="1100"/>
              <a:t>- We also repeated the analysis with forward waiting time.</a:t>
            </a:r>
            <a:endParaRPr lang="zh-CN" altLang="en-US" sz="1100"/>
          </a:p>
          <a:p>
            <a:r>
              <a:rPr lang="zh-CN" altLang="en-US" sz="1100"/>
              <a:t>- A two-class structure still appears, but it is less stable.</a:t>
            </a:r>
            <a:endParaRPr lang="zh-CN" altLang="en-US" sz="1100"/>
          </a:p>
          <a:p>
            <a:r>
              <a:rPr lang="zh-CN" altLang="en-US" sz="1100"/>
              <a:t>- This makes sense because forward waiting time is affected by post-glitch recovery and later triggering.</a:t>
            </a:r>
            <a:endParaRPr lang="zh-CN" altLang="en-US" sz="1100"/>
          </a:p>
          <a:p>
            <a:r>
              <a:rPr lang="zh-CN" altLang="en-US" sz="1100"/>
              <a:t>- Backward waiting time is more directly connected to pre-glitch reservoir accumulation.</a:t>
            </a:r>
            <a:endParaRPr lang="zh-CN" altLang="en-US" sz="1100"/>
          </a:p>
          <a:p>
            <a:r>
              <a:rPr lang="zh-CN" altLang="en-US" sz="1100" b="1"/>
              <a:t>中文：</a:t>
            </a:r>
            <a:endParaRPr lang="zh-CN" altLang="en-US" sz="1100"/>
          </a:p>
          <a:p>
            <a:r>
              <a:rPr lang="zh-CN" altLang="en-US" sz="1100"/>
              <a:t>- 我们也用 forward waiting time 重复了同样分析。</a:t>
            </a:r>
            <a:endParaRPr lang="zh-CN" altLang="en-US" sz="1100"/>
          </a:p>
          <a:p>
            <a:r>
              <a:rPr lang="zh-CN" altLang="en-US" sz="1100"/>
              <a:t>- 仍然可以看到二分类结构，但稳定性更弱。</a:t>
            </a:r>
            <a:endParaRPr lang="zh-CN" altLang="en-US" sz="1100"/>
          </a:p>
          <a:p>
            <a:r>
              <a:rPr lang="zh-CN" altLang="en-US" sz="1100"/>
              <a:t>- 这是合理的，因为 forward waiting time 会受到 glitch 后恢复和后续触发过程的影响。</a:t>
            </a:r>
            <a:endParaRPr lang="zh-CN" altLang="en-US" sz="1100"/>
          </a:p>
          <a:p>
            <a:r>
              <a:rPr lang="zh-CN" altLang="en-US" sz="1100"/>
              <a:t>- 相比之下，backward waiting time 更直接反映 glitch 前的储备积累。</a:t>
            </a:r>
            <a:endParaRPr lang="zh-CN" altLang="en-US" sz="11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sz="1100" b="1"/>
              <a:t>EN:</a:t>
            </a:r>
            <a:endParaRPr lang="zh-CN" altLang="en-US" sz="1100"/>
          </a:p>
          <a:p>
            <a:r>
              <a:rPr lang="zh-CN" altLang="en-US" sz="1100"/>
              <a:t>- We propose a KDE-HDR framework for classifying pulsar glitch morphology.</a:t>
            </a:r>
            <a:endParaRPr lang="zh-CN" altLang="en-US" sz="1100"/>
          </a:p>
          <a:p>
            <a:r>
              <a:rPr lang="zh-CN" altLang="en-US" sz="1100"/>
              <a:t>- The method turns sparse event records into reproducible geometric descriptors.</a:t>
            </a:r>
            <a:endParaRPr lang="zh-CN" altLang="en-US" sz="1100"/>
          </a:p>
          <a:p>
            <a:r>
              <a:rPr lang="zh-CN" altLang="en-US" sz="1100"/>
              <a:t>- The sample separates into Compact and Extended modes.</a:t>
            </a:r>
            <a:endParaRPr lang="zh-CN" altLang="en-US" sz="1100"/>
          </a:p>
          <a:p>
            <a:r>
              <a:rPr lang="zh-CN" altLang="en-US" sz="1100"/>
              <a:t>- Mean backward waiting time is the most important physical predictor.</a:t>
            </a:r>
            <a:endParaRPr lang="zh-CN" altLang="en-US" sz="1100"/>
          </a:p>
          <a:p>
            <a:r>
              <a:rPr lang="zh-CN" altLang="en-US" sz="1100"/>
              <a:t>- This morphology should be considered when using glitches to infer neutron-star interiors.</a:t>
            </a:r>
            <a:endParaRPr lang="zh-CN" altLang="en-US" sz="1100"/>
          </a:p>
          <a:p>
            <a:r>
              <a:rPr lang="zh-CN" altLang="en-US" sz="1100" b="1"/>
              <a:t>中文：</a:t>
            </a:r>
            <a:endParaRPr lang="zh-CN" altLang="en-US" sz="1100"/>
          </a:p>
          <a:p>
            <a:r>
              <a:rPr lang="zh-CN" altLang="en-US" sz="1100"/>
              <a:t>- 我们提出了基于 KDE-HDR 的脉冲星 glitch 形态分类方法。</a:t>
            </a:r>
            <a:endParaRPr lang="zh-CN" altLang="en-US" sz="1100"/>
          </a:p>
          <a:p>
            <a:r>
              <a:rPr lang="zh-CN" altLang="en-US" sz="1100"/>
              <a:t>- 这个方法把稀疏事件记录转化为可复现的几何参数。</a:t>
            </a:r>
            <a:endParaRPr lang="zh-CN" altLang="en-US" sz="1100"/>
          </a:p>
          <a:p>
            <a:r>
              <a:rPr lang="zh-CN" altLang="en-US" sz="1100"/>
              <a:t>- 样本显示出 Compact 和 Extended 两种模式。</a:t>
            </a:r>
            <a:endParaRPr lang="zh-CN" altLang="en-US" sz="1100"/>
          </a:p>
          <a:p>
            <a:r>
              <a:rPr lang="zh-CN" altLang="en-US" sz="1100"/>
              <a:t>- 平均 backward waiting time 是最重要的物理预测因子。</a:t>
            </a:r>
            <a:endParaRPr lang="zh-CN" altLang="en-US" sz="1100"/>
          </a:p>
          <a:p>
            <a:r>
              <a:rPr lang="zh-CN" altLang="en-US" sz="1100"/>
              <a:t>- 用 glitch 约束中子星内部结构时，应当考虑这种形态分类。</a:t>
            </a:r>
            <a:endParaRPr lang="zh-CN" altLang="en-US" sz="11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 w="12700">
            <a:solidFill>
              <a:srgbClr val="F6F8FB"/>
            </a:solidFill>
          </a:ln>
        </p:spPr>
      </p:sp>
      <p:sp>
        <p:nvSpPr>
          <p:cNvPr id="3" name="Rectangle 2"/>
          <p:cNvSpPr/>
          <p:nvPr/>
        </p:nvSpPr>
        <p:spPr>
          <a:xfrm>
            <a:off x="0" y="0"/>
            <a:ext cx="12192000" cy="35433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</a:ln>
        </p:spPr>
      </p:sp>
      <p:sp>
        <p:nvSpPr>
          <p:cNvPr id="4" name="Title"/>
          <p:cNvSpPr txBox="1"/>
          <p:nvPr/>
        </p:nvSpPr>
        <p:spPr>
          <a:xfrm>
            <a:off x="-600710" y="1628775"/>
            <a:ext cx="13392150" cy="822960"/>
          </a:xfrm>
          <a:noFill/>
          <a:ln>
            <a:noFill/>
          </a:ln>
        </p:spPr>
        <p:txBody>
          <a:bodyPr wrap="square" anchor="ctr"/>
          <a:lstStyle/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Distinct Modes of Pulsar Glitch Activity</a:t>
            </a:r>
            <a:endParaRPr lang="en-US" sz="3600"/>
          </a:p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chemeClr val="bg1">
                    <a:lumMod val="10000"/>
                  </a:schemeClr>
                </a:solidFill>
                <a:latin typeface="Aptos"/>
                <a:ea typeface="Aptos"/>
                <a:cs typeface="Aptos"/>
              </a:rPr>
              <a:t>Revealed by the Waiting-Time-Amplitude Morphology</a:t>
            </a:r>
            <a:endParaRPr lang="en-US" sz="3600" b="1">
              <a:solidFill>
                <a:schemeClr val="bg1">
                  <a:lumMod val="10000"/>
                </a:schemeClr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ext 2"/>
          <p:cNvSpPr txBox="1"/>
          <p:nvPr/>
        </p:nvSpPr>
        <p:spPr>
          <a:xfrm>
            <a:off x="839470" y="5085715"/>
            <a:ext cx="10515600" cy="68580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200">
                <a:solidFill>
                  <a:srgbClr val="243746"/>
                </a:solidFill>
                <a:latin typeface="Aptos"/>
                <a:ea typeface="Aptos"/>
                <a:cs typeface="Aptos"/>
              </a:rPr>
              <a:t>Wen-Tong Liu(</a:t>
            </a:r>
            <a:r>
              <a:rPr lang="zh-CN" altLang="en-US" sz="3200">
                <a:solidFill>
                  <a:srgbClr val="243746"/>
                </a:solidFill>
                <a:latin typeface="Aptos"/>
                <a:ea typeface="Aptos"/>
                <a:cs typeface="Aptos"/>
              </a:rPr>
              <a:t>刘文通</a:t>
            </a:r>
            <a:r>
              <a:rPr lang="en-US" sz="3200">
                <a:solidFill>
                  <a:srgbClr val="243746"/>
                </a:solidFill>
                <a:latin typeface="Aptos"/>
                <a:ea typeface="Aptos"/>
                <a:cs typeface="Aptos"/>
              </a:rPr>
              <a:t>)</a:t>
            </a:r>
            <a:endParaRPr lang="en-US" sz="32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algn="ctr"/>
            <a:r>
              <a:rPr lang="en-US" sz="3200"/>
              <a:t>Xinjiang Astronomical Observatory</a:t>
            </a:r>
            <a:endParaRPr lang="en-US" sz="3200"/>
          </a:p>
          <a:p>
            <a:pPr algn="ctr"/>
            <a:endParaRPr lang="en-US" sz="3200"/>
          </a:p>
          <a:p>
            <a:pPr algn="ctr"/>
            <a:r>
              <a:rPr lang="en-US" sz="2800"/>
              <a:t>Suoervisor: Xia Zhou</a:t>
            </a:r>
            <a:endParaRPr lang="en-US" sz="2800"/>
          </a:p>
          <a:p>
            <a:pPr algn="ctr"/>
            <a:r>
              <a:rPr lang="en-US" sz="2800"/>
              <a:t>Collaborators: Wei-Hua Wang, Fei-Fei Kou</a:t>
            </a:r>
            <a:endParaRPr lang="en-US" sz="2800"/>
          </a:p>
          <a:p>
            <a:pPr algn="ctr"/>
            <a:r>
              <a:rPr lang="en-US" sz="2800"/>
              <a:t>2026.7.3</a:t>
            </a:r>
            <a:endParaRPr lang="en-US" sz="2800"/>
          </a:p>
        </p:txBody>
      </p:sp>
      <p:sp>
        <p:nvSpPr>
          <p:cNvPr id="9" name="文本框 8"/>
          <p:cNvSpPr txBox="1"/>
          <p:nvPr/>
        </p:nvSpPr>
        <p:spPr>
          <a:xfrm>
            <a:off x="4164101" y="63"/>
            <a:ext cx="3865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b="1" dirty="0">
                <a:solidFill>
                  <a:schemeClr val="bg1"/>
                </a:solidFill>
                <a:latin typeface="Arial" panose="020B0604020202090204" pitchFamily="34" charset="0"/>
                <a:cs typeface="Arial" panose="020B0604020202090204" pitchFamily="34" charset="0"/>
              </a:rPr>
              <a:t>Fast/Future Pulsar Symposium 15</a:t>
            </a:r>
            <a:endParaRPr lang="en-US" altLang="zh-CN" b="1" dirty="0">
              <a:solidFill>
                <a:schemeClr val="bg1"/>
              </a:solidFill>
              <a:latin typeface="Arial" panose="020B0604020202090204" pitchFamily="34" charset="0"/>
              <a:cs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658368" y="384048"/>
            <a:ext cx="10881360" cy="50292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0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Why Move Beyond Vela-like and Crab-like?</a:t>
            </a:r>
            <a:endParaRPr lang="en-US" sz="3000"/>
          </a:p>
        </p:txBody>
      </p:sp>
      <p:sp>
        <p:nvSpPr>
          <p:cNvPr id="3" name="Body Bullets"/>
          <p:cNvSpPr txBox="1"/>
          <p:nvPr/>
        </p:nvSpPr>
        <p:spPr>
          <a:xfrm>
            <a:off x="749808" y="1078992"/>
            <a:ext cx="10652760" cy="4480560"/>
          </a:xfrm>
          <a:noFill/>
          <a:ln>
            <a:noFill/>
          </a:ln>
        </p:spPr>
        <p:txBody>
          <a:bodyPr wrap="square" anchor="ctr"/>
          <a:lstStyle/>
          <a:p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Glitches are sudden spin-up events that probe angular-momentum exchange inside neutron stars.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The traditional labels capture useful intuition but do not define reproducible quantitative boundaries.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Amplitude alone is incomplete: recurrence time carries information about the pre-glitch reservoir.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Goal: classify sources in the joint plane of backward waiting time and fractional glitch amplitude.</a:t>
            </a:r>
            <a:endParaRPr lang="en-US" sz="2300"/>
          </a:p>
        </p:txBody>
      </p:sp>
      <p:sp>
        <p:nvSpPr>
          <p:cNvPr id="4" name="Text 1"/>
          <p:cNvSpPr txBox="1"/>
          <p:nvPr/>
        </p:nvSpPr>
        <p:spPr>
          <a:xfrm>
            <a:off x="822960" y="5321808"/>
            <a:ext cx="10607040" cy="566928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220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Question: are glitching pulsars organized into distinct activity modes, or only a continuum?</a:t>
            </a:r>
            <a:endParaRPr lang="en-US" sz="2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658368" y="384048"/>
            <a:ext cx="10881360" cy="50292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0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Data Set: The Waiting-Time-Amplitude Plane</a:t>
            </a:r>
            <a:endParaRPr lang="en-US" sz="3000"/>
          </a:p>
        </p:txBody>
      </p:sp>
      <p:sp>
        <p:nvSpPr>
          <p:cNvPr id="3" name="Body Bullets"/>
          <p:cNvSpPr txBox="1"/>
          <p:nvPr/>
        </p:nvSpPr>
        <p:spPr>
          <a:xfrm>
            <a:off x="191135" y="1557020"/>
            <a:ext cx="4993640" cy="4480560"/>
          </a:xfrm>
          <a:noFill/>
          <a:ln>
            <a:noFill/>
          </a:ln>
        </p:spPr>
        <p:txBody>
          <a:bodyPr wrap="square" anchor="ctr"/>
          <a:lstStyle/>
          <a:p>
            <a:pPr>
              <a:lnSpc>
                <a:spcPct val="100000"/>
              </a:lnSpc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Catalog: Jodrell Bank + ATNF, with recent literature updates through March 2026.</a:t>
            </a:r>
            <a:endParaRPr lang="en-US" sz="2300"/>
          </a:p>
          <a:p>
            <a:pPr marL="285750" indent="-171450">
              <a:lnSpc>
                <a:spcPct val="100000"/>
              </a:lnSpc>
              <a:buChar char="•"/>
            </a:pP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285750" indent="-171450">
              <a:lnSpc>
                <a:spcPct val="100000"/>
              </a:lnSpc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Cleaned sample: 349 glitches from 22 pulsars after duplicate, missing-amplitude, and coverage-gap filtering.</a:t>
            </a: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285750" indent="-171450">
              <a:lnSpc>
                <a:spcPct val="100000"/>
              </a:lnSpc>
              <a:buChar char="•"/>
            </a:pP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285750" indent="-171450">
              <a:lnSpc>
                <a:spcPct val="100000"/>
              </a:lnSpc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Selection threshold: retained sources have at least 6 recorded glitches.</a:t>
            </a: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285750" indent="-171450">
              <a:lnSpc>
                <a:spcPct val="100000"/>
              </a:lnSpc>
              <a:buChar char="•"/>
            </a:pP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285750" indent="-171450">
              <a:lnSpc>
                <a:spcPct val="100000"/>
              </a:lnSpc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Dynamic range: Delta t- spans days to &gt;4000 d; Delta nu / nu spans about 10^-9 to 10^-6.</a:t>
            </a:r>
            <a:endParaRPr lang="en-US" sz="2300"/>
          </a:p>
        </p:txBody>
      </p:sp>
      <p:pic>
        <p:nvPicPr>
          <p:cNvPr id="4" name="global_distributio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7620" y="999490"/>
            <a:ext cx="7032625" cy="55486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987552"/>
            <a:ext cx="2240280" cy="1225296"/>
          </a:xfrm>
          <a:prstGeom prst="rect">
            <a:avLst/>
          </a:prstGeom>
          <a:solidFill>
            <a:srgbClr val="E6F4F1"/>
          </a:solidFill>
          <a:ln w="12700">
            <a:solidFill>
              <a:srgbClr val="0F766E"/>
            </a:solidFill>
          </a:ln>
        </p:spPr>
      </p:sp>
      <p:sp>
        <p:nvSpPr>
          <p:cNvPr id="3" name="Rectangle 2"/>
          <p:cNvSpPr/>
          <p:nvPr/>
        </p:nvSpPr>
        <p:spPr>
          <a:xfrm>
            <a:off x="2880360" y="987552"/>
            <a:ext cx="2240280" cy="1225296"/>
          </a:xfrm>
          <a:prstGeom prst="rect">
            <a:avLst/>
          </a:prstGeom>
          <a:solidFill>
            <a:srgbClr val="E9EEF8"/>
          </a:solidFill>
          <a:ln w="12700">
            <a:solidFill>
              <a:srgbClr val="4564A3"/>
            </a:solidFill>
          </a:ln>
        </p:spPr>
      </p:sp>
      <p:sp>
        <p:nvSpPr>
          <p:cNvPr id="4" name="Rectangle 3"/>
          <p:cNvSpPr/>
          <p:nvPr/>
        </p:nvSpPr>
        <p:spPr>
          <a:xfrm>
            <a:off x="5166360" y="987552"/>
            <a:ext cx="2240280" cy="1225296"/>
          </a:xfrm>
          <a:prstGeom prst="rect">
            <a:avLst/>
          </a:prstGeom>
          <a:solidFill>
            <a:srgbClr val="FFF2E6"/>
          </a:solidFill>
          <a:ln w="12700">
            <a:solidFill>
              <a:srgbClr val="C46A2B"/>
            </a:solidFill>
          </a:ln>
        </p:spPr>
      </p:sp>
      <p:sp>
        <p:nvSpPr>
          <p:cNvPr id="5" name="Rectangle 4"/>
          <p:cNvSpPr/>
          <p:nvPr/>
        </p:nvSpPr>
        <p:spPr>
          <a:xfrm>
            <a:off x="7452360" y="987552"/>
            <a:ext cx="2240280" cy="1225296"/>
          </a:xfrm>
          <a:prstGeom prst="rect">
            <a:avLst/>
          </a:prstGeom>
          <a:solidFill>
            <a:srgbClr val="F1EEF8"/>
          </a:solidFill>
          <a:ln w="12700">
            <a:solidFill>
              <a:srgbClr val="6D5AA7"/>
            </a:solidFill>
          </a:ln>
        </p:spPr>
      </p:sp>
      <p:sp>
        <p:nvSpPr>
          <p:cNvPr id="6" name="Rectangle 5"/>
          <p:cNvSpPr/>
          <p:nvPr/>
        </p:nvSpPr>
        <p:spPr>
          <a:xfrm>
            <a:off x="9738360" y="987552"/>
            <a:ext cx="1783080" cy="1225296"/>
          </a:xfrm>
          <a:prstGeom prst="rect">
            <a:avLst/>
          </a:prstGeom>
          <a:solidFill>
            <a:srgbClr val="F8ECE8"/>
          </a:solidFill>
          <a:ln w="12700">
            <a:solidFill>
              <a:srgbClr val="B24A3B"/>
            </a:solidFill>
          </a:ln>
        </p:spPr>
      </p:sp>
      <p:sp>
        <p:nvSpPr>
          <p:cNvPr id="7" name="Title"/>
          <p:cNvSpPr txBox="1"/>
          <p:nvPr/>
        </p:nvSpPr>
        <p:spPr>
          <a:xfrm>
            <a:off x="658368" y="384048"/>
            <a:ext cx="10881360" cy="50292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0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Method: Turn Sparse Events into Morphology</a:t>
            </a:r>
            <a:endParaRPr lang="en-US" sz="3000"/>
          </a:p>
        </p:txBody>
      </p:sp>
      <p:sp>
        <p:nvSpPr>
          <p:cNvPr id="8" name="Text 1"/>
          <p:cNvSpPr txBox="1"/>
          <p:nvPr/>
        </p:nvSpPr>
        <p:spPr>
          <a:xfrm>
            <a:off x="685800" y="1143000"/>
            <a:ext cx="2057400" cy="932688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1800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Per-source events</a:t>
            </a:r>
            <a:endParaRPr lang="en-US" sz="1800"/>
          </a:p>
          <a:p>
            <a:pPr algn="ctr"/>
            <a:r>
              <a:rPr lang="en-US" sz="1800">
                <a:solidFill>
                  <a:srgbClr val="243746"/>
                </a:solidFill>
                <a:latin typeface="Aptos"/>
                <a:ea typeface="Aptos"/>
                <a:cs typeface="Aptos"/>
              </a:rPr>
              <a:t>Delta t- and Delta nu / nu</a:t>
            </a:r>
            <a:endParaRPr lang="en-US" sz="1800"/>
          </a:p>
        </p:txBody>
      </p:sp>
      <p:sp>
        <p:nvSpPr>
          <p:cNvPr id="9" name="Text 2"/>
          <p:cNvSpPr txBox="1"/>
          <p:nvPr/>
        </p:nvSpPr>
        <p:spPr>
          <a:xfrm>
            <a:off x="2971800" y="1143000"/>
            <a:ext cx="2057400" cy="932688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1800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2D KDE</a:t>
            </a:r>
            <a:endParaRPr lang="en-US" sz="1800"/>
          </a:p>
          <a:p>
            <a:pPr algn="ctr"/>
            <a:r>
              <a:rPr lang="en-US" sz="1800">
                <a:solidFill>
                  <a:srgbClr val="243746"/>
                </a:solidFill>
                <a:latin typeface="Aptos"/>
                <a:ea typeface="Aptos"/>
                <a:cs typeface="Aptos"/>
              </a:rPr>
              <a:t>smooth occupancy field</a:t>
            </a:r>
            <a:endParaRPr lang="en-US" sz="1800"/>
          </a:p>
        </p:txBody>
      </p:sp>
      <p:sp>
        <p:nvSpPr>
          <p:cNvPr id="10" name="Text 3"/>
          <p:cNvSpPr txBox="1"/>
          <p:nvPr/>
        </p:nvSpPr>
        <p:spPr>
          <a:xfrm>
            <a:off x="5257800" y="1143000"/>
            <a:ext cx="2057400" cy="932688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1800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68% HDR</a:t>
            </a:r>
            <a:endParaRPr lang="en-US" sz="1800"/>
          </a:p>
          <a:p>
            <a:pPr algn="ctr"/>
            <a:r>
              <a:rPr lang="en-US" sz="1800">
                <a:solidFill>
                  <a:srgbClr val="243746"/>
                </a:solidFill>
                <a:latin typeface="Aptos"/>
                <a:ea typeface="Aptos"/>
                <a:cs typeface="Aptos"/>
              </a:rPr>
              <a:t>defines the core</a:t>
            </a:r>
            <a:endParaRPr lang="en-US" sz="1800"/>
          </a:p>
        </p:txBody>
      </p:sp>
      <p:sp>
        <p:nvSpPr>
          <p:cNvPr id="11" name="Text 4"/>
          <p:cNvSpPr txBox="1"/>
          <p:nvPr/>
        </p:nvSpPr>
        <p:spPr>
          <a:xfrm>
            <a:off x="7543800" y="1143000"/>
            <a:ext cx="2057400" cy="932688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1800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Descriptors</a:t>
            </a:r>
            <a:endParaRPr lang="en-US" sz="1800"/>
          </a:p>
          <a:p>
            <a:pPr algn="ctr"/>
            <a:r>
              <a:rPr lang="en-US" sz="1800">
                <a:solidFill>
                  <a:srgbClr val="243746"/>
                </a:solidFill>
                <a:latin typeface="Aptos"/>
                <a:ea typeface="Aptos"/>
                <a:cs typeface="Aptos"/>
              </a:rPr>
              <a:t>area, anisotropy, tails</a:t>
            </a:r>
            <a:endParaRPr lang="en-US" sz="1800"/>
          </a:p>
        </p:txBody>
      </p:sp>
      <p:sp>
        <p:nvSpPr>
          <p:cNvPr id="12" name="Text 5"/>
          <p:cNvSpPr txBox="1"/>
          <p:nvPr/>
        </p:nvSpPr>
        <p:spPr>
          <a:xfrm>
            <a:off x="9829800" y="1143000"/>
            <a:ext cx="1600200" cy="932688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1800" b="1">
                <a:solidFill>
                  <a:srgbClr val="243746"/>
                </a:solidFill>
                <a:latin typeface="Aptos"/>
                <a:ea typeface="Aptos"/>
                <a:cs typeface="Aptos"/>
              </a:rPr>
              <a:t>Ward</a:t>
            </a:r>
            <a:endParaRPr lang="en-US" sz="1800"/>
          </a:p>
          <a:p>
            <a:pPr algn="ctr"/>
            <a:r>
              <a:rPr lang="en-US" sz="1800">
                <a:solidFill>
                  <a:srgbClr val="243746"/>
                </a:solidFill>
                <a:latin typeface="Aptos"/>
                <a:ea typeface="Aptos"/>
                <a:cs typeface="Aptos"/>
              </a:rPr>
              <a:t>clustering</a:t>
            </a:r>
            <a:endParaRPr lang="en-US" sz="1800"/>
          </a:p>
        </p:txBody>
      </p:sp>
      <p:sp>
        <p:nvSpPr>
          <p:cNvPr id="13" name="Text 6"/>
          <p:cNvSpPr txBox="1"/>
          <p:nvPr/>
        </p:nvSpPr>
        <p:spPr>
          <a:xfrm>
            <a:off x="914400" y="3068955"/>
            <a:ext cx="10332720" cy="2011680"/>
          </a:xfrm>
          <a:noFill/>
          <a:ln>
            <a:noFill/>
          </a:ln>
        </p:spPr>
        <p:txBody>
          <a:bodyPr wrap="square" anchor="ctr"/>
          <a:lstStyle/>
          <a:p>
            <a:pPr>
              <a:lnSpc>
                <a:spcPct val="150000"/>
              </a:lnSpc>
            </a:pPr>
            <a:r>
              <a:rPr lang="en-US" sz="2400">
                <a:solidFill>
                  <a:srgbClr val="243746"/>
                </a:solidFill>
                <a:latin typeface="Aptos"/>
                <a:ea typeface="Aptos"/>
                <a:cs typeface="Aptos"/>
              </a:rPr>
              <a:t>Feature vector for each pulsar: log A_HDR, log AR, and f_out.</a:t>
            </a:r>
            <a:endParaRPr lang="en-US" sz="2400"/>
          </a:p>
          <a:p>
            <a:pPr marL="285750" indent="-171450">
              <a:lnSpc>
                <a:spcPct val="150000"/>
              </a:lnSpc>
              <a:buChar char="•"/>
            </a:pPr>
            <a:r>
              <a:rPr lang="en-US" sz="2400">
                <a:solidFill>
                  <a:srgbClr val="243746"/>
                </a:solidFill>
                <a:latin typeface="Aptos"/>
                <a:ea typeface="Aptos"/>
                <a:cs typeface="Aptos"/>
              </a:rPr>
              <a:t>A_HDR measures the size of the high-density core.</a:t>
            </a:r>
            <a:endParaRPr lang="en-US" sz="2400"/>
          </a:p>
          <a:p>
            <a:pPr marL="285750" indent="-171450">
              <a:lnSpc>
                <a:spcPct val="150000"/>
              </a:lnSpc>
              <a:buChar char="•"/>
            </a:pPr>
            <a:r>
              <a:rPr lang="en-US" sz="2400">
                <a:solidFill>
                  <a:srgbClr val="243746"/>
                </a:solidFill>
                <a:latin typeface="Aptos"/>
                <a:ea typeface="Aptos"/>
                <a:cs typeface="Aptos"/>
              </a:rPr>
              <a:t>AR measures elongation of the occupancy pattern.</a:t>
            </a:r>
            <a:endParaRPr lang="en-US" sz="2400"/>
          </a:p>
          <a:p>
            <a:pPr marL="285750" indent="-171450">
              <a:lnSpc>
                <a:spcPct val="150000"/>
              </a:lnSpc>
              <a:buChar char="•"/>
            </a:pPr>
            <a:r>
              <a:rPr lang="en-US" sz="2400">
                <a:solidFill>
                  <a:srgbClr val="243746"/>
                </a:solidFill>
                <a:latin typeface="Aptos"/>
                <a:ea typeface="Aptos"/>
                <a:cs typeface="Aptos"/>
              </a:rPr>
              <a:t>f_out measures the fraction of events outside the 68% HDR core.</a:t>
            </a:r>
            <a:endParaRPr lang="en-US"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658368" y="384048"/>
            <a:ext cx="10881360" cy="50292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0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Why Require at Least Six Glitches?</a:t>
            </a:r>
            <a:endParaRPr lang="en-US" sz="3000"/>
          </a:p>
        </p:txBody>
      </p:sp>
      <p:sp>
        <p:nvSpPr>
          <p:cNvPr id="3" name="Body Bullets"/>
          <p:cNvSpPr txBox="1"/>
          <p:nvPr/>
        </p:nvSpPr>
        <p:spPr>
          <a:xfrm>
            <a:off x="119253" y="1197102"/>
            <a:ext cx="4800600" cy="4480560"/>
          </a:xfrm>
          <a:noFill/>
          <a:ln>
            <a:noFill/>
          </a:ln>
        </p:spPr>
        <p:txBody>
          <a:bodyPr wrap="square" anchor="ctr"/>
          <a:lstStyle/>
          <a:p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Bootstrap resampling tests whether KDE-HDR reconstruction is stable for each source.</a:t>
            </a:r>
            <a:endParaRPr lang="en-US" sz="2300"/>
          </a:p>
          <a:p>
            <a:pPr marL="285750" indent="-171450">
              <a:buChar char="•"/>
            </a:pP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The failure rate drops sharply from N_g = 5 to N_g = 6.</a:t>
            </a:r>
            <a:endParaRPr lang="en-US" sz="2300"/>
          </a:p>
          <a:p>
            <a:pPr marL="285750" indent="-171450">
              <a:buChar char="•"/>
            </a:pP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This supports the adopted threshold and limits the influence of poorly constrained density fields.</a:t>
            </a:r>
            <a:endParaRPr lang="en-US" sz="2300"/>
          </a:p>
        </p:txBody>
      </p:sp>
      <p:pic>
        <p:nvPicPr>
          <p:cNvPr id="4" name="failrat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475" y="1196975"/>
            <a:ext cx="6976110" cy="45516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658368" y="384048"/>
            <a:ext cx="10881360" cy="50292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0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Per-Source KDE Maps Show Real Morphological Diversity</a:t>
            </a:r>
            <a:endParaRPr lang="en-US" sz="3000"/>
          </a:p>
        </p:txBody>
      </p:sp>
      <p:sp>
        <p:nvSpPr>
          <p:cNvPr id="3" name="Body Bullets"/>
          <p:cNvSpPr txBox="1"/>
          <p:nvPr/>
        </p:nvSpPr>
        <p:spPr>
          <a:xfrm>
            <a:off x="335153" y="1628902"/>
            <a:ext cx="4800600" cy="4480560"/>
          </a:xfrm>
          <a:noFill/>
          <a:ln>
            <a:noFill/>
          </a:ln>
        </p:spPr>
        <p:txBody>
          <a:bodyPr wrap="square" anchor="ctr"/>
          <a:lstStyle/>
          <a:p>
            <a:pPr marL="0" indent="0">
              <a:buFont typeface="Arial" panose="020B0604020202090204" pitchFamily="34" charset="0"/>
              <a:buNone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Crab: a tightly confined core at small amplitudes and short-to-moderate waiting times.</a:t>
            </a: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0" indent="0">
              <a:buFont typeface="Arial" panose="020B0604020202090204" pitchFamily="34" charset="0"/>
              <a:buNone/>
            </a:pP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0" indent="0">
              <a:buFont typeface="Arial" panose="020B0604020202090204" pitchFamily="34" charset="0"/>
              <a:buNone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Vela: a broad, structured ridge at large amplitudes with secondary occupancy.</a:t>
            </a: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0" indent="0">
              <a:buFont typeface="Arial" panose="020B0604020202090204" pitchFamily="34" charset="0"/>
              <a:buNone/>
            </a:pP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0" indent="0">
              <a:buFont typeface="Arial" panose="020B0604020202090204" pitchFamily="34" charset="0"/>
              <a:buNone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J0537-6910: an elongated field with multiple peaks and high peripheral occupancy.</a:t>
            </a: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0" indent="0">
              <a:buFont typeface="Arial" panose="020B0604020202090204" pitchFamily="34" charset="0"/>
              <a:buNone/>
            </a:pP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0" indent="0">
              <a:buFont typeface="Arial" panose="020B0604020202090204" pitchFamily="34" charset="0"/>
              <a:buNone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The relevant signal is geometry, not only the one-dimensional glitch-size distribution.</a:t>
            </a:r>
            <a:endParaRPr lang="en-US" sz="2300"/>
          </a:p>
        </p:txBody>
      </p:sp>
      <p:pic>
        <p:nvPicPr>
          <p:cNvPr id="4" name="kde_frequent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7620" y="961390"/>
            <a:ext cx="6929755" cy="57867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658368" y="384048"/>
            <a:ext cx="10881360" cy="50292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0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Population Result: Compact and Extended Classes</a:t>
            </a:r>
            <a:endParaRPr lang="en-US" sz="3000"/>
          </a:p>
        </p:txBody>
      </p:sp>
      <p:sp>
        <p:nvSpPr>
          <p:cNvPr id="3" name="Body Bullets"/>
          <p:cNvSpPr txBox="1"/>
          <p:nvPr/>
        </p:nvSpPr>
        <p:spPr>
          <a:xfrm>
            <a:off x="119380" y="1557020"/>
            <a:ext cx="4284345" cy="4480560"/>
          </a:xfrm>
          <a:noFill/>
          <a:ln>
            <a:noFill/>
          </a:ln>
        </p:spPr>
        <p:txBody>
          <a:bodyPr wrap="square" anchor="ctr"/>
          <a:lstStyle/>
          <a:p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Hierarchical clustering reveals a primary two-class split in KDE-HDR feature space.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Compact class: smaller HDR areas, higher anisotropy, and limited peripheral excursions.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Extended class: broader, more isotropic distributions with stronger low-density tails.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Two prolific sources, J0537-6910 and J1341-6220, sit in intermediate Complex positions.</a:t>
            </a:r>
            <a:endParaRPr lang="en-US" sz="2300"/>
          </a:p>
        </p:txBody>
      </p:sp>
      <p:sp>
        <p:nvSpPr>
          <p:cNvPr id="4" name="Text 1"/>
          <p:cNvSpPr txBox="1"/>
          <p:nvPr/>
        </p:nvSpPr>
        <p:spPr>
          <a:xfrm>
            <a:off x="5015865" y="5085715"/>
            <a:ext cx="6172200" cy="1353312"/>
          </a:xfrm>
          <a:noFill/>
          <a:ln>
            <a:noFill/>
          </a:ln>
        </p:spPr>
        <p:txBody>
          <a:bodyPr wrap="square" anchor="ctr"/>
          <a:lstStyle/>
          <a:p>
            <a:r>
              <a:rPr lang="en-US" sz="210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PCA context: PC1 explains 72.4% of the variance and traces overall occupancy extent; PC2 adds 19.1% and captures shape variation.</a:t>
            </a:r>
            <a:endParaRPr lang="en-US" sz="2100"/>
          </a:p>
        </p:txBody>
      </p:sp>
      <p:pic>
        <p:nvPicPr>
          <p:cNvPr id="5" name="clustering_pca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7485" y="1701165"/>
            <a:ext cx="8130540" cy="26689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896112"/>
            <a:ext cx="5532120" cy="4645152"/>
          </a:xfrm>
          <a:prstGeom prst="rect">
            <a:avLst/>
          </a:prstGeom>
          <a:solidFill>
            <a:srgbClr val="F4F7F9"/>
          </a:solidFill>
          <a:ln w="12700">
            <a:solidFill>
              <a:srgbClr val="CBD5E1"/>
            </a:solidFill>
          </a:ln>
        </p:spPr>
      </p:sp>
      <p:sp>
        <p:nvSpPr>
          <p:cNvPr id="3" name="Rectangle 2"/>
          <p:cNvSpPr/>
          <p:nvPr/>
        </p:nvSpPr>
        <p:spPr>
          <a:xfrm>
            <a:off x="6080760" y="896112"/>
            <a:ext cx="5440680" cy="4645152"/>
          </a:xfrm>
          <a:prstGeom prst="rect">
            <a:avLst/>
          </a:prstGeom>
          <a:solidFill>
            <a:srgbClr val="F4F7F9"/>
          </a:solidFill>
          <a:ln w="12700">
            <a:solidFill>
              <a:srgbClr val="CBD5E1"/>
            </a:solidFill>
          </a:ln>
        </p:spPr>
      </p:sp>
      <p:sp>
        <p:nvSpPr>
          <p:cNvPr id="4" name="Title"/>
          <p:cNvSpPr txBox="1"/>
          <p:nvPr/>
        </p:nvSpPr>
        <p:spPr>
          <a:xfrm>
            <a:off x="658368" y="384048"/>
            <a:ext cx="10881360" cy="50292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0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Robustness and Physical Drivers</a:t>
            </a:r>
            <a:endParaRPr lang="en-US" sz="3000"/>
          </a:p>
        </p:txBody>
      </p:sp>
      <p:sp>
        <p:nvSpPr>
          <p:cNvPr id="5" name="Text 1"/>
          <p:cNvSpPr txBox="1"/>
          <p:nvPr/>
        </p:nvSpPr>
        <p:spPr>
          <a:xfrm>
            <a:off x="777240" y="1051560"/>
            <a:ext cx="5212080" cy="4251960"/>
          </a:xfrm>
          <a:noFill/>
          <a:ln>
            <a:noFill/>
          </a:ln>
        </p:spPr>
        <p:txBody>
          <a:bodyPr wrap="square" anchor="ctr"/>
          <a:lstStyle/>
          <a:p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Classification stability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Most sources retain their baseline class in more than 85% of bootstrap realizations.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Feature ablation changes labels mainly for low-stability sources.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The baseline split is exactly recovered for q = 0.50 or 0.68 with moderate bandwidths.</a:t>
            </a:r>
            <a:endParaRPr lang="en-US" sz="2300"/>
          </a:p>
        </p:txBody>
      </p:sp>
      <p:sp>
        <p:nvSpPr>
          <p:cNvPr id="6" name="Text 2"/>
          <p:cNvSpPr txBox="1"/>
          <p:nvPr/>
        </p:nvSpPr>
        <p:spPr>
          <a:xfrm>
            <a:off x="6263640" y="1051560"/>
            <a:ext cx="5074920" cy="4251960"/>
          </a:xfrm>
          <a:noFill/>
          <a:ln>
            <a:noFill/>
          </a:ln>
        </p:spPr>
        <p:txBody>
          <a:bodyPr wrap="square" anchor="ctr"/>
          <a:lstStyle/>
          <a:p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Physical association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Logistic regression gives in-sample AUC = 0.88.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Leave-one-out AUC_CV = 0.59, so coefficients are trends, not hard boundaries.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The dominant predictor is mean backward waiting time, with coefficient 1.531.</a:t>
            </a:r>
            <a:endParaRPr lang="en-US" sz="23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868680"/>
            <a:ext cx="5440680" cy="4800600"/>
          </a:xfrm>
          <a:prstGeom prst="rect">
            <a:avLst/>
          </a:prstGeom>
          <a:solidFill>
            <a:srgbClr val="E9EEF8"/>
          </a:solidFill>
          <a:ln w="12700">
            <a:solidFill>
              <a:srgbClr val="4564A3"/>
            </a:solidFill>
          </a:ln>
        </p:spPr>
      </p:sp>
      <p:sp>
        <p:nvSpPr>
          <p:cNvPr id="3" name="Rectangle 2"/>
          <p:cNvSpPr/>
          <p:nvPr/>
        </p:nvSpPr>
        <p:spPr>
          <a:xfrm>
            <a:off x="6172200" y="868680"/>
            <a:ext cx="5440680" cy="4800600"/>
          </a:xfrm>
          <a:prstGeom prst="rect">
            <a:avLst/>
          </a:prstGeom>
          <a:solidFill>
            <a:srgbClr val="FFF2E6"/>
          </a:solidFill>
          <a:ln w="12700">
            <a:solidFill>
              <a:srgbClr val="C46A2B"/>
            </a:solidFill>
          </a:ln>
        </p:spPr>
      </p:sp>
      <p:sp>
        <p:nvSpPr>
          <p:cNvPr id="4" name="Title"/>
          <p:cNvSpPr txBox="1"/>
          <p:nvPr/>
        </p:nvSpPr>
        <p:spPr>
          <a:xfrm>
            <a:off x="658368" y="384048"/>
            <a:ext cx="10881360" cy="50292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0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Physical Interpretation</a:t>
            </a:r>
            <a:endParaRPr lang="en-US" sz="3000"/>
          </a:p>
        </p:txBody>
      </p:sp>
      <p:sp>
        <p:nvSpPr>
          <p:cNvPr id="5" name="Text 1"/>
          <p:cNvSpPr txBox="1"/>
          <p:nvPr/>
        </p:nvSpPr>
        <p:spPr>
          <a:xfrm>
            <a:off x="777240" y="1005840"/>
            <a:ext cx="5120640" cy="4389120"/>
          </a:xfrm>
          <a:noFill/>
          <a:ln>
            <a:noFill/>
          </a:ln>
        </p:spPr>
        <p:txBody>
          <a:bodyPr wrap="square" anchor="ctr"/>
          <a:lstStyle/>
          <a:p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Compact mode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Near-complete reservoir depletion in each cycle.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Waiting time and amplitude are coherently coupled.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Occupancy appears as a concentrated core or elongated ridge.</a:t>
            </a:r>
            <a:endParaRPr lang="en-US" sz="2300"/>
          </a:p>
        </p:txBody>
      </p:sp>
      <p:sp>
        <p:nvSpPr>
          <p:cNvPr id="6" name="Text 2"/>
          <p:cNvSpPr txBox="1"/>
          <p:nvPr/>
        </p:nvSpPr>
        <p:spPr>
          <a:xfrm>
            <a:off x="6355080" y="1005840"/>
            <a:ext cx="5074920" cy="4389120"/>
          </a:xfrm>
          <a:noFill/>
          <a:ln>
            <a:noFill/>
          </a:ln>
        </p:spPr>
        <p:txBody>
          <a:bodyPr wrap="square" anchor="ctr"/>
          <a:lstStyle/>
          <a:p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Extended mode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Partial, avalanche-like releases tap only part of the reservoir.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Sizes and intervals become broader and less tightly coupled.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Observed short-term glitch activity G can underestimate true superfluid participation.</a:t>
            </a:r>
            <a:endParaRPr lang="en-US" sz="23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658368" y="384048"/>
            <a:ext cx="10881360" cy="50292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0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Why the Backward Waiting Time Matters</a:t>
            </a:r>
            <a:endParaRPr lang="en-US" sz="3000"/>
          </a:p>
        </p:txBody>
      </p:sp>
      <p:sp>
        <p:nvSpPr>
          <p:cNvPr id="3" name="Body Bullets"/>
          <p:cNvSpPr txBox="1"/>
          <p:nvPr/>
        </p:nvSpPr>
        <p:spPr>
          <a:xfrm>
            <a:off x="335280" y="1412875"/>
            <a:ext cx="4304030" cy="4480560"/>
          </a:xfrm>
          <a:noFill/>
          <a:ln>
            <a:noFill/>
          </a:ln>
        </p:spPr>
        <p:txBody>
          <a:bodyPr wrap="square" anchor="ctr"/>
          <a:lstStyle/>
          <a:p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Delta t- conditions each glitch on the pre-event state of the reservoir.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Repeating the pipeline with forward waiting time still gives two classes, but the separation is weaker.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Forward intervals are more exposed to post-glitch recovery and stochastic triggering.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This supports Delta t- as the primary variable for reservoir accumulation.</a:t>
            </a:r>
            <a:endParaRPr lang="en-US" sz="2300"/>
          </a:p>
        </p:txBody>
      </p:sp>
      <p:pic>
        <p:nvPicPr>
          <p:cNvPr id="4" name="forward_dendrogram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3430" y="1557020"/>
            <a:ext cx="7463155" cy="35471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658368" y="384048"/>
            <a:ext cx="10881360" cy="50292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000" b="1">
                <a:solidFill>
                  <a:srgbClr val="102A43"/>
                </a:solidFill>
                <a:latin typeface="Aptos"/>
                <a:ea typeface="Aptos"/>
                <a:cs typeface="Aptos"/>
              </a:rPr>
              <a:t>Conclusions</a:t>
            </a:r>
            <a:endParaRPr lang="en-US" sz="3000"/>
          </a:p>
        </p:txBody>
      </p:sp>
      <p:sp>
        <p:nvSpPr>
          <p:cNvPr id="3" name="Body Bullets"/>
          <p:cNvSpPr txBox="1"/>
          <p:nvPr/>
        </p:nvSpPr>
        <p:spPr>
          <a:xfrm>
            <a:off x="749808" y="1078992"/>
            <a:ext cx="10652760" cy="4480560"/>
          </a:xfrm>
          <a:noFill/>
          <a:ln>
            <a:noFill/>
          </a:ln>
        </p:spPr>
        <p:txBody>
          <a:bodyPr wrap="square" anchor="ctr"/>
          <a:lstStyle/>
          <a:p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A reproducible KDE-HDR framework quantifies glitch morphology in the Delta t_- versus Delta nu / nu plane.</a:t>
            </a:r>
            <a:endParaRPr lang="en-US" sz="2300"/>
          </a:p>
          <a:p>
            <a:pPr marL="285750" indent="-171450">
              <a:buChar char="•"/>
            </a:pPr>
            <a:endParaRPr lang="en-US" sz="2300">
              <a:solidFill>
                <a:srgbClr val="243746"/>
              </a:solidFill>
              <a:latin typeface="Aptos"/>
              <a:ea typeface="Aptos"/>
              <a:cs typeface="Aptos"/>
            </a:endParaRPr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The cleaned sample of 349 glitches from 22 pulsars separates into Compact and Extended modes.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Mean backward waiting time is the strongest physical predictor of class membership.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Compact morphology is consistent with coherent, near-complete depletion; Extended morphology points to partial avalanche-like releases.</a:t>
            </a:r>
            <a:endParaRPr lang="en-US" sz="2300"/>
          </a:p>
          <a:p>
            <a:pPr marL="285750" indent="-171450">
              <a:buChar char="•"/>
            </a:pPr>
            <a:r>
              <a:rPr lang="en-US" sz="2300">
                <a:solidFill>
                  <a:srgbClr val="243746"/>
                </a:solidFill>
                <a:latin typeface="Aptos"/>
                <a:ea typeface="Aptos"/>
                <a:cs typeface="Aptos"/>
              </a:rPr>
              <a:t>Morphological class should be considered when using glitch activity to infer the angular-momentum reservoir.</a:t>
            </a:r>
            <a:endParaRPr lang="en-US" sz="2300"/>
          </a:p>
        </p:txBody>
      </p:sp>
      <p:sp>
        <p:nvSpPr>
          <p:cNvPr id="4" name="Text 1"/>
          <p:cNvSpPr txBox="1"/>
          <p:nvPr/>
        </p:nvSpPr>
        <p:spPr>
          <a:xfrm>
            <a:off x="868680" y="5949315"/>
            <a:ext cx="10424160" cy="411480"/>
          </a:xfr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n-US" sz="3200" b="1">
                <a:solidFill>
                  <a:srgbClr val="0F766E"/>
                </a:solidFill>
                <a:latin typeface="Aptos"/>
                <a:ea typeface="Aptos"/>
                <a:cs typeface="Aptos"/>
              </a:rPr>
              <a:t>Thank you</a:t>
            </a:r>
            <a:endParaRPr lang="en-US" sz="3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litchTaxonomy">
  <a:themeElements>
    <a:clrScheme name="GlitchTaxonomy">
      <a:dk1>
        <a:srgbClr val="102A43"/>
      </a:dk1>
      <a:lt1>
        <a:srgbClr val="F6F8FB"/>
      </a:lt1>
      <a:dk2>
        <a:srgbClr val="243746"/>
      </a:dk2>
      <a:lt2>
        <a:srgbClr val="E9EEF8"/>
      </a:lt2>
      <a:accent1>
        <a:srgbClr val="0F766E"/>
      </a:accent1>
      <a:accent2>
        <a:srgbClr val="4564A3"/>
      </a:accent2>
      <a:accent3>
        <a:srgbClr val="C46A2B"/>
      </a:accent3>
      <a:accent4>
        <a:srgbClr val="B24A3B"/>
      </a:accent4>
      <a:accent5>
        <a:srgbClr val="6D5AA7"/>
      </a:accent5>
      <a:accent6>
        <a:srgbClr val="5C6B73"/>
      </a:accent6>
      <a:hlink>
        <a:srgbClr val="0F766E"/>
      </a:hlink>
      <a:folHlink>
        <a:srgbClr val="6D5AA7"/>
      </a:folHlink>
    </a:clrScheme>
    <a:fontScheme name="Aptos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GlitchTaxonomy">
      <a:fillStyleLst/>
      <a:lnStyleLst>
        <a:ln/>
        <a:ln/>
        <a:ln/>
      </a:lnStyleLst>
      <a:effectStyleLst/>
      <a:bgFillStyleLst/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4575</Words>
  <Application>WPS 表格</Application>
  <PresentationFormat>On-screen Show (16:9)</PresentationFormat>
  <Paragraphs>122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4" baseType="lpstr">
      <vt:lpstr>Arial</vt:lpstr>
      <vt:lpstr>宋体</vt:lpstr>
      <vt:lpstr>Wingdings</vt:lpstr>
      <vt:lpstr>Aptos</vt:lpstr>
      <vt:lpstr>Thonburi</vt:lpstr>
      <vt:lpstr>宋体</vt:lpstr>
      <vt:lpstr>汉仪书宋二KW</vt:lpstr>
      <vt:lpstr>微软雅黑</vt:lpstr>
      <vt:lpstr>汉仪旗黑</vt:lpstr>
      <vt:lpstr>Arial Unicode MS</vt:lpstr>
      <vt:lpstr>Calibri</vt:lpstr>
      <vt:lpstr>Helvetica Neue</vt:lpstr>
      <vt:lpstr>GlitchTaxonomy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Distinct Modes of Pulsar Glitch Activity</dc:title>
  <dc:creator>Codex</dc:creator>
  <cp:lastModifiedBy>闻道文</cp:lastModifiedBy>
  <cp:revision>6</cp:revision>
  <dcterms:created xsi:type="dcterms:W3CDTF">2026-07-03T03:57:48Z</dcterms:created>
  <dcterms:modified xsi:type="dcterms:W3CDTF">2026-07-03T03:57:48Z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E98CEBA9DD397CEBAC0A476A5491C97D_43</vt:lpwstr>
  </property>
  <property fmtid="{D5CDD505-2E9C-101B-9397-08002B2CF9AE}" pid="3" name="KSOProductBuildVer">
    <vt:lpwstr>2052-6.12.1.8902</vt:lpwstr>
  </property>
</Properties>
</file>