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handoutMasterIdLst>
    <p:handoutMasterId r:id="rId19"/>
  </p:handoutMasterIdLst>
  <p:sldIdLst>
    <p:sldId id="256" r:id="rId2"/>
    <p:sldId id="356" r:id="rId3"/>
    <p:sldId id="371" r:id="rId4"/>
    <p:sldId id="372" r:id="rId5"/>
    <p:sldId id="373" r:id="rId6"/>
    <p:sldId id="374" r:id="rId7"/>
    <p:sldId id="376" r:id="rId8"/>
    <p:sldId id="377" r:id="rId9"/>
    <p:sldId id="378" r:id="rId10"/>
    <p:sldId id="379" r:id="rId11"/>
    <p:sldId id="380" r:id="rId12"/>
    <p:sldId id="381" r:id="rId13"/>
    <p:sldId id="382" r:id="rId14"/>
    <p:sldId id="383" r:id="rId15"/>
    <p:sldId id="384" r:id="rId16"/>
    <p:sldId id="386" r:id="rId17"/>
  </p:sldIdLst>
  <p:sldSz cx="13442950" cy="75612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>
        <p:scale>
          <a:sx n="68" d="100"/>
          <a:sy n="68" d="100"/>
        </p:scale>
        <p:origin x="912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1BDF38-5D60-4648-B540-BA22CD559583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99512-A7BF-48D5-80F3-9D615FDF74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9856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71D405-BD52-4A92-ABAC-51E739156FE1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88D81-F6A1-4588-8591-E968A1DCDA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484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60623" rtl="0" eaLnBrk="1" latinLnBrk="0" hangingPunct="1">
      <a:defRPr sz="1917" kern="1200">
        <a:solidFill>
          <a:schemeClr val="tx1"/>
        </a:solidFill>
        <a:latin typeface="+mn-lt"/>
        <a:ea typeface="+mn-ea"/>
        <a:cs typeface="+mn-cs"/>
      </a:defRPr>
    </a:lvl1pPr>
    <a:lvl2pPr marL="730311" algn="l" defTabSz="1460623" rtl="0" eaLnBrk="1" latinLnBrk="0" hangingPunct="1">
      <a:defRPr sz="1917" kern="1200">
        <a:solidFill>
          <a:schemeClr val="tx1"/>
        </a:solidFill>
        <a:latin typeface="+mn-lt"/>
        <a:ea typeface="+mn-ea"/>
        <a:cs typeface="+mn-cs"/>
      </a:defRPr>
    </a:lvl2pPr>
    <a:lvl3pPr marL="1460623" algn="l" defTabSz="1460623" rtl="0" eaLnBrk="1" latinLnBrk="0" hangingPunct="1">
      <a:defRPr sz="1917" kern="1200">
        <a:solidFill>
          <a:schemeClr val="tx1"/>
        </a:solidFill>
        <a:latin typeface="+mn-lt"/>
        <a:ea typeface="+mn-ea"/>
        <a:cs typeface="+mn-cs"/>
      </a:defRPr>
    </a:lvl3pPr>
    <a:lvl4pPr marL="2190933" algn="l" defTabSz="1460623" rtl="0" eaLnBrk="1" latinLnBrk="0" hangingPunct="1">
      <a:defRPr sz="1917" kern="1200">
        <a:solidFill>
          <a:schemeClr val="tx1"/>
        </a:solidFill>
        <a:latin typeface="+mn-lt"/>
        <a:ea typeface="+mn-ea"/>
        <a:cs typeface="+mn-cs"/>
      </a:defRPr>
    </a:lvl4pPr>
    <a:lvl5pPr marL="2921244" algn="l" defTabSz="1460623" rtl="0" eaLnBrk="1" latinLnBrk="0" hangingPunct="1">
      <a:defRPr sz="1917" kern="1200">
        <a:solidFill>
          <a:schemeClr val="tx1"/>
        </a:solidFill>
        <a:latin typeface="+mn-lt"/>
        <a:ea typeface="+mn-ea"/>
        <a:cs typeface="+mn-cs"/>
      </a:defRPr>
    </a:lvl5pPr>
    <a:lvl6pPr marL="3651556" algn="l" defTabSz="1460623" rtl="0" eaLnBrk="1" latinLnBrk="0" hangingPunct="1">
      <a:defRPr sz="1917" kern="1200">
        <a:solidFill>
          <a:schemeClr val="tx1"/>
        </a:solidFill>
        <a:latin typeface="+mn-lt"/>
        <a:ea typeface="+mn-ea"/>
        <a:cs typeface="+mn-cs"/>
      </a:defRPr>
    </a:lvl6pPr>
    <a:lvl7pPr marL="4381866" algn="l" defTabSz="1460623" rtl="0" eaLnBrk="1" latinLnBrk="0" hangingPunct="1">
      <a:defRPr sz="1917" kern="1200">
        <a:solidFill>
          <a:schemeClr val="tx1"/>
        </a:solidFill>
        <a:latin typeface="+mn-lt"/>
        <a:ea typeface="+mn-ea"/>
        <a:cs typeface="+mn-cs"/>
      </a:defRPr>
    </a:lvl7pPr>
    <a:lvl8pPr marL="5112178" algn="l" defTabSz="1460623" rtl="0" eaLnBrk="1" latinLnBrk="0" hangingPunct="1">
      <a:defRPr sz="1917" kern="1200">
        <a:solidFill>
          <a:schemeClr val="tx1"/>
        </a:solidFill>
        <a:latin typeface="+mn-lt"/>
        <a:ea typeface="+mn-ea"/>
        <a:cs typeface="+mn-cs"/>
      </a:defRPr>
    </a:lvl8pPr>
    <a:lvl9pPr marL="5842489" algn="l" defTabSz="1460623" rtl="0" eaLnBrk="1" latinLnBrk="0" hangingPunct="1">
      <a:defRPr sz="191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0369" y="1237457"/>
            <a:ext cx="10082213" cy="2632440"/>
          </a:xfrm>
        </p:spPr>
        <p:txBody>
          <a:bodyPr anchor="b"/>
          <a:lstStyle>
            <a:lvl1pPr algn="ctr">
              <a:defRPr sz="661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0369" y="3971414"/>
            <a:ext cx="10082213" cy="1825554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58537-D74C-410B-8491-8A88A84B2EE7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B49E-75CD-4D8F-A9FE-D2BDDB43E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425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58537-D74C-410B-8491-8A88A84B2EE7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B49E-75CD-4D8F-A9FE-D2BDDB43E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7873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01" y="1885066"/>
            <a:ext cx="11594544" cy="3145275"/>
          </a:xfrm>
        </p:spPr>
        <p:txBody>
          <a:bodyPr anchor="b"/>
          <a:lstStyle>
            <a:lvl1pPr>
              <a:defRPr sz="661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7201" y="5060096"/>
            <a:ext cx="11594544" cy="1654026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58537-D74C-410B-8491-8A88A84B2EE7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B49E-75CD-4D8F-A9FE-D2BDDB43E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4084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4203" y="2012836"/>
            <a:ext cx="5713254" cy="479755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5493" y="2012836"/>
            <a:ext cx="5713254" cy="479755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58537-D74C-410B-8491-8A88A84B2EE7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B49E-75CD-4D8F-A9FE-D2BDDB43E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385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954" y="402568"/>
            <a:ext cx="11594544" cy="146149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5955" y="1853560"/>
            <a:ext cx="5686997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955" y="2761961"/>
            <a:ext cx="5686997" cy="406242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5493" y="1853560"/>
            <a:ext cx="5715005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05493" y="2761961"/>
            <a:ext cx="5715005" cy="406242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58537-D74C-410B-8491-8A88A84B2EE7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B49E-75CD-4D8F-A9FE-D2BDDB43E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647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58537-D74C-410B-8491-8A88A84B2EE7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B49E-75CD-4D8F-A9FE-D2BDDB43E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0850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58537-D74C-410B-8491-8A88A84B2EE7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B49E-75CD-4D8F-A9FE-D2BDDB43E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095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954" y="504084"/>
            <a:ext cx="4335701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5" y="1088682"/>
            <a:ext cx="6805493" cy="537339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954" y="2268379"/>
            <a:ext cx="4335701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58537-D74C-410B-8491-8A88A84B2EE7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B49E-75CD-4D8F-A9FE-D2BDDB43E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344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954" y="504084"/>
            <a:ext cx="4335701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5005" y="1088682"/>
            <a:ext cx="6805493" cy="5373398"/>
          </a:xfrm>
        </p:spPr>
        <p:txBody>
          <a:bodyPr anchor="t"/>
          <a:lstStyle>
            <a:lvl1pPr marL="0" indent="0">
              <a:buNone/>
              <a:defRPr sz="3528"/>
            </a:lvl1pPr>
            <a:lvl2pPr marL="504063" indent="0">
              <a:buNone/>
              <a:defRPr sz="3087"/>
            </a:lvl2pPr>
            <a:lvl3pPr marL="1008126" indent="0">
              <a:buNone/>
              <a:defRPr sz="2646"/>
            </a:lvl3pPr>
            <a:lvl4pPr marL="1512189" indent="0">
              <a:buNone/>
              <a:defRPr sz="2205"/>
            </a:lvl4pPr>
            <a:lvl5pPr marL="2016252" indent="0">
              <a:buNone/>
              <a:defRPr sz="2205"/>
            </a:lvl5pPr>
            <a:lvl6pPr marL="2520315" indent="0">
              <a:buNone/>
              <a:defRPr sz="2205"/>
            </a:lvl6pPr>
            <a:lvl7pPr marL="3024378" indent="0">
              <a:buNone/>
              <a:defRPr sz="2205"/>
            </a:lvl7pPr>
            <a:lvl8pPr marL="3528441" indent="0">
              <a:buNone/>
              <a:defRPr sz="2205"/>
            </a:lvl8pPr>
            <a:lvl9pPr marL="4032504" indent="0">
              <a:buNone/>
              <a:defRPr sz="220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954" y="2268379"/>
            <a:ext cx="4335701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58537-D74C-410B-8491-8A88A84B2EE7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B49E-75CD-4D8F-A9FE-D2BDDB43E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829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58537-D74C-410B-8491-8A88A84B2EE7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B49E-75CD-4D8F-A9FE-D2BDDB43E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29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0111" y="402567"/>
            <a:ext cx="2898636" cy="640782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4203" y="402567"/>
            <a:ext cx="8527871" cy="640782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58537-D74C-410B-8491-8A88A84B2EE7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3B49E-75CD-4D8F-A9FE-D2BDDB43E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189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4203" y="402568"/>
            <a:ext cx="11594544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4203" y="2012836"/>
            <a:ext cx="11594544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4203" y="7008171"/>
            <a:ext cx="3024664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58537-D74C-410B-8491-8A88A84B2EE7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52977" y="7008171"/>
            <a:ext cx="4536996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94083" y="7008171"/>
            <a:ext cx="3024664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3B49E-75CD-4D8F-A9FE-D2BDDB43E9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423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8126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32" indent="-252032" algn="l" defTabSz="1008126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95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158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221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284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2347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6410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0473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4536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26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378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441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04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>
            <a:spLocks/>
          </p:cNvSpPr>
          <p:nvPr/>
        </p:nvSpPr>
        <p:spPr>
          <a:xfrm>
            <a:off x="415574" y="2293571"/>
            <a:ext cx="12611804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6600" b="1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Wide-band </a:t>
            </a:r>
            <a:r>
              <a:rPr lang="en-US" altLang="zh-CN" sz="6600" b="1" kern="1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ToA</a:t>
            </a:r>
            <a:r>
              <a:rPr lang="en-US" altLang="zh-CN" sz="6600" b="1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Measurement Algorithm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988B11F-4E96-42DD-B78B-008DB2082366}"/>
              </a:ext>
            </a:extLst>
          </p:cNvPr>
          <p:cNvSpPr txBox="1"/>
          <p:nvPr/>
        </p:nvSpPr>
        <p:spPr>
          <a:xfrm>
            <a:off x="3791777" y="4182297"/>
            <a:ext cx="5859396" cy="929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4800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Jiguang Lu, NAOC</a:t>
            </a:r>
            <a:endParaRPr lang="zh-CN" altLang="zh-CN" sz="2000" kern="1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 descr="http://www.nao.cas.cn/images/logo_nao.png">
            <a:extLst>
              <a:ext uri="{FF2B5EF4-FFF2-40B4-BE49-F238E27FC236}">
                <a16:creationId xmlns:a16="http://schemas.microsoft.com/office/drawing/2014/main" id="{AF4EF83C-8B36-BE9B-EDB1-913B38E070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62"/>
          <a:stretch/>
        </p:blipFill>
        <p:spPr bwMode="auto">
          <a:xfrm>
            <a:off x="116481" y="136924"/>
            <a:ext cx="1307592" cy="91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nao.cas.cn/images/logo_nao.png">
            <a:extLst>
              <a:ext uri="{FF2B5EF4-FFF2-40B4-BE49-F238E27FC236}">
                <a16:creationId xmlns:a16="http://schemas.microsoft.com/office/drawing/2014/main" id="{F5AA9646-F8F2-9119-32D7-15FB202ED4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0" r="-568"/>
          <a:stretch/>
        </p:blipFill>
        <p:spPr bwMode="auto">
          <a:xfrm>
            <a:off x="10061841" y="6829743"/>
            <a:ext cx="33811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731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8577A-EA52-5AE2-FCEB-A5DD1C3E1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E6175F9F-89AB-5B04-92CA-4CA775EEFC79}"/>
              </a:ext>
            </a:extLst>
          </p:cNvPr>
          <p:cNvSpPr/>
          <p:nvPr/>
        </p:nvSpPr>
        <p:spPr>
          <a:xfrm>
            <a:off x="1010899" y="0"/>
            <a:ext cx="12432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  <a:cs typeface="+mj-cs"/>
              </a:rPr>
              <a:t>Fourier Phase Gradient Algorithm</a:t>
            </a:r>
            <a:endParaRPr lang="zh-CN" altLang="en-US" sz="54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  <a:cs typeface="+mj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3D64C256-44D6-E6BD-A585-376A5A174D1B}"/>
                  </a:ext>
                </a:extLst>
              </p:cNvPr>
              <p:cNvSpPr/>
              <p:nvPr/>
            </p:nvSpPr>
            <p:spPr>
              <a:xfrm>
                <a:off x="0" y="1042313"/>
                <a:ext cx="8821936" cy="21241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33364" indent="-333364" defTabSz="914370">
                  <a:lnSpc>
                    <a:spcPct val="120000"/>
                  </a:lnSpc>
                  <a:buClr>
                    <a:srgbClr val="003399"/>
                  </a:buClr>
                  <a:buSzPct val="92000"/>
                  <a:buFont typeface="Wingdings" panose="05000000000000000000" pitchFamily="2" charset="2"/>
                  <a:buChar char="p"/>
                </a:pPr>
                <a:r>
                  <a:rPr lang="en-US" altLang="zh-CN" sz="4000" b="1" dirty="0">
                    <a:solidFill>
                      <a:srgbClr val="003399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Times New Roman" panose="02020603050405020304" pitchFamily="18" charset="0"/>
                  </a:rPr>
                  <a:t>Algorithm</a:t>
                </a:r>
              </a:p>
              <a:p>
                <a:pPr marL="723877" lvl="1" indent="-368288" defTabSz="914370">
                  <a:lnSpc>
                    <a:spcPct val="120000"/>
                  </a:lnSpc>
                  <a:buClr>
                    <a:srgbClr val="C00000"/>
                  </a:buClr>
                  <a:buFont typeface="Wingdings 2" panose="05020102010507070707" pitchFamily="18" charset="2"/>
                  <a:buChar char="©"/>
                  <a:defRPr/>
                </a:pPr>
                <a14:m>
                  <m:oMath xmlns:m="http://schemas.openxmlformats.org/officeDocument/2006/math">
                    <m:r>
                      <a:rPr lang="en-US" altLang="zh-CN" sz="36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ℱ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600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3600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US" altLang="zh-CN" sz="3600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600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  <m:r>
                              <a:rPr lang="en-US" altLang="zh-CN" sz="3600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en-US" altLang="zh-CN" sz="3600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d>
                      </m:e>
                    </m:d>
                    <m:r>
                      <a:rPr lang="en-US" altLang="zh-CN" sz="36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3600" i="1" kern="1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ℱ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600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3600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US" altLang="zh-CN" sz="3600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600" i="1" kern="1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en-US" altLang="zh-CN" sz="3600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3600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sz="3600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i</m:t>
                        </m:r>
                        <m:r>
                          <a:rPr lang="en-US" altLang="zh-CN" sz="3600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𝜔𝜏</m:t>
                        </m:r>
                      </m:sup>
                    </m:sSup>
                  </m:oMath>
                </a14:m>
                <a:endParaRPr lang="en-US" altLang="zh-CN" sz="3600" i="1" kern="100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723877" lvl="1" indent="-368288" defTabSz="914370">
                  <a:lnSpc>
                    <a:spcPct val="120000"/>
                  </a:lnSpc>
                  <a:buClr>
                    <a:srgbClr val="C00000"/>
                  </a:buClr>
                  <a:buFont typeface="Wingdings 2" panose="05020102010507070707" pitchFamily="18" charset="2"/>
                  <a:buChar char="©"/>
                  <a:defRPr/>
                </a:pPr>
                <a:endParaRPr lang="zh-CN" alt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3D64C256-44D6-E6BD-A585-376A5A174D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42313"/>
                <a:ext cx="8821936" cy="2124171"/>
              </a:xfrm>
              <a:prstGeom prst="rect">
                <a:avLst/>
              </a:prstGeom>
              <a:blipFill>
                <a:blip r:embed="rId2"/>
                <a:stretch>
                  <a:fillRect l="-1935" t="-25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82AA526B-EB12-F0FA-8A9C-8D2262916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3" y="2505607"/>
            <a:ext cx="4388921" cy="328559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B084688-AE98-DF56-D2B8-7ABA475F5C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631" y="4146690"/>
            <a:ext cx="4392306" cy="328216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B37221A-4EA6-97FB-DBFF-A347E45FBD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937" y="2505608"/>
            <a:ext cx="4486853" cy="3282164"/>
          </a:xfrm>
          <a:prstGeom prst="rect">
            <a:avLst/>
          </a:prstGeom>
        </p:spPr>
      </p:pic>
      <p:sp>
        <p:nvSpPr>
          <p:cNvPr id="13" name="箭头: 右 12">
            <a:extLst>
              <a:ext uri="{FF2B5EF4-FFF2-40B4-BE49-F238E27FC236}">
                <a16:creationId xmlns:a16="http://schemas.microsoft.com/office/drawing/2014/main" id="{29364FFF-DDE8-5FFF-79DC-AE01F0A618C5}"/>
              </a:ext>
            </a:extLst>
          </p:cNvPr>
          <p:cNvSpPr/>
          <p:nvPr/>
        </p:nvSpPr>
        <p:spPr>
          <a:xfrm rot="1471672">
            <a:off x="2943274" y="6000427"/>
            <a:ext cx="1012723" cy="6096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B7ED3146-A69B-CD3D-55FC-D93BC82D3B2B}"/>
                  </a:ext>
                </a:extLst>
              </p:cNvPr>
              <p:cNvSpPr txBox="1"/>
              <p:nvPr/>
            </p:nvSpPr>
            <p:spPr>
              <a:xfrm>
                <a:off x="10235416" y="2723541"/>
                <a:ext cx="229012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6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zh-CN" altLang="en-US" sz="3600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zh-CN" altLang="en-US" sz="3600" dirty="0"/>
              </a:p>
            </p:txBody>
          </p:sp>
        </mc:Choice>
        <mc:Fallback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B7ED3146-A69B-CD3D-55FC-D93BC82D3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5416" y="2723541"/>
                <a:ext cx="2290125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箭头: 右 7">
            <a:extLst>
              <a:ext uri="{FF2B5EF4-FFF2-40B4-BE49-F238E27FC236}">
                <a16:creationId xmlns:a16="http://schemas.microsoft.com/office/drawing/2014/main" id="{1039FB0D-29EB-0285-50B0-96DFA4B80FFC}"/>
              </a:ext>
            </a:extLst>
          </p:cNvPr>
          <p:cNvSpPr/>
          <p:nvPr/>
        </p:nvSpPr>
        <p:spPr>
          <a:xfrm rot="19985288">
            <a:off x="9139571" y="6000427"/>
            <a:ext cx="1012723" cy="6096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Picture 2" descr="http://www.nao.cas.cn/images/logo_nao.png">
            <a:extLst>
              <a:ext uri="{FF2B5EF4-FFF2-40B4-BE49-F238E27FC236}">
                <a16:creationId xmlns:a16="http://schemas.microsoft.com/office/drawing/2014/main" id="{C4839C1B-1A48-15F4-9EDD-F22E139B75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62"/>
          <a:stretch/>
        </p:blipFill>
        <p:spPr bwMode="auto">
          <a:xfrm>
            <a:off x="0" y="0"/>
            <a:ext cx="1307592" cy="91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nao.cas.cn/images/logo_nao.png">
            <a:extLst>
              <a:ext uri="{FF2B5EF4-FFF2-40B4-BE49-F238E27FC236}">
                <a16:creationId xmlns:a16="http://schemas.microsoft.com/office/drawing/2014/main" id="{F5D9257E-02A9-A165-0A0F-7B7E21F14A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0" r="-568"/>
          <a:stretch/>
        </p:blipFill>
        <p:spPr bwMode="auto">
          <a:xfrm>
            <a:off x="10061841" y="6829743"/>
            <a:ext cx="33811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50B0E88D-D1F4-AE63-17D9-7A58EC5CF394}"/>
              </a:ext>
            </a:extLst>
          </p:cNvPr>
          <p:cNvCxnSpPr>
            <a:cxnSpLocks/>
          </p:cNvCxnSpPr>
          <p:nvPr/>
        </p:nvCxnSpPr>
        <p:spPr>
          <a:xfrm>
            <a:off x="0" y="997900"/>
            <a:ext cx="13442950" cy="0"/>
          </a:xfrm>
          <a:prstGeom prst="line">
            <a:avLst/>
          </a:prstGeom>
          <a:ln w="41275" cap="rnd">
            <a:solidFill>
              <a:srgbClr val="C00000"/>
            </a:solidFill>
          </a:ln>
          <a:effectLst>
            <a:outerShdw blurRad="101600" dist="889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376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EE679-E26C-AEB5-AB42-A93B45F88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nao.cas.cn/images/logo_nao.png">
            <a:extLst>
              <a:ext uri="{FF2B5EF4-FFF2-40B4-BE49-F238E27FC236}">
                <a16:creationId xmlns:a16="http://schemas.microsoft.com/office/drawing/2014/main" id="{0D408A11-094A-9787-0E09-D623D57051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0" r="-568"/>
          <a:stretch/>
        </p:blipFill>
        <p:spPr bwMode="auto">
          <a:xfrm>
            <a:off x="10061841" y="6829743"/>
            <a:ext cx="33811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3AFF03C-7A6F-4989-01D6-EAE32CFC129D}"/>
              </a:ext>
            </a:extLst>
          </p:cNvPr>
          <p:cNvSpPr/>
          <p:nvPr/>
        </p:nvSpPr>
        <p:spPr>
          <a:xfrm>
            <a:off x="1010899" y="6087"/>
            <a:ext cx="12432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Pulse Variation with Frequency</a:t>
            </a:r>
            <a:endParaRPr lang="zh-CN" altLang="en-US" sz="54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4AA88C1-55D9-A95B-39B7-EB990735D1FC}"/>
              </a:ext>
            </a:extLst>
          </p:cNvPr>
          <p:cNvSpPr/>
          <p:nvPr/>
        </p:nvSpPr>
        <p:spPr>
          <a:xfrm>
            <a:off x="0" y="1030807"/>
            <a:ext cx="12110420" cy="2768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64" indent="-333364" defTabSz="914370">
              <a:lnSpc>
                <a:spcPct val="120000"/>
              </a:lnSpc>
              <a:buClr>
                <a:srgbClr val="003399"/>
              </a:buClr>
              <a:buSzPct val="92000"/>
              <a:buFont typeface="Wingdings" panose="05000000000000000000" pitchFamily="2" charset="2"/>
              <a:buChar char="p"/>
            </a:pPr>
            <a:r>
              <a:rPr lang="en-US" altLang="zh-CN" sz="4000" b="1" dirty="0">
                <a:solidFill>
                  <a:srgbClr val="003399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Pulse variation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Profile evolution: </a:t>
            </a:r>
            <a:r>
              <a:rPr lang="en-US" altLang="zh-CN" sz="36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pulse shape</a:t>
            </a:r>
            <a:r>
              <a:rPr lang="en-US" altLang="zh-CN" sz="3600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-&gt; standard profile</a:t>
            </a:r>
            <a:endParaRPr lang="en-US" altLang="zh-CN" sz="3600" b="1" kern="100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Scintillation: </a:t>
            </a:r>
            <a:r>
              <a:rPr lang="en-US" altLang="zh-CN" sz="36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pulse intensity </a:t>
            </a: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-&gt; standard profile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Dispersion: </a:t>
            </a:r>
            <a:r>
              <a:rPr lang="en-US" altLang="zh-CN" sz="36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pulse phase </a:t>
            </a: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-&gt; DM error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88D6848-1C32-4DE1-1B0A-FC7A5867B7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350" y="3183983"/>
            <a:ext cx="2667865" cy="4271699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6BB6F76B-80AF-30EA-BEA1-35BD1D27876B}"/>
              </a:ext>
            </a:extLst>
          </p:cNvPr>
          <p:cNvSpPr txBox="1"/>
          <p:nvPr/>
        </p:nvSpPr>
        <p:spPr>
          <a:xfrm>
            <a:off x="11532282" y="3183983"/>
            <a:ext cx="1713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Lu et al. (2016)</a:t>
            </a:r>
            <a:endParaRPr lang="zh-CN" altLang="en-US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AEA758F4-6D03-4783-B971-7386477419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992" y="3903574"/>
            <a:ext cx="4833863" cy="361494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7F4DC3C4-C39F-FDE3-4A72-F5196AFFCE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5" y="3903574"/>
            <a:ext cx="4528726" cy="3363202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E4376184-6444-7E1D-21C3-3EB917F35D29}"/>
              </a:ext>
            </a:extLst>
          </p:cNvPr>
          <p:cNvSpPr txBox="1"/>
          <p:nvPr/>
        </p:nvSpPr>
        <p:spPr>
          <a:xfrm>
            <a:off x="7814023" y="7125232"/>
            <a:ext cx="1713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Liu et al. (2025)</a:t>
            </a:r>
            <a:endParaRPr lang="zh-CN" altLang="en-US" dirty="0"/>
          </a:p>
        </p:txBody>
      </p:sp>
      <p:pic>
        <p:nvPicPr>
          <p:cNvPr id="2" name="Picture 2" descr="http://www.nao.cas.cn/images/logo_nao.png">
            <a:extLst>
              <a:ext uri="{FF2B5EF4-FFF2-40B4-BE49-F238E27FC236}">
                <a16:creationId xmlns:a16="http://schemas.microsoft.com/office/drawing/2014/main" id="{599FF8CF-0892-6B23-0B1A-23E3B87A2D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62"/>
          <a:stretch/>
        </p:blipFill>
        <p:spPr bwMode="auto">
          <a:xfrm>
            <a:off x="0" y="0"/>
            <a:ext cx="1307592" cy="91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ADD5B54F-A71B-E5ED-ABEC-DF7F89BE63A3}"/>
              </a:ext>
            </a:extLst>
          </p:cNvPr>
          <p:cNvCxnSpPr>
            <a:cxnSpLocks/>
          </p:cNvCxnSpPr>
          <p:nvPr/>
        </p:nvCxnSpPr>
        <p:spPr>
          <a:xfrm>
            <a:off x="0" y="997900"/>
            <a:ext cx="13442950" cy="0"/>
          </a:xfrm>
          <a:prstGeom prst="line">
            <a:avLst/>
          </a:prstGeom>
          <a:ln w="41275" cap="rnd">
            <a:solidFill>
              <a:srgbClr val="C00000"/>
            </a:solidFill>
          </a:ln>
          <a:effectLst>
            <a:outerShdw blurRad="101600" dist="889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088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7086C-6C61-4D18-DA63-04E64AEC1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nao.cas.cn/images/logo_nao.png">
            <a:extLst>
              <a:ext uri="{FF2B5EF4-FFF2-40B4-BE49-F238E27FC236}">
                <a16:creationId xmlns:a16="http://schemas.microsoft.com/office/drawing/2014/main" id="{3B442A7A-B083-1ECF-7F80-C1B453767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0" r="-568"/>
          <a:stretch/>
        </p:blipFill>
        <p:spPr bwMode="auto">
          <a:xfrm>
            <a:off x="10061841" y="6829743"/>
            <a:ext cx="33811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D6B027D-9E03-D979-E830-067F224926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352" y="2991555"/>
            <a:ext cx="4774796" cy="433115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C4B80EB-87EE-65D6-BE96-773FC19AF642}"/>
              </a:ext>
            </a:extLst>
          </p:cNvPr>
          <p:cNvSpPr/>
          <p:nvPr/>
        </p:nvSpPr>
        <p:spPr>
          <a:xfrm>
            <a:off x="1010899" y="0"/>
            <a:ext cx="12432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Wide-band </a:t>
            </a:r>
            <a:r>
              <a:rPr lang="en-US" altLang="zh-CN" sz="5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ToA</a:t>
            </a:r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 Measurement</a:t>
            </a:r>
            <a:endParaRPr lang="zh-CN" altLang="en-US" sz="54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73435A7-8B7A-1956-75B3-452ADF858E2F}"/>
              </a:ext>
            </a:extLst>
          </p:cNvPr>
          <p:cNvSpPr/>
          <p:nvPr/>
        </p:nvSpPr>
        <p:spPr>
          <a:xfrm>
            <a:off x="211326" y="1072471"/>
            <a:ext cx="11571159" cy="6092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64" indent="-333364" defTabSz="914370">
              <a:lnSpc>
                <a:spcPct val="120000"/>
              </a:lnSpc>
              <a:buClr>
                <a:srgbClr val="003399"/>
              </a:buClr>
              <a:buSzPct val="92000"/>
              <a:buFont typeface="Wingdings" panose="05000000000000000000" pitchFamily="2" charset="2"/>
              <a:buChar char="p"/>
            </a:pPr>
            <a:r>
              <a:rPr lang="en-US" altLang="zh-CN" sz="4000" b="1" dirty="0">
                <a:solidFill>
                  <a:srgbClr val="003399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Frequency-dependent Template Algorithm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SzPct val="92000"/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 err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Lentati</a:t>
            </a: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et al. (2017): Hermite polynomial profile analysis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SzPct val="92000"/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Pennucci (2019): PCA profile analysis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Weaknesses:</a:t>
            </a:r>
          </a:p>
          <a:p>
            <a:pPr marL="1269959" lvl="2" indent="-457185" defTabSz="91437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DM error in averaging profile</a:t>
            </a:r>
          </a:p>
          <a:p>
            <a:pPr marL="1269959" lvl="2" indent="-457185" defTabSz="91437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Decomposition of profile</a:t>
            </a:r>
          </a:p>
          <a:p>
            <a:pPr marL="1269959" lvl="2" indent="-457185" defTabSz="91437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Validity of smoothing algorithm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913CCCF-BA99-2A3E-06A0-08FFF53C5816}"/>
              </a:ext>
            </a:extLst>
          </p:cNvPr>
          <p:cNvSpPr txBox="1"/>
          <p:nvPr/>
        </p:nvSpPr>
        <p:spPr>
          <a:xfrm>
            <a:off x="11518353" y="3136591"/>
            <a:ext cx="1713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Pennucci (2019)</a:t>
            </a:r>
            <a:endParaRPr lang="zh-CN" altLang="en-US" dirty="0"/>
          </a:p>
        </p:txBody>
      </p:sp>
      <p:pic>
        <p:nvPicPr>
          <p:cNvPr id="2" name="Picture 2" descr="http://www.nao.cas.cn/images/logo_nao.png">
            <a:extLst>
              <a:ext uri="{FF2B5EF4-FFF2-40B4-BE49-F238E27FC236}">
                <a16:creationId xmlns:a16="http://schemas.microsoft.com/office/drawing/2014/main" id="{3306504C-9D0D-A1BC-F59C-BFB1D87F96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62"/>
          <a:stretch/>
        </p:blipFill>
        <p:spPr bwMode="auto">
          <a:xfrm>
            <a:off x="0" y="0"/>
            <a:ext cx="1307592" cy="91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B0593B5-07EF-55AA-14C5-556CEC828B7A}"/>
              </a:ext>
            </a:extLst>
          </p:cNvPr>
          <p:cNvCxnSpPr>
            <a:cxnSpLocks/>
          </p:cNvCxnSpPr>
          <p:nvPr/>
        </p:nvCxnSpPr>
        <p:spPr>
          <a:xfrm>
            <a:off x="0" y="997900"/>
            <a:ext cx="13442950" cy="0"/>
          </a:xfrm>
          <a:prstGeom prst="line">
            <a:avLst/>
          </a:prstGeom>
          <a:ln w="41275" cap="rnd">
            <a:solidFill>
              <a:srgbClr val="C00000"/>
            </a:solidFill>
          </a:ln>
          <a:effectLst>
            <a:outerShdw blurRad="101600" dist="889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366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10E36-125B-593F-AA2F-C475D9976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A10AF02E-7D67-1DC1-0556-BBAD8FE83730}"/>
              </a:ext>
            </a:extLst>
          </p:cNvPr>
          <p:cNvSpPr/>
          <p:nvPr/>
        </p:nvSpPr>
        <p:spPr>
          <a:xfrm>
            <a:off x="1010899" y="4754"/>
            <a:ext cx="12432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Multi-Frequency PG Algorithm</a:t>
            </a:r>
            <a:endParaRPr lang="zh-CN" altLang="en-US" sz="54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DB637C8-3D1E-4260-3419-C024118C4E8F}"/>
              </a:ext>
            </a:extLst>
          </p:cNvPr>
          <p:cNvSpPr/>
          <p:nvPr/>
        </p:nvSpPr>
        <p:spPr>
          <a:xfrm>
            <a:off x="268912" y="1308112"/>
            <a:ext cx="5642250" cy="4763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64" indent="-333364" defTabSz="914370">
              <a:lnSpc>
                <a:spcPct val="120000"/>
              </a:lnSpc>
              <a:buClr>
                <a:srgbClr val="003399"/>
              </a:buClr>
              <a:buSzPct val="92000"/>
              <a:buFont typeface="Wingdings" panose="05000000000000000000" pitchFamily="2" charset="2"/>
              <a:buChar char="p"/>
            </a:pPr>
            <a:r>
              <a:rPr lang="en-US" altLang="zh-CN" sz="4000" b="1" dirty="0">
                <a:solidFill>
                  <a:srgbClr val="003399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Phase Template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Phase Gradient Algorithm (PGA)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endParaRPr lang="en-US" altLang="zh-CN" sz="36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endParaRPr lang="en-US" altLang="zh-CN" sz="36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Multi-Frequency PG Algorithm (MFPGA)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19">
                <a:extLst>
                  <a:ext uri="{FF2B5EF4-FFF2-40B4-BE49-F238E27FC236}">
                    <a16:creationId xmlns:a16="http://schemas.microsoft.com/office/drawing/2014/main" id="{F584BDB5-ACD9-5E5F-18BF-E73603E32AD4}"/>
                  </a:ext>
                </a:extLst>
              </p:cNvPr>
              <p:cNvSpPr txBox="1"/>
              <p:nvPr/>
            </p:nvSpPr>
            <p:spPr>
              <a:xfrm>
                <a:off x="4609810" y="1900737"/>
                <a:ext cx="8890596" cy="22203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zh-CN" altLang="en-US" sz="36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zh-CN" altLang="en-US" sz="3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sz="36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zh-CN" altLang="en-US" sz="360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f>
                                <m:fPr>
                                  <m:ctrlPr>
                                    <a:rPr lang="zh-CN" alt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36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num>
                                <m:den>
                                  <m:r>
                                    <a:rPr lang="zh-CN" altLang="en-US" sz="36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  <m:e>
                              <m:f>
                                <m:fPr>
                                  <m:ctrlPr>
                                    <a:rPr lang="en-US" altLang="zh-CN" sz="3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US" altLang="zh-CN" sz="360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sSub>
                                    <m:sSubPr>
                                      <m:ctrlPr>
                                        <a:rPr lang="en-US" altLang="zh-CN" sz="3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600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US" altLang="zh-CN" sz="36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sz="36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altLang="zh-CN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6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zh-CN" sz="36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zh-CN" altLang="en-US" sz="3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sz="36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zh-CN" altLang="en-US" sz="360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f>
                                <m:fPr>
                                  <m:ctrlPr>
                                    <a:rPr lang="zh-CN" alt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36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num>
                                <m:den>
                                  <m:r>
                                    <a:rPr lang="zh-CN" altLang="en-US" sz="36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  <m:e>
                              <m:sSub>
                                <m:sSubPr>
                                  <m:ctrlPr>
                                    <a:rPr lang="en-US" altLang="zh-CN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6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zh-CN" sz="36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zh-CN" altLang="en-US" sz="3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sz="36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zh-CN" altLang="en-US" sz="360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f>
                                <m:fPr>
                                  <m:ctrlPr>
                                    <a:rPr lang="zh-CN" alt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36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num>
                                <m:den>
                                  <m:r>
                                    <a:rPr lang="zh-CN" altLang="en-US" sz="36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  <m:e>
                              <m:f>
                                <m:fPr>
                                  <m:ctrlPr>
                                    <a:rPr lang="en-US" altLang="zh-CN" sz="3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sz="3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600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US" altLang="zh-CN" sz="36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altLang="zh-CN" sz="3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sz="3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altLang="zh-CN" sz="3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sz="36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altLang="zh-CN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6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zh-CN" sz="36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zh-CN" altLang="en-US" sz="3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sz="36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zh-CN" altLang="en-US" sz="360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f>
                                <m:fPr>
                                  <m:ctrlPr>
                                    <a:rPr lang="zh-CN" alt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sz="36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num>
                                <m:den>
                                  <m:r>
                                    <a:rPr lang="zh-CN" altLang="en-US" sz="36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  <m:e>
                              <m:sSub>
                                <m:sSubPr>
                                  <m:ctrlPr>
                                    <a:rPr lang="en-US" altLang="zh-CN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6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zh-CN" sz="36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zh-CN" altLang="en-US" sz="3600" dirty="0"/>
              </a:p>
            </p:txBody>
          </p:sp>
        </mc:Choice>
        <mc:Fallback>
          <p:sp>
            <p:nvSpPr>
              <p:cNvPr id="6" name="文本框 19">
                <a:extLst>
                  <a:ext uri="{FF2B5EF4-FFF2-40B4-BE49-F238E27FC236}">
                    <a16:creationId xmlns:a16="http://schemas.microsoft.com/office/drawing/2014/main" id="{F584BDB5-ACD9-5E5F-18BF-E73603E32A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810" y="1900737"/>
                <a:ext cx="8890596" cy="222035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7EE91DAA-7ED4-703D-771C-BDCD52C60350}"/>
                  </a:ext>
                </a:extLst>
              </p:cNvPr>
              <p:cNvSpPr txBox="1"/>
              <p:nvPr/>
            </p:nvSpPr>
            <p:spPr>
              <a:xfrm>
                <a:off x="6262382" y="5476245"/>
                <a:ext cx="6580239" cy="7094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zh-CN" altLang="en-US" sz="3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zh-CN" alt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36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zh-CN" altLang="en-US" sz="36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altLang="zh-CN" sz="36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36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acc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zh-CN" alt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US" altLang="zh-CN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zh-CN" altLang="en-US" sz="3600" dirty="0"/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7EE91DAA-7ED4-703D-771C-BDCD52C603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2382" y="5476245"/>
                <a:ext cx="6580239" cy="7094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 descr="http://www.nao.cas.cn/images/logo_nao.png">
            <a:extLst>
              <a:ext uri="{FF2B5EF4-FFF2-40B4-BE49-F238E27FC236}">
                <a16:creationId xmlns:a16="http://schemas.microsoft.com/office/drawing/2014/main" id="{93B38DDC-31A3-56E4-00A0-D690799C25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62"/>
          <a:stretch/>
        </p:blipFill>
        <p:spPr bwMode="auto">
          <a:xfrm>
            <a:off x="0" y="0"/>
            <a:ext cx="1307592" cy="91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nao.cas.cn/images/logo_nao.png">
            <a:extLst>
              <a:ext uri="{FF2B5EF4-FFF2-40B4-BE49-F238E27FC236}">
                <a16:creationId xmlns:a16="http://schemas.microsoft.com/office/drawing/2014/main" id="{54DB966B-4D16-417B-B075-E3EF381BE0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0" r="-568"/>
          <a:stretch/>
        </p:blipFill>
        <p:spPr bwMode="auto">
          <a:xfrm>
            <a:off x="10061841" y="6829743"/>
            <a:ext cx="33811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9264CCD-4D51-B23C-A21C-E82D1C8CBF1A}"/>
              </a:ext>
            </a:extLst>
          </p:cNvPr>
          <p:cNvCxnSpPr>
            <a:cxnSpLocks/>
          </p:cNvCxnSpPr>
          <p:nvPr/>
        </p:nvCxnSpPr>
        <p:spPr>
          <a:xfrm>
            <a:off x="0" y="997900"/>
            <a:ext cx="13442950" cy="0"/>
          </a:xfrm>
          <a:prstGeom prst="line">
            <a:avLst/>
          </a:prstGeom>
          <a:ln w="41275" cap="rnd">
            <a:solidFill>
              <a:srgbClr val="C00000"/>
            </a:solidFill>
          </a:ln>
          <a:effectLst>
            <a:outerShdw blurRad="101600" dist="889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413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734AD-CFE6-3F77-E3B5-BA3816DBA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nao.cas.cn/images/logo_nao.png">
            <a:extLst>
              <a:ext uri="{FF2B5EF4-FFF2-40B4-BE49-F238E27FC236}">
                <a16:creationId xmlns:a16="http://schemas.microsoft.com/office/drawing/2014/main" id="{CBA4E287-5A75-0C35-4930-938571A395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0" r="-568"/>
          <a:stretch/>
        </p:blipFill>
        <p:spPr bwMode="auto">
          <a:xfrm>
            <a:off x="10061841" y="6829743"/>
            <a:ext cx="33811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7797DEB-44B5-CA49-572C-D3B7463CE466}"/>
              </a:ext>
            </a:extLst>
          </p:cNvPr>
          <p:cNvSpPr/>
          <p:nvPr/>
        </p:nvSpPr>
        <p:spPr>
          <a:xfrm>
            <a:off x="1010899" y="0"/>
            <a:ext cx="12432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Multi-Frequency PG Algorithm</a:t>
            </a:r>
            <a:endParaRPr lang="zh-CN" altLang="en-US" sz="54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6AC2BDB-687C-1281-B6CD-82DA1CDB93FA}"/>
              </a:ext>
            </a:extLst>
          </p:cNvPr>
          <p:cNvSpPr/>
          <p:nvPr/>
        </p:nvSpPr>
        <p:spPr>
          <a:xfrm>
            <a:off x="73921" y="1233542"/>
            <a:ext cx="12705101" cy="1439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64" indent="-333364" defTabSz="914370">
              <a:lnSpc>
                <a:spcPct val="120000"/>
              </a:lnSpc>
              <a:buClr>
                <a:srgbClr val="003399"/>
              </a:buClr>
              <a:buSzPct val="92000"/>
              <a:buFont typeface="Wingdings" panose="05000000000000000000" pitchFamily="2" charset="2"/>
              <a:buChar char="p"/>
            </a:pPr>
            <a:r>
              <a:rPr lang="en-US" altLang="zh-CN" sz="4000" b="1" dirty="0">
                <a:solidFill>
                  <a:srgbClr val="003399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Simulation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Profile evolution, scintillation, dispersion</a:t>
            </a:r>
            <a:endParaRPr lang="zh-CN" altLang="en-US" sz="36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FF5B63C-8156-A723-05A3-7B906E56E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93" y="2743233"/>
            <a:ext cx="6075209" cy="466415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E1E5A4B-A38E-8DCF-F806-E390EC7E9C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708" y="2743233"/>
            <a:ext cx="3760249" cy="4664154"/>
          </a:xfrm>
          <a:prstGeom prst="rect">
            <a:avLst/>
          </a:prstGeom>
        </p:spPr>
      </p:pic>
      <p:pic>
        <p:nvPicPr>
          <p:cNvPr id="2" name="Picture 2" descr="http://www.nao.cas.cn/images/logo_nao.png">
            <a:extLst>
              <a:ext uri="{FF2B5EF4-FFF2-40B4-BE49-F238E27FC236}">
                <a16:creationId xmlns:a16="http://schemas.microsoft.com/office/drawing/2014/main" id="{E9E7309C-8F4B-97DB-B762-86B588B5B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62"/>
          <a:stretch/>
        </p:blipFill>
        <p:spPr bwMode="auto">
          <a:xfrm>
            <a:off x="0" y="0"/>
            <a:ext cx="1307592" cy="91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2196A964-755C-CCD6-DE2E-294F4AF4BF73}"/>
              </a:ext>
            </a:extLst>
          </p:cNvPr>
          <p:cNvCxnSpPr>
            <a:cxnSpLocks/>
          </p:cNvCxnSpPr>
          <p:nvPr/>
        </p:nvCxnSpPr>
        <p:spPr>
          <a:xfrm>
            <a:off x="0" y="997900"/>
            <a:ext cx="13442950" cy="0"/>
          </a:xfrm>
          <a:prstGeom prst="line">
            <a:avLst/>
          </a:prstGeom>
          <a:ln w="41275" cap="rnd">
            <a:solidFill>
              <a:srgbClr val="C00000"/>
            </a:solidFill>
          </a:ln>
          <a:effectLst>
            <a:outerShdw blurRad="101600" dist="889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608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4F4C5-309F-5548-9309-0ED644E44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nao.cas.cn/images/logo_nao.png">
            <a:extLst>
              <a:ext uri="{FF2B5EF4-FFF2-40B4-BE49-F238E27FC236}">
                <a16:creationId xmlns:a16="http://schemas.microsoft.com/office/drawing/2014/main" id="{FC6B3102-AEA6-929B-1153-A6D5D852D7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0" r="-568"/>
          <a:stretch/>
        </p:blipFill>
        <p:spPr bwMode="auto">
          <a:xfrm>
            <a:off x="10061841" y="6829743"/>
            <a:ext cx="33811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473B562-D48A-2FEF-DE70-ACD40B13A656}"/>
              </a:ext>
            </a:extLst>
          </p:cNvPr>
          <p:cNvSpPr/>
          <p:nvPr/>
        </p:nvSpPr>
        <p:spPr>
          <a:xfrm>
            <a:off x="1010899" y="0"/>
            <a:ext cx="12432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Multi-Frequency PG Algorithm</a:t>
            </a:r>
            <a:endParaRPr lang="zh-CN" altLang="en-US" sz="54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C11378A-094C-7CCA-6356-106D5585D4E0}"/>
              </a:ext>
            </a:extLst>
          </p:cNvPr>
          <p:cNvSpPr/>
          <p:nvPr/>
        </p:nvSpPr>
        <p:spPr>
          <a:xfrm>
            <a:off x="359223" y="1226458"/>
            <a:ext cx="3693251" cy="3433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64" indent="-333364" defTabSz="914370">
              <a:lnSpc>
                <a:spcPct val="120000"/>
              </a:lnSpc>
              <a:buClr>
                <a:srgbClr val="003399"/>
              </a:buClr>
              <a:buSzPct val="92000"/>
              <a:buFont typeface="Wingdings" panose="05000000000000000000" pitchFamily="2" charset="2"/>
              <a:buChar char="p"/>
            </a:pPr>
            <a:r>
              <a:rPr lang="en-US" altLang="zh-CN" sz="4000" b="1" dirty="0">
                <a:solidFill>
                  <a:srgbClr val="003399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Simulation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Profile evolution, scintillation, dispersion</a:t>
            </a:r>
            <a:endParaRPr lang="zh-CN" altLang="en-US" sz="36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8B40285-511D-27C5-A72C-7512835B5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183" y="1226458"/>
            <a:ext cx="8558947" cy="6150481"/>
          </a:xfrm>
          <a:prstGeom prst="rect">
            <a:avLst/>
          </a:prstGeom>
        </p:spPr>
      </p:pic>
      <p:pic>
        <p:nvPicPr>
          <p:cNvPr id="2" name="Picture 2" descr="http://www.nao.cas.cn/images/logo_nao.png">
            <a:extLst>
              <a:ext uri="{FF2B5EF4-FFF2-40B4-BE49-F238E27FC236}">
                <a16:creationId xmlns:a16="http://schemas.microsoft.com/office/drawing/2014/main" id="{511B2A07-3306-0C1F-0089-35B38D6157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62"/>
          <a:stretch/>
        </p:blipFill>
        <p:spPr bwMode="auto">
          <a:xfrm>
            <a:off x="0" y="0"/>
            <a:ext cx="1307592" cy="91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AF68F77-54C5-2A64-8E72-E41A5D386139}"/>
              </a:ext>
            </a:extLst>
          </p:cNvPr>
          <p:cNvCxnSpPr>
            <a:cxnSpLocks/>
          </p:cNvCxnSpPr>
          <p:nvPr/>
        </p:nvCxnSpPr>
        <p:spPr>
          <a:xfrm>
            <a:off x="0" y="997900"/>
            <a:ext cx="13442950" cy="0"/>
          </a:xfrm>
          <a:prstGeom prst="line">
            <a:avLst/>
          </a:prstGeom>
          <a:ln w="41275" cap="rnd">
            <a:solidFill>
              <a:srgbClr val="C00000"/>
            </a:solidFill>
          </a:ln>
          <a:effectLst>
            <a:outerShdw blurRad="101600" dist="889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910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D7DA8-8C4F-B773-5C7A-06F1F7168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nao.cas.cn/images/logo_nao.png">
            <a:extLst>
              <a:ext uri="{FF2B5EF4-FFF2-40B4-BE49-F238E27FC236}">
                <a16:creationId xmlns:a16="http://schemas.microsoft.com/office/drawing/2014/main" id="{B0ED3A8A-778C-D4D0-2400-B98787ED1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0" r="-568"/>
          <a:stretch/>
        </p:blipFill>
        <p:spPr bwMode="auto">
          <a:xfrm>
            <a:off x="10061841" y="6829743"/>
            <a:ext cx="33811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8D26DEB-E43A-C5A8-3221-86E81D84932F}"/>
              </a:ext>
            </a:extLst>
          </p:cNvPr>
          <p:cNvSpPr/>
          <p:nvPr/>
        </p:nvSpPr>
        <p:spPr>
          <a:xfrm>
            <a:off x="1010899" y="16075"/>
            <a:ext cx="12432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Frequency-dependent Phase</a:t>
            </a:r>
            <a:endParaRPr lang="zh-CN" altLang="en-US" sz="54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1BBF8D64-C2E0-7392-2D39-98F62CA52BDA}"/>
                  </a:ext>
                </a:extLst>
              </p:cNvPr>
              <p:cNvSpPr/>
              <p:nvPr/>
            </p:nvSpPr>
            <p:spPr>
              <a:xfrm>
                <a:off x="0" y="1244045"/>
                <a:ext cx="7069497" cy="55020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33364" indent="-333364" defTabSz="914370">
                  <a:lnSpc>
                    <a:spcPct val="120000"/>
                  </a:lnSpc>
                  <a:buClr>
                    <a:srgbClr val="003399"/>
                  </a:buClr>
                  <a:buSzPct val="92000"/>
                  <a:buFont typeface="Wingdings" panose="05000000000000000000" pitchFamily="2" charset="2"/>
                  <a:buChar char="p"/>
                </a:pPr>
                <a:r>
                  <a:rPr lang="en-US" altLang="zh-CN" sz="4000" b="1" dirty="0">
                    <a:solidFill>
                      <a:srgbClr val="003399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Times New Roman" panose="02020603050405020304" pitchFamily="18" charset="0"/>
                  </a:rPr>
                  <a:t>Frequency-dependent Phase Modification (FPM)</a:t>
                </a:r>
              </a:p>
              <a:p>
                <a:pPr marL="723877" lvl="1" indent="-368288" defTabSz="914370">
                  <a:lnSpc>
                    <a:spcPct val="120000"/>
                  </a:lnSpc>
                  <a:buClr>
                    <a:srgbClr val="C00000"/>
                  </a:buClr>
                  <a:buFont typeface="Wingdings 2" panose="05020102010507070707" pitchFamily="18" charset="2"/>
                  <a:buChar char="©"/>
                  <a:defRPr/>
                </a:pPr>
                <a:r>
                  <a:rPr lang="en-US" altLang="zh-CN" sz="3600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Intrinsic phase evolution with frequency</a:t>
                </a:r>
              </a:p>
              <a:p>
                <a:pPr marL="723877" lvl="1" indent="-368288" defTabSz="914370">
                  <a:lnSpc>
                    <a:spcPct val="120000"/>
                  </a:lnSpc>
                  <a:buClr>
                    <a:srgbClr val="C00000"/>
                  </a:buClr>
                  <a:buFont typeface="Wingdings 2" panose="05020102010507070707" pitchFamily="18" charset="2"/>
                  <a:buChar char="©"/>
                  <a:defRPr/>
                </a:pPr>
                <a:r>
                  <a:rPr lang="en-US" altLang="zh-CN" sz="3600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Scintillation leading to DM measurement error</a:t>
                </a:r>
              </a:p>
              <a:p>
                <a:pPr marL="723877" lvl="1" indent="-368288" defTabSz="914370">
                  <a:lnSpc>
                    <a:spcPct val="120000"/>
                  </a:lnSpc>
                  <a:buClr>
                    <a:srgbClr val="C00000"/>
                  </a:buClr>
                  <a:buFont typeface="Wingdings 2" panose="05020102010507070707" pitchFamily="18" charset="2"/>
                  <a:buChar char="©"/>
                  <a:defRPr/>
                </a:pPr>
                <a:r>
                  <a:rPr lang="en-US" altLang="zh-CN" sz="3600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Standard orthogonal function </a:t>
                </a:r>
                <a:r>
                  <a:rPr lang="en-US" altLang="zh-CN" sz="3600" kern="100" dirty="0" err="1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falimy</a:t>
                </a:r>
                <a:r>
                  <a:rPr lang="en-US" altLang="zh-CN" sz="3600" kern="1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3600" i="1" kern="100" dirty="0">
                        <a:latin typeface="Cambria Math" panose="020405030504060302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m:t>𝑆</m:t>
                    </m:r>
                  </m:oMath>
                </a14:m>
                <a:endParaRPr lang="en-US" altLang="zh-CN" sz="3600" kern="100" dirty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1BBF8D64-C2E0-7392-2D39-98F62CA52B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244045"/>
                <a:ext cx="7069497" cy="5502084"/>
              </a:xfrm>
              <a:prstGeom prst="rect">
                <a:avLst/>
              </a:prstGeom>
              <a:blipFill>
                <a:blip r:embed="rId3"/>
                <a:stretch>
                  <a:fillRect l="-2414" t="-997" r="-172" b="-32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C62E3B04-3AB1-1EE1-BF0A-396833BA3B00}"/>
                  </a:ext>
                </a:extLst>
              </p:cNvPr>
              <p:cNvSpPr txBox="1"/>
              <p:nvPr/>
            </p:nvSpPr>
            <p:spPr>
              <a:xfrm>
                <a:off x="6529083" y="4359127"/>
                <a:ext cx="3559277" cy="1604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tabLst>
                    <a:tab pos="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36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CN" altLang="en-US" sz="36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zh-CN" altLang="en-US" sz="36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𝑙</m:t>
                          </m:r>
                        </m:sub>
                      </m:sSub>
                      <m:r>
                        <a:rPr lang="en-US" altLang="zh-CN" sz="3600" i="1" kern="1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zh-CN" altLang="en-US" sz="36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a:rPr lang="zh-CN" altLang="en-US" sz="36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n-US" altLang="zh-CN" sz="36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zh-CN" altLang="en-US" sz="36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zh-CN" altLang="en-US" sz="36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3600" i="1" kern="1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zh-CN" altLang="en-US" sz="3600" i="1" kern="1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en-US" sz="36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3600" i="1" kern="1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zh-CN" altLang="en-US" sz="3600" i="1" kern="1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sub>
                          </m:sSub>
                          <m:d>
                            <m:dPr>
                              <m:ctrlPr>
                                <a:rPr lang="zh-CN" altLang="en-US" sz="36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en-US" sz="36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3600" i="1" kern="100"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zh-CN" altLang="en-US" sz="3600" i="1" kern="100"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altLang="zh-CN" sz="3600" kern="1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C62E3B04-3AB1-1EE1-BF0A-396833BA3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9083" y="4359127"/>
                <a:ext cx="3559277" cy="160460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403C2B8B-DB16-B8CC-5B43-08CA9E3D41CD}"/>
                  </a:ext>
                </a:extLst>
              </p:cNvPr>
              <p:cNvSpPr txBox="1"/>
              <p:nvPr/>
            </p:nvSpPr>
            <p:spPr>
              <a:xfrm>
                <a:off x="6901616" y="1951253"/>
                <a:ext cx="6013781" cy="18783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36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zh-CN" altLang="en-US" sz="360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zh-CN" altLang="en-US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en-US" sz="3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zh-CN" altLang="en-US" sz="360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zh-CN" altLang="en-US" sz="36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zh-CN" altLang="en-US" sz="360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zh-CN" altLang="en-US" sz="360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zh-CN" altLang="en-US" sz="360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</m:mr>
                          </m:m>
                        </m:e>
                      </m:d>
                      <m:r>
                        <a:rPr lang="zh-CN" altLang="en-US" sz="360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zh-CN" altLang="en-US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6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en-US" sz="3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zh-CN" sz="360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360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bSup>
                                      <m:sSubSupPr>
                                        <m:ctrlPr>
                                          <a:rPr lang="zh-CN" altLang="en-US" sz="3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zh-CN" altLang="en-US" sz="3600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zh-CN" altLang="en-US" sz="36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en-US" altLang="zh-CN" sz="360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den>
                                </m:f>
                              </m:e>
                              <m:e>
                                <m:sSubSup>
                                  <m:sSubSupPr>
                                    <m:ctrlP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altLang="zh-CN" sz="36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altLang="zh-CN" sz="360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zh-CN" altLang="en-US" sz="36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altLang="zh-CN" sz="360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zh-CN" altLang="en-US" sz="360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</m:mr>
                          </m:m>
                        </m:e>
                      </m:d>
                      <m:r>
                        <a:rPr lang="zh-CN" altLang="en-US" sz="3600" i="1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zh-CN" altLang="en-US" sz="3600" dirty="0"/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403C2B8B-DB16-B8CC-5B43-08CA9E3D4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1616" y="1951253"/>
                <a:ext cx="6013781" cy="1878399"/>
              </a:xfrm>
              <a:prstGeom prst="rect">
                <a:avLst/>
              </a:prstGeom>
              <a:blipFill>
                <a:blip r:embed="rId5"/>
                <a:stretch>
                  <a:fillRect l="-1114" r="-44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3E191638-BB2C-F76A-C842-2E602673FA9C}"/>
                  </a:ext>
                </a:extLst>
              </p:cNvPr>
              <p:cNvSpPr txBox="1"/>
              <p:nvPr/>
            </p:nvSpPr>
            <p:spPr>
              <a:xfrm>
                <a:off x="7644996" y="6208768"/>
                <a:ext cx="4694902" cy="6908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3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CN" altLang="en-US" sz="3600">
                              <a:latin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a:rPr lang="zh-CN" altLang="en-US" sz="3600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zh-CN" altLang="en-US" sz="360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3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3600" i="1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zh-CN" altLang="en-US" sz="3600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zh-CN" altLang="en-US" sz="360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zh-CN" alt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𝜗</m:t>
                          </m:r>
                        </m:e>
                        <m:sub>
                          <m:r>
                            <a:rPr lang="zh-CN" alt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CN" altLang="en-US" sz="3600" dirty="0"/>
              </a:p>
            </p:txBody>
          </p:sp>
        </mc:Choice>
        <mc:Fallback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3E191638-BB2C-F76A-C842-2E602673FA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996" y="6208768"/>
                <a:ext cx="4694902" cy="6908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6C7264A-5582-E86A-5662-25D8CF862AB3}"/>
                  </a:ext>
                </a:extLst>
              </p:cNvPr>
              <p:cNvSpPr txBox="1"/>
              <p:nvPr/>
            </p:nvSpPr>
            <p:spPr>
              <a:xfrm>
                <a:off x="9667943" y="4522420"/>
                <a:ext cx="4044782" cy="14366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defTabSz="457185">
                  <a:tabLst>
                    <a:tab pos="0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𝜗</m:t>
                          </m:r>
                        </m:e>
                        <m:sub>
                          <m:r>
                            <a:rPr lang="zh-CN" altLang="en-US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36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zh-CN" altLang="en-US" sz="3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zh-CN" altLang="en-US" sz="3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altLang="zh-CN" sz="36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=3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zh-CN" altLang="en-US" sz="3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3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zh-CN" altLang="en-US" sz="3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en-US" sz="3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3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zh-CN" altLang="en-US" sz="3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altLang="zh-CN" sz="36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zh-CN" altLang="en-US" sz="3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3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zh-CN" altLang="en-US" sz="3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36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altLang="zh-CN" sz="2800" dirty="0">
                  <a:solidFill>
                    <a:prstClr val="black"/>
                  </a:solidFill>
                  <a:latin typeface="Times New Roman" panose="02020603050405020304" pitchFamily="18" charset="0"/>
                  <a:ea typeface="等线" panose="02010600030101010101" pitchFamily="2" charset="-122"/>
                </a:endParaRPr>
              </a:p>
            </p:txBody>
          </p:sp>
        </mc:Choice>
        <mc:Fallback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6C7264A-5582-E86A-5662-25D8CF862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7943" y="4522420"/>
                <a:ext cx="4044782" cy="14366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 descr="http://www.nao.cas.cn/images/logo_nao.png">
            <a:extLst>
              <a:ext uri="{FF2B5EF4-FFF2-40B4-BE49-F238E27FC236}">
                <a16:creationId xmlns:a16="http://schemas.microsoft.com/office/drawing/2014/main" id="{662A20CD-E337-B1A6-6109-5DA4E41DE5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62"/>
          <a:stretch/>
        </p:blipFill>
        <p:spPr bwMode="auto">
          <a:xfrm>
            <a:off x="0" y="0"/>
            <a:ext cx="1307592" cy="91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1C646FF0-E69E-BBF5-F639-BCA0F4AFD98E}"/>
              </a:ext>
            </a:extLst>
          </p:cNvPr>
          <p:cNvCxnSpPr>
            <a:cxnSpLocks/>
          </p:cNvCxnSpPr>
          <p:nvPr/>
        </p:nvCxnSpPr>
        <p:spPr>
          <a:xfrm>
            <a:off x="0" y="997900"/>
            <a:ext cx="13442950" cy="0"/>
          </a:xfrm>
          <a:prstGeom prst="line">
            <a:avLst/>
          </a:prstGeom>
          <a:ln w="41275" cap="rnd">
            <a:solidFill>
              <a:srgbClr val="C00000"/>
            </a:solidFill>
          </a:ln>
          <a:effectLst>
            <a:outerShdw blurRad="101600" dist="889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243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87212-16CB-A567-0415-DC0F411F8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nao.cas.cn/images/logo_nao.png">
            <a:extLst>
              <a:ext uri="{FF2B5EF4-FFF2-40B4-BE49-F238E27FC236}">
                <a16:creationId xmlns:a16="http://schemas.microsoft.com/office/drawing/2014/main" id="{C691E490-376F-A07F-3691-3E314A4A5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0" r="-568"/>
          <a:stretch/>
        </p:blipFill>
        <p:spPr bwMode="auto">
          <a:xfrm>
            <a:off x="10061841" y="6829743"/>
            <a:ext cx="33811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DE176CE-3368-C921-9714-5EFBF4F48C78}"/>
              </a:ext>
            </a:extLst>
          </p:cNvPr>
          <p:cNvSpPr/>
          <p:nvPr/>
        </p:nvSpPr>
        <p:spPr>
          <a:xfrm>
            <a:off x="1010899" y="173"/>
            <a:ext cx="12432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Frequency-dependent Phase</a:t>
            </a:r>
            <a:endParaRPr lang="zh-CN" altLang="en-US" sz="54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6C586D8-8CB1-0591-0BE3-C2B0DC5A2461}"/>
              </a:ext>
            </a:extLst>
          </p:cNvPr>
          <p:cNvSpPr/>
          <p:nvPr/>
        </p:nvSpPr>
        <p:spPr>
          <a:xfrm>
            <a:off x="359223" y="1135718"/>
            <a:ext cx="3693251" cy="765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64" indent="-333364" defTabSz="914370">
              <a:lnSpc>
                <a:spcPct val="120000"/>
              </a:lnSpc>
              <a:buClr>
                <a:srgbClr val="003399"/>
              </a:buClr>
              <a:buSzPct val="92000"/>
              <a:buFont typeface="Wingdings" panose="05000000000000000000" pitchFamily="2" charset="2"/>
              <a:buChar char="p"/>
            </a:pPr>
            <a:r>
              <a:rPr lang="en-US" altLang="zh-CN" sz="4000" b="1" dirty="0">
                <a:solidFill>
                  <a:srgbClr val="003399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Simulation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BBC2CE7-13A1-E1B3-B3B6-FB573BDDE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8" y="2068012"/>
            <a:ext cx="6721646" cy="498986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A0D5A55-5584-73FE-F87C-D06E71378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424" y="2097471"/>
            <a:ext cx="6788498" cy="4930949"/>
          </a:xfrm>
          <a:prstGeom prst="rect">
            <a:avLst/>
          </a:prstGeom>
        </p:spPr>
      </p:pic>
      <p:pic>
        <p:nvPicPr>
          <p:cNvPr id="2" name="Picture 2" descr="http://www.nao.cas.cn/images/logo_nao.png">
            <a:extLst>
              <a:ext uri="{FF2B5EF4-FFF2-40B4-BE49-F238E27FC236}">
                <a16:creationId xmlns:a16="http://schemas.microsoft.com/office/drawing/2014/main" id="{1A93583F-CA0C-D324-6CB7-A96F6302C0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62"/>
          <a:stretch/>
        </p:blipFill>
        <p:spPr bwMode="auto">
          <a:xfrm>
            <a:off x="0" y="0"/>
            <a:ext cx="1307592" cy="91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58B187A9-7FFD-3ABF-B484-2F3563724CED}"/>
              </a:ext>
            </a:extLst>
          </p:cNvPr>
          <p:cNvCxnSpPr>
            <a:cxnSpLocks/>
          </p:cNvCxnSpPr>
          <p:nvPr/>
        </p:nvCxnSpPr>
        <p:spPr>
          <a:xfrm>
            <a:off x="0" y="997900"/>
            <a:ext cx="13442950" cy="0"/>
          </a:xfrm>
          <a:prstGeom prst="line">
            <a:avLst/>
          </a:prstGeom>
          <a:ln w="41275" cap="rnd">
            <a:solidFill>
              <a:srgbClr val="C00000"/>
            </a:solidFill>
          </a:ln>
          <a:effectLst>
            <a:outerShdw blurRad="101600" dist="889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8622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DC081-8C7F-2F75-70FF-2B71DE9A5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nao.cas.cn/images/logo_nao.png">
            <a:extLst>
              <a:ext uri="{FF2B5EF4-FFF2-40B4-BE49-F238E27FC236}">
                <a16:creationId xmlns:a16="http://schemas.microsoft.com/office/drawing/2014/main" id="{5583BE0C-326F-9862-637A-848335F3EC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0" r="-568"/>
          <a:stretch/>
        </p:blipFill>
        <p:spPr bwMode="auto">
          <a:xfrm>
            <a:off x="10061841" y="6829743"/>
            <a:ext cx="33811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71D7122-3306-CA72-DCC6-6570EBB7FCD5}"/>
              </a:ext>
            </a:extLst>
          </p:cNvPr>
          <p:cNvSpPr/>
          <p:nvPr/>
        </p:nvSpPr>
        <p:spPr>
          <a:xfrm>
            <a:off x="1010899" y="3926"/>
            <a:ext cx="12432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Frequency-dependent Phase</a:t>
            </a:r>
            <a:endParaRPr lang="zh-CN" altLang="en-US" sz="54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5A354F4-CACA-4507-59B9-CF528683C207}"/>
              </a:ext>
            </a:extLst>
          </p:cNvPr>
          <p:cNvSpPr/>
          <p:nvPr/>
        </p:nvSpPr>
        <p:spPr>
          <a:xfrm>
            <a:off x="169644" y="1319402"/>
            <a:ext cx="3693251" cy="3433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64" indent="-333364" defTabSz="914370">
              <a:lnSpc>
                <a:spcPct val="120000"/>
              </a:lnSpc>
              <a:buClr>
                <a:srgbClr val="003399"/>
              </a:buClr>
              <a:buSzPct val="92000"/>
              <a:buFont typeface="Wingdings" panose="05000000000000000000" pitchFamily="2" charset="2"/>
              <a:buChar char="p"/>
            </a:pPr>
            <a:r>
              <a:rPr lang="en-US" altLang="zh-CN" sz="4000" b="1" dirty="0">
                <a:solidFill>
                  <a:srgbClr val="003399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Simulation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Profile evolution, scintillation, dispersion</a:t>
            </a:r>
            <a:endParaRPr lang="zh-CN" altLang="en-US" sz="36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AB2859C-7FA0-2A46-AE45-72F86B2B6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029" y="1161767"/>
            <a:ext cx="8907277" cy="6304431"/>
          </a:xfrm>
          <a:prstGeom prst="rect">
            <a:avLst/>
          </a:prstGeom>
        </p:spPr>
      </p:pic>
      <p:pic>
        <p:nvPicPr>
          <p:cNvPr id="2" name="Picture 2" descr="http://www.nao.cas.cn/images/logo_nao.png">
            <a:extLst>
              <a:ext uri="{FF2B5EF4-FFF2-40B4-BE49-F238E27FC236}">
                <a16:creationId xmlns:a16="http://schemas.microsoft.com/office/drawing/2014/main" id="{39D697E0-821C-6665-1C19-02C7D924E3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62"/>
          <a:stretch/>
        </p:blipFill>
        <p:spPr bwMode="auto">
          <a:xfrm>
            <a:off x="0" y="0"/>
            <a:ext cx="1307592" cy="91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14F2323B-DF0D-9811-61D7-00FAED647B80}"/>
              </a:ext>
            </a:extLst>
          </p:cNvPr>
          <p:cNvCxnSpPr>
            <a:cxnSpLocks/>
          </p:cNvCxnSpPr>
          <p:nvPr/>
        </p:nvCxnSpPr>
        <p:spPr>
          <a:xfrm>
            <a:off x="0" y="997900"/>
            <a:ext cx="13442950" cy="0"/>
          </a:xfrm>
          <a:prstGeom prst="line">
            <a:avLst/>
          </a:prstGeom>
          <a:ln w="41275" cap="rnd">
            <a:solidFill>
              <a:srgbClr val="C00000"/>
            </a:solidFill>
          </a:ln>
          <a:effectLst>
            <a:outerShdw blurRad="101600" dist="889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056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2E198-FD45-BA78-86A5-0B98D6BBD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nao.cas.cn/images/logo_nao.png">
            <a:extLst>
              <a:ext uri="{FF2B5EF4-FFF2-40B4-BE49-F238E27FC236}">
                <a16:creationId xmlns:a16="http://schemas.microsoft.com/office/drawing/2014/main" id="{4AF02FDD-6A37-1C6D-4B3B-49FFEC2A4A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0" r="-568"/>
          <a:stretch/>
        </p:blipFill>
        <p:spPr bwMode="auto">
          <a:xfrm>
            <a:off x="10061841" y="6829743"/>
            <a:ext cx="33811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282F157-5360-5DC7-D896-743DA7A57AF0}"/>
              </a:ext>
            </a:extLst>
          </p:cNvPr>
          <p:cNvSpPr/>
          <p:nvPr/>
        </p:nvSpPr>
        <p:spPr>
          <a:xfrm>
            <a:off x="1010899" y="2873"/>
            <a:ext cx="12432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High Frequency Timing</a:t>
            </a:r>
            <a:endParaRPr lang="zh-CN" altLang="en-US" sz="54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C36E781-C094-4137-836F-5EFE9AE86BBD}"/>
              </a:ext>
            </a:extLst>
          </p:cNvPr>
          <p:cNvSpPr/>
          <p:nvPr/>
        </p:nvSpPr>
        <p:spPr>
          <a:xfrm>
            <a:off x="178599" y="997900"/>
            <a:ext cx="12713311" cy="210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64" indent="-333364" defTabSz="914370">
              <a:lnSpc>
                <a:spcPct val="120000"/>
              </a:lnSpc>
              <a:buClr>
                <a:srgbClr val="003399"/>
              </a:buClr>
              <a:buSzPct val="92000"/>
              <a:buFont typeface="Wingdings" panose="05000000000000000000" pitchFamily="2" charset="2"/>
              <a:buChar char="p"/>
            </a:pPr>
            <a:r>
              <a:rPr lang="en-US" altLang="zh-CN" sz="4000" b="1" dirty="0">
                <a:solidFill>
                  <a:srgbClr val="003399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High Frequency Timing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DM error -&gt; timing error decreasing with frequency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Timing noise increasing with band-width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3EDB5F9-E131-8DA4-74C0-562820437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3760" y="3140010"/>
            <a:ext cx="5529195" cy="433498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84949A2-85D0-16E5-E455-EB2A84231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994" y="3140010"/>
            <a:ext cx="5666105" cy="433498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EB2BCA9-0975-007C-CAE9-83CE585781A7}"/>
                  </a:ext>
                </a:extLst>
              </p:cNvPr>
              <p:cNvSpPr txBox="1"/>
              <p:nvPr/>
            </p:nvSpPr>
            <p:spPr>
              <a:xfrm>
                <a:off x="11001819" y="3313507"/>
                <a:ext cx="152073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CN" altLang="en-US" sz="3600" dirty="0"/>
              </a:p>
            </p:txBody>
          </p:sp>
        </mc:Choice>
        <mc:Fallback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EB2BCA9-0975-007C-CAE9-83CE58578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01819" y="3313507"/>
                <a:ext cx="1520733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 descr="http://www.nao.cas.cn/images/logo_nao.png">
            <a:extLst>
              <a:ext uri="{FF2B5EF4-FFF2-40B4-BE49-F238E27FC236}">
                <a16:creationId xmlns:a16="http://schemas.microsoft.com/office/drawing/2014/main" id="{B05AC3A4-5290-9C60-2DD5-A5F16C5464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62"/>
          <a:stretch/>
        </p:blipFill>
        <p:spPr bwMode="auto">
          <a:xfrm>
            <a:off x="0" y="0"/>
            <a:ext cx="1307592" cy="91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35D79059-1C77-2BCD-14E4-81EE34B1445F}"/>
              </a:ext>
            </a:extLst>
          </p:cNvPr>
          <p:cNvCxnSpPr>
            <a:cxnSpLocks/>
          </p:cNvCxnSpPr>
          <p:nvPr/>
        </p:nvCxnSpPr>
        <p:spPr>
          <a:xfrm>
            <a:off x="0" y="997900"/>
            <a:ext cx="13442950" cy="0"/>
          </a:xfrm>
          <a:prstGeom prst="line">
            <a:avLst/>
          </a:prstGeom>
          <a:ln w="41275" cap="rnd">
            <a:solidFill>
              <a:srgbClr val="C00000"/>
            </a:solidFill>
          </a:ln>
          <a:effectLst>
            <a:outerShdw blurRad="101600" dist="889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065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C88F7-56B3-7770-D274-6E45B221F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nao.cas.cn/images/logo_nao.png">
            <a:extLst>
              <a:ext uri="{FF2B5EF4-FFF2-40B4-BE49-F238E27FC236}">
                <a16:creationId xmlns:a16="http://schemas.microsoft.com/office/drawing/2014/main" id="{18D63827-F3D5-DC10-DDA4-9068F31010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0" r="-568"/>
          <a:stretch/>
        </p:blipFill>
        <p:spPr bwMode="auto">
          <a:xfrm>
            <a:off x="10061841" y="6829743"/>
            <a:ext cx="33811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16AE502-CD0C-456B-4CCE-EF4E7224C725}"/>
              </a:ext>
            </a:extLst>
          </p:cNvPr>
          <p:cNvSpPr/>
          <p:nvPr/>
        </p:nvSpPr>
        <p:spPr>
          <a:xfrm>
            <a:off x="1010899" y="0"/>
            <a:ext cx="12432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High Frequency Timing</a:t>
            </a:r>
            <a:endParaRPr lang="zh-CN" altLang="en-US" sz="54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599A2D9-630D-E935-B30D-97E0F91E45FB}"/>
              </a:ext>
            </a:extLst>
          </p:cNvPr>
          <p:cNvSpPr/>
          <p:nvPr/>
        </p:nvSpPr>
        <p:spPr>
          <a:xfrm>
            <a:off x="272168" y="1287618"/>
            <a:ext cx="3693251" cy="3433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64" indent="-333364" defTabSz="914370">
              <a:lnSpc>
                <a:spcPct val="120000"/>
              </a:lnSpc>
              <a:buClr>
                <a:srgbClr val="003399"/>
              </a:buClr>
              <a:buSzPct val="92000"/>
              <a:buFont typeface="Wingdings" panose="05000000000000000000" pitchFamily="2" charset="2"/>
              <a:buChar char="p"/>
            </a:pPr>
            <a:r>
              <a:rPr lang="en-US" altLang="zh-CN" sz="4000" b="1" dirty="0">
                <a:solidFill>
                  <a:srgbClr val="003399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Simulation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Profile evolution, scintillation, dispersion</a:t>
            </a:r>
            <a:endParaRPr lang="zh-CN" altLang="en-US" sz="36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FE0DF4B-9AB9-025B-DE32-0F6F4604BE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109" y="1387135"/>
            <a:ext cx="8375278" cy="5978436"/>
          </a:xfrm>
          <a:prstGeom prst="rect">
            <a:avLst/>
          </a:prstGeom>
        </p:spPr>
      </p:pic>
      <p:pic>
        <p:nvPicPr>
          <p:cNvPr id="2" name="Picture 2" descr="http://www.nao.cas.cn/images/logo_nao.png">
            <a:extLst>
              <a:ext uri="{FF2B5EF4-FFF2-40B4-BE49-F238E27FC236}">
                <a16:creationId xmlns:a16="http://schemas.microsoft.com/office/drawing/2014/main" id="{27FAD625-6F9F-6248-3440-2DD0BFD772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62"/>
          <a:stretch/>
        </p:blipFill>
        <p:spPr bwMode="auto">
          <a:xfrm>
            <a:off x="0" y="0"/>
            <a:ext cx="1307592" cy="91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55668DBD-E39B-F914-4D07-D3261E8B5CA4}"/>
              </a:ext>
            </a:extLst>
          </p:cNvPr>
          <p:cNvCxnSpPr>
            <a:cxnSpLocks/>
          </p:cNvCxnSpPr>
          <p:nvPr/>
        </p:nvCxnSpPr>
        <p:spPr>
          <a:xfrm>
            <a:off x="0" y="997900"/>
            <a:ext cx="13442950" cy="0"/>
          </a:xfrm>
          <a:prstGeom prst="line">
            <a:avLst/>
          </a:prstGeom>
          <a:ln w="41275" cap="rnd">
            <a:solidFill>
              <a:srgbClr val="C00000"/>
            </a:solidFill>
          </a:ln>
          <a:effectLst>
            <a:outerShdw blurRad="101600" dist="889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680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AD694-3CA4-DDC8-755D-B65A700CA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www.nao.cas.cn/images/logo_nao.png">
            <a:extLst>
              <a:ext uri="{FF2B5EF4-FFF2-40B4-BE49-F238E27FC236}">
                <a16:creationId xmlns:a16="http://schemas.microsoft.com/office/drawing/2014/main" id="{6C522B19-4952-27D2-EA37-76C661FA13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0" r="-568"/>
          <a:stretch/>
        </p:blipFill>
        <p:spPr bwMode="auto">
          <a:xfrm>
            <a:off x="10061841" y="6829743"/>
            <a:ext cx="33811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D41A8DE-D9D0-1CE8-3BA1-4DDF9DAAA5EB}"/>
              </a:ext>
            </a:extLst>
          </p:cNvPr>
          <p:cNvSpPr/>
          <p:nvPr/>
        </p:nvSpPr>
        <p:spPr>
          <a:xfrm>
            <a:off x="1010899" y="0"/>
            <a:ext cx="12432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Wide-band </a:t>
            </a:r>
            <a:r>
              <a:rPr lang="en-US" altLang="zh-CN" sz="5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ToA</a:t>
            </a:r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 Measurement</a:t>
            </a:r>
            <a:endParaRPr lang="zh-CN" altLang="en-US" sz="54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D1F2CDA-BA41-21FF-F8BC-E629C72BBC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839" y="1190029"/>
            <a:ext cx="11412549" cy="6190611"/>
          </a:xfrm>
          <a:prstGeom prst="rect">
            <a:avLst/>
          </a:prstGeom>
        </p:spPr>
      </p:pic>
      <p:pic>
        <p:nvPicPr>
          <p:cNvPr id="2" name="Picture 2" descr="http://www.nao.cas.cn/images/logo_nao.png">
            <a:extLst>
              <a:ext uri="{FF2B5EF4-FFF2-40B4-BE49-F238E27FC236}">
                <a16:creationId xmlns:a16="http://schemas.microsoft.com/office/drawing/2014/main" id="{6175FC1F-C350-DE4A-4760-2E04A3E9B3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62"/>
          <a:stretch/>
        </p:blipFill>
        <p:spPr bwMode="auto">
          <a:xfrm>
            <a:off x="0" y="0"/>
            <a:ext cx="1307592" cy="91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12CB7727-241B-A933-267B-1D415CD39846}"/>
              </a:ext>
            </a:extLst>
          </p:cNvPr>
          <p:cNvCxnSpPr>
            <a:cxnSpLocks/>
          </p:cNvCxnSpPr>
          <p:nvPr/>
        </p:nvCxnSpPr>
        <p:spPr>
          <a:xfrm>
            <a:off x="0" y="997900"/>
            <a:ext cx="13442950" cy="0"/>
          </a:xfrm>
          <a:prstGeom prst="line">
            <a:avLst/>
          </a:prstGeom>
          <a:ln w="41275" cap="rnd">
            <a:solidFill>
              <a:srgbClr val="C00000"/>
            </a:solidFill>
          </a:ln>
          <a:effectLst>
            <a:outerShdw blurRad="101600" dist="889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930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85D1D-ED38-903D-A384-2B606313F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nao.cas.cn/images/logo_nao.png">
            <a:extLst>
              <a:ext uri="{FF2B5EF4-FFF2-40B4-BE49-F238E27FC236}">
                <a16:creationId xmlns:a16="http://schemas.microsoft.com/office/drawing/2014/main" id="{E7298D78-3B32-CA3C-F13A-798A9EF3C8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0" r="-568"/>
          <a:stretch/>
        </p:blipFill>
        <p:spPr bwMode="auto">
          <a:xfrm>
            <a:off x="10061841" y="6829743"/>
            <a:ext cx="33811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187ADF7-C0BC-0606-7D67-80AD1C1C1543}"/>
              </a:ext>
            </a:extLst>
          </p:cNvPr>
          <p:cNvSpPr/>
          <p:nvPr/>
        </p:nvSpPr>
        <p:spPr>
          <a:xfrm>
            <a:off x="1010899" y="1827"/>
            <a:ext cx="12432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Wide-band </a:t>
            </a:r>
            <a:r>
              <a:rPr lang="en-US" altLang="zh-CN" sz="5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ToA</a:t>
            </a:r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 Measurement</a:t>
            </a:r>
            <a:endParaRPr lang="zh-CN" altLang="en-US" sz="54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9680B62-2C1A-E2A7-166E-815337E9D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15" y="1070644"/>
            <a:ext cx="11509907" cy="6322806"/>
          </a:xfrm>
          <a:prstGeom prst="rect">
            <a:avLst/>
          </a:prstGeom>
        </p:spPr>
      </p:pic>
      <p:pic>
        <p:nvPicPr>
          <p:cNvPr id="2" name="Picture 2" descr="http://www.nao.cas.cn/images/logo_nao.png">
            <a:extLst>
              <a:ext uri="{FF2B5EF4-FFF2-40B4-BE49-F238E27FC236}">
                <a16:creationId xmlns:a16="http://schemas.microsoft.com/office/drawing/2014/main" id="{A131132F-D197-FA3F-C4BF-28ED7FEF47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62"/>
          <a:stretch/>
        </p:blipFill>
        <p:spPr bwMode="auto">
          <a:xfrm>
            <a:off x="0" y="0"/>
            <a:ext cx="1307592" cy="91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3CA38F71-44F7-591F-EAC3-BC5991B4E693}"/>
              </a:ext>
            </a:extLst>
          </p:cNvPr>
          <p:cNvCxnSpPr>
            <a:cxnSpLocks/>
          </p:cNvCxnSpPr>
          <p:nvPr/>
        </p:nvCxnSpPr>
        <p:spPr>
          <a:xfrm>
            <a:off x="0" y="997900"/>
            <a:ext cx="13442950" cy="0"/>
          </a:xfrm>
          <a:prstGeom prst="line">
            <a:avLst/>
          </a:prstGeom>
          <a:ln w="41275" cap="rnd">
            <a:solidFill>
              <a:srgbClr val="C00000"/>
            </a:solidFill>
          </a:ln>
          <a:effectLst>
            <a:outerShdw blurRad="101600" dist="889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884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9DF31-22FD-2CAE-291A-FA8D0E885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5000AE5-5BEF-910F-C44B-116D43A307FB}"/>
              </a:ext>
            </a:extLst>
          </p:cNvPr>
          <p:cNvSpPr/>
          <p:nvPr/>
        </p:nvSpPr>
        <p:spPr>
          <a:xfrm>
            <a:off x="1010899" y="0"/>
            <a:ext cx="12432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Summary</a:t>
            </a:r>
            <a:endParaRPr lang="zh-CN" altLang="en-US" sz="54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0B4B3EE-5F7D-1A8E-AA9A-14787F510C84}"/>
              </a:ext>
            </a:extLst>
          </p:cNvPr>
          <p:cNvSpPr/>
          <p:nvPr/>
        </p:nvSpPr>
        <p:spPr>
          <a:xfrm>
            <a:off x="300271" y="1063456"/>
            <a:ext cx="12760976" cy="6166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64" indent="-333364" defTabSz="914370">
              <a:lnSpc>
                <a:spcPct val="120000"/>
              </a:lnSpc>
              <a:buClr>
                <a:srgbClr val="003399"/>
              </a:buClr>
              <a:buSzPct val="92000"/>
              <a:buFont typeface="Wingdings" panose="05000000000000000000" pitchFamily="2" charset="2"/>
              <a:buChar char="p"/>
            </a:pPr>
            <a:r>
              <a:rPr lang="en-US" altLang="zh-CN" sz="4000" b="1" dirty="0">
                <a:solidFill>
                  <a:srgbClr val="003399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Strengths</a:t>
            </a: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Timing for profile evolution, scintillation, dispersion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No weaknesses in frequency-dependent template algorithm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Automation performance</a:t>
            </a:r>
          </a:p>
          <a:p>
            <a:pPr marL="333364" indent="-333364" defTabSz="914370">
              <a:lnSpc>
                <a:spcPct val="120000"/>
              </a:lnSpc>
              <a:buClr>
                <a:srgbClr val="003399"/>
              </a:buClr>
              <a:buSzPct val="92000"/>
              <a:buFont typeface="Wingdings" panose="05000000000000000000" pitchFamily="2" charset="2"/>
              <a:buChar char="p"/>
              <a:defRPr/>
            </a:pPr>
            <a:r>
              <a:rPr lang="en-US" altLang="zh-CN" sz="4000" b="1" dirty="0">
                <a:solidFill>
                  <a:srgbClr val="003399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Weaknesses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Not applicable to low S/N data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The visualization of standard Fourier phase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Coding</a:t>
            </a:r>
            <a:endParaRPr lang="zh-CN" altLang="en-US" sz="36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8" name="Picture 2" descr="http://www.nao.cas.cn/images/logo_nao.png">
            <a:extLst>
              <a:ext uri="{FF2B5EF4-FFF2-40B4-BE49-F238E27FC236}">
                <a16:creationId xmlns:a16="http://schemas.microsoft.com/office/drawing/2014/main" id="{F9AE0DB0-5F29-A62A-082E-A5B63E2F21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62"/>
          <a:stretch/>
        </p:blipFill>
        <p:spPr bwMode="auto">
          <a:xfrm>
            <a:off x="0" y="0"/>
            <a:ext cx="1307592" cy="91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nao.cas.cn/images/logo_nao.png">
            <a:extLst>
              <a:ext uri="{FF2B5EF4-FFF2-40B4-BE49-F238E27FC236}">
                <a16:creationId xmlns:a16="http://schemas.microsoft.com/office/drawing/2014/main" id="{8DEAC5B6-9FF3-A414-B282-433F5A0FBD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0" r="-568"/>
          <a:stretch/>
        </p:blipFill>
        <p:spPr bwMode="auto">
          <a:xfrm>
            <a:off x="10061841" y="6829743"/>
            <a:ext cx="33811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289BA993-8F9D-F1D5-2A71-6DA70BB290BB}"/>
              </a:ext>
            </a:extLst>
          </p:cNvPr>
          <p:cNvCxnSpPr>
            <a:cxnSpLocks/>
          </p:cNvCxnSpPr>
          <p:nvPr/>
        </p:nvCxnSpPr>
        <p:spPr>
          <a:xfrm>
            <a:off x="0" y="997900"/>
            <a:ext cx="13442950" cy="0"/>
          </a:xfrm>
          <a:prstGeom prst="line">
            <a:avLst/>
          </a:prstGeom>
          <a:ln w="41275" cap="rnd">
            <a:solidFill>
              <a:srgbClr val="C00000"/>
            </a:solidFill>
          </a:ln>
          <a:effectLst>
            <a:outerShdw blurRad="101600" dist="889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045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71B6C-D45C-21C4-06C5-6329B1903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0C4562B-F6E8-DB5B-AAF4-48EEB8FB6A1E}"/>
              </a:ext>
            </a:extLst>
          </p:cNvPr>
          <p:cNvSpPr/>
          <p:nvPr/>
        </p:nvSpPr>
        <p:spPr>
          <a:xfrm>
            <a:off x="1010899" y="0"/>
            <a:ext cx="124320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5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Summary</a:t>
            </a:r>
            <a:endParaRPr lang="zh-CN" altLang="en-US" sz="54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322617E-E1B0-24B6-4C76-C6BBD2531EF0}"/>
              </a:ext>
            </a:extLst>
          </p:cNvPr>
          <p:cNvSpPr/>
          <p:nvPr/>
        </p:nvSpPr>
        <p:spPr>
          <a:xfrm>
            <a:off x="300271" y="1063456"/>
            <a:ext cx="12760976" cy="6166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64" indent="-333364" defTabSz="914370">
              <a:lnSpc>
                <a:spcPct val="120000"/>
              </a:lnSpc>
              <a:buClr>
                <a:srgbClr val="003399"/>
              </a:buClr>
              <a:buSzPct val="92000"/>
              <a:buFont typeface="Wingdings" panose="05000000000000000000" pitchFamily="2" charset="2"/>
              <a:buChar char="p"/>
            </a:pPr>
            <a:r>
              <a:rPr lang="en-US" altLang="zh-CN" sz="4000" b="1" dirty="0">
                <a:solidFill>
                  <a:srgbClr val="003399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Strengths</a:t>
            </a: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Timing for profile evolution, scintillation, dispersion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No weaknesses in frequency-dependent template algorithm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Automation performance</a:t>
            </a:r>
          </a:p>
          <a:p>
            <a:pPr marL="333364" indent="-333364" defTabSz="914370">
              <a:lnSpc>
                <a:spcPct val="120000"/>
              </a:lnSpc>
              <a:buClr>
                <a:srgbClr val="003399"/>
              </a:buClr>
              <a:buSzPct val="92000"/>
              <a:buFont typeface="Wingdings" panose="05000000000000000000" pitchFamily="2" charset="2"/>
              <a:buChar char="p"/>
              <a:defRPr/>
            </a:pPr>
            <a:r>
              <a:rPr lang="en-US" altLang="zh-CN" sz="4000" b="1" dirty="0">
                <a:solidFill>
                  <a:srgbClr val="003399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Times New Roman" panose="02020603050405020304" pitchFamily="18" charset="0"/>
              </a:rPr>
              <a:t>Weaknesses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Not applicable to low S/N data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The visualization of standard Fourier phase</a:t>
            </a:r>
          </a:p>
          <a:p>
            <a:pPr marL="723877" lvl="1" indent="-368288" defTabSz="914370">
              <a:lnSpc>
                <a:spcPct val="120000"/>
              </a:lnSpc>
              <a:buClr>
                <a:srgbClr val="C00000"/>
              </a:buClr>
              <a:buFont typeface="Wingdings 2" panose="05020102010507070707" pitchFamily="18" charset="2"/>
              <a:buChar char="©"/>
              <a:defRPr/>
            </a:pP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Coding</a:t>
            </a:r>
            <a:endParaRPr lang="zh-CN" altLang="en-US" sz="36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C6B1217-E00D-9AE2-90AE-4EE46C6DD06B}"/>
              </a:ext>
            </a:extLst>
          </p:cNvPr>
          <p:cNvSpPr txBox="1"/>
          <p:nvPr/>
        </p:nvSpPr>
        <p:spPr>
          <a:xfrm>
            <a:off x="9333070" y="4146896"/>
            <a:ext cx="35809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i="1" dirty="0">
                <a:solidFill>
                  <a:srgbClr val="FF0000"/>
                </a:solidFill>
              </a:rPr>
              <a:t>Thanks!</a:t>
            </a:r>
            <a:endParaRPr lang="zh-CN" altLang="en-US" sz="8000" b="1" i="1" dirty="0">
              <a:solidFill>
                <a:srgbClr val="FF0000"/>
              </a:solidFill>
            </a:endParaRPr>
          </a:p>
        </p:txBody>
      </p:sp>
      <p:pic>
        <p:nvPicPr>
          <p:cNvPr id="6" name="Picture 2" descr="http://www.nao.cas.cn/images/logo_nao.png">
            <a:extLst>
              <a:ext uri="{FF2B5EF4-FFF2-40B4-BE49-F238E27FC236}">
                <a16:creationId xmlns:a16="http://schemas.microsoft.com/office/drawing/2014/main" id="{3972E4DA-9E17-1B9B-22C4-9BE648F7CD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6762"/>
          <a:stretch/>
        </p:blipFill>
        <p:spPr bwMode="auto">
          <a:xfrm>
            <a:off x="0" y="0"/>
            <a:ext cx="1307592" cy="91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nao.cas.cn/images/logo_nao.png">
            <a:extLst>
              <a:ext uri="{FF2B5EF4-FFF2-40B4-BE49-F238E27FC236}">
                <a16:creationId xmlns:a16="http://schemas.microsoft.com/office/drawing/2014/main" id="{E904D822-7A36-106F-42BC-584D044C4D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0" r="-568"/>
          <a:stretch/>
        </p:blipFill>
        <p:spPr bwMode="auto">
          <a:xfrm>
            <a:off x="10061841" y="6829743"/>
            <a:ext cx="3381109" cy="73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3933F73F-980C-E75E-5A09-733787F082A7}"/>
              </a:ext>
            </a:extLst>
          </p:cNvPr>
          <p:cNvCxnSpPr>
            <a:cxnSpLocks/>
          </p:cNvCxnSpPr>
          <p:nvPr/>
        </p:nvCxnSpPr>
        <p:spPr>
          <a:xfrm>
            <a:off x="0" y="997900"/>
            <a:ext cx="13442950" cy="0"/>
          </a:xfrm>
          <a:prstGeom prst="line">
            <a:avLst/>
          </a:prstGeom>
          <a:ln w="41275" cap="rnd">
            <a:solidFill>
              <a:srgbClr val="C00000"/>
            </a:solidFill>
          </a:ln>
          <a:effectLst>
            <a:outerShdw blurRad="101600" dist="889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996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12231</TotalTime>
  <Words>321</Words>
  <Application>Microsoft Office PowerPoint</Application>
  <PresentationFormat>自定义</PresentationFormat>
  <Paragraphs>80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等线</vt:lpstr>
      <vt:lpstr>华文细黑</vt:lpstr>
      <vt:lpstr>微软雅黑</vt:lpstr>
      <vt:lpstr>Arial</vt:lpstr>
      <vt:lpstr>Calibri</vt:lpstr>
      <vt:lpstr>Calibri Light</vt:lpstr>
      <vt:lpstr>Cambria Math</vt:lpstr>
      <vt:lpstr>Times New Roman</vt:lpstr>
      <vt:lpstr>Wingdings</vt:lpstr>
      <vt:lpstr>Wingdings 2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 Jiguang</dc:creator>
  <cp:lastModifiedBy>Jiguang Lu</cp:lastModifiedBy>
  <cp:revision>139</cp:revision>
  <dcterms:created xsi:type="dcterms:W3CDTF">2020-06-17T08:29:46Z</dcterms:created>
  <dcterms:modified xsi:type="dcterms:W3CDTF">2026-07-05T01:01:23Z</dcterms:modified>
</cp:coreProperties>
</file>