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7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13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digital_space_illustration_sci.png"/>
          <p:cNvPicPr>
            <a:picLocks noChangeAspect="1"/>
          </p:cNvPicPr>
          <p:nvPr/>
        </p:nvPicPr>
        <p:blipFill>
          <a:blip r:embed="rId3"/>
          <a:srcRect t="25" b="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>
              <a:alpha val="82000"/>
            </a:srgbClr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7863840" cy="6858000"/>
          </a:xfrm>
          <a:prstGeom prst="rect">
            <a:avLst/>
          </a:prstGeom>
          <a:solidFill>
            <a:srgbClr val="031427">
              <a:alpha val="86000"/>
            </a:srgbClr>
          </a:solidFill>
          <a:ln w="12700">
            <a:solidFill>
              <a:srgbClr val="03142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2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001B3F">
              <a:alpha val="95000"/>
            </a:srgbClr>
          </a:solidFill>
          <a:ln w="12700">
            <a:solidFill>
              <a:srgbClr val="001B3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3"/>
          <p:cNvSpPr/>
          <p:nvPr/>
        </p:nvSpPr>
        <p:spPr>
          <a:xfrm>
            <a:off x="502920" y="329184"/>
            <a:ext cx="3401568" cy="658368"/>
          </a:xfrm>
          <a:prstGeom prst="roundRect">
            <a:avLst>
              <a:gd name="adj" fmla="val 11111"/>
            </a:avLst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pic>
        <p:nvPicPr>
          <p:cNvPr id="7" name="Image 1" descr="/mnt/data/key_unzip/Data/14235cc0-771d-40f1-8154-f6bc512c01f3-3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761" y="385826"/>
            <a:ext cx="2551257" cy="512064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571232" y="329184"/>
            <a:ext cx="4087368" cy="658368"/>
          </a:xfrm>
          <a:prstGeom prst="roundRect">
            <a:avLst>
              <a:gd name="adj" fmla="val 11111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/>
          <a:lstStyle/>
          <a:p>
            <a:endParaRPr/>
          </a:p>
        </p:txBody>
      </p:sp>
      <p:pic>
        <p:nvPicPr>
          <p:cNvPr id="9" name="Image 2" descr="/mnt/data/key_unzip/Data/139f625c-3b09-461f-8cb8-3fd315f78183-3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82" y="385826"/>
            <a:ext cx="2813267" cy="512064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04088" y="2084832"/>
            <a:ext cx="73152" cy="1353312"/>
          </a:xfrm>
          <a:prstGeom prst="rect">
            <a:avLst/>
          </a:prstGeom>
          <a:solidFill>
            <a:srgbClr val="58B7FF"/>
          </a:solidFill>
          <a:ln w="12700">
            <a:solidFill>
              <a:srgbClr val="58B7F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6"/>
          <p:cNvSpPr/>
          <p:nvPr/>
        </p:nvSpPr>
        <p:spPr>
          <a:xfrm>
            <a:off x="868680" y="2252345"/>
            <a:ext cx="7421245" cy="1005840"/>
          </a:xfrm>
          <a:prstGeom prst="rect">
            <a:avLst/>
          </a:prstGeom>
          <a:noFill/>
          <a:effectLst>
            <a:outerShdw blurRad="25400" dist="50800" dir="2700000" algn="bl" rotWithShape="0">
              <a:srgbClr val="000000">
                <a:alpha val="30000"/>
              </a:srgbClr>
            </a:outerShdw>
          </a:effectLst>
        </p:spPr>
        <p:txBody>
          <a:bodyPr wrap="square" lIns="109728" tIns="54864" rIns="109728" bIns="54864" rtlCol="0" anchor="ctr">
            <a:no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Noto Sans Takri" panose="020B0502040504020204" charset="0"/>
                <a:ea typeface="微软雅黑" pitchFamily="34" charset="-122"/>
                <a:cs typeface="微软雅黑" pitchFamily="34" charset="-120"/>
              </a:rPr>
              <a:t>脉冲星中的相</a:t>
            </a:r>
            <a:r>
              <a:rPr lang="zh-CN" altLang="en-US" sz="4400" b="1" dirty="0">
                <a:solidFill>
                  <a:srgbClr val="FFFFFF"/>
                </a:solidFill>
                <a:latin typeface="Noto Sans Takri" panose="020B0502040504020204" charset="0"/>
                <a:ea typeface="微软雅黑" pitchFamily="34" charset="-122"/>
                <a:cs typeface="微软雅黑" pitchFamily="34" charset="-120"/>
              </a:rPr>
              <a:t>位恢复</a:t>
            </a:r>
            <a:r>
              <a:rPr lang="en-US" sz="4400" b="1" dirty="0">
                <a:solidFill>
                  <a:srgbClr val="FFFFFF"/>
                </a:solidFill>
                <a:latin typeface="Noto Sans Takri" panose="020B0502040504020204" charset="0"/>
                <a:ea typeface="微软雅黑" pitchFamily="34" charset="-122"/>
                <a:cs typeface="微软雅黑" pitchFamily="34" charset="-120"/>
              </a:rPr>
              <a:t>问题</a:t>
            </a:r>
          </a:p>
        </p:txBody>
      </p:sp>
      <p:sp>
        <p:nvSpPr>
          <p:cNvPr id="12" name="Shape 7"/>
          <p:cNvSpPr/>
          <p:nvPr/>
        </p:nvSpPr>
        <p:spPr>
          <a:xfrm>
            <a:off x="896112" y="3730752"/>
            <a:ext cx="2834640" cy="0"/>
          </a:xfrm>
          <a:prstGeom prst="line">
            <a:avLst/>
          </a:prstGeom>
          <a:noFill/>
          <a:ln w="25400">
            <a:solidFill>
              <a:srgbClr val="58B7FF">
                <a:alpha val="9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8"/>
          <p:cNvSpPr/>
          <p:nvPr/>
        </p:nvSpPr>
        <p:spPr>
          <a:xfrm>
            <a:off x="868680" y="3917950"/>
            <a:ext cx="5435600" cy="384175"/>
          </a:xfrm>
          <a:prstGeom prst="rect">
            <a:avLst/>
          </a:prstGeom>
          <a:noFill/>
        </p:spPr>
        <p:txBody>
          <a:bodyPr wrap="square" lIns="109728" tIns="54864" rIns="109728" bIns="54864" rtlCol="0" anchor="ctr"/>
          <a:lstStyle/>
          <a:p>
            <a:pPr marL="0" indent="0">
              <a:buNone/>
            </a:pPr>
            <a:r>
              <a:rPr lang="en-US" sz="2000" b="0" dirty="0" err="1">
                <a:solidFill>
                  <a:srgbClr val="FFFFFF"/>
                </a:solidFill>
                <a:latin typeface="汉仪仿宋S" panose="00020600040101010101" charset="-122"/>
                <a:ea typeface="汉仪仿宋S" panose="00020600040101010101" charset="-122"/>
                <a:cs typeface="微软雅黑" pitchFamily="34" charset="-120"/>
              </a:rPr>
              <a:t>吴子</a:t>
            </a:r>
            <a:r>
              <a:rPr lang="zh-CN" altLang="en-US" sz="2000" b="0" dirty="0">
                <a:solidFill>
                  <a:srgbClr val="FFFFFF"/>
                </a:solidFill>
                <a:latin typeface="汉仪仿宋S" panose="00020600040101010101" charset="-122"/>
                <a:ea typeface="汉仪仿宋S" panose="00020600040101010101" charset="-122"/>
                <a:cs typeface="微软雅黑" pitchFamily="34" charset="-120"/>
              </a:rPr>
              <a:t>为</a:t>
            </a:r>
          </a:p>
        </p:txBody>
      </p:sp>
      <p:sp>
        <p:nvSpPr>
          <p:cNvPr id="14" name="Text 9"/>
          <p:cNvSpPr/>
          <p:nvPr/>
        </p:nvSpPr>
        <p:spPr>
          <a:xfrm>
            <a:off x="868680" y="4489577"/>
            <a:ext cx="4206240" cy="384048"/>
          </a:xfrm>
          <a:prstGeom prst="rect">
            <a:avLst/>
          </a:prstGeom>
          <a:noFill/>
        </p:spPr>
        <p:txBody>
          <a:bodyPr wrap="square" lIns="109728" tIns="54864" rIns="109728" bIns="54864" rtlCol="0" anchor="ctr"/>
          <a:lstStyle/>
          <a:p>
            <a:pPr marL="0" indent="0">
              <a:buNone/>
            </a:pPr>
            <a:r>
              <a:rPr lang="en-US" sz="2000" b="0" dirty="0">
                <a:solidFill>
                  <a:srgbClr val="D2E1F0"/>
                </a:solidFill>
                <a:latin typeface="汉仪仿宋S" panose="00020600040101010101" charset="-122"/>
                <a:ea typeface="汉仪仿宋S" panose="00020600040101010101" charset="-122"/>
                <a:cs typeface="微软雅黑" pitchFamily="34" charset="-120"/>
              </a:rPr>
              <a:t>中国科学院国家天文台</a:t>
            </a:r>
            <a:endParaRPr lang="en-US" sz="2000" dirty="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896112" y="6382512"/>
            <a:ext cx="5029200" cy="237744"/>
          </a:xfrm>
          <a:prstGeom prst="rect">
            <a:avLst/>
          </a:prstGeom>
          <a:noFill/>
        </p:spPr>
        <p:txBody>
          <a:bodyPr wrap="square" lIns="109728" tIns="54864" rIns="109728" bIns="54864" rtlCol="0" anchor="ctr"/>
          <a:lstStyle/>
          <a:p>
            <a:pPr marL="0" indent="0">
              <a:buNone/>
            </a:pPr>
            <a:r>
              <a:rPr lang="en-US" b="0" dirty="0">
                <a:solidFill>
                  <a:srgbClr val="BECDDC"/>
                </a:solidFill>
                <a:latin typeface="Times New Roman Regular" panose="02020603050405020304" charset="0"/>
                <a:ea typeface="Aptos" pitchFamily="34" charset="-122"/>
                <a:cs typeface="Times New Roman Regular" panose="02020603050405020304" charset="0"/>
              </a:rPr>
              <a:t>Pulsar and Gravitational Physics Group</a:t>
            </a:r>
            <a:endParaRPr lang="en-US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9498330" y="6317615"/>
            <a:ext cx="2141855" cy="302260"/>
          </a:xfrm>
          <a:prstGeom prst="rect">
            <a:avLst/>
          </a:prstGeom>
          <a:noFill/>
        </p:spPr>
        <p:txBody>
          <a:bodyPr wrap="square" lIns="109728" tIns="54864" rIns="109728" bIns="54864" rtlCol="0" anchor="ctr"/>
          <a:lstStyle/>
          <a:p>
            <a:pPr marL="0" indent="0" algn="r">
              <a:buNone/>
            </a:pPr>
            <a:r>
              <a:rPr lang="en-US" b="0" dirty="0">
                <a:solidFill>
                  <a:srgbClr val="BECDDC"/>
                </a:solidFill>
                <a:latin typeface="Times New Roman Regular" panose="02020603050405020304" charset="0"/>
                <a:ea typeface="Aptos" pitchFamily="34" charset="-122"/>
                <a:cs typeface="Times New Roman Regular" panose="02020603050405020304" charset="0"/>
              </a:rPr>
              <a:t>NAOC · CAS</a:t>
            </a:r>
            <a:endParaRPr lang="en-US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1520"/>
            <a:ext cx="12192000" cy="32004"/>
          </a:xfrm>
          <a:prstGeom prst="rect">
            <a:avLst/>
          </a:prstGeom>
          <a:solidFill>
            <a:srgbClr val="1966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Box 1"/>
          <p:cNvSpPr txBox="1"/>
          <p:nvPr/>
        </p:nvSpPr>
        <p:spPr>
          <a:xfrm>
            <a:off x="475488" y="109728"/>
            <a:ext cx="10972800" cy="5303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动机</a:t>
            </a:r>
            <a:endParaRPr lang="zh-CN" altLang="en-US" sz="540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1208" y="987552"/>
            <a:ext cx="10698480" cy="548640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Box 2"/>
          <p:cNvSpPr txBox="1"/>
          <p:nvPr/>
        </p:nvSpPr>
        <p:spPr>
          <a:xfrm>
            <a:off x="749935" y="1711960"/>
            <a:ext cx="10241280" cy="457898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noAutofit/>
          </a:bodyPr>
          <a:lstStyle/>
          <a:p>
            <a:r>
              <a:rPr lang="en-US" sz="2000" b="0">
                <a:solidFill>
                  <a:srgbClr val="141E28"/>
                </a:solidFill>
                <a:latin typeface="微软雅黑"/>
              </a:rPr>
              <a:t>1.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研究对象：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脉冲星信号波前的相位，不是自转相位</a:t>
            </a:r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2.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数据量的问题：</a:t>
            </a:r>
          </a:p>
          <a:p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       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    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数据流程：原始电压数据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→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通道化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→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检波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→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时间/频率下采样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→</a:t>
            </a:r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Times New Roman Regular" panose="02020603050405020304" charset="0"/>
                <a:cs typeface="Times New Roman Regular" panose="02020603050405020304" charset="0"/>
              </a:rPr>
              <a:t>filterbank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数据</a:t>
            </a:r>
          </a:p>
          <a:p>
            <a:endParaRPr lang="zh-CN" altLang="en-US" sz="2000" b="0">
              <a:solidFill>
                <a:srgbClr val="141E28"/>
              </a:solidFill>
              <a:latin typeface="微软雅黑"/>
            </a:endParaRPr>
          </a:p>
          <a:p>
            <a:r>
              <a:rPr lang="en-US" altLang="zh-CN" sz="2000">
                <a:solidFill>
                  <a:srgbClr val="141E28"/>
                </a:solidFill>
                <a:latin typeface="微软雅黑"/>
                <a:sym typeface="+mn-ea"/>
              </a:rPr>
              <a:t>       </a:t>
            </a:r>
            <a:r>
              <a:rPr lang="zh-CN" altLang="en-US" sz="2000">
                <a:solidFill>
                  <a:srgbClr val="141E28"/>
                </a:solidFill>
                <a:latin typeface="微软雅黑"/>
                <a:sym typeface="+mn-ea"/>
              </a:rPr>
              <a:t>处理结果：信号的相位在生成</a:t>
            </a:r>
            <a:r>
              <a:rPr lang="en-US" altLang="zh-CN" sz="2000">
                <a:solidFill>
                  <a:srgbClr val="141E28"/>
                </a:solidFill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filterbank</a:t>
            </a:r>
            <a:r>
              <a:rPr lang="zh-CN" altLang="en-US" sz="2000">
                <a:solidFill>
                  <a:srgbClr val="141E28"/>
                </a:solidFill>
                <a:latin typeface="微软雅黑"/>
                <a:sym typeface="+mn-ea"/>
              </a:rPr>
              <a:t>数据过程中丢失，只记录了信号振幅的平方</a:t>
            </a:r>
            <a:endParaRPr lang="zh-CN" altLang="en-US" sz="2000" b="0">
              <a:solidFill>
                <a:srgbClr val="141E28"/>
              </a:solidFill>
              <a:latin typeface="微软雅黑"/>
            </a:endParaRPr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 sz="2000" b="0">
                <a:solidFill>
                  <a:srgbClr val="141E28"/>
                </a:solidFill>
                <a:latin typeface="微软雅黑"/>
              </a:rPr>
              <a:t>3. </a:t>
            </a:r>
            <a:r>
              <a:rPr lang="zh-CN" altLang="en-US" sz="2000" b="0">
                <a:solidFill>
                  <a:srgbClr val="141E28"/>
                </a:solidFill>
                <a:latin typeface="微软雅黑"/>
              </a:rPr>
              <a:t>相位的作用：重建复电场，恢复散射路径，校正计时偏差，恢复本征轮廓，等等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8" name="Text Box 7"/>
          <p:cNvSpPr txBox="1"/>
          <p:nvPr/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1/9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4CD68"/>
            </a:gs>
            <a:gs pos="100000">
              <a:srgbClr val="0B6E3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731520"/>
            <a:ext cx="12192000" cy="32004"/>
          </a:xfrm>
          <a:prstGeom prst="rect">
            <a:avLst/>
          </a:prstGeom>
          <a:solidFill>
            <a:srgbClr val="1966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Box 1"/>
          <p:cNvSpPr txBox="1"/>
          <p:nvPr/>
        </p:nvSpPr>
        <p:spPr>
          <a:xfrm>
            <a:off x="475488" y="109728"/>
            <a:ext cx="10972800" cy="530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全息投影</a:t>
            </a:r>
            <a:endParaRPr lang="zh-CN" altLang="en-US" sz="540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07465" y="2377440"/>
            <a:ext cx="9344025" cy="3967480"/>
          </a:xfrm>
          <a:prstGeom prst="round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  <a:gs pos="0">
                <a:srgbClr val="9EE256"/>
              </a:gs>
              <a:gs pos="100000">
                <a:srgbClr val="52762D"/>
              </a:gs>
            </a:gsLst>
            <a:lin ang="5400000" scaled="0"/>
          </a:gra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44955" y="2521458"/>
            <a:ext cx="8869680" cy="361188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765665" y="6647307"/>
            <a:ext cx="1417320" cy="164592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noAutofit/>
          </a:bodyPr>
          <a:lstStyle/>
          <a:p>
            <a:r>
              <a:rPr lang="en-US" sz="800" b="0">
                <a:solidFill>
                  <a:srgbClr val="4B5563"/>
                </a:solidFill>
                <a:latin typeface="微软雅黑" pitchFamily="34" charset="0"/>
                <a:cs typeface="Times New Roman Bold" panose="02020603050405020304" charset="0"/>
              </a:rPr>
              <a:t>PhysicsMax.com</a:t>
            </a:r>
            <a:endParaRPr lang="en-US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26720" y="851535"/>
            <a:ext cx="11450955" cy="1631950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b="1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方式：</a:t>
            </a:r>
            <a:r>
              <a:rPr 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被摄物体在激光辐照下形成漫射式的物光束；另一部分激光作为</a:t>
            </a:r>
            <a:r>
              <a:rPr 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参考光束</a:t>
            </a:r>
            <a:r>
              <a:rPr 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射到全息底片上，和</a:t>
            </a:r>
            <a:r>
              <a:rPr 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物光束</a:t>
            </a:r>
            <a:r>
              <a:rPr 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叠加     产生</a:t>
            </a:r>
            <a:r>
              <a:rPr 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干涉</a:t>
            </a:r>
            <a:r>
              <a:rPr lang="zh-CN" alt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。</a:t>
            </a:r>
          </a:p>
          <a:p>
            <a:pPr>
              <a:lnSpc>
                <a:spcPct val="110000"/>
              </a:lnSpc>
            </a:pPr>
            <a:endParaRPr lang="en-US">
              <a:latin typeface="汉仪仿宋S" panose="00020600040101010101" charset="-122"/>
              <a:ea typeface="汉仪仿宋S" panose="00020600040101010101" charset="-122"/>
              <a:cs typeface="汉仪仿宋S" panose="00020600040101010101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结果：</a:t>
            </a:r>
            <a:r>
              <a:rPr 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把物体光波上各点的相位和振幅转换成在空间上变化的强度，从而利用</a:t>
            </a:r>
            <a:r>
              <a:rPr 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干涉条纹</a:t>
            </a:r>
            <a:r>
              <a:rPr 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间的反差和间隔将物体光波的</a:t>
            </a:r>
            <a:r>
              <a:rPr 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全部信息记录(</a:t>
            </a:r>
            <a:r>
              <a:rPr lang="zh-CN" alt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包含强度和相位</a:t>
            </a:r>
            <a:r>
              <a:rPr lang="en-US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)</a:t>
            </a:r>
            <a:r>
              <a:rPr lang="en-US"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下来。</a:t>
            </a:r>
          </a:p>
        </p:txBody>
      </p:sp>
      <p:sp>
        <p:nvSpPr>
          <p:cNvPr id="10" name="Text Box 9"/>
          <p:cNvSpPr txBox="1"/>
          <p:nvPr>
            <p:custDataLst>
              <p:tags r:id="rId2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2/9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731520"/>
            <a:ext cx="12192000" cy="32004"/>
          </a:xfrm>
          <a:prstGeom prst="rect">
            <a:avLst/>
          </a:prstGeom>
          <a:solidFill>
            <a:srgbClr val="1966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Box 2"/>
          <p:cNvSpPr txBox="1"/>
          <p:nvPr>
            <p:custDataLst>
              <p:tags r:id="rId1"/>
            </p:custDataLst>
          </p:nvPr>
        </p:nvSpPr>
        <p:spPr>
          <a:xfrm>
            <a:off x="475488" y="109728"/>
            <a:ext cx="109728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星际介质全息投影：</a:t>
            </a:r>
            <a:r>
              <a:rPr lang="en-US" altLang="zh-CN" sz="3000">
                <a:solidFill>
                  <a:srgbClr val="FFFFFF"/>
                </a:solidFill>
                <a:latin typeface="Times New Roman Regular" panose="02020603050405020304" charset="0"/>
                <a:ea typeface="汉仪仿宋S" panose="00020600040101010101" charset="-122"/>
                <a:cs typeface="Times New Roman Regular" panose="02020603050405020304" charset="0"/>
              </a:rPr>
              <a:t>PSR B1508+55 with FAST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5895" y="941705"/>
            <a:ext cx="5657850" cy="534924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creen Shot 2026-06-29 at 15.44.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02" y="1161415"/>
            <a:ext cx="5138928" cy="498348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068695" y="967105"/>
            <a:ext cx="6049010" cy="546100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creen Shot 2026-06-29 at 15.46.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220" y="1225550"/>
            <a:ext cx="5223510" cy="5065395"/>
          </a:xfrm>
          <a:prstGeom prst="rect">
            <a:avLst/>
          </a:prstGeom>
        </p:spPr>
      </p:pic>
      <p:sp>
        <p:nvSpPr>
          <p:cNvPr id="2" name="Text Box 1"/>
          <p:cNvSpPr txBox="1"/>
          <p:nvPr>
            <p:custDataLst>
              <p:tags r:id="rId2"/>
            </p:custDataLst>
          </p:nvPr>
        </p:nvSpPr>
        <p:spPr>
          <a:xfrm>
            <a:off x="11617960" y="651446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3/9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03200" y="439420"/>
            <a:ext cx="11680825" cy="630047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Picture 1" descr="frame_003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35" y="897255"/>
            <a:ext cx="10393680" cy="5842635"/>
          </a:xfrm>
          <a:prstGeom prst="rect">
            <a:avLst/>
          </a:prstGeom>
        </p:spPr>
      </p:pic>
      <p:sp>
        <p:nvSpPr>
          <p:cNvPr id="5" name="Rectangle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 Box 5"/>
          <p:cNvSpPr txBox="1"/>
          <p:nvPr>
            <p:custDataLst>
              <p:tags r:id="rId2"/>
            </p:custDataLst>
          </p:nvPr>
        </p:nvSpPr>
        <p:spPr>
          <a:xfrm>
            <a:off x="475488" y="109728"/>
            <a:ext cx="109728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初步迭代之后结果</a:t>
            </a:r>
          </a:p>
        </p:txBody>
      </p:sp>
      <p:sp>
        <p:nvSpPr>
          <p:cNvPr id="8" name="Text Box 7"/>
          <p:cNvSpPr txBox="1"/>
          <p:nvPr>
            <p:custDataLst>
              <p:tags r:id="rId3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4/9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1520"/>
            <a:ext cx="12192000" cy="32004"/>
          </a:xfrm>
          <a:prstGeom prst="rect">
            <a:avLst/>
          </a:prstGeom>
          <a:solidFill>
            <a:srgbClr val="1966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Box 1"/>
          <p:cNvSpPr txBox="1"/>
          <p:nvPr/>
        </p:nvSpPr>
        <p:spPr>
          <a:xfrm>
            <a:off x="475488" y="109728"/>
            <a:ext cx="10972800" cy="530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迭代过程</a:t>
            </a:r>
            <a:endParaRPr lang="zh-CN" altLang="en-US" sz="540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07592" y="850392"/>
            <a:ext cx="9134856" cy="57515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output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17320" y="960120"/>
            <a:ext cx="8915400" cy="5532120"/>
          </a:xfrm>
          <a:prstGeom prst="rect">
            <a:avLst/>
          </a:prstGeom>
        </p:spPr>
      </p:pic>
      <p:sp>
        <p:nvSpPr>
          <p:cNvPr id="8" name="Text Box 7"/>
          <p:cNvSpPr txBox="1"/>
          <p:nvPr>
            <p:custDataLst>
              <p:tags r:id="rId3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5/9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31520"/>
            <a:ext cx="12192000" cy="32004"/>
          </a:xfrm>
          <a:prstGeom prst="rect">
            <a:avLst/>
          </a:prstGeom>
          <a:solidFill>
            <a:srgbClr val="1966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Box 2"/>
          <p:cNvSpPr txBox="1"/>
          <p:nvPr/>
        </p:nvSpPr>
        <p:spPr>
          <a:xfrm>
            <a:off x="475488" y="109728"/>
            <a:ext cx="10972800" cy="530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星际介质导致的时间延迟</a:t>
            </a:r>
            <a:endParaRPr lang="zh-CN" altLang="en-US" sz="540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36930" y="941705"/>
            <a:ext cx="9770110" cy="58515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2998bec7-607e-4b8e-9a96-8bfecfc85b4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320" y="1381125"/>
            <a:ext cx="8863965" cy="4972685"/>
          </a:xfrm>
          <a:prstGeom prst="rect">
            <a:avLst/>
          </a:prstGeom>
        </p:spPr>
      </p:pic>
      <p:sp>
        <p:nvSpPr>
          <p:cNvPr id="2" name="Text Box 1"/>
          <p:cNvSpPr txBox="1"/>
          <p:nvPr>
            <p:custDataLst>
              <p:tags r:id="rId1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6/9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Box 1"/>
          <p:cNvSpPr txBox="1"/>
          <p:nvPr/>
        </p:nvSpPr>
        <p:spPr>
          <a:xfrm>
            <a:off x="658368" y="365760"/>
            <a:ext cx="10424160" cy="685800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zh-CN" altLang="en-US" sz="1800" b="0">
                <a:solidFill>
                  <a:srgbClr val="141E28"/>
                </a:solidFill>
                <a:latin typeface="微软雅黑"/>
                <a:sym typeface="+mn-ea"/>
              </a:rPr>
              <a:t>我们做了什么：动态谱以及二次谱</a:t>
            </a:r>
            <a:r>
              <a:rPr lang="en-US" altLang="zh-CN" sz="1800" b="0">
                <a:solidFill>
                  <a:srgbClr val="141E28"/>
                </a:solidFill>
                <a:latin typeface="微软雅黑"/>
                <a:sym typeface="+mn-ea"/>
              </a:rPr>
              <a:t> </a:t>
            </a:r>
            <a:r>
              <a:rPr lang="zh-CN" altLang="en-US" sz="1800" b="0">
                <a:solidFill>
                  <a:srgbClr val="141E28"/>
                </a:solidFill>
                <a:latin typeface="微软雅黑"/>
                <a:sym typeface="+mn-ea"/>
              </a:rPr>
              <a:t>→</a:t>
            </a:r>
            <a:r>
              <a:rPr lang="en-US" altLang="zh-CN" sz="1800" b="0">
                <a:solidFill>
                  <a:srgbClr val="141E28"/>
                </a:solidFill>
                <a:latin typeface="微软雅黑"/>
                <a:sym typeface="+mn-ea"/>
              </a:rPr>
              <a:t> </a:t>
            </a:r>
            <a:r>
              <a:rPr lang="zh-CN" altLang="en-US" sz="1800" b="0">
                <a:solidFill>
                  <a:srgbClr val="141E28"/>
                </a:solidFill>
                <a:latin typeface="微软雅黑"/>
                <a:sym typeface="+mn-ea"/>
              </a:rPr>
              <a:t>满足该强度图的散射复电场模型</a:t>
            </a:r>
            <a:r>
              <a:rPr lang="en-US" altLang="zh-CN" sz="1800" b="0">
                <a:solidFill>
                  <a:srgbClr val="141E28"/>
                </a:solidFill>
                <a:latin typeface="微软雅黑"/>
                <a:sym typeface="+mn-ea"/>
              </a:rPr>
              <a:t> </a:t>
            </a:r>
            <a:r>
              <a:rPr lang="zh-CN" altLang="en-US" sz="1800" b="0">
                <a:solidFill>
                  <a:srgbClr val="141E28"/>
                </a:solidFill>
                <a:latin typeface="微软雅黑"/>
                <a:sym typeface="+mn-ea"/>
              </a:rPr>
              <a:t>→</a:t>
            </a:r>
            <a:r>
              <a:rPr lang="en-US" altLang="zh-CN" sz="1800" b="0">
                <a:solidFill>
                  <a:srgbClr val="141E28"/>
                </a:solidFill>
                <a:latin typeface="微软雅黑"/>
                <a:sym typeface="+mn-ea"/>
              </a:rPr>
              <a:t> </a:t>
            </a:r>
            <a:r>
              <a:rPr lang="zh-CN" altLang="en-US" sz="1800" b="0">
                <a:solidFill>
                  <a:srgbClr val="141E28"/>
                </a:solidFill>
                <a:latin typeface="微软雅黑"/>
                <a:sym typeface="+mn-ea"/>
              </a:rPr>
              <a:t>对应真正的天体物理过程？</a:t>
            </a:r>
            <a:endParaRPr lang="zh-CN" altLang="en-US"/>
          </a:p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67512" y="1984375"/>
            <a:ext cx="10277856" cy="47914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01_brightness_target_recovere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2285873"/>
            <a:ext cx="10058400" cy="45720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07010" y="1207135"/>
            <a:ext cx="4825365" cy="47815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zh-CN" altLang="en-US" sz="2400" b="1">
                <a:solidFill>
                  <a:srgbClr val="0A2340"/>
                </a:solidFill>
                <a:latin typeface="汉仪仿宋S" panose="00020600040101010101" charset="-122"/>
                <a:ea typeface="汉仪仿宋S" panose="00020600040101010101" charset="-122"/>
              </a:rPr>
              <a:t>模拟：</a:t>
            </a:r>
            <a:endParaRPr lang="zh-CN" altLang="en-US" sz="240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7" name="Rectangle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 Box 7"/>
          <p:cNvSpPr txBox="1"/>
          <p:nvPr>
            <p:custDataLst>
              <p:tags r:id="rId2"/>
            </p:custDataLst>
          </p:nvPr>
        </p:nvSpPr>
        <p:spPr>
          <a:xfrm>
            <a:off x="475488" y="109728"/>
            <a:ext cx="109728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迭代出来的相位对不对？</a:t>
            </a:r>
          </a:p>
        </p:txBody>
      </p:sp>
      <p:sp>
        <p:nvSpPr>
          <p:cNvPr id="9" name="Text Box 8"/>
          <p:cNvSpPr txBox="1"/>
          <p:nvPr>
            <p:custDataLst>
              <p:tags r:id="rId3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7/9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01422" y="964692"/>
            <a:ext cx="5385816" cy="3419856"/>
          </a:xfrm>
          <a:prstGeom prst="roundRect">
            <a:avLst/>
          </a:prstGeom>
          <a:solidFill>
            <a:schemeClr val="accent3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Picture 1" descr="03_dynamic_spectru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15" y="1173480"/>
            <a:ext cx="4794885" cy="3002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8667" y="438912"/>
            <a:ext cx="5385816" cy="34198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03b_dynamic_field_phas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090" y="781685"/>
            <a:ext cx="4806950" cy="30099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26937" y="3794887"/>
            <a:ext cx="4974336" cy="300837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04_secondary_spectru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090" y="3944620"/>
            <a:ext cx="4558030" cy="2708910"/>
          </a:xfrm>
          <a:prstGeom prst="rect">
            <a:avLst/>
          </a:prstGeom>
        </p:spPr>
      </p:pic>
      <p:sp>
        <p:nvSpPr>
          <p:cNvPr id="4" name="Rectangle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 Box 9"/>
          <p:cNvSpPr txBox="1"/>
          <p:nvPr>
            <p:custDataLst>
              <p:tags r:id="rId2"/>
            </p:custDataLst>
          </p:nvPr>
        </p:nvSpPr>
        <p:spPr>
          <a:xfrm>
            <a:off x="475488" y="109728"/>
            <a:ext cx="109728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模拟结果</a:t>
            </a:r>
          </a:p>
        </p:txBody>
      </p:sp>
      <p:sp>
        <p:nvSpPr>
          <p:cNvPr id="11" name="Text Box 10"/>
          <p:cNvSpPr txBox="1"/>
          <p:nvPr>
            <p:custDataLst>
              <p:tags r:id="rId3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8/9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A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731520"/>
            <a:ext cx="12192000" cy="32004"/>
          </a:xfrm>
          <a:prstGeom prst="rect">
            <a:avLst/>
          </a:prstGeom>
          <a:solidFill>
            <a:srgbClr val="1966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Box 1"/>
          <p:cNvSpPr txBox="1"/>
          <p:nvPr/>
        </p:nvSpPr>
        <p:spPr>
          <a:xfrm>
            <a:off x="475488" y="109728"/>
            <a:ext cx="10972800" cy="530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FFFF"/>
                </a:solidFill>
                <a:latin typeface="微软雅黑" pitchFamily="34" charset="-122"/>
                <a:ea typeface="汉仪仿宋S" panose="00020600040101010101" charset="-122"/>
              </a:rPr>
              <a:t>总结</a:t>
            </a:r>
            <a:endParaRPr lang="zh-CN" altLang="en-US" sz="5400">
              <a:latin typeface="汉仪仿宋S" panose="00020600040101010101" charset="-122"/>
              <a:ea typeface="汉仪仿宋S" panose="00020600040101010101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95655" y="1307465"/>
            <a:ext cx="10341610" cy="877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 Box 3"/>
          <p:cNvSpPr txBox="1"/>
          <p:nvPr/>
        </p:nvSpPr>
        <p:spPr>
          <a:xfrm>
            <a:off x="960120" y="1545590"/>
            <a:ext cx="10177145" cy="53022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noAutofit/>
          </a:bodyPr>
          <a:lstStyle/>
          <a:p>
            <a:r>
              <a:rPr 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1. </a:t>
            </a:r>
            <a:r>
              <a:rPr lang="zh-CN" alt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基于星际介质全息投影技术，从动态谱和二次谱</a:t>
            </a:r>
            <a:r>
              <a:rPr lang="en-US" altLang="zh-CN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恢复了</a:t>
            </a:r>
            <a:r>
              <a:rPr lang="en-US" altLang="zh-CN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 </a:t>
            </a:r>
            <a:r>
              <a:rPr lang="zh-CN" alt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脉冲星信号的</a:t>
            </a:r>
            <a:r>
              <a:rPr lang="zh-CN" altLang="en-US" sz="2000" b="1">
                <a:solidFill>
                  <a:srgbClr val="FF0000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可能</a:t>
            </a:r>
            <a:r>
              <a:rPr lang="zh-CN" alt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相位信息</a:t>
            </a:r>
            <a:endParaRPr lang="zh-CN" altLang="en-US" sz="2000">
              <a:latin typeface="汉仪仿宋S" panose="00020600040101010101" charset="-122"/>
              <a:ea typeface="汉仪仿宋S" panose="00020600040101010101" charset="-122"/>
              <a:cs typeface="汉仪仿宋S" panose="00020600040101010101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95655" y="2541905"/>
            <a:ext cx="10293985" cy="877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 Box 4"/>
          <p:cNvSpPr txBox="1"/>
          <p:nvPr>
            <p:custDataLst>
              <p:tags r:id="rId1"/>
            </p:custDataLst>
          </p:nvPr>
        </p:nvSpPr>
        <p:spPr>
          <a:xfrm>
            <a:off x="960120" y="2735580"/>
            <a:ext cx="9601200" cy="57467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noAutofit/>
          </a:bodyPr>
          <a:lstStyle/>
          <a:p>
            <a:r>
              <a:rPr 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2. </a:t>
            </a:r>
            <a:r>
              <a:rPr lang="zh-CN" alt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模拟了动态谱（包含相位和振幅），以及二次谱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655" y="3776345"/>
            <a:ext cx="10320655" cy="877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 Box 5"/>
          <p:cNvSpPr txBox="1"/>
          <p:nvPr>
            <p:custDataLst>
              <p:tags r:id="rId2"/>
            </p:custDataLst>
          </p:nvPr>
        </p:nvSpPr>
        <p:spPr>
          <a:xfrm>
            <a:off x="960120" y="4014470"/>
            <a:ext cx="9601200" cy="53022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noAutofit/>
          </a:bodyPr>
          <a:lstStyle/>
          <a:p>
            <a:r>
              <a:rPr 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3. </a:t>
            </a:r>
            <a:r>
              <a:rPr lang="zh-CN" altLang="en-US" sz="2000" b="0">
                <a:solidFill>
                  <a:srgbClr val="141E28"/>
                </a:solidFill>
                <a:latin typeface="汉仪仿宋S" panose="00020600040101010101" charset="-122"/>
                <a:ea typeface="汉仪仿宋S" panose="00020600040101010101" charset="-122"/>
                <a:cs typeface="汉仪仿宋S" panose="00020600040101010101" charset="-122"/>
              </a:rPr>
              <a:t>最理想的情况：基于原始电压数据</a:t>
            </a:r>
            <a:endParaRPr lang="zh-CN" altLang="en-US" sz="2000">
              <a:latin typeface="汉仪仿宋S" panose="00020600040101010101" charset="-122"/>
              <a:ea typeface="汉仪仿宋S" panose="00020600040101010101" charset="-122"/>
              <a:cs typeface="汉仪仿宋S" panose="00020600040101010101" charset="-122"/>
            </a:endParaRPr>
          </a:p>
        </p:txBody>
      </p:sp>
      <p:sp>
        <p:nvSpPr>
          <p:cNvPr id="3" name="Text Box 2"/>
          <p:cNvSpPr txBox="1"/>
          <p:nvPr>
            <p:custDataLst>
              <p:tags r:id="rId3"/>
            </p:custDataLst>
          </p:nvPr>
        </p:nvSpPr>
        <p:spPr>
          <a:xfrm>
            <a:off x="11617960" y="6497955"/>
            <a:ext cx="949960" cy="36004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 wrap="square" rtlCol="0">
            <a:noAutofit/>
          </a:bodyPr>
          <a:lstStyle/>
          <a:p>
            <a:r>
              <a:rPr lang="en-US">
                <a:highlight>
                  <a:srgbClr val="00FF00"/>
                </a:highlight>
                <a:latin typeface="Graphik Light" panose="020B0503030202060203" charset="0"/>
                <a:cs typeface="Graphik Light" panose="020B0503030202060203" charset="0"/>
              </a:rPr>
              <a:t>9/9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249</Words>
  <Application>Microsoft Office PowerPoint</Application>
  <PresentationFormat>宽屏</PresentationFormat>
  <Paragraphs>46</Paragraphs>
  <Slides>10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Graphik Light</vt:lpstr>
      <vt:lpstr>Noto Sans Takri</vt:lpstr>
      <vt:lpstr>Times New Roman Regular</vt:lpstr>
      <vt:lpstr>汉仪仿宋S</vt:lpstr>
      <vt:lpstr>Microsoft YaHei</vt:lpstr>
      <vt:lpstr>Microsoft YaHei</vt:lpstr>
      <vt:lpstr>Arial</vt:lpstr>
      <vt:lpstr>Times New Roman 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National Astronomical Observatories, CAS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脉冲星中的相位恢复问题</dc:title>
  <dc:subject>脉冲星中的相位恢复问题</dc:subject>
  <dc:creator>ChatGPT</dc:creator>
  <cp:lastModifiedBy>吴 大神</cp:lastModifiedBy>
  <cp:revision>67</cp:revision>
  <dcterms:created xsi:type="dcterms:W3CDTF">2026-07-03T03:24:00Z</dcterms:created>
  <dcterms:modified xsi:type="dcterms:W3CDTF">2026-07-04T04:42:42Z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9C1BB17A5EC7E0E47311426A5837CFE5_42</vt:lpwstr>
  </property>
  <property fmtid="{D5CDD505-2E9C-101B-9397-08002B2CF9AE}" pid="3" name="KSOProductBuildVer">
    <vt:lpwstr>1033-6.5.2.8766</vt:lpwstr>
  </property>
</Properties>
</file>