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272" r:id="rId3"/>
    <p:sldId id="332" r:id="rId5"/>
    <p:sldId id="337" r:id="rId6"/>
    <p:sldId id="338" r:id="rId7"/>
    <p:sldId id="336" r:id="rId8"/>
    <p:sldId id="339" r:id="rId9"/>
    <p:sldId id="340" r:id="rId10"/>
    <p:sldId id="341" r:id="rId11"/>
    <p:sldId id="344" r:id="rId12"/>
    <p:sldId id="343" r:id="rId13"/>
    <p:sldId id="342" r:id="rId14"/>
    <p:sldId id="346" r:id="rId15"/>
    <p:sldId id="345" r:id="rId16"/>
    <p:sldId id="347" r:id="rId17"/>
    <p:sldId id="348" r:id="rId18"/>
    <p:sldId id="349" r:id="rId19"/>
    <p:sldId id="351" r:id="rId20"/>
    <p:sldId id="352" r:id="rId21"/>
    <p:sldId id="353" r:id="rId22"/>
  </p:sldIdLst>
  <p:sldSz cx="12192635" cy="6119495"/>
  <p:notesSz cx="6858000" cy="9144000"/>
  <p:embeddedFontLst>
    <p:embeddedFont>
      <p:font typeface="方正小标宋_GBK" panose="02000000000000000000" charset="-122"/>
      <p:regular r:id="rId27"/>
    </p:embeddedFont>
  </p:embeddedFontLst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51" userDrawn="1">
          <p15:clr>
            <a:srgbClr val="A4A3A4"/>
          </p15:clr>
        </p15:guide>
        <p15:guide id="2" pos="38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000"/>
    <a:srgbClr val="FFFFFF"/>
    <a:srgbClr val="C50000"/>
    <a:srgbClr val="6E0F6D"/>
    <a:srgbClr val="6794BD"/>
    <a:srgbClr val="81A6C8"/>
    <a:srgbClr val="F9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1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609" y="228"/>
      </p:cViewPr>
      <p:guideLst>
        <p:guide orient="horz" pos="1851"/>
        <p:guide pos="38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54700" y="1143000"/>
            <a:ext cx="614860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150" y="1001584"/>
            <a:ext cx="9144900" cy="2130667"/>
          </a:xfrm>
        </p:spPr>
        <p:txBody>
          <a:bodyPr anchor="b"/>
          <a:lstStyle>
            <a:lvl1pPr algn="ctr">
              <a:defRPr sz="535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150" y="3214417"/>
            <a:ext cx="9144900" cy="1477583"/>
          </a:xfrm>
        </p:spPr>
        <p:txBody>
          <a:bodyPr/>
          <a:lstStyle>
            <a:lvl1pPr marL="0" indent="0" algn="ctr">
              <a:buNone/>
              <a:defRPr sz="2140"/>
            </a:lvl1pPr>
            <a:lvl2pPr marL="408305" indent="0" algn="ctr">
              <a:buNone/>
              <a:defRPr sz="1785"/>
            </a:lvl2pPr>
            <a:lvl3pPr marL="815975" indent="0" algn="ctr">
              <a:buNone/>
              <a:defRPr sz="1605"/>
            </a:lvl3pPr>
            <a:lvl4pPr marL="1224280" indent="0" algn="ctr">
              <a:buNone/>
              <a:defRPr sz="1430"/>
            </a:lvl4pPr>
            <a:lvl5pPr marL="1631950" indent="0" algn="ctr">
              <a:buNone/>
              <a:defRPr sz="1430"/>
            </a:lvl5pPr>
            <a:lvl6pPr marL="2040255" indent="0" algn="ctr">
              <a:buNone/>
              <a:defRPr sz="1430"/>
            </a:lvl6pPr>
            <a:lvl7pPr marL="2447925" indent="0" algn="ctr">
              <a:buNone/>
              <a:defRPr sz="1430"/>
            </a:lvl7pPr>
            <a:lvl8pPr marL="2856230" indent="0" algn="ctr">
              <a:buNone/>
              <a:defRPr sz="1430"/>
            </a:lvl8pPr>
            <a:lvl9pPr marL="3263900" indent="0" algn="ctr">
              <a:buNone/>
              <a:defRPr sz="143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932" y="1525750"/>
            <a:ext cx="10516635" cy="2545749"/>
          </a:xfrm>
        </p:spPr>
        <p:txBody>
          <a:bodyPr anchor="b"/>
          <a:lstStyle>
            <a:lvl1pPr>
              <a:defRPr sz="535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932" y="4095584"/>
            <a:ext cx="10516635" cy="1338750"/>
          </a:xfrm>
        </p:spPr>
        <p:txBody>
          <a:bodyPr/>
          <a:lstStyle>
            <a:lvl1pPr marL="0" indent="0">
              <a:buNone/>
              <a:defRPr sz="2140">
                <a:solidFill>
                  <a:schemeClr val="tx1">
                    <a:tint val="75000"/>
                  </a:schemeClr>
                </a:solidFill>
              </a:defRPr>
            </a:lvl1pPr>
            <a:lvl2pPr marL="408305" indent="0">
              <a:buNone/>
              <a:defRPr sz="1785">
                <a:solidFill>
                  <a:schemeClr val="tx1">
                    <a:tint val="75000"/>
                  </a:schemeClr>
                </a:solidFill>
              </a:defRPr>
            </a:lvl2pPr>
            <a:lvl3pPr marL="815975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3pPr>
            <a:lvl4pPr marL="1224280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4pPr>
            <a:lvl5pPr marL="1631950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5pPr>
            <a:lvl6pPr marL="2040255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6pPr>
            <a:lvl7pPr marL="2447925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7pPr>
            <a:lvl8pPr marL="2856230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8pPr>
            <a:lvl9pPr marL="3263900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83" y="1629167"/>
            <a:ext cx="5182110" cy="38830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808" y="1629167"/>
            <a:ext cx="5182110" cy="38830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325833"/>
            <a:ext cx="10516635" cy="11829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871" y="1500250"/>
            <a:ext cx="5158295" cy="735250"/>
          </a:xfrm>
        </p:spPr>
        <p:txBody>
          <a:bodyPr anchor="b"/>
          <a:lstStyle>
            <a:lvl1pPr marL="0" indent="0">
              <a:buNone/>
              <a:defRPr sz="2140" b="1"/>
            </a:lvl1pPr>
            <a:lvl2pPr marL="408305" indent="0">
              <a:buNone/>
              <a:defRPr sz="1785" b="1"/>
            </a:lvl2pPr>
            <a:lvl3pPr marL="815975" indent="0">
              <a:buNone/>
              <a:defRPr sz="1605" b="1"/>
            </a:lvl3pPr>
            <a:lvl4pPr marL="1224280" indent="0">
              <a:buNone/>
              <a:defRPr sz="1430" b="1"/>
            </a:lvl4pPr>
            <a:lvl5pPr marL="1631950" indent="0">
              <a:buNone/>
              <a:defRPr sz="1430" b="1"/>
            </a:lvl5pPr>
            <a:lvl6pPr marL="2040255" indent="0">
              <a:buNone/>
              <a:defRPr sz="1430" b="1"/>
            </a:lvl6pPr>
            <a:lvl7pPr marL="2447925" indent="0">
              <a:buNone/>
              <a:defRPr sz="1430" b="1"/>
            </a:lvl7pPr>
            <a:lvl8pPr marL="2856230" indent="0">
              <a:buNone/>
              <a:defRPr sz="1430" b="1"/>
            </a:lvl8pPr>
            <a:lvl9pPr marL="3263900" indent="0">
              <a:buNone/>
              <a:defRPr sz="143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871" y="2235500"/>
            <a:ext cx="5158295" cy="32880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808" y="1500250"/>
            <a:ext cx="5183698" cy="735250"/>
          </a:xfrm>
        </p:spPr>
        <p:txBody>
          <a:bodyPr anchor="b"/>
          <a:lstStyle>
            <a:lvl1pPr marL="0" indent="0">
              <a:buNone/>
              <a:defRPr sz="2140" b="1"/>
            </a:lvl1pPr>
            <a:lvl2pPr marL="408305" indent="0">
              <a:buNone/>
              <a:defRPr sz="1785" b="1"/>
            </a:lvl2pPr>
            <a:lvl3pPr marL="815975" indent="0">
              <a:buNone/>
              <a:defRPr sz="1605" b="1"/>
            </a:lvl3pPr>
            <a:lvl4pPr marL="1224280" indent="0">
              <a:buNone/>
              <a:defRPr sz="1430" b="1"/>
            </a:lvl4pPr>
            <a:lvl5pPr marL="1631950" indent="0">
              <a:buNone/>
              <a:defRPr sz="1430" b="1"/>
            </a:lvl5pPr>
            <a:lvl6pPr marL="2040255" indent="0">
              <a:buNone/>
              <a:defRPr sz="1430" b="1"/>
            </a:lvl6pPr>
            <a:lvl7pPr marL="2447925" indent="0">
              <a:buNone/>
              <a:defRPr sz="1430" b="1"/>
            </a:lvl7pPr>
            <a:lvl8pPr marL="2856230" indent="0">
              <a:buNone/>
              <a:defRPr sz="1430" b="1"/>
            </a:lvl8pPr>
            <a:lvl9pPr marL="3263900" indent="0">
              <a:buNone/>
              <a:defRPr sz="143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808" y="2235500"/>
            <a:ext cx="5183698" cy="32880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408000"/>
            <a:ext cx="3932624" cy="1428000"/>
          </a:xfrm>
        </p:spPr>
        <p:txBody>
          <a:bodyPr anchor="b"/>
          <a:lstStyle>
            <a:lvl1pPr>
              <a:defRPr sz="285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698" y="881167"/>
            <a:ext cx="6172808" cy="4349167"/>
          </a:xfrm>
        </p:spPr>
        <p:txBody>
          <a:bodyPr/>
          <a:lstStyle>
            <a:lvl1pPr>
              <a:defRPr sz="2855"/>
            </a:lvl1pPr>
            <a:lvl2pPr>
              <a:defRPr sz="2500"/>
            </a:lvl2pPr>
            <a:lvl3pPr>
              <a:defRPr sz="2140"/>
            </a:lvl3pPr>
            <a:lvl4pPr>
              <a:defRPr sz="1785"/>
            </a:lvl4pPr>
            <a:lvl5pPr>
              <a:defRPr sz="1785"/>
            </a:lvl5pPr>
            <a:lvl6pPr>
              <a:defRPr sz="1785"/>
            </a:lvl6pPr>
            <a:lvl7pPr>
              <a:defRPr sz="1785"/>
            </a:lvl7pPr>
            <a:lvl8pPr>
              <a:defRPr sz="1785"/>
            </a:lvl8pPr>
            <a:lvl9pPr>
              <a:defRPr sz="178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71" y="1836000"/>
            <a:ext cx="3932624" cy="3401417"/>
          </a:xfrm>
        </p:spPr>
        <p:txBody>
          <a:bodyPr/>
          <a:lstStyle>
            <a:lvl1pPr marL="0" indent="0">
              <a:buNone/>
              <a:defRPr sz="1430"/>
            </a:lvl1pPr>
            <a:lvl2pPr marL="408305" indent="0">
              <a:buNone/>
              <a:defRPr sz="1250"/>
            </a:lvl2pPr>
            <a:lvl3pPr marL="815975" indent="0">
              <a:buNone/>
              <a:defRPr sz="1070"/>
            </a:lvl3pPr>
            <a:lvl4pPr marL="1224280" indent="0">
              <a:buNone/>
              <a:defRPr sz="890"/>
            </a:lvl4pPr>
            <a:lvl5pPr marL="1631950" indent="0">
              <a:buNone/>
              <a:defRPr sz="890"/>
            </a:lvl5pPr>
            <a:lvl6pPr marL="2040255" indent="0">
              <a:buNone/>
              <a:defRPr sz="890"/>
            </a:lvl6pPr>
            <a:lvl7pPr marL="2447925" indent="0">
              <a:buNone/>
              <a:defRPr sz="890"/>
            </a:lvl7pPr>
            <a:lvl8pPr marL="2856230" indent="0">
              <a:buNone/>
              <a:defRPr sz="890"/>
            </a:lvl8pPr>
            <a:lvl9pPr marL="3263900" indent="0">
              <a:buNone/>
              <a:defRPr sz="89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408000"/>
            <a:ext cx="3932624" cy="1428000"/>
          </a:xfrm>
        </p:spPr>
        <p:txBody>
          <a:bodyPr anchor="b"/>
          <a:lstStyle>
            <a:lvl1pPr>
              <a:defRPr sz="285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698" y="881167"/>
            <a:ext cx="6172808" cy="4349167"/>
          </a:xfrm>
        </p:spPr>
        <p:txBody>
          <a:bodyPr/>
          <a:lstStyle>
            <a:lvl1pPr marL="0" indent="0">
              <a:buNone/>
              <a:defRPr sz="2855"/>
            </a:lvl1pPr>
            <a:lvl2pPr marL="408305" indent="0">
              <a:buNone/>
              <a:defRPr sz="2500"/>
            </a:lvl2pPr>
            <a:lvl3pPr marL="815975" indent="0">
              <a:buNone/>
              <a:defRPr sz="2140"/>
            </a:lvl3pPr>
            <a:lvl4pPr marL="1224280" indent="0">
              <a:buNone/>
              <a:defRPr sz="1785"/>
            </a:lvl4pPr>
            <a:lvl5pPr marL="1631950" indent="0">
              <a:buNone/>
              <a:defRPr sz="1785"/>
            </a:lvl5pPr>
            <a:lvl6pPr marL="2040255" indent="0">
              <a:buNone/>
              <a:defRPr sz="1785"/>
            </a:lvl6pPr>
            <a:lvl7pPr marL="2447925" indent="0">
              <a:buNone/>
              <a:defRPr sz="1785"/>
            </a:lvl7pPr>
            <a:lvl8pPr marL="2856230" indent="0">
              <a:buNone/>
              <a:defRPr sz="1785"/>
            </a:lvl8pPr>
            <a:lvl9pPr marL="3263900" indent="0">
              <a:buNone/>
              <a:defRPr sz="178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71" y="1836000"/>
            <a:ext cx="3932624" cy="3401417"/>
          </a:xfrm>
        </p:spPr>
        <p:txBody>
          <a:bodyPr/>
          <a:lstStyle>
            <a:lvl1pPr marL="0" indent="0">
              <a:buNone/>
              <a:defRPr sz="1430"/>
            </a:lvl1pPr>
            <a:lvl2pPr marL="408305" indent="0">
              <a:buNone/>
              <a:defRPr sz="1250"/>
            </a:lvl2pPr>
            <a:lvl3pPr marL="815975" indent="0">
              <a:buNone/>
              <a:defRPr sz="1070"/>
            </a:lvl3pPr>
            <a:lvl4pPr marL="1224280" indent="0">
              <a:buNone/>
              <a:defRPr sz="890"/>
            </a:lvl4pPr>
            <a:lvl5pPr marL="1631950" indent="0">
              <a:buNone/>
              <a:defRPr sz="890"/>
            </a:lvl5pPr>
            <a:lvl6pPr marL="2040255" indent="0">
              <a:buNone/>
              <a:defRPr sz="890"/>
            </a:lvl6pPr>
            <a:lvl7pPr marL="2447925" indent="0">
              <a:buNone/>
              <a:defRPr sz="890"/>
            </a:lvl7pPr>
            <a:lvl8pPr marL="2856230" indent="0">
              <a:buNone/>
              <a:defRPr sz="890"/>
            </a:lvl8pPr>
            <a:lvl9pPr marL="3263900" indent="0">
              <a:buNone/>
              <a:defRPr sz="89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5759" y="325833"/>
            <a:ext cx="2629159" cy="51864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83" y="325833"/>
            <a:ext cx="7735062" cy="51864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83" y="325833"/>
            <a:ext cx="10516635" cy="11829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83" y="1629167"/>
            <a:ext cx="10516635" cy="3883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83" y="5672333"/>
            <a:ext cx="2743470" cy="325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C301A-88DE-4801-AA3A-552207E1D8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998" y="5672333"/>
            <a:ext cx="4115205" cy="325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448" y="5672333"/>
            <a:ext cx="2743470" cy="325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C3925-2603-41E2-BBC6-314F866779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815975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35" indent="-203835" algn="l" defTabSz="815975" rtl="0" eaLnBrk="1" latinLnBrk="0" hangingPunct="1">
        <a:lnSpc>
          <a:spcPct val="90000"/>
        </a:lnSpc>
        <a:spcBef>
          <a:spcPct val="179000"/>
        </a:spcBef>
        <a:buFont typeface="Arial" panose="020B07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12140" indent="-203835" algn="l" defTabSz="815975" rtl="0" eaLnBrk="1" latinLnBrk="0" hangingPunct="1">
        <a:lnSpc>
          <a:spcPct val="90000"/>
        </a:lnSpc>
        <a:spcBef>
          <a:spcPts val="445"/>
        </a:spcBef>
        <a:buFont typeface="Arial" panose="020B0704020202020204" pitchFamily="34" charset="0"/>
        <a:buChar char="•"/>
        <a:defRPr sz="2140" kern="1200">
          <a:solidFill>
            <a:schemeClr val="tx1"/>
          </a:solidFill>
          <a:latin typeface="+mn-lt"/>
          <a:ea typeface="+mn-ea"/>
          <a:cs typeface="+mn-cs"/>
        </a:defRPr>
      </a:lvl2pPr>
      <a:lvl3pPr marL="1019810" indent="-203835" algn="l" defTabSz="815975" rtl="0" eaLnBrk="1" latinLnBrk="0" hangingPunct="1">
        <a:lnSpc>
          <a:spcPct val="90000"/>
        </a:lnSpc>
        <a:spcBef>
          <a:spcPts val="445"/>
        </a:spcBef>
        <a:buFont typeface="Arial" panose="020B07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3pPr>
      <a:lvl4pPr marL="1428115" indent="-203835" algn="l" defTabSz="815975" rtl="0" eaLnBrk="1" latinLnBrk="0" hangingPunct="1">
        <a:lnSpc>
          <a:spcPct val="90000"/>
        </a:lnSpc>
        <a:spcBef>
          <a:spcPts val="445"/>
        </a:spcBef>
        <a:buFont typeface="Arial" panose="020B07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785" indent="-203835" algn="l" defTabSz="815975" rtl="0" eaLnBrk="1" latinLnBrk="0" hangingPunct="1">
        <a:lnSpc>
          <a:spcPct val="90000"/>
        </a:lnSpc>
        <a:spcBef>
          <a:spcPts val="445"/>
        </a:spcBef>
        <a:buFont typeface="Arial" panose="020B07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4090" indent="-203835" algn="l" defTabSz="815975" rtl="0" eaLnBrk="1" latinLnBrk="0" hangingPunct="1">
        <a:lnSpc>
          <a:spcPct val="90000"/>
        </a:lnSpc>
        <a:spcBef>
          <a:spcPts val="445"/>
        </a:spcBef>
        <a:buFont typeface="Arial" panose="020B07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1760" indent="-203835" algn="l" defTabSz="815975" rtl="0" eaLnBrk="1" latinLnBrk="0" hangingPunct="1">
        <a:lnSpc>
          <a:spcPct val="90000"/>
        </a:lnSpc>
        <a:spcBef>
          <a:spcPts val="445"/>
        </a:spcBef>
        <a:buFont typeface="Arial" panose="020B07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60065" indent="-203835" algn="l" defTabSz="815975" rtl="0" eaLnBrk="1" latinLnBrk="0" hangingPunct="1">
        <a:lnSpc>
          <a:spcPct val="90000"/>
        </a:lnSpc>
        <a:spcBef>
          <a:spcPts val="445"/>
        </a:spcBef>
        <a:buFont typeface="Arial" panose="020B07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indent="-203835" algn="l" defTabSz="815975" rtl="0" eaLnBrk="1" latinLnBrk="0" hangingPunct="1">
        <a:lnSpc>
          <a:spcPct val="90000"/>
        </a:lnSpc>
        <a:spcBef>
          <a:spcPts val="445"/>
        </a:spcBef>
        <a:buFont typeface="Arial" panose="020B07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5975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8305" algn="l" defTabSz="815975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975" algn="l" defTabSz="815975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4280" algn="l" defTabSz="815975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950" algn="l" defTabSz="815975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40255" algn="l" defTabSz="815975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7925" algn="l" defTabSz="815975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6230" algn="l" defTabSz="815975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3900" algn="l" defTabSz="815975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flipH="1" flipV="1">
            <a:off x="9818788" y="3698565"/>
            <a:ext cx="2373767" cy="2420800"/>
            <a:chOff x="-2" y="0"/>
            <a:chExt cx="4556761" cy="4023360"/>
          </a:xfrm>
        </p:grpSpPr>
        <p:sp>
          <p:nvSpPr>
            <p:cNvPr id="15" name="矩形 14"/>
            <p:cNvSpPr/>
            <p:nvPr/>
          </p:nvSpPr>
          <p:spPr>
            <a:xfrm>
              <a:off x="0" y="0"/>
              <a:ext cx="4556759" cy="4023360"/>
            </a:xfrm>
            <a:prstGeom prst="rect">
              <a:avLst/>
            </a:prstGeom>
            <a:blipFill dpi="0" rotWithShape="1">
              <a:blip r:embed="rId1">
                <a:alphaModFix amt="32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5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-2" y="0"/>
              <a:ext cx="4556761" cy="3307080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10" y="0"/>
            <a:ext cx="2373767" cy="2565300"/>
            <a:chOff x="-1" y="0"/>
            <a:chExt cx="4476212" cy="3952240"/>
          </a:xfrm>
        </p:grpSpPr>
        <p:sp>
          <p:nvSpPr>
            <p:cNvPr id="2" name="矩形 1"/>
            <p:cNvSpPr/>
            <p:nvPr/>
          </p:nvSpPr>
          <p:spPr>
            <a:xfrm>
              <a:off x="1" y="0"/>
              <a:ext cx="4476210" cy="3952240"/>
            </a:xfrm>
            <a:prstGeom prst="rect">
              <a:avLst/>
            </a:prstGeom>
            <a:blipFill dpi="0" rotWithShape="1">
              <a:blip r:embed="rId1">
                <a:alphaModFix amt="32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5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-1" y="0"/>
              <a:ext cx="4476212" cy="3248622"/>
            </a:xfrm>
            <a:prstGeom prst="rect">
              <a:avLst/>
            </a:prstGeom>
          </p:spPr>
        </p:pic>
      </p:grpSp>
      <p:sp>
        <p:nvSpPr>
          <p:cNvPr id="22" name="文本框 21"/>
          <p:cNvSpPr txBox="1"/>
          <p:nvPr/>
        </p:nvSpPr>
        <p:spPr>
          <a:xfrm>
            <a:off x="1445967" y="1817867"/>
            <a:ext cx="9301833" cy="1181100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10000"/>
              </a:lnSpc>
              <a:buClrTx/>
              <a:buSzTx/>
              <a:buNone/>
            </a:pPr>
            <a:r>
              <a:rPr lang="en-US" altLang="zh-CN" sz="3215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  <a:sym typeface="+mn-ea"/>
              </a:rPr>
              <a:t>Interpreting the Asymmetric Morphology of</a:t>
            </a:r>
            <a:endParaRPr lang="en-US" altLang="zh-CN" sz="3215" b="1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  <a:p>
            <a:pPr algn="ctr">
              <a:lnSpc>
                <a:spcPct val="110000"/>
              </a:lnSpc>
              <a:buClrTx/>
              <a:buSzTx/>
              <a:buNone/>
            </a:pPr>
            <a:r>
              <a:rPr lang="en-US" altLang="zh-CN" sz="3215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  <a:sym typeface="+mn-ea"/>
              </a:rPr>
              <a:t>Geminga and Monogem Halos Measured by HAWC</a:t>
            </a:r>
            <a:endParaRPr lang="en-US" altLang="zh-CN" sz="3215" b="1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1616514121" name="图片 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28800" y="266333"/>
            <a:ext cx="931033" cy="11690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4648767" y="5251866"/>
            <a:ext cx="2374333" cy="47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en-US" altLang="zh-CN" sz="2500" b="1"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  <a:sym typeface="+mn-ea"/>
              </a:rPr>
              <a:t>2026.07.04</a:t>
            </a:r>
            <a:endParaRPr lang="en-US" altLang="zh-CN" sz="2500" b="1"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51567" y="3368833"/>
            <a:ext cx="10090633" cy="1883033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10000"/>
              </a:lnSpc>
            </a:pPr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Sizhe Wu</a:t>
            </a:r>
            <a:r>
              <a:rPr lang="en-US" altLang="zh-CN" sz="2500" b="1" baseline="30000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, ChaoMing Li</a:t>
            </a:r>
            <a:r>
              <a:rPr lang="en-US" altLang="zh-CN" sz="2500" b="1" baseline="30000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  <a:sym typeface="+mn-ea"/>
              </a:rPr>
              <a:t>1,2</a:t>
            </a:r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, Ruoyu Liu</a:t>
            </a:r>
            <a:r>
              <a:rPr lang="en-US" altLang="zh-CN" sz="2500" b="1" baseline="30000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,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  <a:p>
            <a:pPr algn="ctr">
              <a:lnSpc>
                <a:spcPct val="110000"/>
              </a:lnSpc>
            </a:pPr>
            <a:r>
              <a:rPr lang="en-US" altLang="zh-CN" sz="2140" b="1" baseline="30000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140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School of Astronomy and Space Science, Nanjing University</a:t>
            </a:r>
            <a:endParaRPr lang="en-US" altLang="zh-CN" sz="2140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  <a:p>
            <a:pPr algn="ctr">
              <a:lnSpc>
                <a:spcPct val="110000"/>
              </a:lnSpc>
            </a:pPr>
            <a:r>
              <a:rPr lang="en-US" altLang="zh-CN" sz="2140" baseline="30000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140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  <a:sym typeface="+mn-ea"/>
              </a:rPr>
              <a:t>Deutsches Elektronen Synchrotron (DESY)</a:t>
            </a:r>
            <a:endParaRPr lang="en-US" altLang="zh-CN" sz="2140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  <a:sym typeface="+mn-ea"/>
            </a:endParaRPr>
          </a:p>
          <a:p>
            <a:pPr algn="ctr">
              <a:lnSpc>
                <a:spcPct val="10000"/>
              </a:lnSpc>
            </a:pPr>
            <a:endParaRPr lang="en-US" altLang="zh-CN" sz="2140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  <a:sym typeface="+mn-ea"/>
            </a:endParaRPr>
          </a:p>
          <a:p>
            <a:pPr algn="ctr">
              <a:lnSpc>
                <a:spcPct val="110000"/>
              </a:lnSpc>
            </a:pPr>
            <a:r>
              <a:rPr lang="en-US" altLang="zh-CN" sz="2500" b="1"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  <a:sym typeface="+mn-ea"/>
              </a:rPr>
              <a:t>221840235@smail.nju.edu.cn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  <a:p>
            <a:pPr algn="ctr">
              <a:lnSpc>
                <a:spcPct val="110000"/>
              </a:lnSpc>
            </a:pP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3" name="图片 2" descr="截屏2026-07-03 12.02.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5805" y="150495"/>
            <a:ext cx="1169670" cy="11696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magnifier-and-mark-help_64670"/>
          <p:cNvSpPr>
            <a:spLocks noChangeAspect="1"/>
          </p:cNvSpPr>
          <p:nvPr/>
        </p:nvSpPr>
        <p:spPr bwMode="auto">
          <a:xfrm>
            <a:off x="1661085" y="2237812"/>
            <a:ext cx="701673" cy="701799"/>
          </a:xfrm>
          <a:custGeom>
            <a:avLst/>
            <a:gdLst>
              <a:gd name="T0" fmla="*/ 10406 w 11600"/>
              <a:gd name="T1" fmla="*/ 2408 h 11600"/>
              <a:gd name="T2" fmla="*/ 8955 w 11600"/>
              <a:gd name="T3" fmla="*/ 1039 h 11600"/>
              <a:gd name="T4" fmla="*/ 9397 w 11600"/>
              <a:gd name="T5" fmla="*/ 596 h 11600"/>
              <a:gd name="T6" fmla="*/ 10651 w 11600"/>
              <a:gd name="T7" fmla="*/ 580 h 11600"/>
              <a:gd name="T8" fmla="*/ 10831 w 11600"/>
              <a:gd name="T9" fmla="*/ 753 h 11600"/>
              <a:gd name="T10" fmla="*/ 10847 w 11600"/>
              <a:gd name="T11" fmla="*/ 1974 h 11600"/>
              <a:gd name="T12" fmla="*/ 10406 w 11600"/>
              <a:gd name="T13" fmla="*/ 2408 h 11600"/>
              <a:gd name="T14" fmla="*/ 3478 w 11600"/>
              <a:gd name="T15" fmla="*/ 6531 h 11600"/>
              <a:gd name="T16" fmla="*/ 4930 w 11600"/>
              <a:gd name="T17" fmla="*/ 7900 h 11600"/>
              <a:gd name="T18" fmla="*/ 2790 w 11600"/>
              <a:gd name="T19" fmla="*/ 8630 h 11600"/>
              <a:gd name="T20" fmla="*/ 3478 w 11600"/>
              <a:gd name="T21" fmla="*/ 6531 h 11600"/>
              <a:gd name="T22" fmla="*/ 10045 w 11600"/>
              <a:gd name="T23" fmla="*/ 2760 h 11600"/>
              <a:gd name="T24" fmla="*/ 5282 w 11600"/>
              <a:gd name="T25" fmla="*/ 7548 h 11600"/>
              <a:gd name="T26" fmla="*/ 3831 w 11600"/>
              <a:gd name="T27" fmla="*/ 6179 h 11600"/>
              <a:gd name="T28" fmla="*/ 8594 w 11600"/>
              <a:gd name="T29" fmla="*/ 1391 h 11600"/>
              <a:gd name="T30" fmla="*/ 10045 w 11600"/>
              <a:gd name="T31" fmla="*/ 2760 h 11600"/>
              <a:gd name="T32" fmla="*/ 11600 w 11600"/>
              <a:gd name="T33" fmla="*/ 5413 h 11600"/>
              <a:gd name="T34" fmla="*/ 11200 w 11600"/>
              <a:gd name="T35" fmla="*/ 5013 h 11600"/>
              <a:gd name="T36" fmla="*/ 10800 w 11600"/>
              <a:gd name="T37" fmla="*/ 5413 h 11600"/>
              <a:gd name="T38" fmla="*/ 10800 w 11600"/>
              <a:gd name="T39" fmla="*/ 10000 h 11600"/>
              <a:gd name="T40" fmla="*/ 10000 w 11600"/>
              <a:gd name="T41" fmla="*/ 10800 h 11600"/>
              <a:gd name="T42" fmla="*/ 1600 w 11600"/>
              <a:gd name="T43" fmla="*/ 10800 h 11600"/>
              <a:gd name="T44" fmla="*/ 800 w 11600"/>
              <a:gd name="T45" fmla="*/ 10000 h 11600"/>
              <a:gd name="T46" fmla="*/ 800 w 11600"/>
              <a:gd name="T47" fmla="*/ 1600 h 11600"/>
              <a:gd name="T48" fmla="*/ 1600 w 11600"/>
              <a:gd name="T49" fmla="*/ 800 h 11600"/>
              <a:gd name="T50" fmla="*/ 6151 w 11600"/>
              <a:gd name="T51" fmla="*/ 800 h 11600"/>
              <a:gd name="T52" fmla="*/ 6536 w 11600"/>
              <a:gd name="T53" fmla="*/ 400 h 11600"/>
              <a:gd name="T54" fmla="*/ 6151 w 11600"/>
              <a:gd name="T55" fmla="*/ 0 h 11600"/>
              <a:gd name="T56" fmla="*/ 1600 w 11600"/>
              <a:gd name="T57" fmla="*/ 0 h 11600"/>
              <a:gd name="T58" fmla="*/ 0 w 11600"/>
              <a:gd name="T59" fmla="*/ 1600 h 11600"/>
              <a:gd name="T60" fmla="*/ 0 w 11600"/>
              <a:gd name="T61" fmla="*/ 10000 h 11600"/>
              <a:gd name="T62" fmla="*/ 1600 w 11600"/>
              <a:gd name="T63" fmla="*/ 11600 h 11600"/>
              <a:gd name="T64" fmla="*/ 10000 w 11600"/>
              <a:gd name="T65" fmla="*/ 11600 h 11600"/>
              <a:gd name="T66" fmla="*/ 11600 w 11600"/>
              <a:gd name="T67" fmla="*/ 10000 h 11600"/>
              <a:gd name="T68" fmla="*/ 11600 w 11600"/>
              <a:gd name="T69" fmla="*/ 5426 h 11600"/>
              <a:gd name="T70" fmla="*/ 11600 w 11600"/>
              <a:gd name="T71" fmla="*/ 5413 h 1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600" h="11600">
                <a:moveTo>
                  <a:pt x="10406" y="2408"/>
                </a:moveTo>
                <a:lnTo>
                  <a:pt x="8955" y="1039"/>
                </a:lnTo>
                <a:lnTo>
                  <a:pt x="9397" y="596"/>
                </a:lnTo>
                <a:cubicBezTo>
                  <a:pt x="9741" y="253"/>
                  <a:pt x="10299" y="244"/>
                  <a:pt x="10651" y="580"/>
                </a:cubicBezTo>
                <a:lnTo>
                  <a:pt x="10831" y="753"/>
                </a:lnTo>
                <a:cubicBezTo>
                  <a:pt x="11184" y="1080"/>
                  <a:pt x="11192" y="1630"/>
                  <a:pt x="10847" y="1974"/>
                </a:cubicBezTo>
                <a:lnTo>
                  <a:pt x="10406" y="2408"/>
                </a:lnTo>
                <a:close/>
                <a:moveTo>
                  <a:pt x="3478" y="6531"/>
                </a:moveTo>
                <a:lnTo>
                  <a:pt x="4930" y="7900"/>
                </a:lnTo>
                <a:lnTo>
                  <a:pt x="2790" y="8630"/>
                </a:lnTo>
                <a:lnTo>
                  <a:pt x="3478" y="6531"/>
                </a:lnTo>
                <a:close/>
                <a:moveTo>
                  <a:pt x="10045" y="2760"/>
                </a:moveTo>
                <a:lnTo>
                  <a:pt x="5282" y="7548"/>
                </a:lnTo>
                <a:lnTo>
                  <a:pt x="3831" y="6179"/>
                </a:lnTo>
                <a:lnTo>
                  <a:pt x="8594" y="1391"/>
                </a:lnTo>
                <a:lnTo>
                  <a:pt x="10045" y="2760"/>
                </a:lnTo>
                <a:close/>
                <a:moveTo>
                  <a:pt x="11600" y="5413"/>
                </a:moveTo>
                <a:cubicBezTo>
                  <a:pt x="11600" y="5191"/>
                  <a:pt x="11421" y="5013"/>
                  <a:pt x="11200" y="5013"/>
                </a:cubicBezTo>
                <a:cubicBezTo>
                  <a:pt x="10979" y="5013"/>
                  <a:pt x="10800" y="5191"/>
                  <a:pt x="10800" y="5413"/>
                </a:cubicBezTo>
                <a:lnTo>
                  <a:pt x="10800" y="10000"/>
                </a:lnTo>
                <a:cubicBezTo>
                  <a:pt x="10800" y="10441"/>
                  <a:pt x="10441" y="10800"/>
                  <a:pt x="10000" y="10800"/>
                </a:cubicBezTo>
                <a:lnTo>
                  <a:pt x="1600" y="10800"/>
                </a:lnTo>
                <a:cubicBezTo>
                  <a:pt x="1159" y="10800"/>
                  <a:pt x="800" y="10441"/>
                  <a:pt x="800" y="10000"/>
                </a:cubicBezTo>
                <a:lnTo>
                  <a:pt x="800" y="1600"/>
                </a:lnTo>
                <a:cubicBezTo>
                  <a:pt x="800" y="1159"/>
                  <a:pt x="1159" y="800"/>
                  <a:pt x="1600" y="800"/>
                </a:cubicBezTo>
                <a:lnTo>
                  <a:pt x="6151" y="800"/>
                </a:lnTo>
                <a:cubicBezTo>
                  <a:pt x="6365" y="793"/>
                  <a:pt x="6536" y="616"/>
                  <a:pt x="6536" y="400"/>
                </a:cubicBezTo>
                <a:cubicBezTo>
                  <a:pt x="6536" y="184"/>
                  <a:pt x="6365" y="9"/>
                  <a:pt x="6151" y="0"/>
                </a:cubicBezTo>
                <a:lnTo>
                  <a:pt x="1600" y="0"/>
                </a:lnTo>
                <a:cubicBezTo>
                  <a:pt x="717" y="0"/>
                  <a:pt x="0" y="718"/>
                  <a:pt x="0" y="1600"/>
                </a:cubicBezTo>
                <a:lnTo>
                  <a:pt x="0" y="10000"/>
                </a:lnTo>
                <a:cubicBezTo>
                  <a:pt x="0" y="10883"/>
                  <a:pt x="717" y="11600"/>
                  <a:pt x="1600" y="11600"/>
                </a:cubicBezTo>
                <a:lnTo>
                  <a:pt x="10000" y="11600"/>
                </a:lnTo>
                <a:cubicBezTo>
                  <a:pt x="10882" y="11600"/>
                  <a:pt x="11600" y="10883"/>
                  <a:pt x="11600" y="10000"/>
                </a:cubicBezTo>
                <a:lnTo>
                  <a:pt x="11600" y="5426"/>
                </a:lnTo>
                <a:lnTo>
                  <a:pt x="11600" y="54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5"/>
          </a:p>
        </p:txBody>
      </p:sp>
      <p:cxnSp>
        <p:nvCxnSpPr>
          <p:cNvPr id="14" name="直接连接符 13"/>
          <p:cNvCxnSpPr/>
          <p:nvPr/>
        </p:nvCxnSpPr>
        <p:spPr>
          <a:xfrm>
            <a:off x="1644615" y="4912555"/>
            <a:ext cx="2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204390" y="4912555"/>
            <a:ext cx="2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01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5135" y="1238250"/>
            <a:ext cx="11304905" cy="899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514350" indent="-514350">
              <a:buFont typeface="Wingdings" panose="05000000000000000000" charset="0"/>
              <a:buChar char=""/>
            </a:pPr>
            <a:r>
              <a:rPr lang="en-US" altLang="zh-CN" sz="2500" spc="-1">
                <a:latin typeface="Times New Roman Regular" panose="02020603050405020304" charset="0"/>
                <a:cs typeface="Times New Roman Regular" panose="02020603050405020304" charset="0"/>
              </a:rPr>
              <a:t>In 2017, HAWC detected </a:t>
            </a:r>
            <a:r>
              <a:rPr lang="en-US" altLang="zh-CN" sz="2500" spc="-1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</a:rPr>
              <a:t>diffuse TeV gamma-ray emission</a:t>
            </a:r>
            <a:r>
              <a:rPr lang="en-US" altLang="zh-CN" sz="2500" spc="-1">
                <a:latin typeface="Times New Roman Regular" panose="02020603050405020304" charset="0"/>
                <a:cs typeface="Times New Roman Regular" panose="02020603050405020304" charset="0"/>
              </a:rPr>
              <a:t> around Geminga and Monogem pulsars, extending for at least ∼20 pc, which are termed pulsar halos.</a:t>
            </a:r>
            <a:endParaRPr lang="en-US" altLang="zh-CN" sz="2500" spc="-1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pic>
        <p:nvPicPr>
          <p:cNvPr id="18" name="图片 17" descr="截屏2025-12-22 19.43.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264" y="2390767"/>
            <a:ext cx="3203367" cy="3437967"/>
          </a:xfrm>
          <a:prstGeom prst="rect">
            <a:avLst/>
          </a:prstGeom>
        </p:spPr>
      </p:pic>
      <p:pic>
        <p:nvPicPr>
          <p:cNvPr id="19" name="图片 18" descr="截屏2025-12-22 22.26.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455" y="2298700"/>
            <a:ext cx="4558665" cy="352996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8710467" y="3651675"/>
            <a:ext cx="2539800" cy="819967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>
              <a:lnSpc>
                <a:spcPct val="110000"/>
              </a:lnSpc>
              <a:buFont typeface="Arial" panose="020B0704020202020204" pitchFamily="34" charset="0"/>
              <a:buNone/>
            </a:pPr>
            <a:r>
              <a:rPr lang="en-US" altLang="zh-CN" sz="1785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Abeysekara et al. (2017)</a:t>
            </a:r>
            <a:endParaRPr lang="en-US" altLang="zh-CN" sz="1785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  <a:p>
            <a:pPr indent="0">
              <a:lnSpc>
                <a:spcPct val="110000"/>
              </a:lnSpc>
              <a:buFont typeface="Arial" panose="020B0704020202020204" pitchFamily="34" charset="0"/>
              <a:buNone/>
            </a:pPr>
            <a:r>
              <a:rPr lang="en-US" altLang="zh-CN" sz="1785"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Science</a:t>
            </a:r>
            <a:endParaRPr lang="en-US" altLang="zh-CN" sz="1785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6" name="矩形 5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11" name="矩形 10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12" name="文本框 11"/>
          <p:cNvSpPr txBox="1"/>
          <p:nvPr/>
        </p:nvSpPr>
        <p:spPr>
          <a:xfrm>
            <a:off x="842057" y="404540"/>
            <a:ext cx="6147200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Introduction - What is Pulsar Halo?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截屏2025-12-22 20.41.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3834" y="2869033"/>
            <a:ext cx="621633" cy="568367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8317724" y="5025888"/>
            <a:ext cx="2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 descr="截屏2025-12-22 20.32.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900" y="1335633"/>
            <a:ext cx="2522800" cy="683967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>
            <a:off x="5643834" y="2083067"/>
            <a:ext cx="0" cy="77463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829700" y="2145967"/>
            <a:ext cx="2606100" cy="514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lnSpc>
                <a:spcPct val="110000"/>
              </a:lnSpc>
              <a:buClrTx/>
              <a:buSzTx/>
              <a:buFont typeface="Arial" panose="020B0704020202020204" pitchFamily="34" charset="0"/>
              <a:buNone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Fermi acceleration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71667" y="1434233"/>
            <a:ext cx="1939133" cy="514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lnSpc>
                <a:spcPct val="110000"/>
              </a:lnSpc>
              <a:buClrTx/>
              <a:buSzTx/>
              <a:buFont typeface="Arial" panose="020B0704020202020204" pitchFamily="34" charset="0"/>
              <a:buNone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(With B field)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88500" y="2900767"/>
            <a:ext cx="919133" cy="514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lnSpc>
                <a:spcPct val="110000"/>
              </a:lnSpc>
              <a:buClrTx/>
              <a:buSzTx/>
              <a:buFont typeface="Arial" panose="020B0704020202020204" pitchFamily="34" charset="0"/>
              <a:buNone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TeV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16" name="直接箭头连接符 15"/>
          <p:cNvCxnSpPr>
            <a:endCxn id="17" idx="0"/>
          </p:cNvCxnSpPr>
          <p:nvPr/>
        </p:nvCxnSpPr>
        <p:spPr>
          <a:xfrm flipH="1">
            <a:off x="3641177" y="3402278"/>
            <a:ext cx="1532255" cy="10445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1786479" y="4446633"/>
            <a:ext cx="3709400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>
              <a:lnSpc>
                <a:spcPct val="110000"/>
              </a:lnSpc>
              <a:buClrTx/>
              <a:buSzTx/>
              <a:buFont typeface="Arial" panose="020B0704020202020204" pitchFamily="34" charset="0"/>
              <a:buNone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Synchrotron radiation 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>
              <a:lnSpc>
                <a:spcPct val="110000"/>
              </a:lnSpc>
              <a:buClrTx/>
              <a:buSzTx/>
              <a:buFont typeface="Arial" panose="020B0704020202020204" pitchFamily="34" charset="0"/>
              <a:buNone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(X-Ray)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55370" y="1077595"/>
            <a:ext cx="10200005" cy="47612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5"/>
          </a:p>
        </p:txBody>
      </p:sp>
      <p:sp>
        <p:nvSpPr>
          <p:cNvPr id="25" name="文本框 24"/>
          <p:cNvSpPr txBox="1"/>
          <p:nvPr/>
        </p:nvSpPr>
        <p:spPr>
          <a:xfrm>
            <a:off x="3542067" y="3405100"/>
            <a:ext cx="1210400" cy="514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lnSpc>
                <a:spcPct val="110000"/>
              </a:lnSpc>
              <a:buClrTx/>
              <a:buSzTx/>
              <a:buFont typeface="Arial" panose="020B0704020202020204" pitchFamily="34" charset="0"/>
              <a:buNone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B-field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862167" y="3405100"/>
            <a:ext cx="3221500" cy="514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lnSpc>
                <a:spcPct val="110000"/>
              </a:lnSpc>
              <a:buClrTx/>
              <a:buSzTx/>
              <a:buFont typeface="Arial" panose="020B0704020202020204" pitchFamily="34" charset="0"/>
              <a:buNone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photon field (e.g. CMB)</a:t>
            </a:r>
            <a:endParaRPr lang="zh-CN" altLang="en-US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28" name="直接箭头连接符 27"/>
          <p:cNvCxnSpPr>
            <a:endCxn id="30" idx="0"/>
          </p:cNvCxnSpPr>
          <p:nvPr/>
        </p:nvCxnSpPr>
        <p:spPr>
          <a:xfrm>
            <a:off x="6106234" y="3423233"/>
            <a:ext cx="1554367" cy="1060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3863340" y="2167255"/>
            <a:ext cx="1705610" cy="514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>
              <a:lnSpc>
                <a:spcPct val="110000"/>
              </a:lnSpc>
              <a:buClrTx/>
              <a:buSzTx/>
              <a:buFont typeface="Arial" panose="020B0704020202020204" pitchFamily="34" charset="0"/>
              <a:buNone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In PWNe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305534" y="4484033"/>
            <a:ext cx="4710133" cy="9265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>
              <a:lnSpc>
                <a:spcPct val="110000"/>
              </a:lnSpc>
              <a:buClrTx/>
              <a:buSzTx/>
              <a:buFont typeface="Arial" panose="020B0704020202020204" pitchFamily="34" charset="0"/>
              <a:buNone/>
            </a:pPr>
            <a:r>
              <a:rPr lang="en-US" altLang="zh-CN" sz="2500" b="1">
                <a:latin typeface="Times New Roman" panose="02020603050405020304" charset="0"/>
                <a:cs typeface="Times New Roman" panose="02020603050405020304" charset="0"/>
              </a:rPr>
              <a:t>Inverse Compton Scattering</a:t>
            </a:r>
            <a:endParaRPr lang="en-US" altLang="zh-CN" sz="25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>
              <a:lnSpc>
                <a:spcPct val="110000"/>
              </a:lnSpc>
              <a:buClrTx/>
              <a:buSzTx/>
              <a:buFont typeface="Arial" panose="020B0704020202020204" pitchFamily="34" charset="0"/>
              <a:buNone/>
            </a:pPr>
            <a:r>
              <a:rPr lang="en-US" altLang="zh-CN" sz="2500" b="1">
                <a:latin typeface="Times New Roman" panose="02020603050405020304" charset="0"/>
                <a:cs typeface="Times New Roman" panose="02020603050405020304" charset="0"/>
              </a:rPr>
              <a:t>(TeV gamma-ray)</a:t>
            </a:r>
            <a:endParaRPr lang="en-US" altLang="zh-CN" sz="25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32" name="矩形 31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33" name="矩形 32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34" name="文本框 33"/>
          <p:cNvSpPr txBox="1"/>
          <p:nvPr/>
        </p:nvSpPr>
        <p:spPr>
          <a:xfrm>
            <a:off x="842057" y="404540"/>
            <a:ext cx="6147200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Introduction - What is Pulsar Halo?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02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截屏2025-12-22 20.53.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9572" y="1713600"/>
            <a:ext cx="6164200" cy="4153667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45182" y="1153167"/>
            <a:ext cx="6545566" cy="560433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1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Pulsar halos evolve from PWNe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17449" y="3239028"/>
            <a:ext cx="3534300" cy="749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140">
                <a:latin typeface="Times New Roman" panose="02020603050405020304" charset="0"/>
                <a:cs typeface="Times New Roman" panose="02020603050405020304" charset="0"/>
              </a:rPr>
              <a:t>G. Giacinti et al.,</a:t>
            </a:r>
            <a:endParaRPr lang="en-US" altLang="zh-CN" sz="214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140">
                <a:latin typeface="Times New Roman" panose="02020603050405020304" charset="0"/>
                <a:cs typeface="Times New Roman" panose="02020603050405020304" charset="0"/>
              </a:rPr>
              <a:t>Astron. Astrophys. 636, A113</a:t>
            </a:r>
            <a:endParaRPr lang="en-US" altLang="zh-CN" sz="214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03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23" name="矩形 22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24" name="矩形 23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27" name="文本框 26"/>
          <p:cNvSpPr txBox="1"/>
          <p:nvPr/>
        </p:nvSpPr>
        <p:spPr>
          <a:xfrm>
            <a:off x="842057" y="404540"/>
            <a:ext cx="6147200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Introduction - What is Pulsar Halo?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27" name="magnifier-and-mark-help_64670"/>
          <p:cNvSpPr>
            <a:spLocks noChangeAspect="1"/>
          </p:cNvSpPr>
          <p:nvPr/>
        </p:nvSpPr>
        <p:spPr bwMode="auto">
          <a:xfrm>
            <a:off x="1661085" y="2237812"/>
            <a:ext cx="701673" cy="701799"/>
          </a:xfrm>
          <a:custGeom>
            <a:avLst/>
            <a:gdLst>
              <a:gd name="T0" fmla="*/ 10406 w 11600"/>
              <a:gd name="T1" fmla="*/ 2408 h 11600"/>
              <a:gd name="T2" fmla="*/ 8955 w 11600"/>
              <a:gd name="T3" fmla="*/ 1039 h 11600"/>
              <a:gd name="T4" fmla="*/ 9397 w 11600"/>
              <a:gd name="T5" fmla="*/ 596 h 11600"/>
              <a:gd name="T6" fmla="*/ 10651 w 11600"/>
              <a:gd name="T7" fmla="*/ 580 h 11600"/>
              <a:gd name="T8" fmla="*/ 10831 w 11600"/>
              <a:gd name="T9" fmla="*/ 753 h 11600"/>
              <a:gd name="T10" fmla="*/ 10847 w 11600"/>
              <a:gd name="T11" fmla="*/ 1974 h 11600"/>
              <a:gd name="T12" fmla="*/ 10406 w 11600"/>
              <a:gd name="T13" fmla="*/ 2408 h 11600"/>
              <a:gd name="T14" fmla="*/ 3478 w 11600"/>
              <a:gd name="T15" fmla="*/ 6531 h 11600"/>
              <a:gd name="T16" fmla="*/ 4930 w 11600"/>
              <a:gd name="T17" fmla="*/ 7900 h 11600"/>
              <a:gd name="T18" fmla="*/ 2790 w 11600"/>
              <a:gd name="T19" fmla="*/ 8630 h 11600"/>
              <a:gd name="T20" fmla="*/ 3478 w 11600"/>
              <a:gd name="T21" fmla="*/ 6531 h 11600"/>
              <a:gd name="T22" fmla="*/ 10045 w 11600"/>
              <a:gd name="T23" fmla="*/ 2760 h 11600"/>
              <a:gd name="T24" fmla="*/ 5282 w 11600"/>
              <a:gd name="T25" fmla="*/ 7548 h 11600"/>
              <a:gd name="T26" fmla="*/ 3831 w 11600"/>
              <a:gd name="T27" fmla="*/ 6179 h 11600"/>
              <a:gd name="T28" fmla="*/ 8594 w 11600"/>
              <a:gd name="T29" fmla="*/ 1391 h 11600"/>
              <a:gd name="T30" fmla="*/ 10045 w 11600"/>
              <a:gd name="T31" fmla="*/ 2760 h 11600"/>
              <a:gd name="T32" fmla="*/ 11600 w 11600"/>
              <a:gd name="T33" fmla="*/ 5413 h 11600"/>
              <a:gd name="T34" fmla="*/ 11200 w 11600"/>
              <a:gd name="T35" fmla="*/ 5013 h 11600"/>
              <a:gd name="T36" fmla="*/ 10800 w 11600"/>
              <a:gd name="T37" fmla="*/ 5413 h 11600"/>
              <a:gd name="T38" fmla="*/ 10800 w 11600"/>
              <a:gd name="T39" fmla="*/ 10000 h 11600"/>
              <a:gd name="T40" fmla="*/ 10000 w 11600"/>
              <a:gd name="T41" fmla="*/ 10800 h 11600"/>
              <a:gd name="T42" fmla="*/ 1600 w 11600"/>
              <a:gd name="T43" fmla="*/ 10800 h 11600"/>
              <a:gd name="T44" fmla="*/ 800 w 11600"/>
              <a:gd name="T45" fmla="*/ 10000 h 11600"/>
              <a:gd name="T46" fmla="*/ 800 w 11600"/>
              <a:gd name="T47" fmla="*/ 1600 h 11600"/>
              <a:gd name="T48" fmla="*/ 1600 w 11600"/>
              <a:gd name="T49" fmla="*/ 800 h 11600"/>
              <a:gd name="T50" fmla="*/ 6151 w 11600"/>
              <a:gd name="T51" fmla="*/ 800 h 11600"/>
              <a:gd name="T52" fmla="*/ 6536 w 11600"/>
              <a:gd name="T53" fmla="*/ 400 h 11600"/>
              <a:gd name="T54" fmla="*/ 6151 w 11600"/>
              <a:gd name="T55" fmla="*/ 0 h 11600"/>
              <a:gd name="T56" fmla="*/ 1600 w 11600"/>
              <a:gd name="T57" fmla="*/ 0 h 11600"/>
              <a:gd name="T58" fmla="*/ 0 w 11600"/>
              <a:gd name="T59" fmla="*/ 1600 h 11600"/>
              <a:gd name="T60" fmla="*/ 0 w 11600"/>
              <a:gd name="T61" fmla="*/ 10000 h 11600"/>
              <a:gd name="T62" fmla="*/ 1600 w 11600"/>
              <a:gd name="T63" fmla="*/ 11600 h 11600"/>
              <a:gd name="T64" fmla="*/ 10000 w 11600"/>
              <a:gd name="T65" fmla="*/ 11600 h 11600"/>
              <a:gd name="T66" fmla="*/ 11600 w 11600"/>
              <a:gd name="T67" fmla="*/ 10000 h 11600"/>
              <a:gd name="T68" fmla="*/ 11600 w 11600"/>
              <a:gd name="T69" fmla="*/ 5426 h 11600"/>
              <a:gd name="T70" fmla="*/ 11600 w 11600"/>
              <a:gd name="T71" fmla="*/ 5413 h 1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600" h="11600">
                <a:moveTo>
                  <a:pt x="10406" y="2408"/>
                </a:moveTo>
                <a:lnTo>
                  <a:pt x="8955" y="1039"/>
                </a:lnTo>
                <a:lnTo>
                  <a:pt x="9397" y="596"/>
                </a:lnTo>
                <a:cubicBezTo>
                  <a:pt x="9741" y="253"/>
                  <a:pt x="10299" y="244"/>
                  <a:pt x="10651" y="580"/>
                </a:cubicBezTo>
                <a:lnTo>
                  <a:pt x="10831" y="753"/>
                </a:lnTo>
                <a:cubicBezTo>
                  <a:pt x="11184" y="1080"/>
                  <a:pt x="11192" y="1630"/>
                  <a:pt x="10847" y="1974"/>
                </a:cubicBezTo>
                <a:lnTo>
                  <a:pt x="10406" y="2408"/>
                </a:lnTo>
                <a:close/>
                <a:moveTo>
                  <a:pt x="3478" y="6531"/>
                </a:moveTo>
                <a:lnTo>
                  <a:pt x="4930" y="7900"/>
                </a:lnTo>
                <a:lnTo>
                  <a:pt x="2790" y="8630"/>
                </a:lnTo>
                <a:lnTo>
                  <a:pt x="3478" y="6531"/>
                </a:lnTo>
                <a:close/>
                <a:moveTo>
                  <a:pt x="10045" y="2760"/>
                </a:moveTo>
                <a:lnTo>
                  <a:pt x="5282" y="7548"/>
                </a:lnTo>
                <a:lnTo>
                  <a:pt x="3831" y="6179"/>
                </a:lnTo>
                <a:lnTo>
                  <a:pt x="8594" y="1391"/>
                </a:lnTo>
                <a:lnTo>
                  <a:pt x="10045" y="2760"/>
                </a:lnTo>
                <a:close/>
                <a:moveTo>
                  <a:pt x="11600" y="5413"/>
                </a:moveTo>
                <a:cubicBezTo>
                  <a:pt x="11600" y="5191"/>
                  <a:pt x="11421" y="5013"/>
                  <a:pt x="11200" y="5013"/>
                </a:cubicBezTo>
                <a:cubicBezTo>
                  <a:pt x="10979" y="5013"/>
                  <a:pt x="10800" y="5191"/>
                  <a:pt x="10800" y="5413"/>
                </a:cubicBezTo>
                <a:lnTo>
                  <a:pt x="10800" y="10000"/>
                </a:lnTo>
                <a:cubicBezTo>
                  <a:pt x="10800" y="10441"/>
                  <a:pt x="10441" y="10800"/>
                  <a:pt x="10000" y="10800"/>
                </a:cubicBezTo>
                <a:lnTo>
                  <a:pt x="1600" y="10800"/>
                </a:lnTo>
                <a:cubicBezTo>
                  <a:pt x="1159" y="10800"/>
                  <a:pt x="800" y="10441"/>
                  <a:pt x="800" y="10000"/>
                </a:cubicBezTo>
                <a:lnTo>
                  <a:pt x="800" y="1600"/>
                </a:lnTo>
                <a:cubicBezTo>
                  <a:pt x="800" y="1159"/>
                  <a:pt x="1159" y="800"/>
                  <a:pt x="1600" y="800"/>
                </a:cubicBezTo>
                <a:lnTo>
                  <a:pt x="6151" y="800"/>
                </a:lnTo>
                <a:cubicBezTo>
                  <a:pt x="6365" y="793"/>
                  <a:pt x="6536" y="616"/>
                  <a:pt x="6536" y="400"/>
                </a:cubicBezTo>
                <a:cubicBezTo>
                  <a:pt x="6536" y="184"/>
                  <a:pt x="6365" y="9"/>
                  <a:pt x="6151" y="0"/>
                </a:cubicBezTo>
                <a:lnTo>
                  <a:pt x="1600" y="0"/>
                </a:lnTo>
                <a:cubicBezTo>
                  <a:pt x="717" y="0"/>
                  <a:pt x="0" y="718"/>
                  <a:pt x="0" y="1600"/>
                </a:cubicBezTo>
                <a:lnTo>
                  <a:pt x="0" y="10000"/>
                </a:lnTo>
                <a:cubicBezTo>
                  <a:pt x="0" y="10883"/>
                  <a:pt x="717" y="11600"/>
                  <a:pt x="1600" y="11600"/>
                </a:cubicBezTo>
                <a:lnTo>
                  <a:pt x="10000" y="11600"/>
                </a:lnTo>
                <a:cubicBezTo>
                  <a:pt x="10882" y="11600"/>
                  <a:pt x="11600" y="10883"/>
                  <a:pt x="11600" y="10000"/>
                </a:cubicBezTo>
                <a:lnTo>
                  <a:pt x="11600" y="5426"/>
                </a:lnTo>
                <a:lnTo>
                  <a:pt x="11600" y="54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5"/>
          </a:p>
        </p:txBody>
      </p:sp>
      <p:cxnSp>
        <p:nvCxnSpPr>
          <p:cNvPr id="14" name="直接连接符 13"/>
          <p:cNvCxnSpPr/>
          <p:nvPr/>
        </p:nvCxnSpPr>
        <p:spPr>
          <a:xfrm>
            <a:off x="1644615" y="4912555"/>
            <a:ext cx="2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agnifier-and-mark-help_64670"/>
          <p:cNvSpPr>
            <a:spLocks noChangeAspect="1"/>
          </p:cNvSpPr>
          <p:nvPr/>
        </p:nvSpPr>
        <p:spPr bwMode="auto">
          <a:xfrm>
            <a:off x="8220798" y="2237883"/>
            <a:ext cx="701799" cy="701657"/>
          </a:xfrm>
          <a:custGeom>
            <a:avLst/>
            <a:gdLst>
              <a:gd name="T0" fmla="*/ 6176 w 10375"/>
              <a:gd name="T1" fmla="*/ 2754 h 10375"/>
              <a:gd name="T2" fmla="*/ 2741 w 10375"/>
              <a:gd name="T3" fmla="*/ 6188 h 10375"/>
              <a:gd name="T4" fmla="*/ 2741 w 10375"/>
              <a:gd name="T5" fmla="*/ 6549 h 10375"/>
              <a:gd name="T6" fmla="*/ 3826 w 10375"/>
              <a:gd name="T7" fmla="*/ 7634 h 10375"/>
              <a:gd name="T8" fmla="*/ 4188 w 10375"/>
              <a:gd name="T9" fmla="*/ 7634 h 10375"/>
              <a:gd name="T10" fmla="*/ 7623 w 10375"/>
              <a:gd name="T11" fmla="*/ 4199 h 10375"/>
              <a:gd name="T12" fmla="*/ 7623 w 10375"/>
              <a:gd name="T13" fmla="*/ 3838 h 10375"/>
              <a:gd name="T14" fmla="*/ 6538 w 10375"/>
              <a:gd name="T15" fmla="*/ 2754 h 10375"/>
              <a:gd name="T16" fmla="*/ 6176 w 10375"/>
              <a:gd name="T17" fmla="*/ 2754 h 10375"/>
              <a:gd name="T18" fmla="*/ 7441 w 10375"/>
              <a:gd name="T19" fmla="*/ 1850 h 10375"/>
              <a:gd name="T20" fmla="*/ 8526 w 10375"/>
              <a:gd name="T21" fmla="*/ 2935 h 10375"/>
              <a:gd name="T22" fmla="*/ 8526 w 10375"/>
              <a:gd name="T23" fmla="*/ 3296 h 10375"/>
              <a:gd name="T24" fmla="*/ 8165 w 10375"/>
              <a:gd name="T25" fmla="*/ 3658 h 10375"/>
              <a:gd name="T26" fmla="*/ 7804 w 10375"/>
              <a:gd name="T27" fmla="*/ 3658 h 10375"/>
              <a:gd name="T28" fmla="*/ 6719 w 10375"/>
              <a:gd name="T29" fmla="*/ 2573 h 10375"/>
              <a:gd name="T30" fmla="*/ 6719 w 10375"/>
              <a:gd name="T31" fmla="*/ 2211 h 10375"/>
              <a:gd name="T32" fmla="*/ 7080 w 10375"/>
              <a:gd name="T33" fmla="*/ 1850 h 10375"/>
              <a:gd name="T34" fmla="*/ 7441 w 10375"/>
              <a:gd name="T35" fmla="*/ 1850 h 10375"/>
              <a:gd name="T36" fmla="*/ 2583 w 10375"/>
              <a:gd name="T37" fmla="*/ 6639 h 10375"/>
              <a:gd name="T38" fmla="*/ 3738 w 10375"/>
              <a:gd name="T39" fmla="*/ 7794 h 10375"/>
              <a:gd name="T40" fmla="*/ 3688 w 10375"/>
              <a:gd name="T41" fmla="*/ 8005 h 10375"/>
              <a:gd name="T42" fmla="*/ 1943 w 10375"/>
              <a:gd name="T43" fmla="*/ 8595 h 10375"/>
              <a:gd name="T44" fmla="*/ 1780 w 10375"/>
              <a:gd name="T45" fmla="*/ 8433 h 10375"/>
              <a:gd name="T46" fmla="*/ 2370 w 10375"/>
              <a:gd name="T47" fmla="*/ 6688 h 10375"/>
              <a:gd name="T48" fmla="*/ 2583 w 10375"/>
              <a:gd name="T49" fmla="*/ 6639 h 10375"/>
              <a:gd name="T50" fmla="*/ 10375 w 10375"/>
              <a:gd name="T51" fmla="*/ 10375 h 10375"/>
              <a:gd name="T52" fmla="*/ 0 w 10375"/>
              <a:gd name="T53" fmla="*/ 10375 h 10375"/>
              <a:gd name="T54" fmla="*/ 0 w 10375"/>
              <a:gd name="T55" fmla="*/ 0 h 10375"/>
              <a:gd name="T56" fmla="*/ 10375 w 10375"/>
              <a:gd name="T57" fmla="*/ 0 h 10375"/>
              <a:gd name="T58" fmla="*/ 10375 w 10375"/>
              <a:gd name="T59" fmla="*/ 10375 h 10375"/>
              <a:gd name="T60" fmla="*/ 9565 w 10375"/>
              <a:gd name="T61" fmla="*/ 812 h 10375"/>
              <a:gd name="T62" fmla="*/ 810 w 10375"/>
              <a:gd name="T63" fmla="*/ 812 h 10375"/>
              <a:gd name="T64" fmla="*/ 810 w 10375"/>
              <a:gd name="T65" fmla="*/ 9565 h 10375"/>
              <a:gd name="T66" fmla="*/ 9564 w 10375"/>
              <a:gd name="T67" fmla="*/ 9565 h 10375"/>
              <a:gd name="T68" fmla="*/ 9564 w 10375"/>
              <a:gd name="T69" fmla="*/ 812 h 10375"/>
              <a:gd name="T70" fmla="*/ 9565 w 10375"/>
              <a:gd name="T71" fmla="*/ 812 h 10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375" h="10375">
                <a:moveTo>
                  <a:pt x="6176" y="2754"/>
                </a:moveTo>
                <a:lnTo>
                  <a:pt x="2741" y="6188"/>
                </a:lnTo>
                <a:cubicBezTo>
                  <a:pt x="2641" y="6288"/>
                  <a:pt x="2641" y="6449"/>
                  <a:pt x="2741" y="6549"/>
                </a:cubicBezTo>
                <a:lnTo>
                  <a:pt x="3826" y="7634"/>
                </a:lnTo>
                <a:cubicBezTo>
                  <a:pt x="3926" y="7734"/>
                  <a:pt x="4088" y="7734"/>
                  <a:pt x="4188" y="7634"/>
                </a:cubicBezTo>
                <a:lnTo>
                  <a:pt x="7623" y="4199"/>
                </a:lnTo>
                <a:cubicBezTo>
                  <a:pt x="7723" y="4099"/>
                  <a:pt x="7723" y="3938"/>
                  <a:pt x="7623" y="3838"/>
                </a:cubicBezTo>
                <a:lnTo>
                  <a:pt x="6538" y="2754"/>
                </a:lnTo>
                <a:cubicBezTo>
                  <a:pt x="6438" y="2654"/>
                  <a:pt x="6276" y="2654"/>
                  <a:pt x="6176" y="2754"/>
                </a:cubicBezTo>
                <a:close/>
                <a:moveTo>
                  <a:pt x="7441" y="1850"/>
                </a:moveTo>
                <a:lnTo>
                  <a:pt x="8526" y="2935"/>
                </a:lnTo>
                <a:cubicBezTo>
                  <a:pt x="8626" y="3035"/>
                  <a:pt x="8626" y="3196"/>
                  <a:pt x="8526" y="3296"/>
                </a:cubicBezTo>
                <a:lnTo>
                  <a:pt x="8165" y="3658"/>
                </a:lnTo>
                <a:cubicBezTo>
                  <a:pt x="8065" y="3758"/>
                  <a:pt x="7904" y="3758"/>
                  <a:pt x="7804" y="3658"/>
                </a:cubicBezTo>
                <a:lnTo>
                  <a:pt x="6719" y="2573"/>
                </a:lnTo>
                <a:cubicBezTo>
                  <a:pt x="6619" y="2473"/>
                  <a:pt x="6619" y="2311"/>
                  <a:pt x="6719" y="2211"/>
                </a:cubicBezTo>
                <a:lnTo>
                  <a:pt x="7080" y="1850"/>
                </a:lnTo>
                <a:cubicBezTo>
                  <a:pt x="7180" y="1750"/>
                  <a:pt x="7341" y="1750"/>
                  <a:pt x="7441" y="1850"/>
                </a:cubicBezTo>
                <a:close/>
                <a:moveTo>
                  <a:pt x="2583" y="6639"/>
                </a:moveTo>
                <a:lnTo>
                  <a:pt x="3738" y="7794"/>
                </a:lnTo>
                <a:cubicBezTo>
                  <a:pt x="3805" y="7862"/>
                  <a:pt x="3778" y="7975"/>
                  <a:pt x="3688" y="8005"/>
                </a:cubicBezTo>
                <a:lnTo>
                  <a:pt x="1943" y="8595"/>
                </a:lnTo>
                <a:cubicBezTo>
                  <a:pt x="1843" y="8629"/>
                  <a:pt x="1746" y="8534"/>
                  <a:pt x="1780" y="8433"/>
                </a:cubicBezTo>
                <a:lnTo>
                  <a:pt x="2370" y="6688"/>
                </a:lnTo>
                <a:cubicBezTo>
                  <a:pt x="2401" y="6599"/>
                  <a:pt x="2515" y="6572"/>
                  <a:pt x="2583" y="6639"/>
                </a:cubicBezTo>
                <a:close/>
                <a:moveTo>
                  <a:pt x="10375" y="10375"/>
                </a:moveTo>
                <a:lnTo>
                  <a:pt x="0" y="10375"/>
                </a:lnTo>
                <a:lnTo>
                  <a:pt x="0" y="0"/>
                </a:lnTo>
                <a:lnTo>
                  <a:pt x="10375" y="0"/>
                </a:lnTo>
                <a:lnTo>
                  <a:pt x="10375" y="10375"/>
                </a:lnTo>
                <a:close/>
                <a:moveTo>
                  <a:pt x="9565" y="812"/>
                </a:moveTo>
                <a:lnTo>
                  <a:pt x="810" y="812"/>
                </a:lnTo>
                <a:lnTo>
                  <a:pt x="810" y="9565"/>
                </a:lnTo>
                <a:lnTo>
                  <a:pt x="9564" y="9565"/>
                </a:lnTo>
                <a:lnTo>
                  <a:pt x="9564" y="812"/>
                </a:lnTo>
                <a:lnTo>
                  <a:pt x="9565" y="8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5"/>
          </a:p>
        </p:txBody>
      </p:sp>
      <p:sp>
        <p:nvSpPr>
          <p:cNvPr id="23" name="文本框 22"/>
          <p:cNvSpPr txBox="1"/>
          <p:nvPr/>
        </p:nvSpPr>
        <p:spPr>
          <a:xfrm>
            <a:off x="8138569" y="3230677"/>
            <a:ext cx="1939607" cy="31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30" dirty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rPr>
              <a:t>请输入标题</a:t>
            </a:r>
            <a:endParaRPr lang="zh-CN" altLang="en-US" sz="1430" dirty="0">
              <a:solidFill>
                <a:schemeClr val="bg1"/>
              </a:solidFill>
              <a:latin typeface="Calibri Light" panose="020F0302020204030204" pitchFamily="34" charset="0"/>
              <a:ea typeface="微软雅黑" panose="020B0503020204020204" pitchFamily="34" charset="-122"/>
              <a:cs typeface="Calibri Light" panose="020F030202020403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8204390" y="4912555"/>
            <a:ext cx="2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842057" y="404540"/>
            <a:ext cx="8405366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Introduction - Slow Diffusion </a:t>
            </a:r>
            <a:r>
              <a:rPr lang="en-US" altLang="zh-CN" sz="2500" b="1"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  <a:sym typeface="+mn-ea"/>
              </a:rPr>
              <a:t>Coefficient in Pulsar Halo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5135" y="1153160"/>
            <a:ext cx="8304530" cy="6305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42900" indent="-342900">
              <a:lnSpc>
                <a:spcPct val="11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Typical diffusion coefficient of cosmic rays in the 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galaxy: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  <a:p>
            <a:pPr indent="0">
              <a:lnSpc>
                <a:spcPct val="110000"/>
              </a:lnSpc>
              <a:buFont typeface="Arial" panose="020B0704020202020204" pitchFamily="34" charset="0"/>
              <a:buNone/>
            </a:pP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  <a:p>
            <a:pPr indent="0">
              <a:lnSpc>
                <a:spcPct val="110000"/>
              </a:lnSpc>
              <a:buFont typeface="Arial" panose="020B0704020202020204" pitchFamily="34" charset="0"/>
              <a:buNone/>
            </a:pP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图片 4" descr="截屏2025-12-22 21.02.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855" y="1802567"/>
            <a:ext cx="3039600" cy="792200"/>
          </a:xfrm>
          <a:prstGeom prst="rect">
            <a:avLst/>
          </a:prstGeom>
        </p:spPr>
      </p:pic>
      <p:pic>
        <p:nvPicPr>
          <p:cNvPr id="6" name="图片 5" descr="截屏2025-12-22 21.10.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397" y="1908533"/>
            <a:ext cx="3080400" cy="58026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267334" y="3326147"/>
            <a:ext cx="3695233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lnSpc>
                <a:spcPct val="110000"/>
              </a:lnSpc>
              <a:buClrTx/>
              <a:buSzTx/>
              <a:buFont typeface="Arial" panose="020B0704020202020204" pitchFamily="34" charset="0"/>
              <a:buNone/>
            </a:pPr>
            <a:r>
              <a:rPr lang="en-US" altLang="zh-CN" sz="2500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</a:rPr>
              <a:t>Tens to hundreds of times smaller than expected!</a:t>
            </a:r>
            <a:endParaRPr lang="en-US" altLang="zh-CN" sz="2500">
              <a:solidFill>
                <a:srgbClr val="B4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5" name="图片 14" descr="截屏2026-07-03 07.58.41"/>
          <p:cNvPicPr>
            <a:picLocks noChangeAspect="1"/>
          </p:cNvPicPr>
          <p:nvPr/>
        </p:nvPicPr>
        <p:blipFill>
          <a:blip r:embed="rId3"/>
          <a:srcRect t="19256" r="91557"/>
          <a:stretch>
            <a:fillRect/>
          </a:stretch>
        </p:blipFill>
        <p:spPr>
          <a:xfrm>
            <a:off x="1083310" y="2657475"/>
            <a:ext cx="1612265" cy="3394710"/>
          </a:xfrm>
          <a:prstGeom prst="rect">
            <a:avLst/>
          </a:prstGeom>
        </p:spPr>
      </p:pic>
      <p:pic>
        <p:nvPicPr>
          <p:cNvPr id="16" name="图片 15" descr="截屏2026-07-03 07.58.41"/>
          <p:cNvPicPr>
            <a:picLocks noChangeAspect="1"/>
          </p:cNvPicPr>
          <p:nvPr/>
        </p:nvPicPr>
        <p:blipFill>
          <a:blip r:embed="rId3"/>
          <a:srcRect l="77255" t="19256"/>
          <a:stretch>
            <a:fillRect/>
          </a:stretch>
        </p:blipFill>
        <p:spPr>
          <a:xfrm>
            <a:off x="2538095" y="2656840"/>
            <a:ext cx="4344670" cy="339534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348934" y="4649795"/>
            <a:ext cx="3365433" cy="702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140">
                <a:latin typeface="Times New Roman" panose="02020603050405020304" charset="0"/>
                <a:cs typeface="Times New Roman" panose="02020603050405020304" charset="0"/>
              </a:rPr>
              <a:t>Albert et al. (2024) PRD</a:t>
            </a:r>
            <a:endParaRPr lang="en-US" altLang="zh-CN" sz="214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04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27" name="magnifier-and-mark-help_64670"/>
          <p:cNvSpPr>
            <a:spLocks noChangeAspect="1"/>
          </p:cNvSpPr>
          <p:nvPr/>
        </p:nvSpPr>
        <p:spPr bwMode="auto">
          <a:xfrm>
            <a:off x="1661085" y="2237812"/>
            <a:ext cx="701673" cy="701799"/>
          </a:xfrm>
          <a:custGeom>
            <a:avLst/>
            <a:gdLst>
              <a:gd name="T0" fmla="*/ 10406 w 11600"/>
              <a:gd name="T1" fmla="*/ 2408 h 11600"/>
              <a:gd name="T2" fmla="*/ 8955 w 11600"/>
              <a:gd name="T3" fmla="*/ 1039 h 11600"/>
              <a:gd name="T4" fmla="*/ 9397 w 11600"/>
              <a:gd name="T5" fmla="*/ 596 h 11600"/>
              <a:gd name="T6" fmla="*/ 10651 w 11600"/>
              <a:gd name="T7" fmla="*/ 580 h 11600"/>
              <a:gd name="T8" fmla="*/ 10831 w 11600"/>
              <a:gd name="T9" fmla="*/ 753 h 11600"/>
              <a:gd name="T10" fmla="*/ 10847 w 11600"/>
              <a:gd name="T11" fmla="*/ 1974 h 11600"/>
              <a:gd name="T12" fmla="*/ 10406 w 11600"/>
              <a:gd name="T13" fmla="*/ 2408 h 11600"/>
              <a:gd name="T14" fmla="*/ 3478 w 11600"/>
              <a:gd name="T15" fmla="*/ 6531 h 11600"/>
              <a:gd name="T16" fmla="*/ 4930 w 11600"/>
              <a:gd name="T17" fmla="*/ 7900 h 11600"/>
              <a:gd name="T18" fmla="*/ 2790 w 11600"/>
              <a:gd name="T19" fmla="*/ 8630 h 11600"/>
              <a:gd name="T20" fmla="*/ 3478 w 11600"/>
              <a:gd name="T21" fmla="*/ 6531 h 11600"/>
              <a:gd name="T22" fmla="*/ 10045 w 11600"/>
              <a:gd name="T23" fmla="*/ 2760 h 11600"/>
              <a:gd name="T24" fmla="*/ 5282 w 11600"/>
              <a:gd name="T25" fmla="*/ 7548 h 11600"/>
              <a:gd name="T26" fmla="*/ 3831 w 11600"/>
              <a:gd name="T27" fmla="*/ 6179 h 11600"/>
              <a:gd name="T28" fmla="*/ 8594 w 11600"/>
              <a:gd name="T29" fmla="*/ 1391 h 11600"/>
              <a:gd name="T30" fmla="*/ 10045 w 11600"/>
              <a:gd name="T31" fmla="*/ 2760 h 11600"/>
              <a:gd name="T32" fmla="*/ 11600 w 11600"/>
              <a:gd name="T33" fmla="*/ 5413 h 11600"/>
              <a:gd name="T34" fmla="*/ 11200 w 11600"/>
              <a:gd name="T35" fmla="*/ 5013 h 11600"/>
              <a:gd name="T36" fmla="*/ 10800 w 11600"/>
              <a:gd name="T37" fmla="*/ 5413 h 11600"/>
              <a:gd name="T38" fmla="*/ 10800 w 11600"/>
              <a:gd name="T39" fmla="*/ 10000 h 11600"/>
              <a:gd name="T40" fmla="*/ 10000 w 11600"/>
              <a:gd name="T41" fmla="*/ 10800 h 11600"/>
              <a:gd name="T42" fmla="*/ 1600 w 11600"/>
              <a:gd name="T43" fmla="*/ 10800 h 11600"/>
              <a:gd name="T44" fmla="*/ 800 w 11600"/>
              <a:gd name="T45" fmla="*/ 10000 h 11600"/>
              <a:gd name="T46" fmla="*/ 800 w 11600"/>
              <a:gd name="T47" fmla="*/ 1600 h 11600"/>
              <a:gd name="T48" fmla="*/ 1600 w 11600"/>
              <a:gd name="T49" fmla="*/ 800 h 11600"/>
              <a:gd name="T50" fmla="*/ 6151 w 11600"/>
              <a:gd name="T51" fmla="*/ 800 h 11600"/>
              <a:gd name="T52" fmla="*/ 6536 w 11600"/>
              <a:gd name="T53" fmla="*/ 400 h 11600"/>
              <a:gd name="T54" fmla="*/ 6151 w 11600"/>
              <a:gd name="T55" fmla="*/ 0 h 11600"/>
              <a:gd name="T56" fmla="*/ 1600 w 11600"/>
              <a:gd name="T57" fmla="*/ 0 h 11600"/>
              <a:gd name="T58" fmla="*/ 0 w 11600"/>
              <a:gd name="T59" fmla="*/ 1600 h 11600"/>
              <a:gd name="T60" fmla="*/ 0 w 11600"/>
              <a:gd name="T61" fmla="*/ 10000 h 11600"/>
              <a:gd name="T62" fmla="*/ 1600 w 11600"/>
              <a:gd name="T63" fmla="*/ 11600 h 11600"/>
              <a:gd name="T64" fmla="*/ 10000 w 11600"/>
              <a:gd name="T65" fmla="*/ 11600 h 11600"/>
              <a:gd name="T66" fmla="*/ 11600 w 11600"/>
              <a:gd name="T67" fmla="*/ 10000 h 11600"/>
              <a:gd name="T68" fmla="*/ 11600 w 11600"/>
              <a:gd name="T69" fmla="*/ 5426 h 11600"/>
              <a:gd name="T70" fmla="*/ 11600 w 11600"/>
              <a:gd name="T71" fmla="*/ 5413 h 1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600" h="11600">
                <a:moveTo>
                  <a:pt x="10406" y="2408"/>
                </a:moveTo>
                <a:lnTo>
                  <a:pt x="8955" y="1039"/>
                </a:lnTo>
                <a:lnTo>
                  <a:pt x="9397" y="596"/>
                </a:lnTo>
                <a:cubicBezTo>
                  <a:pt x="9741" y="253"/>
                  <a:pt x="10299" y="244"/>
                  <a:pt x="10651" y="580"/>
                </a:cubicBezTo>
                <a:lnTo>
                  <a:pt x="10831" y="753"/>
                </a:lnTo>
                <a:cubicBezTo>
                  <a:pt x="11184" y="1080"/>
                  <a:pt x="11192" y="1630"/>
                  <a:pt x="10847" y="1974"/>
                </a:cubicBezTo>
                <a:lnTo>
                  <a:pt x="10406" y="2408"/>
                </a:lnTo>
                <a:close/>
                <a:moveTo>
                  <a:pt x="3478" y="6531"/>
                </a:moveTo>
                <a:lnTo>
                  <a:pt x="4930" y="7900"/>
                </a:lnTo>
                <a:lnTo>
                  <a:pt x="2790" y="8630"/>
                </a:lnTo>
                <a:lnTo>
                  <a:pt x="3478" y="6531"/>
                </a:lnTo>
                <a:close/>
                <a:moveTo>
                  <a:pt x="10045" y="2760"/>
                </a:moveTo>
                <a:lnTo>
                  <a:pt x="5282" y="7548"/>
                </a:lnTo>
                <a:lnTo>
                  <a:pt x="3831" y="6179"/>
                </a:lnTo>
                <a:lnTo>
                  <a:pt x="8594" y="1391"/>
                </a:lnTo>
                <a:lnTo>
                  <a:pt x="10045" y="2760"/>
                </a:lnTo>
                <a:close/>
                <a:moveTo>
                  <a:pt x="11600" y="5413"/>
                </a:moveTo>
                <a:cubicBezTo>
                  <a:pt x="11600" y="5191"/>
                  <a:pt x="11421" y="5013"/>
                  <a:pt x="11200" y="5013"/>
                </a:cubicBezTo>
                <a:cubicBezTo>
                  <a:pt x="10979" y="5013"/>
                  <a:pt x="10800" y="5191"/>
                  <a:pt x="10800" y="5413"/>
                </a:cubicBezTo>
                <a:lnTo>
                  <a:pt x="10800" y="10000"/>
                </a:lnTo>
                <a:cubicBezTo>
                  <a:pt x="10800" y="10441"/>
                  <a:pt x="10441" y="10800"/>
                  <a:pt x="10000" y="10800"/>
                </a:cubicBezTo>
                <a:lnTo>
                  <a:pt x="1600" y="10800"/>
                </a:lnTo>
                <a:cubicBezTo>
                  <a:pt x="1159" y="10800"/>
                  <a:pt x="800" y="10441"/>
                  <a:pt x="800" y="10000"/>
                </a:cubicBezTo>
                <a:lnTo>
                  <a:pt x="800" y="1600"/>
                </a:lnTo>
                <a:cubicBezTo>
                  <a:pt x="800" y="1159"/>
                  <a:pt x="1159" y="800"/>
                  <a:pt x="1600" y="800"/>
                </a:cubicBezTo>
                <a:lnTo>
                  <a:pt x="6151" y="800"/>
                </a:lnTo>
                <a:cubicBezTo>
                  <a:pt x="6365" y="793"/>
                  <a:pt x="6536" y="616"/>
                  <a:pt x="6536" y="400"/>
                </a:cubicBezTo>
                <a:cubicBezTo>
                  <a:pt x="6536" y="184"/>
                  <a:pt x="6365" y="9"/>
                  <a:pt x="6151" y="0"/>
                </a:cubicBezTo>
                <a:lnTo>
                  <a:pt x="1600" y="0"/>
                </a:lnTo>
                <a:cubicBezTo>
                  <a:pt x="717" y="0"/>
                  <a:pt x="0" y="718"/>
                  <a:pt x="0" y="1600"/>
                </a:cubicBezTo>
                <a:lnTo>
                  <a:pt x="0" y="10000"/>
                </a:lnTo>
                <a:cubicBezTo>
                  <a:pt x="0" y="10883"/>
                  <a:pt x="717" y="11600"/>
                  <a:pt x="1600" y="11600"/>
                </a:cubicBezTo>
                <a:lnTo>
                  <a:pt x="10000" y="11600"/>
                </a:lnTo>
                <a:cubicBezTo>
                  <a:pt x="10882" y="11600"/>
                  <a:pt x="11600" y="10883"/>
                  <a:pt x="11600" y="10000"/>
                </a:cubicBezTo>
                <a:lnTo>
                  <a:pt x="11600" y="5426"/>
                </a:lnTo>
                <a:lnTo>
                  <a:pt x="11600" y="54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5"/>
          </a:p>
        </p:txBody>
      </p:sp>
      <p:sp>
        <p:nvSpPr>
          <p:cNvPr id="25" name="magnifier-and-mark-help_64670"/>
          <p:cNvSpPr>
            <a:spLocks noChangeAspect="1"/>
          </p:cNvSpPr>
          <p:nvPr/>
        </p:nvSpPr>
        <p:spPr bwMode="auto">
          <a:xfrm>
            <a:off x="8220798" y="2237883"/>
            <a:ext cx="701799" cy="701657"/>
          </a:xfrm>
          <a:custGeom>
            <a:avLst/>
            <a:gdLst>
              <a:gd name="T0" fmla="*/ 6176 w 10375"/>
              <a:gd name="T1" fmla="*/ 2754 h 10375"/>
              <a:gd name="T2" fmla="*/ 2741 w 10375"/>
              <a:gd name="T3" fmla="*/ 6188 h 10375"/>
              <a:gd name="T4" fmla="*/ 2741 w 10375"/>
              <a:gd name="T5" fmla="*/ 6549 h 10375"/>
              <a:gd name="T6" fmla="*/ 3826 w 10375"/>
              <a:gd name="T7" fmla="*/ 7634 h 10375"/>
              <a:gd name="T8" fmla="*/ 4188 w 10375"/>
              <a:gd name="T9" fmla="*/ 7634 h 10375"/>
              <a:gd name="T10" fmla="*/ 7623 w 10375"/>
              <a:gd name="T11" fmla="*/ 4199 h 10375"/>
              <a:gd name="T12" fmla="*/ 7623 w 10375"/>
              <a:gd name="T13" fmla="*/ 3838 h 10375"/>
              <a:gd name="T14" fmla="*/ 6538 w 10375"/>
              <a:gd name="T15" fmla="*/ 2754 h 10375"/>
              <a:gd name="T16" fmla="*/ 6176 w 10375"/>
              <a:gd name="T17" fmla="*/ 2754 h 10375"/>
              <a:gd name="T18" fmla="*/ 7441 w 10375"/>
              <a:gd name="T19" fmla="*/ 1850 h 10375"/>
              <a:gd name="T20" fmla="*/ 8526 w 10375"/>
              <a:gd name="T21" fmla="*/ 2935 h 10375"/>
              <a:gd name="T22" fmla="*/ 8526 w 10375"/>
              <a:gd name="T23" fmla="*/ 3296 h 10375"/>
              <a:gd name="T24" fmla="*/ 8165 w 10375"/>
              <a:gd name="T25" fmla="*/ 3658 h 10375"/>
              <a:gd name="T26" fmla="*/ 7804 w 10375"/>
              <a:gd name="T27" fmla="*/ 3658 h 10375"/>
              <a:gd name="T28" fmla="*/ 6719 w 10375"/>
              <a:gd name="T29" fmla="*/ 2573 h 10375"/>
              <a:gd name="T30" fmla="*/ 6719 w 10375"/>
              <a:gd name="T31" fmla="*/ 2211 h 10375"/>
              <a:gd name="T32" fmla="*/ 7080 w 10375"/>
              <a:gd name="T33" fmla="*/ 1850 h 10375"/>
              <a:gd name="T34" fmla="*/ 7441 w 10375"/>
              <a:gd name="T35" fmla="*/ 1850 h 10375"/>
              <a:gd name="T36" fmla="*/ 2583 w 10375"/>
              <a:gd name="T37" fmla="*/ 6639 h 10375"/>
              <a:gd name="T38" fmla="*/ 3738 w 10375"/>
              <a:gd name="T39" fmla="*/ 7794 h 10375"/>
              <a:gd name="T40" fmla="*/ 3688 w 10375"/>
              <a:gd name="T41" fmla="*/ 8005 h 10375"/>
              <a:gd name="T42" fmla="*/ 1943 w 10375"/>
              <a:gd name="T43" fmla="*/ 8595 h 10375"/>
              <a:gd name="T44" fmla="*/ 1780 w 10375"/>
              <a:gd name="T45" fmla="*/ 8433 h 10375"/>
              <a:gd name="T46" fmla="*/ 2370 w 10375"/>
              <a:gd name="T47" fmla="*/ 6688 h 10375"/>
              <a:gd name="T48" fmla="*/ 2583 w 10375"/>
              <a:gd name="T49" fmla="*/ 6639 h 10375"/>
              <a:gd name="T50" fmla="*/ 10375 w 10375"/>
              <a:gd name="T51" fmla="*/ 10375 h 10375"/>
              <a:gd name="T52" fmla="*/ 0 w 10375"/>
              <a:gd name="T53" fmla="*/ 10375 h 10375"/>
              <a:gd name="T54" fmla="*/ 0 w 10375"/>
              <a:gd name="T55" fmla="*/ 0 h 10375"/>
              <a:gd name="T56" fmla="*/ 10375 w 10375"/>
              <a:gd name="T57" fmla="*/ 0 h 10375"/>
              <a:gd name="T58" fmla="*/ 10375 w 10375"/>
              <a:gd name="T59" fmla="*/ 10375 h 10375"/>
              <a:gd name="T60" fmla="*/ 9565 w 10375"/>
              <a:gd name="T61" fmla="*/ 812 h 10375"/>
              <a:gd name="T62" fmla="*/ 810 w 10375"/>
              <a:gd name="T63" fmla="*/ 812 h 10375"/>
              <a:gd name="T64" fmla="*/ 810 w 10375"/>
              <a:gd name="T65" fmla="*/ 9565 h 10375"/>
              <a:gd name="T66" fmla="*/ 9564 w 10375"/>
              <a:gd name="T67" fmla="*/ 9565 h 10375"/>
              <a:gd name="T68" fmla="*/ 9564 w 10375"/>
              <a:gd name="T69" fmla="*/ 812 h 10375"/>
              <a:gd name="T70" fmla="*/ 9565 w 10375"/>
              <a:gd name="T71" fmla="*/ 812 h 10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375" h="10375">
                <a:moveTo>
                  <a:pt x="6176" y="2754"/>
                </a:moveTo>
                <a:lnTo>
                  <a:pt x="2741" y="6188"/>
                </a:lnTo>
                <a:cubicBezTo>
                  <a:pt x="2641" y="6288"/>
                  <a:pt x="2641" y="6449"/>
                  <a:pt x="2741" y="6549"/>
                </a:cubicBezTo>
                <a:lnTo>
                  <a:pt x="3826" y="7634"/>
                </a:lnTo>
                <a:cubicBezTo>
                  <a:pt x="3926" y="7734"/>
                  <a:pt x="4088" y="7734"/>
                  <a:pt x="4188" y="7634"/>
                </a:cubicBezTo>
                <a:lnTo>
                  <a:pt x="7623" y="4199"/>
                </a:lnTo>
                <a:cubicBezTo>
                  <a:pt x="7723" y="4099"/>
                  <a:pt x="7723" y="3938"/>
                  <a:pt x="7623" y="3838"/>
                </a:cubicBezTo>
                <a:lnTo>
                  <a:pt x="6538" y="2754"/>
                </a:lnTo>
                <a:cubicBezTo>
                  <a:pt x="6438" y="2654"/>
                  <a:pt x="6276" y="2654"/>
                  <a:pt x="6176" y="2754"/>
                </a:cubicBezTo>
                <a:close/>
                <a:moveTo>
                  <a:pt x="7441" y="1850"/>
                </a:moveTo>
                <a:lnTo>
                  <a:pt x="8526" y="2935"/>
                </a:lnTo>
                <a:cubicBezTo>
                  <a:pt x="8626" y="3035"/>
                  <a:pt x="8626" y="3196"/>
                  <a:pt x="8526" y="3296"/>
                </a:cubicBezTo>
                <a:lnTo>
                  <a:pt x="8165" y="3658"/>
                </a:lnTo>
                <a:cubicBezTo>
                  <a:pt x="8065" y="3758"/>
                  <a:pt x="7904" y="3758"/>
                  <a:pt x="7804" y="3658"/>
                </a:cubicBezTo>
                <a:lnTo>
                  <a:pt x="6719" y="2573"/>
                </a:lnTo>
                <a:cubicBezTo>
                  <a:pt x="6619" y="2473"/>
                  <a:pt x="6619" y="2311"/>
                  <a:pt x="6719" y="2211"/>
                </a:cubicBezTo>
                <a:lnTo>
                  <a:pt x="7080" y="1850"/>
                </a:lnTo>
                <a:cubicBezTo>
                  <a:pt x="7180" y="1750"/>
                  <a:pt x="7341" y="1750"/>
                  <a:pt x="7441" y="1850"/>
                </a:cubicBezTo>
                <a:close/>
                <a:moveTo>
                  <a:pt x="2583" y="6639"/>
                </a:moveTo>
                <a:lnTo>
                  <a:pt x="3738" y="7794"/>
                </a:lnTo>
                <a:cubicBezTo>
                  <a:pt x="3805" y="7862"/>
                  <a:pt x="3778" y="7975"/>
                  <a:pt x="3688" y="8005"/>
                </a:cubicBezTo>
                <a:lnTo>
                  <a:pt x="1943" y="8595"/>
                </a:lnTo>
                <a:cubicBezTo>
                  <a:pt x="1843" y="8629"/>
                  <a:pt x="1746" y="8534"/>
                  <a:pt x="1780" y="8433"/>
                </a:cubicBezTo>
                <a:lnTo>
                  <a:pt x="2370" y="6688"/>
                </a:lnTo>
                <a:cubicBezTo>
                  <a:pt x="2401" y="6599"/>
                  <a:pt x="2515" y="6572"/>
                  <a:pt x="2583" y="6639"/>
                </a:cubicBezTo>
                <a:close/>
                <a:moveTo>
                  <a:pt x="10375" y="10375"/>
                </a:moveTo>
                <a:lnTo>
                  <a:pt x="0" y="10375"/>
                </a:lnTo>
                <a:lnTo>
                  <a:pt x="0" y="0"/>
                </a:lnTo>
                <a:lnTo>
                  <a:pt x="10375" y="0"/>
                </a:lnTo>
                <a:lnTo>
                  <a:pt x="10375" y="10375"/>
                </a:lnTo>
                <a:close/>
                <a:moveTo>
                  <a:pt x="9565" y="812"/>
                </a:moveTo>
                <a:lnTo>
                  <a:pt x="810" y="812"/>
                </a:lnTo>
                <a:lnTo>
                  <a:pt x="810" y="9565"/>
                </a:lnTo>
                <a:lnTo>
                  <a:pt x="9564" y="9565"/>
                </a:lnTo>
                <a:lnTo>
                  <a:pt x="9564" y="812"/>
                </a:lnTo>
                <a:lnTo>
                  <a:pt x="9565" y="8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5"/>
          </a:p>
        </p:txBody>
      </p:sp>
      <p:sp>
        <p:nvSpPr>
          <p:cNvPr id="23" name="文本框 22"/>
          <p:cNvSpPr txBox="1"/>
          <p:nvPr/>
        </p:nvSpPr>
        <p:spPr>
          <a:xfrm>
            <a:off x="8138569" y="3230677"/>
            <a:ext cx="1939607" cy="31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30" dirty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rPr>
              <a:t>请输入标题</a:t>
            </a:r>
            <a:endParaRPr lang="zh-CN" altLang="en-US" sz="1430" dirty="0">
              <a:solidFill>
                <a:schemeClr val="bg1"/>
              </a:solidFill>
              <a:latin typeface="Calibri Light" panose="020F0302020204030204" pitchFamily="34" charset="0"/>
              <a:ea typeface="微软雅黑" panose="020B0503020204020204" pitchFamily="34" charset="-122"/>
              <a:cs typeface="Calibri Light" panose="020F030202020403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620966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Introduction - Anisotropic Diffision Model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5135" y="1153160"/>
            <a:ext cx="7376795" cy="13614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1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Within a single coherent magnetic domain, electron diffusion proceeds </a:t>
            </a:r>
            <a:r>
              <a:rPr lang="en-US" altLang="zh-CN" sz="2500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</a:rPr>
              <a:t>more slowly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 in the direction </a:t>
            </a:r>
            <a:r>
              <a:rPr lang="en-US" altLang="zh-CN" sz="2500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</a:rPr>
              <a:t>perpendicular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 to the </a:t>
            </a:r>
            <a:r>
              <a:rPr lang="en-US" altLang="zh-CN" sz="2500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</a:rPr>
              <a:t>mean magnetic field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 descr="截屏2026-05-27 22.22.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22260" y="404495"/>
            <a:ext cx="3329305" cy="49796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图片 14" descr="截屏2026-07-02 22.41.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49" y="2678633"/>
            <a:ext cx="4420567" cy="632400"/>
          </a:xfrm>
          <a:prstGeom prst="rect">
            <a:avLst/>
          </a:prstGeom>
        </p:spPr>
      </p:pic>
      <p:pic>
        <p:nvPicPr>
          <p:cNvPr id="16" name="图片 15" descr="截屏2026-07-02 22.42.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482" y="2584000"/>
            <a:ext cx="1647867" cy="889667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5135" y="3393440"/>
            <a:ext cx="7033260" cy="994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1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In the anisotropic diffision model, pulsar halos exhibit an </a:t>
            </a:r>
            <a:r>
              <a:rPr lang="en-US" altLang="zh-CN" sz="2500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</a:rPr>
              <a:t>elongated elliptical morphology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4500" y="4387850"/>
            <a:ext cx="7108190" cy="1375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1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Anisotropic diffision model can explain the suppressed diffusion and </a:t>
            </a:r>
            <a:r>
              <a:rPr lang="en-US" altLang="zh-CN" sz="2500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predict the asymmetric shape</a:t>
            </a:r>
            <a:r>
              <a:rPr lang="en-US" altLang="zh-CN" sz="25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of pulsar halo in observation.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05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agnifier-and-mark-help_64670"/>
          <p:cNvSpPr>
            <a:spLocks noChangeAspect="1"/>
          </p:cNvSpPr>
          <p:nvPr/>
        </p:nvSpPr>
        <p:spPr bwMode="auto">
          <a:xfrm>
            <a:off x="8220798" y="2237883"/>
            <a:ext cx="701799" cy="701657"/>
          </a:xfrm>
          <a:custGeom>
            <a:avLst/>
            <a:gdLst>
              <a:gd name="T0" fmla="*/ 6176 w 10375"/>
              <a:gd name="T1" fmla="*/ 2754 h 10375"/>
              <a:gd name="T2" fmla="*/ 2741 w 10375"/>
              <a:gd name="T3" fmla="*/ 6188 h 10375"/>
              <a:gd name="T4" fmla="*/ 2741 w 10375"/>
              <a:gd name="T5" fmla="*/ 6549 h 10375"/>
              <a:gd name="T6" fmla="*/ 3826 w 10375"/>
              <a:gd name="T7" fmla="*/ 7634 h 10375"/>
              <a:gd name="T8" fmla="*/ 4188 w 10375"/>
              <a:gd name="T9" fmla="*/ 7634 h 10375"/>
              <a:gd name="T10" fmla="*/ 7623 w 10375"/>
              <a:gd name="T11" fmla="*/ 4199 h 10375"/>
              <a:gd name="T12" fmla="*/ 7623 w 10375"/>
              <a:gd name="T13" fmla="*/ 3838 h 10375"/>
              <a:gd name="T14" fmla="*/ 6538 w 10375"/>
              <a:gd name="T15" fmla="*/ 2754 h 10375"/>
              <a:gd name="T16" fmla="*/ 6176 w 10375"/>
              <a:gd name="T17" fmla="*/ 2754 h 10375"/>
              <a:gd name="T18" fmla="*/ 7441 w 10375"/>
              <a:gd name="T19" fmla="*/ 1850 h 10375"/>
              <a:gd name="T20" fmla="*/ 8526 w 10375"/>
              <a:gd name="T21" fmla="*/ 2935 h 10375"/>
              <a:gd name="T22" fmla="*/ 8526 w 10375"/>
              <a:gd name="T23" fmla="*/ 3296 h 10375"/>
              <a:gd name="T24" fmla="*/ 8165 w 10375"/>
              <a:gd name="T25" fmla="*/ 3658 h 10375"/>
              <a:gd name="T26" fmla="*/ 7804 w 10375"/>
              <a:gd name="T27" fmla="*/ 3658 h 10375"/>
              <a:gd name="T28" fmla="*/ 6719 w 10375"/>
              <a:gd name="T29" fmla="*/ 2573 h 10375"/>
              <a:gd name="T30" fmla="*/ 6719 w 10375"/>
              <a:gd name="T31" fmla="*/ 2211 h 10375"/>
              <a:gd name="T32" fmla="*/ 7080 w 10375"/>
              <a:gd name="T33" fmla="*/ 1850 h 10375"/>
              <a:gd name="T34" fmla="*/ 7441 w 10375"/>
              <a:gd name="T35" fmla="*/ 1850 h 10375"/>
              <a:gd name="T36" fmla="*/ 2583 w 10375"/>
              <a:gd name="T37" fmla="*/ 6639 h 10375"/>
              <a:gd name="T38" fmla="*/ 3738 w 10375"/>
              <a:gd name="T39" fmla="*/ 7794 h 10375"/>
              <a:gd name="T40" fmla="*/ 3688 w 10375"/>
              <a:gd name="T41" fmla="*/ 8005 h 10375"/>
              <a:gd name="T42" fmla="*/ 1943 w 10375"/>
              <a:gd name="T43" fmla="*/ 8595 h 10375"/>
              <a:gd name="T44" fmla="*/ 1780 w 10375"/>
              <a:gd name="T45" fmla="*/ 8433 h 10375"/>
              <a:gd name="T46" fmla="*/ 2370 w 10375"/>
              <a:gd name="T47" fmla="*/ 6688 h 10375"/>
              <a:gd name="T48" fmla="*/ 2583 w 10375"/>
              <a:gd name="T49" fmla="*/ 6639 h 10375"/>
              <a:gd name="T50" fmla="*/ 10375 w 10375"/>
              <a:gd name="T51" fmla="*/ 10375 h 10375"/>
              <a:gd name="T52" fmla="*/ 0 w 10375"/>
              <a:gd name="T53" fmla="*/ 10375 h 10375"/>
              <a:gd name="T54" fmla="*/ 0 w 10375"/>
              <a:gd name="T55" fmla="*/ 0 h 10375"/>
              <a:gd name="T56" fmla="*/ 10375 w 10375"/>
              <a:gd name="T57" fmla="*/ 0 h 10375"/>
              <a:gd name="T58" fmla="*/ 10375 w 10375"/>
              <a:gd name="T59" fmla="*/ 10375 h 10375"/>
              <a:gd name="T60" fmla="*/ 9565 w 10375"/>
              <a:gd name="T61" fmla="*/ 812 h 10375"/>
              <a:gd name="T62" fmla="*/ 810 w 10375"/>
              <a:gd name="T63" fmla="*/ 812 h 10375"/>
              <a:gd name="T64" fmla="*/ 810 w 10375"/>
              <a:gd name="T65" fmla="*/ 9565 h 10375"/>
              <a:gd name="T66" fmla="*/ 9564 w 10375"/>
              <a:gd name="T67" fmla="*/ 9565 h 10375"/>
              <a:gd name="T68" fmla="*/ 9564 w 10375"/>
              <a:gd name="T69" fmla="*/ 812 h 10375"/>
              <a:gd name="T70" fmla="*/ 9565 w 10375"/>
              <a:gd name="T71" fmla="*/ 812 h 10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375" h="10375">
                <a:moveTo>
                  <a:pt x="6176" y="2754"/>
                </a:moveTo>
                <a:lnTo>
                  <a:pt x="2741" y="6188"/>
                </a:lnTo>
                <a:cubicBezTo>
                  <a:pt x="2641" y="6288"/>
                  <a:pt x="2641" y="6449"/>
                  <a:pt x="2741" y="6549"/>
                </a:cubicBezTo>
                <a:lnTo>
                  <a:pt x="3826" y="7634"/>
                </a:lnTo>
                <a:cubicBezTo>
                  <a:pt x="3926" y="7734"/>
                  <a:pt x="4088" y="7734"/>
                  <a:pt x="4188" y="7634"/>
                </a:cubicBezTo>
                <a:lnTo>
                  <a:pt x="7623" y="4199"/>
                </a:lnTo>
                <a:cubicBezTo>
                  <a:pt x="7723" y="4099"/>
                  <a:pt x="7723" y="3938"/>
                  <a:pt x="7623" y="3838"/>
                </a:cubicBezTo>
                <a:lnTo>
                  <a:pt x="6538" y="2754"/>
                </a:lnTo>
                <a:cubicBezTo>
                  <a:pt x="6438" y="2654"/>
                  <a:pt x="6276" y="2654"/>
                  <a:pt x="6176" y="2754"/>
                </a:cubicBezTo>
                <a:close/>
                <a:moveTo>
                  <a:pt x="7441" y="1850"/>
                </a:moveTo>
                <a:lnTo>
                  <a:pt x="8526" y="2935"/>
                </a:lnTo>
                <a:cubicBezTo>
                  <a:pt x="8626" y="3035"/>
                  <a:pt x="8626" y="3196"/>
                  <a:pt x="8526" y="3296"/>
                </a:cubicBezTo>
                <a:lnTo>
                  <a:pt x="8165" y="3658"/>
                </a:lnTo>
                <a:cubicBezTo>
                  <a:pt x="8065" y="3758"/>
                  <a:pt x="7904" y="3758"/>
                  <a:pt x="7804" y="3658"/>
                </a:cubicBezTo>
                <a:lnTo>
                  <a:pt x="6719" y="2573"/>
                </a:lnTo>
                <a:cubicBezTo>
                  <a:pt x="6619" y="2473"/>
                  <a:pt x="6619" y="2311"/>
                  <a:pt x="6719" y="2211"/>
                </a:cubicBezTo>
                <a:lnTo>
                  <a:pt x="7080" y="1850"/>
                </a:lnTo>
                <a:cubicBezTo>
                  <a:pt x="7180" y="1750"/>
                  <a:pt x="7341" y="1750"/>
                  <a:pt x="7441" y="1850"/>
                </a:cubicBezTo>
                <a:close/>
                <a:moveTo>
                  <a:pt x="2583" y="6639"/>
                </a:moveTo>
                <a:lnTo>
                  <a:pt x="3738" y="7794"/>
                </a:lnTo>
                <a:cubicBezTo>
                  <a:pt x="3805" y="7862"/>
                  <a:pt x="3778" y="7975"/>
                  <a:pt x="3688" y="8005"/>
                </a:cubicBezTo>
                <a:lnTo>
                  <a:pt x="1943" y="8595"/>
                </a:lnTo>
                <a:cubicBezTo>
                  <a:pt x="1843" y="8629"/>
                  <a:pt x="1746" y="8534"/>
                  <a:pt x="1780" y="8433"/>
                </a:cubicBezTo>
                <a:lnTo>
                  <a:pt x="2370" y="6688"/>
                </a:lnTo>
                <a:cubicBezTo>
                  <a:pt x="2401" y="6599"/>
                  <a:pt x="2515" y="6572"/>
                  <a:pt x="2583" y="6639"/>
                </a:cubicBezTo>
                <a:close/>
                <a:moveTo>
                  <a:pt x="10375" y="10375"/>
                </a:moveTo>
                <a:lnTo>
                  <a:pt x="0" y="10375"/>
                </a:lnTo>
                <a:lnTo>
                  <a:pt x="0" y="0"/>
                </a:lnTo>
                <a:lnTo>
                  <a:pt x="10375" y="0"/>
                </a:lnTo>
                <a:lnTo>
                  <a:pt x="10375" y="10375"/>
                </a:lnTo>
                <a:close/>
                <a:moveTo>
                  <a:pt x="9565" y="812"/>
                </a:moveTo>
                <a:lnTo>
                  <a:pt x="810" y="812"/>
                </a:lnTo>
                <a:lnTo>
                  <a:pt x="810" y="9565"/>
                </a:lnTo>
                <a:lnTo>
                  <a:pt x="9564" y="9565"/>
                </a:lnTo>
                <a:lnTo>
                  <a:pt x="9564" y="812"/>
                </a:lnTo>
                <a:lnTo>
                  <a:pt x="9565" y="8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5"/>
          </a:p>
        </p:txBody>
      </p:sp>
      <p:sp>
        <p:nvSpPr>
          <p:cNvPr id="23" name="文本框 22"/>
          <p:cNvSpPr txBox="1"/>
          <p:nvPr/>
        </p:nvSpPr>
        <p:spPr>
          <a:xfrm>
            <a:off x="8138569" y="3230677"/>
            <a:ext cx="1939607" cy="31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30" dirty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rPr>
              <a:t>请输入标题</a:t>
            </a:r>
            <a:endParaRPr lang="zh-CN" altLang="en-US" sz="1430" dirty="0">
              <a:solidFill>
                <a:schemeClr val="bg1"/>
              </a:solidFill>
              <a:latin typeface="Calibri Light" panose="020F0302020204030204" pitchFamily="34" charset="0"/>
              <a:ea typeface="微软雅黑" panose="020B0503020204020204" pitchFamily="34" charset="-122"/>
              <a:cs typeface="Calibri Light" panose="020F0302020204030204" pitchFamily="34" charset="0"/>
            </a:endParaRPr>
          </a:p>
        </p:txBody>
      </p:sp>
      <p:pic>
        <p:nvPicPr>
          <p:cNvPr id="4" name="图片 3" descr="截屏2026-07-03 07.56.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8560" y="1594485"/>
            <a:ext cx="3578860" cy="3692525"/>
          </a:xfrm>
          <a:prstGeom prst="rect">
            <a:avLst/>
          </a:prstGeom>
        </p:spPr>
      </p:pic>
      <p:pic>
        <p:nvPicPr>
          <p:cNvPr id="6" name="图片 5" descr="截屏2026-05-27 22.38.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595" y="1741170"/>
            <a:ext cx="4439920" cy="272732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761355" y="5537200"/>
            <a:ext cx="3365500" cy="4819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140">
                <a:latin typeface="Times New Roman" panose="02020603050405020304" charset="0"/>
                <a:cs typeface="Times New Roman" panose="02020603050405020304" charset="0"/>
              </a:rPr>
              <a:t>Albert et al. (2024) PRD</a:t>
            </a:r>
            <a:endParaRPr lang="en-US" altLang="zh-CN" sz="214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595872" y="2012842"/>
            <a:ext cx="1037567" cy="60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5"/>
          </a:p>
        </p:txBody>
      </p:sp>
      <p:sp>
        <p:nvSpPr>
          <p:cNvPr id="14" name="文本框 13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06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42010" y="404495"/>
            <a:ext cx="748220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Introduction - </a:t>
            </a:r>
            <a:r>
              <a:rPr lang="en-US" altLang="zh-CN" sz="2500" b="1"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  <a:sym typeface="+mn-ea"/>
              </a:rPr>
              <a:t>Asymmetric Morphology Detection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pic>
        <p:nvPicPr>
          <p:cNvPr id="28" name="图片 27" descr="截屏2026-07-03 09.41.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15" y="1594485"/>
            <a:ext cx="3414395" cy="30206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" name="矩形 29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31" name="矩形 30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32" name="矩形 31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27" name="magnifier-and-mark-help_64670"/>
          <p:cNvSpPr>
            <a:spLocks noChangeAspect="1"/>
          </p:cNvSpPr>
          <p:nvPr/>
        </p:nvSpPr>
        <p:spPr bwMode="auto">
          <a:xfrm>
            <a:off x="1661085" y="2237812"/>
            <a:ext cx="701673" cy="701799"/>
          </a:xfrm>
          <a:custGeom>
            <a:avLst/>
            <a:gdLst>
              <a:gd name="T0" fmla="*/ 10406 w 11600"/>
              <a:gd name="T1" fmla="*/ 2408 h 11600"/>
              <a:gd name="T2" fmla="*/ 8955 w 11600"/>
              <a:gd name="T3" fmla="*/ 1039 h 11600"/>
              <a:gd name="T4" fmla="*/ 9397 w 11600"/>
              <a:gd name="T5" fmla="*/ 596 h 11600"/>
              <a:gd name="T6" fmla="*/ 10651 w 11600"/>
              <a:gd name="T7" fmla="*/ 580 h 11600"/>
              <a:gd name="T8" fmla="*/ 10831 w 11600"/>
              <a:gd name="T9" fmla="*/ 753 h 11600"/>
              <a:gd name="T10" fmla="*/ 10847 w 11600"/>
              <a:gd name="T11" fmla="*/ 1974 h 11600"/>
              <a:gd name="T12" fmla="*/ 10406 w 11600"/>
              <a:gd name="T13" fmla="*/ 2408 h 11600"/>
              <a:gd name="T14" fmla="*/ 3478 w 11600"/>
              <a:gd name="T15" fmla="*/ 6531 h 11600"/>
              <a:gd name="T16" fmla="*/ 4930 w 11600"/>
              <a:gd name="T17" fmla="*/ 7900 h 11600"/>
              <a:gd name="T18" fmla="*/ 2790 w 11600"/>
              <a:gd name="T19" fmla="*/ 8630 h 11600"/>
              <a:gd name="T20" fmla="*/ 3478 w 11600"/>
              <a:gd name="T21" fmla="*/ 6531 h 11600"/>
              <a:gd name="T22" fmla="*/ 10045 w 11600"/>
              <a:gd name="T23" fmla="*/ 2760 h 11600"/>
              <a:gd name="T24" fmla="*/ 5282 w 11600"/>
              <a:gd name="T25" fmla="*/ 7548 h 11600"/>
              <a:gd name="T26" fmla="*/ 3831 w 11600"/>
              <a:gd name="T27" fmla="*/ 6179 h 11600"/>
              <a:gd name="T28" fmla="*/ 8594 w 11600"/>
              <a:gd name="T29" fmla="*/ 1391 h 11600"/>
              <a:gd name="T30" fmla="*/ 10045 w 11600"/>
              <a:gd name="T31" fmla="*/ 2760 h 11600"/>
              <a:gd name="T32" fmla="*/ 11600 w 11600"/>
              <a:gd name="T33" fmla="*/ 5413 h 11600"/>
              <a:gd name="T34" fmla="*/ 11200 w 11600"/>
              <a:gd name="T35" fmla="*/ 5013 h 11600"/>
              <a:gd name="T36" fmla="*/ 10800 w 11600"/>
              <a:gd name="T37" fmla="*/ 5413 h 11600"/>
              <a:gd name="T38" fmla="*/ 10800 w 11600"/>
              <a:gd name="T39" fmla="*/ 10000 h 11600"/>
              <a:gd name="T40" fmla="*/ 10000 w 11600"/>
              <a:gd name="T41" fmla="*/ 10800 h 11600"/>
              <a:gd name="T42" fmla="*/ 1600 w 11600"/>
              <a:gd name="T43" fmla="*/ 10800 h 11600"/>
              <a:gd name="T44" fmla="*/ 800 w 11600"/>
              <a:gd name="T45" fmla="*/ 10000 h 11600"/>
              <a:gd name="T46" fmla="*/ 800 w 11600"/>
              <a:gd name="T47" fmla="*/ 1600 h 11600"/>
              <a:gd name="T48" fmla="*/ 1600 w 11600"/>
              <a:gd name="T49" fmla="*/ 800 h 11600"/>
              <a:gd name="T50" fmla="*/ 6151 w 11600"/>
              <a:gd name="T51" fmla="*/ 800 h 11600"/>
              <a:gd name="T52" fmla="*/ 6536 w 11600"/>
              <a:gd name="T53" fmla="*/ 400 h 11600"/>
              <a:gd name="T54" fmla="*/ 6151 w 11600"/>
              <a:gd name="T55" fmla="*/ 0 h 11600"/>
              <a:gd name="T56" fmla="*/ 1600 w 11600"/>
              <a:gd name="T57" fmla="*/ 0 h 11600"/>
              <a:gd name="T58" fmla="*/ 0 w 11600"/>
              <a:gd name="T59" fmla="*/ 1600 h 11600"/>
              <a:gd name="T60" fmla="*/ 0 w 11600"/>
              <a:gd name="T61" fmla="*/ 10000 h 11600"/>
              <a:gd name="T62" fmla="*/ 1600 w 11600"/>
              <a:gd name="T63" fmla="*/ 11600 h 11600"/>
              <a:gd name="T64" fmla="*/ 10000 w 11600"/>
              <a:gd name="T65" fmla="*/ 11600 h 11600"/>
              <a:gd name="T66" fmla="*/ 11600 w 11600"/>
              <a:gd name="T67" fmla="*/ 10000 h 11600"/>
              <a:gd name="T68" fmla="*/ 11600 w 11600"/>
              <a:gd name="T69" fmla="*/ 5426 h 11600"/>
              <a:gd name="T70" fmla="*/ 11600 w 11600"/>
              <a:gd name="T71" fmla="*/ 5413 h 1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600" h="11600">
                <a:moveTo>
                  <a:pt x="10406" y="2408"/>
                </a:moveTo>
                <a:lnTo>
                  <a:pt x="8955" y="1039"/>
                </a:lnTo>
                <a:lnTo>
                  <a:pt x="9397" y="596"/>
                </a:lnTo>
                <a:cubicBezTo>
                  <a:pt x="9741" y="253"/>
                  <a:pt x="10299" y="244"/>
                  <a:pt x="10651" y="580"/>
                </a:cubicBezTo>
                <a:lnTo>
                  <a:pt x="10831" y="753"/>
                </a:lnTo>
                <a:cubicBezTo>
                  <a:pt x="11184" y="1080"/>
                  <a:pt x="11192" y="1630"/>
                  <a:pt x="10847" y="1974"/>
                </a:cubicBezTo>
                <a:lnTo>
                  <a:pt x="10406" y="2408"/>
                </a:lnTo>
                <a:close/>
                <a:moveTo>
                  <a:pt x="3478" y="6531"/>
                </a:moveTo>
                <a:lnTo>
                  <a:pt x="4930" y="7900"/>
                </a:lnTo>
                <a:lnTo>
                  <a:pt x="2790" y="8630"/>
                </a:lnTo>
                <a:lnTo>
                  <a:pt x="3478" y="6531"/>
                </a:lnTo>
                <a:close/>
                <a:moveTo>
                  <a:pt x="10045" y="2760"/>
                </a:moveTo>
                <a:lnTo>
                  <a:pt x="5282" y="7548"/>
                </a:lnTo>
                <a:lnTo>
                  <a:pt x="3831" y="6179"/>
                </a:lnTo>
                <a:lnTo>
                  <a:pt x="8594" y="1391"/>
                </a:lnTo>
                <a:lnTo>
                  <a:pt x="10045" y="2760"/>
                </a:lnTo>
                <a:close/>
                <a:moveTo>
                  <a:pt x="11600" y="5413"/>
                </a:moveTo>
                <a:cubicBezTo>
                  <a:pt x="11600" y="5191"/>
                  <a:pt x="11421" y="5013"/>
                  <a:pt x="11200" y="5013"/>
                </a:cubicBezTo>
                <a:cubicBezTo>
                  <a:pt x="10979" y="5013"/>
                  <a:pt x="10800" y="5191"/>
                  <a:pt x="10800" y="5413"/>
                </a:cubicBezTo>
                <a:lnTo>
                  <a:pt x="10800" y="10000"/>
                </a:lnTo>
                <a:cubicBezTo>
                  <a:pt x="10800" y="10441"/>
                  <a:pt x="10441" y="10800"/>
                  <a:pt x="10000" y="10800"/>
                </a:cubicBezTo>
                <a:lnTo>
                  <a:pt x="1600" y="10800"/>
                </a:lnTo>
                <a:cubicBezTo>
                  <a:pt x="1159" y="10800"/>
                  <a:pt x="800" y="10441"/>
                  <a:pt x="800" y="10000"/>
                </a:cubicBezTo>
                <a:lnTo>
                  <a:pt x="800" y="1600"/>
                </a:lnTo>
                <a:cubicBezTo>
                  <a:pt x="800" y="1159"/>
                  <a:pt x="1159" y="800"/>
                  <a:pt x="1600" y="800"/>
                </a:cubicBezTo>
                <a:lnTo>
                  <a:pt x="6151" y="800"/>
                </a:lnTo>
                <a:cubicBezTo>
                  <a:pt x="6365" y="793"/>
                  <a:pt x="6536" y="616"/>
                  <a:pt x="6536" y="400"/>
                </a:cubicBezTo>
                <a:cubicBezTo>
                  <a:pt x="6536" y="184"/>
                  <a:pt x="6365" y="9"/>
                  <a:pt x="6151" y="0"/>
                </a:cubicBezTo>
                <a:lnTo>
                  <a:pt x="1600" y="0"/>
                </a:lnTo>
                <a:cubicBezTo>
                  <a:pt x="717" y="0"/>
                  <a:pt x="0" y="718"/>
                  <a:pt x="0" y="1600"/>
                </a:cubicBezTo>
                <a:lnTo>
                  <a:pt x="0" y="10000"/>
                </a:lnTo>
                <a:cubicBezTo>
                  <a:pt x="0" y="10883"/>
                  <a:pt x="717" y="11600"/>
                  <a:pt x="1600" y="11600"/>
                </a:cubicBezTo>
                <a:lnTo>
                  <a:pt x="10000" y="11600"/>
                </a:lnTo>
                <a:cubicBezTo>
                  <a:pt x="10882" y="11600"/>
                  <a:pt x="11600" y="10883"/>
                  <a:pt x="11600" y="10000"/>
                </a:cubicBezTo>
                <a:lnTo>
                  <a:pt x="11600" y="5426"/>
                </a:lnTo>
                <a:lnTo>
                  <a:pt x="11600" y="54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5"/>
          </a:p>
        </p:txBody>
      </p:sp>
      <p:sp>
        <p:nvSpPr>
          <p:cNvPr id="25" name="magnifier-and-mark-help_64670"/>
          <p:cNvSpPr>
            <a:spLocks noChangeAspect="1"/>
          </p:cNvSpPr>
          <p:nvPr/>
        </p:nvSpPr>
        <p:spPr bwMode="auto">
          <a:xfrm>
            <a:off x="8220798" y="2237883"/>
            <a:ext cx="701799" cy="701657"/>
          </a:xfrm>
          <a:custGeom>
            <a:avLst/>
            <a:gdLst>
              <a:gd name="T0" fmla="*/ 6176 w 10375"/>
              <a:gd name="T1" fmla="*/ 2754 h 10375"/>
              <a:gd name="T2" fmla="*/ 2741 w 10375"/>
              <a:gd name="T3" fmla="*/ 6188 h 10375"/>
              <a:gd name="T4" fmla="*/ 2741 w 10375"/>
              <a:gd name="T5" fmla="*/ 6549 h 10375"/>
              <a:gd name="T6" fmla="*/ 3826 w 10375"/>
              <a:gd name="T7" fmla="*/ 7634 h 10375"/>
              <a:gd name="T8" fmla="*/ 4188 w 10375"/>
              <a:gd name="T9" fmla="*/ 7634 h 10375"/>
              <a:gd name="T10" fmla="*/ 7623 w 10375"/>
              <a:gd name="T11" fmla="*/ 4199 h 10375"/>
              <a:gd name="T12" fmla="*/ 7623 w 10375"/>
              <a:gd name="T13" fmla="*/ 3838 h 10375"/>
              <a:gd name="T14" fmla="*/ 6538 w 10375"/>
              <a:gd name="T15" fmla="*/ 2754 h 10375"/>
              <a:gd name="T16" fmla="*/ 6176 w 10375"/>
              <a:gd name="T17" fmla="*/ 2754 h 10375"/>
              <a:gd name="T18" fmla="*/ 7441 w 10375"/>
              <a:gd name="T19" fmla="*/ 1850 h 10375"/>
              <a:gd name="T20" fmla="*/ 8526 w 10375"/>
              <a:gd name="T21" fmla="*/ 2935 h 10375"/>
              <a:gd name="T22" fmla="*/ 8526 w 10375"/>
              <a:gd name="T23" fmla="*/ 3296 h 10375"/>
              <a:gd name="T24" fmla="*/ 8165 w 10375"/>
              <a:gd name="T25" fmla="*/ 3658 h 10375"/>
              <a:gd name="T26" fmla="*/ 7804 w 10375"/>
              <a:gd name="T27" fmla="*/ 3658 h 10375"/>
              <a:gd name="T28" fmla="*/ 6719 w 10375"/>
              <a:gd name="T29" fmla="*/ 2573 h 10375"/>
              <a:gd name="T30" fmla="*/ 6719 w 10375"/>
              <a:gd name="T31" fmla="*/ 2211 h 10375"/>
              <a:gd name="T32" fmla="*/ 7080 w 10375"/>
              <a:gd name="T33" fmla="*/ 1850 h 10375"/>
              <a:gd name="T34" fmla="*/ 7441 w 10375"/>
              <a:gd name="T35" fmla="*/ 1850 h 10375"/>
              <a:gd name="T36" fmla="*/ 2583 w 10375"/>
              <a:gd name="T37" fmla="*/ 6639 h 10375"/>
              <a:gd name="T38" fmla="*/ 3738 w 10375"/>
              <a:gd name="T39" fmla="*/ 7794 h 10375"/>
              <a:gd name="T40" fmla="*/ 3688 w 10375"/>
              <a:gd name="T41" fmla="*/ 8005 h 10375"/>
              <a:gd name="T42" fmla="*/ 1943 w 10375"/>
              <a:gd name="T43" fmla="*/ 8595 h 10375"/>
              <a:gd name="T44" fmla="*/ 1780 w 10375"/>
              <a:gd name="T45" fmla="*/ 8433 h 10375"/>
              <a:gd name="T46" fmla="*/ 2370 w 10375"/>
              <a:gd name="T47" fmla="*/ 6688 h 10375"/>
              <a:gd name="T48" fmla="*/ 2583 w 10375"/>
              <a:gd name="T49" fmla="*/ 6639 h 10375"/>
              <a:gd name="T50" fmla="*/ 10375 w 10375"/>
              <a:gd name="T51" fmla="*/ 10375 h 10375"/>
              <a:gd name="T52" fmla="*/ 0 w 10375"/>
              <a:gd name="T53" fmla="*/ 10375 h 10375"/>
              <a:gd name="T54" fmla="*/ 0 w 10375"/>
              <a:gd name="T55" fmla="*/ 0 h 10375"/>
              <a:gd name="T56" fmla="*/ 10375 w 10375"/>
              <a:gd name="T57" fmla="*/ 0 h 10375"/>
              <a:gd name="T58" fmla="*/ 10375 w 10375"/>
              <a:gd name="T59" fmla="*/ 10375 h 10375"/>
              <a:gd name="T60" fmla="*/ 9565 w 10375"/>
              <a:gd name="T61" fmla="*/ 812 h 10375"/>
              <a:gd name="T62" fmla="*/ 810 w 10375"/>
              <a:gd name="T63" fmla="*/ 812 h 10375"/>
              <a:gd name="T64" fmla="*/ 810 w 10375"/>
              <a:gd name="T65" fmla="*/ 9565 h 10375"/>
              <a:gd name="T66" fmla="*/ 9564 w 10375"/>
              <a:gd name="T67" fmla="*/ 9565 h 10375"/>
              <a:gd name="T68" fmla="*/ 9564 w 10375"/>
              <a:gd name="T69" fmla="*/ 812 h 10375"/>
              <a:gd name="T70" fmla="*/ 9565 w 10375"/>
              <a:gd name="T71" fmla="*/ 812 h 10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375" h="10375">
                <a:moveTo>
                  <a:pt x="6176" y="2754"/>
                </a:moveTo>
                <a:lnTo>
                  <a:pt x="2741" y="6188"/>
                </a:lnTo>
                <a:cubicBezTo>
                  <a:pt x="2641" y="6288"/>
                  <a:pt x="2641" y="6449"/>
                  <a:pt x="2741" y="6549"/>
                </a:cubicBezTo>
                <a:lnTo>
                  <a:pt x="3826" y="7634"/>
                </a:lnTo>
                <a:cubicBezTo>
                  <a:pt x="3926" y="7734"/>
                  <a:pt x="4088" y="7734"/>
                  <a:pt x="4188" y="7634"/>
                </a:cubicBezTo>
                <a:lnTo>
                  <a:pt x="7623" y="4199"/>
                </a:lnTo>
                <a:cubicBezTo>
                  <a:pt x="7723" y="4099"/>
                  <a:pt x="7723" y="3938"/>
                  <a:pt x="7623" y="3838"/>
                </a:cubicBezTo>
                <a:lnTo>
                  <a:pt x="6538" y="2754"/>
                </a:lnTo>
                <a:cubicBezTo>
                  <a:pt x="6438" y="2654"/>
                  <a:pt x="6276" y="2654"/>
                  <a:pt x="6176" y="2754"/>
                </a:cubicBezTo>
                <a:close/>
                <a:moveTo>
                  <a:pt x="7441" y="1850"/>
                </a:moveTo>
                <a:lnTo>
                  <a:pt x="8526" y="2935"/>
                </a:lnTo>
                <a:cubicBezTo>
                  <a:pt x="8626" y="3035"/>
                  <a:pt x="8626" y="3196"/>
                  <a:pt x="8526" y="3296"/>
                </a:cubicBezTo>
                <a:lnTo>
                  <a:pt x="8165" y="3658"/>
                </a:lnTo>
                <a:cubicBezTo>
                  <a:pt x="8065" y="3758"/>
                  <a:pt x="7904" y="3758"/>
                  <a:pt x="7804" y="3658"/>
                </a:cubicBezTo>
                <a:lnTo>
                  <a:pt x="6719" y="2573"/>
                </a:lnTo>
                <a:cubicBezTo>
                  <a:pt x="6619" y="2473"/>
                  <a:pt x="6619" y="2311"/>
                  <a:pt x="6719" y="2211"/>
                </a:cubicBezTo>
                <a:lnTo>
                  <a:pt x="7080" y="1850"/>
                </a:lnTo>
                <a:cubicBezTo>
                  <a:pt x="7180" y="1750"/>
                  <a:pt x="7341" y="1750"/>
                  <a:pt x="7441" y="1850"/>
                </a:cubicBezTo>
                <a:close/>
                <a:moveTo>
                  <a:pt x="2583" y="6639"/>
                </a:moveTo>
                <a:lnTo>
                  <a:pt x="3738" y="7794"/>
                </a:lnTo>
                <a:cubicBezTo>
                  <a:pt x="3805" y="7862"/>
                  <a:pt x="3778" y="7975"/>
                  <a:pt x="3688" y="8005"/>
                </a:cubicBezTo>
                <a:lnTo>
                  <a:pt x="1943" y="8595"/>
                </a:lnTo>
                <a:cubicBezTo>
                  <a:pt x="1843" y="8629"/>
                  <a:pt x="1746" y="8534"/>
                  <a:pt x="1780" y="8433"/>
                </a:cubicBezTo>
                <a:lnTo>
                  <a:pt x="2370" y="6688"/>
                </a:lnTo>
                <a:cubicBezTo>
                  <a:pt x="2401" y="6599"/>
                  <a:pt x="2515" y="6572"/>
                  <a:pt x="2583" y="6639"/>
                </a:cubicBezTo>
                <a:close/>
                <a:moveTo>
                  <a:pt x="10375" y="10375"/>
                </a:moveTo>
                <a:lnTo>
                  <a:pt x="0" y="10375"/>
                </a:lnTo>
                <a:lnTo>
                  <a:pt x="0" y="0"/>
                </a:lnTo>
                <a:lnTo>
                  <a:pt x="10375" y="0"/>
                </a:lnTo>
                <a:lnTo>
                  <a:pt x="10375" y="10375"/>
                </a:lnTo>
                <a:close/>
                <a:moveTo>
                  <a:pt x="9565" y="812"/>
                </a:moveTo>
                <a:lnTo>
                  <a:pt x="810" y="812"/>
                </a:lnTo>
                <a:lnTo>
                  <a:pt x="810" y="9565"/>
                </a:lnTo>
                <a:lnTo>
                  <a:pt x="9564" y="9565"/>
                </a:lnTo>
                <a:lnTo>
                  <a:pt x="9564" y="812"/>
                </a:lnTo>
                <a:lnTo>
                  <a:pt x="9565" y="8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5"/>
          </a:p>
        </p:txBody>
      </p:sp>
      <p:sp>
        <p:nvSpPr>
          <p:cNvPr id="23" name="文本框 22"/>
          <p:cNvSpPr txBox="1"/>
          <p:nvPr/>
        </p:nvSpPr>
        <p:spPr>
          <a:xfrm>
            <a:off x="8138569" y="3230677"/>
            <a:ext cx="1939607" cy="31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30" dirty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rPr>
              <a:t>请输入标题</a:t>
            </a:r>
            <a:endParaRPr lang="zh-CN" altLang="en-US" sz="1430" dirty="0">
              <a:solidFill>
                <a:schemeClr val="bg1"/>
              </a:solidFill>
              <a:latin typeface="Calibri Light" panose="020F0302020204030204" pitchFamily="34" charset="0"/>
              <a:ea typeface="微软雅黑" panose="020B0503020204020204" pitchFamily="34" charset="-122"/>
              <a:cs typeface="Calibri Light" panose="020F030202020403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914336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Method - Anisotropic diffusion model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5135" y="1153160"/>
            <a:ext cx="4072890" cy="617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 algn="l">
              <a:lnSpc>
                <a:spcPct val="110000"/>
              </a:lnSpc>
              <a:buClrTx/>
              <a:buSzTx/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Electron injection: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07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5135" y="2621280"/>
            <a:ext cx="5792470" cy="6172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 algn="l">
              <a:lnSpc>
                <a:spcPct val="110000"/>
              </a:lnSpc>
              <a:buClrTx/>
              <a:buSzTx/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Energy loss &amp; ICS spectrum: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3" name="图片 12" descr="截屏2026-05-27 22.51.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2010" y="1672590"/>
            <a:ext cx="2973705" cy="935990"/>
          </a:xfrm>
          <a:prstGeom prst="rect">
            <a:avLst/>
          </a:prstGeom>
        </p:spPr>
      </p:pic>
      <p:pic>
        <p:nvPicPr>
          <p:cNvPr id="14" name="图片 13" descr="截屏2026-05-27 23.00.17"/>
          <p:cNvPicPr>
            <a:picLocks noChangeAspect="1"/>
          </p:cNvPicPr>
          <p:nvPr/>
        </p:nvPicPr>
        <p:blipFill>
          <a:blip r:embed="rId2"/>
          <a:srcRect t="10395" b="8146"/>
          <a:stretch>
            <a:fillRect/>
          </a:stretch>
        </p:blipFill>
        <p:spPr>
          <a:xfrm>
            <a:off x="4290060" y="1757680"/>
            <a:ext cx="4632325" cy="850900"/>
          </a:xfrm>
          <a:prstGeom prst="rect">
            <a:avLst/>
          </a:prstGeom>
        </p:spPr>
      </p:pic>
      <p:pic>
        <p:nvPicPr>
          <p:cNvPr id="20" name="图片 19" descr="截屏2026-05-27 23.09.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95" y="4573270"/>
            <a:ext cx="7741920" cy="1546225"/>
          </a:xfrm>
          <a:prstGeom prst="rect">
            <a:avLst/>
          </a:prstGeom>
        </p:spPr>
      </p:pic>
      <p:pic>
        <p:nvPicPr>
          <p:cNvPr id="22" name="图片 21" descr="截屏2026-05-27 23.04.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550" y="3238500"/>
            <a:ext cx="5792470" cy="1217930"/>
          </a:xfrm>
          <a:prstGeom prst="rect">
            <a:avLst/>
          </a:prstGeom>
        </p:spPr>
      </p:pic>
      <p:pic>
        <p:nvPicPr>
          <p:cNvPr id="24" name="图片 23" descr="截屏2026-05-27 23.05.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4010" y="3230880"/>
            <a:ext cx="5074920" cy="12185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25" name="magnifier-and-mark-help_64670"/>
          <p:cNvSpPr>
            <a:spLocks noChangeAspect="1"/>
          </p:cNvSpPr>
          <p:nvPr/>
        </p:nvSpPr>
        <p:spPr bwMode="auto">
          <a:xfrm>
            <a:off x="8220798" y="2237883"/>
            <a:ext cx="701799" cy="701657"/>
          </a:xfrm>
          <a:custGeom>
            <a:avLst/>
            <a:gdLst>
              <a:gd name="T0" fmla="*/ 6176 w 10375"/>
              <a:gd name="T1" fmla="*/ 2754 h 10375"/>
              <a:gd name="T2" fmla="*/ 2741 w 10375"/>
              <a:gd name="T3" fmla="*/ 6188 h 10375"/>
              <a:gd name="T4" fmla="*/ 2741 w 10375"/>
              <a:gd name="T5" fmla="*/ 6549 h 10375"/>
              <a:gd name="T6" fmla="*/ 3826 w 10375"/>
              <a:gd name="T7" fmla="*/ 7634 h 10375"/>
              <a:gd name="T8" fmla="*/ 4188 w 10375"/>
              <a:gd name="T9" fmla="*/ 7634 h 10375"/>
              <a:gd name="T10" fmla="*/ 7623 w 10375"/>
              <a:gd name="T11" fmla="*/ 4199 h 10375"/>
              <a:gd name="T12" fmla="*/ 7623 w 10375"/>
              <a:gd name="T13" fmla="*/ 3838 h 10375"/>
              <a:gd name="T14" fmla="*/ 6538 w 10375"/>
              <a:gd name="T15" fmla="*/ 2754 h 10375"/>
              <a:gd name="T16" fmla="*/ 6176 w 10375"/>
              <a:gd name="T17" fmla="*/ 2754 h 10375"/>
              <a:gd name="T18" fmla="*/ 7441 w 10375"/>
              <a:gd name="T19" fmla="*/ 1850 h 10375"/>
              <a:gd name="T20" fmla="*/ 8526 w 10375"/>
              <a:gd name="T21" fmla="*/ 2935 h 10375"/>
              <a:gd name="T22" fmla="*/ 8526 w 10375"/>
              <a:gd name="T23" fmla="*/ 3296 h 10375"/>
              <a:gd name="T24" fmla="*/ 8165 w 10375"/>
              <a:gd name="T25" fmla="*/ 3658 h 10375"/>
              <a:gd name="T26" fmla="*/ 7804 w 10375"/>
              <a:gd name="T27" fmla="*/ 3658 h 10375"/>
              <a:gd name="T28" fmla="*/ 6719 w 10375"/>
              <a:gd name="T29" fmla="*/ 2573 h 10375"/>
              <a:gd name="T30" fmla="*/ 6719 w 10375"/>
              <a:gd name="T31" fmla="*/ 2211 h 10375"/>
              <a:gd name="T32" fmla="*/ 7080 w 10375"/>
              <a:gd name="T33" fmla="*/ 1850 h 10375"/>
              <a:gd name="T34" fmla="*/ 7441 w 10375"/>
              <a:gd name="T35" fmla="*/ 1850 h 10375"/>
              <a:gd name="T36" fmla="*/ 2583 w 10375"/>
              <a:gd name="T37" fmla="*/ 6639 h 10375"/>
              <a:gd name="T38" fmla="*/ 3738 w 10375"/>
              <a:gd name="T39" fmla="*/ 7794 h 10375"/>
              <a:gd name="T40" fmla="*/ 3688 w 10375"/>
              <a:gd name="T41" fmla="*/ 8005 h 10375"/>
              <a:gd name="T42" fmla="*/ 1943 w 10375"/>
              <a:gd name="T43" fmla="*/ 8595 h 10375"/>
              <a:gd name="T44" fmla="*/ 1780 w 10375"/>
              <a:gd name="T45" fmla="*/ 8433 h 10375"/>
              <a:gd name="T46" fmla="*/ 2370 w 10375"/>
              <a:gd name="T47" fmla="*/ 6688 h 10375"/>
              <a:gd name="T48" fmla="*/ 2583 w 10375"/>
              <a:gd name="T49" fmla="*/ 6639 h 10375"/>
              <a:gd name="T50" fmla="*/ 10375 w 10375"/>
              <a:gd name="T51" fmla="*/ 10375 h 10375"/>
              <a:gd name="T52" fmla="*/ 0 w 10375"/>
              <a:gd name="T53" fmla="*/ 10375 h 10375"/>
              <a:gd name="T54" fmla="*/ 0 w 10375"/>
              <a:gd name="T55" fmla="*/ 0 h 10375"/>
              <a:gd name="T56" fmla="*/ 10375 w 10375"/>
              <a:gd name="T57" fmla="*/ 0 h 10375"/>
              <a:gd name="T58" fmla="*/ 10375 w 10375"/>
              <a:gd name="T59" fmla="*/ 10375 h 10375"/>
              <a:gd name="T60" fmla="*/ 9565 w 10375"/>
              <a:gd name="T61" fmla="*/ 812 h 10375"/>
              <a:gd name="T62" fmla="*/ 810 w 10375"/>
              <a:gd name="T63" fmla="*/ 812 h 10375"/>
              <a:gd name="T64" fmla="*/ 810 w 10375"/>
              <a:gd name="T65" fmla="*/ 9565 h 10375"/>
              <a:gd name="T66" fmla="*/ 9564 w 10375"/>
              <a:gd name="T67" fmla="*/ 9565 h 10375"/>
              <a:gd name="T68" fmla="*/ 9564 w 10375"/>
              <a:gd name="T69" fmla="*/ 812 h 10375"/>
              <a:gd name="T70" fmla="*/ 9565 w 10375"/>
              <a:gd name="T71" fmla="*/ 812 h 10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375" h="10375">
                <a:moveTo>
                  <a:pt x="6176" y="2754"/>
                </a:moveTo>
                <a:lnTo>
                  <a:pt x="2741" y="6188"/>
                </a:lnTo>
                <a:cubicBezTo>
                  <a:pt x="2641" y="6288"/>
                  <a:pt x="2641" y="6449"/>
                  <a:pt x="2741" y="6549"/>
                </a:cubicBezTo>
                <a:lnTo>
                  <a:pt x="3826" y="7634"/>
                </a:lnTo>
                <a:cubicBezTo>
                  <a:pt x="3926" y="7734"/>
                  <a:pt x="4088" y="7734"/>
                  <a:pt x="4188" y="7634"/>
                </a:cubicBezTo>
                <a:lnTo>
                  <a:pt x="7623" y="4199"/>
                </a:lnTo>
                <a:cubicBezTo>
                  <a:pt x="7723" y="4099"/>
                  <a:pt x="7723" y="3938"/>
                  <a:pt x="7623" y="3838"/>
                </a:cubicBezTo>
                <a:lnTo>
                  <a:pt x="6538" y="2754"/>
                </a:lnTo>
                <a:cubicBezTo>
                  <a:pt x="6438" y="2654"/>
                  <a:pt x="6276" y="2654"/>
                  <a:pt x="6176" y="2754"/>
                </a:cubicBezTo>
                <a:close/>
                <a:moveTo>
                  <a:pt x="7441" y="1850"/>
                </a:moveTo>
                <a:lnTo>
                  <a:pt x="8526" y="2935"/>
                </a:lnTo>
                <a:cubicBezTo>
                  <a:pt x="8626" y="3035"/>
                  <a:pt x="8626" y="3196"/>
                  <a:pt x="8526" y="3296"/>
                </a:cubicBezTo>
                <a:lnTo>
                  <a:pt x="8165" y="3658"/>
                </a:lnTo>
                <a:cubicBezTo>
                  <a:pt x="8065" y="3758"/>
                  <a:pt x="7904" y="3758"/>
                  <a:pt x="7804" y="3658"/>
                </a:cubicBezTo>
                <a:lnTo>
                  <a:pt x="6719" y="2573"/>
                </a:lnTo>
                <a:cubicBezTo>
                  <a:pt x="6619" y="2473"/>
                  <a:pt x="6619" y="2311"/>
                  <a:pt x="6719" y="2211"/>
                </a:cubicBezTo>
                <a:lnTo>
                  <a:pt x="7080" y="1850"/>
                </a:lnTo>
                <a:cubicBezTo>
                  <a:pt x="7180" y="1750"/>
                  <a:pt x="7341" y="1750"/>
                  <a:pt x="7441" y="1850"/>
                </a:cubicBezTo>
                <a:close/>
                <a:moveTo>
                  <a:pt x="2583" y="6639"/>
                </a:moveTo>
                <a:lnTo>
                  <a:pt x="3738" y="7794"/>
                </a:lnTo>
                <a:cubicBezTo>
                  <a:pt x="3805" y="7862"/>
                  <a:pt x="3778" y="7975"/>
                  <a:pt x="3688" y="8005"/>
                </a:cubicBezTo>
                <a:lnTo>
                  <a:pt x="1943" y="8595"/>
                </a:lnTo>
                <a:cubicBezTo>
                  <a:pt x="1843" y="8629"/>
                  <a:pt x="1746" y="8534"/>
                  <a:pt x="1780" y="8433"/>
                </a:cubicBezTo>
                <a:lnTo>
                  <a:pt x="2370" y="6688"/>
                </a:lnTo>
                <a:cubicBezTo>
                  <a:pt x="2401" y="6599"/>
                  <a:pt x="2515" y="6572"/>
                  <a:pt x="2583" y="6639"/>
                </a:cubicBezTo>
                <a:close/>
                <a:moveTo>
                  <a:pt x="10375" y="10375"/>
                </a:moveTo>
                <a:lnTo>
                  <a:pt x="0" y="10375"/>
                </a:lnTo>
                <a:lnTo>
                  <a:pt x="0" y="0"/>
                </a:lnTo>
                <a:lnTo>
                  <a:pt x="10375" y="0"/>
                </a:lnTo>
                <a:lnTo>
                  <a:pt x="10375" y="10375"/>
                </a:lnTo>
                <a:close/>
                <a:moveTo>
                  <a:pt x="9565" y="812"/>
                </a:moveTo>
                <a:lnTo>
                  <a:pt x="810" y="812"/>
                </a:lnTo>
                <a:lnTo>
                  <a:pt x="810" y="9565"/>
                </a:lnTo>
                <a:lnTo>
                  <a:pt x="9564" y="9565"/>
                </a:lnTo>
                <a:lnTo>
                  <a:pt x="9564" y="812"/>
                </a:lnTo>
                <a:lnTo>
                  <a:pt x="9565" y="8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5"/>
          </a:p>
        </p:txBody>
      </p:sp>
      <p:sp>
        <p:nvSpPr>
          <p:cNvPr id="23" name="文本框 22"/>
          <p:cNvSpPr txBox="1"/>
          <p:nvPr/>
        </p:nvSpPr>
        <p:spPr>
          <a:xfrm>
            <a:off x="8138569" y="3230677"/>
            <a:ext cx="1939607" cy="31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30" dirty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rPr>
              <a:t>请输入标题</a:t>
            </a:r>
            <a:endParaRPr lang="zh-CN" altLang="en-US" sz="1430" dirty="0">
              <a:solidFill>
                <a:schemeClr val="bg1"/>
              </a:solidFill>
              <a:latin typeface="Calibri Light" panose="020F0302020204030204" pitchFamily="34" charset="0"/>
              <a:ea typeface="微软雅黑" panose="020B0503020204020204" pitchFamily="34" charset="-122"/>
              <a:cs typeface="Calibri Light" panose="020F030202020403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914336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Method - Anisotropic diffusion model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5135" y="1153160"/>
            <a:ext cx="4072890" cy="617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 algn="l">
              <a:lnSpc>
                <a:spcPct val="110000"/>
              </a:lnSpc>
              <a:buClrTx/>
              <a:buSzTx/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Anisotropic diffusion: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08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pic>
        <p:nvPicPr>
          <p:cNvPr id="4" name="图片 3" descr="截屏2026-05-27 23.14.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9285" y="1918335"/>
            <a:ext cx="4969510" cy="16236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 descr="截屏2026-05-27 23.21.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975" y="3769995"/>
            <a:ext cx="8627110" cy="1082675"/>
          </a:xfrm>
          <a:prstGeom prst="rect">
            <a:avLst/>
          </a:prstGeom>
        </p:spPr>
      </p:pic>
      <p:pic>
        <p:nvPicPr>
          <p:cNvPr id="3" name="图片 2" descr="截屏2026-05-27 23.28.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450" y="4857115"/>
            <a:ext cx="5029200" cy="1117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27" name="magnifier-and-mark-help_64670"/>
          <p:cNvSpPr>
            <a:spLocks noChangeAspect="1"/>
          </p:cNvSpPr>
          <p:nvPr/>
        </p:nvSpPr>
        <p:spPr bwMode="auto">
          <a:xfrm>
            <a:off x="1661085" y="2237812"/>
            <a:ext cx="701673" cy="701799"/>
          </a:xfrm>
          <a:custGeom>
            <a:avLst/>
            <a:gdLst>
              <a:gd name="T0" fmla="*/ 10406 w 11600"/>
              <a:gd name="T1" fmla="*/ 2408 h 11600"/>
              <a:gd name="T2" fmla="*/ 8955 w 11600"/>
              <a:gd name="T3" fmla="*/ 1039 h 11600"/>
              <a:gd name="T4" fmla="*/ 9397 w 11600"/>
              <a:gd name="T5" fmla="*/ 596 h 11600"/>
              <a:gd name="T6" fmla="*/ 10651 w 11600"/>
              <a:gd name="T7" fmla="*/ 580 h 11600"/>
              <a:gd name="T8" fmla="*/ 10831 w 11600"/>
              <a:gd name="T9" fmla="*/ 753 h 11600"/>
              <a:gd name="T10" fmla="*/ 10847 w 11600"/>
              <a:gd name="T11" fmla="*/ 1974 h 11600"/>
              <a:gd name="T12" fmla="*/ 10406 w 11600"/>
              <a:gd name="T13" fmla="*/ 2408 h 11600"/>
              <a:gd name="T14" fmla="*/ 3478 w 11600"/>
              <a:gd name="T15" fmla="*/ 6531 h 11600"/>
              <a:gd name="T16" fmla="*/ 4930 w 11600"/>
              <a:gd name="T17" fmla="*/ 7900 h 11600"/>
              <a:gd name="T18" fmla="*/ 2790 w 11600"/>
              <a:gd name="T19" fmla="*/ 8630 h 11600"/>
              <a:gd name="T20" fmla="*/ 3478 w 11600"/>
              <a:gd name="T21" fmla="*/ 6531 h 11600"/>
              <a:gd name="T22" fmla="*/ 10045 w 11600"/>
              <a:gd name="T23" fmla="*/ 2760 h 11600"/>
              <a:gd name="T24" fmla="*/ 5282 w 11600"/>
              <a:gd name="T25" fmla="*/ 7548 h 11600"/>
              <a:gd name="T26" fmla="*/ 3831 w 11600"/>
              <a:gd name="T27" fmla="*/ 6179 h 11600"/>
              <a:gd name="T28" fmla="*/ 8594 w 11600"/>
              <a:gd name="T29" fmla="*/ 1391 h 11600"/>
              <a:gd name="T30" fmla="*/ 10045 w 11600"/>
              <a:gd name="T31" fmla="*/ 2760 h 11600"/>
              <a:gd name="T32" fmla="*/ 11600 w 11600"/>
              <a:gd name="T33" fmla="*/ 5413 h 11600"/>
              <a:gd name="T34" fmla="*/ 11200 w 11600"/>
              <a:gd name="T35" fmla="*/ 5013 h 11600"/>
              <a:gd name="T36" fmla="*/ 10800 w 11600"/>
              <a:gd name="T37" fmla="*/ 5413 h 11600"/>
              <a:gd name="T38" fmla="*/ 10800 w 11600"/>
              <a:gd name="T39" fmla="*/ 10000 h 11600"/>
              <a:gd name="T40" fmla="*/ 10000 w 11600"/>
              <a:gd name="T41" fmla="*/ 10800 h 11600"/>
              <a:gd name="T42" fmla="*/ 1600 w 11600"/>
              <a:gd name="T43" fmla="*/ 10800 h 11600"/>
              <a:gd name="T44" fmla="*/ 800 w 11600"/>
              <a:gd name="T45" fmla="*/ 10000 h 11600"/>
              <a:gd name="T46" fmla="*/ 800 w 11600"/>
              <a:gd name="T47" fmla="*/ 1600 h 11600"/>
              <a:gd name="T48" fmla="*/ 1600 w 11600"/>
              <a:gd name="T49" fmla="*/ 800 h 11600"/>
              <a:gd name="T50" fmla="*/ 6151 w 11600"/>
              <a:gd name="T51" fmla="*/ 800 h 11600"/>
              <a:gd name="T52" fmla="*/ 6536 w 11600"/>
              <a:gd name="T53" fmla="*/ 400 h 11600"/>
              <a:gd name="T54" fmla="*/ 6151 w 11600"/>
              <a:gd name="T55" fmla="*/ 0 h 11600"/>
              <a:gd name="T56" fmla="*/ 1600 w 11600"/>
              <a:gd name="T57" fmla="*/ 0 h 11600"/>
              <a:gd name="T58" fmla="*/ 0 w 11600"/>
              <a:gd name="T59" fmla="*/ 1600 h 11600"/>
              <a:gd name="T60" fmla="*/ 0 w 11600"/>
              <a:gd name="T61" fmla="*/ 10000 h 11600"/>
              <a:gd name="T62" fmla="*/ 1600 w 11600"/>
              <a:gd name="T63" fmla="*/ 11600 h 11600"/>
              <a:gd name="T64" fmla="*/ 10000 w 11600"/>
              <a:gd name="T65" fmla="*/ 11600 h 11600"/>
              <a:gd name="T66" fmla="*/ 11600 w 11600"/>
              <a:gd name="T67" fmla="*/ 10000 h 11600"/>
              <a:gd name="T68" fmla="*/ 11600 w 11600"/>
              <a:gd name="T69" fmla="*/ 5426 h 11600"/>
              <a:gd name="T70" fmla="*/ 11600 w 11600"/>
              <a:gd name="T71" fmla="*/ 5413 h 1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600" h="11600">
                <a:moveTo>
                  <a:pt x="10406" y="2408"/>
                </a:moveTo>
                <a:lnTo>
                  <a:pt x="8955" y="1039"/>
                </a:lnTo>
                <a:lnTo>
                  <a:pt x="9397" y="596"/>
                </a:lnTo>
                <a:cubicBezTo>
                  <a:pt x="9741" y="253"/>
                  <a:pt x="10299" y="244"/>
                  <a:pt x="10651" y="580"/>
                </a:cubicBezTo>
                <a:lnTo>
                  <a:pt x="10831" y="753"/>
                </a:lnTo>
                <a:cubicBezTo>
                  <a:pt x="11184" y="1080"/>
                  <a:pt x="11192" y="1630"/>
                  <a:pt x="10847" y="1974"/>
                </a:cubicBezTo>
                <a:lnTo>
                  <a:pt x="10406" y="2408"/>
                </a:lnTo>
                <a:close/>
                <a:moveTo>
                  <a:pt x="3478" y="6531"/>
                </a:moveTo>
                <a:lnTo>
                  <a:pt x="4930" y="7900"/>
                </a:lnTo>
                <a:lnTo>
                  <a:pt x="2790" y="8630"/>
                </a:lnTo>
                <a:lnTo>
                  <a:pt x="3478" y="6531"/>
                </a:lnTo>
                <a:close/>
                <a:moveTo>
                  <a:pt x="10045" y="2760"/>
                </a:moveTo>
                <a:lnTo>
                  <a:pt x="5282" y="7548"/>
                </a:lnTo>
                <a:lnTo>
                  <a:pt x="3831" y="6179"/>
                </a:lnTo>
                <a:lnTo>
                  <a:pt x="8594" y="1391"/>
                </a:lnTo>
                <a:lnTo>
                  <a:pt x="10045" y="2760"/>
                </a:lnTo>
                <a:close/>
                <a:moveTo>
                  <a:pt x="11600" y="5413"/>
                </a:moveTo>
                <a:cubicBezTo>
                  <a:pt x="11600" y="5191"/>
                  <a:pt x="11421" y="5013"/>
                  <a:pt x="11200" y="5013"/>
                </a:cubicBezTo>
                <a:cubicBezTo>
                  <a:pt x="10979" y="5013"/>
                  <a:pt x="10800" y="5191"/>
                  <a:pt x="10800" y="5413"/>
                </a:cubicBezTo>
                <a:lnTo>
                  <a:pt x="10800" y="10000"/>
                </a:lnTo>
                <a:cubicBezTo>
                  <a:pt x="10800" y="10441"/>
                  <a:pt x="10441" y="10800"/>
                  <a:pt x="10000" y="10800"/>
                </a:cubicBezTo>
                <a:lnTo>
                  <a:pt x="1600" y="10800"/>
                </a:lnTo>
                <a:cubicBezTo>
                  <a:pt x="1159" y="10800"/>
                  <a:pt x="800" y="10441"/>
                  <a:pt x="800" y="10000"/>
                </a:cubicBezTo>
                <a:lnTo>
                  <a:pt x="800" y="1600"/>
                </a:lnTo>
                <a:cubicBezTo>
                  <a:pt x="800" y="1159"/>
                  <a:pt x="1159" y="800"/>
                  <a:pt x="1600" y="800"/>
                </a:cubicBezTo>
                <a:lnTo>
                  <a:pt x="6151" y="800"/>
                </a:lnTo>
                <a:cubicBezTo>
                  <a:pt x="6365" y="793"/>
                  <a:pt x="6536" y="616"/>
                  <a:pt x="6536" y="400"/>
                </a:cubicBezTo>
                <a:cubicBezTo>
                  <a:pt x="6536" y="184"/>
                  <a:pt x="6365" y="9"/>
                  <a:pt x="6151" y="0"/>
                </a:cubicBezTo>
                <a:lnTo>
                  <a:pt x="1600" y="0"/>
                </a:lnTo>
                <a:cubicBezTo>
                  <a:pt x="717" y="0"/>
                  <a:pt x="0" y="718"/>
                  <a:pt x="0" y="1600"/>
                </a:cubicBezTo>
                <a:lnTo>
                  <a:pt x="0" y="10000"/>
                </a:lnTo>
                <a:cubicBezTo>
                  <a:pt x="0" y="10883"/>
                  <a:pt x="717" y="11600"/>
                  <a:pt x="1600" y="11600"/>
                </a:cubicBezTo>
                <a:lnTo>
                  <a:pt x="10000" y="11600"/>
                </a:lnTo>
                <a:cubicBezTo>
                  <a:pt x="10882" y="11600"/>
                  <a:pt x="11600" y="10883"/>
                  <a:pt x="11600" y="10000"/>
                </a:cubicBezTo>
                <a:lnTo>
                  <a:pt x="11600" y="5426"/>
                </a:lnTo>
                <a:lnTo>
                  <a:pt x="11600" y="54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5"/>
          </a:p>
        </p:txBody>
      </p:sp>
      <p:sp>
        <p:nvSpPr>
          <p:cNvPr id="25" name="magnifier-and-mark-help_64670"/>
          <p:cNvSpPr>
            <a:spLocks noChangeAspect="1"/>
          </p:cNvSpPr>
          <p:nvPr/>
        </p:nvSpPr>
        <p:spPr bwMode="auto">
          <a:xfrm>
            <a:off x="8220798" y="2237883"/>
            <a:ext cx="701799" cy="701657"/>
          </a:xfrm>
          <a:custGeom>
            <a:avLst/>
            <a:gdLst>
              <a:gd name="T0" fmla="*/ 6176 w 10375"/>
              <a:gd name="T1" fmla="*/ 2754 h 10375"/>
              <a:gd name="T2" fmla="*/ 2741 w 10375"/>
              <a:gd name="T3" fmla="*/ 6188 h 10375"/>
              <a:gd name="T4" fmla="*/ 2741 w 10375"/>
              <a:gd name="T5" fmla="*/ 6549 h 10375"/>
              <a:gd name="T6" fmla="*/ 3826 w 10375"/>
              <a:gd name="T7" fmla="*/ 7634 h 10375"/>
              <a:gd name="T8" fmla="*/ 4188 w 10375"/>
              <a:gd name="T9" fmla="*/ 7634 h 10375"/>
              <a:gd name="T10" fmla="*/ 7623 w 10375"/>
              <a:gd name="T11" fmla="*/ 4199 h 10375"/>
              <a:gd name="T12" fmla="*/ 7623 w 10375"/>
              <a:gd name="T13" fmla="*/ 3838 h 10375"/>
              <a:gd name="T14" fmla="*/ 6538 w 10375"/>
              <a:gd name="T15" fmla="*/ 2754 h 10375"/>
              <a:gd name="T16" fmla="*/ 6176 w 10375"/>
              <a:gd name="T17" fmla="*/ 2754 h 10375"/>
              <a:gd name="T18" fmla="*/ 7441 w 10375"/>
              <a:gd name="T19" fmla="*/ 1850 h 10375"/>
              <a:gd name="T20" fmla="*/ 8526 w 10375"/>
              <a:gd name="T21" fmla="*/ 2935 h 10375"/>
              <a:gd name="T22" fmla="*/ 8526 w 10375"/>
              <a:gd name="T23" fmla="*/ 3296 h 10375"/>
              <a:gd name="T24" fmla="*/ 8165 w 10375"/>
              <a:gd name="T25" fmla="*/ 3658 h 10375"/>
              <a:gd name="T26" fmla="*/ 7804 w 10375"/>
              <a:gd name="T27" fmla="*/ 3658 h 10375"/>
              <a:gd name="T28" fmla="*/ 6719 w 10375"/>
              <a:gd name="T29" fmla="*/ 2573 h 10375"/>
              <a:gd name="T30" fmla="*/ 6719 w 10375"/>
              <a:gd name="T31" fmla="*/ 2211 h 10375"/>
              <a:gd name="T32" fmla="*/ 7080 w 10375"/>
              <a:gd name="T33" fmla="*/ 1850 h 10375"/>
              <a:gd name="T34" fmla="*/ 7441 w 10375"/>
              <a:gd name="T35" fmla="*/ 1850 h 10375"/>
              <a:gd name="T36" fmla="*/ 2583 w 10375"/>
              <a:gd name="T37" fmla="*/ 6639 h 10375"/>
              <a:gd name="T38" fmla="*/ 3738 w 10375"/>
              <a:gd name="T39" fmla="*/ 7794 h 10375"/>
              <a:gd name="T40" fmla="*/ 3688 w 10375"/>
              <a:gd name="T41" fmla="*/ 8005 h 10375"/>
              <a:gd name="T42" fmla="*/ 1943 w 10375"/>
              <a:gd name="T43" fmla="*/ 8595 h 10375"/>
              <a:gd name="T44" fmla="*/ 1780 w 10375"/>
              <a:gd name="T45" fmla="*/ 8433 h 10375"/>
              <a:gd name="T46" fmla="*/ 2370 w 10375"/>
              <a:gd name="T47" fmla="*/ 6688 h 10375"/>
              <a:gd name="T48" fmla="*/ 2583 w 10375"/>
              <a:gd name="T49" fmla="*/ 6639 h 10375"/>
              <a:gd name="T50" fmla="*/ 10375 w 10375"/>
              <a:gd name="T51" fmla="*/ 10375 h 10375"/>
              <a:gd name="T52" fmla="*/ 0 w 10375"/>
              <a:gd name="T53" fmla="*/ 10375 h 10375"/>
              <a:gd name="T54" fmla="*/ 0 w 10375"/>
              <a:gd name="T55" fmla="*/ 0 h 10375"/>
              <a:gd name="T56" fmla="*/ 10375 w 10375"/>
              <a:gd name="T57" fmla="*/ 0 h 10375"/>
              <a:gd name="T58" fmla="*/ 10375 w 10375"/>
              <a:gd name="T59" fmla="*/ 10375 h 10375"/>
              <a:gd name="T60" fmla="*/ 9565 w 10375"/>
              <a:gd name="T61" fmla="*/ 812 h 10375"/>
              <a:gd name="T62" fmla="*/ 810 w 10375"/>
              <a:gd name="T63" fmla="*/ 812 h 10375"/>
              <a:gd name="T64" fmla="*/ 810 w 10375"/>
              <a:gd name="T65" fmla="*/ 9565 h 10375"/>
              <a:gd name="T66" fmla="*/ 9564 w 10375"/>
              <a:gd name="T67" fmla="*/ 9565 h 10375"/>
              <a:gd name="T68" fmla="*/ 9564 w 10375"/>
              <a:gd name="T69" fmla="*/ 812 h 10375"/>
              <a:gd name="T70" fmla="*/ 9565 w 10375"/>
              <a:gd name="T71" fmla="*/ 812 h 10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375" h="10375">
                <a:moveTo>
                  <a:pt x="6176" y="2754"/>
                </a:moveTo>
                <a:lnTo>
                  <a:pt x="2741" y="6188"/>
                </a:lnTo>
                <a:cubicBezTo>
                  <a:pt x="2641" y="6288"/>
                  <a:pt x="2641" y="6449"/>
                  <a:pt x="2741" y="6549"/>
                </a:cubicBezTo>
                <a:lnTo>
                  <a:pt x="3826" y="7634"/>
                </a:lnTo>
                <a:cubicBezTo>
                  <a:pt x="3926" y="7734"/>
                  <a:pt x="4088" y="7734"/>
                  <a:pt x="4188" y="7634"/>
                </a:cubicBezTo>
                <a:lnTo>
                  <a:pt x="7623" y="4199"/>
                </a:lnTo>
                <a:cubicBezTo>
                  <a:pt x="7723" y="4099"/>
                  <a:pt x="7723" y="3938"/>
                  <a:pt x="7623" y="3838"/>
                </a:cubicBezTo>
                <a:lnTo>
                  <a:pt x="6538" y="2754"/>
                </a:lnTo>
                <a:cubicBezTo>
                  <a:pt x="6438" y="2654"/>
                  <a:pt x="6276" y="2654"/>
                  <a:pt x="6176" y="2754"/>
                </a:cubicBezTo>
                <a:close/>
                <a:moveTo>
                  <a:pt x="7441" y="1850"/>
                </a:moveTo>
                <a:lnTo>
                  <a:pt x="8526" y="2935"/>
                </a:lnTo>
                <a:cubicBezTo>
                  <a:pt x="8626" y="3035"/>
                  <a:pt x="8626" y="3196"/>
                  <a:pt x="8526" y="3296"/>
                </a:cubicBezTo>
                <a:lnTo>
                  <a:pt x="8165" y="3658"/>
                </a:lnTo>
                <a:cubicBezTo>
                  <a:pt x="8065" y="3758"/>
                  <a:pt x="7904" y="3758"/>
                  <a:pt x="7804" y="3658"/>
                </a:cubicBezTo>
                <a:lnTo>
                  <a:pt x="6719" y="2573"/>
                </a:lnTo>
                <a:cubicBezTo>
                  <a:pt x="6619" y="2473"/>
                  <a:pt x="6619" y="2311"/>
                  <a:pt x="6719" y="2211"/>
                </a:cubicBezTo>
                <a:lnTo>
                  <a:pt x="7080" y="1850"/>
                </a:lnTo>
                <a:cubicBezTo>
                  <a:pt x="7180" y="1750"/>
                  <a:pt x="7341" y="1750"/>
                  <a:pt x="7441" y="1850"/>
                </a:cubicBezTo>
                <a:close/>
                <a:moveTo>
                  <a:pt x="2583" y="6639"/>
                </a:moveTo>
                <a:lnTo>
                  <a:pt x="3738" y="7794"/>
                </a:lnTo>
                <a:cubicBezTo>
                  <a:pt x="3805" y="7862"/>
                  <a:pt x="3778" y="7975"/>
                  <a:pt x="3688" y="8005"/>
                </a:cubicBezTo>
                <a:lnTo>
                  <a:pt x="1943" y="8595"/>
                </a:lnTo>
                <a:cubicBezTo>
                  <a:pt x="1843" y="8629"/>
                  <a:pt x="1746" y="8534"/>
                  <a:pt x="1780" y="8433"/>
                </a:cubicBezTo>
                <a:lnTo>
                  <a:pt x="2370" y="6688"/>
                </a:lnTo>
                <a:cubicBezTo>
                  <a:pt x="2401" y="6599"/>
                  <a:pt x="2515" y="6572"/>
                  <a:pt x="2583" y="6639"/>
                </a:cubicBezTo>
                <a:close/>
                <a:moveTo>
                  <a:pt x="10375" y="10375"/>
                </a:moveTo>
                <a:lnTo>
                  <a:pt x="0" y="10375"/>
                </a:lnTo>
                <a:lnTo>
                  <a:pt x="0" y="0"/>
                </a:lnTo>
                <a:lnTo>
                  <a:pt x="10375" y="0"/>
                </a:lnTo>
                <a:lnTo>
                  <a:pt x="10375" y="10375"/>
                </a:lnTo>
                <a:close/>
                <a:moveTo>
                  <a:pt x="9565" y="812"/>
                </a:moveTo>
                <a:lnTo>
                  <a:pt x="810" y="812"/>
                </a:lnTo>
                <a:lnTo>
                  <a:pt x="810" y="9565"/>
                </a:lnTo>
                <a:lnTo>
                  <a:pt x="9564" y="9565"/>
                </a:lnTo>
                <a:lnTo>
                  <a:pt x="9564" y="812"/>
                </a:lnTo>
                <a:lnTo>
                  <a:pt x="9565" y="8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5"/>
          </a:p>
        </p:txBody>
      </p:sp>
      <p:sp>
        <p:nvSpPr>
          <p:cNvPr id="23" name="文本框 22"/>
          <p:cNvSpPr txBox="1"/>
          <p:nvPr/>
        </p:nvSpPr>
        <p:spPr>
          <a:xfrm>
            <a:off x="8138569" y="3230677"/>
            <a:ext cx="1939607" cy="31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30" dirty="0">
                <a:solidFill>
                  <a:schemeClr val="bg1"/>
                </a:solidFill>
                <a:latin typeface="Calibri Light" panose="020F0302020204030204" pitchFamily="34" charset="0"/>
                <a:ea typeface="微软雅黑" panose="020B0503020204020204" pitchFamily="34" charset="-122"/>
                <a:cs typeface="Calibri Light" panose="020F0302020204030204" pitchFamily="34" charset="0"/>
              </a:rPr>
              <a:t>请输入标题</a:t>
            </a:r>
            <a:endParaRPr lang="zh-CN" altLang="en-US" sz="1430" dirty="0">
              <a:solidFill>
                <a:schemeClr val="bg1"/>
              </a:solidFill>
              <a:latin typeface="Calibri Light" panose="020F0302020204030204" pitchFamily="34" charset="0"/>
              <a:ea typeface="微软雅黑" panose="020B0503020204020204" pitchFamily="34" charset="-122"/>
              <a:cs typeface="Calibri Light" panose="020F030202020403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914336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Method - Coordinate System &amp; Characteristic Diffusion Angle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5135" y="1153160"/>
            <a:ext cx="5835650" cy="9798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 algn="l">
              <a:lnSpc>
                <a:spcPct val="110000"/>
              </a:lnSpc>
              <a:buClrTx/>
              <a:buSzTx/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In isotropic model, the </a:t>
            </a:r>
            <a:r>
              <a:rPr lang="en-US" altLang="zh-CN" sz="2500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</a:rPr>
              <a:t>characteristic diffusion angle θ</a:t>
            </a:r>
            <a:r>
              <a:rPr lang="en-US" altLang="zh-CN" sz="2500" baseline="-25000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</a:rPr>
              <a:t>d</a:t>
            </a:r>
            <a:r>
              <a:rPr lang="en-US" altLang="zh-CN" sz="2500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can be written as: 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09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pic>
        <p:nvPicPr>
          <p:cNvPr id="5" name="图片 4" descr="截屏2026-05-27 23.44.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09080" y="1287780"/>
            <a:ext cx="4998085" cy="35445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截屏2026-05-27 23.48.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550" y="2237740"/>
            <a:ext cx="5438140" cy="836930"/>
          </a:xfrm>
          <a:prstGeom prst="rect">
            <a:avLst/>
          </a:prstGeom>
        </p:spPr>
      </p:pic>
      <p:pic>
        <p:nvPicPr>
          <p:cNvPr id="2" name="图片 1" descr="截屏2026-05-27 23.55.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010" y="3139440"/>
            <a:ext cx="2772410" cy="528955"/>
          </a:xfrm>
          <a:prstGeom prst="rect">
            <a:avLst/>
          </a:prstGeom>
        </p:spPr>
      </p:pic>
      <p:pic>
        <p:nvPicPr>
          <p:cNvPr id="4" name="图片 3" descr="截屏2026-05-27 23.57.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010" y="4432300"/>
            <a:ext cx="3274060" cy="142113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45135" y="3868420"/>
            <a:ext cx="5835650" cy="8375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 algn="l">
              <a:lnSpc>
                <a:spcPct val="110000"/>
              </a:lnSpc>
              <a:buClrTx/>
              <a:buSzTx/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In anisotropic model, we define θ</a:t>
            </a:r>
            <a:r>
              <a:rPr lang="en-US" altLang="zh-CN" sz="2500" baseline="-25000">
                <a:latin typeface="Times New Roman" panose="02020603050405020304" charset="0"/>
                <a:cs typeface="Times New Roman" panose="02020603050405020304" charset="0"/>
              </a:rPr>
              <a:t>d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 as: 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914336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Method - MCMC fitting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10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5135" y="1290320"/>
            <a:ext cx="4037330" cy="481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1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Free parameters: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5465" y="1904365"/>
            <a:ext cx="6718300" cy="2896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lvl="0" indent="0" algn="l">
              <a:lnSpc>
                <a:spcPct val="140000"/>
              </a:lnSpc>
              <a:buFont typeface="Wingdings" panose="05000000000000000000" charset="0"/>
              <a:buNone/>
            </a:pPr>
            <a:r>
              <a:rPr lang="en-US" altLang="zh-CN" sz="2500" b="1">
                <a:latin typeface="Times New Roman" panose="02020603050405020304" charset="0"/>
                <a:cs typeface="Times New Roman" panose="02020603050405020304" charset="0"/>
              </a:rPr>
              <a:t>Φ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: the angle between Line of sight and the mean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  <a:p>
            <a:pPr marL="0" lvl="0" indent="0" algn="l">
              <a:lnSpc>
                <a:spcPct val="140000"/>
              </a:lnSpc>
              <a:buFont typeface="Wingdings" panose="05000000000000000000" charset="0"/>
              <a:buNone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     direction of magnetic field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  <a:p>
            <a:pPr marL="0" lvl="0" indent="0" algn="l">
              <a:lnSpc>
                <a:spcPct val="140000"/>
              </a:lnSpc>
              <a:buFont typeface="Wingdings" panose="05000000000000000000" charset="0"/>
              <a:buNone/>
            </a:pPr>
            <a:r>
              <a:rPr lang="en-US" altLang="zh-CN" sz="2500" b="1">
                <a:latin typeface="Times New Roman" panose="02020603050405020304" charset="0"/>
                <a:cs typeface="Times New Roman" panose="02020603050405020304" charset="0"/>
              </a:rPr>
              <a:t>χ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 : azimuthal angle of magnetic field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l">
              <a:lnSpc>
                <a:spcPct val="140000"/>
              </a:lnSpc>
              <a:buFont typeface="Wingdings" panose="05000000000000000000" charset="0"/>
              <a:buNone/>
            </a:pPr>
            <a:r>
              <a:rPr lang="en-US" altLang="zh-CN" sz="2500" b="1">
                <a:latin typeface="Times New Roman" panose="02020603050405020304" charset="0"/>
                <a:cs typeface="Times New Roman" panose="02020603050405020304" charset="0"/>
              </a:rPr>
              <a:t>M</a:t>
            </a:r>
            <a:r>
              <a:rPr lang="en-US" altLang="zh-CN" sz="2500" b="1" baseline="-25000">
                <a:latin typeface="Times New Roman" panose="02020603050405020304" charset="0"/>
                <a:cs typeface="Times New Roman" panose="02020603050405020304" charset="0"/>
              </a:rPr>
              <a:t>A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: Alfv</a:t>
            </a:r>
            <a:r>
              <a:rPr lang="en-US" altLang="en-US" sz="2500">
                <a:latin typeface="Times New Roman" panose="02020603050405020304" charset="0"/>
                <a:cs typeface="Times New Roman" panose="02020603050405020304" charset="0"/>
              </a:rPr>
              <a:t>é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nic Mach number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l">
              <a:lnSpc>
                <a:spcPct val="140000"/>
              </a:lnSpc>
              <a:buFont typeface="Wingdings" panose="05000000000000000000" charset="0"/>
              <a:buNone/>
            </a:pPr>
            <a:r>
              <a:rPr lang="en-US" altLang="zh-CN" sz="2500" b="1">
                <a:latin typeface="Times New Roman" panose="02020603050405020304" charset="0"/>
                <a:cs typeface="Times New Roman" panose="02020603050405020304" charset="0"/>
              </a:rPr>
              <a:t>d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</a:rPr>
              <a:t> : distance of pulsar (with Gauss prior distribution)</a:t>
            </a:r>
            <a:endParaRPr lang="zh-CN" altLang="en-US" sz="25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4" name="图片 13" descr="截屏2026-07-03 10.12.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66000" y="755015"/>
            <a:ext cx="4623435" cy="434086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5135" y="4933315"/>
            <a:ext cx="6195695" cy="481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10000"/>
              </a:lnSpc>
              <a:buFont typeface="Wingdings" panose="05000000000000000000" charset="0"/>
              <a:buChar char=""/>
            </a:pPr>
            <a:r>
              <a:rPr lang="en-US" altLang="zh-CN" sz="2500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</a:rPr>
              <a:t>Limited integration radius: </a:t>
            </a:r>
            <a:r>
              <a:rPr lang="en-US" altLang="zh-CN" sz="2500" b="1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</a:rPr>
              <a:t>r</a:t>
            </a:r>
            <a:r>
              <a:rPr lang="en-US" altLang="zh-CN" sz="2500" b="1" baseline="-25000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</a:rPr>
              <a:t>max</a:t>
            </a:r>
            <a:endParaRPr lang="en-US" altLang="zh-CN" sz="2500" b="1" baseline="-25000">
              <a:solidFill>
                <a:srgbClr val="B4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914336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Result - Morphology fitting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11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pic>
        <p:nvPicPr>
          <p:cNvPr id="4" name="图片 3" descr="截屏2026-05-28 00.21.24"/>
          <p:cNvPicPr>
            <a:picLocks noChangeAspect="1"/>
          </p:cNvPicPr>
          <p:nvPr/>
        </p:nvPicPr>
        <p:blipFill>
          <a:blip r:embed="rId1"/>
          <a:srcRect b="16735"/>
          <a:stretch>
            <a:fillRect/>
          </a:stretch>
        </p:blipFill>
        <p:spPr>
          <a:xfrm>
            <a:off x="2097405" y="963930"/>
            <a:ext cx="7546975" cy="50552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914336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Result - Parameters Distribution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12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pic>
        <p:nvPicPr>
          <p:cNvPr id="5" name="图片 4" descr="截屏2026-05-28 00.27.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2010" y="2760980"/>
            <a:ext cx="10079355" cy="302768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2210" y="3839210"/>
            <a:ext cx="1169670" cy="42481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72210" y="4664710"/>
            <a:ext cx="1169670" cy="42481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45135" y="1290320"/>
            <a:ext cx="9926955" cy="1470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1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Φ 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is significantly greater than previous estimation (~5 deg).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indent="-457200">
              <a:lnSpc>
                <a:spcPct val="60000"/>
              </a:lnSpc>
              <a:buFont typeface="Wingdings" panose="05000000000000000000" charset="0"/>
              <a:buChar char=""/>
            </a:pPr>
            <a:endParaRPr lang="en-US" altLang="zh-CN" sz="25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indent="-457200">
              <a:lnSpc>
                <a:spcPct val="11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altLang="zh-CN" sz="2500" baseline="-25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~ 0.2, 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consistent with the results of the radio polarization method.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914336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Result - Electron injection efficiency &amp; Gamma-ray Spectrum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13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pic>
        <p:nvPicPr>
          <p:cNvPr id="4" name="图片 3" descr="截屏2026-05-28 00.37.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8400" y="1007745"/>
            <a:ext cx="9748520" cy="1570355"/>
          </a:xfrm>
          <a:prstGeom prst="rect">
            <a:avLst/>
          </a:prstGeom>
        </p:spPr>
      </p:pic>
      <p:pic>
        <p:nvPicPr>
          <p:cNvPr id="3" name="图片 2" descr="截屏2026-05-28 00.38.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2578100"/>
            <a:ext cx="95631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914336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Discussion - Magnetic Coherence Length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14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pic>
        <p:nvPicPr>
          <p:cNvPr id="2" name="图片 1" descr="截屏2026-05-28 00.40.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3495" y="2275840"/>
            <a:ext cx="4289904" cy="3600000"/>
          </a:xfrm>
          <a:prstGeom prst="rect">
            <a:avLst/>
          </a:prstGeom>
        </p:spPr>
      </p:pic>
      <p:pic>
        <p:nvPicPr>
          <p:cNvPr id="6" name="图片 5" descr="截屏2026-05-28 00.47.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2299970"/>
            <a:ext cx="4133333" cy="3600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45135" y="1165860"/>
            <a:ext cx="10907395" cy="11341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1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two pulsars are spatially proximate, separated by ∼100 pc. Consequently, their emission regions significantly overlap.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914336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Discussion - Contribution to Local Electron/Positron Spectrum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15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pic>
        <p:nvPicPr>
          <p:cNvPr id="4" name="图片 3" descr="截屏2026-05-28 00.50.46"/>
          <p:cNvPicPr>
            <a:picLocks noChangeAspect="1"/>
          </p:cNvPicPr>
          <p:nvPr/>
        </p:nvPicPr>
        <p:blipFill>
          <a:blip r:embed="rId1"/>
          <a:srcRect r="51162"/>
          <a:stretch>
            <a:fillRect/>
          </a:stretch>
        </p:blipFill>
        <p:spPr>
          <a:xfrm>
            <a:off x="545465" y="2435225"/>
            <a:ext cx="5013960" cy="36201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45135" y="1165860"/>
            <a:ext cx="10208260" cy="1397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1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electron/positron in Geminga and Monogem halo may diffuse to Earth, the </a:t>
            </a:r>
            <a:r>
              <a:rPr lang="en-US" altLang="zh-CN" sz="2500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local electron/positron spectrum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measured by </a:t>
            </a:r>
            <a:r>
              <a:rPr lang="en-US" altLang="zh-CN" sz="25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DAMPE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and </a:t>
            </a:r>
            <a:r>
              <a:rPr lang="en-US" altLang="zh-CN" sz="25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AMS-02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can constrain our model.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5" name="图片 4" descr="截屏2026-06-11 13.51.25"/>
          <p:cNvPicPr>
            <a:picLocks noChangeAspect="1"/>
          </p:cNvPicPr>
          <p:nvPr/>
        </p:nvPicPr>
        <p:blipFill>
          <a:blip r:embed="rId2"/>
          <a:srcRect l="16935" r="10623"/>
          <a:stretch>
            <a:fillRect/>
          </a:stretch>
        </p:blipFill>
        <p:spPr>
          <a:xfrm>
            <a:off x="6264275" y="2700655"/>
            <a:ext cx="3923665" cy="30124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文本框 11"/>
          <p:cNvSpPr txBox="1"/>
          <p:nvPr/>
        </p:nvSpPr>
        <p:spPr>
          <a:xfrm>
            <a:off x="6264275" y="2700655"/>
            <a:ext cx="2142490" cy="718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140">
                <a:latin typeface="Times New Roman" panose="02020603050405020304" charset="0"/>
                <a:cs typeface="Times New Roman" panose="02020603050405020304" charset="0"/>
              </a:rPr>
              <a:t>Xia et al. (2025)</a:t>
            </a:r>
            <a:endParaRPr lang="en-US" altLang="zh-CN" sz="2140"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140">
                <a:latin typeface="Times New Roman" panose="02020603050405020304" charset="0"/>
                <a:cs typeface="Times New Roman" panose="02020603050405020304" charset="0"/>
              </a:rPr>
              <a:t>ApJ</a:t>
            </a:r>
            <a:endParaRPr lang="en-US" altLang="zh-CN" sz="214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161988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Summary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351907" y="5598666"/>
            <a:ext cx="637500" cy="4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40" spc="300">
                <a:solidFill>
                  <a:schemeClr val="tx1"/>
                </a:solidFill>
                <a:uFillTx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16</a:t>
            </a:r>
            <a:endParaRPr lang="en-US" altLang="zh-CN" sz="2140" spc="300">
              <a:solidFill>
                <a:schemeClr val="tx1"/>
              </a:solidFill>
              <a:uFillTx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5135" y="1165860"/>
            <a:ext cx="10445115" cy="3975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anisotropic diffusion model can </a:t>
            </a:r>
            <a:r>
              <a:rPr lang="en-US" altLang="zh-CN" sz="2500" b="1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account for the asymmetric morphologies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of the Geminga and Monogem halos observed by HAWC, which remains </a:t>
            </a:r>
            <a:r>
              <a:rPr lang="en-US" altLang="zh-CN" sz="2500" b="1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consistent with the constraints on the electron injection efficiency and the local electron spectrum</a:t>
            </a:r>
            <a:r>
              <a:rPr lang="en-US" altLang="zh-CN" sz="25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indent="-457200">
              <a:lnSpc>
                <a:spcPct val="60000"/>
              </a:lnSpc>
              <a:buFont typeface="Wingdings" panose="05000000000000000000" charset="0"/>
              <a:buChar char=""/>
            </a:pPr>
            <a:endParaRPr lang="en-US" altLang="zh-CN" sz="25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indent="-457200"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Pulsar halo morphology may serve as </a:t>
            </a:r>
            <a:r>
              <a:rPr lang="en-US" altLang="zh-CN" sz="2500" b="1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 novel tool to probe the properties of interstellar magnetic turbulence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indent="-457200">
              <a:lnSpc>
                <a:spcPct val="50000"/>
              </a:lnSpc>
              <a:buFont typeface="Wingdings" panose="05000000000000000000" charset="0"/>
              <a:buChar char=""/>
            </a:pPr>
            <a:endParaRPr lang="en-US" altLang="zh-CN" sz="25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indent="-457200"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Through a joint analysis of the magnetic field directions inferred from the halos, the magnetic coherence length is estimated to be </a:t>
            </a:r>
            <a:r>
              <a:rPr lang="en-US" altLang="zh-CN" sz="2500" b="1">
                <a:solidFill>
                  <a:srgbClr val="B4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Lc ~ 100pc</a:t>
            </a:r>
            <a:r>
              <a:rPr lang="en-US" altLang="zh-CN" sz="2500"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zh-CN" sz="25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24835" y="5141595"/>
            <a:ext cx="3993515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ctr"/>
            <a:r>
              <a:rPr lang="en-US" altLang="zh-CN" sz="32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Thanks for listening !</a:t>
            </a:r>
            <a:endParaRPr lang="en-US" altLang="zh-CN" sz="32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pic>
        <p:nvPicPr>
          <p:cNvPr id="6" name="图片 5" descr="截屏2025-10-24 15.19.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14870" y="4978400"/>
            <a:ext cx="1146175" cy="1040765"/>
          </a:xfrm>
          <a:prstGeom prst="rect">
            <a:avLst/>
          </a:prstGeom>
        </p:spPr>
      </p:pic>
      <p:pic>
        <p:nvPicPr>
          <p:cNvPr id="11" name="图片 10" descr="截屏2026-07-03 12.02.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805" y="150495"/>
            <a:ext cx="1169670" cy="116967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161988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Back up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pic>
        <p:nvPicPr>
          <p:cNvPr id="20" name="图片 19" descr="截屏2026-05-27 23.06.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430" y="1191895"/>
            <a:ext cx="6096000" cy="4406900"/>
          </a:xfrm>
          <a:prstGeom prst="rect">
            <a:avLst/>
          </a:prstGeom>
        </p:spPr>
      </p:pic>
      <p:pic>
        <p:nvPicPr>
          <p:cNvPr id="5" name="图片 4" descr="截屏2026-06-02 17.05.39"/>
          <p:cNvPicPr>
            <a:picLocks noChangeAspect="1"/>
          </p:cNvPicPr>
          <p:nvPr/>
        </p:nvPicPr>
        <p:blipFill>
          <a:blip r:embed="rId2"/>
          <a:srcRect b="11133"/>
          <a:stretch>
            <a:fillRect/>
          </a:stretch>
        </p:blipFill>
        <p:spPr>
          <a:xfrm>
            <a:off x="6072505" y="1146175"/>
            <a:ext cx="5996940" cy="4369435"/>
          </a:xfrm>
          <a:prstGeom prst="rect">
            <a:avLst/>
          </a:prstGeom>
        </p:spPr>
      </p:pic>
      <p:pic>
        <p:nvPicPr>
          <p:cNvPr id="11" name="图片 10" descr="截屏2026-06-02 18.37.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1210" y="83185"/>
            <a:ext cx="990600" cy="9779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51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8" name="矩形 7"/>
          <p:cNvSpPr/>
          <p:nvPr/>
        </p:nvSpPr>
        <p:spPr>
          <a:xfrm>
            <a:off x="-299" y="389311"/>
            <a:ext cx="172532" cy="4818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9" name="矩形 8"/>
          <p:cNvSpPr/>
          <p:nvPr/>
        </p:nvSpPr>
        <p:spPr>
          <a:xfrm>
            <a:off x="272450" y="389311"/>
            <a:ext cx="172532" cy="481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10" name="文本框 9"/>
          <p:cNvSpPr txBox="1"/>
          <p:nvPr/>
        </p:nvSpPr>
        <p:spPr>
          <a:xfrm>
            <a:off x="842010" y="404495"/>
            <a:ext cx="1619885" cy="4756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r>
              <a:rPr lang="en-US" altLang="zh-CN" sz="2500" b="1">
                <a:solidFill>
                  <a:schemeClr val="tx1"/>
                </a:solidFill>
                <a:effectLst/>
                <a:latin typeface="Times New Roman" panose="02020603050405020304" charset="0"/>
                <a:ea typeface="方正小标宋_GBK" panose="02000000000000000000" charset="-122"/>
                <a:cs typeface="Times New Roman" panose="02020603050405020304" charset="0"/>
              </a:rPr>
              <a:t>Back up</a:t>
            </a:r>
            <a:endParaRPr lang="en-US" altLang="zh-CN" sz="2500" b="1">
              <a:solidFill>
                <a:schemeClr val="tx1"/>
              </a:solidFill>
              <a:effectLst/>
              <a:latin typeface="Times New Roman" panose="02020603050405020304" charset="0"/>
              <a:ea typeface="方正小标宋_GBK" panose="02000000000000000000" charset="-122"/>
              <a:cs typeface="Times New Roman" panose="02020603050405020304" charset="0"/>
            </a:endParaRPr>
          </a:p>
        </p:txBody>
      </p:sp>
      <p:pic>
        <p:nvPicPr>
          <p:cNvPr id="4" name="图片 3" descr="截屏2026-06-01 16.25.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150" y="1020445"/>
            <a:ext cx="6581775" cy="4578350"/>
          </a:xfrm>
          <a:prstGeom prst="rect">
            <a:avLst/>
          </a:prstGeom>
        </p:spPr>
      </p:pic>
      <p:pic>
        <p:nvPicPr>
          <p:cNvPr id="2" name="图片 1" descr="截屏2026-05-29 14.35.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9315" y="146685"/>
            <a:ext cx="895350" cy="103314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jb3VudCI6MSwiaGRpZCI6ImU2MDQyMzRmM2ZiNTA4OTJiYTY5ZTcwN2M5ZGRiY2JlIiwidXNlckNvdW50IjoxfQ=="/>
</p:tagLst>
</file>

<file path=ppt/theme/theme1.xml><?xml version="1.0" encoding="utf-8"?>
<a:theme xmlns:a="http://schemas.openxmlformats.org/drawingml/2006/main" name="Office 主题​​">
  <a:themeElements>
    <a:clrScheme name="自定义 235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794BD"/>
      </a:accent1>
      <a:accent2>
        <a:srgbClr val="A1BDD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3249</Words>
  <Application>WPS 表格</Application>
  <PresentationFormat>宽屏</PresentationFormat>
  <Paragraphs>175</Paragraphs>
  <Slides>19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8" baseType="lpstr">
      <vt:lpstr>Arial</vt:lpstr>
      <vt:lpstr>宋体</vt:lpstr>
      <vt:lpstr>Wingdings</vt:lpstr>
      <vt:lpstr>Times New Roman</vt:lpstr>
      <vt:lpstr>方正小标宋_GBK</vt:lpstr>
      <vt:lpstr>Calibri Light</vt:lpstr>
      <vt:lpstr>Helvetica Neue</vt:lpstr>
      <vt:lpstr>微软雅黑</vt:lpstr>
      <vt:lpstr>DejaVu Math TeX Gyre</vt:lpstr>
      <vt:lpstr>Times New Roman Regular</vt:lpstr>
      <vt:lpstr>PingFang SC</vt:lpstr>
      <vt:lpstr>Times New Roman Bold</vt:lpstr>
      <vt:lpstr>等线</vt:lpstr>
      <vt:lpstr>汉仪中等线KW</vt:lpstr>
      <vt:lpstr>汉仪旗黑</vt:lpstr>
      <vt:lpstr>宋体</vt:lpstr>
      <vt:lpstr>Arial Unicode MS</vt:lpstr>
      <vt:lpstr>等线 Light</vt:lpstr>
      <vt:lpstr>Calibri</vt:lpstr>
      <vt:lpstr>汉仪书宋二KW</vt:lpstr>
      <vt:lpstr>微软雅黑</vt:lpstr>
      <vt:lpstr>Wingdings</vt:lpstr>
      <vt:lpstr>AdvTTc7427115</vt:lpstr>
      <vt:lpstr>Thonburi</vt:lpstr>
      <vt:lpstr>AdvTTa139c8c6</vt:lpstr>
      <vt:lpstr>AdvTT1e10035d</vt:lpstr>
      <vt:lpstr>MS PGothic</vt:lpstr>
      <vt:lpstr>苹方-简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稻壳儿演示武汉组</dc:creator>
  <cp:lastModifiedBy>科学小黄人</cp:lastModifiedBy>
  <cp:revision>118</cp:revision>
  <dcterms:created xsi:type="dcterms:W3CDTF">2026-07-04T02:05:13Z</dcterms:created>
  <dcterms:modified xsi:type="dcterms:W3CDTF">2026-07-04T02:05:13Z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AF860FBBF3259720746B466A07B2EDB1_43</vt:lpwstr>
  </property>
  <property fmtid="{D5CDD505-2E9C-101B-9397-08002B2CF9AE}" pid="3" name="KSOProductBuildVer">
    <vt:lpwstr>2052-12.1.26016.26016</vt:lpwstr>
  </property>
  <property fmtid="{D5CDD505-2E9C-101B-9397-08002B2CF9AE}" pid="4" name="KSOTemplateUUID">
    <vt:lpwstr>v1.0_mb_3bZ/EAZ3qwwESjKNEFSX+g==</vt:lpwstr>
  </property>
</Properties>
</file>