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ppt/tags/tag16.xml" ContentType="application/vnd.openxmlformats-officedocument.presentationml.tags+xml"/>
  <Override PartName="/ppt/tags/tag17.xml" ContentType="application/vnd.openxmlformats-officedocument.presentationml.tags+xml"/>
  <Override PartName="/ppt/tags/tag18.xml" ContentType="application/vnd.openxmlformats-officedocument.presentationml.tags+xml"/>
  <Override PartName="/ppt/tags/tag19.xml" ContentType="application/vnd.openxmlformats-officedocument.presentationml.tags+xml"/>
  <Override PartName="/ppt/tags/tag20.xml" ContentType="application/vnd.openxmlformats-officedocument.presentationml.tags+xml"/>
  <Override PartName="/ppt/tags/tag21.xml" ContentType="application/vnd.openxmlformats-officedocument.presentationml.tags+xml"/>
  <Override PartName="/ppt/tags/tag22.xml" ContentType="application/vnd.openxmlformats-officedocument.presentationml.tags+xml"/>
  <Override PartName="/ppt/tags/tag23.xml" ContentType="application/vnd.openxmlformats-officedocument.presentationml.tags+xml"/>
  <Override PartName="/ppt/tags/tag24.xml" ContentType="application/vnd.openxmlformats-officedocument.presentationml.tags+xml"/>
  <Override PartName="/ppt/tags/tag25.xml" ContentType="application/vnd.openxmlformats-officedocument.presentationml.tags+xml"/>
  <Override PartName="/ppt/tags/tag26.xml" ContentType="application/vnd.openxmlformats-officedocument.presentationml.tags+xml"/>
  <Override PartName="/ppt/tags/tag27.xml" ContentType="application/vnd.openxmlformats-officedocument.presentationml.tags+xml"/>
  <Override PartName="/ppt/tags/tag28.xml" ContentType="application/vnd.openxmlformats-officedocument.presentationml.tags+xml"/>
  <Override PartName="/ppt/tags/tag29.xml" ContentType="application/vnd.openxmlformats-officedocument.presentationml.tags+xml"/>
  <Override PartName="/ppt/tags/tag30.xml" ContentType="application/vnd.openxmlformats-officedocument.presentationml.tags+xml"/>
  <Override PartName="/ppt/tags/tag31.xml" ContentType="application/vnd.openxmlformats-officedocument.presentationml.tags+xml"/>
  <Override PartName="/ppt/tags/tag32.xml" ContentType="application/vnd.openxmlformats-officedocument.presentationml.tags+xml"/>
  <Override PartName="/ppt/tags/tag33.xml" ContentType="application/vnd.openxmlformats-officedocument.presentationml.tags+xml"/>
  <Override PartName="/ppt/tags/tag34.xml" ContentType="application/vnd.openxmlformats-officedocument.presentationml.tags+xml"/>
  <Override PartName="/ppt/tags/tag35.xml" ContentType="application/vnd.openxmlformats-officedocument.presentationml.tags+xml"/>
  <Override PartName="/ppt/tags/tag36.xml" ContentType="application/vnd.openxmlformats-officedocument.presentationml.tags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tags/tag94.xml" ContentType="application/vnd.openxmlformats-officedocument.presentationml.tags+xml"/>
  <Override PartName="/ppt/tags/tag95.xml" ContentType="application/vnd.openxmlformats-officedocument.presentationml.tags+xml"/>
  <Override PartName="/ppt/tags/tag96.xml" ContentType="application/vnd.openxmlformats-officedocument.presentationml.tag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81" r:id="rId2"/>
    <p:sldId id="258" r:id="rId3"/>
    <p:sldId id="260" r:id="rId4"/>
    <p:sldId id="280" r:id="rId5"/>
    <p:sldId id="264" r:id="rId6"/>
    <p:sldId id="279" r:id="rId7"/>
    <p:sldId id="262" r:id="rId8"/>
    <p:sldId id="263" r:id="rId9"/>
    <p:sldId id="265" r:id="rId10"/>
    <p:sldId id="268" r:id="rId11"/>
    <p:sldId id="277" r:id="rId12"/>
    <p:sldId id="276" r:id="rId13"/>
    <p:sldId id="278" r:id="rId14"/>
    <p:sldId id="275" r:id="rId15"/>
  </p:sldIdLst>
  <p:sldSz cx="12192000" cy="6858000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33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showAnimation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FFFF"/>
    <a:srgbClr val="DCDCDC"/>
    <a:srgbClr val="F0F0F0"/>
    <a:srgbClr val="E6E6E6"/>
    <a:srgbClr val="C8C8C8"/>
    <a:srgbClr val="FAFAFA"/>
    <a:srgbClr val="BEBEB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3778" autoAdjust="0"/>
    <p:restoredTop sz="94660"/>
  </p:normalViewPr>
  <p:slideViewPr>
    <p:cSldViewPr snapToGrid="0" showGuides="1">
      <p:cViewPr varScale="1">
        <p:scale>
          <a:sx n="63" d="100"/>
          <a:sy n="63" d="100"/>
        </p:scale>
        <p:origin x="280" y="52"/>
      </p:cViewPr>
      <p:guideLst>
        <p:guide orient="horz" pos="2133"/>
        <p:guide pos="3840"/>
      </p:guideLst>
    </p:cSldViewPr>
  </p:slideViewPr>
  <p:notesTextViewPr>
    <p:cViewPr>
      <p:scale>
        <a:sx n="3" d="2"/>
        <a:sy n="3" d="2"/>
      </p:scale>
      <p:origin x="0" y="0"/>
    </p:cViewPr>
  </p:notesTextViewPr>
  <p:notesViewPr>
    <p:cSldViewPr snapToGrid="0">
      <p:cViewPr varScale="1">
        <p:scale>
          <a:sx n="92" d="100"/>
          <a:sy n="92" d="100"/>
        </p:scale>
        <p:origin x="2550" y="102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tags" Target="../tags/tag9.xml"/><Relationship Id="rId2" Type="http://schemas.openxmlformats.org/officeDocument/2006/relationships/tags" Target="../tags/tag8.xml"/><Relationship Id="rId1" Type="http://schemas.openxmlformats.org/officeDocument/2006/relationships/tags" Target="../tags/tag7.xml"/><Relationship Id="rId6" Type="http://schemas.openxmlformats.org/officeDocument/2006/relationships/slideMaster" Target="../slideMasters/slideMaster1.xml"/><Relationship Id="rId5" Type="http://schemas.openxmlformats.org/officeDocument/2006/relationships/tags" Target="../tags/tag11.xml"/><Relationship Id="rId4" Type="http://schemas.openxmlformats.org/officeDocument/2006/relationships/tags" Target="../tags/tag10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tags" Target="../tags/tag14.xml"/><Relationship Id="rId2" Type="http://schemas.openxmlformats.org/officeDocument/2006/relationships/tags" Target="../tags/tag13.xml"/><Relationship Id="rId1" Type="http://schemas.openxmlformats.org/officeDocument/2006/relationships/tags" Target="../tags/tag12.xml"/><Relationship Id="rId6" Type="http://schemas.openxmlformats.org/officeDocument/2006/relationships/slideMaster" Target="../slideMasters/slideMaster1.xml"/><Relationship Id="rId5" Type="http://schemas.openxmlformats.org/officeDocument/2006/relationships/tags" Target="../tags/tag16.xml"/><Relationship Id="rId4" Type="http://schemas.openxmlformats.org/officeDocument/2006/relationships/tags" Target="../tags/tag15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tags" Target="../tags/tag19.xml"/><Relationship Id="rId2" Type="http://schemas.openxmlformats.org/officeDocument/2006/relationships/tags" Target="../tags/tag18.xml"/><Relationship Id="rId1" Type="http://schemas.openxmlformats.org/officeDocument/2006/relationships/tags" Target="../tags/tag17.xml"/><Relationship Id="rId6" Type="http://schemas.openxmlformats.org/officeDocument/2006/relationships/slideMaster" Target="../slideMasters/slideMaster1.xml"/><Relationship Id="rId5" Type="http://schemas.openxmlformats.org/officeDocument/2006/relationships/tags" Target="../tags/tag21.xml"/><Relationship Id="rId4" Type="http://schemas.openxmlformats.org/officeDocument/2006/relationships/tags" Target="../tags/tag20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tags" Target="../tags/tag24.xml"/><Relationship Id="rId7" Type="http://schemas.openxmlformats.org/officeDocument/2006/relationships/slideMaster" Target="../slideMasters/slideMaster1.xml"/><Relationship Id="rId2" Type="http://schemas.openxmlformats.org/officeDocument/2006/relationships/tags" Target="../tags/tag23.xml"/><Relationship Id="rId1" Type="http://schemas.openxmlformats.org/officeDocument/2006/relationships/tags" Target="../tags/tag22.xml"/><Relationship Id="rId6" Type="http://schemas.openxmlformats.org/officeDocument/2006/relationships/tags" Target="../tags/tag27.xml"/><Relationship Id="rId5" Type="http://schemas.openxmlformats.org/officeDocument/2006/relationships/tags" Target="../tags/tag26.xml"/><Relationship Id="rId4" Type="http://schemas.openxmlformats.org/officeDocument/2006/relationships/tags" Target="../tags/tag25.xml"/></Relationships>
</file>

<file path=ppt/slideLayouts/_rels/slideLayout5.xml.rels><?xml version="1.0" encoding="UTF-8" standalone="yes"?>
<Relationships xmlns="http://schemas.openxmlformats.org/package/2006/relationships"><Relationship Id="rId8" Type="http://schemas.openxmlformats.org/officeDocument/2006/relationships/tags" Target="../tags/tag35.xml"/><Relationship Id="rId3" Type="http://schemas.openxmlformats.org/officeDocument/2006/relationships/tags" Target="../tags/tag30.xml"/><Relationship Id="rId7" Type="http://schemas.openxmlformats.org/officeDocument/2006/relationships/tags" Target="../tags/tag34.xml"/><Relationship Id="rId2" Type="http://schemas.openxmlformats.org/officeDocument/2006/relationships/tags" Target="../tags/tag29.xml"/><Relationship Id="rId1" Type="http://schemas.openxmlformats.org/officeDocument/2006/relationships/tags" Target="../tags/tag28.xml"/><Relationship Id="rId6" Type="http://schemas.openxmlformats.org/officeDocument/2006/relationships/tags" Target="../tags/tag33.xml"/><Relationship Id="rId5" Type="http://schemas.openxmlformats.org/officeDocument/2006/relationships/tags" Target="../tags/tag32.xml"/><Relationship Id="rId4" Type="http://schemas.openxmlformats.org/officeDocument/2006/relationships/tags" Target="../tags/tag31.xml"/><Relationship Id="rId9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tags" Target="../tags/tag38.xml"/><Relationship Id="rId2" Type="http://schemas.openxmlformats.org/officeDocument/2006/relationships/tags" Target="../tags/tag37.xml"/><Relationship Id="rId1" Type="http://schemas.openxmlformats.org/officeDocument/2006/relationships/tags" Target="../tags/tag36.xml"/><Relationship Id="rId5" Type="http://schemas.openxmlformats.org/officeDocument/2006/relationships/slideMaster" Target="../slideMasters/slideMaster1.xml"/><Relationship Id="rId4" Type="http://schemas.openxmlformats.org/officeDocument/2006/relationships/tags" Target="../tags/tag39.xml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tags" Target="../tags/tag42.xml"/><Relationship Id="rId2" Type="http://schemas.openxmlformats.org/officeDocument/2006/relationships/tags" Target="../tags/tag41.xml"/><Relationship Id="rId1" Type="http://schemas.openxmlformats.org/officeDocument/2006/relationships/tags" Target="../tags/tag40.xml"/><Relationship Id="rId4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tags" Target="../tags/tag45.xml"/><Relationship Id="rId7" Type="http://schemas.openxmlformats.org/officeDocument/2006/relationships/slideMaster" Target="../slideMasters/slideMaster1.xml"/><Relationship Id="rId2" Type="http://schemas.openxmlformats.org/officeDocument/2006/relationships/tags" Target="../tags/tag44.xml"/><Relationship Id="rId1" Type="http://schemas.openxmlformats.org/officeDocument/2006/relationships/tags" Target="../tags/tag43.xml"/><Relationship Id="rId6" Type="http://schemas.openxmlformats.org/officeDocument/2006/relationships/tags" Target="../tags/tag48.xml"/><Relationship Id="rId5" Type="http://schemas.openxmlformats.org/officeDocument/2006/relationships/tags" Target="../tags/tag47.xml"/><Relationship Id="rId4" Type="http://schemas.openxmlformats.org/officeDocument/2006/relationships/tags" Target="../tags/tag46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tags" Target="../tags/tag51.xml"/><Relationship Id="rId2" Type="http://schemas.openxmlformats.org/officeDocument/2006/relationships/tags" Target="../tags/tag50.xml"/><Relationship Id="rId1" Type="http://schemas.openxmlformats.org/officeDocument/2006/relationships/tags" Target="../tags/tag49.xml"/><Relationship Id="rId6" Type="http://schemas.openxmlformats.org/officeDocument/2006/relationships/slideMaster" Target="../slideMasters/slideMaster1.xml"/><Relationship Id="rId5" Type="http://schemas.openxmlformats.org/officeDocument/2006/relationships/tags" Target="../tags/tag53.xml"/><Relationship Id="rId4" Type="http://schemas.openxmlformats.org/officeDocument/2006/relationships/tags" Target="../tags/tag52.xml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tags" Target="../tags/tag56.xml"/><Relationship Id="rId2" Type="http://schemas.openxmlformats.org/officeDocument/2006/relationships/tags" Target="../tags/tag55.xml"/><Relationship Id="rId1" Type="http://schemas.openxmlformats.org/officeDocument/2006/relationships/tags" Target="../tags/tag54.xml"/><Relationship Id="rId5" Type="http://schemas.openxmlformats.org/officeDocument/2006/relationships/slideMaster" Target="../slideMasters/slideMaster1.xml"/><Relationship Id="rId4" Type="http://schemas.openxmlformats.org/officeDocument/2006/relationships/tags" Target="../tags/tag57.xml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tags" Target="../tags/tag60.xml"/><Relationship Id="rId2" Type="http://schemas.openxmlformats.org/officeDocument/2006/relationships/tags" Target="../tags/tag59.xml"/><Relationship Id="rId1" Type="http://schemas.openxmlformats.org/officeDocument/2006/relationships/tags" Target="../tags/tag58.xml"/><Relationship Id="rId6" Type="http://schemas.openxmlformats.org/officeDocument/2006/relationships/slideMaster" Target="../slideMasters/slideMaster1.xml"/><Relationship Id="rId5" Type="http://schemas.openxmlformats.org/officeDocument/2006/relationships/tags" Target="../tags/tag62.xml"/><Relationship Id="rId4" Type="http://schemas.openxmlformats.org/officeDocument/2006/relationships/tags" Target="../tags/tag6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  <p:custDataLst>
              <p:tags r:id="rId1"/>
            </p:custDataLst>
          </p:nvPr>
        </p:nvSpPr>
        <p:spPr>
          <a:xfrm>
            <a:off x="1198800" y="914400"/>
            <a:ext cx="9799200" cy="2570400"/>
          </a:xfrm>
        </p:spPr>
        <p:txBody>
          <a:bodyPr lIns="90000" tIns="46800" rIns="90000" bIns="46800" anchor="b" anchorCtr="0">
            <a:normAutofit/>
          </a:bodyPr>
          <a:lstStyle>
            <a:lvl1pPr algn="ctr">
              <a:defRPr sz="6000"/>
            </a:lvl1pPr>
          </a:lstStyle>
          <a:p>
            <a:r>
              <a:rPr lang="zh-CN" altLang="en-US" dirty="0"/>
              <a:t>单击此处编辑母版标题样式</a:t>
            </a:r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  <p:custDataLst>
              <p:tags r:id="rId2"/>
            </p:custDataLst>
          </p:nvPr>
        </p:nvSpPr>
        <p:spPr>
          <a:xfrm>
            <a:off x="1198800" y="3560400"/>
            <a:ext cx="9799200" cy="1472400"/>
          </a:xfrm>
        </p:spPr>
        <p:txBody>
          <a:bodyPr lIns="90000" tIns="46800" rIns="90000" bIns="46800">
            <a:normAutofit/>
          </a:bodyPr>
          <a:lstStyle>
            <a:lvl1pPr marL="0" indent="0" algn="ctr">
              <a:lnSpc>
                <a:spcPct val="110000"/>
              </a:lnSpc>
              <a:buNone/>
              <a:defRPr sz="2400" spc="2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 dirty="0"/>
              <a:t>单击此处编辑母版副标题样式</a:t>
            </a:r>
          </a:p>
        </p:txBody>
      </p:sp>
      <p:sp>
        <p:nvSpPr>
          <p:cNvPr id="16" name="日期占位符 15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>2026/7/4</a:t>
            </a:fld>
            <a:endParaRPr lang="zh-CN" altLang="en-US"/>
          </a:p>
        </p:txBody>
      </p:sp>
      <p:sp>
        <p:nvSpPr>
          <p:cNvPr id="17" name="页脚占位符 16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18" name="灯片编号占位符 17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>‹#›</a:t>
            </a:fld>
            <a:endParaRPr lang="zh-CN" alt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608400" y="608400"/>
            <a:ext cx="10969200" cy="705600"/>
          </a:xfrm>
        </p:spPr>
        <p:txBody>
          <a:bodyPr vert="horz" lIns="90000" tIns="46800" rIns="90000" bIns="46800" rtlCol="0" anchor="ctr" anchorCtr="0">
            <a:normAutofit/>
          </a:bodyPr>
          <a:lstStyle/>
          <a:p>
            <a:pPr lvl="0"/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  <p:custDataLst>
              <p:tags r:id="rId2"/>
            </p:custDataLst>
          </p:nvPr>
        </p:nvSpPr>
        <p:spPr>
          <a:xfrm>
            <a:off x="608400" y="1490400"/>
            <a:ext cx="10969200" cy="4759200"/>
          </a:xfrm>
        </p:spPr>
        <p:txBody>
          <a:bodyPr vert="horz" lIns="90000" tIns="46800" rIns="90000" bIns="46800" rtlCol="0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>2026/7/4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 hasCustomPrompt="1"/>
            <p:custDataLst>
              <p:tags r:id="rId1"/>
            </p:custDataLst>
          </p:nvPr>
        </p:nvSpPr>
        <p:spPr>
          <a:xfrm>
            <a:off x="1990800" y="3848400"/>
            <a:ext cx="7768800" cy="766800"/>
          </a:xfrm>
        </p:spPr>
        <p:txBody>
          <a:bodyPr lIns="90000" tIns="46800" rIns="90000" bIns="46800" anchor="b" anchorCtr="0">
            <a:normAutofit/>
          </a:bodyPr>
          <a:lstStyle>
            <a:lvl1pPr>
              <a:defRPr sz="4400"/>
            </a:lvl1pPr>
          </a:lstStyle>
          <a:p>
            <a:r>
              <a:rPr lang="zh-CN" altLang="en-US" dirty="0"/>
              <a:t>单击此处编辑标题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 hasCustomPrompt="1"/>
            <p:custDataLst>
              <p:tags r:id="rId2"/>
            </p:custDataLst>
          </p:nvPr>
        </p:nvSpPr>
        <p:spPr>
          <a:xfrm>
            <a:off x="1990800" y="4615200"/>
            <a:ext cx="7768800" cy="867600"/>
          </a:xfrm>
        </p:spPr>
        <p:txBody>
          <a:bodyPr lIns="90000" tIns="46800" rIns="90000" bIns="46800">
            <a:normAutofit/>
          </a:bodyPr>
          <a:lstStyle>
            <a:lvl1pPr marL="0" indent="0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dirty="0"/>
              <a:t>单击此处编辑文本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>2026/7/4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608400" y="608400"/>
            <a:ext cx="10969200" cy="705600"/>
          </a:xfrm>
        </p:spPr>
        <p:txBody>
          <a:bodyPr vert="horz" lIns="90000" tIns="46800" rIns="90000" bIns="46800" rtlCol="0" anchor="ctr" anchorCtr="0">
            <a:normAutofit/>
          </a:bodyPr>
          <a:lstStyle/>
          <a:p>
            <a:pPr lvl="0"/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  <p:custDataLst>
              <p:tags r:id="rId2"/>
            </p:custDataLst>
          </p:nvPr>
        </p:nvSpPr>
        <p:spPr>
          <a:xfrm>
            <a:off x="608400" y="1501200"/>
            <a:ext cx="5176800" cy="4748400"/>
          </a:xfrm>
        </p:spPr>
        <p:txBody>
          <a:bodyPr vert="horz" lIns="90000" tIns="46800" rIns="90000" bIns="46800" rtlCol="0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  <p:custDataLst>
              <p:tags r:id="rId3"/>
            </p:custDataLst>
          </p:nvPr>
        </p:nvSpPr>
        <p:spPr>
          <a:xfrm>
            <a:off x="6411600" y="1501200"/>
            <a:ext cx="5176800" cy="4748400"/>
          </a:xfrm>
        </p:spPr>
        <p:txBody>
          <a:bodyPr lIns="90000" tIns="46800" rIns="90000" bIns="46800">
            <a:normAutofit/>
          </a:bodyPr>
          <a:lstStyle/>
          <a:p>
            <a:pPr lvl="0"/>
            <a:r>
              <a:rPr lang="zh-CN" altLang="en-US" dirty="0"/>
              <a:t>单击此处编辑母版文本样式</a:t>
            </a:r>
          </a:p>
          <a:p>
            <a:pPr lvl="1"/>
            <a:r>
              <a:rPr lang="zh-CN" altLang="en-US" dirty="0"/>
              <a:t>第二级</a:t>
            </a:r>
          </a:p>
          <a:p>
            <a:pPr lvl="2"/>
            <a:r>
              <a:rPr lang="zh-CN" altLang="en-US" dirty="0"/>
              <a:t>第三级</a:t>
            </a:r>
          </a:p>
          <a:p>
            <a:pPr lvl="3"/>
            <a:r>
              <a:rPr lang="zh-CN" altLang="en-US" dirty="0"/>
              <a:t>第四级</a:t>
            </a:r>
          </a:p>
          <a:p>
            <a:pPr lvl="4"/>
            <a:r>
              <a:rPr lang="zh-CN" altLang="en-US" dirty="0"/>
              <a:t>第五级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>2026/7/4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608400" y="608400"/>
            <a:ext cx="10969200" cy="705600"/>
          </a:xfrm>
        </p:spPr>
        <p:txBody>
          <a:bodyPr vert="horz" lIns="90000" tIns="46800" rIns="90000" bIns="46800" rtlCol="0" anchor="ctr" anchorCtr="0">
            <a:normAutofit/>
          </a:bodyPr>
          <a:lstStyle/>
          <a:p>
            <a:pPr lvl="0"/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 hasCustomPrompt="1"/>
            <p:custDataLst>
              <p:tags r:id="rId2"/>
            </p:custDataLst>
          </p:nvPr>
        </p:nvSpPr>
        <p:spPr>
          <a:xfrm>
            <a:off x="608400" y="1429200"/>
            <a:ext cx="5342400" cy="381600"/>
          </a:xfrm>
        </p:spPr>
        <p:txBody>
          <a:bodyPr lIns="101600" tIns="38100" rIns="76200" bIns="38100" anchor="t" anchorCtr="0">
            <a:normAutofit/>
          </a:bodyPr>
          <a:lstStyle>
            <a:lvl1pPr marL="0" indent="0">
              <a:lnSpc>
                <a:spcPct val="100000"/>
              </a:lnSpc>
              <a:buNone/>
              <a:defRPr sz="2000" b="1" spc="2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dirty="0"/>
              <a:t>单击此处编辑文本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  <p:custDataLst>
              <p:tags r:id="rId3"/>
            </p:custDataLst>
          </p:nvPr>
        </p:nvSpPr>
        <p:spPr>
          <a:xfrm>
            <a:off x="608400" y="1854000"/>
            <a:ext cx="5342400" cy="4395600"/>
          </a:xfrm>
        </p:spPr>
        <p:txBody>
          <a:bodyPr vert="horz" lIns="101600" tIns="0" rIns="82550" bIns="0" rtlCol="0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 hasCustomPrompt="1"/>
            <p:custDataLst>
              <p:tags r:id="rId4"/>
            </p:custDataLst>
          </p:nvPr>
        </p:nvSpPr>
        <p:spPr>
          <a:xfrm>
            <a:off x="6235750" y="1421729"/>
            <a:ext cx="5342400" cy="381600"/>
          </a:xfrm>
        </p:spPr>
        <p:txBody>
          <a:bodyPr vert="horz" lIns="101600" tIns="38100" rIns="76200" bIns="38100" rtlCol="0" anchor="t" anchorCtr="0">
            <a:normAutofit/>
          </a:bodyPr>
          <a:lstStyle>
            <a:lvl1pPr marL="0" indent="0">
              <a:lnSpc>
                <a:spcPct val="100000"/>
              </a:lnSpc>
              <a:buNone/>
              <a:defRPr sz="2000" b="1" spc="2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单击此处编辑文本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  <p:custDataLst>
              <p:tags r:id="rId5"/>
            </p:custDataLst>
          </p:nvPr>
        </p:nvSpPr>
        <p:spPr>
          <a:xfrm>
            <a:off x="6235750" y="1854000"/>
            <a:ext cx="5342400" cy="4395600"/>
          </a:xfrm>
        </p:spPr>
        <p:txBody>
          <a:bodyPr vert="horz" lIns="101600" tIns="0" rIns="82550" bIns="0" rtlCol="0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>2026/7/4</a:t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608400" y="608400"/>
            <a:ext cx="10969200" cy="705600"/>
          </a:xfrm>
        </p:spPr>
        <p:txBody>
          <a:bodyPr vert="horz" lIns="90000" tIns="46800" rIns="90000" bIns="46800" rtlCol="0" anchor="ctr" anchorCtr="0">
            <a:normAutofit/>
          </a:bodyPr>
          <a:lstStyle/>
          <a:p>
            <a:pPr lvl="0"/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>2026/7/4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  <p:custDataLst>
              <p:tags r:id="rId1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>2026/7/4</a:t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  <p:custDataLst>
              <p:tags r:id="rId2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  <p:custDataLst>
              <p:tags r:id="rId3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图片占位符 2"/>
          <p:cNvSpPr>
            <a:spLocks noGrp="1"/>
          </p:cNvSpPr>
          <p:nvPr>
            <p:ph type="pic" idx="1"/>
            <p:custDataLst>
              <p:tags r:id="rId1"/>
            </p:custDataLst>
          </p:nvPr>
        </p:nvSpPr>
        <p:spPr>
          <a:xfrm>
            <a:off x="608400" y="1555200"/>
            <a:ext cx="5233077" cy="4608000"/>
          </a:xfrm>
        </p:spPr>
        <p:txBody>
          <a:bodyPr vert="horz" lIns="90000" tIns="46800" rIns="90000" bIns="46800" rtlCol="0">
            <a:normAutofit/>
          </a:bodyPr>
          <a:lstStyle>
            <a:lvl1pPr>
              <a:buNone/>
              <a:defRPr sz="1600"/>
            </a:lvl1pPr>
          </a:lstStyle>
          <a:p>
            <a:pPr lvl="0"/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  <p:custDataLst>
              <p:tags r:id="rId2"/>
            </p:custDataLst>
          </p:nvPr>
        </p:nvSpPr>
        <p:spPr>
          <a:xfrm>
            <a:off x="6350400" y="1555200"/>
            <a:ext cx="5227200" cy="4608000"/>
          </a:xfrm>
        </p:spPr>
        <p:txBody>
          <a:bodyPr vert="horz" lIns="90000" tIns="46800" rIns="90000" bIns="46800" rtlCol="0">
            <a:normAutofit/>
          </a:bodyPr>
          <a:lstStyle>
            <a:lvl1pPr>
              <a:buNone/>
              <a:defRPr sz="1600"/>
            </a:lvl1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lstStyle/>
          <a:p>
            <a:fld id="{9EFD9D74-47D9-4702-A33C-335B63B48DBF}" type="datetimeFigureOut">
              <a:rPr lang="zh-CN" altLang="en-US" smtClean="0"/>
              <a:t>2026/7/4</a:t>
            </a:fld>
            <a:endParaRPr lang="zh-CN" altLang="en-US" dirty="0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lstStyle/>
          <a:p>
            <a:fld id="{FABC47A4-756D-490B-A52F-7D9E2C9FC05F}" type="slidenum">
              <a:rPr lang="zh-CN" altLang="en-US" smtClean="0"/>
              <a:t>‹#›</a:t>
            </a:fld>
            <a:endParaRPr lang="zh-CN" altLang="en-US"/>
          </a:p>
        </p:txBody>
      </p:sp>
      <p:sp>
        <p:nvSpPr>
          <p:cNvPr id="9" name="标题 8"/>
          <p:cNvSpPr>
            <a:spLocks noGrp="1"/>
          </p:cNvSpPr>
          <p:nvPr>
            <p:ph type="title"/>
            <p:custDataLst>
              <p:tags r:id="rId6"/>
            </p:custDataLst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 hasCustomPrompt="1"/>
            <p:custDataLst>
              <p:tags r:id="rId1"/>
            </p:custDataLst>
          </p:nvPr>
        </p:nvSpPr>
        <p:spPr>
          <a:xfrm>
            <a:off x="10234800" y="914400"/>
            <a:ext cx="1044000" cy="5029200"/>
          </a:xfrm>
        </p:spPr>
        <p:txBody>
          <a:bodyPr vert="eaVert" lIns="90000" tIns="46800" rIns="90000" bIns="46800" rtlCol="0" anchor="ctr" anchorCtr="0">
            <a:normAutofit/>
          </a:bodyPr>
          <a:lstStyle>
            <a:lvl1pPr>
              <a:buNone/>
              <a:defRPr sz="2800"/>
            </a:lvl1pPr>
          </a:lstStyle>
          <a:p>
            <a:pPr lvl="0"/>
            <a:r>
              <a:rPr lang="zh-CN" altLang="en-US"/>
              <a:t>单击此处编辑标题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  <p:custDataLst>
              <p:tags r:id="rId2"/>
            </p:custDataLst>
          </p:nvPr>
        </p:nvSpPr>
        <p:spPr>
          <a:xfrm>
            <a:off x="914400" y="914400"/>
            <a:ext cx="9169200" cy="5029200"/>
          </a:xfrm>
        </p:spPr>
        <p:txBody>
          <a:bodyPr vert="eaVert" lIns="46800" tIns="46800" rIns="46800" bIns="46800"/>
          <a:lstStyle>
            <a:lvl1pPr marL="228600" indent="-228600">
              <a:spcAft>
                <a:spcPts val="1000"/>
              </a:spcAft>
              <a:defRPr spc="300"/>
            </a:lvl1pPr>
            <a:lvl2pPr marL="685800" indent="-228600">
              <a:defRPr spc="300"/>
            </a:lvl2pPr>
            <a:lvl3pPr marL="1143000" indent="-228600">
              <a:defRPr spc="300"/>
            </a:lvl3pPr>
            <a:lvl4pPr marL="1600200" indent="-228600">
              <a:defRPr spc="300"/>
            </a:lvl4pPr>
            <a:lvl5pPr marL="2057400" indent="-228600">
              <a:defRPr spc="300"/>
            </a:lvl5pPr>
          </a:lstStyle>
          <a:p>
            <a:pPr lvl="0"/>
            <a:r>
              <a:rPr lang="zh-CN" altLang="en-US" dirty="0"/>
              <a:t>单击此处编辑母版文本样式</a:t>
            </a:r>
          </a:p>
          <a:p>
            <a:pPr lvl="1"/>
            <a:r>
              <a:rPr lang="zh-CN" altLang="en-US" dirty="0"/>
              <a:t>第二级</a:t>
            </a:r>
          </a:p>
          <a:p>
            <a:pPr lvl="2"/>
            <a:r>
              <a:rPr lang="zh-CN" altLang="en-US" dirty="0"/>
              <a:t>第三级</a:t>
            </a:r>
          </a:p>
          <a:p>
            <a:pPr lvl="3"/>
            <a:r>
              <a:rPr lang="zh-CN" altLang="en-US" dirty="0"/>
              <a:t>第四级</a:t>
            </a:r>
          </a:p>
          <a:p>
            <a:pPr lvl="4"/>
            <a:r>
              <a:rPr lang="zh-CN" altLang="en-US" dirty="0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>2026/7/4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1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>2026/7/4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2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3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>‹#›</a:t>
            </a:fld>
            <a:endParaRPr lang="zh-CN" altLang="en-US"/>
          </a:p>
        </p:txBody>
      </p:sp>
      <p:sp>
        <p:nvSpPr>
          <p:cNvPr id="7" name="内容占位符 6"/>
          <p:cNvSpPr>
            <a:spLocks noGrp="1"/>
          </p:cNvSpPr>
          <p:nvPr>
            <p:ph sz="quarter" idx="13"/>
            <p:custDataLst>
              <p:tags r:id="rId4"/>
            </p:custDataLst>
          </p:nvPr>
        </p:nvSpPr>
        <p:spPr>
          <a:xfrm>
            <a:off x="608400" y="774000"/>
            <a:ext cx="10972800" cy="5482800"/>
          </a:xfrm>
        </p:spPr>
        <p:txBody>
          <a:bodyPr/>
          <a:lstStyle/>
          <a:p>
            <a:pPr lvl="0"/>
            <a:r>
              <a:rPr lang="zh-CN" altLang="en-US" dirty="0"/>
              <a:t>单击此处编辑母版文本样式</a:t>
            </a:r>
          </a:p>
          <a:p>
            <a:pPr lvl="1"/>
            <a:r>
              <a:rPr lang="zh-CN" altLang="en-US" dirty="0"/>
              <a:t>第二级</a:t>
            </a:r>
          </a:p>
          <a:p>
            <a:pPr lvl="2"/>
            <a:r>
              <a:rPr lang="zh-CN" altLang="en-US" dirty="0"/>
              <a:t>第三级</a:t>
            </a:r>
          </a:p>
          <a:p>
            <a:pPr lvl="3"/>
            <a:r>
              <a:rPr lang="zh-CN" altLang="en-US" dirty="0"/>
              <a:t>第四级</a:t>
            </a:r>
          </a:p>
          <a:p>
            <a:pPr lvl="4"/>
            <a:r>
              <a:rPr lang="zh-CN" altLang="en-US" dirty="0"/>
              <a:t>第五级</a:t>
            </a:r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末尾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1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>2026/7/4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2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3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>‹#›</a:t>
            </a:fld>
            <a:endParaRPr lang="zh-CN" altLang="en-US"/>
          </a:p>
        </p:txBody>
      </p:sp>
      <p:sp>
        <p:nvSpPr>
          <p:cNvPr id="2" name="标题 1"/>
          <p:cNvSpPr>
            <a:spLocks noGrp="1"/>
          </p:cNvSpPr>
          <p:nvPr>
            <p:ph type="title" hasCustomPrompt="1"/>
            <p:custDataLst>
              <p:tags r:id="rId4"/>
            </p:custDataLst>
          </p:nvPr>
        </p:nvSpPr>
        <p:spPr>
          <a:xfrm>
            <a:off x="1198800" y="2484000"/>
            <a:ext cx="9799200" cy="1018800"/>
          </a:xfrm>
        </p:spPr>
        <p:txBody>
          <a:bodyPr vert="horz" lIns="90000" tIns="46800" rIns="90000" bIns="46800" rtlCol="0" anchor="t" anchorCtr="0">
            <a:normAutofit/>
          </a:bodyPr>
          <a:lstStyle>
            <a:lvl1pPr algn="ctr">
              <a:defRPr sz="6000"/>
            </a:lvl1pPr>
          </a:lstStyle>
          <a:p>
            <a:pPr lvl="0"/>
            <a:r>
              <a:rPr lang="zh-CN" altLang="en-US"/>
              <a:t>单击此处编辑标题</a:t>
            </a:r>
          </a:p>
        </p:txBody>
      </p:sp>
      <p:sp>
        <p:nvSpPr>
          <p:cNvPr id="7" name="文本占位符 6"/>
          <p:cNvSpPr>
            <a:spLocks noGrp="1"/>
          </p:cNvSpPr>
          <p:nvPr>
            <p:ph type="body" sz="quarter" idx="13"/>
            <p:custDataLst>
              <p:tags r:id="rId5"/>
            </p:custDataLst>
          </p:nvPr>
        </p:nvSpPr>
        <p:spPr>
          <a:xfrm>
            <a:off x="1198800" y="3560400"/>
            <a:ext cx="9799200" cy="471600"/>
          </a:xfrm>
        </p:spPr>
        <p:txBody>
          <a:bodyPr lIns="90000" tIns="46800" rIns="90000" bIns="46800">
            <a:normAutofit/>
          </a:bodyPr>
          <a:lstStyle>
            <a:lvl1pPr algn="ctr">
              <a:lnSpc>
                <a:spcPct val="110000"/>
              </a:lnSpc>
              <a:buNone/>
              <a:defRPr sz="2400" spc="200"/>
            </a:lvl1pPr>
          </a:lstStyle>
          <a:p>
            <a:pPr lvl="0"/>
            <a:r>
              <a:rPr lang="zh-CN" altLang="en-US" dirty="0"/>
              <a:t>单击此处编辑母版文本样式</a:t>
            </a:r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ags" Target="../tags/tag1.xml"/><Relationship Id="rId18" Type="http://schemas.openxmlformats.org/officeDocument/2006/relationships/tags" Target="../tags/tag6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17" Type="http://schemas.openxmlformats.org/officeDocument/2006/relationships/tags" Target="../tags/tag5.xml"/><Relationship Id="rId2" Type="http://schemas.openxmlformats.org/officeDocument/2006/relationships/slideLayout" Target="../slideLayouts/slideLayout2.xml"/><Relationship Id="rId16" Type="http://schemas.openxmlformats.org/officeDocument/2006/relationships/tags" Target="../tags/tag4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tags" Target="../tags/tag3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ags" Target="../tags/tag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  <p:custDataLst>
              <p:tags r:id="rId14"/>
            </p:custDataLst>
          </p:nvPr>
        </p:nvSpPr>
        <p:spPr>
          <a:xfrm>
            <a:off x="608400" y="608400"/>
            <a:ext cx="10969200" cy="705600"/>
          </a:xfrm>
          <a:prstGeom prst="rect">
            <a:avLst/>
          </a:prstGeom>
        </p:spPr>
        <p:txBody>
          <a:bodyPr vert="horz" lIns="90170" tIns="46990" rIns="90170" bIns="46990" rtlCol="0" anchor="ctr" anchorCtr="0">
            <a:normAutofit/>
          </a:bodyPr>
          <a:lstStyle/>
          <a:p>
            <a:r>
              <a:rPr lang="zh-CN" altLang="en-US" dirty="0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  <p:custDataLst>
              <p:tags r:id="rId15"/>
            </p:custDataLst>
          </p:nvPr>
        </p:nvSpPr>
        <p:spPr>
          <a:xfrm>
            <a:off x="608400" y="1490400"/>
            <a:ext cx="10969200" cy="4759200"/>
          </a:xfrm>
          <a:prstGeom prst="rect">
            <a:avLst/>
          </a:prstGeom>
        </p:spPr>
        <p:txBody>
          <a:bodyPr vert="horz" lIns="90000" tIns="46800" rIns="90000" bIns="46800" rtlCol="0">
            <a:normAutofit/>
          </a:bodyPr>
          <a:lstStyle/>
          <a:p>
            <a:pPr lvl="0"/>
            <a:r>
              <a:rPr lang="zh-CN" altLang="en-US" dirty="0"/>
              <a:t>单击此处编辑母版文本样式</a:t>
            </a:r>
          </a:p>
          <a:p>
            <a:pPr lvl="1"/>
            <a:r>
              <a:rPr lang="zh-CN" altLang="en-US" dirty="0"/>
              <a:t>第二级</a:t>
            </a:r>
          </a:p>
          <a:p>
            <a:pPr lvl="2"/>
            <a:r>
              <a:rPr lang="zh-CN" altLang="en-US" dirty="0"/>
              <a:t>第三级</a:t>
            </a:r>
          </a:p>
          <a:p>
            <a:pPr lvl="3"/>
            <a:r>
              <a:rPr lang="zh-CN" altLang="en-US" dirty="0"/>
              <a:t>第四级</a:t>
            </a:r>
          </a:p>
          <a:p>
            <a:pPr lvl="4"/>
            <a:r>
              <a:rPr lang="zh-CN" altLang="en-US" dirty="0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  <p:custDataLst>
              <p:tags r:id="rId16"/>
            </p:custDataLst>
          </p:nvPr>
        </p:nvSpPr>
        <p:spPr>
          <a:xfrm>
            <a:off x="612000" y="6314400"/>
            <a:ext cx="2700000" cy="3168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>
              <a:defRPr sz="1000" baseline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60FBDFE-C587-4B4C-A407-44438C67B59E}" type="datetimeFigureOut">
              <a:rPr lang="zh-CN" altLang="en-US" smtClean="0"/>
              <a:t>2026/7/4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  <p:custDataLst>
              <p:tags r:id="rId17"/>
            </p:custDataLst>
          </p:nvPr>
        </p:nvSpPr>
        <p:spPr>
          <a:xfrm>
            <a:off x="4116000" y="6314400"/>
            <a:ext cx="3960000" cy="3168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>
              <a:defRPr sz="1000" baseline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 dirty="0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  <p:custDataLst>
              <p:tags r:id="rId18"/>
            </p:custDataLst>
          </p:nvPr>
        </p:nvSpPr>
        <p:spPr>
          <a:xfrm>
            <a:off x="8877600" y="6314400"/>
            <a:ext cx="2700000" cy="3168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r">
              <a:defRPr sz="1000" baseline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9AE70B2-8BF9-45C0-BB95-33D1B9D3A854}" type="slidenum">
              <a:rPr lang="zh-CN" altLang="en-US" smtClean="0"/>
              <a:t>‹#›</a:t>
            </a:fld>
            <a:endParaRPr lang="zh-CN" altLang="en-US" dirty="0"/>
          </a:p>
        </p:txBody>
      </p:sp>
    </p:spTree>
    <p:custDataLst>
      <p:tags r:id="rId13"/>
    </p:custData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fontAlgn="auto" latinLnBrk="0" hangingPunct="1">
        <a:lnSpc>
          <a:spcPct val="100000"/>
        </a:lnSpc>
        <a:spcBef>
          <a:spcPct val="0"/>
        </a:spcBef>
        <a:buNone/>
        <a:defRPr sz="3600" b="0" u="none" strike="noStrike" kern="1200" cap="none" spc="300" normalizeH="0" baseline="0">
          <a:solidFill>
            <a:schemeClr val="tx1">
              <a:lumMod val="85000"/>
              <a:lumOff val="15000"/>
            </a:schemeClr>
          </a:solidFill>
          <a:uFillTx/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fontAlgn="auto" latinLnBrk="0" hangingPunct="1">
        <a:lnSpc>
          <a:spcPct val="130000"/>
        </a:lnSpc>
        <a:spcBef>
          <a:spcPts val="0"/>
        </a:spcBef>
        <a:spcAft>
          <a:spcPts val="1000"/>
        </a:spcAft>
        <a:buFont typeface="Arial" panose="020B0604020202020204" pitchFamily="34" charset="0"/>
        <a:buChar char="●"/>
        <a:defRPr sz="18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+mn-lt"/>
          <a:ea typeface="+mn-ea"/>
          <a:cs typeface="+mn-cs"/>
        </a:defRPr>
      </a:lvl1pPr>
      <a:lvl2pPr marL="685800" indent="-228600" algn="l" defTabSz="914400" rtl="0" eaLnBrk="1" fontAlgn="auto" latinLnBrk="0" hangingPunct="1">
        <a:lnSpc>
          <a:spcPct val="120000"/>
        </a:lnSpc>
        <a:spcBef>
          <a:spcPts val="0"/>
        </a:spcBef>
        <a:spcAft>
          <a:spcPts val="600"/>
        </a:spcAft>
        <a:buFont typeface="Arial" panose="020B0604020202020204" pitchFamily="34" charset="0"/>
        <a:buChar char="●"/>
        <a:tabLst>
          <a:tab pos="1609725" algn="l"/>
          <a:tab pos="1609725" algn="l"/>
          <a:tab pos="1609725" algn="l"/>
          <a:tab pos="1609725" algn="l"/>
        </a:tabLst>
        <a:defRPr sz="16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+mn-lt"/>
          <a:ea typeface="+mn-ea"/>
          <a:cs typeface="+mn-cs"/>
        </a:defRPr>
      </a:lvl2pPr>
      <a:lvl3pPr marL="1143000" indent="-228600" algn="l" defTabSz="914400" rtl="0" eaLnBrk="1" fontAlgn="auto" latinLnBrk="0" hangingPunct="1">
        <a:lnSpc>
          <a:spcPct val="120000"/>
        </a:lnSpc>
        <a:spcBef>
          <a:spcPts val="0"/>
        </a:spcBef>
        <a:spcAft>
          <a:spcPts val="600"/>
        </a:spcAft>
        <a:buFont typeface="Arial" panose="020B0604020202020204" pitchFamily="34" charset="0"/>
        <a:buChar char="●"/>
        <a:defRPr sz="16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+mn-lt"/>
          <a:ea typeface="+mn-ea"/>
          <a:cs typeface="+mn-cs"/>
        </a:defRPr>
      </a:lvl3pPr>
      <a:lvl4pPr marL="1600200" indent="-228600" algn="l" defTabSz="914400" rtl="0" eaLnBrk="1" fontAlgn="auto" latinLnBrk="0" hangingPunct="1">
        <a:lnSpc>
          <a:spcPct val="120000"/>
        </a:lnSpc>
        <a:spcBef>
          <a:spcPts val="0"/>
        </a:spcBef>
        <a:spcAft>
          <a:spcPts val="300"/>
        </a:spcAft>
        <a:buFont typeface="Wingdings" panose="05000000000000000000" charset="0"/>
        <a:buChar char=""/>
        <a:defRPr sz="14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+mn-lt"/>
          <a:ea typeface="+mn-ea"/>
          <a:cs typeface="+mn-cs"/>
        </a:defRPr>
      </a:lvl4pPr>
      <a:lvl5pPr marL="2057400" indent="-228600" algn="l" defTabSz="914400" rtl="0" eaLnBrk="1" fontAlgn="auto" latinLnBrk="0" hangingPunct="1">
        <a:lnSpc>
          <a:spcPct val="120000"/>
        </a:lnSpc>
        <a:spcBef>
          <a:spcPts val="0"/>
        </a:spcBef>
        <a:spcAft>
          <a:spcPts val="300"/>
        </a:spcAft>
        <a:buFont typeface="Arial" panose="020B0604020202020204" pitchFamily="34" charset="0"/>
        <a:buChar char="•"/>
        <a:defRPr sz="14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tags" Target="../tags/tag65.xml"/><Relationship Id="rId7" Type="http://schemas.openxmlformats.org/officeDocument/2006/relationships/image" Target="../media/image3.png"/><Relationship Id="rId2" Type="http://schemas.openxmlformats.org/officeDocument/2006/relationships/tags" Target="../tags/tag64.xml"/><Relationship Id="rId1" Type="http://schemas.openxmlformats.org/officeDocument/2006/relationships/tags" Target="../tags/tag63.xml"/><Relationship Id="rId6" Type="http://schemas.openxmlformats.org/officeDocument/2006/relationships/image" Target="../media/image2.png"/><Relationship Id="rId5" Type="http://schemas.openxmlformats.org/officeDocument/2006/relationships/image" Target="../media/image1.jpeg"/><Relationship Id="rId4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tags" Target="../tags/tag68.xml"/><Relationship Id="rId7" Type="http://schemas.openxmlformats.org/officeDocument/2006/relationships/image" Target="../media/image3.png"/><Relationship Id="rId2" Type="http://schemas.openxmlformats.org/officeDocument/2006/relationships/tags" Target="../tags/tag67.xml"/><Relationship Id="rId1" Type="http://schemas.openxmlformats.org/officeDocument/2006/relationships/tags" Target="../tags/tag66.xml"/><Relationship Id="rId6" Type="http://schemas.openxmlformats.org/officeDocument/2006/relationships/image" Target="../media/image2.png"/><Relationship Id="rId5" Type="http://schemas.openxmlformats.org/officeDocument/2006/relationships/image" Target="../media/image1.jpeg"/><Relationship Id="rId4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png"/><Relationship Id="rId3" Type="http://schemas.openxmlformats.org/officeDocument/2006/relationships/slideLayout" Target="../slideLayouts/slideLayout2.xml"/><Relationship Id="rId7" Type="http://schemas.openxmlformats.org/officeDocument/2006/relationships/image" Target="../media/image3.png"/><Relationship Id="rId2" Type="http://schemas.openxmlformats.org/officeDocument/2006/relationships/tags" Target="../tags/tag70.xml"/><Relationship Id="rId1" Type="http://schemas.openxmlformats.org/officeDocument/2006/relationships/tags" Target="../tags/tag69.xml"/><Relationship Id="rId6" Type="http://schemas.openxmlformats.org/officeDocument/2006/relationships/image" Target="../media/image2.png"/><Relationship Id="rId5" Type="http://schemas.openxmlformats.org/officeDocument/2006/relationships/image" Target="../media/image4.png"/><Relationship Id="rId4" Type="http://schemas.openxmlformats.org/officeDocument/2006/relationships/image" Target="../media/image1.jpe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3.png"/><Relationship Id="rId3" Type="http://schemas.openxmlformats.org/officeDocument/2006/relationships/slideLayout" Target="../slideLayouts/slideLayout2.xml"/><Relationship Id="rId7" Type="http://schemas.openxmlformats.org/officeDocument/2006/relationships/image" Target="../media/image2.png"/><Relationship Id="rId2" Type="http://schemas.openxmlformats.org/officeDocument/2006/relationships/tags" Target="../tags/tag72.xml"/><Relationship Id="rId1" Type="http://schemas.openxmlformats.org/officeDocument/2006/relationships/tags" Target="../tags/tag71.xml"/><Relationship Id="rId6" Type="http://schemas.openxmlformats.org/officeDocument/2006/relationships/image" Target="../media/image7.png"/><Relationship Id="rId5" Type="http://schemas.openxmlformats.org/officeDocument/2006/relationships/image" Target="../media/image6.png"/><Relationship Id="rId4" Type="http://schemas.openxmlformats.org/officeDocument/2006/relationships/image" Target="../media/image1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7" Type="http://schemas.openxmlformats.org/officeDocument/2006/relationships/image" Target="../media/image3.png"/><Relationship Id="rId2" Type="http://schemas.openxmlformats.org/officeDocument/2006/relationships/tags" Target="../tags/tag74.xml"/><Relationship Id="rId1" Type="http://schemas.openxmlformats.org/officeDocument/2006/relationships/tags" Target="../tags/tag73.xml"/><Relationship Id="rId6" Type="http://schemas.openxmlformats.org/officeDocument/2006/relationships/image" Target="../media/image2.png"/><Relationship Id="rId5" Type="http://schemas.openxmlformats.org/officeDocument/2006/relationships/image" Target="../media/image8.png"/><Relationship Id="rId4" Type="http://schemas.openxmlformats.org/officeDocument/2006/relationships/image" Target="../media/image1.jpe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png"/><Relationship Id="rId3" Type="http://schemas.openxmlformats.org/officeDocument/2006/relationships/slideLayout" Target="../slideLayouts/slideLayout2.xml"/><Relationship Id="rId7" Type="http://schemas.openxmlformats.org/officeDocument/2006/relationships/image" Target="../media/image12.png"/><Relationship Id="rId12" Type="http://schemas.openxmlformats.org/officeDocument/2006/relationships/image" Target="../media/image3.png"/><Relationship Id="rId2" Type="http://schemas.openxmlformats.org/officeDocument/2006/relationships/tags" Target="../tags/tag76.xml"/><Relationship Id="rId1" Type="http://schemas.openxmlformats.org/officeDocument/2006/relationships/tags" Target="../tags/tag75.xml"/><Relationship Id="rId6" Type="http://schemas.openxmlformats.org/officeDocument/2006/relationships/image" Target="../media/image9.png"/><Relationship Id="rId11" Type="http://schemas.openxmlformats.org/officeDocument/2006/relationships/image" Target="../media/image2.png"/><Relationship Id="rId5" Type="http://schemas.openxmlformats.org/officeDocument/2006/relationships/image" Target="../media/image100.png"/><Relationship Id="rId10" Type="http://schemas.openxmlformats.org/officeDocument/2006/relationships/image" Target="../media/image15.png"/><Relationship Id="rId4" Type="http://schemas.openxmlformats.org/officeDocument/2006/relationships/image" Target="../media/image1.jpeg"/><Relationship Id="rId9" Type="http://schemas.openxmlformats.org/officeDocument/2006/relationships/image" Target="../media/image14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3.png"/><Relationship Id="rId3" Type="http://schemas.openxmlformats.org/officeDocument/2006/relationships/tags" Target="../tags/tag79.xml"/><Relationship Id="rId7" Type="http://schemas.openxmlformats.org/officeDocument/2006/relationships/image" Target="../media/image2.png"/><Relationship Id="rId2" Type="http://schemas.openxmlformats.org/officeDocument/2006/relationships/tags" Target="../tags/tag78.xml"/><Relationship Id="rId1" Type="http://schemas.openxmlformats.org/officeDocument/2006/relationships/tags" Target="../tags/tag77.xml"/><Relationship Id="rId6" Type="http://schemas.openxmlformats.org/officeDocument/2006/relationships/image" Target="../media/image10.png"/><Relationship Id="rId5" Type="http://schemas.openxmlformats.org/officeDocument/2006/relationships/image" Target="../media/image1.jpeg"/><Relationship Id="rId4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7.png"/><Relationship Id="rId3" Type="http://schemas.openxmlformats.org/officeDocument/2006/relationships/tags" Target="../tags/tag82.xml"/><Relationship Id="rId7" Type="http://schemas.openxmlformats.org/officeDocument/2006/relationships/image" Target="../media/image16.png"/><Relationship Id="rId12" Type="http://schemas.openxmlformats.org/officeDocument/2006/relationships/image" Target="../media/image19.png"/><Relationship Id="rId2" Type="http://schemas.openxmlformats.org/officeDocument/2006/relationships/tags" Target="../tags/tag81.xml"/><Relationship Id="rId1" Type="http://schemas.openxmlformats.org/officeDocument/2006/relationships/tags" Target="../tags/tag80.xml"/><Relationship Id="rId6" Type="http://schemas.openxmlformats.org/officeDocument/2006/relationships/tags" Target="../tags/tag82.xml"/><Relationship Id="rId11" Type="http://schemas.openxmlformats.org/officeDocument/2006/relationships/image" Target="../media/image3.png"/><Relationship Id="rId5" Type="http://schemas.openxmlformats.org/officeDocument/2006/relationships/image" Target="../media/image1.jpeg"/><Relationship Id="rId10" Type="http://schemas.openxmlformats.org/officeDocument/2006/relationships/image" Target="../media/image2.png"/><Relationship Id="rId4" Type="http://schemas.openxmlformats.org/officeDocument/2006/relationships/slideLayout" Target="../slideLayouts/slideLayout2.xml"/><Relationship Id="rId9" Type="http://schemas.openxmlformats.org/officeDocument/2006/relationships/image" Target="../media/image18.pn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201.png"/><Relationship Id="rId3" Type="http://schemas.openxmlformats.org/officeDocument/2006/relationships/tags" Target="../tags/tag85.xml"/><Relationship Id="rId7" Type="http://schemas.openxmlformats.org/officeDocument/2006/relationships/tags" Target="../tags/tag85.xml"/><Relationship Id="rId2" Type="http://schemas.openxmlformats.org/officeDocument/2006/relationships/tags" Target="../tags/tag84.xml"/><Relationship Id="rId1" Type="http://schemas.openxmlformats.org/officeDocument/2006/relationships/tags" Target="../tags/tag83.xml"/><Relationship Id="rId6" Type="http://schemas.openxmlformats.org/officeDocument/2006/relationships/image" Target="../media/image11.png"/><Relationship Id="rId11" Type="http://schemas.openxmlformats.org/officeDocument/2006/relationships/image" Target="../media/image3.png"/><Relationship Id="rId5" Type="http://schemas.openxmlformats.org/officeDocument/2006/relationships/image" Target="../media/image1.jpeg"/><Relationship Id="rId10" Type="http://schemas.openxmlformats.org/officeDocument/2006/relationships/image" Target="../media/image2.png"/><Relationship Id="rId4" Type="http://schemas.openxmlformats.org/officeDocument/2006/relationships/slideLayout" Target="../slideLayouts/slideLayout2.xml"/><Relationship Id="rId9" Type="http://schemas.openxmlformats.org/officeDocument/2006/relationships/image" Target="../media/image120.pn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0.png"/><Relationship Id="rId3" Type="http://schemas.openxmlformats.org/officeDocument/2006/relationships/slideLayout" Target="../slideLayouts/slideLayout2.xml"/><Relationship Id="rId7" Type="http://schemas.openxmlformats.org/officeDocument/2006/relationships/image" Target="../media/image23.png"/><Relationship Id="rId2" Type="http://schemas.openxmlformats.org/officeDocument/2006/relationships/tags" Target="../tags/tag87.xml"/><Relationship Id="rId1" Type="http://schemas.openxmlformats.org/officeDocument/2006/relationships/tags" Target="../tags/tag86.xml"/><Relationship Id="rId6" Type="http://schemas.openxmlformats.org/officeDocument/2006/relationships/image" Target="../media/image22.png"/><Relationship Id="rId11" Type="http://schemas.openxmlformats.org/officeDocument/2006/relationships/image" Target="../media/image3.png"/><Relationship Id="rId5" Type="http://schemas.openxmlformats.org/officeDocument/2006/relationships/image" Target="../media/image20.png"/><Relationship Id="rId10" Type="http://schemas.openxmlformats.org/officeDocument/2006/relationships/image" Target="../media/image2.png"/><Relationship Id="rId4" Type="http://schemas.openxmlformats.org/officeDocument/2006/relationships/image" Target="../media/image1.jpeg"/><Relationship Id="rId9" Type="http://schemas.openxmlformats.org/officeDocument/2006/relationships/image" Target="../media/image170.pn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210.png"/><Relationship Id="rId13" Type="http://schemas.openxmlformats.org/officeDocument/2006/relationships/image" Target="../media/image3.png"/><Relationship Id="rId3" Type="http://schemas.openxmlformats.org/officeDocument/2006/relationships/slideLayout" Target="../slideLayouts/slideLayout2.xml"/><Relationship Id="rId7" Type="http://schemas.openxmlformats.org/officeDocument/2006/relationships/image" Target="../media/image200.png"/><Relationship Id="rId12" Type="http://schemas.openxmlformats.org/officeDocument/2006/relationships/image" Target="../media/image2.png"/><Relationship Id="rId2" Type="http://schemas.openxmlformats.org/officeDocument/2006/relationships/tags" Target="../tags/tag89.xml"/><Relationship Id="rId1" Type="http://schemas.openxmlformats.org/officeDocument/2006/relationships/tags" Target="../tags/tag88.xml"/><Relationship Id="rId6" Type="http://schemas.openxmlformats.org/officeDocument/2006/relationships/image" Target="../media/image24.png"/><Relationship Id="rId11" Type="http://schemas.openxmlformats.org/officeDocument/2006/relationships/image" Target="../media/image21.png"/><Relationship Id="rId5" Type="http://schemas.openxmlformats.org/officeDocument/2006/relationships/image" Target="../media/image180.png"/><Relationship Id="rId10" Type="http://schemas.openxmlformats.org/officeDocument/2006/relationships/image" Target="../media/image230.png"/><Relationship Id="rId4" Type="http://schemas.openxmlformats.org/officeDocument/2006/relationships/image" Target="../media/image1.jpeg"/><Relationship Id="rId9" Type="http://schemas.openxmlformats.org/officeDocument/2006/relationships/image" Target="../media/image220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7" Type="http://schemas.openxmlformats.org/officeDocument/2006/relationships/image" Target="../media/image3.png"/><Relationship Id="rId2" Type="http://schemas.openxmlformats.org/officeDocument/2006/relationships/tags" Target="../tags/tag91.xml"/><Relationship Id="rId1" Type="http://schemas.openxmlformats.org/officeDocument/2006/relationships/tags" Target="../tags/tag90.xml"/><Relationship Id="rId6" Type="http://schemas.openxmlformats.org/officeDocument/2006/relationships/image" Target="../media/image2.png"/><Relationship Id="rId5" Type="http://schemas.openxmlformats.org/officeDocument/2006/relationships/image" Target="../media/image8.png"/><Relationship Id="rId4" Type="http://schemas.openxmlformats.org/officeDocument/2006/relationships/image" Target="../media/image1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7" Type="http://schemas.openxmlformats.org/officeDocument/2006/relationships/image" Target="../media/image3.png"/><Relationship Id="rId2" Type="http://schemas.openxmlformats.org/officeDocument/2006/relationships/tags" Target="../tags/tag93.xml"/><Relationship Id="rId1" Type="http://schemas.openxmlformats.org/officeDocument/2006/relationships/tags" Target="../tags/tag92.xml"/><Relationship Id="rId6" Type="http://schemas.openxmlformats.org/officeDocument/2006/relationships/image" Target="../media/image2.png"/><Relationship Id="rId5" Type="http://schemas.openxmlformats.org/officeDocument/2006/relationships/image" Target="../media/image8.png"/><Relationship Id="rId4" Type="http://schemas.openxmlformats.org/officeDocument/2006/relationships/image" Target="../media/image1.jpe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tags" Target="../tags/tag96.xml"/><Relationship Id="rId7" Type="http://schemas.openxmlformats.org/officeDocument/2006/relationships/image" Target="../media/image3.png"/><Relationship Id="rId2" Type="http://schemas.openxmlformats.org/officeDocument/2006/relationships/tags" Target="../tags/tag95.xml"/><Relationship Id="rId1" Type="http://schemas.openxmlformats.org/officeDocument/2006/relationships/tags" Target="../tags/tag94.xml"/><Relationship Id="rId6" Type="http://schemas.openxmlformats.org/officeDocument/2006/relationships/image" Target="../media/image2.png"/><Relationship Id="rId5" Type="http://schemas.openxmlformats.org/officeDocument/2006/relationships/image" Target="../media/image1.jpeg"/><Relationship Id="rId4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5"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29CAC464-043B-16B2-09F6-A970DD82D41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图片 6">
            <a:extLst>
              <a:ext uri="{FF2B5EF4-FFF2-40B4-BE49-F238E27FC236}">
                <a16:creationId xmlns:a16="http://schemas.microsoft.com/office/drawing/2014/main" id="{9CE4D5B3-8DB5-4BA0-7C71-3C4D245129E0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4108801" cy="720000"/>
          </a:xfrm>
          <a:prstGeom prst="rect">
            <a:avLst/>
          </a:prstGeom>
        </p:spPr>
      </p:pic>
      <p:pic>
        <p:nvPicPr>
          <p:cNvPr id="9" name="图片 8">
            <a:extLst>
              <a:ext uri="{FF2B5EF4-FFF2-40B4-BE49-F238E27FC236}">
                <a16:creationId xmlns:a16="http://schemas.microsoft.com/office/drawing/2014/main" id="{03AAE16D-DD82-B967-E59E-A12281C83AA5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386289" y="0"/>
            <a:ext cx="3805711" cy="720000"/>
          </a:xfrm>
          <a:prstGeom prst="rect">
            <a:avLst/>
          </a:prstGeom>
        </p:spPr>
      </p:pic>
      <p:sp>
        <p:nvSpPr>
          <p:cNvPr id="10" name="标题 1">
            <a:extLst>
              <a:ext uri="{FF2B5EF4-FFF2-40B4-BE49-F238E27FC236}">
                <a16:creationId xmlns:a16="http://schemas.microsoft.com/office/drawing/2014/main" id="{DA7D8833-ED9E-CAB7-E580-6B9288103EBE}"/>
              </a:ext>
            </a:extLst>
          </p:cNvPr>
          <p:cNvSpPr txBox="1">
            <a:spLocks/>
          </p:cNvSpPr>
          <p:nvPr>
            <p:custDataLst>
              <p:tags r:id="rId2"/>
            </p:custDataLst>
          </p:nvPr>
        </p:nvSpPr>
        <p:spPr>
          <a:xfrm>
            <a:off x="1196340" y="1163154"/>
            <a:ext cx="9799320" cy="1958340"/>
          </a:xfrm>
          <a:prstGeom prst="rect">
            <a:avLst/>
          </a:prstGeom>
        </p:spPr>
        <p:txBody>
          <a:bodyPr vert="horz" lIns="90000" tIns="46800" rIns="90000" bIns="46800" rtlCol="0" anchor="ctr" anchorCtr="0">
            <a:normAutofit/>
          </a:bodyPr>
          <a:lstStyle>
            <a:lvl1pPr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buNone/>
              <a:defRPr sz="3600" b="0" u="none" strike="noStrike" kern="1200" cap="none" spc="300" normalizeH="0" baseline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altLang="zh-CN" b="1" dirty="0">
                <a:solidFill>
                  <a:schemeClr val="tx1"/>
                </a:solidFill>
                <a:latin typeface="Times New Roman" panose="02020603050405020304" charset="0"/>
                <a:cs typeface="Times New Roman" panose="02020603050405020304" charset="0"/>
              </a:rPr>
              <a:t>Gravitational </a:t>
            </a:r>
            <a:r>
              <a:rPr lang="en-US" altLang="zh-CN" b="1" dirty="0" err="1">
                <a:solidFill>
                  <a:schemeClr val="tx1"/>
                </a:solidFill>
                <a:latin typeface="Times New Roman" panose="02020603050405020304" charset="0"/>
                <a:cs typeface="Times New Roman" panose="02020603050405020304" charset="0"/>
              </a:rPr>
              <a:t>Gertsenshtein</a:t>
            </a:r>
            <a:r>
              <a:rPr lang="en-US" altLang="zh-CN" b="1" dirty="0">
                <a:solidFill>
                  <a:schemeClr val="tx1"/>
                </a:solidFill>
                <a:latin typeface="Times New Roman" panose="02020603050405020304" charset="0"/>
                <a:cs typeface="Times New Roman" panose="02020603050405020304" charset="0"/>
              </a:rPr>
              <a:t>–</a:t>
            </a:r>
            <a:r>
              <a:rPr lang="en-US" altLang="zh-CN" b="1" dirty="0" err="1">
                <a:solidFill>
                  <a:schemeClr val="tx1"/>
                </a:solidFill>
                <a:latin typeface="Times New Roman" panose="02020603050405020304" charset="0"/>
                <a:cs typeface="Times New Roman" panose="02020603050405020304" charset="0"/>
              </a:rPr>
              <a:t>Zel'dovich</a:t>
            </a:r>
            <a:r>
              <a:rPr lang="en-US" altLang="zh-CN" b="1" dirty="0">
                <a:solidFill>
                  <a:schemeClr val="tx1"/>
                </a:solidFill>
                <a:latin typeface="Times New Roman" panose="02020603050405020304" charset="0"/>
                <a:cs typeface="Times New Roman" panose="02020603050405020304" charset="0"/>
              </a:rPr>
              <a:t> Mechanism for the Association between GW190425 and FRB 20190425A</a:t>
            </a:r>
          </a:p>
        </p:txBody>
      </p:sp>
      <p:sp>
        <p:nvSpPr>
          <p:cNvPr id="11" name="副标题 2">
            <a:extLst>
              <a:ext uri="{FF2B5EF4-FFF2-40B4-BE49-F238E27FC236}">
                <a16:creationId xmlns:a16="http://schemas.microsoft.com/office/drawing/2014/main" id="{7D889F6B-6E69-7071-6F16-6E809B1DD818}"/>
              </a:ext>
            </a:extLst>
          </p:cNvPr>
          <p:cNvSpPr txBox="1">
            <a:spLocks/>
          </p:cNvSpPr>
          <p:nvPr>
            <p:custDataLst>
              <p:tags r:id="rId3"/>
            </p:custDataLst>
          </p:nvPr>
        </p:nvSpPr>
        <p:spPr>
          <a:xfrm>
            <a:off x="1196460" y="3564648"/>
            <a:ext cx="9799200" cy="1472400"/>
          </a:xfrm>
          <a:prstGeom prst="rect">
            <a:avLst/>
          </a:prstGeom>
        </p:spPr>
        <p:txBody>
          <a:bodyPr vert="horz" lIns="90000" tIns="46800" rIns="90000" bIns="46800" rtlCol="0">
            <a:normAutofit fontScale="92500" lnSpcReduction="10000"/>
          </a:bodyPr>
          <a:lstStyle>
            <a:lvl1pPr marL="228600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●"/>
              <a:defRPr sz="1800" u="none" strike="noStrike" kern="1200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●"/>
              <a:tabLst>
                <a:tab pos="1609725" algn="l"/>
                <a:tab pos="1609725" algn="l"/>
                <a:tab pos="1609725" algn="l"/>
                <a:tab pos="1609725" algn="l"/>
              </a:tabLst>
              <a:defRPr sz="1600" u="none" strike="noStrike" kern="1200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●"/>
              <a:defRPr sz="1600" u="none" strike="noStrike" kern="1200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sz="1400" u="none" strike="noStrike" kern="1200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•"/>
              <a:defRPr sz="1400" u="none" strike="noStrike" kern="1200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en-US" altLang="zh-CN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charset="0"/>
                <a:cs typeface="Times New Roman" panose="02020603050405020304" charset="0"/>
              </a:rPr>
              <a:t>Speaker: Shaoqin Wu</a:t>
            </a:r>
          </a:p>
          <a:p>
            <a:pPr marL="0" indent="0" algn="ctr">
              <a:buNone/>
            </a:pPr>
            <a:r>
              <a:rPr lang="en-US" altLang="zh-CN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charset="0"/>
                <a:cs typeface="Times New Roman" panose="02020603050405020304" charset="0"/>
              </a:rPr>
              <a:t>Collaborators: Jing-Rui Zhang, Rong-Gen Cai, Bing Zhang and Yun-Long Zhang</a:t>
            </a:r>
          </a:p>
          <a:p>
            <a:pPr marL="0" indent="0" algn="ctr">
              <a:buNone/>
            </a:pPr>
            <a:r>
              <a:rPr lang="en-US" altLang="zh-CN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charset="0"/>
                <a:cs typeface="Times New Roman" panose="02020603050405020304" charset="0"/>
              </a:rPr>
              <a:t>Guiyang, China         2026.7.4</a:t>
            </a:r>
          </a:p>
          <a:p>
            <a:pPr marL="0" indent="0">
              <a:buNone/>
            </a:pPr>
            <a:endParaRPr lang="en-US" altLang="zh-CN" dirty="0">
              <a:solidFill>
                <a:srgbClr val="FF0000"/>
              </a:solidFill>
              <a:latin typeface="Times New Roman" panose="02020603050405020304" charset="0"/>
              <a:cs typeface="Times New Roman" panose="02020603050405020304" charset="0"/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58039855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5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图片 6">
            <a:extLst>
              <a:ext uri="{FF2B5EF4-FFF2-40B4-BE49-F238E27FC236}">
                <a16:creationId xmlns:a16="http://schemas.microsoft.com/office/drawing/2014/main" id="{08501001-6C63-C464-87EF-0D5FEF8DF807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4108801" cy="720000"/>
          </a:xfrm>
          <a:prstGeom prst="rect">
            <a:avLst/>
          </a:prstGeom>
        </p:spPr>
      </p:pic>
      <p:sp>
        <p:nvSpPr>
          <p:cNvPr id="2" name="标题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608400" y="662991"/>
            <a:ext cx="10969200" cy="705600"/>
          </a:xfrm>
        </p:spPr>
        <p:txBody>
          <a:bodyPr/>
          <a:lstStyle/>
          <a:p>
            <a:r>
              <a:rPr lang="en-US" altLang="zh-CN" b="1" dirty="0">
                <a:latin typeface="Times New Roman" panose="02020603050405020304" charset="0"/>
                <a:cs typeface="Times New Roman" panose="02020603050405020304" charset="0"/>
              </a:rPr>
              <a:t>Content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  <p:custDataLst>
              <p:tags r:id="rId3"/>
            </p:custDataLst>
          </p:nvPr>
        </p:nvSpPr>
        <p:spPr/>
        <p:txBody>
          <a:bodyPr>
            <a:normAutofit/>
          </a:bodyPr>
          <a:lstStyle/>
          <a:p>
            <a:r>
              <a:rPr lang="en-US" altLang="zh-CN" sz="2200" dirty="0">
                <a:solidFill>
                  <a:schemeClr val="tx1"/>
                </a:solidFill>
                <a:latin typeface="Times New Roman" panose="02020603050405020304" charset="0"/>
                <a:cs typeface="Times New Roman" panose="02020603050405020304" charset="0"/>
              </a:rPr>
              <a:t>1. Background: </a:t>
            </a:r>
            <a:r>
              <a:rPr lang="en-US" altLang="zh-CN" sz="2200" dirty="0">
                <a:solidFill>
                  <a:schemeClr val="tx1"/>
                </a:solidFill>
                <a:latin typeface="Times New Roman" panose="02020603050405020304" charset="0"/>
                <a:cs typeface="Times New Roman" panose="02020603050405020304" charset="0"/>
                <a:sym typeface="+mn-ea"/>
              </a:rPr>
              <a:t>Association between GW190425 and FRB 20190425A.</a:t>
            </a:r>
            <a:endParaRPr lang="en-US" altLang="zh-CN" sz="2200" dirty="0">
              <a:solidFill>
                <a:schemeClr val="tx1"/>
              </a:solidFill>
              <a:latin typeface="Times New Roman" panose="02020603050405020304" charset="0"/>
              <a:cs typeface="Times New Roman" panose="02020603050405020304" charset="0"/>
            </a:endParaRPr>
          </a:p>
          <a:p>
            <a:r>
              <a:rPr lang="en-US" altLang="zh-CN" sz="2200" dirty="0">
                <a:solidFill>
                  <a:schemeClr val="tx1"/>
                </a:solidFill>
                <a:latin typeface="Times New Roman" panose="02020603050405020304" charset="0"/>
                <a:cs typeface="Times New Roman" panose="02020603050405020304" charset="0"/>
              </a:rPr>
              <a:t>2. Our work: Associating GW190425 and FRB 20190425A using GZ and ICS.</a:t>
            </a:r>
          </a:p>
          <a:p>
            <a:pPr marL="685800" lvl="1" indent="-228600">
              <a:buFont typeface="Arial" panose="020B0604020202020204" pitchFamily="34" charset="0"/>
              <a:buChar char="●"/>
            </a:pPr>
            <a:r>
              <a:rPr lang="en-US" altLang="zh-CN" sz="2200" dirty="0">
                <a:solidFill>
                  <a:schemeClr val="tx1"/>
                </a:solidFill>
                <a:latin typeface="Times New Roman" panose="02020603050405020304" charset="0"/>
                <a:cs typeface="Times New Roman" panose="02020603050405020304" charset="0"/>
              </a:rPr>
              <a:t>2.1. GZ Effect: Conversion of GWs to EM waves.</a:t>
            </a:r>
          </a:p>
          <a:p>
            <a:pPr marL="685800" lvl="1" indent="-228600">
              <a:buFont typeface="Arial" panose="020B0604020202020204" pitchFamily="34" charset="0"/>
              <a:buChar char="●"/>
            </a:pPr>
            <a:r>
              <a:rPr lang="en-US" altLang="zh-CN" sz="2200" dirty="0">
                <a:solidFill>
                  <a:schemeClr val="tx1"/>
                </a:solidFill>
                <a:latin typeface="Times New Roman" panose="02020603050405020304" charset="0"/>
                <a:cs typeface="Times New Roman" panose="02020603050405020304" charset="0"/>
              </a:rPr>
              <a:t>2.2. Inverse Compton Scattering.</a:t>
            </a:r>
          </a:p>
          <a:p>
            <a:pPr marL="1143000" lvl="2" indent="-228600">
              <a:buFont typeface="Arial" panose="020B0604020202020204" pitchFamily="34" charset="0"/>
              <a:buChar char="●"/>
            </a:pPr>
            <a:r>
              <a:rPr lang="en-US" altLang="zh-CN" sz="2200" dirty="0">
                <a:solidFill>
                  <a:schemeClr val="tx1"/>
                </a:solidFill>
                <a:latin typeface="Times New Roman" panose="02020603050405020304" charset="0"/>
                <a:cs typeface="Times New Roman" panose="02020603050405020304" charset="0"/>
              </a:rPr>
              <a:t>Boosting the EM waves from kHz to GHz.</a:t>
            </a:r>
          </a:p>
          <a:p>
            <a:pPr marL="1143000" lvl="2" indent="-228600">
              <a:buFont typeface="Arial" panose="020B0604020202020204" pitchFamily="34" charset="0"/>
              <a:buChar char="●"/>
            </a:pPr>
            <a:r>
              <a:rPr lang="en-US" altLang="zh-CN" sz="2200" dirty="0">
                <a:solidFill>
                  <a:schemeClr val="tx1"/>
                </a:solidFill>
                <a:latin typeface="Times New Roman" panose="02020603050405020304" charset="0"/>
                <a:cs typeface="Times New Roman" panose="02020603050405020304" charset="0"/>
              </a:rPr>
              <a:t>Scattering of charged particles.</a:t>
            </a:r>
          </a:p>
          <a:p>
            <a:pPr marL="228600" lvl="0" indent="-228600">
              <a:buFont typeface="Arial" panose="020B0604020202020204" pitchFamily="34" charset="0"/>
              <a:buChar char="●"/>
            </a:pPr>
            <a:r>
              <a:rPr lang="en-US" altLang="zh-CN" sz="2200" dirty="0">
                <a:solidFill>
                  <a:schemeClr val="tx1"/>
                </a:solidFill>
                <a:latin typeface="Times New Roman" panose="02020603050405020304" charset="0"/>
                <a:cs typeface="Times New Roman" panose="02020603050405020304" charset="0"/>
              </a:rPr>
              <a:t>3. Conclusions and discussions.</a:t>
            </a:r>
          </a:p>
        </p:txBody>
      </p:sp>
      <p:pic>
        <p:nvPicPr>
          <p:cNvPr id="9" name="图片 8">
            <a:extLst>
              <a:ext uri="{FF2B5EF4-FFF2-40B4-BE49-F238E27FC236}">
                <a16:creationId xmlns:a16="http://schemas.microsoft.com/office/drawing/2014/main" id="{F6CF159B-E5D4-984E-EAB4-235F08A10EE2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386289" y="0"/>
            <a:ext cx="3805711" cy="720000"/>
          </a:xfrm>
          <a:prstGeom prst="rect">
            <a:avLst/>
          </a:prstGeom>
        </p:spPr>
      </p:pic>
    </p:spTree>
    <p:custDataLst>
      <p:tags r:id="rId1"/>
    </p:custData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4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608330" y="720000"/>
            <a:ext cx="10968990" cy="516345"/>
          </a:xfrm>
        </p:spPr>
        <p:txBody>
          <a:bodyPr>
            <a:noAutofit/>
          </a:bodyPr>
          <a:lstStyle/>
          <a:p>
            <a:r>
              <a:rPr lang="en-US" altLang="zh-CN" sz="3200" b="1" dirty="0">
                <a:latin typeface="Times New Roman" panose="02020603050405020304" charset="0"/>
                <a:cs typeface="Times New Roman" panose="02020603050405020304" charset="0"/>
              </a:rPr>
              <a:t>1. Background</a:t>
            </a:r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08330" y="1236345"/>
            <a:ext cx="4942554" cy="4320000"/>
          </a:xfrm>
          <a:prstGeom prst="rect">
            <a:avLst/>
          </a:prstGeom>
        </p:spPr>
      </p:pic>
      <p:sp>
        <p:nvSpPr>
          <p:cNvPr id="3" name="文本框 2"/>
          <p:cNvSpPr txBox="1"/>
          <p:nvPr/>
        </p:nvSpPr>
        <p:spPr>
          <a:xfrm>
            <a:off x="608330" y="5637531"/>
            <a:ext cx="5082786" cy="435160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r>
              <a:rPr lang="en-US" altLang="zh-CN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A. Moroianu </a:t>
            </a:r>
            <a:r>
              <a:rPr lang="en-US" altLang="zh-CN" i="1" dirty="0"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et al. </a:t>
            </a:r>
            <a:r>
              <a:rPr lang="en-US" altLang="zh-CN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altLang="zh-CN" i="1" dirty="0">
                <a:solidFill>
                  <a:schemeClr val="accent1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Nature Astron. 7, 579 (2023)</a:t>
            </a:r>
            <a:r>
              <a:rPr lang="en-US" altLang="zh-CN" i="1" dirty="0">
                <a:solidFill>
                  <a:schemeClr val="accent1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endParaRPr lang="en-US" altLang="zh-CN" dirty="0">
              <a:latin typeface="Times New Roman" panose="02020603050405020304" charset="0"/>
              <a:cs typeface="Times New Roman" panose="02020603050405020304" charset="0"/>
            </a:endParaRPr>
          </a:p>
        </p:txBody>
      </p:sp>
      <p:pic>
        <p:nvPicPr>
          <p:cNvPr id="5" name="图片 4">
            <a:extLst>
              <a:ext uri="{FF2B5EF4-FFF2-40B4-BE49-F238E27FC236}">
                <a16:creationId xmlns:a16="http://schemas.microsoft.com/office/drawing/2014/main" id="{73449836-7DED-D307-3203-FDEF71BA0AB1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4108801" cy="720000"/>
          </a:xfrm>
          <a:prstGeom prst="rect">
            <a:avLst/>
          </a:prstGeom>
        </p:spPr>
      </p:pic>
      <p:pic>
        <p:nvPicPr>
          <p:cNvPr id="7" name="图片 6">
            <a:extLst>
              <a:ext uri="{FF2B5EF4-FFF2-40B4-BE49-F238E27FC236}">
                <a16:creationId xmlns:a16="http://schemas.microsoft.com/office/drawing/2014/main" id="{832AAEB4-452C-1018-AA0B-7C955702B5D5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386289" y="0"/>
            <a:ext cx="3805711" cy="720000"/>
          </a:xfrm>
          <a:prstGeom prst="rect">
            <a:avLst/>
          </a:prstGeom>
        </p:spPr>
      </p:pic>
      <p:pic>
        <p:nvPicPr>
          <p:cNvPr id="13" name="图片 12">
            <a:extLst>
              <a:ext uri="{FF2B5EF4-FFF2-40B4-BE49-F238E27FC236}">
                <a16:creationId xmlns:a16="http://schemas.microsoft.com/office/drawing/2014/main" id="{1336D861-EBB0-18D0-68CE-4155CC4FC8DB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845"/>
          <a:stretch>
            <a:fillRect/>
          </a:stretch>
        </p:blipFill>
        <p:spPr>
          <a:xfrm>
            <a:off x="6292992" y="1236345"/>
            <a:ext cx="5554077" cy="4320000"/>
          </a:xfrm>
          <a:prstGeom prst="rect">
            <a:avLst/>
          </a:prstGeom>
        </p:spPr>
      </p:pic>
      <p:sp>
        <p:nvSpPr>
          <p:cNvPr id="14" name="文本框 13">
            <a:extLst>
              <a:ext uri="{FF2B5EF4-FFF2-40B4-BE49-F238E27FC236}">
                <a16:creationId xmlns:a16="http://schemas.microsoft.com/office/drawing/2014/main" id="{A04D267C-4606-1F12-347D-1CDA61041C16}"/>
              </a:ext>
            </a:extLst>
          </p:cNvPr>
          <p:cNvSpPr txBox="1"/>
          <p:nvPr/>
        </p:nvSpPr>
        <p:spPr>
          <a:xfrm>
            <a:off x="6697506" y="5556345"/>
            <a:ext cx="5082786" cy="708679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algn="ctr"/>
            <a:r>
              <a:rPr lang="en-US" altLang="zh-CN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GPT-5.5</a:t>
            </a:r>
          </a:p>
          <a:p>
            <a:r>
              <a:rPr lang="en-US" altLang="zh-CN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A. Moroianu </a:t>
            </a:r>
            <a:r>
              <a:rPr lang="en-US" altLang="zh-CN" i="1" dirty="0"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et al. </a:t>
            </a:r>
            <a:r>
              <a:rPr lang="en-US" altLang="zh-CN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altLang="zh-CN" i="1" dirty="0">
                <a:solidFill>
                  <a:schemeClr val="accent1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Nature Astron. 7, 579 (2023)</a:t>
            </a:r>
            <a:r>
              <a:rPr lang="en-US" altLang="zh-CN" i="1" dirty="0">
                <a:solidFill>
                  <a:schemeClr val="accent1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endParaRPr lang="en-US" altLang="zh-CN" dirty="0">
              <a:latin typeface="Times New Roman" panose="02020603050405020304" charset="0"/>
              <a:cs typeface="Times New Roman" panose="02020603050405020304" charset="0"/>
            </a:endParaRPr>
          </a:p>
        </p:txBody>
      </p:sp>
    </p:spTree>
    <p:custDataLst>
      <p:tags r:id="rId1"/>
    </p:custData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4"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04E8CC66-C687-AED9-1C83-3C15E0E3D20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AAED8645-7A02-7BB4-CA4F-DFA7A4B28586}"/>
              </a:ext>
            </a:extLst>
          </p:cNvPr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611505" y="720000"/>
            <a:ext cx="10968990" cy="490101"/>
          </a:xfrm>
        </p:spPr>
        <p:txBody>
          <a:bodyPr>
            <a:noAutofit/>
          </a:bodyPr>
          <a:lstStyle/>
          <a:p>
            <a:r>
              <a:rPr lang="en-US" altLang="zh-CN" sz="2900" b="1" dirty="0">
                <a:latin typeface="Times New Roman" panose="02020603050405020304" charset="0"/>
                <a:cs typeface="Times New Roman" panose="02020603050405020304" charset="0"/>
              </a:rPr>
              <a:t>1. Background</a:t>
            </a:r>
          </a:p>
        </p:txBody>
      </p:sp>
      <p:pic>
        <p:nvPicPr>
          <p:cNvPr id="6" name="图片 5">
            <a:extLst>
              <a:ext uri="{FF2B5EF4-FFF2-40B4-BE49-F238E27FC236}">
                <a16:creationId xmlns:a16="http://schemas.microsoft.com/office/drawing/2014/main" id="{1482A1EB-334B-60E7-3B88-F8BFDF106F91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74618" y="1767906"/>
            <a:ext cx="3729143" cy="3204895"/>
          </a:xfrm>
          <a:prstGeom prst="rect">
            <a:avLst/>
          </a:prstGeom>
        </p:spPr>
      </p:pic>
      <p:sp>
        <p:nvSpPr>
          <p:cNvPr id="5" name="文本框 4">
            <a:extLst>
              <a:ext uri="{FF2B5EF4-FFF2-40B4-BE49-F238E27FC236}">
                <a16:creationId xmlns:a16="http://schemas.microsoft.com/office/drawing/2014/main" id="{D5364CD4-85AB-E03D-26C9-B09F9148C414}"/>
              </a:ext>
            </a:extLst>
          </p:cNvPr>
          <p:cNvSpPr txBox="1"/>
          <p:nvPr/>
        </p:nvSpPr>
        <p:spPr>
          <a:xfrm>
            <a:off x="5806345" y="5263790"/>
            <a:ext cx="4771390" cy="307340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algn="ctr"/>
            <a:r>
              <a:rPr lang="en-US" altLang="zh-CN" sz="14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M. Bhardwaj </a:t>
            </a:r>
            <a:r>
              <a:rPr lang="en-US" altLang="zh-CN" sz="1400" i="1" dirty="0"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et al. ,</a:t>
            </a:r>
            <a:r>
              <a:rPr lang="en-US" altLang="zh-CN" sz="14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14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Astrophys</a:t>
            </a:r>
            <a:r>
              <a:rPr lang="en-US" altLang="zh-CN" sz="14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J., 977(1):122, 2024.</a:t>
            </a:r>
          </a:p>
          <a:p>
            <a:endParaRPr lang="en-US" altLang="zh-CN" sz="1400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7" name="图片 6">
            <a:extLst>
              <a:ext uri="{FF2B5EF4-FFF2-40B4-BE49-F238E27FC236}">
                <a16:creationId xmlns:a16="http://schemas.microsoft.com/office/drawing/2014/main" id="{31E81741-DBD8-B56E-7228-7DB7DE5AC8EE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387037" y="1840320"/>
            <a:ext cx="5982970" cy="3060065"/>
          </a:xfrm>
          <a:prstGeom prst="rect">
            <a:avLst/>
          </a:prstGeom>
        </p:spPr>
      </p:pic>
      <p:pic>
        <p:nvPicPr>
          <p:cNvPr id="8" name="图片 7">
            <a:extLst>
              <a:ext uri="{FF2B5EF4-FFF2-40B4-BE49-F238E27FC236}">
                <a16:creationId xmlns:a16="http://schemas.microsoft.com/office/drawing/2014/main" id="{0B913A9A-A11D-41FA-C16C-F747BAE96EA3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4108801" cy="720000"/>
          </a:xfrm>
          <a:prstGeom prst="rect">
            <a:avLst/>
          </a:prstGeom>
        </p:spPr>
      </p:pic>
      <p:pic>
        <p:nvPicPr>
          <p:cNvPr id="9" name="图片 8">
            <a:extLst>
              <a:ext uri="{FF2B5EF4-FFF2-40B4-BE49-F238E27FC236}">
                <a16:creationId xmlns:a16="http://schemas.microsoft.com/office/drawing/2014/main" id="{536D158F-DE47-17F9-C4CD-CCFD957ECA6C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8386289" y="0"/>
            <a:ext cx="3805711" cy="720000"/>
          </a:xfrm>
          <a:prstGeom prst="rect">
            <a:avLst/>
          </a:prstGeom>
        </p:spPr>
      </p:pic>
      <p:sp>
        <p:nvSpPr>
          <p:cNvPr id="4" name="文本框 3">
            <a:extLst>
              <a:ext uri="{FF2B5EF4-FFF2-40B4-BE49-F238E27FC236}">
                <a16:creationId xmlns:a16="http://schemas.microsoft.com/office/drawing/2014/main" id="{0BAEA0B4-8264-CB7F-8E25-A8BC6D2E9590}"/>
              </a:ext>
            </a:extLst>
          </p:cNvPr>
          <p:cNvSpPr txBox="1"/>
          <p:nvPr/>
        </p:nvSpPr>
        <p:spPr>
          <a:xfrm>
            <a:off x="774618" y="5263353"/>
            <a:ext cx="4206815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CN" sz="1400" b="0" i="1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M. </a:t>
            </a:r>
            <a:r>
              <a:rPr lang="zh-CN" altLang="zh-CN" sz="1400" b="0" i="1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Hernandez, </a:t>
            </a:r>
            <a:r>
              <a:rPr lang="en-US" altLang="zh-CN" sz="1400" b="0" i="1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et al.</a:t>
            </a:r>
            <a:r>
              <a:rPr lang="en-US" altLang="zh-CN" sz="14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r>
              <a:rPr lang="zh-CN" altLang="zh-CN" sz="1400" b="0" i="1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2024, Astrophys. J. Lett.,</a:t>
            </a:r>
            <a:r>
              <a:rPr lang="en-US" altLang="zh-CN" sz="1400" b="0" i="1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zh-CN" altLang="zh-CN" sz="1400" b="0" i="1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971, L5,</a:t>
            </a:r>
            <a:endParaRPr lang="zh-CN" altLang="en-US" sz="1400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64897717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5" grpId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4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608330" y="720000"/>
            <a:ext cx="10968990" cy="516345"/>
          </a:xfrm>
        </p:spPr>
        <p:txBody>
          <a:bodyPr>
            <a:normAutofit fontScale="90000"/>
          </a:bodyPr>
          <a:lstStyle/>
          <a:p>
            <a:r>
              <a:rPr lang="en-US" altLang="zh-CN" sz="3200" b="1" dirty="0">
                <a:latin typeface="Times New Roman" panose="02020603050405020304" charset="0"/>
                <a:cs typeface="Times New Roman" panose="02020603050405020304" charset="0"/>
              </a:rPr>
              <a:t>1. Background</a:t>
            </a:r>
          </a:p>
        </p:txBody>
      </p:sp>
      <p:pic>
        <p:nvPicPr>
          <p:cNvPr id="3" name="图片 2" descr="vc2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159000" y="1530350"/>
            <a:ext cx="7874919" cy="4320000"/>
          </a:xfrm>
          <a:prstGeom prst="rect">
            <a:avLst/>
          </a:prstGeom>
        </p:spPr>
      </p:pic>
      <p:sp>
        <p:nvSpPr>
          <p:cNvPr id="4" name="文本框 3">
            <a:extLst>
              <a:ext uri="{FF2B5EF4-FFF2-40B4-BE49-F238E27FC236}">
                <a16:creationId xmlns:a16="http://schemas.microsoft.com/office/drawing/2014/main" id="{92E906AB-C648-B286-668E-90CF314C5F45}"/>
              </a:ext>
            </a:extLst>
          </p:cNvPr>
          <p:cNvSpPr txBox="1"/>
          <p:nvPr/>
        </p:nvSpPr>
        <p:spPr>
          <a:xfrm>
            <a:off x="2431803" y="5892155"/>
            <a:ext cx="7758430" cy="495300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r>
              <a:rPr lang="en-US" altLang="zh-CN" sz="1600" i="1" dirty="0">
                <a:latin typeface="Times New Roman" panose="02020603050405020304" pitchFamily="18" charset="0"/>
                <a:ea typeface="楷体" panose="02010609060101010101" charset="-122"/>
                <a:cs typeface="Times New Roman" panose="02020603050405020304" pitchFamily="18" charset="0"/>
                <a:sym typeface="+mn-ea"/>
              </a:rPr>
              <a:t>S.-Q. Wu, J.-R. Zhang, R.-G. Cai, B. Zhang, and Y.-L. Zhang, Gravitational Gertsenshtein-Zeldovich mechanism for the Association between GW190425 and FRB 20190425A, (2026).</a:t>
            </a:r>
            <a:endParaRPr lang="en-US" altLang="zh-CN" sz="1600" i="1" dirty="0">
              <a:latin typeface="Times New Roman" panose="02020603050405020304" pitchFamily="18" charset="0"/>
              <a:ea typeface="楷体" panose="02010609060101010101" charset="-122"/>
              <a:cs typeface="Times New Roman" panose="02020603050405020304" pitchFamily="18" charset="0"/>
            </a:endParaRPr>
          </a:p>
          <a:p>
            <a:endParaRPr lang="zh-CN" altLang="en-US" sz="1400" i="1" dirty="0"/>
          </a:p>
        </p:txBody>
      </p:sp>
      <p:pic>
        <p:nvPicPr>
          <p:cNvPr id="5" name="图片 4">
            <a:extLst>
              <a:ext uri="{FF2B5EF4-FFF2-40B4-BE49-F238E27FC236}">
                <a16:creationId xmlns:a16="http://schemas.microsoft.com/office/drawing/2014/main" id="{A16B4D31-B91D-0A6A-385E-1AD2897885B8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4108801" cy="720000"/>
          </a:xfrm>
          <a:prstGeom prst="rect">
            <a:avLst/>
          </a:prstGeom>
        </p:spPr>
      </p:pic>
      <p:pic>
        <p:nvPicPr>
          <p:cNvPr id="6" name="图片 5">
            <a:extLst>
              <a:ext uri="{FF2B5EF4-FFF2-40B4-BE49-F238E27FC236}">
                <a16:creationId xmlns:a16="http://schemas.microsoft.com/office/drawing/2014/main" id="{DF0FBE50-A0CA-F38A-66F6-6F0766F4E5BA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386289" y="0"/>
            <a:ext cx="3805711" cy="720000"/>
          </a:xfrm>
          <a:prstGeom prst="rect">
            <a:avLst/>
          </a:prstGeom>
        </p:spPr>
      </p:pic>
    </p:spTree>
    <p:custDataLst>
      <p:tags r:id="rId1"/>
    </p:custData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4"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386D2522-F991-C3F8-78E2-F660B9729CA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标题 1">
            <a:extLst>
              <a:ext uri="{FF2B5EF4-FFF2-40B4-BE49-F238E27FC236}">
                <a16:creationId xmlns:a16="http://schemas.microsoft.com/office/drawing/2014/main" id="{7EBAA3F6-D4C1-71BD-91B8-060E2DA4CE88}"/>
              </a:ext>
            </a:extLst>
          </p:cNvPr>
          <p:cNvSpPr txBox="1">
            <a:spLocks/>
          </p:cNvSpPr>
          <p:nvPr>
            <p:custDataLst>
              <p:tags r:id="rId2"/>
            </p:custDataLst>
          </p:nvPr>
        </p:nvSpPr>
        <p:spPr>
          <a:xfrm>
            <a:off x="608400" y="745088"/>
            <a:ext cx="10969200" cy="477863"/>
          </a:xfrm>
          <a:prstGeom prst="rect">
            <a:avLst/>
          </a:prstGeom>
        </p:spPr>
        <p:txBody>
          <a:bodyPr vert="horz" lIns="90000" tIns="46800" rIns="90000" bIns="46800" rtlCol="0" anchor="ctr" anchorCtr="0">
            <a:noAutofit/>
          </a:bodyPr>
          <a:lstStyle>
            <a:lvl1pPr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buNone/>
              <a:defRPr sz="3600" b="0" u="none" strike="noStrike" kern="1200" cap="none" spc="300" normalizeH="0" baseline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+mj-lt"/>
                <a:ea typeface="+mj-ea"/>
                <a:cs typeface="+mj-cs"/>
              </a:defRPr>
            </a:lvl1pPr>
          </a:lstStyle>
          <a:p>
            <a:r>
              <a:rPr lang="en-US" altLang="zh-CN" sz="2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2.1. The GZ effect</a:t>
            </a:r>
          </a:p>
        </p:txBody>
      </p:sp>
      <p:sp>
        <p:nvSpPr>
          <p:cNvPr id="9" name="文本框 8">
            <a:extLst>
              <a:ext uri="{FF2B5EF4-FFF2-40B4-BE49-F238E27FC236}">
                <a16:creationId xmlns:a16="http://schemas.microsoft.com/office/drawing/2014/main" id="{5FA5E52F-B360-C6AE-4BEB-2433019E7D74}"/>
              </a:ext>
            </a:extLst>
          </p:cNvPr>
          <p:cNvSpPr txBox="1"/>
          <p:nvPr/>
        </p:nvSpPr>
        <p:spPr>
          <a:xfrm>
            <a:off x="608400" y="1252615"/>
            <a:ext cx="1077245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 err="1">
                <a:latin typeface="Times New Roman" panose="02020603050405020304" pitchFamily="18" charset="0"/>
                <a:ea typeface="楷体" panose="02010609060101010101" charset="-122"/>
                <a:cs typeface="Times New Roman" panose="02020603050405020304" pitchFamily="18" charset="0"/>
              </a:rPr>
              <a:t>Gertsenshtein</a:t>
            </a:r>
            <a:r>
              <a:rPr lang="en-US" dirty="0">
                <a:latin typeface="Times New Roman" panose="02020603050405020304" pitchFamily="18" charset="0"/>
                <a:ea typeface="楷体" panose="02010609060101010101" charset="-122"/>
                <a:cs typeface="Times New Roman" panose="02020603050405020304" pitchFamily="18" charset="0"/>
              </a:rPr>
              <a:t>–</a:t>
            </a:r>
            <a:r>
              <a:rPr lang="en-US" dirty="0" err="1">
                <a:latin typeface="Times New Roman" panose="02020603050405020304" pitchFamily="18" charset="0"/>
                <a:ea typeface="楷体" panose="02010609060101010101" charset="-122"/>
                <a:cs typeface="Times New Roman" panose="02020603050405020304" pitchFamily="18" charset="0"/>
              </a:rPr>
              <a:t>Zel’dovich</a:t>
            </a:r>
            <a:r>
              <a:rPr lang="en-US" dirty="0">
                <a:latin typeface="Times New Roman" panose="02020603050405020304" pitchFamily="18" charset="0"/>
                <a:ea typeface="楷体" panose="02010609060101010101" charset="-122"/>
                <a:cs typeface="Times New Roman" panose="02020603050405020304" pitchFamily="18" charset="0"/>
              </a:rPr>
              <a:t> effect indicates that GWs can be converted to EM waves under </a:t>
            </a:r>
            <a:r>
              <a:rPr lang="en-US" dirty="0">
                <a:solidFill>
                  <a:schemeClr val="accent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楷体" panose="02010609060101010101" charset="-122"/>
                <a:cs typeface="Times New Roman" panose="02020603050405020304" pitchFamily="18" charset="0"/>
              </a:rPr>
              <a:t>strong magnetic field</a:t>
            </a:r>
            <a:r>
              <a:rPr lang="en-US" dirty="0">
                <a:latin typeface="Times New Roman" panose="02020603050405020304" pitchFamily="18" charset="0"/>
                <a:ea typeface="楷体" panose="02010609060101010101" charset="-122"/>
                <a:cs typeface="Times New Roman" panose="02020603050405020304" pitchFamily="18" charset="0"/>
              </a:rPr>
              <a:t>.</a:t>
            </a:r>
            <a:endParaRPr lang="zh-CN" altLang="en-US" dirty="0">
              <a:latin typeface="楷体" panose="02010609060101010101" charset="-122"/>
              <a:ea typeface="楷体" panose="02010609060101010101" charset="-122"/>
            </a:endParaRPr>
          </a:p>
        </p:txBody>
      </p:sp>
      <p:sp>
        <p:nvSpPr>
          <p:cNvPr id="10" name="文本框 9">
            <a:extLst>
              <a:ext uri="{FF2B5EF4-FFF2-40B4-BE49-F238E27FC236}">
                <a16:creationId xmlns:a16="http://schemas.microsoft.com/office/drawing/2014/main" id="{AE8AD7A6-DD8A-7E36-554C-CF2729C5F1DE}"/>
              </a:ext>
            </a:extLst>
          </p:cNvPr>
          <p:cNvSpPr txBox="1"/>
          <p:nvPr/>
        </p:nvSpPr>
        <p:spPr>
          <a:xfrm>
            <a:off x="608400" y="1724405"/>
            <a:ext cx="1066108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altLang="zh-CN" dirty="0">
                <a:latin typeface="Times New Roman" panose="02020603050405020304" pitchFamily="18" charset="0"/>
                <a:ea typeface="楷体" panose="02010609060101010101" charset="-122"/>
                <a:cs typeface="Times New Roman" panose="02020603050405020304" pitchFamily="18" charset="0"/>
              </a:rPr>
              <a:t>One can regard the GWs as the plane waves which across the y-direction magnetic field. The </a:t>
            </a:r>
            <a:r>
              <a:rPr lang="en-US" altLang="zh-CN" dirty="0">
                <a:solidFill>
                  <a:schemeClr val="accent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楷体" panose="02010609060101010101" charset="-122"/>
                <a:cs typeface="Times New Roman" panose="02020603050405020304" pitchFamily="18" charset="0"/>
              </a:rPr>
              <a:t>EM tensors </a:t>
            </a:r>
            <a:r>
              <a:rPr lang="en-US" altLang="zh-CN" dirty="0">
                <a:latin typeface="Times New Roman" panose="02020603050405020304" pitchFamily="18" charset="0"/>
                <a:ea typeface="楷体" panose="02010609060101010101" charset="-122"/>
                <a:cs typeface="Times New Roman" panose="02020603050405020304" pitchFamily="18" charset="0"/>
              </a:rPr>
              <a:t>can be written, accordingly:</a:t>
            </a:r>
            <a:endParaRPr lang="zh-CN" alt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1" name="文本框 10">
                <a:extLst>
                  <a:ext uri="{FF2B5EF4-FFF2-40B4-BE49-F238E27FC236}">
                    <a16:creationId xmlns:a16="http://schemas.microsoft.com/office/drawing/2014/main" id="{A60C4108-F105-E339-1554-3283AC310A39}"/>
                  </a:ext>
                </a:extLst>
              </p:cNvPr>
              <p:cNvSpPr txBox="1"/>
              <p:nvPr/>
            </p:nvSpPr>
            <p:spPr>
              <a:xfrm>
                <a:off x="784770" y="2433290"/>
                <a:ext cx="4667885" cy="1300480"/>
              </a:xfrm>
              <a:prstGeom prst="rect">
                <a:avLst/>
              </a:prstGeom>
              <a:noFill/>
            </p:spPr>
            <p:txBody>
              <a:bodyPr wrap="none" rtlCol="0" anchor="t">
                <a:spAutoFit/>
              </a:bodyPr>
              <a:lstStyle/>
              <a:p>
                <a:pPr algn="l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altLang="zh-CN" sz="1600" i="1">
                              <a:latin typeface="Cambria Math" panose="02040503050406030204" pitchFamily="18" charset="0"/>
                              <a:cs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altLang="zh-CN" sz="1600" i="1">
                              <a:latin typeface="Cambria Math" panose="02040503050406030204" pitchFamily="18" charset="0"/>
                              <a:cs typeface="Cambria Math" panose="02040503050406030204" pitchFamily="18" charset="0"/>
                            </a:rPr>
                            <m:t>𝐹</m:t>
                          </m:r>
                        </m:e>
                        <m:sub>
                          <m:r>
                            <a:rPr lang="en-US" altLang="zh-CN" sz="1600" i="1">
                              <a:latin typeface="Cambria Math" panose="02040503050406030204" pitchFamily="18" charset="0"/>
                              <a:cs typeface="Cambria Math" panose="02040503050406030204" pitchFamily="18" charset="0"/>
                            </a:rPr>
                            <m:t>𝛼𝛽</m:t>
                          </m:r>
                        </m:sub>
                      </m:sSub>
                      <m:r>
                        <a:rPr lang="en-US" altLang="zh-CN" sz="1600" i="1">
                          <a:latin typeface="Cambria Math" panose="02040503050406030204" pitchFamily="18" charset="0"/>
                          <a:cs typeface="Cambria Math" panose="02040503050406030204" pitchFamily="18" charset="0"/>
                        </a:rPr>
                        <m:t>=</m:t>
                      </m:r>
                      <m:sSubSup>
                        <m:sSubSupPr>
                          <m:ctrlPr>
                            <a:rPr lang="en-US" altLang="zh-CN" sz="1600" i="1">
                              <a:latin typeface="Cambria Math" panose="02040503050406030204" pitchFamily="18" charset="0"/>
                              <a:cs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a:rPr lang="en-US" altLang="zh-CN" sz="1600" i="1">
                              <a:latin typeface="Cambria Math" panose="02040503050406030204" pitchFamily="18" charset="0"/>
                              <a:cs typeface="Cambria Math" panose="02040503050406030204" pitchFamily="18" charset="0"/>
                            </a:rPr>
                            <m:t>𝐹</m:t>
                          </m:r>
                        </m:e>
                        <m:sub>
                          <m:r>
                            <a:rPr lang="en-US" altLang="zh-CN" sz="1600" i="1">
                              <a:latin typeface="Cambria Math" panose="02040503050406030204" pitchFamily="18" charset="0"/>
                              <a:cs typeface="Cambria Math" panose="02040503050406030204" pitchFamily="18" charset="0"/>
                            </a:rPr>
                            <m:t>𝛼𝛽</m:t>
                          </m:r>
                        </m:sub>
                        <m:sup>
                          <m:r>
                            <a:rPr lang="en-US" altLang="zh-CN" sz="1600" i="1">
                              <a:latin typeface="Cambria Math" panose="02040503050406030204" pitchFamily="18" charset="0"/>
                              <a:cs typeface="Cambria Math" panose="02040503050406030204" pitchFamily="18" charset="0"/>
                            </a:rPr>
                            <m:t>(0)</m:t>
                          </m:r>
                        </m:sup>
                      </m:sSubSup>
                      <m:r>
                        <a:rPr lang="en-US" altLang="zh-CN" sz="1600" i="1">
                          <a:latin typeface="Cambria Math" panose="02040503050406030204" pitchFamily="18" charset="0"/>
                          <a:cs typeface="Cambria Math" panose="02040503050406030204" pitchFamily="18" charset="0"/>
                        </a:rPr>
                        <m:t>+</m:t>
                      </m:r>
                      <m:sSubSup>
                        <m:sSubSupPr>
                          <m:ctrlPr>
                            <a:rPr lang="en-US" altLang="zh-CN" sz="1600" i="1">
                              <a:latin typeface="Cambria Math" panose="02040503050406030204" pitchFamily="18" charset="0"/>
                              <a:cs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a:rPr lang="en-US" altLang="zh-CN" sz="1600" i="1">
                              <a:latin typeface="Cambria Math" panose="02040503050406030204" pitchFamily="18" charset="0"/>
                              <a:cs typeface="Cambria Math" panose="02040503050406030204" pitchFamily="18" charset="0"/>
                            </a:rPr>
                            <m:t>𝐹</m:t>
                          </m:r>
                        </m:e>
                        <m:sub>
                          <m:r>
                            <a:rPr lang="en-US" altLang="zh-CN" sz="1600" i="1">
                              <a:latin typeface="Cambria Math" panose="02040503050406030204" pitchFamily="18" charset="0"/>
                              <a:cs typeface="Cambria Math" panose="02040503050406030204" pitchFamily="18" charset="0"/>
                            </a:rPr>
                            <m:t>𝛼𝛽</m:t>
                          </m:r>
                        </m:sub>
                        <m:sup>
                          <m:r>
                            <a:rPr lang="en-US" altLang="zh-CN" sz="1600" i="1">
                              <a:latin typeface="Cambria Math" panose="02040503050406030204" pitchFamily="18" charset="0"/>
                              <a:cs typeface="Cambria Math" panose="02040503050406030204" pitchFamily="18" charset="0"/>
                            </a:rPr>
                            <m:t>(1)</m:t>
                          </m:r>
                        </m:sup>
                      </m:sSubSup>
                      <m:r>
                        <a:rPr lang="en-US" altLang="zh-CN" sz="1600" i="1">
                          <a:latin typeface="Cambria Math" panose="02040503050406030204" pitchFamily="18" charset="0"/>
                          <a:cs typeface="Cambria Math" panose="02040503050406030204" pitchFamily="18" charset="0"/>
                        </a:rPr>
                        <m:t>=</m:t>
                      </m:r>
                      <m:d>
                        <m:dPr>
                          <m:ctrlPr>
                            <a:rPr lang="en-US" altLang="zh-CN" sz="1600" i="1">
                              <a:latin typeface="Cambria Math" panose="02040503050406030204" pitchFamily="18" charset="0"/>
                              <a:cs typeface="Cambria Math" panose="02040503050406030204" pitchFamily="18" charset="0"/>
                            </a:rPr>
                          </m:ctrlPr>
                        </m:dPr>
                        <m:e>
                          <m:m>
                            <m:mPr>
                              <m:mcs>
                                <m:mc>
                                  <m:mcPr>
                                    <m:count m:val="2"/>
                                    <m:mcJc m:val="center"/>
                                  </m:mcPr>
                                </m:mc>
                              </m:mcs>
                              <m:ctrlPr>
                                <a:rPr lang="en-US" altLang="zh-CN" sz="1600" i="1">
                                  <a:latin typeface="Cambria Math" panose="02040503050406030204" pitchFamily="18" charset="0"/>
                                  <a:cs typeface="Cambria Math" panose="02040503050406030204" pitchFamily="18" charset="0"/>
                                </a:rPr>
                              </m:ctrlPr>
                            </m:mPr>
                            <m:mr>
                              <m:e>
                                <m:m>
                                  <m:mPr>
                                    <m:mcs>
                                      <m:mc>
                                        <m:mcPr>
                                          <m:count m:val="2"/>
                                          <m:mcJc m:val="center"/>
                                        </m:mcPr>
                                      </m:mc>
                                    </m:mcs>
                                    <m:ctrlPr>
                                      <a:rPr lang="en-US" altLang="zh-CN" sz="1600" i="1">
                                        <a:latin typeface="Cambria Math" panose="02040503050406030204" pitchFamily="18" charset="0"/>
                                        <a:cs typeface="Cambria Math" panose="02040503050406030204" pitchFamily="18" charset="0"/>
                                      </a:rPr>
                                    </m:ctrlPr>
                                  </m:mPr>
                                  <m:mr>
                                    <m:e>
                                      <m:r>
                                        <a:rPr lang="en-US" altLang="zh-CN" sz="1600" i="1">
                                          <a:latin typeface="Cambria Math" panose="02040503050406030204" pitchFamily="18" charset="0"/>
                                          <a:cs typeface="Cambria Math" panose="02040503050406030204" pitchFamily="18" charset="0"/>
                                        </a:rPr>
                                        <m:t>0</m:t>
                                      </m:r>
                                    </m:e>
                                    <m:e>
                                      <m:sSub>
                                        <m:sSubPr>
                                          <m:ctrlPr>
                                            <a:rPr lang="en-US" altLang="zh-CN" sz="1600" i="1">
                                              <a:latin typeface="Cambria Math" panose="02040503050406030204" pitchFamily="18" charset="0"/>
                                              <a:cs typeface="Cambria Math" panose="02040503050406030204" pitchFamily="18" charset="0"/>
                                            </a:rPr>
                                          </m:ctrlPr>
                                        </m:sSubPr>
                                        <m:e>
                                          <m:r>
                                            <a:rPr lang="en-US" altLang="zh-CN" sz="1600" i="1">
                                              <a:latin typeface="Cambria Math" panose="02040503050406030204" pitchFamily="18" charset="0"/>
                                              <a:cs typeface="Cambria Math" panose="02040503050406030204" pitchFamily="18" charset="0"/>
                                            </a:rPr>
                                            <m:t>𝜀</m:t>
                                          </m:r>
                                        </m:e>
                                        <m:sub>
                                          <m:r>
                                            <a:rPr lang="en-US" altLang="zh-CN" sz="1600" i="1">
                                              <a:latin typeface="Cambria Math" panose="02040503050406030204" pitchFamily="18" charset="0"/>
                                              <a:cs typeface="Cambria Math" panose="02040503050406030204" pitchFamily="18" charset="0"/>
                                            </a:rPr>
                                            <m:t>𝑥</m:t>
                                          </m:r>
                                        </m:sub>
                                      </m:sSub>
                                    </m:e>
                                  </m:mr>
                                  <m:mr>
                                    <m:e>
                                      <m:sSub>
                                        <m:sSubPr>
                                          <m:ctrlPr>
                                            <a:rPr lang="en-US" altLang="zh-CN" sz="1600" i="1">
                                              <a:latin typeface="Cambria Math" panose="02040503050406030204" pitchFamily="18" charset="0"/>
                                              <a:cs typeface="Cambria Math" panose="02040503050406030204" pitchFamily="18" charset="0"/>
                                            </a:rPr>
                                          </m:ctrlPr>
                                        </m:sSubPr>
                                        <m:e>
                                          <m:r>
                                            <a:rPr lang="en-US" altLang="zh-CN" sz="1600" i="1">
                                              <a:latin typeface="Cambria Math" panose="02040503050406030204" pitchFamily="18" charset="0"/>
                                              <a:cs typeface="Cambria Math" panose="02040503050406030204" pitchFamily="18" charset="0"/>
                                            </a:rPr>
                                            <m:t>−</m:t>
                                          </m:r>
                                          <m:r>
                                            <a:rPr lang="en-US" altLang="zh-CN" sz="1600" i="1">
                                              <a:latin typeface="Cambria Math" panose="02040503050406030204" pitchFamily="18" charset="0"/>
                                              <a:cs typeface="Cambria Math" panose="02040503050406030204" pitchFamily="18" charset="0"/>
                                            </a:rPr>
                                            <m:t>𝜀</m:t>
                                          </m:r>
                                        </m:e>
                                        <m:sub>
                                          <m:r>
                                            <a:rPr lang="en-US" altLang="zh-CN" sz="1600" i="1">
                                              <a:latin typeface="Cambria Math" panose="02040503050406030204" pitchFamily="18" charset="0"/>
                                              <a:cs typeface="Cambria Math" panose="02040503050406030204" pitchFamily="18" charset="0"/>
                                            </a:rPr>
                                            <m:t>𝑥</m:t>
                                          </m:r>
                                        </m:sub>
                                      </m:sSub>
                                    </m:e>
                                    <m:e>
                                      <m:r>
                                        <a:rPr lang="en-US" altLang="zh-CN" sz="1600" i="1">
                                          <a:latin typeface="Cambria Math" panose="02040503050406030204" pitchFamily="18" charset="0"/>
                                          <a:cs typeface="Cambria Math" panose="02040503050406030204" pitchFamily="18" charset="0"/>
                                        </a:rPr>
                                        <m:t>0</m:t>
                                      </m:r>
                                    </m:e>
                                  </m:mr>
                                </m:m>
                              </m:e>
                              <m:e>
                                <m:m>
                                  <m:mPr>
                                    <m:mcs>
                                      <m:mc>
                                        <m:mcPr>
                                          <m:count m:val="2"/>
                                          <m:mcJc m:val="center"/>
                                        </m:mcPr>
                                      </m:mc>
                                    </m:mcs>
                                    <m:ctrlPr>
                                      <a:rPr lang="en-US" altLang="zh-CN" sz="1600" i="1">
                                        <a:latin typeface="Cambria Math" panose="02040503050406030204" pitchFamily="18" charset="0"/>
                                        <a:cs typeface="Cambria Math" panose="02040503050406030204" pitchFamily="18" charset="0"/>
                                      </a:rPr>
                                    </m:ctrlPr>
                                  </m:mPr>
                                  <m:mr>
                                    <m:e>
                                      <m:sSub>
                                        <m:sSubPr>
                                          <m:ctrlPr>
                                            <a:rPr lang="en-US" altLang="zh-CN" sz="1600" i="1">
                                              <a:latin typeface="Cambria Math" panose="02040503050406030204" pitchFamily="18" charset="0"/>
                                              <a:cs typeface="Cambria Math" panose="02040503050406030204" pitchFamily="18" charset="0"/>
                                            </a:rPr>
                                          </m:ctrlPr>
                                        </m:sSubPr>
                                        <m:e>
                                          <m:acc>
                                            <m:accPr>
                                              <m:chr m:val="̃"/>
                                              <m:ctrlPr>
                                                <a:rPr lang="en-US" altLang="zh-CN" sz="1600" i="1">
                                                  <a:latin typeface="Cambria Math" panose="02040503050406030204" pitchFamily="18" charset="0"/>
                                                  <a:cs typeface="Cambria Math" panose="02040503050406030204" pitchFamily="18" charset="0"/>
                                                </a:rPr>
                                              </m:ctrlPr>
                                            </m:accPr>
                                            <m:e>
                                              <m:r>
                                                <a:rPr lang="en-US" altLang="zh-CN" sz="1600" i="1">
                                                  <a:latin typeface="Cambria Math" panose="02040503050406030204" pitchFamily="18" charset="0"/>
                                                  <a:cs typeface="Cambria Math" panose="02040503050406030204" pitchFamily="18" charset="0"/>
                                                </a:rPr>
                                                <m:t>𝐸</m:t>
                                              </m:r>
                                            </m:e>
                                          </m:acc>
                                        </m:e>
                                        <m:sub>
                                          <m:r>
                                            <a:rPr lang="en-US" altLang="zh-CN" sz="1600" i="1">
                                              <a:latin typeface="Cambria Math" panose="02040503050406030204" pitchFamily="18" charset="0"/>
                                              <a:cs typeface="Cambria Math" panose="02040503050406030204" pitchFamily="18" charset="0"/>
                                            </a:rPr>
                                            <m:t>𝑦</m:t>
                                          </m:r>
                                        </m:sub>
                                      </m:sSub>
                                    </m:e>
                                    <m:e>
                                      <m:sSub>
                                        <m:sSubPr>
                                          <m:ctrlPr>
                                            <a:rPr lang="en-US" altLang="zh-CN" sz="1600" i="1">
                                              <a:latin typeface="Cambria Math" panose="02040503050406030204" pitchFamily="18" charset="0"/>
                                              <a:cs typeface="Cambria Math" panose="02040503050406030204" pitchFamily="18" charset="0"/>
                                            </a:rPr>
                                          </m:ctrlPr>
                                        </m:sSubPr>
                                        <m:e>
                                          <m:acc>
                                            <m:accPr>
                                              <m:chr m:val="̃"/>
                                              <m:ctrlPr>
                                                <a:rPr lang="en-US" altLang="zh-CN" sz="1600" i="1">
                                                  <a:latin typeface="Cambria Math" panose="02040503050406030204" pitchFamily="18" charset="0"/>
                                                  <a:cs typeface="Cambria Math" panose="02040503050406030204" pitchFamily="18" charset="0"/>
                                                </a:rPr>
                                              </m:ctrlPr>
                                            </m:accPr>
                                            <m:e>
                                              <m:r>
                                                <a:rPr lang="en-US" altLang="zh-CN" sz="1600" i="1">
                                                  <a:latin typeface="Cambria Math" panose="02040503050406030204" pitchFamily="18" charset="0"/>
                                                  <a:cs typeface="Cambria Math" panose="02040503050406030204" pitchFamily="18" charset="0"/>
                                                </a:rPr>
                                                <m:t>𝐸</m:t>
                                              </m:r>
                                            </m:e>
                                          </m:acc>
                                        </m:e>
                                        <m:sub>
                                          <m:r>
                                            <a:rPr lang="en-US" altLang="zh-CN" sz="1600" i="1">
                                              <a:latin typeface="Cambria Math" panose="02040503050406030204" pitchFamily="18" charset="0"/>
                                              <a:cs typeface="Cambria Math" panose="02040503050406030204" pitchFamily="18" charset="0"/>
                                            </a:rPr>
                                            <m:t>𝑧</m:t>
                                          </m:r>
                                        </m:sub>
                                      </m:sSub>
                                    </m:e>
                                  </m:mr>
                                  <m:mr>
                                    <m:e>
                                      <m:sSub>
                                        <m:sSubPr>
                                          <m:ctrlPr>
                                            <a:rPr lang="en-US" altLang="zh-CN" sz="1600" i="1">
                                              <a:latin typeface="Cambria Math" panose="02040503050406030204" pitchFamily="18" charset="0"/>
                                              <a:cs typeface="Cambria Math" panose="02040503050406030204" pitchFamily="18" charset="0"/>
                                            </a:rPr>
                                          </m:ctrlPr>
                                        </m:sSubPr>
                                        <m:e>
                                          <m:r>
                                            <a:rPr lang="en-US" altLang="zh-CN" sz="1600" i="1">
                                              <a:latin typeface="Cambria Math" panose="02040503050406030204" pitchFamily="18" charset="0"/>
                                              <a:cs typeface="Cambria Math" panose="02040503050406030204" pitchFamily="18" charset="0"/>
                                            </a:rPr>
                                            <m:t>−</m:t>
                                          </m:r>
                                          <m:acc>
                                            <m:accPr>
                                              <m:chr m:val="̃"/>
                                              <m:ctrlPr>
                                                <a:rPr lang="en-US" altLang="zh-CN" sz="1600" i="1">
                                                  <a:latin typeface="Cambria Math" panose="02040503050406030204" pitchFamily="18" charset="0"/>
                                                  <a:cs typeface="Cambria Math" panose="02040503050406030204" pitchFamily="18" charset="0"/>
                                                </a:rPr>
                                              </m:ctrlPr>
                                            </m:accPr>
                                            <m:e>
                                              <m:r>
                                                <a:rPr lang="en-US" altLang="zh-CN" sz="1600" i="1">
                                                  <a:latin typeface="Cambria Math" panose="02040503050406030204" pitchFamily="18" charset="0"/>
                                                  <a:cs typeface="Cambria Math" panose="02040503050406030204" pitchFamily="18" charset="0"/>
                                                </a:rPr>
                                                <m:t>𝐵</m:t>
                                              </m:r>
                                            </m:e>
                                          </m:acc>
                                        </m:e>
                                        <m:sub>
                                          <m:r>
                                            <a:rPr lang="en-US" altLang="zh-CN" sz="1600" i="1">
                                              <a:latin typeface="Cambria Math" panose="02040503050406030204" pitchFamily="18" charset="0"/>
                                              <a:cs typeface="Cambria Math" panose="02040503050406030204" pitchFamily="18" charset="0"/>
                                            </a:rPr>
                                            <m:t>𝑧</m:t>
                                          </m:r>
                                        </m:sub>
                                      </m:sSub>
                                    </m:e>
                                    <m:e>
                                      <m:sSub>
                                        <m:sSubPr>
                                          <m:ctrlPr>
                                            <a:rPr lang="en-US" altLang="zh-CN" sz="1600" i="1">
                                              <a:latin typeface="Cambria Math" panose="02040503050406030204" pitchFamily="18" charset="0"/>
                                              <a:cs typeface="Cambria Math" panose="02040503050406030204" pitchFamily="18" charset="0"/>
                                            </a:rPr>
                                          </m:ctrlPr>
                                        </m:sSubPr>
                                        <m:e>
                                          <m:r>
                                            <a:rPr lang="en-US" altLang="zh-CN" sz="1600" i="1">
                                              <a:latin typeface="Cambria Math" panose="02040503050406030204" pitchFamily="18" charset="0"/>
                                              <a:cs typeface="Cambria Math" panose="02040503050406030204" pitchFamily="18" charset="0"/>
                                            </a:rPr>
                                            <m:t>ℬ</m:t>
                                          </m:r>
                                        </m:e>
                                        <m:sub>
                                          <m:r>
                                            <a:rPr lang="en-US" altLang="zh-CN" sz="1600" i="1">
                                              <a:latin typeface="Cambria Math" panose="02040503050406030204" pitchFamily="18" charset="0"/>
                                              <a:cs typeface="Cambria Math" panose="02040503050406030204" pitchFamily="18" charset="0"/>
                                            </a:rPr>
                                            <m:t>𝑦</m:t>
                                          </m:r>
                                        </m:sub>
                                      </m:sSub>
                                    </m:e>
                                  </m:mr>
                                </m:m>
                              </m:e>
                            </m:mr>
                            <m:mr>
                              <m:e>
                                <m:m>
                                  <m:mPr>
                                    <m:mcs>
                                      <m:mc>
                                        <m:mcPr>
                                          <m:count m:val="2"/>
                                          <m:mcJc m:val="center"/>
                                        </m:mcPr>
                                      </m:mc>
                                    </m:mcs>
                                    <m:ctrlPr>
                                      <a:rPr lang="en-US" altLang="zh-CN" sz="1600" i="1">
                                        <a:latin typeface="Cambria Math" panose="02040503050406030204" pitchFamily="18" charset="0"/>
                                        <a:cs typeface="Cambria Math" panose="02040503050406030204" pitchFamily="18" charset="0"/>
                                      </a:rPr>
                                    </m:ctrlPr>
                                  </m:mPr>
                                  <m:mr>
                                    <m:e>
                                      <m:r>
                                        <a:rPr lang="en-US" altLang="zh-CN" sz="1600" i="1">
                                          <a:latin typeface="Cambria Math" panose="02040503050406030204" pitchFamily="18" charset="0"/>
                                          <a:cs typeface="Cambria Math" panose="02040503050406030204" pitchFamily="18" charset="0"/>
                                        </a:rPr>
                                        <m:t>−</m:t>
                                      </m:r>
                                      <m:sSub>
                                        <m:sSubPr>
                                          <m:ctrlPr>
                                            <a:rPr lang="en-US" altLang="zh-CN" sz="1600" i="1">
                                              <a:latin typeface="Cambria Math" panose="02040503050406030204" pitchFamily="18" charset="0"/>
                                              <a:cs typeface="Cambria Math" panose="02040503050406030204" pitchFamily="18" charset="0"/>
                                            </a:rPr>
                                          </m:ctrlPr>
                                        </m:sSubPr>
                                        <m:e>
                                          <m:acc>
                                            <m:accPr>
                                              <m:chr m:val="̃"/>
                                              <m:ctrlPr>
                                                <a:rPr lang="en-US" altLang="zh-CN" sz="1600" i="1">
                                                  <a:latin typeface="Cambria Math" panose="02040503050406030204" pitchFamily="18" charset="0"/>
                                                  <a:cs typeface="Cambria Math" panose="02040503050406030204" pitchFamily="18" charset="0"/>
                                                </a:rPr>
                                              </m:ctrlPr>
                                            </m:accPr>
                                            <m:e>
                                              <m:r>
                                                <a:rPr lang="en-US" altLang="zh-CN" sz="1600" i="1">
                                                  <a:latin typeface="Cambria Math" panose="02040503050406030204" pitchFamily="18" charset="0"/>
                                                  <a:cs typeface="Cambria Math" panose="02040503050406030204" pitchFamily="18" charset="0"/>
                                                </a:rPr>
                                                <m:t>𝐸</m:t>
                                              </m:r>
                                            </m:e>
                                          </m:acc>
                                        </m:e>
                                        <m:sub>
                                          <m:r>
                                            <a:rPr lang="en-US" altLang="zh-CN" sz="1600" i="1">
                                              <a:latin typeface="Cambria Math" panose="02040503050406030204" pitchFamily="18" charset="0"/>
                                              <a:cs typeface="Cambria Math" panose="02040503050406030204" pitchFamily="18" charset="0"/>
                                            </a:rPr>
                                            <m:t>𝑦</m:t>
                                          </m:r>
                                        </m:sub>
                                      </m:sSub>
                                    </m:e>
                                    <m:e>
                                      <m:sSub>
                                        <m:sSubPr>
                                          <m:ctrlPr>
                                            <a:rPr lang="en-US" altLang="zh-CN" sz="1600" i="1">
                                              <a:latin typeface="Cambria Math" panose="02040503050406030204" pitchFamily="18" charset="0"/>
                                              <a:cs typeface="Cambria Math" panose="02040503050406030204" pitchFamily="18" charset="0"/>
                                            </a:rPr>
                                          </m:ctrlPr>
                                        </m:sSubPr>
                                        <m:e>
                                          <m:acc>
                                            <m:accPr>
                                              <m:chr m:val="̃"/>
                                              <m:ctrlPr>
                                                <a:rPr lang="en-US" altLang="zh-CN" sz="1600" i="1">
                                                  <a:latin typeface="Cambria Math" panose="02040503050406030204" pitchFamily="18" charset="0"/>
                                                  <a:cs typeface="Cambria Math" panose="02040503050406030204" pitchFamily="18" charset="0"/>
                                                </a:rPr>
                                              </m:ctrlPr>
                                            </m:accPr>
                                            <m:e>
                                              <m:r>
                                                <a:rPr lang="en-US" altLang="zh-CN" sz="1600" i="1">
                                                  <a:latin typeface="Cambria Math" panose="02040503050406030204" pitchFamily="18" charset="0"/>
                                                  <a:cs typeface="Cambria Math" panose="02040503050406030204" pitchFamily="18" charset="0"/>
                                                </a:rPr>
                                                <m:t>𝐵</m:t>
                                              </m:r>
                                            </m:e>
                                          </m:acc>
                                        </m:e>
                                        <m:sub>
                                          <m:r>
                                            <a:rPr lang="en-US" altLang="zh-CN" sz="1600" i="1">
                                              <a:latin typeface="Cambria Math" panose="02040503050406030204" pitchFamily="18" charset="0"/>
                                              <a:cs typeface="Cambria Math" panose="02040503050406030204" pitchFamily="18" charset="0"/>
                                            </a:rPr>
                                            <m:t>𝑧</m:t>
                                          </m:r>
                                        </m:sub>
                                      </m:sSub>
                                    </m:e>
                                  </m:mr>
                                  <m:mr>
                                    <m:e>
                                      <m:sSub>
                                        <m:sSubPr>
                                          <m:ctrlPr>
                                            <a:rPr lang="en-US" altLang="zh-CN" sz="1600" i="1">
                                              <a:latin typeface="Cambria Math" panose="02040503050406030204" pitchFamily="18" charset="0"/>
                                              <a:cs typeface="Cambria Math" panose="02040503050406030204" pitchFamily="18" charset="0"/>
                                            </a:rPr>
                                          </m:ctrlPr>
                                        </m:sSubPr>
                                        <m:e>
                                          <m:r>
                                            <a:rPr lang="en-US" altLang="zh-CN" sz="1600" i="1">
                                              <a:latin typeface="Cambria Math" panose="02040503050406030204" pitchFamily="18" charset="0"/>
                                              <a:cs typeface="Cambria Math" panose="02040503050406030204" pitchFamily="18" charset="0"/>
                                            </a:rPr>
                                            <m:t>−</m:t>
                                          </m:r>
                                          <m:acc>
                                            <m:accPr>
                                              <m:chr m:val="̃"/>
                                              <m:ctrlPr>
                                                <a:rPr lang="en-US" altLang="zh-CN" sz="1600" i="1">
                                                  <a:latin typeface="Cambria Math" panose="02040503050406030204" pitchFamily="18" charset="0"/>
                                                  <a:cs typeface="Cambria Math" panose="02040503050406030204" pitchFamily="18" charset="0"/>
                                                </a:rPr>
                                              </m:ctrlPr>
                                            </m:accPr>
                                            <m:e>
                                              <m:r>
                                                <a:rPr lang="en-US" altLang="zh-CN" sz="1600" i="1">
                                                  <a:latin typeface="Cambria Math" panose="02040503050406030204" pitchFamily="18" charset="0"/>
                                                  <a:cs typeface="Cambria Math" panose="02040503050406030204" pitchFamily="18" charset="0"/>
                                                </a:rPr>
                                                <m:t>𝐸</m:t>
                                              </m:r>
                                            </m:e>
                                          </m:acc>
                                        </m:e>
                                        <m:sub>
                                          <m:r>
                                            <a:rPr lang="en-US" altLang="zh-CN" sz="1600" i="1">
                                              <a:latin typeface="Cambria Math" panose="02040503050406030204" pitchFamily="18" charset="0"/>
                                              <a:cs typeface="Cambria Math" panose="02040503050406030204" pitchFamily="18" charset="0"/>
                                            </a:rPr>
                                            <m:t>𝑧</m:t>
                                          </m:r>
                                        </m:sub>
                                      </m:sSub>
                                    </m:e>
                                    <m:e>
                                      <m:sSub>
                                        <m:sSubPr>
                                          <m:ctrlPr>
                                            <a:rPr lang="en-US" altLang="zh-CN" sz="1600" i="1">
                                              <a:latin typeface="Cambria Math" panose="02040503050406030204" pitchFamily="18" charset="0"/>
                                              <a:cs typeface="Cambria Math" panose="02040503050406030204" pitchFamily="18" charset="0"/>
                                            </a:rPr>
                                          </m:ctrlPr>
                                        </m:sSubPr>
                                        <m:e>
                                          <m:r>
                                            <a:rPr lang="en-US" altLang="zh-CN" sz="1600" i="1">
                                              <a:latin typeface="Cambria Math" panose="02040503050406030204" pitchFamily="18" charset="0"/>
                                              <a:cs typeface="Cambria Math" panose="02040503050406030204" pitchFamily="18" charset="0"/>
                                            </a:rPr>
                                            <m:t>−</m:t>
                                          </m:r>
                                          <m:r>
                                            <a:rPr lang="en-US" altLang="zh-CN" sz="1600" i="1">
                                              <a:latin typeface="Cambria Math" panose="02040503050406030204" pitchFamily="18" charset="0"/>
                                              <a:cs typeface="Cambria Math" panose="02040503050406030204" pitchFamily="18" charset="0"/>
                                            </a:rPr>
                                            <m:t>ℬ</m:t>
                                          </m:r>
                                        </m:e>
                                        <m:sub>
                                          <m:r>
                                            <a:rPr lang="en-US" altLang="zh-CN" sz="1600" i="1">
                                              <a:latin typeface="Cambria Math" panose="02040503050406030204" pitchFamily="18" charset="0"/>
                                              <a:cs typeface="Cambria Math" panose="02040503050406030204" pitchFamily="18" charset="0"/>
                                            </a:rPr>
                                            <m:t>𝑦</m:t>
                                          </m:r>
                                        </m:sub>
                                      </m:sSub>
                                    </m:e>
                                  </m:mr>
                                </m:m>
                              </m:e>
                              <m:e>
                                <m:m>
                                  <m:mPr>
                                    <m:mcs>
                                      <m:mc>
                                        <m:mcPr>
                                          <m:count m:val="2"/>
                                          <m:mcJc m:val="center"/>
                                        </m:mcPr>
                                      </m:mc>
                                    </m:mcs>
                                    <m:ctrlPr>
                                      <a:rPr lang="en-US" altLang="zh-CN" sz="1600" i="1">
                                        <a:latin typeface="Cambria Math" panose="02040503050406030204" pitchFamily="18" charset="0"/>
                                        <a:cs typeface="Cambria Math" panose="02040503050406030204" pitchFamily="18" charset="0"/>
                                      </a:rPr>
                                    </m:ctrlPr>
                                  </m:mPr>
                                  <m:mr>
                                    <m:e>
                                      <m:r>
                                        <a:rPr lang="en-US" altLang="zh-CN" sz="1600" i="1">
                                          <a:latin typeface="Cambria Math" panose="02040503050406030204" pitchFamily="18" charset="0"/>
                                          <a:cs typeface="Cambria Math" panose="02040503050406030204" pitchFamily="18" charset="0"/>
                                        </a:rPr>
                                        <m:t>0</m:t>
                                      </m:r>
                                    </m:e>
                                    <m:e>
                                      <m:sSub>
                                        <m:sSubPr>
                                          <m:ctrlPr>
                                            <a:rPr lang="en-US" altLang="zh-CN" sz="1600" i="1">
                                              <a:latin typeface="Cambria Math" panose="02040503050406030204" pitchFamily="18" charset="0"/>
                                              <a:cs typeface="Cambria Math" panose="02040503050406030204" pitchFamily="18" charset="0"/>
                                            </a:rPr>
                                          </m:ctrlPr>
                                        </m:sSubPr>
                                        <m:e>
                                          <m:r>
                                            <a:rPr lang="en-US" altLang="zh-CN" sz="1600" i="1">
                                              <a:latin typeface="Cambria Math" panose="02040503050406030204" pitchFamily="18" charset="0"/>
                                              <a:cs typeface="Cambria Math" panose="02040503050406030204" pitchFamily="18" charset="0"/>
                                            </a:rPr>
                                            <m:t>−</m:t>
                                          </m:r>
                                          <m:acc>
                                            <m:accPr>
                                              <m:chr m:val="̃"/>
                                              <m:ctrlPr>
                                                <a:rPr lang="en-US" altLang="zh-CN" sz="1600" i="1">
                                                  <a:latin typeface="Cambria Math" panose="02040503050406030204" pitchFamily="18" charset="0"/>
                                                  <a:cs typeface="Cambria Math" panose="02040503050406030204" pitchFamily="18" charset="0"/>
                                                </a:rPr>
                                              </m:ctrlPr>
                                            </m:accPr>
                                            <m:e>
                                              <m:r>
                                                <a:rPr lang="en-US" altLang="zh-CN" sz="1600" i="1">
                                                  <a:latin typeface="Cambria Math" panose="02040503050406030204" pitchFamily="18" charset="0"/>
                                                  <a:cs typeface="Cambria Math" panose="02040503050406030204" pitchFamily="18" charset="0"/>
                                                </a:rPr>
                                                <m:t>𝐵</m:t>
                                              </m:r>
                                            </m:e>
                                          </m:acc>
                                        </m:e>
                                        <m:sub>
                                          <m:r>
                                            <a:rPr lang="en-US" altLang="zh-CN" sz="1600" i="1">
                                              <a:latin typeface="Cambria Math" panose="02040503050406030204" pitchFamily="18" charset="0"/>
                                              <a:cs typeface="Cambria Math" panose="02040503050406030204" pitchFamily="18" charset="0"/>
                                            </a:rPr>
                                            <m:t>𝑥</m:t>
                                          </m:r>
                                        </m:sub>
                                      </m:sSub>
                                    </m:e>
                                  </m:mr>
                                  <m:mr>
                                    <m:e>
                                      <m:sSub>
                                        <m:sSubPr>
                                          <m:ctrlPr>
                                            <a:rPr lang="en-US" altLang="zh-CN" sz="1600" i="1">
                                              <a:latin typeface="Cambria Math" panose="02040503050406030204" pitchFamily="18" charset="0"/>
                                              <a:cs typeface="Cambria Math" panose="02040503050406030204" pitchFamily="18" charset="0"/>
                                            </a:rPr>
                                          </m:ctrlPr>
                                        </m:sSubPr>
                                        <m:e>
                                          <m:acc>
                                            <m:accPr>
                                              <m:chr m:val="̃"/>
                                              <m:ctrlPr>
                                                <a:rPr lang="en-US" altLang="zh-CN" sz="1600" i="1">
                                                  <a:latin typeface="Cambria Math" panose="02040503050406030204" pitchFamily="18" charset="0"/>
                                                  <a:cs typeface="Cambria Math" panose="02040503050406030204" pitchFamily="18" charset="0"/>
                                                </a:rPr>
                                              </m:ctrlPr>
                                            </m:accPr>
                                            <m:e>
                                              <m:r>
                                                <a:rPr lang="en-US" altLang="zh-CN" sz="1600" i="1">
                                                  <a:latin typeface="Cambria Math" panose="02040503050406030204" pitchFamily="18" charset="0"/>
                                                  <a:cs typeface="Cambria Math" panose="02040503050406030204" pitchFamily="18" charset="0"/>
                                                </a:rPr>
                                                <m:t>𝐵</m:t>
                                              </m:r>
                                            </m:e>
                                          </m:acc>
                                        </m:e>
                                        <m:sub>
                                          <m:r>
                                            <a:rPr lang="en-US" altLang="zh-CN" sz="1600" i="1">
                                              <a:latin typeface="Cambria Math" panose="02040503050406030204" pitchFamily="18" charset="0"/>
                                              <a:cs typeface="Cambria Math" panose="02040503050406030204" pitchFamily="18" charset="0"/>
                                            </a:rPr>
                                            <m:t>𝑥</m:t>
                                          </m:r>
                                        </m:sub>
                                      </m:sSub>
                                    </m:e>
                                    <m:e>
                                      <m:r>
                                        <a:rPr lang="en-US" altLang="zh-CN" sz="1600" i="1">
                                          <a:latin typeface="Cambria Math" panose="02040503050406030204" pitchFamily="18" charset="0"/>
                                          <a:cs typeface="Cambria Math" panose="02040503050406030204" pitchFamily="18" charset="0"/>
                                        </a:rPr>
                                        <m:t>0</m:t>
                                      </m:r>
                                    </m:e>
                                  </m:mr>
                                </m:m>
                              </m:e>
                            </m:mr>
                          </m:m>
                        </m:e>
                      </m:d>
                      <m:r>
                        <a:rPr lang="en-US" altLang="zh-CN" sz="1600" i="1">
                          <a:latin typeface="Cambria Math" panose="02040503050406030204" pitchFamily="18" charset="0"/>
                          <a:cs typeface="Cambria Math" panose="02040503050406030204" pitchFamily="18" charset="0"/>
                        </a:rPr>
                        <m:t>.</m:t>
                      </m:r>
                    </m:oMath>
                  </m:oMathPara>
                </a14:m>
                <a:endParaRPr lang="zh-CN" altLang="en-US" sz="1600" dirty="0"/>
              </a:p>
            </p:txBody>
          </p:sp>
        </mc:Choice>
        <mc:Fallback xmlns="">
          <p:sp>
            <p:nvSpPr>
              <p:cNvPr id="11" name="文本框 10">
                <a:extLst>
                  <a:ext uri="{FF2B5EF4-FFF2-40B4-BE49-F238E27FC236}">
                    <a16:creationId xmlns:a16="http://schemas.microsoft.com/office/drawing/2014/main" id="{A60C4108-F105-E339-1554-3283AC310A3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84770" y="2433290"/>
                <a:ext cx="4667885" cy="1300480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12" name="图片 11">
            <a:extLst>
              <a:ext uri="{FF2B5EF4-FFF2-40B4-BE49-F238E27FC236}">
                <a16:creationId xmlns:a16="http://schemas.microsoft.com/office/drawing/2014/main" id="{995CBFAC-CA6F-29C2-27D6-C77FE520B8F5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84000"/>
          </a:blip>
          <a:srcRect t="12710"/>
          <a:stretch>
            <a:fillRect/>
          </a:stretch>
        </p:blipFill>
        <p:spPr>
          <a:xfrm>
            <a:off x="7635785" y="2326078"/>
            <a:ext cx="3542030" cy="1386840"/>
          </a:xfrm>
          <a:prstGeom prst="rect">
            <a:avLst/>
          </a:prstGeom>
        </p:spPr>
      </p:pic>
      <p:sp>
        <p:nvSpPr>
          <p:cNvPr id="13" name="文本框 12">
            <a:extLst>
              <a:ext uri="{FF2B5EF4-FFF2-40B4-BE49-F238E27FC236}">
                <a16:creationId xmlns:a16="http://schemas.microsoft.com/office/drawing/2014/main" id="{4372A854-670E-2598-3AD3-9A6D42D69980}"/>
              </a:ext>
            </a:extLst>
          </p:cNvPr>
          <p:cNvSpPr txBox="1"/>
          <p:nvPr/>
        </p:nvSpPr>
        <p:spPr>
          <a:xfrm>
            <a:off x="608400" y="3827513"/>
            <a:ext cx="7902575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altLang="zh-CN" dirty="0">
                <a:latin typeface="Times New Roman" panose="02020603050405020304" pitchFamily="18" charset="0"/>
                <a:ea typeface="楷体" panose="02010609060101010101" charset="-122"/>
                <a:cs typeface="Times New Roman" panose="02020603050405020304" pitchFamily="18" charset="0"/>
              </a:rPr>
              <a:t>One can obtain </a:t>
            </a:r>
            <a:r>
              <a:rPr lang="en-US" altLang="zh-CN" dirty="0">
                <a:solidFill>
                  <a:schemeClr val="accent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楷体" panose="02010609060101010101" charset="-122"/>
                <a:cs typeface="Times New Roman" panose="02020603050405020304" pitchFamily="18" charset="0"/>
              </a:rPr>
              <a:t>the wave equations </a:t>
            </a:r>
            <a:r>
              <a:rPr lang="en-US" altLang="zh-CN" dirty="0">
                <a:latin typeface="Times New Roman" panose="02020603050405020304" pitchFamily="18" charset="0"/>
                <a:ea typeface="楷体" panose="02010609060101010101" charset="-122"/>
                <a:cs typeface="Times New Roman" panose="02020603050405020304" pitchFamily="18" charset="0"/>
              </a:rPr>
              <a:t>by solving the Maxwell equations</a:t>
            </a:r>
            <a:r>
              <a:rPr lang="zh-CN" altLang="en-US" dirty="0">
                <a:latin typeface="Times New Roman" panose="02020603050405020304" pitchFamily="18" charset="0"/>
                <a:ea typeface="楷体" panose="02010609060101010101" charset="-122"/>
                <a:cs typeface="Times New Roman" panose="02020603050405020304" pitchFamily="18" charset="0"/>
                <a:sym typeface="+mn-ea"/>
              </a:rPr>
              <a:t>：</a:t>
            </a:r>
            <a:endParaRPr lang="zh-CN" alt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6" name="文本框 15">
                <a:extLst>
                  <a:ext uri="{FF2B5EF4-FFF2-40B4-BE49-F238E27FC236}">
                    <a16:creationId xmlns:a16="http://schemas.microsoft.com/office/drawing/2014/main" id="{98272AE9-FEDC-B9A3-D2EA-CA7B6F78CBF9}"/>
                  </a:ext>
                </a:extLst>
              </p:cNvPr>
              <p:cNvSpPr txBox="1"/>
              <p:nvPr/>
            </p:nvSpPr>
            <p:spPr>
              <a:xfrm>
                <a:off x="975838" y="4331361"/>
                <a:ext cx="2968625" cy="592455"/>
              </a:xfrm>
              <a:prstGeom prst="rect">
                <a:avLst/>
              </a:prstGeom>
              <a:noFill/>
            </p:spPr>
            <p:txBody>
              <a:bodyPr wrap="square" rtlCol="0" anchor="t">
                <a:spAutoFit/>
              </a:bodyPr>
              <a:lstStyle/>
              <a:p>
                <a:pPr algn="l"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altLang="zh-CN" sz="1600" i="1">
                              <a:latin typeface="Cambria Math" panose="02040503050406030204" pitchFamily="18" charset="0"/>
                              <a:cs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altLang="zh-CN" sz="1600" i="1">
                              <a:latin typeface="Cambria Math" panose="02040503050406030204" pitchFamily="18" charset="0"/>
                              <a:cs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sSup>
                            <m:sSupPr>
                              <m:ctrlPr>
                                <a:rPr lang="en-US" altLang="zh-CN" sz="1600" i="1">
                                  <a:latin typeface="Cambria Math" panose="02040503050406030204" pitchFamily="18" charset="0"/>
                                  <a:cs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altLang="zh-CN" sz="1600" i="1">
                                  <a:latin typeface="Cambria Math" panose="02040503050406030204" pitchFamily="18" charset="0"/>
                                  <a:cs typeface="Cambria Math" panose="02040503050406030204" pitchFamily="18" charset="0"/>
                                </a:rPr>
                                <m:t>𝑐</m:t>
                              </m:r>
                            </m:e>
                            <m:sup>
                              <m:r>
                                <a:rPr lang="en-US" altLang="zh-CN" sz="1600" i="1">
                                  <a:latin typeface="Cambria Math" panose="02040503050406030204" pitchFamily="18" charset="0"/>
                                  <a:cs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</m:den>
                      </m:f>
                      <m:f>
                        <m:fPr>
                          <m:ctrlPr>
                            <a:rPr lang="en-US" altLang="zh-CN" sz="1600" i="1">
                              <a:latin typeface="Cambria Math" panose="02040503050406030204" pitchFamily="18" charset="0"/>
                              <a:cs typeface="Cambria Math" panose="02040503050406030204" pitchFamily="18" charset="0"/>
                            </a:rPr>
                          </m:ctrlPr>
                        </m:fPr>
                        <m:num>
                          <m:sSup>
                            <m:sSupPr>
                              <m:ctrlPr>
                                <a:rPr lang="en-US" altLang="zh-CN" sz="1600" i="1">
                                  <a:latin typeface="Cambria Math" panose="02040503050406030204" pitchFamily="18" charset="0"/>
                                  <a:cs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altLang="zh-CN" sz="1600" i="1">
                                  <a:latin typeface="Cambria Math" panose="02040503050406030204" pitchFamily="18" charset="0"/>
                                  <a:cs typeface="Cambria Math" panose="02040503050406030204" pitchFamily="18" charset="0"/>
                                </a:rPr>
                                <m:t>𝜕</m:t>
                              </m:r>
                            </m:e>
                            <m:sup>
                              <m:r>
                                <a:rPr lang="en-US" altLang="zh-CN" sz="1600" i="1">
                                  <a:latin typeface="Cambria Math" panose="02040503050406030204" pitchFamily="18" charset="0"/>
                                  <a:cs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  <m:sSub>
                            <m:sSubPr>
                              <m:ctrlPr>
                                <a:rPr lang="en-US" altLang="zh-CN" sz="1600" i="1">
                                  <a:latin typeface="Cambria Math" panose="02040503050406030204" pitchFamily="18" charset="0"/>
                                  <a:cs typeface="Cambria Math" panose="02040503050406030204" pitchFamily="18" charset="0"/>
                                </a:rPr>
                              </m:ctrlPr>
                            </m:sSubPr>
                            <m:e>
                              <m:acc>
                                <m:accPr>
                                  <m:chr m:val="̃"/>
                                  <m:ctrlPr>
                                    <a:rPr lang="en-US" altLang="zh-CN" sz="1600" i="1">
                                      <a:latin typeface="Cambria Math" panose="02040503050406030204" pitchFamily="18" charset="0"/>
                                      <a:cs typeface="Cambria Math" panose="02040503050406030204" pitchFamily="18" charset="0"/>
                                    </a:rPr>
                                  </m:ctrlPr>
                                </m:accPr>
                                <m:e>
                                  <m:r>
                                    <a:rPr lang="en-US" altLang="zh-CN" sz="1600" i="1">
                                      <a:latin typeface="Cambria Math" panose="02040503050406030204" pitchFamily="18" charset="0"/>
                                      <a:cs typeface="Cambria Math" panose="02040503050406030204" pitchFamily="18" charset="0"/>
                                    </a:rPr>
                                    <m:t>𝐸</m:t>
                                  </m:r>
                                </m:e>
                              </m:acc>
                            </m:e>
                            <m:sub>
                              <m:r>
                                <a:rPr lang="en-US" altLang="zh-CN" sz="1600" i="1">
                                  <a:latin typeface="Cambria Math" panose="02040503050406030204" pitchFamily="18" charset="0"/>
                                  <a:cs typeface="Cambria Math" panose="02040503050406030204" pitchFamily="18" charset="0"/>
                                </a:rPr>
                                <m:t>𝑥</m:t>
                              </m:r>
                            </m:sub>
                          </m:sSub>
                        </m:num>
                        <m:den>
                          <m:r>
                            <a:rPr lang="en-US" altLang="zh-CN" sz="1600" i="1">
                              <a:latin typeface="Cambria Math" panose="02040503050406030204" pitchFamily="18" charset="0"/>
                              <a:cs typeface="Cambria Math" panose="02040503050406030204" pitchFamily="18" charset="0"/>
                            </a:rPr>
                            <m:t>𝜕</m:t>
                          </m:r>
                          <m:sSup>
                            <m:sSupPr>
                              <m:ctrlPr>
                                <a:rPr lang="en-US" altLang="zh-CN" sz="1600" i="1">
                                  <a:latin typeface="Cambria Math" panose="02040503050406030204" pitchFamily="18" charset="0"/>
                                  <a:cs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altLang="zh-CN" sz="1600" i="1">
                                  <a:latin typeface="Cambria Math" panose="02040503050406030204" pitchFamily="18" charset="0"/>
                                  <a:cs typeface="Cambria Math" panose="02040503050406030204" pitchFamily="18" charset="0"/>
                                </a:rPr>
                                <m:t>𝑡</m:t>
                              </m:r>
                            </m:e>
                            <m:sup>
                              <m:r>
                                <a:rPr lang="en-US" altLang="zh-CN" sz="1600" i="1">
                                  <a:latin typeface="Cambria Math" panose="02040503050406030204" pitchFamily="18" charset="0"/>
                                  <a:cs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</m:den>
                      </m:f>
                      <m:r>
                        <a:rPr lang="en-US" altLang="zh-CN" sz="1600" i="1">
                          <a:latin typeface="Cambria Math" panose="02040503050406030204" pitchFamily="18" charset="0"/>
                          <a:cs typeface="Cambria Math" panose="02040503050406030204" pitchFamily="18" charset="0"/>
                        </a:rPr>
                        <m:t>−</m:t>
                      </m:r>
                      <m:sSubSup>
                        <m:sSubSupPr>
                          <m:ctrlPr>
                            <a:rPr lang="en-US" altLang="zh-CN" sz="1600" i="1">
                              <a:latin typeface="Cambria Math" panose="02040503050406030204" pitchFamily="18" charset="0"/>
                              <a:cs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a:rPr lang="en-US" altLang="zh-CN" sz="1600" i="1">
                              <a:latin typeface="Cambria Math" panose="02040503050406030204" pitchFamily="18" charset="0"/>
                              <a:cs typeface="Cambria Math" panose="02040503050406030204" pitchFamily="18" charset="0"/>
                            </a:rPr>
                            <m:t>𝜕</m:t>
                          </m:r>
                        </m:e>
                        <m:sub>
                          <m:r>
                            <a:rPr lang="en-US" altLang="zh-CN" sz="1600" i="1">
                              <a:latin typeface="Cambria Math" panose="02040503050406030204" pitchFamily="18" charset="0"/>
                              <a:cs typeface="Cambria Math" panose="02040503050406030204" pitchFamily="18" charset="0"/>
                            </a:rPr>
                            <m:t>𝑧</m:t>
                          </m:r>
                        </m:sub>
                        <m:sup>
                          <m:r>
                            <a:rPr lang="en-US" altLang="zh-CN" sz="1600" i="1">
                              <a:latin typeface="Cambria Math" panose="02040503050406030204" pitchFamily="18" charset="0"/>
                              <a:cs typeface="Cambria Math" panose="02040503050406030204" pitchFamily="18" charset="0"/>
                            </a:rPr>
                            <m:t>2</m:t>
                          </m:r>
                        </m:sup>
                      </m:sSubSup>
                      <m:sSub>
                        <m:sSubPr>
                          <m:ctrlPr>
                            <a:rPr lang="en-US" altLang="zh-CN" sz="1600" i="1">
                              <a:latin typeface="Cambria Math" panose="02040503050406030204" pitchFamily="18" charset="0"/>
                              <a:cs typeface="Cambria Math" panose="02040503050406030204" pitchFamily="18" charset="0"/>
                            </a:rPr>
                          </m:ctrlPr>
                        </m:sSubPr>
                        <m:e>
                          <m:acc>
                            <m:accPr>
                              <m:chr m:val="̃"/>
                              <m:ctrlPr>
                                <a:rPr lang="en-US" altLang="zh-CN" sz="1600" i="1">
                                  <a:latin typeface="Cambria Math" panose="02040503050406030204" pitchFamily="18" charset="0"/>
                                  <a:cs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en-US" altLang="zh-CN" sz="1600" i="1">
                                  <a:latin typeface="Cambria Math" panose="02040503050406030204" pitchFamily="18" charset="0"/>
                                  <a:cs typeface="Cambria Math" panose="02040503050406030204" pitchFamily="18" charset="0"/>
                                </a:rPr>
                                <m:t>𝐸</m:t>
                              </m:r>
                            </m:e>
                          </m:acc>
                        </m:e>
                        <m:sub>
                          <m:r>
                            <a:rPr lang="en-US" altLang="zh-CN" sz="1600" i="1">
                              <a:latin typeface="Cambria Math" panose="02040503050406030204" pitchFamily="18" charset="0"/>
                              <a:cs typeface="Cambria Math" panose="02040503050406030204" pitchFamily="18" charset="0"/>
                            </a:rPr>
                            <m:t>𝑥</m:t>
                          </m:r>
                        </m:sub>
                      </m:sSub>
                      <m:r>
                        <a:rPr lang="en-US" altLang="zh-CN" sz="1600" i="1">
                          <a:latin typeface="Cambria Math" panose="02040503050406030204" pitchFamily="18" charset="0"/>
                          <a:cs typeface="Cambria Math" panose="02040503050406030204" pitchFamily="18" charset="0"/>
                        </a:rPr>
                        <m:t>=−</m:t>
                      </m:r>
                      <m:sSub>
                        <m:sSubPr>
                          <m:ctrlPr>
                            <a:rPr lang="en-US" altLang="zh-CN" sz="1600" i="1">
                              <a:latin typeface="Cambria Math" panose="02040503050406030204" pitchFamily="18" charset="0"/>
                              <a:cs typeface="Cambria Math" panose="02040503050406030204" pitchFamily="18" charset="0"/>
                            </a:rPr>
                          </m:ctrlPr>
                        </m:sSubPr>
                        <m:e>
                          <m:acc>
                            <m:accPr>
                              <m:chr m:val="̃"/>
                              <m:ctrlPr>
                                <a:rPr lang="en-US" altLang="zh-CN" sz="1600" i="1">
                                  <a:latin typeface="Cambria Math" panose="02040503050406030204" pitchFamily="18" charset="0"/>
                                  <a:cs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en-US" altLang="zh-CN" sz="1600" i="1">
                                  <a:latin typeface="Cambria Math" panose="02040503050406030204" pitchFamily="18" charset="0"/>
                                  <a:cs typeface="Cambria Math" panose="02040503050406030204" pitchFamily="18" charset="0"/>
                                </a:rPr>
                                <m:t>𝑓</m:t>
                              </m:r>
                            </m:e>
                          </m:acc>
                        </m:e>
                        <m:sub>
                          <m:r>
                            <a:rPr lang="en-US" altLang="zh-CN" sz="1600" i="1">
                              <a:latin typeface="Cambria Math" panose="02040503050406030204" pitchFamily="18" charset="0"/>
                              <a:cs typeface="Cambria Math" panose="02040503050406030204" pitchFamily="18" charset="0"/>
                            </a:rPr>
                            <m:t>𝐸</m:t>
                          </m:r>
                        </m:sub>
                      </m:sSub>
                      <m:r>
                        <a:rPr lang="en-US" altLang="zh-CN" sz="1600" i="1">
                          <a:latin typeface="Cambria Math" panose="02040503050406030204" pitchFamily="18" charset="0"/>
                          <a:cs typeface="Cambria Math" panose="02040503050406030204" pitchFamily="18" charset="0"/>
                        </a:rPr>
                        <m:t>(</m:t>
                      </m:r>
                      <m:r>
                        <a:rPr lang="en-US" altLang="zh-CN" sz="1600" i="1">
                          <a:latin typeface="Cambria Math" panose="02040503050406030204" pitchFamily="18" charset="0"/>
                          <a:cs typeface="Cambria Math" panose="02040503050406030204" pitchFamily="18" charset="0"/>
                        </a:rPr>
                        <m:t>𝑧</m:t>
                      </m:r>
                      <m:r>
                        <a:rPr lang="en-US" altLang="zh-CN" sz="1600" i="1">
                          <a:latin typeface="Cambria Math" panose="02040503050406030204" pitchFamily="18" charset="0"/>
                          <a:cs typeface="Cambria Math" panose="02040503050406030204" pitchFamily="18" charset="0"/>
                        </a:rPr>
                        <m:t>’, </m:t>
                      </m:r>
                      <m:r>
                        <a:rPr lang="en-US" altLang="zh-CN" sz="1600" i="1">
                          <a:latin typeface="Cambria Math" panose="02040503050406030204" pitchFamily="18" charset="0"/>
                          <a:cs typeface="Cambria Math" panose="02040503050406030204" pitchFamily="18" charset="0"/>
                        </a:rPr>
                        <m:t>𝑡</m:t>
                      </m:r>
                      <m:r>
                        <a:rPr lang="en-US" altLang="zh-CN" sz="1600" i="1">
                          <a:latin typeface="Cambria Math" panose="02040503050406030204" pitchFamily="18" charset="0"/>
                          <a:cs typeface="Cambria Math" panose="02040503050406030204" pitchFamily="18" charset="0"/>
                        </a:rPr>
                        <m:t>’)</m:t>
                      </m:r>
                    </m:oMath>
                  </m:oMathPara>
                </a14:m>
                <a:endParaRPr lang="en-US" altLang="zh-CN" sz="1600" i="1" dirty="0">
                  <a:latin typeface="Cambria Math" panose="02040503050406030204" pitchFamily="18" charset="0"/>
                  <a:cs typeface="Cambria Math" panose="02040503050406030204" pitchFamily="18" charset="0"/>
                </a:endParaRPr>
              </a:p>
            </p:txBody>
          </p:sp>
        </mc:Choice>
        <mc:Fallback xmlns="">
          <p:sp>
            <p:nvSpPr>
              <p:cNvPr id="16" name="文本框 15">
                <a:extLst>
                  <a:ext uri="{FF2B5EF4-FFF2-40B4-BE49-F238E27FC236}">
                    <a16:creationId xmlns:a16="http://schemas.microsoft.com/office/drawing/2014/main" id="{98272AE9-FEDC-B9A3-D2EA-CA7B6F78CBF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75838" y="4331361"/>
                <a:ext cx="2968625" cy="592455"/>
              </a:xfrm>
              <a:prstGeom prst="rect">
                <a:avLst/>
              </a:prstGeom>
              <a:blipFill>
                <a:blip r:embed="rId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7" name="文本框 16">
                <a:extLst>
                  <a:ext uri="{FF2B5EF4-FFF2-40B4-BE49-F238E27FC236}">
                    <a16:creationId xmlns:a16="http://schemas.microsoft.com/office/drawing/2014/main" id="{9965C5C4-98B5-4DD3-F364-32C10E9A3C15}"/>
                  </a:ext>
                </a:extLst>
              </p:cNvPr>
              <p:cNvSpPr txBox="1"/>
              <p:nvPr/>
            </p:nvSpPr>
            <p:spPr>
              <a:xfrm>
                <a:off x="6252755" y="4328187"/>
                <a:ext cx="3154045" cy="598805"/>
              </a:xfrm>
              <a:prstGeom prst="rect">
                <a:avLst/>
              </a:prstGeom>
              <a:noFill/>
            </p:spPr>
            <p:txBody>
              <a:bodyPr wrap="square" rtlCol="0" anchor="t">
                <a:spAutoFit/>
              </a:bodyPr>
              <a:lstStyle/>
              <a:p>
                <a:pPr algn="l"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altLang="zh-CN" sz="1600" i="1">
                              <a:latin typeface="Cambria Math" panose="02040503050406030204" pitchFamily="18" charset="0"/>
                              <a:cs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altLang="zh-CN" sz="1600" i="1">
                              <a:latin typeface="Cambria Math" panose="02040503050406030204" pitchFamily="18" charset="0"/>
                              <a:cs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sSup>
                            <m:sSupPr>
                              <m:ctrlPr>
                                <a:rPr lang="en-US" altLang="zh-CN" sz="1600" i="1">
                                  <a:latin typeface="Cambria Math" panose="02040503050406030204" pitchFamily="18" charset="0"/>
                                  <a:cs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altLang="zh-CN" sz="1600" i="1">
                                  <a:latin typeface="Cambria Math" panose="02040503050406030204" pitchFamily="18" charset="0"/>
                                  <a:cs typeface="Cambria Math" panose="02040503050406030204" pitchFamily="18" charset="0"/>
                                </a:rPr>
                                <m:t>𝑐</m:t>
                              </m:r>
                            </m:e>
                            <m:sup>
                              <m:r>
                                <a:rPr lang="en-US" altLang="zh-CN" sz="1600" i="1">
                                  <a:latin typeface="Cambria Math" panose="02040503050406030204" pitchFamily="18" charset="0"/>
                                  <a:cs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</m:den>
                      </m:f>
                      <m:f>
                        <m:fPr>
                          <m:ctrlPr>
                            <a:rPr lang="en-US" altLang="zh-CN" sz="1600" i="1">
                              <a:latin typeface="Cambria Math" panose="02040503050406030204" pitchFamily="18" charset="0"/>
                              <a:cs typeface="Cambria Math" panose="02040503050406030204" pitchFamily="18" charset="0"/>
                            </a:rPr>
                          </m:ctrlPr>
                        </m:fPr>
                        <m:num>
                          <m:sSup>
                            <m:sSupPr>
                              <m:ctrlPr>
                                <a:rPr lang="en-US" altLang="zh-CN" sz="1600" i="1">
                                  <a:latin typeface="Cambria Math" panose="02040503050406030204" pitchFamily="18" charset="0"/>
                                  <a:cs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altLang="zh-CN" sz="1600" i="1">
                                  <a:latin typeface="Cambria Math" panose="02040503050406030204" pitchFamily="18" charset="0"/>
                                  <a:cs typeface="Cambria Math" panose="02040503050406030204" pitchFamily="18" charset="0"/>
                                </a:rPr>
                                <m:t>𝜕</m:t>
                              </m:r>
                            </m:e>
                            <m:sup>
                              <m:r>
                                <a:rPr lang="en-US" altLang="zh-CN" sz="1600" i="1">
                                  <a:latin typeface="Cambria Math" panose="02040503050406030204" pitchFamily="18" charset="0"/>
                                  <a:cs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  <m:sSub>
                            <m:sSubPr>
                              <m:ctrlPr>
                                <a:rPr lang="en-US" altLang="zh-CN" sz="1600" i="1">
                                  <a:latin typeface="Cambria Math" panose="02040503050406030204" pitchFamily="18" charset="0"/>
                                  <a:cs typeface="Cambria Math" panose="02040503050406030204" pitchFamily="18" charset="0"/>
                                </a:rPr>
                              </m:ctrlPr>
                            </m:sSubPr>
                            <m:e>
                              <m:acc>
                                <m:accPr>
                                  <m:chr m:val="̃"/>
                                  <m:ctrlPr>
                                    <a:rPr lang="en-US" altLang="zh-CN" sz="1600" i="1">
                                      <a:latin typeface="Cambria Math" panose="02040503050406030204" pitchFamily="18" charset="0"/>
                                      <a:cs typeface="Cambria Math" panose="02040503050406030204" pitchFamily="18" charset="0"/>
                                    </a:rPr>
                                  </m:ctrlPr>
                                </m:accPr>
                                <m:e>
                                  <m:r>
                                    <a:rPr lang="en-US" altLang="zh-CN" sz="1600" i="1">
                                      <a:latin typeface="Cambria Math" panose="02040503050406030204" pitchFamily="18" charset="0"/>
                                      <a:cs typeface="Cambria Math" panose="02040503050406030204" pitchFamily="18" charset="0"/>
                                    </a:rPr>
                                    <m:t>𝐵</m:t>
                                  </m:r>
                                </m:e>
                              </m:acc>
                            </m:e>
                            <m:sub>
                              <m:r>
                                <a:rPr lang="en-US" altLang="zh-CN" sz="1600" i="1">
                                  <a:latin typeface="Cambria Math" panose="02040503050406030204" pitchFamily="18" charset="0"/>
                                  <a:cs typeface="Cambria Math" panose="02040503050406030204" pitchFamily="18" charset="0"/>
                                </a:rPr>
                                <m:t>𝑦</m:t>
                              </m:r>
                            </m:sub>
                          </m:sSub>
                        </m:num>
                        <m:den>
                          <m:r>
                            <a:rPr lang="en-US" altLang="zh-CN" sz="1600" i="1">
                              <a:latin typeface="Cambria Math" panose="02040503050406030204" pitchFamily="18" charset="0"/>
                              <a:cs typeface="Cambria Math" panose="02040503050406030204" pitchFamily="18" charset="0"/>
                            </a:rPr>
                            <m:t>𝜕</m:t>
                          </m:r>
                          <m:sSup>
                            <m:sSupPr>
                              <m:ctrlPr>
                                <a:rPr lang="en-US" altLang="zh-CN" sz="1600" i="1">
                                  <a:latin typeface="Cambria Math" panose="02040503050406030204" pitchFamily="18" charset="0"/>
                                  <a:cs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altLang="zh-CN" sz="1600" i="1">
                                  <a:latin typeface="Cambria Math" panose="02040503050406030204" pitchFamily="18" charset="0"/>
                                  <a:cs typeface="Cambria Math" panose="02040503050406030204" pitchFamily="18" charset="0"/>
                                </a:rPr>
                                <m:t>𝑡</m:t>
                              </m:r>
                            </m:e>
                            <m:sup>
                              <m:r>
                                <a:rPr lang="en-US" altLang="zh-CN" sz="1600" i="1">
                                  <a:latin typeface="Cambria Math" panose="02040503050406030204" pitchFamily="18" charset="0"/>
                                  <a:cs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</m:den>
                      </m:f>
                      <m:r>
                        <a:rPr lang="en-US" altLang="zh-CN" sz="1600" i="1">
                          <a:latin typeface="Cambria Math" panose="02040503050406030204" pitchFamily="18" charset="0"/>
                          <a:cs typeface="Cambria Math" panose="02040503050406030204" pitchFamily="18" charset="0"/>
                        </a:rPr>
                        <m:t>−</m:t>
                      </m:r>
                      <m:sSubSup>
                        <m:sSubSupPr>
                          <m:ctrlPr>
                            <a:rPr lang="en-US" altLang="zh-CN" sz="1600" i="1">
                              <a:latin typeface="Cambria Math" panose="02040503050406030204" pitchFamily="18" charset="0"/>
                              <a:cs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a:rPr lang="en-US" altLang="zh-CN" sz="1600" i="1">
                              <a:latin typeface="Cambria Math" panose="02040503050406030204" pitchFamily="18" charset="0"/>
                              <a:cs typeface="Cambria Math" panose="02040503050406030204" pitchFamily="18" charset="0"/>
                            </a:rPr>
                            <m:t>𝜕</m:t>
                          </m:r>
                        </m:e>
                        <m:sub>
                          <m:r>
                            <a:rPr lang="en-US" altLang="zh-CN" sz="1600" i="1">
                              <a:latin typeface="Cambria Math" panose="02040503050406030204" pitchFamily="18" charset="0"/>
                              <a:cs typeface="Cambria Math" panose="02040503050406030204" pitchFamily="18" charset="0"/>
                            </a:rPr>
                            <m:t>𝑧</m:t>
                          </m:r>
                        </m:sub>
                        <m:sup>
                          <m:r>
                            <a:rPr lang="en-US" altLang="zh-CN" sz="1600" i="1">
                              <a:latin typeface="Cambria Math" panose="02040503050406030204" pitchFamily="18" charset="0"/>
                              <a:cs typeface="Cambria Math" panose="02040503050406030204" pitchFamily="18" charset="0"/>
                            </a:rPr>
                            <m:t>2</m:t>
                          </m:r>
                        </m:sup>
                      </m:sSubSup>
                      <m:sSub>
                        <m:sSubPr>
                          <m:ctrlPr>
                            <a:rPr lang="en-US" altLang="zh-CN" sz="1600" i="1">
                              <a:latin typeface="Cambria Math" panose="02040503050406030204" pitchFamily="18" charset="0"/>
                              <a:cs typeface="Cambria Math" panose="02040503050406030204" pitchFamily="18" charset="0"/>
                            </a:rPr>
                          </m:ctrlPr>
                        </m:sSubPr>
                        <m:e>
                          <m:acc>
                            <m:accPr>
                              <m:chr m:val="̃"/>
                              <m:ctrlPr>
                                <a:rPr lang="en-US" altLang="zh-CN" sz="1600" i="1">
                                  <a:latin typeface="Cambria Math" panose="02040503050406030204" pitchFamily="18" charset="0"/>
                                  <a:cs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en-US" altLang="zh-CN" sz="1600" i="1">
                                  <a:latin typeface="Cambria Math" panose="02040503050406030204" pitchFamily="18" charset="0"/>
                                  <a:cs typeface="Cambria Math" panose="02040503050406030204" pitchFamily="18" charset="0"/>
                                </a:rPr>
                                <m:t>𝐵</m:t>
                              </m:r>
                            </m:e>
                          </m:acc>
                        </m:e>
                        <m:sub>
                          <m:r>
                            <a:rPr lang="en-US" altLang="zh-CN" sz="1600" i="1">
                              <a:latin typeface="Cambria Math" panose="02040503050406030204" pitchFamily="18" charset="0"/>
                              <a:cs typeface="Cambria Math" panose="02040503050406030204" pitchFamily="18" charset="0"/>
                            </a:rPr>
                            <m:t>𝑦</m:t>
                          </m:r>
                        </m:sub>
                      </m:sSub>
                      <m:r>
                        <a:rPr lang="en-US" altLang="zh-CN" sz="1600" i="1">
                          <a:latin typeface="Cambria Math" panose="02040503050406030204" pitchFamily="18" charset="0"/>
                          <a:cs typeface="Cambria Math" panose="02040503050406030204" pitchFamily="18" charset="0"/>
                        </a:rPr>
                        <m:t>=−</m:t>
                      </m:r>
                      <m:sSub>
                        <m:sSubPr>
                          <m:ctrlPr>
                            <a:rPr lang="en-US" altLang="zh-CN" sz="1600" i="1">
                              <a:latin typeface="Cambria Math" panose="02040503050406030204" pitchFamily="18" charset="0"/>
                              <a:cs typeface="Cambria Math" panose="02040503050406030204" pitchFamily="18" charset="0"/>
                            </a:rPr>
                          </m:ctrlPr>
                        </m:sSubPr>
                        <m:e>
                          <m:acc>
                            <m:accPr>
                              <m:chr m:val="̃"/>
                              <m:ctrlPr>
                                <a:rPr lang="en-US" altLang="zh-CN" sz="1600" i="1">
                                  <a:latin typeface="Cambria Math" panose="02040503050406030204" pitchFamily="18" charset="0"/>
                                  <a:cs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en-US" altLang="zh-CN" sz="1600" i="1">
                                  <a:latin typeface="Cambria Math" panose="02040503050406030204" pitchFamily="18" charset="0"/>
                                  <a:cs typeface="Cambria Math" panose="02040503050406030204" pitchFamily="18" charset="0"/>
                                </a:rPr>
                                <m:t>𝑓</m:t>
                              </m:r>
                            </m:e>
                          </m:acc>
                        </m:e>
                        <m:sub>
                          <m:r>
                            <a:rPr lang="en-US" altLang="zh-CN" sz="1600" i="1">
                              <a:latin typeface="Cambria Math" panose="02040503050406030204" pitchFamily="18" charset="0"/>
                              <a:cs typeface="Cambria Math" panose="02040503050406030204" pitchFamily="18" charset="0"/>
                            </a:rPr>
                            <m:t>𝐵</m:t>
                          </m:r>
                        </m:sub>
                      </m:sSub>
                      <m:r>
                        <a:rPr lang="en-US" altLang="zh-CN" sz="1600" i="1">
                          <a:latin typeface="Cambria Math" panose="02040503050406030204" pitchFamily="18" charset="0"/>
                          <a:cs typeface="Cambria Math" panose="02040503050406030204" pitchFamily="18" charset="0"/>
                        </a:rPr>
                        <m:t>(</m:t>
                      </m:r>
                      <m:r>
                        <a:rPr lang="en-US" altLang="zh-CN" sz="1600" i="1">
                          <a:latin typeface="Cambria Math" panose="02040503050406030204" pitchFamily="18" charset="0"/>
                          <a:cs typeface="Cambria Math" panose="02040503050406030204" pitchFamily="18" charset="0"/>
                        </a:rPr>
                        <m:t>𝑧</m:t>
                      </m:r>
                      <m:r>
                        <a:rPr lang="en-US" altLang="zh-CN" sz="1600" i="1">
                          <a:latin typeface="Cambria Math" panose="02040503050406030204" pitchFamily="18" charset="0"/>
                          <a:cs typeface="Cambria Math" panose="02040503050406030204" pitchFamily="18" charset="0"/>
                        </a:rPr>
                        <m:t>’, </m:t>
                      </m:r>
                      <m:r>
                        <a:rPr lang="en-US" altLang="zh-CN" sz="1600" i="1">
                          <a:latin typeface="Cambria Math" panose="02040503050406030204" pitchFamily="18" charset="0"/>
                          <a:cs typeface="Cambria Math" panose="02040503050406030204" pitchFamily="18" charset="0"/>
                        </a:rPr>
                        <m:t>𝑡</m:t>
                      </m:r>
                      <m:r>
                        <a:rPr lang="en-US" altLang="zh-CN" sz="1600" i="1">
                          <a:latin typeface="Cambria Math" panose="02040503050406030204" pitchFamily="18" charset="0"/>
                          <a:cs typeface="Cambria Math" panose="02040503050406030204" pitchFamily="18" charset="0"/>
                        </a:rPr>
                        <m:t>’).</m:t>
                      </m:r>
                    </m:oMath>
                  </m:oMathPara>
                </a14:m>
                <a:endParaRPr lang="en-US" altLang="zh-CN" sz="1600" i="1" dirty="0">
                  <a:latin typeface="Cambria Math" panose="02040503050406030204" pitchFamily="18" charset="0"/>
                  <a:cs typeface="Cambria Math" panose="02040503050406030204" pitchFamily="18" charset="0"/>
                </a:endParaRPr>
              </a:p>
            </p:txBody>
          </p:sp>
        </mc:Choice>
        <mc:Fallback xmlns="">
          <p:sp>
            <p:nvSpPr>
              <p:cNvPr id="17" name="文本框 16">
                <a:extLst>
                  <a:ext uri="{FF2B5EF4-FFF2-40B4-BE49-F238E27FC236}">
                    <a16:creationId xmlns:a16="http://schemas.microsoft.com/office/drawing/2014/main" id="{9965C5C4-98B5-4DD3-F364-32C10E9A3C1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252755" y="4328187"/>
                <a:ext cx="3154045" cy="598805"/>
              </a:xfrm>
              <a:prstGeom prst="rect">
                <a:avLst/>
              </a:prstGeom>
              <a:blipFill>
                <a:blip r:embed="rId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0" name="文本框 19">
            <a:extLst>
              <a:ext uri="{FF2B5EF4-FFF2-40B4-BE49-F238E27FC236}">
                <a16:creationId xmlns:a16="http://schemas.microsoft.com/office/drawing/2014/main" id="{2C6C060E-2A17-2627-8216-4852DD675DC5}"/>
              </a:ext>
            </a:extLst>
          </p:cNvPr>
          <p:cNvSpPr txBox="1"/>
          <p:nvPr/>
        </p:nvSpPr>
        <p:spPr>
          <a:xfrm>
            <a:off x="608400" y="4985545"/>
            <a:ext cx="7902575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altLang="zh-CN" dirty="0">
                <a:latin typeface="Times New Roman" panose="02020603050405020304" pitchFamily="18" charset="0"/>
                <a:ea typeface="楷体" panose="02010609060101010101" charset="-122"/>
                <a:cs typeface="Times New Roman" panose="02020603050405020304" pitchFamily="18" charset="0"/>
              </a:rPr>
              <a:t>One can obtain the </a:t>
            </a:r>
            <a:r>
              <a:rPr lang="en-US" altLang="zh-CN" dirty="0">
                <a:solidFill>
                  <a:schemeClr val="accent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楷体" panose="02010609060101010101" charset="-122"/>
                <a:cs typeface="Times New Roman" panose="02020603050405020304" pitchFamily="18" charset="0"/>
              </a:rPr>
              <a:t>induced</a:t>
            </a:r>
            <a:r>
              <a:rPr lang="en-US" altLang="zh-CN" dirty="0">
                <a:latin typeface="Times New Roman" panose="02020603050405020304" pitchFamily="18" charset="0"/>
                <a:ea typeface="楷体" panose="02010609060101010101" charset="-122"/>
                <a:cs typeface="Times New Roman" panose="02020603050405020304" pitchFamily="18" charset="0"/>
              </a:rPr>
              <a:t> Electric field and Magnetic field</a:t>
            </a:r>
            <a:r>
              <a:rPr lang="zh-CN" altLang="en-US" dirty="0">
                <a:latin typeface="Times New Roman" panose="02020603050405020304" pitchFamily="18" charset="0"/>
                <a:ea typeface="楷体" panose="02010609060101010101" charset="-122"/>
                <a:cs typeface="Times New Roman" panose="02020603050405020304" pitchFamily="18" charset="0"/>
                <a:sym typeface="+mn-ea"/>
              </a:rPr>
              <a:t>：</a:t>
            </a:r>
            <a:endParaRPr lang="zh-CN" alt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1" name="文本框 20">
                <a:extLst>
                  <a:ext uri="{FF2B5EF4-FFF2-40B4-BE49-F238E27FC236}">
                    <a16:creationId xmlns:a16="http://schemas.microsoft.com/office/drawing/2014/main" id="{22A6E666-73A2-C75C-48CC-31CAB6891B2D}"/>
                  </a:ext>
                </a:extLst>
              </p:cNvPr>
              <p:cNvSpPr txBox="1"/>
              <p:nvPr/>
            </p:nvSpPr>
            <p:spPr>
              <a:xfrm>
                <a:off x="784770" y="5412398"/>
                <a:ext cx="4095750" cy="747395"/>
              </a:xfrm>
              <a:prstGeom prst="rect">
                <a:avLst/>
              </a:prstGeom>
              <a:noFill/>
            </p:spPr>
            <p:txBody>
              <a:bodyPr wrap="none" rtlCol="0" anchor="t">
                <a:spAutoFit/>
              </a:bodyPr>
              <a:lstStyle/>
              <a:p>
                <a:pPr algn="l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altLang="zh-CN" sz="1600" i="1">
                              <a:latin typeface="Cambria Math" panose="02040503050406030204" pitchFamily="18" charset="0"/>
                              <a:cs typeface="Cambria Math" panose="02040503050406030204" pitchFamily="18" charset="0"/>
                            </a:rPr>
                          </m:ctrlPr>
                        </m:sSubPr>
                        <m:e>
                          <m:acc>
                            <m:accPr>
                              <m:chr m:val="̃"/>
                              <m:ctrlPr>
                                <a:rPr lang="en-US" altLang="zh-CN" sz="1600" i="1">
                                  <a:latin typeface="Cambria Math" panose="02040503050406030204" pitchFamily="18" charset="0"/>
                                  <a:cs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en-US" altLang="zh-CN" sz="1600" i="1">
                                  <a:latin typeface="Cambria Math" panose="02040503050406030204" pitchFamily="18" charset="0"/>
                                  <a:cs typeface="Cambria Math" panose="02040503050406030204" pitchFamily="18" charset="0"/>
                                </a:rPr>
                                <m:t>𝐸</m:t>
                              </m:r>
                            </m:e>
                          </m:acc>
                        </m:e>
                        <m:sub>
                          <m:r>
                            <a:rPr lang="en-US" altLang="zh-CN" sz="1600" i="1">
                              <a:latin typeface="Cambria Math" panose="02040503050406030204" pitchFamily="18" charset="0"/>
                              <a:cs typeface="Cambria Math" panose="02040503050406030204" pitchFamily="18" charset="0"/>
                            </a:rPr>
                            <m:t>𝑥</m:t>
                          </m:r>
                        </m:sub>
                      </m:sSub>
                      <m:r>
                        <a:rPr lang="en-US" altLang="zh-CN" sz="1600" i="1">
                          <a:latin typeface="Cambria Math" panose="02040503050406030204" pitchFamily="18" charset="0"/>
                          <a:cs typeface="Cambria Math" panose="02040503050406030204" pitchFamily="18" charset="0"/>
                        </a:rPr>
                        <m:t>  ~ −</m:t>
                      </m:r>
                      <m:f>
                        <m:fPr>
                          <m:ctrlPr>
                            <a:rPr lang="en-US" altLang="zh-CN" sz="1600" i="1">
                              <a:latin typeface="Cambria Math" panose="02040503050406030204" pitchFamily="18" charset="0"/>
                              <a:cs typeface="Cambria Math" panose="02040503050406030204" pitchFamily="18" charset="0"/>
                            </a:rPr>
                          </m:ctrlPr>
                        </m:fPr>
                        <m:num>
                          <m:sSub>
                            <m:sSubPr>
                              <m:ctrlPr>
                                <a:rPr lang="en-US" altLang="zh-CN" sz="1600" i="1">
                                  <a:latin typeface="Cambria Math" panose="02040503050406030204" pitchFamily="18" charset="0"/>
                                  <a:cs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altLang="zh-CN" sz="1600" i="1">
                                  <a:latin typeface="Cambria Math" panose="02040503050406030204" pitchFamily="18" charset="0"/>
                                  <a:cs typeface="Cambria Math" panose="02040503050406030204" pitchFamily="18" charset="0"/>
                                </a:rPr>
                                <m:t>𝐴</m:t>
                              </m:r>
                            </m:e>
                            <m:sub>
                              <m:r>
                                <a:rPr lang="en-US" altLang="zh-CN" sz="1600" i="1">
                                  <a:latin typeface="Cambria Math" panose="02040503050406030204" pitchFamily="18" charset="0"/>
                                  <a:cs typeface="Cambria Math" panose="02040503050406030204" pitchFamily="18" charset="0"/>
                                </a:rPr>
                                <m:t>+</m:t>
                              </m:r>
                            </m:sub>
                          </m:sSub>
                        </m:num>
                        <m:den>
                          <m:r>
                            <a:rPr lang="en-US" altLang="zh-CN" sz="1600" i="1">
                              <a:latin typeface="Cambria Math" panose="02040503050406030204" pitchFamily="18" charset="0"/>
                              <a:cs typeface="Cambria Math" panose="02040503050406030204" pitchFamily="18" charset="0"/>
                            </a:rPr>
                            <m:t>4</m:t>
                          </m:r>
                        </m:den>
                      </m:f>
                      <m:sSubSup>
                        <m:sSubSupPr>
                          <m:ctrlPr>
                            <a:rPr lang="en-US" altLang="zh-CN" sz="1600" i="1">
                              <a:latin typeface="Cambria Math" panose="02040503050406030204" pitchFamily="18" charset="0"/>
                              <a:cs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a:rPr lang="en-US" altLang="zh-CN" sz="1600" i="1">
                              <a:latin typeface="Cambria Math" panose="02040503050406030204" pitchFamily="18" charset="0"/>
                              <a:cs typeface="Cambria Math" panose="02040503050406030204" pitchFamily="18" charset="0"/>
                            </a:rPr>
                            <m:t>𝐵</m:t>
                          </m:r>
                        </m:e>
                        <m:sub>
                          <m:r>
                            <a:rPr lang="en-US" altLang="zh-CN" sz="1600" i="1">
                              <a:latin typeface="Cambria Math" panose="02040503050406030204" pitchFamily="18" charset="0"/>
                              <a:cs typeface="Cambria Math" panose="02040503050406030204" pitchFamily="18" charset="0"/>
                            </a:rPr>
                            <m:t>𝑦</m:t>
                          </m:r>
                        </m:sub>
                        <m:sup>
                          <m:r>
                            <a:rPr lang="en-US" altLang="zh-CN" sz="1600" i="1">
                              <a:latin typeface="Cambria Math" panose="02040503050406030204" pitchFamily="18" charset="0"/>
                              <a:cs typeface="Cambria Math" panose="02040503050406030204" pitchFamily="18" charset="0"/>
                            </a:rPr>
                            <m:t>(0)</m:t>
                          </m:r>
                        </m:sup>
                      </m:sSubSup>
                      <m:d>
                        <m:dPr>
                          <m:ctrlPr>
                            <a:rPr lang="en-US" altLang="zh-CN" sz="1600" i="1">
                              <a:latin typeface="Cambria Math" panose="02040503050406030204" pitchFamily="18" charset="0"/>
                              <a:cs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altLang="zh-CN" sz="1600" i="1">
                              <a:latin typeface="Cambria Math" panose="02040503050406030204" pitchFamily="18" charset="0"/>
                              <a:cs typeface="Cambria Math" panose="02040503050406030204" pitchFamily="18" charset="0"/>
                            </a:rPr>
                            <m:t>1−</m:t>
                          </m:r>
                          <m:f>
                            <m:fPr>
                              <m:ctrlPr>
                                <a:rPr lang="en-US" altLang="zh-CN" sz="1600" i="1">
                                  <a:latin typeface="Cambria Math" panose="02040503050406030204" pitchFamily="18" charset="0"/>
                                  <a:cs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US" altLang="zh-CN" sz="1600" i="1">
                                  <a:latin typeface="Cambria Math" panose="02040503050406030204" pitchFamily="18" charset="0"/>
                                  <a:cs typeface="Cambria Math" panose="02040503050406030204" pitchFamily="18" charset="0"/>
                                </a:rPr>
                                <m:t>𝛿</m:t>
                              </m:r>
                              <m:sSub>
                                <m:sSubPr>
                                  <m:ctrlPr>
                                    <a:rPr lang="en-US" altLang="zh-CN" sz="1600" i="1">
                                      <a:latin typeface="Cambria Math" panose="02040503050406030204" pitchFamily="18" charset="0"/>
                                      <a:cs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altLang="zh-CN" sz="1600" i="1">
                                      <a:latin typeface="Cambria Math" panose="02040503050406030204" pitchFamily="18" charset="0"/>
                                      <a:cs typeface="Cambria Math" panose="02040503050406030204" pitchFamily="18" charset="0"/>
                                    </a:rPr>
                                    <m:t>𝐵</m:t>
                                  </m:r>
                                </m:e>
                                <m:sub>
                                  <m:r>
                                    <a:rPr lang="en-US" altLang="zh-CN" sz="1600" i="1">
                                      <a:latin typeface="Cambria Math" panose="02040503050406030204" pitchFamily="18" charset="0"/>
                                      <a:cs typeface="Cambria Math" panose="02040503050406030204" pitchFamily="18" charset="0"/>
                                    </a:rPr>
                                    <m:t>𝑦</m:t>
                                  </m:r>
                                </m:sub>
                              </m:sSub>
                            </m:num>
                            <m:den>
                              <m:sSubSup>
                                <m:sSubSupPr>
                                  <m:ctrlPr>
                                    <a:rPr lang="en-US" altLang="zh-CN" sz="1600" i="1">
                                      <a:latin typeface="Cambria Math" panose="02040503050406030204" pitchFamily="18" charset="0"/>
                                      <a:cs typeface="Cambria Math" panose="02040503050406030204" pitchFamily="18" charset="0"/>
                                    </a:rPr>
                                  </m:ctrlPr>
                                </m:sSubSupPr>
                                <m:e>
                                  <m:r>
                                    <a:rPr lang="en-US" altLang="zh-CN" sz="1600" i="1">
                                      <a:latin typeface="Cambria Math" panose="02040503050406030204" pitchFamily="18" charset="0"/>
                                      <a:cs typeface="Cambria Math" panose="02040503050406030204" pitchFamily="18" charset="0"/>
                                    </a:rPr>
                                    <m:t>𝐵</m:t>
                                  </m:r>
                                </m:e>
                                <m:sub>
                                  <m:r>
                                    <a:rPr lang="en-US" altLang="zh-CN" sz="1600" i="1">
                                      <a:latin typeface="Cambria Math" panose="02040503050406030204" pitchFamily="18" charset="0"/>
                                      <a:cs typeface="Cambria Math" panose="02040503050406030204" pitchFamily="18" charset="0"/>
                                    </a:rPr>
                                    <m:t>𝑦</m:t>
                                  </m:r>
                                </m:sub>
                                <m:sup>
                                  <m:r>
                                    <a:rPr lang="en-US" altLang="zh-CN" sz="1600" i="1">
                                      <a:latin typeface="Cambria Math" panose="02040503050406030204" pitchFamily="18" charset="0"/>
                                      <a:cs typeface="Cambria Math" panose="02040503050406030204" pitchFamily="18" charset="0"/>
                                    </a:rPr>
                                    <m:t>(0)</m:t>
                                  </m:r>
                                </m:sup>
                              </m:sSubSup>
                            </m:den>
                          </m:f>
                          <m:sSub>
                            <m:sSubPr>
                              <m:ctrlPr>
                                <a:rPr lang="en-US" altLang="zh-CN" sz="1600" i="1">
                                  <a:latin typeface="Cambria Math" panose="02040503050406030204" pitchFamily="18" charset="0"/>
                                  <a:cs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altLang="zh-CN" sz="1600" i="1">
                                  <a:latin typeface="Cambria Math" panose="02040503050406030204" pitchFamily="18" charset="0"/>
                                  <a:cs typeface="Cambria Math" panose="02040503050406030204" pitchFamily="18" charset="0"/>
                                </a:rPr>
                                <m:t>𝜔</m:t>
                              </m:r>
                            </m:e>
                            <m:sub>
                              <m:r>
                                <a:rPr lang="en-US" altLang="zh-CN" sz="1600" i="1">
                                  <a:latin typeface="Cambria Math" panose="02040503050406030204" pitchFamily="18" charset="0"/>
                                  <a:cs typeface="Cambria Math" panose="02040503050406030204" pitchFamily="18" charset="0"/>
                                </a:rPr>
                                <m:t>𝐵</m:t>
                              </m:r>
                            </m:sub>
                          </m:sSub>
                          <m:r>
                            <a:rPr lang="en-US" altLang="zh-CN" sz="1600" i="1">
                              <a:latin typeface="Cambria Math" panose="02040503050406030204" pitchFamily="18" charset="0"/>
                              <a:cs typeface="Cambria Math" panose="02040503050406030204" pitchFamily="18" charset="0"/>
                            </a:rPr>
                            <m:t>𝑡</m:t>
                          </m:r>
                        </m:e>
                      </m:d>
                      <m:sSup>
                        <m:sSupPr>
                          <m:ctrlPr>
                            <a:rPr lang="en-US" altLang="zh-CN" sz="1600" i="1">
                              <a:latin typeface="Cambria Math" panose="02040503050406030204" pitchFamily="18" charset="0"/>
                              <a:cs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altLang="zh-CN" sz="1600" i="1">
                              <a:latin typeface="Cambria Math" panose="02040503050406030204" pitchFamily="18" charset="0"/>
                              <a:cs typeface="Cambria Math" panose="02040503050406030204" pitchFamily="18" charset="0"/>
                            </a:rPr>
                            <m:t>𝑒</m:t>
                          </m:r>
                        </m:e>
                        <m:sup>
                          <m:r>
                            <a:rPr lang="en-US" altLang="zh-CN" sz="1600" i="1">
                              <a:latin typeface="Cambria Math" panose="02040503050406030204" pitchFamily="18" charset="0"/>
                              <a:cs typeface="Cambria Math" panose="02040503050406030204" pitchFamily="18" charset="0"/>
                            </a:rPr>
                            <m:t>𝑖</m:t>
                          </m:r>
                          <m:d>
                            <m:dPr>
                              <m:ctrlPr>
                                <a:rPr lang="en-US" altLang="zh-CN" sz="1600" i="1">
                                  <a:latin typeface="Cambria Math" panose="02040503050406030204" pitchFamily="18" charset="0"/>
                                  <a:cs typeface="Cambria Math" panose="02040503050406030204" pitchFamily="18" charset="0"/>
                                </a:rPr>
                              </m:ctrlPr>
                            </m:dPr>
                            <m:e>
                              <m:sSub>
                                <m:sSubPr>
                                  <m:ctrlPr>
                                    <a:rPr lang="en-US" altLang="zh-CN" sz="1600" i="1">
                                      <a:latin typeface="Cambria Math" panose="02040503050406030204" pitchFamily="18" charset="0"/>
                                      <a:cs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altLang="zh-CN" sz="1600" i="1">
                                      <a:latin typeface="Cambria Math" panose="02040503050406030204" pitchFamily="18" charset="0"/>
                                      <a:cs typeface="Cambria Math" panose="02040503050406030204" pitchFamily="18" charset="0"/>
                                    </a:rPr>
                                    <m:t>𝑘</m:t>
                                  </m:r>
                                </m:e>
                                <m:sub>
                                  <m:r>
                                    <a:rPr lang="en-US" altLang="zh-CN" sz="1600" i="1">
                                      <a:latin typeface="Cambria Math" panose="02040503050406030204" pitchFamily="18" charset="0"/>
                                      <a:cs typeface="Cambria Math" panose="02040503050406030204" pitchFamily="18" charset="0"/>
                                    </a:rPr>
                                    <m:t>𝑔</m:t>
                                  </m:r>
                                </m:sub>
                              </m:sSub>
                              <m:r>
                                <a:rPr lang="en-US" altLang="zh-CN" sz="1600" i="1">
                                  <a:latin typeface="Cambria Math" panose="02040503050406030204" pitchFamily="18" charset="0"/>
                                  <a:cs typeface="Cambria Math" panose="02040503050406030204" pitchFamily="18" charset="0"/>
                                </a:rPr>
                                <m:t>𝑧</m:t>
                              </m:r>
                              <m:r>
                                <a:rPr lang="en-US" altLang="zh-CN" sz="1600" i="1">
                                  <a:latin typeface="Cambria Math" panose="02040503050406030204" pitchFamily="18" charset="0"/>
                                  <a:cs typeface="Cambria Math" panose="02040503050406030204" pitchFamily="18" charset="0"/>
                                </a:rPr>
                                <m:t>−</m:t>
                              </m:r>
                              <m:sSub>
                                <m:sSubPr>
                                  <m:ctrlPr>
                                    <a:rPr lang="en-US" altLang="zh-CN" sz="1600" i="1">
                                      <a:latin typeface="Cambria Math" panose="02040503050406030204" pitchFamily="18" charset="0"/>
                                      <a:cs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altLang="zh-CN" sz="1600" i="1">
                                      <a:latin typeface="Cambria Math" panose="02040503050406030204" pitchFamily="18" charset="0"/>
                                      <a:cs typeface="Cambria Math" panose="02040503050406030204" pitchFamily="18" charset="0"/>
                                    </a:rPr>
                                    <m:t>𝜔</m:t>
                                  </m:r>
                                </m:e>
                                <m:sub>
                                  <m:r>
                                    <a:rPr lang="en-US" altLang="zh-CN" sz="1600" i="1">
                                      <a:latin typeface="Cambria Math" panose="02040503050406030204" pitchFamily="18" charset="0"/>
                                      <a:cs typeface="Cambria Math" panose="02040503050406030204" pitchFamily="18" charset="0"/>
                                    </a:rPr>
                                    <m:t>𝑔</m:t>
                                  </m:r>
                                </m:sub>
                              </m:sSub>
                              <m:r>
                                <a:rPr lang="en-US" altLang="zh-CN" sz="1600" i="1">
                                  <a:latin typeface="Cambria Math" panose="02040503050406030204" pitchFamily="18" charset="0"/>
                                  <a:cs typeface="Cambria Math" panose="02040503050406030204" pitchFamily="18" charset="0"/>
                                </a:rPr>
                                <m:t>𝑡</m:t>
                              </m:r>
                            </m:e>
                          </m:d>
                        </m:sup>
                      </m:sSup>
                    </m:oMath>
                  </m:oMathPara>
                </a14:m>
                <a:endParaRPr lang="en-US" altLang="zh-CN" sz="1600" dirty="0"/>
              </a:p>
            </p:txBody>
          </p:sp>
        </mc:Choice>
        <mc:Fallback xmlns="">
          <p:sp>
            <p:nvSpPr>
              <p:cNvPr id="21" name="文本框 20">
                <a:extLst>
                  <a:ext uri="{FF2B5EF4-FFF2-40B4-BE49-F238E27FC236}">
                    <a16:creationId xmlns:a16="http://schemas.microsoft.com/office/drawing/2014/main" id="{22A6E666-73A2-C75C-48CC-31CAB6891B2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84770" y="5412398"/>
                <a:ext cx="4095750" cy="747395"/>
              </a:xfrm>
              <a:prstGeom prst="rect">
                <a:avLst/>
              </a:prstGeom>
              <a:blipFill>
                <a:blip r:embed="rId9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2" name="文本框 21">
                <a:extLst>
                  <a:ext uri="{FF2B5EF4-FFF2-40B4-BE49-F238E27FC236}">
                    <a16:creationId xmlns:a16="http://schemas.microsoft.com/office/drawing/2014/main" id="{C802B50A-36A3-D165-8A8F-96C597F0F1F8}"/>
                  </a:ext>
                </a:extLst>
              </p:cNvPr>
              <p:cNvSpPr txBox="1"/>
              <p:nvPr/>
            </p:nvSpPr>
            <p:spPr>
              <a:xfrm>
                <a:off x="6516440" y="5412398"/>
                <a:ext cx="3989070" cy="747395"/>
              </a:xfrm>
              <a:prstGeom prst="rect">
                <a:avLst/>
              </a:prstGeom>
              <a:noFill/>
            </p:spPr>
            <p:txBody>
              <a:bodyPr wrap="none" rtlCol="0" anchor="t">
                <a:spAutoFit/>
              </a:bodyPr>
              <a:lstStyle/>
              <a:p>
                <a:pPr algn="l"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altLang="zh-CN" sz="1600" i="1">
                              <a:latin typeface="Cambria Math" panose="02040503050406030204" pitchFamily="18" charset="0"/>
                              <a:cs typeface="Cambria Math" panose="02040503050406030204" pitchFamily="18" charset="0"/>
                            </a:rPr>
                          </m:ctrlPr>
                        </m:sSubPr>
                        <m:e>
                          <m:acc>
                            <m:accPr>
                              <m:chr m:val="̃"/>
                              <m:ctrlPr>
                                <a:rPr lang="en-US" altLang="zh-CN" sz="1600" i="1">
                                  <a:latin typeface="Cambria Math" panose="02040503050406030204" pitchFamily="18" charset="0"/>
                                  <a:cs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en-US" altLang="zh-CN" sz="1600" i="1">
                                  <a:latin typeface="Cambria Math" panose="02040503050406030204" pitchFamily="18" charset="0"/>
                                  <a:cs typeface="Cambria Math" panose="02040503050406030204" pitchFamily="18" charset="0"/>
                                </a:rPr>
                                <m:t>𝐵</m:t>
                              </m:r>
                            </m:e>
                          </m:acc>
                        </m:e>
                        <m:sub>
                          <m:r>
                            <a:rPr lang="en-US" altLang="zh-CN" sz="1600" i="1">
                              <a:latin typeface="Cambria Math" panose="02040503050406030204" pitchFamily="18" charset="0"/>
                              <a:cs typeface="Cambria Math" panose="02040503050406030204" pitchFamily="18" charset="0"/>
                            </a:rPr>
                            <m:t>𝑦</m:t>
                          </m:r>
                        </m:sub>
                      </m:sSub>
                      <m:r>
                        <a:rPr lang="en-US" altLang="zh-CN" sz="1600" i="1">
                          <a:latin typeface="Cambria Math" panose="02040503050406030204" pitchFamily="18" charset="0"/>
                          <a:cs typeface="Cambria Math" panose="02040503050406030204" pitchFamily="18" charset="0"/>
                        </a:rPr>
                        <m:t> ~−</m:t>
                      </m:r>
                      <m:f>
                        <m:fPr>
                          <m:ctrlPr>
                            <a:rPr lang="en-US" altLang="zh-CN" sz="1600" i="1">
                              <a:latin typeface="Cambria Math" panose="02040503050406030204" pitchFamily="18" charset="0"/>
                              <a:cs typeface="Cambria Math" panose="02040503050406030204" pitchFamily="18" charset="0"/>
                            </a:rPr>
                          </m:ctrlPr>
                        </m:fPr>
                        <m:num>
                          <m:sSub>
                            <m:sSubPr>
                              <m:ctrlPr>
                                <a:rPr lang="en-US" altLang="zh-CN" sz="1600" i="1">
                                  <a:latin typeface="Cambria Math" panose="02040503050406030204" pitchFamily="18" charset="0"/>
                                  <a:cs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altLang="zh-CN" sz="1600" i="1">
                                  <a:latin typeface="Cambria Math" panose="02040503050406030204" pitchFamily="18" charset="0"/>
                                  <a:cs typeface="Cambria Math" panose="02040503050406030204" pitchFamily="18" charset="0"/>
                                </a:rPr>
                                <m:t>𝐴</m:t>
                              </m:r>
                            </m:e>
                            <m:sub>
                              <m:r>
                                <a:rPr lang="en-US" altLang="zh-CN" sz="1600" i="1">
                                  <a:latin typeface="Cambria Math" panose="02040503050406030204" pitchFamily="18" charset="0"/>
                                  <a:cs typeface="Cambria Math" panose="02040503050406030204" pitchFamily="18" charset="0"/>
                                </a:rPr>
                                <m:t>+</m:t>
                              </m:r>
                            </m:sub>
                          </m:sSub>
                        </m:num>
                        <m:den>
                          <m:r>
                            <a:rPr lang="en-US" altLang="zh-CN" sz="1600" i="1">
                              <a:latin typeface="Cambria Math" panose="02040503050406030204" pitchFamily="18" charset="0"/>
                              <a:cs typeface="Cambria Math" panose="02040503050406030204" pitchFamily="18" charset="0"/>
                            </a:rPr>
                            <m:t>4</m:t>
                          </m:r>
                        </m:den>
                      </m:f>
                      <m:sSubSup>
                        <m:sSubSupPr>
                          <m:ctrlPr>
                            <a:rPr lang="en-US" altLang="zh-CN" sz="1600" i="1">
                              <a:latin typeface="Cambria Math" panose="02040503050406030204" pitchFamily="18" charset="0"/>
                              <a:cs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a:rPr lang="en-US" altLang="zh-CN" sz="1600" i="1">
                              <a:latin typeface="Cambria Math" panose="02040503050406030204" pitchFamily="18" charset="0"/>
                              <a:cs typeface="Cambria Math" panose="02040503050406030204" pitchFamily="18" charset="0"/>
                            </a:rPr>
                            <m:t>𝐵</m:t>
                          </m:r>
                        </m:e>
                        <m:sub>
                          <m:r>
                            <a:rPr lang="en-US" altLang="zh-CN" sz="1600" i="1">
                              <a:latin typeface="Cambria Math" panose="02040503050406030204" pitchFamily="18" charset="0"/>
                              <a:cs typeface="Cambria Math" panose="02040503050406030204" pitchFamily="18" charset="0"/>
                            </a:rPr>
                            <m:t>𝑦</m:t>
                          </m:r>
                        </m:sub>
                        <m:sup>
                          <m:r>
                            <a:rPr lang="en-US" altLang="zh-CN" sz="1600" i="1">
                              <a:latin typeface="Cambria Math" panose="02040503050406030204" pitchFamily="18" charset="0"/>
                              <a:cs typeface="Cambria Math" panose="02040503050406030204" pitchFamily="18" charset="0"/>
                            </a:rPr>
                            <m:t>(0)</m:t>
                          </m:r>
                        </m:sup>
                      </m:sSubSup>
                      <m:d>
                        <m:dPr>
                          <m:ctrlPr>
                            <a:rPr lang="en-US" altLang="zh-CN" sz="1600" i="1">
                              <a:latin typeface="Cambria Math" panose="02040503050406030204" pitchFamily="18" charset="0"/>
                              <a:cs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altLang="zh-CN" sz="1600" i="1">
                              <a:latin typeface="Cambria Math" panose="02040503050406030204" pitchFamily="18" charset="0"/>
                              <a:cs typeface="Cambria Math" panose="02040503050406030204" pitchFamily="18" charset="0"/>
                            </a:rPr>
                            <m:t>1+2</m:t>
                          </m:r>
                          <m:f>
                            <m:fPr>
                              <m:ctrlPr>
                                <a:rPr lang="en-US" altLang="zh-CN" sz="1600" i="1">
                                  <a:latin typeface="Cambria Math" panose="02040503050406030204" pitchFamily="18" charset="0"/>
                                  <a:cs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US" altLang="zh-CN" sz="1600" i="1">
                                  <a:latin typeface="Cambria Math" panose="02040503050406030204" pitchFamily="18" charset="0"/>
                                  <a:cs typeface="Cambria Math" panose="02040503050406030204" pitchFamily="18" charset="0"/>
                                </a:rPr>
                                <m:t>𝛿</m:t>
                              </m:r>
                              <m:sSub>
                                <m:sSubPr>
                                  <m:ctrlPr>
                                    <a:rPr lang="en-US" altLang="zh-CN" sz="1600" i="1">
                                      <a:latin typeface="Cambria Math" panose="02040503050406030204" pitchFamily="18" charset="0"/>
                                      <a:cs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altLang="zh-CN" sz="1600" i="1">
                                      <a:latin typeface="Cambria Math" panose="02040503050406030204" pitchFamily="18" charset="0"/>
                                      <a:cs typeface="Cambria Math" panose="02040503050406030204" pitchFamily="18" charset="0"/>
                                    </a:rPr>
                                    <m:t>𝐵</m:t>
                                  </m:r>
                                </m:e>
                                <m:sub>
                                  <m:r>
                                    <a:rPr lang="en-US" altLang="zh-CN" sz="1600" i="1">
                                      <a:latin typeface="Cambria Math" panose="02040503050406030204" pitchFamily="18" charset="0"/>
                                      <a:cs typeface="Cambria Math" panose="02040503050406030204" pitchFamily="18" charset="0"/>
                                    </a:rPr>
                                    <m:t>𝑦</m:t>
                                  </m:r>
                                </m:sub>
                              </m:sSub>
                            </m:num>
                            <m:den>
                              <m:sSubSup>
                                <m:sSubSupPr>
                                  <m:ctrlPr>
                                    <a:rPr lang="en-US" altLang="zh-CN" sz="1600" i="1">
                                      <a:latin typeface="Cambria Math" panose="02040503050406030204" pitchFamily="18" charset="0"/>
                                      <a:cs typeface="Cambria Math" panose="02040503050406030204" pitchFamily="18" charset="0"/>
                                    </a:rPr>
                                  </m:ctrlPr>
                                </m:sSubSupPr>
                                <m:e>
                                  <m:r>
                                    <a:rPr lang="en-US" altLang="zh-CN" sz="1600" i="1">
                                      <a:latin typeface="Cambria Math" panose="02040503050406030204" pitchFamily="18" charset="0"/>
                                      <a:cs typeface="Cambria Math" panose="02040503050406030204" pitchFamily="18" charset="0"/>
                                    </a:rPr>
                                    <m:t>𝐵</m:t>
                                  </m:r>
                                </m:e>
                                <m:sub>
                                  <m:r>
                                    <a:rPr lang="en-US" altLang="zh-CN" sz="1600" i="1">
                                      <a:latin typeface="Cambria Math" panose="02040503050406030204" pitchFamily="18" charset="0"/>
                                      <a:cs typeface="Cambria Math" panose="02040503050406030204" pitchFamily="18" charset="0"/>
                                    </a:rPr>
                                    <m:t>𝑦</m:t>
                                  </m:r>
                                </m:sub>
                                <m:sup>
                                  <m:r>
                                    <a:rPr lang="en-US" altLang="zh-CN" sz="1600" i="1">
                                      <a:latin typeface="Cambria Math" panose="02040503050406030204" pitchFamily="18" charset="0"/>
                                      <a:cs typeface="Cambria Math" panose="02040503050406030204" pitchFamily="18" charset="0"/>
                                    </a:rPr>
                                    <m:t>(0)</m:t>
                                  </m:r>
                                </m:sup>
                              </m:sSubSup>
                            </m:den>
                          </m:f>
                          <m:sSub>
                            <m:sSubPr>
                              <m:ctrlPr>
                                <a:rPr lang="en-US" altLang="zh-CN" sz="1600" i="1">
                                  <a:latin typeface="Cambria Math" panose="02040503050406030204" pitchFamily="18" charset="0"/>
                                  <a:cs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altLang="zh-CN" sz="1600" i="1">
                                  <a:latin typeface="Cambria Math" panose="02040503050406030204" pitchFamily="18" charset="0"/>
                                  <a:cs typeface="Cambria Math" panose="02040503050406030204" pitchFamily="18" charset="0"/>
                                </a:rPr>
                                <m:t>𝜔</m:t>
                              </m:r>
                            </m:e>
                            <m:sub>
                              <m:r>
                                <a:rPr lang="en-US" altLang="zh-CN" sz="1600" i="1">
                                  <a:latin typeface="Cambria Math" panose="02040503050406030204" pitchFamily="18" charset="0"/>
                                  <a:cs typeface="Cambria Math" panose="02040503050406030204" pitchFamily="18" charset="0"/>
                                </a:rPr>
                                <m:t>𝐵</m:t>
                              </m:r>
                            </m:sub>
                          </m:sSub>
                          <m:r>
                            <a:rPr lang="en-US" altLang="zh-CN" sz="1600" i="1">
                              <a:latin typeface="Cambria Math" panose="02040503050406030204" pitchFamily="18" charset="0"/>
                              <a:cs typeface="Cambria Math" panose="02040503050406030204" pitchFamily="18" charset="0"/>
                            </a:rPr>
                            <m:t>𝑡</m:t>
                          </m:r>
                        </m:e>
                      </m:d>
                      <m:sSup>
                        <m:sSupPr>
                          <m:ctrlPr>
                            <a:rPr lang="en-US" altLang="zh-CN" sz="1600" i="1">
                              <a:latin typeface="Cambria Math" panose="02040503050406030204" pitchFamily="18" charset="0"/>
                              <a:cs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altLang="zh-CN" sz="1600" i="1">
                              <a:latin typeface="Cambria Math" panose="02040503050406030204" pitchFamily="18" charset="0"/>
                              <a:cs typeface="Cambria Math" panose="02040503050406030204" pitchFamily="18" charset="0"/>
                            </a:rPr>
                            <m:t>𝑒</m:t>
                          </m:r>
                        </m:e>
                        <m:sup>
                          <m:r>
                            <a:rPr lang="en-US" altLang="zh-CN" sz="1600" i="1">
                              <a:latin typeface="Cambria Math" panose="02040503050406030204" pitchFamily="18" charset="0"/>
                              <a:cs typeface="Cambria Math" panose="02040503050406030204" pitchFamily="18" charset="0"/>
                            </a:rPr>
                            <m:t>𝑖</m:t>
                          </m:r>
                          <m:d>
                            <m:dPr>
                              <m:ctrlPr>
                                <a:rPr lang="en-US" altLang="zh-CN" sz="1600" i="1">
                                  <a:latin typeface="Cambria Math" panose="02040503050406030204" pitchFamily="18" charset="0"/>
                                  <a:cs typeface="Cambria Math" panose="02040503050406030204" pitchFamily="18" charset="0"/>
                                </a:rPr>
                              </m:ctrlPr>
                            </m:dPr>
                            <m:e>
                              <m:sSub>
                                <m:sSubPr>
                                  <m:ctrlPr>
                                    <a:rPr lang="en-US" altLang="zh-CN" sz="1600" i="1">
                                      <a:latin typeface="Cambria Math" panose="02040503050406030204" pitchFamily="18" charset="0"/>
                                      <a:cs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altLang="zh-CN" sz="1600" i="1">
                                      <a:latin typeface="Cambria Math" panose="02040503050406030204" pitchFamily="18" charset="0"/>
                                      <a:cs typeface="Cambria Math" panose="02040503050406030204" pitchFamily="18" charset="0"/>
                                    </a:rPr>
                                    <m:t>𝑘</m:t>
                                  </m:r>
                                </m:e>
                                <m:sub>
                                  <m:r>
                                    <a:rPr lang="en-US" altLang="zh-CN" sz="1600" i="1">
                                      <a:latin typeface="Cambria Math" panose="02040503050406030204" pitchFamily="18" charset="0"/>
                                      <a:cs typeface="Cambria Math" panose="02040503050406030204" pitchFamily="18" charset="0"/>
                                    </a:rPr>
                                    <m:t>𝑔</m:t>
                                  </m:r>
                                </m:sub>
                              </m:sSub>
                              <m:r>
                                <a:rPr lang="en-US" altLang="zh-CN" sz="1600" i="1">
                                  <a:latin typeface="Cambria Math" panose="02040503050406030204" pitchFamily="18" charset="0"/>
                                  <a:cs typeface="Cambria Math" panose="02040503050406030204" pitchFamily="18" charset="0"/>
                                </a:rPr>
                                <m:t>𝑧</m:t>
                              </m:r>
                              <m:r>
                                <a:rPr lang="en-US" altLang="zh-CN" sz="1600" i="1">
                                  <a:latin typeface="Cambria Math" panose="02040503050406030204" pitchFamily="18" charset="0"/>
                                  <a:cs typeface="Cambria Math" panose="02040503050406030204" pitchFamily="18" charset="0"/>
                                </a:rPr>
                                <m:t>−</m:t>
                              </m:r>
                              <m:sSub>
                                <m:sSubPr>
                                  <m:ctrlPr>
                                    <a:rPr lang="en-US" altLang="zh-CN" sz="1600" i="1">
                                      <a:latin typeface="Cambria Math" panose="02040503050406030204" pitchFamily="18" charset="0"/>
                                      <a:cs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altLang="zh-CN" sz="1600" i="1">
                                      <a:latin typeface="Cambria Math" panose="02040503050406030204" pitchFamily="18" charset="0"/>
                                      <a:cs typeface="Cambria Math" panose="02040503050406030204" pitchFamily="18" charset="0"/>
                                    </a:rPr>
                                    <m:t>𝜔</m:t>
                                  </m:r>
                                </m:e>
                                <m:sub>
                                  <m:r>
                                    <a:rPr lang="en-US" altLang="zh-CN" sz="1600" i="1">
                                      <a:latin typeface="Cambria Math" panose="02040503050406030204" pitchFamily="18" charset="0"/>
                                      <a:cs typeface="Cambria Math" panose="02040503050406030204" pitchFamily="18" charset="0"/>
                                    </a:rPr>
                                    <m:t>𝑔</m:t>
                                  </m:r>
                                </m:sub>
                              </m:sSub>
                              <m:r>
                                <a:rPr lang="en-US" altLang="zh-CN" sz="1600" i="1">
                                  <a:latin typeface="Cambria Math" panose="02040503050406030204" pitchFamily="18" charset="0"/>
                                  <a:cs typeface="Cambria Math" panose="02040503050406030204" pitchFamily="18" charset="0"/>
                                </a:rPr>
                                <m:t>𝑡</m:t>
                              </m:r>
                            </m:e>
                          </m:d>
                        </m:sup>
                      </m:sSup>
                      <m:r>
                        <a:rPr lang="en-US" altLang="zh-CN" sz="1600" i="1">
                          <a:latin typeface="Cambria Math" panose="02040503050406030204" pitchFamily="18" charset="0"/>
                          <a:cs typeface="Cambria Math" panose="02040503050406030204" pitchFamily="18" charset="0"/>
                        </a:rPr>
                        <m:t>.</m:t>
                      </m:r>
                    </m:oMath>
                  </m:oMathPara>
                </a14:m>
                <a:endParaRPr lang="en-US" altLang="zh-CN" sz="1600" dirty="0"/>
              </a:p>
            </p:txBody>
          </p:sp>
        </mc:Choice>
        <mc:Fallback xmlns="">
          <p:sp>
            <p:nvSpPr>
              <p:cNvPr id="22" name="文本框 21">
                <a:extLst>
                  <a:ext uri="{FF2B5EF4-FFF2-40B4-BE49-F238E27FC236}">
                    <a16:creationId xmlns:a16="http://schemas.microsoft.com/office/drawing/2014/main" id="{C802B50A-36A3-D165-8A8F-96C597F0F1F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516440" y="5412398"/>
                <a:ext cx="3989070" cy="747395"/>
              </a:xfrm>
              <a:prstGeom prst="rect">
                <a:avLst/>
              </a:prstGeom>
              <a:blipFill>
                <a:blip r:embed="rId10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3" name="文本框 22">
            <a:extLst>
              <a:ext uri="{FF2B5EF4-FFF2-40B4-BE49-F238E27FC236}">
                <a16:creationId xmlns:a16="http://schemas.microsoft.com/office/drawing/2014/main" id="{DED264EA-4CD0-25F0-4D43-C6106E3EB1EC}"/>
              </a:ext>
            </a:extLst>
          </p:cNvPr>
          <p:cNvSpPr txBox="1"/>
          <p:nvPr/>
        </p:nvSpPr>
        <p:spPr>
          <a:xfrm>
            <a:off x="3001576" y="6143577"/>
            <a:ext cx="5347970" cy="572770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algn="ctr"/>
            <a:r>
              <a:rPr lang="en-US" altLang="zh-CN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M. E. </a:t>
            </a:r>
            <a:r>
              <a:rPr lang="en-US" altLang="zh-CN" sz="16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Gertsenshtein</a:t>
            </a:r>
            <a:r>
              <a:rPr lang="en-US" altLang="zh-CN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Soviet Physics JETP 14, 84 (1962).</a:t>
            </a:r>
          </a:p>
          <a:p>
            <a:pPr algn="ctr"/>
            <a:r>
              <a:rPr lang="en-US" altLang="zh-CN" sz="1600" i="1" dirty="0"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Y. B. </a:t>
            </a:r>
            <a:r>
              <a:rPr lang="en-US" altLang="zh-CN" sz="1600" i="1" dirty="0" err="1"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Zel’dovich</a:t>
            </a:r>
            <a:r>
              <a:rPr lang="en-US" altLang="zh-CN" sz="1600" i="1" dirty="0"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, Soviet Physics JETP 38, 652 (1974).</a:t>
            </a:r>
            <a:endParaRPr lang="en-US" altLang="zh-CN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24" name="图片 23">
            <a:extLst>
              <a:ext uri="{FF2B5EF4-FFF2-40B4-BE49-F238E27FC236}">
                <a16:creationId xmlns:a16="http://schemas.microsoft.com/office/drawing/2014/main" id="{73449836-7DED-D307-3203-FDEF71BA0AB1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0" y="0"/>
            <a:ext cx="4108801" cy="720000"/>
          </a:xfrm>
          <a:prstGeom prst="rect">
            <a:avLst/>
          </a:prstGeom>
        </p:spPr>
      </p:pic>
      <p:pic>
        <p:nvPicPr>
          <p:cNvPr id="25" name="图片 24">
            <a:extLst>
              <a:ext uri="{FF2B5EF4-FFF2-40B4-BE49-F238E27FC236}">
                <a16:creationId xmlns:a16="http://schemas.microsoft.com/office/drawing/2014/main" id="{832AAEB4-452C-1018-AA0B-7C955702B5D5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8386289" y="0"/>
            <a:ext cx="3805711" cy="720000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48611200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5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608400" y="692343"/>
            <a:ext cx="10969200" cy="544693"/>
          </a:xfrm>
        </p:spPr>
        <p:txBody>
          <a:bodyPr>
            <a:normAutofit/>
          </a:bodyPr>
          <a:lstStyle/>
          <a:p>
            <a:r>
              <a:rPr lang="en-US" altLang="zh-CN" sz="2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2.1. The GZ effect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  <p:custDataLst>
              <p:tags r:id="rId3"/>
            </p:custDataLst>
          </p:nvPr>
        </p:nvSpPr>
        <p:spPr/>
        <p:txBody>
          <a:bodyPr>
            <a:normAutofit/>
          </a:bodyPr>
          <a:lstStyle/>
          <a:p>
            <a:r>
              <a:rPr lang="en-US" altLang="zh-CN" dirty="0">
                <a:latin typeface="Times New Roman" panose="02020603050405020304" pitchFamily="18" charset="0"/>
                <a:cs typeface="Times New Roman" panose="02020603050405020304" pitchFamily="18" charset="0"/>
              </a:rPr>
              <a:t>In the presence of a </a:t>
            </a:r>
            <a:r>
              <a:rPr lang="en-US" altLang="zh-CN" dirty="0">
                <a:solidFill>
                  <a:schemeClr val="accent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strong magnetic field</a:t>
            </a:r>
            <a:r>
              <a:rPr lang="en-US" altLang="zh-CN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GWs and EM waves can be </a:t>
            </a:r>
            <a:r>
              <a:rPr lang="en-US" altLang="zh-CN" dirty="0">
                <a:solidFill>
                  <a:schemeClr val="accent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converted</a:t>
            </a:r>
            <a:r>
              <a:rPr lang="en-US" altLang="zh-CN" dirty="0">
                <a:latin typeface="Times New Roman" panose="02020603050405020304" pitchFamily="18" charset="0"/>
                <a:cs typeface="Times New Roman" panose="02020603050405020304" pitchFamily="18" charset="0"/>
              </a:rPr>
              <a:t> to each other through the GZ effect. Recent studies suggest that a fraction of FRB may originate from high-frequency GWs via this mechanism.</a:t>
            </a:r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02640" y="2698115"/>
            <a:ext cx="10623550" cy="3025775"/>
          </a:xfrm>
          <a:prstGeom prst="rect">
            <a:avLst/>
          </a:prstGeom>
        </p:spPr>
      </p:pic>
      <p:sp>
        <p:nvSpPr>
          <p:cNvPr id="5" name="文本框 4"/>
          <p:cNvSpPr txBox="1"/>
          <p:nvPr/>
        </p:nvSpPr>
        <p:spPr>
          <a:xfrm>
            <a:off x="2882866" y="5817468"/>
            <a:ext cx="6420267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600" i="1" dirty="0">
                <a:latin typeface="Times New Roman" panose="02020603050405020304" charset="0"/>
                <a:cs typeface="Times New Roman" panose="02020603050405020304" charset="0"/>
              </a:rPr>
              <a:t>A. Kushwaha, et al. , Mon. Not. Roy. Astron. Soc. 527, 4378 (2023).</a:t>
            </a:r>
            <a:endParaRPr lang="zh-CN" altLang="en-US" sz="1600" i="1" dirty="0">
              <a:latin typeface="Times New Roman" panose="02020603050405020304" charset="0"/>
              <a:cs typeface="Times New Roman" panose="02020603050405020304" charset="0"/>
            </a:endParaRPr>
          </a:p>
        </p:txBody>
      </p:sp>
      <p:pic>
        <p:nvPicPr>
          <p:cNvPr id="6" name="图片 5">
            <a:extLst>
              <a:ext uri="{FF2B5EF4-FFF2-40B4-BE49-F238E27FC236}">
                <a16:creationId xmlns:a16="http://schemas.microsoft.com/office/drawing/2014/main" id="{73449836-7DED-D307-3203-FDEF71BA0AB1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4108801" cy="720000"/>
          </a:xfrm>
          <a:prstGeom prst="rect">
            <a:avLst/>
          </a:prstGeom>
        </p:spPr>
      </p:pic>
      <p:pic>
        <p:nvPicPr>
          <p:cNvPr id="7" name="图片 6">
            <a:extLst>
              <a:ext uri="{FF2B5EF4-FFF2-40B4-BE49-F238E27FC236}">
                <a16:creationId xmlns:a16="http://schemas.microsoft.com/office/drawing/2014/main" id="{832AAEB4-452C-1018-AA0B-7C955702B5D5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8386289" y="0"/>
            <a:ext cx="3805711" cy="720000"/>
          </a:xfrm>
          <a:prstGeom prst="rect">
            <a:avLst/>
          </a:prstGeom>
        </p:spPr>
      </p:pic>
    </p:spTree>
    <p:custDataLst>
      <p:tags r:id="rId1"/>
    </p:custData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5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608400" y="735926"/>
            <a:ext cx="10969200" cy="462822"/>
          </a:xfrm>
        </p:spPr>
        <p:txBody>
          <a:bodyPr>
            <a:noAutofit/>
          </a:bodyPr>
          <a:lstStyle/>
          <a:p>
            <a:r>
              <a:rPr lang="en-US" altLang="zh-CN" sz="2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2. The GZ effect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4" name="内容占位符 3"/>
              <p:cNvGraphicFramePr>
                <a:graphicFrameLocks noGrp="1"/>
              </p:cNvGraphicFramePr>
              <p:nvPr>
                <p:ph idx="1"/>
                <p:custDataLst>
                  <p:tags r:id="rId3"/>
                </p:custDataLst>
                <p:extLst>
                  <p:ext uri="{D42A27DB-BD31-4B8C-83A1-F6EECF244321}">
                    <p14:modId xmlns:p14="http://schemas.microsoft.com/office/powerpoint/2010/main" val="4102818392"/>
                  </p:ext>
                </p:extLst>
              </p:nvPr>
            </p:nvGraphicFramePr>
            <p:xfrm>
              <a:off x="782320" y="3997325"/>
              <a:ext cx="10096500" cy="1607237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2524125">
                      <a:extLst>
                        <a:ext uri="{9D8B030D-6E8A-4147-A177-3AD203B41FA5}">
                          <a16:colId xmlns:a16="http://schemas.microsoft.com/office/drawing/2014/main" val="20000"/>
                        </a:ext>
                      </a:extLst>
                    </a:gridCol>
                    <a:gridCol w="2524125">
                      <a:extLst>
                        <a:ext uri="{9D8B030D-6E8A-4147-A177-3AD203B41FA5}">
                          <a16:colId xmlns:a16="http://schemas.microsoft.com/office/drawing/2014/main" val="20001"/>
                        </a:ext>
                      </a:extLst>
                    </a:gridCol>
                    <a:gridCol w="2524125">
                      <a:extLst>
                        <a:ext uri="{9D8B030D-6E8A-4147-A177-3AD203B41FA5}">
                          <a16:colId xmlns:a16="http://schemas.microsoft.com/office/drawing/2014/main" val="20002"/>
                        </a:ext>
                      </a:extLst>
                    </a:gridCol>
                    <a:gridCol w="2524125">
                      <a:extLst>
                        <a:ext uri="{9D8B030D-6E8A-4147-A177-3AD203B41FA5}">
                          <a16:colId xmlns:a16="http://schemas.microsoft.com/office/drawing/2014/main" val="20003"/>
                        </a:ext>
                      </a:extLst>
                    </a:gridCol>
                  </a:tblGrid>
                  <a:tr h="391160">
                    <a:tc>
                      <a:txBody>
                        <a:bodyPr/>
                        <a:lstStyle/>
                        <a:p>
                          <a:pPr algn="ctr">
                            <a:buNone/>
                          </a:pPr>
                          <a:endParaRPr lang="zh-CN" altLang="en-US">
                            <a:latin typeface="Times New Roman" panose="02020603050405020304" pitchFamily="18" charset="0"/>
                            <a:cs typeface="Times New Roman" panose="02020603050405020304" pitchFamily="18" charset="0"/>
                          </a:endParaRP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>
                            <a:buNone/>
                          </a:pPr>
                          <a:r>
                            <a:rPr lang="en-US" altLang="zh-CN" dirty="0">
                              <a:latin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GW190425</a:t>
                          </a: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>
                            <a:buNone/>
                          </a:pPr>
                          <a:endParaRPr lang="zh-CN" altLang="en-US">
                            <a:latin typeface="Times New Roman" panose="02020603050405020304" pitchFamily="18" charset="0"/>
                            <a:cs typeface="Times New Roman" panose="02020603050405020304" pitchFamily="18" charset="0"/>
                          </a:endParaRP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>
                            <a:buNone/>
                          </a:pPr>
                          <a:r>
                            <a:rPr lang="en-US" altLang="zh-CN">
                              <a:latin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FRB 20190425A</a:t>
                          </a:r>
                        </a:p>
                      </a:txBody>
                      <a:tcPr anchor="ctr"/>
                    </a:tc>
                    <a:extLst>
                      <a:ext uri="{0D108BD9-81ED-4DB2-BD59-A6C34878D82A}">
                        <a16:rowId xmlns:a16="http://schemas.microsoft.com/office/drawing/2014/main" val="10000"/>
                      </a:ext>
                    </a:extLst>
                  </a:tr>
                  <a:tr h="391795">
                    <a:tc>
                      <a:txBody>
                        <a:bodyPr/>
                        <a:lstStyle/>
                        <a:p>
                          <a:pPr algn="ctr">
                            <a:buNone/>
                          </a:pPr>
                          <a:r>
                            <a:rPr lang="en-US" altLang="zh-CN" dirty="0">
                              <a:latin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Strain</a:t>
                          </a: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>
                            <a:buNone/>
                          </a:pPr>
                          <a:r>
                            <a:rPr lang="en-US" altLang="zh-CN" dirty="0">
                              <a:latin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1.2*10</a:t>
                          </a:r>
                          <a:r>
                            <a:rPr lang="en-US" altLang="zh-CN" baseline="30000" dirty="0">
                              <a:latin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-22</a:t>
                          </a: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>
                            <a:buNone/>
                          </a:pPr>
                          <a:r>
                            <a:rPr lang="en-US" altLang="zh-CN">
                              <a:latin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Flux</a:t>
                          </a: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>
                            <a:buNone/>
                          </a:pPr>
                          <a:r>
                            <a:rPr lang="en-US" altLang="zh-CN">
                              <a:latin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18.6</a:t>
                          </a:r>
                          <a14:m>
                            <m:oMath xmlns:m="http://schemas.openxmlformats.org/officeDocument/2006/math">
                              <m:r>
                                <a:rPr lang="en-US" altLang="zh-CN">
                                  <a:latin typeface="Cambria Math" panose="02040503050406030204" charset="0"/>
                                  <a:cs typeface="Cambria Math" panose="02040503050406030204" charset="0"/>
                                </a:rPr>
                                <m:t>±</m:t>
                              </m:r>
                            </m:oMath>
                          </a14:m>
                          <a:r>
                            <a:rPr lang="en-US" altLang="zh-CN">
                              <a:latin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2.6 Jy</a:t>
                          </a:r>
                        </a:p>
                      </a:txBody>
                      <a:tcPr anchor="ctr"/>
                    </a:tc>
                    <a:extLst>
                      <a:ext uri="{0D108BD9-81ED-4DB2-BD59-A6C34878D82A}">
                        <a16:rowId xmlns:a16="http://schemas.microsoft.com/office/drawing/2014/main" val="10001"/>
                      </a:ext>
                    </a:extLst>
                  </a:tr>
                  <a:tr h="391160">
                    <a:tc>
                      <a:txBody>
                        <a:bodyPr/>
                        <a:lstStyle/>
                        <a:p>
                          <a:pPr algn="ctr">
                            <a:buNone/>
                          </a:pPr>
                          <a:r>
                            <a:rPr lang="en-US" altLang="zh-CN" dirty="0">
                              <a:latin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Frequency</a:t>
                          </a: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>
                            <a:buNone/>
                          </a:pPr>
                          <a:r>
                            <a:rPr lang="en-US" altLang="zh-CN" dirty="0">
                              <a:latin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2.5 kHz</a:t>
                          </a: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>
                            <a:buNone/>
                          </a:pPr>
                          <a:r>
                            <a:rPr lang="en-US" altLang="zh-CN" dirty="0">
                              <a:latin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Frequency</a:t>
                          </a: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>
                            <a:buNone/>
                          </a:pPr>
                          <a:r>
                            <a:rPr lang="en-US" altLang="zh-CN">
                              <a:latin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591.8 MHz</a:t>
                          </a:r>
                        </a:p>
                      </a:txBody>
                      <a:tcPr anchor="ctr"/>
                    </a:tc>
                    <a:extLst>
                      <a:ext uri="{0D108BD9-81ED-4DB2-BD59-A6C34878D82A}">
                        <a16:rowId xmlns:a16="http://schemas.microsoft.com/office/drawing/2014/main" val="10002"/>
                      </a:ext>
                    </a:extLst>
                  </a:tr>
                  <a:tr h="433122">
                    <a:tc>
                      <a:txBody>
                        <a:bodyPr/>
                        <a:lstStyle/>
                        <a:p>
                          <a:pPr algn="ctr">
                            <a:buNone/>
                          </a:pPr>
                          <a:r>
                            <a:rPr lang="en-US" altLang="zh-CN">
                              <a:latin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Distance</a:t>
                          </a: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>
                            <a:buNone/>
                          </a:pPr>
                          <a:endParaRPr lang="en-US" altLang="zh-CN" sz="2800" baseline="-25000" dirty="0">
                            <a:latin typeface="Times New Roman" panose="02020603050405020304" pitchFamily="18" charset="0"/>
                            <a:cs typeface="Times New Roman" panose="02020603050405020304" pitchFamily="18" charset="0"/>
                          </a:endParaRP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>
                            <a:buNone/>
                          </a:pPr>
                          <a:r>
                            <a:rPr lang="en-US" altLang="zh-CN">
                              <a:latin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Distance</a:t>
                          </a: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>
                            <a:buNone/>
                          </a:pPr>
                          <a:r>
                            <a:rPr lang="en-US" altLang="zh-CN" dirty="0">
                              <a:latin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156</a:t>
                          </a:r>
                          <a14:m>
                            <m:oMath xmlns:m="http://schemas.openxmlformats.org/officeDocument/2006/math">
                              <m:r>
                                <a:rPr lang="en-US" altLang="zh-CN">
                                  <a:latin typeface="Cambria Math" panose="02040503050406030204" charset="0"/>
                                  <a:cs typeface="Cambria Math" panose="02040503050406030204" charset="0"/>
                                </a:rPr>
                                <m:t>±</m:t>
                              </m:r>
                            </m:oMath>
                          </a14:m>
                          <a:r>
                            <a:rPr lang="en-US" altLang="zh-CN" dirty="0">
                              <a:latin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41 Mpc</a:t>
                          </a:r>
                        </a:p>
                      </a:txBody>
                      <a:tcPr anchor="ctr"/>
                    </a:tc>
                    <a:extLst>
                      <a:ext uri="{0D108BD9-81ED-4DB2-BD59-A6C34878D82A}">
                        <a16:rowId xmlns:a16="http://schemas.microsoft.com/office/drawing/2014/main" val="10003"/>
                      </a:ext>
                    </a:extLst>
                  </a:tr>
                </a:tbl>
              </a:graphicData>
            </a:graphic>
          </p:graphicFrame>
        </mc:Choice>
        <mc:Fallback xmlns="">
          <p:graphicFrame>
            <p:nvGraphicFramePr>
              <p:cNvPr id="4" name="内容占位符 3"/>
              <p:cNvGraphicFramePr>
                <a:graphicFrameLocks noGrp="1"/>
              </p:cNvGraphicFramePr>
              <p:nvPr>
                <p:ph idx="1"/>
                <p:custDataLst>
                  <p:tags r:id="rId6"/>
                </p:custDataLst>
                <p:extLst>
                  <p:ext uri="{D42A27DB-BD31-4B8C-83A1-F6EECF244321}">
                    <p14:modId xmlns:p14="http://schemas.microsoft.com/office/powerpoint/2010/main" val="4102818392"/>
                  </p:ext>
                </p:extLst>
              </p:nvPr>
            </p:nvGraphicFramePr>
            <p:xfrm>
              <a:off x="782320" y="3997325"/>
              <a:ext cx="10096500" cy="1607237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2524125">
                      <a:extLst>
                        <a:ext uri="{9D8B030D-6E8A-4147-A177-3AD203B41FA5}">
                          <a16:colId xmlns:a16="http://schemas.microsoft.com/office/drawing/2014/main" val="20000"/>
                        </a:ext>
                      </a:extLst>
                    </a:gridCol>
                    <a:gridCol w="2524125">
                      <a:extLst>
                        <a:ext uri="{9D8B030D-6E8A-4147-A177-3AD203B41FA5}">
                          <a16:colId xmlns:a16="http://schemas.microsoft.com/office/drawing/2014/main" val="20001"/>
                        </a:ext>
                      </a:extLst>
                    </a:gridCol>
                    <a:gridCol w="2524125">
                      <a:extLst>
                        <a:ext uri="{9D8B030D-6E8A-4147-A177-3AD203B41FA5}">
                          <a16:colId xmlns:a16="http://schemas.microsoft.com/office/drawing/2014/main" val="20002"/>
                        </a:ext>
                      </a:extLst>
                    </a:gridCol>
                    <a:gridCol w="2524125">
                      <a:extLst>
                        <a:ext uri="{9D8B030D-6E8A-4147-A177-3AD203B41FA5}">
                          <a16:colId xmlns:a16="http://schemas.microsoft.com/office/drawing/2014/main" val="20003"/>
                        </a:ext>
                      </a:extLst>
                    </a:gridCol>
                  </a:tblGrid>
                  <a:tr h="391160">
                    <a:tc>
                      <a:txBody>
                        <a:bodyPr/>
                        <a:lstStyle/>
                        <a:p>
                          <a:pPr algn="ctr">
                            <a:buNone/>
                          </a:pPr>
                          <a:endParaRPr lang="zh-CN" altLang="en-US">
                            <a:latin typeface="Times New Roman" panose="02020603050405020304" pitchFamily="18" charset="0"/>
                            <a:cs typeface="Times New Roman" panose="02020603050405020304" pitchFamily="18" charset="0"/>
                          </a:endParaRP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>
                            <a:buNone/>
                          </a:pPr>
                          <a:r>
                            <a:rPr lang="en-US" altLang="zh-CN" dirty="0">
                              <a:latin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GW190425</a:t>
                          </a: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>
                            <a:buNone/>
                          </a:pPr>
                          <a:endParaRPr lang="zh-CN" altLang="en-US">
                            <a:latin typeface="Times New Roman" panose="02020603050405020304" pitchFamily="18" charset="0"/>
                            <a:cs typeface="Times New Roman" panose="02020603050405020304" pitchFamily="18" charset="0"/>
                          </a:endParaRP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>
                            <a:buNone/>
                          </a:pPr>
                          <a:r>
                            <a:rPr lang="en-US" altLang="zh-CN">
                              <a:latin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FRB 20190425A</a:t>
                          </a:r>
                        </a:p>
                      </a:txBody>
                      <a:tcPr anchor="ctr"/>
                    </a:tc>
                    <a:extLst>
                      <a:ext uri="{0D108BD9-81ED-4DB2-BD59-A6C34878D82A}">
                        <a16:rowId xmlns:a16="http://schemas.microsoft.com/office/drawing/2014/main" val="10000"/>
                      </a:ext>
                    </a:extLst>
                  </a:tr>
                  <a:tr h="391795">
                    <a:tc>
                      <a:txBody>
                        <a:bodyPr/>
                        <a:lstStyle/>
                        <a:p>
                          <a:pPr algn="ctr">
                            <a:buNone/>
                          </a:pPr>
                          <a:r>
                            <a:rPr lang="en-US" altLang="zh-CN" dirty="0">
                              <a:latin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Strain</a:t>
                          </a: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>
                            <a:buNone/>
                          </a:pPr>
                          <a:r>
                            <a:rPr lang="en-US" altLang="zh-CN" dirty="0">
                              <a:latin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1.2*10</a:t>
                          </a:r>
                          <a:r>
                            <a:rPr lang="en-US" altLang="zh-CN" baseline="30000" dirty="0">
                              <a:latin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-22</a:t>
                          </a: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>
                            <a:buNone/>
                          </a:pPr>
                          <a:r>
                            <a:rPr lang="en-US" altLang="zh-CN">
                              <a:latin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Flux</a:t>
                          </a: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endParaRPr lang="zh-CN"/>
                        </a:p>
                      </a:txBody>
                      <a:tcPr anchor="ctr">
                        <a:blipFill>
                          <a:blip r:embed="rId7"/>
                          <a:stretch>
                            <a:fillRect l="-300483" t="-103077" r="-966" b="-224615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10001"/>
                      </a:ext>
                    </a:extLst>
                  </a:tr>
                  <a:tr h="391160">
                    <a:tc>
                      <a:txBody>
                        <a:bodyPr/>
                        <a:lstStyle/>
                        <a:p>
                          <a:pPr algn="ctr">
                            <a:buNone/>
                          </a:pPr>
                          <a:r>
                            <a:rPr lang="en-US" altLang="zh-CN" dirty="0">
                              <a:latin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Frequency</a:t>
                          </a: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>
                            <a:buNone/>
                          </a:pPr>
                          <a:r>
                            <a:rPr lang="en-US" altLang="zh-CN" dirty="0">
                              <a:latin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2.5 kHz</a:t>
                          </a: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>
                            <a:buNone/>
                          </a:pPr>
                          <a:r>
                            <a:rPr lang="en-US" altLang="zh-CN" dirty="0">
                              <a:latin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Frequency</a:t>
                          </a: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>
                            <a:buNone/>
                          </a:pPr>
                          <a:r>
                            <a:rPr lang="en-US" altLang="zh-CN">
                              <a:latin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591.8 MHz</a:t>
                          </a:r>
                        </a:p>
                      </a:txBody>
                      <a:tcPr anchor="ctr"/>
                    </a:tc>
                    <a:extLst>
                      <a:ext uri="{0D108BD9-81ED-4DB2-BD59-A6C34878D82A}">
                        <a16:rowId xmlns:a16="http://schemas.microsoft.com/office/drawing/2014/main" val="10002"/>
                      </a:ext>
                    </a:extLst>
                  </a:tr>
                  <a:tr h="433122">
                    <a:tc>
                      <a:txBody>
                        <a:bodyPr/>
                        <a:lstStyle/>
                        <a:p>
                          <a:pPr algn="ctr">
                            <a:buNone/>
                          </a:pPr>
                          <a:r>
                            <a:rPr lang="en-US" altLang="zh-CN">
                              <a:latin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Distance</a:t>
                          </a: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>
                            <a:buNone/>
                          </a:pPr>
                          <a:endParaRPr lang="en-US" altLang="zh-CN" sz="2800" baseline="-25000" dirty="0">
                            <a:latin typeface="Times New Roman" panose="02020603050405020304" pitchFamily="18" charset="0"/>
                            <a:cs typeface="Times New Roman" panose="02020603050405020304" pitchFamily="18" charset="0"/>
                          </a:endParaRP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>
                            <a:buNone/>
                          </a:pPr>
                          <a:r>
                            <a:rPr lang="en-US" altLang="zh-CN">
                              <a:latin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Distance</a:t>
                          </a: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endParaRPr lang="zh-CN"/>
                        </a:p>
                      </a:txBody>
                      <a:tcPr anchor="ctr">
                        <a:blipFill>
                          <a:blip r:embed="rId7"/>
                          <a:stretch>
                            <a:fillRect l="-300483" t="-277465" r="-966" b="-14085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10003"/>
                      </a:ext>
                    </a:extLst>
                  </a:tr>
                </a:tbl>
              </a:graphicData>
            </a:graphic>
          </p:graphicFrame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" name="文本框 4"/>
              <p:cNvSpPr txBox="1"/>
              <p:nvPr/>
            </p:nvSpPr>
            <p:spPr>
              <a:xfrm>
                <a:off x="1186283" y="1854260"/>
                <a:ext cx="10050893" cy="788164"/>
              </a:xfrm>
              <a:prstGeom prst="rect">
                <a:avLst/>
              </a:prstGeom>
              <a:noFill/>
            </p:spPr>
            <p:txBody>
              <a:bodyPr wrap="none" rtlCol="0" anchor="t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altLang="zh-CN" i="1">
                          <a:latin typeface="Cambria Math" panose="02040503050406030204" pitchFamily="18" charset="0"/>
                          <a:cs typeface="Cambria Math" panose="02040503050406030204" pitchFamily="18" charset="0"/>
                        </a:rPr>
                        <m:t>𝛼</m:t>
                      </m:r>
                      <m:r>
                        <a:rPr lang="en-US" altLang="zh-CN" i="1">
                          <a:latin typeface="Cambria Math" panose="02040503050406030204" pitchFamily="18" charset="0"/>
                          <a:cs typeface="Cambria Math" panose="02040503050406030204" pitchFamily="18" charset="0"/>
                        </a:rPr>
                        <m:t>≡</m:t>
                      </m:r>
                      <m:f>
                        <m:fPr>
                          <m:ctrlPr>
                            <a:rPr lang="en-US" altLang="zh-CN" i="1">
                              <a:latin typeface="Cambria Math" panose="02040503050406030204" pitchFamily="18" charset="0"/>
                              <a:cs typeface="Cambria Math" panose="02040503050406030204" pitchFamily="18" charset="0"/>
                            </a:rPr>
                          </m:ctrlPr>
                        </m:fPr>
                        <m:num>
                          <m:sSub>
                            <m:sSubPr>
                              <m:ctrlPr>
                                <a:rPr lang="en-US" altLang="zh-CN" i="1">
                                  <a:latin typeface="Cambria Math" panose="02040503050406030204" pitchFamily="18" charset="0"/>
                                  <a:cs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altLang="zh-CN" i="1">
                                  <a:latin typeface="Cambria Math" panose="02040503050406030204" pitchFamily="18" charset="0"/>
                                  <a:cs typeface="Cambria Math" panose="02040503050406030204" pitchFamily="18" charset="0"/>
                                </a:rPr>
                                <m:t>𝜌</m:t>
                              </m:r>
                            </m:e>
                            <m:sub>
                              <m:r>
                                <a:rPr lang="en-US" altLang="zh-CN" i="1">
                                  <a:latin typeface="Cambria Math" panose="02040503050406030204" pitchFamily="18" charset="0"/>
                                  <a:cs typeface="Cambria Math" panose="02040503050406030204" pitchFamily="18" charset="0"/>
                                </a:rPr>
                                <m:t>𝐸𝑀</m:t>
                              </m:r>
                            </m:sub>
                          </m:sSub>
                        </m:num>
                        <m:den>
                          <m:sSub>
                            <m:sSubPr>
                              <m:ctrlPr>
                                <a:rPr lang="en-US" altLang="zh-CN" i="1">
                                  <a:latin typeface="Cambria Math" panose="02040503050406030204" pitchFamily="18" charset="0"/>
                                  <a:cs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altLang="zh-CN" i="1">
                                  <a:latin typeface="Cambria Math" panose="02040503050406030204" pitchFamily="18" charset="0"/>
                                  <a:cs typeface="Cambria Math" panose="02040503050406030204" pitchFamily="18" charset="0"/>
                                </a:rPr>
                                <m:t>𝜌</m:t>
                              </m:r>
                            </m:e>
                            <m:sub>
                              <m:r>
                                <a:rPr lang="en-US" altLang="zh-CN" i="1">
                                  <a:latin typeface="Cambria Math" panose="02040503050406030204" pitchFamily="18" charset="0"/>
                                  <a:cs typeface="Cambria Math" panose="02040503050406030204" pitchFamily="18" charset="0"/>
                                </a:rPr>
                                <m:t>𝐺𝑊</m:t>
                              </m:r>
                            </m:sub>
                          </m:sSub>
                        </m:den>
                      </m:f>
                      <m:r>
                        <a:rPr lang="en-US" altLang="zh-CN" i="1">
                          <a:latin typeface="Cambria Math" panose="02040503050406030204" pitchFamily="18" charset="0"/>
                          <a:cs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altLang="zh-CN" i="1">
                              <a:latin typeface="Cambria Math" panose="02040503050406030204" pitchFamily="18" charset="0"/>
                              <a:cs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altLang="zh-CN" i="1">
                              <a:latin typeface="Cambria Math" panose="02040503050406030204" pitchFamily="18" charset="0"/>
                              <a:cs typeface="Cambria Math" panose="02040503050406030204" pitchFamily="18" charset="0"/>
                            </a:rPr>
                            <m:t>𝐺</m:t>
                          </m:r>
                          <m:sSubSup>
                            <m:sSubSupPr>
                              <m:ctrlPr>
                                <a:rPr lang="en-US" altLang="zh-CN" i="1">
                                  <a:latin typeface="Cambria Math" panose="02040503050406030204" pitchFamily="18" charset="0"/>
                                  <a:cs typeface="Cambria Math" panose="02040503050406030204" pitchFamily="18" charset="0"/>
                                </a:rPr>
                              </m:ctrlPr>
                            </m:sSubSupPr>
                            <m:e>
                              <m:r>
                                <a:rPr lang="en-US" altLang="zh-CN" i="1">
                                  <a:latin typeface="Cambria Math" panose="02040503050406030204" pitchFamily="18" charset="0"/>
                                  <a:cs typeface="Cambria Math" panose="02040503050406030204" pitchFamily="18" charset="0"/>
                                </a:rPr>
                                <m:t>𝐵</m:t>
                              </m:r>
                            </m:e>
                            <m:sub>
                              <m:r>
                                <a:rPr lang="en-US" altLang="zh-CN" i="1">
                                  <a:latin typeface="Cambria Math" panose="02040503050406030204" pitchFamily="18" charset="0"/>
                                  <a:cs typeface="Cambria Math" panose="02040503050406030204" pitchFamily="18" charset="0"/>
                                </a:rPr>
                                <m:t>0</m:t>
                              </m:r>
                            </m:sub>
                            <m:sup>
                              <m:r>
                                <a:rPr lang="en-US" altLang="zh-CN" i="1">
                                  <a:latin typeface="Cambria Math" panose="02040503050406030204" pitchFamily="18" charset="0"/>
                                  <a:cs typeface="Cambria Math" panose="02040503050406030204" pitchFamily="18" charset="0"/>
                                </a:rPr>
                                <m:t>2</m:t>
                              </m:r>
                            </m:sup>
                          </m:sSubSup>
                        </m:num>
                        <m:den>
                          <m:r>
                            <a:rPr lang="en-US" altLang="zh-CN" i="1">
                              <a:latin typeface="Cambria Math" panose="02040503050406030204" pitchFamily="18" charset="0"/>
                              <a:cs typeface="Cambria Math" panose="02040503050406030204" pitchFamily="18" charset="0"/>
                            </a:rPr>
                            <m:t>4</m:t>
                          </m:r>
                          <m:sSup>
                            <m:sSupPr>
                              <m:ctrlPr>
                                <a:rPr lang="en-US" altLang="zh-CN" i="1">
                                  <a:latin typeface="Cambria Math" panose="02040503050406030204" pitchFamily="18" charset="0"/>
                                  <a:cs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altLang="zh-CN" i="1">
                                  <a:latin typeface="Cambria Math" panose="02040503050406030204" pitchFamily="18" charset="0"/>
                                  <a:cs typeface="Cambria Math" panose="02040503050406030204" pitchFamily="18" charset="0"/>
                                </a:rPr>
                                <m:t>𝑐</m:t>
                              </m:r>
                            </m:e>
                            <m:sup>
                              <m:r>
                                <a:rPr lang="en-US" altLang="zh-CN" i="1">
                                  <a:latin typeface="Cambria Math" panose="02040503050406030204" pitchFamily="18" charset="0"/>
                                  <a:cs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  <m:sSubSup>
                            <m:sSubSupPr>
                              <m:ctrlPr>
                                <a:rPr lang="en-US" altLang="zh-CN" i="1">
                                  <a:latin typeface="Cambria Math" panose="02040503050406030204" pitchFamily="18" charset="0"/>
                                  <a:cs typeface="Cambria Math" panose="02040503050406030204" pitchFamily="18" charset="0"/>
                                </a:rPr>
                              </m:ctrlPr>
                            </m:sSubSupPr>
                            <m:e>
                              <m:r>
                                <a:rPr lang="en-US" altLang="zh-CN" i="1">
                                  <a:latin typeface="Cambria Math" panose="02040503050406030204" pitchFamily="18" charset="0"/>
                                  <a:cs typeface="Cambria Math" panose="02040503050406030204" pitchFamily="18" charset="0"/>
                                </a:rPr>
                                <m:t>𝜔</m:t>
                              </m:r>
                            </m:e>
                            <m:sub>
                              <m:r>
                                <a:rPr lang="en-US" altLang="zh-CN" i="1">
                                  <a:latin typeface="Cambria Math" panose="02040503050406030204" pitchFamily="18" charset="0"/>
                                  <a:cs typeface="Cambria Math" panose="02040503050406030204" pitchFamily="18" charset="0"/>
                                </a:rPr>
                                <m:t>0</m:t>
                              </m:r>
                            </m:sub>
                            <m:sup>
                              <m:r>
                                <a:rPr lang="en-US" altLang="zh-CN" i="1">
                                  <a:latin typeface="Cambria Math" panose="02040503050406030204" pitchFamily="18" charset="0"/>
                                  <a:cs typeface="Cambria Math" panose="02040503050406030204" pitchFamily="18" charset="0"/>
                                </a:rPr>
                                <m:t>2</m:t>
                              </m:r>
                            </m:sup>
                          </m:sSubSup>
                          <m:sSubSup>
                            <m:sSubSupPr>
                              <m:ctrlPr>
                                <a:rPr lang="en-US" altLang="zh-CN" i="1">
                                  <a:latin typeface="Cambria Math" panose="02040503050406030204" pitchFamily="18" charset="0"/>
                                  <a:cs typeface="Cambria Math" panose="02040503050406030204" pitchFamily="18" charset="0"/>
                                </a:rPr>
                              </m:ctrlPr>
                            </m:sSubSupPr>
                            <m:e>
                              <m:r>
                                <a:rPr lang="en-US" altLang="zh-CN" i="1">
                                  <a:latin typeface="Cambria Math" panose="02040503050406030204" pitchFamily="18" charset="0"/>
                                  <a:cs typeface="Cambria Math" panose="02040503050406030204" pitchFamily="18" charset="0"/>
                                </a:rPr>
                                <m:t>𝑟</m:t>
                              </m:r>
                            </m:e>
                            <m:sub>
                              <m:r>
                                <a:rPr lang="en-US" altLang="zh-CN" i="1">
                                  <a:latin typeface="Cambria Math" panose="02040503050406030204" pitchFamily="18" charset="0"/>
                                  <a:cs typeface="Cambria Math" panose="02040503050406030204" pitchFamily="18" charset="0"/>
                                </a:rPr>
                                <m:t>𝑔</m:t>
                              </m:r>
                            </m:sub>
                            <m:sup>
                              <m:r>
                                <a:rPr lang="en-US" altLang="zh-CN" i="1">
                                  <a:latin typeface="Cambria Math" panose="02040503050406030204" pitchFamily="18" charset="0"/>
                                  <a:cs typeface="Cambria Math" panose="02040503050406030204" pitchFamily="18" charset="0"/>
                                </a:rPr>
                                <m:t>6</m:t>
                              </m:r>
                            </m:sup>
                          </m:sSubSup>
                        </m:den>
                      </m:f>
                      <m:d>
                        <m:dPr>
                          <m:ctrlPr>
                            <a:rPr lang="en-US" altLang="zh-CN" i="1">
                              <a:latin typeface="Cambria Math" panose="02040503050406030204" pitchFamily="18" charset="0"/>
                              <a:cs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altLang="zh-CN" i="1">
                              <a:latin typeface="Cambria Math" panose="02040503050406030204" pitchFamily="18" charset="0"/>
                              <a:cs typeface="Cambria Math" panose="02040503050406030204" pitchFamily="18" charset="0"/>
                            </a:rPr>
                            <m:t>1+</m:t>
                          </m:r>
                          <m:sSup>
                            <m:sSupPr>
                              <m:ctrlPr>
                                <a:rPr lang="en-US" altLang="zh-CN" i="1">
                                  <a:latin typeface="Cambria Math" panose="02040503050406030204" pitchFamily="18" charset="0"/>
                                  <a:cs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altLang="zh-CN" i="1">
                                  <a:latin typeface="Cambria Math" panose="02040503050406030204" pitchFamily="18" charset="0"/>
                                  <a:cs typeface="Cambria Math" panose="02040503050406030204" pitchFamily="18" charset="0"/>
                                </a:rPr>
                                <m:t>𝜉</m:t>
                              </m:r>
                            </m:e>
                            <m:sup>
                              <m:r>
                                <a:rPr lang="en-US" altLang="zh-CN" i="1">
                                  <a:latin typeface="Cambria Math" panose="02040503050406030204" pitchFamily="18" charset="0"/>
                                  <a:cs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  <m:sSubSup>
                            <m:sSubSupPr>
                              <m:ctrlPr>
                                <a:rPr lang="en-US" altLang="zh-CN" i="1">
                                  <a:latin typeface="Cambria Math" panose="02040503050406030204" pitchFamily="18" charset="0"/>
                                  <a:cs typeface="Cambria Math" panose="02040503050406030204" pitchFamily="18" charset="0"/>
                                </a:rPr>
                              </m:ctrlPr>
                            </m:sSubSupPr>
                            <m:e>
                              <m:r>
                                <a:rPr lang="en-US" altLang="zh-CN" i="1">
                                  <a:latin typeface="Cambria Math" panose="02040503050406030204" pitchFamily="18" charset="0"/>
                                  <a:cs typeface="Cambria Math" panose="02040503050406030204" pitchFamily="18" charset="0"/>
                                </a:rPr>
                                <m:t>𝜔</m:t>
                              </m:r>
                            </m:e>
                            <m:sub>
                              <m:r>
                                <a:rPr lang="en-US" altLang="zh-CN" i="1">
                                  <a:latin typeface="Cambria Math" panose="02040503050406030204" pitchFamily="18" charset="0"/>
                                  <a:cs typeface="Cambria Math" panose="02040503050406030204" pitchFamily="18" charset="0"/>
                                </a:rPr>
                                <m:t>𝐵</m:t>
                              </m:r>
                            </m:sub>
                            <m:sup>
                              <m:r>
                                <a:rPr lang="en-US" altLang="zh-CN" i="1">
                                  <a:latin typeface="Cambria Math" panose="02040503050406030204" pitchFamily="18" charset="0"/>
                                  <a:cs typeface="Cambria Math" panose="02040503050406030204" pitchFamily="18" charset="0"/>
                                </a:rPr>
                                <m:t>2</m:t>
                              </m:r>
                            </m:sup>
                          </m:sSubSup>
                          <m:sSup>
                            <m:sSupPr>
                              <m:ctrlPr>
                                <a:rPr lang="en-US" altLang="zh-CN" i="1">
                                  <a:latin typeface="Cambria Math" panose="02040503050406030204" pitchFamily="18" charset="0"/>
                                  <a:cs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altLang="zh-CN" i="1">
                                  <a:latin typeface="Cambria Math" panose="02040503050406030204" pitchFamily="18" charset="0"/>
                                  <a:cs typeface="Cambria Math" panose="02040503050406030204" pitchFamily="18" charset="0"/>
                                </a:rPr>
                                <m:t>𝑡</m:t>
                              </m:r>
                            </m:e>
                            <m:sup>
                              <m:r>
                                <a:rPr lang="en-US" altLang="zh-CN" i="1">
                                  <a:latin typeface="Cambria Math" panose="02040503050406030204" pitchFamily="18" charset="0"/>
                                  <a:cs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</m:e>
                      </m:d>
                      <m:r>
                        <a:rPr lang="en-US" altLang="zh-CN" i="1">
                          <a:latin typeface="Cambria Math" panose="02040503050406030204" pitchFamily="18" charset="0"/>
                          <a:cs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altLang="zh-CN" i="1">
                              <a:latin typeface="Cambria Math" panose="02040503050406030204" pitchFamily="18" charset="0"/>
                              <a:cs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altLang="zh-CN" i="1">
                              <a:latin typeface="Cambria Math" panose="02040503050406030204" pitchFamily="18" charset="0"/>
                              <a:cs typeface="Cambria Math" panose="02040503050406030204" pitchFamily="18" charset="0"/>
                            </a:rPr>
                            <m:t>𝐺</m:t>
                          </m:r>
                          <m:sSubSup>
                            <m:sSubSupPr>
                              <m:ctrlPr>
                                <a:rPr lang="en-US" altLang="zh-CN" i="1">
                                  <a:latin typeface="Cambria Math" panose="02040503050406030204" pitchFamily="18" charset="0"/>
                                  <a:cs typeface="Cambria Math" panose="02040503050406030204" pitchFamily="18" charset="0"/>
                                </a:rPr>
                              </m:ctrlPr>
                            </m:sSubSupPr>
                            <m:e>
                              <m:r>
                                <a:rPr lang="en-US" altLang="zh-CN" i="1">
                                  <a:latin typeface="Cambria Math" panose="02040503050406030204" pitchFamily="18" charset="0"/>
                                  <a:cs typeface="Cambria Math" panose="02040503050406030204" pitchFamily="18" charset="0"/>
                                </a:rPr>
                                <m:t>𝐵</m:t>
                              </m:r>
                            </m:e>
                            <m:sub>
                              <m:r>
                                <a:rPr lang="en-US" altLang="zh-CN" i="1">
                                  <a:latin typeface="Cambria Math" panose="02040503050406030204" pitchFamily="18" charset="0"/>
                                  <a:cs typeface="Cambria Math" panose="02040503050406030204" pitchFamily="18" charset="0"/>
                                </a:rPr>
                                <m:t>0</m:t>
                              </m:r>
                            </m:sub>
                            <m:sup>
                              <m:r>
                                <a:rPr lang="en-US" altLang="zh-CN" i="1">
                                  <a:latin typeface="Cambria Math" panose="02040503050406030204" pitchFamily="18" charset="0"/>
                                  <a:cs typeface="Cambria Math" panose="02040503050406030204" pitchFamily="18" charset="0"/>
                                </a:rPr>
                                <m:t>2</m:t>
                              </m:r>
                            </m:sup>
                          </m:sSubSup>
                        </m:num>
                        <m:den>
                          <m:r>
                            <a:rPr lang="en-US" altLang="zh-CN" i="1">
                              <a:latin typeface="Cambria Math" panose="02040503050406030204" pitchFamily="18" charset="0"/>
                              <a:cs typeface="Cambria Math" panose="02040503050406030204" pitchFamily="18" charset="0"/>
                            </a:rPr>
                            <m:t>4</m:t>
                          </m:r>
                          <m:sSup>
                            <m:sSupPr>
                              <m:ctrlPr>
                                <a:rPr lang="en-US" altLang="zh-CN" i="1">
                                  <a:latin typeface="Cambria Math" panose="02040503050406030204" pitchFamily="18" charset="0"/>
                                  <a:cs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altLang="zh-CN" i="1">
                                  <a:latin typeface="Cambria Math" panose="02040503050406030204" pitchFamily="18" charset="0"/>
                                  <a:cs typeface="Cambria Math" panose="02040503050406030204" pitchFamily="18" charset="0"/>
                                </a:rPr>
                                <m:t>𝑐</m:t>
                              </m:r>
                            </m:e>
                            <m:sup>
                              <m:r>
                                <a:rPr lang="en-US" altLang="zh-CN" i="1">
                                  <a:latin typeface="Cambria Math" panose="02040503050406030204" pitchFamily="18" charset="0"/>
                                  <a:cs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  <m:sSubSup>
                            <m:sSubSupPr>
                              <m:ctrlPr>
                                <a:rPr lang="en-US" altLang="zh-CN" i="1">
                                  <a:latin typeface="Cambria Math" panose="02040503050406030204" pitchFamily="18" charset="0"/>
                                  <a:cs typeface="Cambria Math" panose="02040503050406030204" pitchFamily="18" charset="0"/>
                                </a:rPr>
                              </m:ctrlPr>
                            </m:sSubSupPr>
                            <m:e>
                              <m:r>
                                <a:rPr lang="en-US" altLang="zh-CN" i="1">
                                  <a:latin typeface="Cambria Math" panose="02040503050406030204" pitchFamily="18" charset="0"/>
                                  <a:cs typeface="Cambria Math" panose="02040503050406030204" pitchFamily="18" charset="0"/>
                                </a:rPr>
                                <m:t>𝜔</m:t>
                              </m:r>
                            </m:e>
                            <m:sub>
                              <m:r>
                                <a:rPr lang="en-US" altLang="zh-CN" i="1">
                                  <a:latin typeface="Cambria Math" panose="02040503050406030204" pitchFamily="18" charset="0"/>
                                  <a:cs typeface="Cambria Math" panose="02040503050406030204" pitchFamily="18" charset="0"/>
                                </a:rPr>
                                <m:t>0</m:t>
                              </m:r>
                            </m:sub>
                            <m:sup>
                              <m:r>
                                <a:rPr lang="en-US" altLang="zh-CN" i="1">
                                  <a:latin typeface="Cambria Math" panose="02040503050406030204" pitchFamily="18" charset="0"/>
                                  <a:cs typeface="Cambria Math" panose="02040503050406030204" pitchFamily="18" charset="0"/>
                                </a:rPr>
                                <m:t>2</m:t>
                              </m:r>
                            </m:sup>
                          </m:sSubSup>
                          <m:sSubSup>
                            <m:sSubSupPr>
                              <m:ctrlPr>
                                <a:rPr lang="en-US" altLang="zh-CN" i="1">
                                  <a:latin typeface="Cambria Math" panose="02040503050406030204" pitchFamily="18" charset="0"/>
                                  <a:cs typeface="Cambria Math" panose="02040503050406030204" pitchFamily="18" charset="0"/>
                                </a:rPr>
                              </m:ctrlPr>
                            </m:sSubSupPr>
                            <m:e>
                              <m:r>
                                <a:rPr lang="en-US" altLang="zh-CN" i="1">
                                  <a:latin typeface="Cambria Math" panose="02040503050406030204" pitchFamily="18" charset="0"/>
                                  <a:cs typeface="Cambria Math" panose="02040503050406030204" pitchFamily="18" charset="0"/>
                                </a:rPr>
                                <m:t>𝑟</m:t>
                              </m:r>
                            </m:e>
                            <m:sub>
                              <m:r>
                                <a:rPr lang="en-US" altLang="zh-CN" i="1">
                                  <a:latin typeface="Cambria Math" panose="02040503050406030204" pitchFamily="18" charset="0"/>
                                  <a:cs typeface="Cambria Math" panose="02040503050406030204" pitchFamily="18" charset="0"/>
                                </a:rPr>
                                <m:t>𝑔</m:t>
                              </m:r>
                            </m:sub>
                            <m:sup>
                              <m:r>
                                <a:rPr lang="en-US" altLang="zh-CN" i="1">
                                  <a:latin typeface="Cambria Math" panose="02040503050406030204" pitchFamily="18" charset="0"/>
                                  <a:cs typeface="Cambria Math" panose="02040503050406030204" pitchFamily="18" charset="0"/>
                                </a:rPr>
                                <m:t>6</m:t>
                              </m:r>
                            </m:sup>
                          </m:sSubSup>
                        </m:den>
                      </m:f>
                      <m:r>
                        <a:rPr lang="en-US" altLang="zh-CN" i="1">
                          <a:latin typeface="Cambria Math" panose="02040503050406030204" pitchFamily="18" charset="0"/>
                          <a:cs typeface="Cambria Math" panose="02040503050406030204" pitchFamily="18" charset="0"/>
                        </a:rPr>
                        <m:t>𝜂</m:t>
                      </m:r>
                      <m:r>
                        <a:rPr lang="en-US" altLang="zh-CN" i="1">
                          <a:latin typeface="Cambria Math" panose="02040503050406030204" pitchFamily="18" charset="0"/>
                          <a:cs typeface="Cambria Math" panose="02040503050406030204" pitchFamily="18" charset="0"/>
                        </a:rPr>
                        <m:t>≈4.4×</m:t>
                      </m:r>
                      <m:sSup>
                        <m:sSupPr>
                          <m:ctrlPr>
                            <a:rPr lang="en-US" altLang="zh-CN" i="1">
                              <a:latin typeface="Cambria Math" panose="02040503050406030204" pitchFamily="18" charset="0"/>
                              <a:cs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altLang="zh-CN" i="1">
                              <a:latin typeface="Cambria Math" panose="02040503050406030204" pitchFamily="18" charset="0"/>
                              <a:cs typeface="Cambria Math" panose="02040503050406030204" pitchFamily="18" charset="0"/>
                            </a:rPr>
                            <m:t>10</m:t>
                          </m:r>
                        </m:e>
                        <m:sup>
                          <m:r>
                            <a:rPr lang="en-US" altLang="zh-CN" i="1">
                              <a:latin typeface="Cambria Math" panose="02040503050406030204" pitchFamily="18" charset="0"/>
                              <a:cs typeface="Cambria Math" panose="02040503050406030204" pitchFamily="18" charset="0"/>
                            </a:rPr>
                            <m:t>−8</m:t>
                          </m:r>
                        </m:sup>
                      </m:sSup>
                      <m:sSup>
                        <m:sSupPr>
                          <m:ctrlPr>
                            <a:rPr lang="en-US" altLang="zh-CN" i="1">
                              <a:latin typeface="Cambria Math" panose="02040503050406030204" pitchFamily="18" charset="0"/>
                              <a:cs typeface="Cambria Math" panose="02040503050406030204" pitchFamily="18" charset="0"/>
                            </a:rPr>
                          </m:ctrlPr>
                        </m:sSupPr>
                        <m:e>
                          <m:d>
                            <m:dPr>
                              <m:ctrlPr>
                                <a:rPr lang="en-US" altLang="zh-CN" i="1">
                                  <a:latin typeface="Cambria Math" panose="02040503050406030204" pitchFamily="18" charset="0"/>
                                  <a:cs typeface="Cambria Math" panose="02040503050406030204" pitchFamily="18" charset="0"/>
                                </a:rPr>
                              </m:ctrlPr>
                            </m:dPr>
                            <m:e>
                              <m:f>
                                <m:fPr>
                                  <m:ctrlPr>
                                    <a:rPr lang="en-US" altLang="zh-CN" i="1">
                                      <a:latin typeface="Cambria Math" panose="02040503050406030204" pitchFamily="18" charset="0"/>
                                      <a:cs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sSub>
                                    <m:sSubPr>
                                      <m:ctrlPr>
                                        <a:rPr lang="en-US" altLang="zh-CN" i="1">
                                          <a:latin typeface="Cambria Math" panose="02040503050406030204" pitchFamily="18" charset="0"/>
                                          <a:cs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US" altLang="zh-CN" i="1">
                                          <a:latin typeface="Cambria Math" panose="02040503050406030204" pitchFamily="18" charset="0"/>
                                          <a:cs typeface="Cambria Math" panose="02040503050406030204" pitchFamily="18" charset="0"/>
                                        </a:rPr>
                                        <m:t>𝐵</m:t>
                                      </m:r>
                                    </m:e>
                                    <m:sub>
                                      <m:r>
                                        <a:rPr lang="en-US" altLang="zh-CN" i="1">
                                          <a:latin typeface="Cambria Math" panose="02040503050406030204" pitchFamily="18" charset="0"/>
                                          <a:cs typeface="Cambria Math" panose="02040503050406030204" pitchFamily="18" charset="0"/>
                                        </a:rPr>
                                        <m:t>0</m:t>
                                      </m:r>
                                    </m:sub>
                                  </m:sSub>
                                </m:num>
                                <m:den>
                                  <m:r>
                                    <a:rPr lang="en-US" altLang="zh-CN" i="1">
                                      <a:latin typeface="Cambria Math" panose="02040503050406030204" pitchFamily="18" charset="0"/>
                                      <a:cs typeface="Cambria Math" panose="02040503050406030204" pitchFamily="18" charset="0"/>
                                    </a:rPr>
                                    <m:t>6.1×</m:t>
                                  </m:r>
                                  <m:sSup>
                                    <m:sSupPr>
                                      <m:ctrlPr>
                                        <a:rPr lang="en-US" altLang="zh-CN" i="1">
                                          <a:latin typeface="Cambria Math" panose="02040503050406030204" pitchFamily="18" charset="0"/>
                                          <a:cs typeface="Cambria Math" panose="02040503050406030204" pitchFamily="18" charset="0"/>
                                        </a:rPr>
                                      </m:ctrlPr>
                                    </m:sSupPr>
                                    <m:e>
                                      <m:r>
                                        <a:rPr lang="en-US" altLang="zh-CN" i="1">
                                          <a:latin typeface="Cambria Math" panose="02040503050406030204" pitchFamily="18" charset="0"/>
                                          <a:cs typeface="Cambria Math" panose="02040503050406030204" pitchFamily="18" charset="0"/>
                                        </a:rPr>
                                        <m:t>10</m:t>
                                      </m:r>
                                    </m:e>
                                    <m:sup>
                                      <m:r>
                                        <a:rPr lang="en-US" altLang="zh-CN" i="1">
                                          <a:latin typeface="Cambria Math" panose="02040503050406030204" pitchFamily="18" charset="0"/>
                                          <a:cs typeface="Cambria Math" panose="02040503050406030204" pitchFamily="18" charset="0"/>
                                        </a:rPr>
                                        <m:t>15</m:t>
                                      </m:r>
                                    </m:sup>
                                  </m:sSup>
                                  <m:r>
                                    <a:rPr lang="en-US" altLang="zh-CN">
                                      <a:latin typeface="Cambria Math" panose="02040503050406030204" pitchFamily="18" charset="0"/>
                                      <a:cs typeface="Cambria Math" panose="02040503050406030204" pitchFamily="18" charset="0"/>
                                    </a:rPr>
                                    <m:t> </m:t>
                                  </m:r>
                                  <m:r>
                                    <m:rPr>
                                      <m:sty m:val="p"/>
                                    </m:rPr>
                                    <a:rPr lang="en-US" altLang="zh-CN">
                                      <a:latin typeface="Cambria Math" panose="02040503050406030204" pitchFamily="18" charset="0"/>
                                      <a:cs typeface="Cambria Math" panose="02040503050406030204" pitchFamily="18" charset="0"/>
                                    </a:rPr>
                                    <m:t>G</m:t>
                                  </m:r>
                                </m:den>
                              </m:f>
                            </m:e>
                          </m:d>
                        </m:e>
                        <m:sup>
                          <m:r>
                            <a:rPr lang="en-US" altLang="zh-CN" i="1">
                              <a:latin typeface="Cambria Math" panose="02040503050406030204" pitchFamily="18" charset="0"/>
                              <a:cs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sSup>
                        <m:sSupPr>
                          <m:ctrlPr>
                            <a:rPr lang="en-US" altLang="zh-CN" i="1">
                              <a:latin typeface="Cambria Math" panose="02040503050406030204" pitchFamily="18" charset="0"/>
                              <a:cs typeface="Cambria Math" panose="02040503050406030204" pitchFamily="18" charset="0"/>
                            </a:rPr>
                          </m:ctrlPr>
                        </m:sSupPr>
                        <m:e>
                          <m:d>
                            <m:dPr>
                              <m:ctrlPr>
                                <a:rPr lang="en-US" altLang="zh-CN" i="1">
                                  <a:latin typeface="Cambria Math" panose="02040503050406030204" pitchFamily="18" charset="0"/>
                                  <a:cs typeface="Cambria Math" panose="02040503050406030204" pitchFamily="18" charset="0"/>
                                </a:rPr>
                              </m:ctrlPr>
                            </m:dPr>
                            <m:e>
                              <m:f>
                                <m:fPr>
                                  <m:ctrlPr>
                                    <a:rPr lang="en-US" altLang="zh-CN" i="1">
                                      <a:latin typeface="Cambria Math" panose="02040503050406030204" pitchFamily="18" charset="0"/>
                                      <a:cs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sSub>
                                    <m:sSubPr>
                                      <m:ctrlPr>
                                        <a:rPr lang="en-US" altLang="zh-CN" i="1">
                                          <a:latin typeface="Cambria Math" panose="02040503050406030204" pitchFamily="18" charset="0"/>
                                          <a:cs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US" altLang="zh-CN" i="1">
                                          <a:latin typeface="Cambria Math" panose="02040503050406030204" pitchFamily="18" charset="0"/>
                                          <a:cs typeface="Cambria Math" panose="02040503050406030204" pitchFamily="18" charset="0"/>
                                        </a:rPr>
                                        <m:t>𝜔</m:t>
                                      </m:r>
                                    </m:e>
                                    <m:sub>
                                      <m:r>
                                        <a:rPr lang="en-US" altLang="zh-CN" i="1">
                                          <a:latin typeface="Cambria Math" panose="02040503050406030204" pitchFamily="18" charset="0"/>
                                          <a:cs typeface="Cambria Math" panose="02040503050406030204" pitchFamily="18" charset="0"/>
                                        </a:rPr>
                                        <m:t>0</m:t>
                                      </m:r>
                                    </m:sub>
                                  </m:sSub>
                                </m:num>
                                <m:den>
                                  <m:r>
                                    <a:rPr lang="en-US" altLang="zh-CN">
                                      <a:latin typeface="Cambria Math" panose="02040503050406030204" pitchFamily="18" charset="0"/>
                                      <a:cs typeface="Cambria Math" panose="02040503050406030204" pitchFamily="18" charset="0"/>
                                    </a:rPr>
                                    <m:t>2.5 </m:t>
                                  </m:r>
                                  <m:r>
                                    <m:rPr>
                                      <m:sty m:val="p"/>
                                    </m:rPr>
                                    <a:rPr lang="en-US" altLang="zh-CN">
                                      <a:latin typeface="Cambria Math" panose="02040503050406030204" pitchFamily="18" charset="0"/>
                                      <a:cs typeface="Cambria Math" panose="02040503050406030204" pitchFamily="18" charset="0"/>
                                    </a:rPr>
                                    <m:t>kHz</m:t>
                                  </m:r>
                                </m:den>
                              </m:f>
                            </m:e>
                          </m:d>
                        </m:e>
                        <m:sup>
                          <m:r>
                            <a:rPr lang="en-US" altLang="zh-CN" i="1">
                              <a:latin typeface="Cambria Math" panose="02040503050406030204" pitchFamily="18" charset="0"/>
                              <a:cs typeface="Cambria Math" panose="02040503050406030204" pitchFamily="18" charset="0"/>
                            </a:rPr>
                            <m:t>−2</m:t>
                          </m:r>
                        </m:sup>
                      </m:sSup>
                      <m:sSup>
                        <m:sSupPr>
                          <m:ctrlPr>
                            <a:rPr lang="en-US" altLang="zh-CN" i="1">
                              <a:latin typeface="Cambria Math" panose="02040503050406030204" pitchFamily="18" charset="0"/>
                              <a:cs typeface="Cambria Math" panose="02040503050406030204" pitchFamily="18" charset="0"/>
                            </a:rPr>
                          </m:ctrlPr>
                        </m:sSupPr>
                        <m:e>
                          <m:d>
                            <m:dPr>
                              <m:ctrlPr>
                                <a:rPr lang="en-US" altLang="zh-CN" i="1">
                                  <a:latin typeface="Cambria Math" panose="02040503050406030204" pitchFamily="18" charset="0"/>
                                  <a:cs typeface="Cambria Math" panose="02040503050406030204" pitchFamily="18" charset="0"/>
                                </a:rPr>
                              </m:ctrlPr>
                            </m:dPr>
                            <m:e>
                              <m:f>
                                <m:fPr>
                                  <m:ctrlPr>
                                    <a:rPr lang="en-US" altLang="zh-CN" i="1">
                                      <a:latin typeface="Cambria Math" panose="02040503050406030204" pitchFamily="18" charset="0"/>
                                      <a:cs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sSub>
                                    <m:sSubPr>
                                      <m:ctrlPr>
                                        <a:rPr lang="en-US" altLang="zh-CN" i="1">
                                          <a:latin typeface="Cambria Math" panose="02040503050406030204" pitchFamily="18" charset="0"/>
                                          <a:cs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US" altLang="zh-CN" i="1">
                                          <a:latin typeface="Cambria Math" panose="02040503050406030204" pitchFamily="18" charset="0"/>
                                          <a:cs typeface="Cambria Math" panose="02040503050406030204" pitchFamily="18" charset="0"/>
                                        </a:rPr>
                                        <m:t>𝑟</m:t>
                                      </m:r>
                                    </m:e>
                                    <m:sub>
                                      <m:r>
                                        <a:rPr lang="en-US" altLang="zh-CN" i="1">
                                          <a:latin typeface="Cambria Math" panose="02040503050406030204" pitchFamily="18" charset="0"/>
                                          <a:cs typeface="Cambria Math" panose="02040503050406030204" pitchFamily="18" charset="0"/>
                                        </a:rPr>
                                        <m:t>𝑔</m:t>
                                      </m:r>
                                    </m:sub>
                                  </m:sSub>
                                </m:num>
                                <m:den>
                                  <m:r>
                                    <a:rPr lang="en-US" altLang="zh-CN" i="1">
                                      <a:latin typeface="Cambria Math" panose="02040503050406030204" pitchFamily="18" charset="0"/>
                                      <a:cs typeface="Cambria Math" panose="02040503050406030204" pitchFamily="18" charset="0"/>
                                    </a:rPr>
                                    <m:t>2</m:t>
                                  </m:r>
                                </m:den>
                              </m:f>
                            </m:e>
                          </m:d>
                        </m:e>
                        <m:sup>
                          <m:r>
                            <a:rPr lang="en-US" altLang="zh-CN">
                              <a:latin typeface="Cambria Math" panose="02040503050406030204" pitchFamily="18" charset="0"/>
                              <a:cs typeface="Cambria Math" panose="02040503050406030204" pitchFamily="18" charset="0"/>
                            </a:rPr>
                            <m:t>−6</m:t>
                          </m:r>
                        </m:sup>
                      </m:sSup>
                      <m:r>
                        <a:rPr lang="en-US" altLang="zh-CN" i="1">
                          <a:latin typeface="Cambria Math" panose="02040503050406030204" pitchFamily="18" charset="0"/>
                          <a:cs typeface="Cambria Math" panose="02040503050406030204" pitchFamily="18" charset="0"/>
                        </a:rPr>
                        <m:t>𝜂</m:t>
                      </m:r>
                    </m:oMath>
                  </m:oMathPara>
                </a14:m>
                <a:endParaRPr lang="zh-CN" altLang="en-US" dirty="0"/>
              </a:p>
            </p:txBody>
          </p:sp>
        </mc:Choice>
        <mc:Fallback xmlns="">
          <p:sp>
            <p:nvSpPr>
              <p:cNvPr id="5" name="文本框 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186283" y="1854260"/>
                <a:ext cx="10050893" cy="788164"/>
              </a:xfrm>
              <a:prstGeom prst="rect">
                <a:avLst/>
              </a:prstGeom>
              <a:blipFill>
                <a:blip r:embed="rId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" name="文本框 5"/>
              <p:cNvSpPr txBox="1"/>
              <p:nvPr/>
            </p:nvSpPr>
            <p:spPr>
              <a:xfrm>
                <a:off x="1957252" y="3085907"/>
                <a:ext cx="8542426" cy="788164"/>
              </a:xfrm>
              <a:prstGeom prst="rect">
                <a:avLst/>
              </a:prstGeom>
              <a:noFill/>
            </p:spPr>
            <p:txBody>
              <a:bodyPr wrap="square" rtlCol="0" anchor="t">
                <a:spAutoFit/>
              </a:bodyPr>
              <a:lstStyle/>
              <a:p>
                <a:pPr algn="l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altLang="zh-CN" i="1">
                              <a:latin typeface="Cambria Math" panose="02040503050406030204" pitchFamily="18" charset="0"/>
                              <a:cs typeface="Cambria Math" panose="02040503050406030204" charset="0"/>
                            </a:rPr>
                          </m:ctrlPr>
                        </m:sSubPr>
                        <m:e>
                          <m:r>
                            <a:rPr lang="en-US" altLang="zh-CN" i="1">
                              <a:latin typeface="Cambria Math" panose="02040503050406030204" charset="0"/>
                              <a:cs typeface="Cambria Math" panose="02040503050406030204" charset="0"/>
                            </a:rPr>
                            <m:t>𝜌</m:t>
                          </m:r>
                        </m:e>
                        <m:sub>
                          <m:r>
                            <a:rPr lang="en-US" altLang="zh-CN" i="1">
                              <a:latin typeface="Cambria Math" panose="02040503050406030204" charset="0"/>
                              <a:cs typeface="Cambria Math" panose="02040503050406030204" charset="0"/>
                            </a:rPr>
                            <m:t>𝐸𝑀</m:t>
                          </m:r>
                        </m:sub>
                      </m:sSub>
                      <m:r>
                        <a:rPr lang="en-US" altLang="zh-CN" i="1">
                          <a:latin typeface="Cambria Math" panose="02040503050406030204" charset="0"/>
                          <a:cs typeface="Cambria Math" panose="02040503050406030204" charset="0"/>
                        </a:rPr>
                        <m:t>=</m:t>
                      </m:r>
                      <m:r>
                        <a:rPr lang="en-US" altLang="zh-CN" i="1">
                          <a:latin typeface="Cambria Math" panose="02040503050406030204" charset="0"/>
                          <a:cs typeface="Cambria Math" panose="02040503050406030204" charset="0"/>
                        </a:rPr>
                        <m:t>𝛼</m:t>
                      </m:r>
                      <m:sSub>
                        <m:sSubPr>
                          <m:ctrlPr>
                            <a:rPr lang="en-US" altLang="zh-CN" i="1">
                              <a:latin typeface="Cambria Math" panose="02040503050406030204" pitchFamily="18" charset="0"/>
                              <a:cs typeface="Cambria Math" panose="02040503050406030204" charset="0"/>
                            </a:rPr>
                          </m:ctrlPr>
                        </m:sSubPr>
                        <m:e>
                          <m:r>
                            <a:rPr lang="en-US" altLang="zh-CN" i="1">
                              <a:latin typeface="Cambria Math" panose="02040503050406030204" charset="0"/>
                              <a:cs typeface="Cambria Math" panose="02040503050406030204" charset="0"/>
                            </a:rPr>
                            <m:t>𝜌</m:t>
                          </m:r>
                        </m:e>
                        <m:sub>
                          <m:r>
                            <a:rPr lang="en-US" altLang="zh-CN" i="1">
                              <a:latin typeface="Cambria Math" panose="02040503050406030204" charset="0"/>
                              <a:cs typeface="Cambria Math" panose="02040503050406030204" charset="0"/>
                            </a:rPr>
                            <m:t>𝐺𝑊</m:t>
                          </m:r>
                        </m:sub>
                      </m:sSub>
                      <m:r>
                        <a:rPr lang="en-US" altLang="zh-CN" i="1">
                          <a:latin typeface="Cambria Math" panose="02040503050406030204" charset="0"/>
                          <a:cs typeface="Cambria Math" panose="02040503050406030204" charset="0"/>
                        </a:rPr>
                        <m:t>=</m:t>
                      </m:r>
                      <m:f>
                        <m:fPr>
                          <m:ctrlPr>
                            <a:rPr lang="en-US" altLang="zh-CN" i="1">
                              <a:latin typeface="Cambria Math" panose="02040503050406030204" pitchFamily="18" charset="0"/>
                              <a:cs typeface="Cambria Math" panose="02040503050406030204" charset="0"/>
                            </a:rPr>
                          </m:ctrlPr>
                        </m:fPr>
                        <m:num>
                          <m:sSubSup>
                            <m:sSubSupPr>
                              <m:ctrlPr>
                                <a:rPr lang="en-US" altLang="zh-CN" i="1">
                                  <a:latin typeface="Cambria Math" panose="02040503050406030204" pitchFamily="18" charset="0"/>
                                  <a:cs typeface="Cambria Math" panose="02040503050406030204" charset="0"/>
                                </a:rPr>
                              </m:ctrlPr>
                            </m:sSubSupPr>
                            <m:e>
                              <m:r>
                                <a:rPr lang="en-US" altLang="zh-CN" i="1">
                                  <a:latin typeface="Cambria Math" panose="02040503050406030204" charset="0"/>
                                  <a:cs typeface="Cambria Math" panose="02040503050406030204" charset="0"/>
                                </a:rPr>
                                <m:t>𝐵</m:t>
                              </m:r>
                            </m:e>
                            <m:sub>
                              <m:r>
                                <a:rPr lang="en-US" altLang="zh-CN" i="1">
                                  <a:latin typeface="Cambria Math" panose="02040503050406030204" charset="0"/>
                                  <a:cs typeface="Cambria Math" panose="02040503050406030204" charset="0"/>
                                </a:rPr>
                                <m:t>0</m:t>
                              </m:r>
                            </m:sub>
                            <m:sup>
                              <m:r>
                                <a:rPr lang="en-US" altLang="zh-CN" i="1">
                                  <a:latin typeface="Cambria Math" panose="02040503050406030204" charset="0"/>
                                  <a:cs typeface="Cambria Math" panose="02040503050406030204" charset="0"/>
                                </a:rPr>
                                <m:t>2</m:t>
                              </m:r>
                            </m:sup>
                          </m:sSubSup>
                          <m:sSup>
                            <m:sSupPr>
                              <m:ctrlPr>
                                <a:rPr lang="en-US" altLang="zh-CN" i="1">
                                  <a:latin typeface="Cambria Math" panose="02040503050406030204" pitchFamily="18" charset="0"/>
                                  <a:cs typeface="Cambria Math" panose="02040503050406030204" charset="0"/>
                                </a:rPr>
                              </m:ctrlPr>
                            </m:sSupPr>
                            <m:e>
                              <m:d>
                                <m:dPr>
                                  <m:begChr m:val="|"/>
                                  <m:endChr m:val="|"/>
                                  <m:ctrlPr>
                                    <a:rPr lang="en-US" altLang="zh-CN" i="1">
                                      <a:latin typeface="Cambria Math" panose="02040503050406030204" pitchFamily="18" charset="0"/>
                                      <a:cs typeface="Cambria Math" panose="02040503050406030204" charset="0"/>
                                    </a:rPr>
                                  </m:ctrlPr>
                                </m:dPr>
                                <m:e>
                                  <m:sSub>
                                    <m:sSubPr>
                                      <m:ctrlPr>
                                        <a:rPr lang="en-US" altLang="zh-CN" i="1">
                                          <a:latin typeface="Cambria Math" panose="02040503050406030204" pitchFamily="18" charset="0"/>
                                          <a:cs typeface="Cambria Math" panose="02040503050406030204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US" altLang="zh-CN" i="1">
                                          <a:latin typeface="Cambria Math" panose="02040503050406030204" charset="0"/>
                                          <a:cs typeface="Cambria Math" panose="02040503050406030204" charset="0"/>
                                        </a:rPr>
                                        <m:t>h</m:t>
                                      </m:r>
                                    </m:e>
                                    <m:sub>
                                      <m:r>
                                        <a:rPr lang="en-US" altLang="zh-CN" i="1">
                                          <a:latin typeface="Cambria Math" panose="02040503050406030204" charset="0"/>
                                          <a:cs typeface="Cambria Math" panose="02040503050406030204" charset="0"/>
                                        </a:rPr>
                                        <m:t>0</m:t>
                                      </m:r>
                                    </m:sub>
                                  </m:sSub>
                                </m:e>
                              </m:d>
                            </m:e>
                            <m:sup>
                              <m:r>
                                <a:rPr lang="en-US" altLang="zh-CN" i="1">
                                  <a:latin typeface="Cambria Math" panose="02040503050406030204" charset="0"/>
                                  <a:cs typeface="Cambria Math" panose="02040503050406030204" charset="0"/>
                                </a:rPr>
                                <m:t>2</m:t>
                              </m:r>
                            </m:sup>
                          </m:sSup>
                        </m:num>
                        <m:den>
                          <m:r>
                            <a:rPr lang="en-US" altLang="zh-CN" i="1">
                              <a:latin typeface="Cambria Math" panose="02040503050406030204" charset="0"/>
                              <a:cs typeface="Cambria Math" panose="02040503050406030204" charset="0"/>
                            </a:rPr>
                            <m:t>64</m:t>
                          </m:r>
                          <m:r>
                            <a:rPr lang="en-US" altLang="zh-CN" i="1">
                              <a:latin typeface="Cambria Math" panose="02040503050406030204" charset="0"/>
                              <a:cs typeface="Cambria Math" panose="02040503050406030204" charset="0"/>
                            </a:rPr>
                            <m:t>𝜋</m:t>
                          </m:r>
                        </m:den>
                      </m:f>
                      <m:f>
                        <m:fPr>
                          <m:ctrlPr>
                            <a:rPr lang="en-US" altLang="zh-CN" i="1">
                              <a:latin typeface="Cambria Math" panose="02040503050406030204" pitchFamily="18" charset="0"/>
                              <a:cs typeface="Cambria Math" panose="02040503050406030204" charset="0"/>
                            </a:rPr>
                          </m:ctrlPr>
                        </m:fPr>
                        <m:num>
                          <m:r>
                            <a:rPr lang="en-US" altLang="zh-CN" i="1">
                              <a:latin typeface="Cambria Math" panose="02040503050406030204" charset="0"/>
                              <a:cs typeface="Cambria Math" panose="02040503050406030204" charset="0"/>
                            </a:rPr>
                            <m:t>𝜂</m:t>
                          </m:r>
                        </m:num>
                        <m:den>
                          <m:sSubSup>
                            <m:sSubSupPr>
                              <m:ctrlPr>
                                <a:rPr lang="en-US" altLang="zh-CN" i="1">
                                  <a:latin typeface="Cambria Math" panose="02040503050406030204" pitchFamily="18" charset="0"/>
                                  <a:cs typeface="Cambria Math" panose="02040503050406030204" charset="0"/>
                                </a:rPr>
                              </m:ctrlPr>
                            </m:sSubSupPr>
                            <m:e>
                              <m:r>
                                <a:rPr lang="en-US" altLang="zh-CN" i="1">
                                  <a:latin typeface="Cambria Math" panose="02040503050406030204" charset="0"/>
                                  <a:cs typeface="Cambria Math" panose="02040503050406030204" charset="0"/>
                                </a:rPr>
                                <m:t>𝑟</m:t>
                              </m:r>
                            </m:e>
                            <m:sub>
                              <m:r>
                                <a:rPr lang="en-US" altLang="zh-CN" i="1">
                                  <a:latin typeface="Cambria Math" panose="02040503050406030204" charset="0"/>
                                  <a:cs typeface="Cambria Math" panose="02040503050406030204" charset="0"/>
                                </a:rPr>
                                <m:t>𝑔</m:t>
                              </m:r>
                            </m:sub>
                            <m:sup>
                              <m:r>
                                <a:rPr lang="en-US" altLang="zh-CN" i="1">
                                  <a:latin typeface="Cambria Math" panose="02040503050406030204" charset="0"/>
                                  <a:cs typeface="Cambria Math" panose="02040503050406030204" charset="0"/>
                                </a:rPr>
                                <m:t>6</m:t>
                              </m:r>
                            </m:sup>
                          </m:sSubSup>
                        </m:den>
                      </m:f>
                      <m:r>
                        <a:rPr lang="en-US" altLang="zh-CN" i="1">
                          <a:latin typeface="Cambria Math" panose="02040503050406030204" charset="0"/>
                          <a:cs typeface="Cambria Math" panose="02040503050406030204" charset="0"/>
                        </a:rPr>
                        <m:t>≈1.3×</m:t>
                      </m:r>
                      <m:sSup>
                        <m:sSupPr>
                          <m:ctrlPr>
                            <a:rPr lang="en-US" altLang="zh-CN" i="1">
                              <a:latin typeface="Cambria Math" panose="02040503050406030204" pitchFamily="18" charset="0"/>
                              <a:cs typeface="Cambria Math" panose="02040503050406030204" charset="0"/>
                            </a:rPr>
                          </m:ctrlPr>
                        </m:sSupPr>
                        <m:e>
                          <m:r>
                            <a:rPr lang="en-US" altLang="zh-CN" i="1">
                              <a:latin typeface="Cambria Math" panose="02040503050406030204" charset="0"/>
                              <a:cs typeface="Cambria Math" panose="02040503050406030204" charset="0"/>
                            </a:rPr>
                            <m:t>10</m:t>
                          </m:r>
                        </m:e>
                        <m:sup>
                          <m:r>
                            <a:rPr lang="en-US" altLang="zh-CN" i="1">
                              <a:latin typeface="Cambria Math" panose="02040503050406030204" charset="0"/>
                              <a:cs typeface="Cambria Math" panose="02040503050406030204" charset="0"/>
                            </a:rPr>
                            <m:t>8</m:t>
                          </m:r>
                        </m:sup>
                      </m:sSup>
                      <m:r>
                        <a:rPr lang="en-US" altLang="zh-CN">
                          <a:latin typeface="Cambria Math" panose="02040503050406030204" charset="0"/>
                          <a:cs typeface="Cambria Math" panose="02040503050406030204" charset="0"/>
                        </a:rPr>
                        <m:t> </m:t>
                      </m:r>
                      <m:r>
                        <m:rPr>
                          <m:sty m:val="p"/>
                        </m:rPr>
                        <a:rPr lang="en-US" altLang="zh-CN">
                          <a:latin typeface="Cambria Math" panose="02040503050406030204" charset="0"/>
                          <a:cs typeface="Cambria Math" panose="02040503050406030204" charset="0"/>
                        </a:rPr>
                        <m:t>erg</m:t>
                      </m:r>
                      <m:r>
                        <a:rPr lang="en-US" altLang="zh-CN" i="1">
                          <a:latin typeface="Cambria Math" panose="02040503050406030204" charset="0"/>
                          <a:cs typeface="Cambria Math" panose="02040503050406030204" charset="0"/>
                        </a:rPr>
                        <m:t>/</m:t>
                      </m:r>
                      <m:sSup>
                        <m:sSupPr>
                          <m:ctrlPr>
                            <a:rPr lang="en-US" altLang="zh-CN" i="1">
                              <a:latin typeface="Cambria Math" panose="02040503050406030204" pitchFamily="18" charset="0"/>
                              <a:cs typeface="Cambria Math" panose="02040503050406030204" charset="0"/>
                            </a:rPr>
                          </m:ctrlPr>
                        </m:sSupPr>
                        <m:e>
                          <m:r>
                            <m:rPr>
                              <m:sty m:val="p"/>
                            </m:rPr>
                            <a:rPr lang="en-US" altLang="zh-CN">
                              <a:latin typeface="Cambria Math" panose="02040503050406030204" charset="0"/>
                              <a:cs typeface="Cambria Math" panose="02040503050406030204" charset="0"/>
                            </a:rPr>
                            <m:t>cm</m:t>
                          </m:r>
                        </m:e>
                        <m:sup>
                          <m:r>
                            <a:rPr lang="en-US" altLang="zh-CN" i="1">
                              <a:latin typeface="Cambria Math" panose="02040503050406030204" charset="0"/>
                              <a:cs typeface="Cambria Math" panose="02040503050406030204" charset="0"/>
                            </a:rPr>
                            <m:t>3</m:t>
                          </m:r>
                        </m:sup>
                      </m:sSup>
                      <m:sSup>
                        <m:sSupPr>
                          <m:ctrlPr>
                            <a:rPr lang="en-US" altLang="zh-CN" i="1">
                              <a:latin typeface="Cambria Math" panose="02040503050406030204" pitchFamily="18" charset="0"/>
                              <a:cs typeface="Cambria Math" panose="02040503050406030204" charset="0"/>
                            </a:rPr>
                          </m:ctrlPr>
                        </m:sSupPr>
                        <m:e>
                          <m:d>
                            <m:dPr>
                              <m:ctrlPr>
                                <a:rPr lang="en-US" altLang="zh-CN" i="1">
                                  <a:latin typeface="Cambria Math" panose="02040503050406030204" pitchFamily="18" charset="0"/>
                                  <a:cs typeface="Cambria Math" panose="02040503050406030204" charset="0"/>
                                </a:rPr>
                              </m:ctrlPr>
                            </m:dPr>
                            <m:e>
                              <m:f>
                                <m:fPr>
                                  <m:ctrlPr>
                                    <a:rPr lang="en-US" altLang="zh-CN" i="1">
                                      <a:latin typeface="Cambria Math" panose="02040503050406030204" pitchFamily="18" charset="0"/>
                                      <a:cs typeface="Cambria Math" panose="02040503050406030204" charset="0"/>
                                    </a:rPr>
                                  </m:ctrlPr>
                                </m:fPr>
                                <m:num>
                                  <m:r>
                                    <a:rPr lang="en-US" altLang="zh-CN" i="1">
                                      <a:latin typeface="Cambria Math" panose="02040503050406030204" charset="0"/>
                                      <a:cs typeface="Cambria Math" panose="02040503050406030204" charset="0"/>
                                    </a:rPr>
                                    <m:t>𝐷</m:t>
                                  </m:r>
                                </m:num>
                                <m:den>
                                  <m:r>
                                    <a:rPr lang="en-US" altLang="zh-CN" i="1">
                                      <a:latin typeface="Cambria Math" panose="02040503050406030204" charset="0"/>
                                      <a:cs typeface="Cambria Math" panose="02040503050406030204" charset="0"/>
                                    </a:rPr>
                                    <m:t>18 </m:t>
                                  </m:r>
                                  <m:r>
                                    <m:rPr>
                                      <m:sty m:val="p"/>
                                    </m:rPr>
                                    <a:rPr lang="en-US" altLang="zh-CN">
                                      <a:latin typeface="Cambria Math" panose="02040503050406030204" charset="0"/>
                                      <a:cs typeface="Cambria Math" panose="02040503050406030204" charset="0"/>
                                    </a:rPr>
                                    <m:t>AU</m:t>
                                  </m:r>
                                </m:den>
                              </m:f>
                            </m:e>
                          </m:d>
                        </m:e>
                        <m:sup>
                          <m:r>
                            <a:rPr lang="en-US" altLang="zh-CN" i="1">
                              <a:latin typeface="Cambria Math" panose="02040503050406030204" charset="0"/>
                              <a:cs typeface="Cambria Math" panose="02040503050406030204" charset="0"/>
                            </a:rPr>
                            <m:t>−2</m:t>
                          </m:r>
                        </m:sup>
                      </m:sSup>
                      <m:sSup>
                        <m:sSupPr>
                          <m:ctrlPr>
                            <a:rPr lang="en-US" altLang="zh-CN" i="1">
                              <a:latin typeface="Cambria Math" panose="02040503050406030204" pitchFamily="18" charset="0"/>
                              <a:cs typeface="Cambria Math" panose="02040503050406030204" charset="0"/>
                            </a:rPr>
                          </m:ctrlPr>
                        </m:sSupPr>
                        <m:e>
                          <m:d>
                            <m:dPr>
                              <m:ctrlPr>
                                <a:rPr lang="en-US" altLang="zh-CN" i="1">
                                  <a:latin typeface="Cambria Math" panose="02040503050406030204" pitchFamily="18" charset="0"/>
                                  <a:cs typeface="Cambria Math" panose="02040503050406030204" charset="0"/>
                                </a:rPr>
                              </m:ctrlPr>
                            </m:dPr>
                            <m:e>
                              <m:f>
                                <m:fPr>
                                  <m:ctrlPr>
                                    <a:rPr lang="en-US" altLang="zh-CN" i="1">
                                      <a:latin typeface="Cambria Math" panose="02040503050406030204" pitchFamily="18" charset="0"/>
                                      <a:cs typeface="Cambria Math" panose="02040503050406030204" charset="0"/>
                                    </a:rPr>
                                  </m:ctrlPr>
                                </m:fPr>
                                <m:num>
                                  <m:sSub>
                                    <m:sSubPr>
                                      <m:ctrlPr>
                                        <a:rPr lang="en-US" altLang="zh-CN" i="1">
                                          <a:latin typeface="Cambria Math" panose="02040503050406030204" pitchFamily="18" charset="0"/>
                                          <a:cs typeface="Cambria Math" panose="02040503050406030204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US" altLang="zh-CN" i="1">
                                          <a:latin typeface="Cambria Math" panose="02040503050406030204" charset="0"/>
                                          <a:cs typeface="Cambria Math" panose="02040503050406030204" charset="0"/>
                                        </a:rPr>
                                        <m:t>𝐵</m:t>
                                      </m:r>
                                    </m:e>
                                    <m:sub>
                                      <m:r>
                                        <a:rPr lang="en-US" altLang="zh-CN" i="1">
                                          <a:latin typeface="Cambria Math" panose="02040503050406030204" charset="0"/>
                                          <a:cs typeface="Cambria Math" panose="02040503050406030204" charset="0"/>
                                        </a:rPr>
                                        <m:t>0</m:t>
                                      </m:r>
                                    </m:sub>
                                  </m:sSub>
                                </m:num>
                                <m:den>
                                  <m:r>
                                    <a:rPr lang="en-US" altLang="zh-CN" i="1">
                                      <a:latin typeface="Cambria Math" panose="02040503050406030204" charset="0"/>
                                      <a:cs typeface="Cambria Math" panose="02040503050406030204" charset="0"/>
                                    </a:rPr>
                                    <m:t>6.1×</m:t>
                                  </m:r>
                                  <m:sSup>
                                    <m:sSupPr>
                                      <m:ctrlPr>
                                        <a:rPr lang="en-US" altLang="zh-CN" i="1">
                                          <a:latin typeface="Cambria Math" panose="02040503050406030204" pitchFamily="18" charset="0"/>
                                          <a:cs typeface="Cambria Math" panose="02040503050406030204" charset="0"/>
                                        </a:rPr>
                                      </m:ctrlPr>
                                    </m:sSupPr>
                                    <m:e>
                                      <m:r>
                                        <a:rPr lang="en-US" altLang="zh-CN" i="1">
                                          <a:latin typeface="Cambria Math" panose="02040503050406030204" charset="0"/>
                                          <a:cs typeface="Cambria Math" panose="02040503050406030204" charset="0"/>
                                        </a:rPr>
                                        <m:t>10</m:t>
                                      </m:r>
                                    </m:e>
                                    <m:sup>
                                      <m:r>
                                        <a:rPr lang="en-US" altLang="zh-CN" i="1">
                                          <a:latin typeface="Cambria Math" panose="02040503050406030204" charset="0"/>
                                          <a:cs typeface="Cambria Math" panose="02040503050406030204" charset="0"/>
                                        </a:rPr>
                                        <m:t>15</m:t>
                                      </m:r>
                                    </m:sup>
                                  </m:sSup>
                                  <m:r>
                                    <a:rPr lang="en-US" altLang="zh-CN">
                                      <a:latin typeface="Cambria Math" panose="02040503050406030204" charset="0"/>
                                      <a:cs typeface="Cambria Math" panose="02040503050406030204" charset="0"/>
                                    </a:rPr>
                                    <m:t> </m:t>
                                  </m:r>
                                  <m:r>
                                    <m:rPr>
                                      <m:sty m:val="p"/>
                                    </m:rPr>
                                    <a:rPr lang="en-US" altLang="zh-CN">
                                      <a:latin typeface="Cambria Math" panose="02040503050406030204" charset="0"/>
                                      <a:cs typeface="Cambria Math" panose="02040503050406030204" charset="0"/>
                                    </a:rPr>
                                    <m:t>G</m:t>
                                  </m:r>
                                </m:den>
                              </m:f>
                            </m:e>
                          </m:d>
                        </m:e>
                        <m:sup>
                          <m:r>
                            <a:rPr lang="en-US" altLang="zh-CN" i="1">
                              <a:latin typeface="Cambria Math" panose="02040503050406030204" charset="0"/>
                              <a:cs typeface="Cambria Math" panose="02040503050406030204" charset="0"/>
                            </a:rPr>
                            <m:t>2</m:t>
                          </m:r>
                        </m:sup>
                      </m:sSup>
                      <m:sSup>
                        <m:sSupPr>
                          <m:ctrlPr>
                            <a:rPr lang="en-US" altLang="zh-CN" i="1">
                              <a:latin typeface="Cambria Math" panose="02040503050406030204" pitchFamily="18" charset="0"/>
                              <a:cs typeface="Cambria Math" panose="02040503050406030204" charset="0"/>
                            </a:rPr>
                          </m:ctrlPr>
                        </m:sSupPr>
                        <m:e>
                          <m:d>
                            <m:dPr>
                              <m:ctrlPr>
                                <a:rPr lang="en-US" altLang="zh-CN" i="1">
                                  <a:latin typeface="Cambria Math" panose="02040503050406030204" pitchFamily="18" charset="0"/>
                                  <a:cs typeface="Cambria Math" panose="02040503050406030204" charset="0"/>
                                </a:rPr>
                              </m:ctrlPr>
                            </m:dPr>
                            <m:e>
                              <m:f>
                                <m:fPr>
                                  <m:ctrlPr>
                                    <a:rPr lang="en-US" altLang="zh-CN" i="1">
                                      <a:latin typeface="Cambria Math" panose="02040503050406030204" pitchFamily="18" charset="0"/>
                                      <a:cs typeface="Cambria Math" panose="02040503050406030204" charset="0"/>
                                    </a:rPr>
                                  </m:ctrlPr>
                                </m:fPr>
                                <m:num>
                                  <m:sSub>
                                    <m:sSubPr>
                                      <m:ctrlPr>
                                        <a:rPr lang="en-US" altLang="zh-CN" i="1">
                                          <a:latin typeface="Cambria Math" panose="02040503050406030204" pitchFamily="18" charset="0"/>
                                          <a:cs typeface="Cambria Math" panose="02040503050406030204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US" altLang="zh-CN" i="1">
                                          <a:latin typeface="Cambria Math" panose="02040503050406030204" charset="0"/>
                                          <a:cs typeface="Cambria Math" panose="02040503050406030204" charset="0"/>
                                        </a:rPr>
                                        <m:t>𝑟</m:t>
                                      </m:r>
                                    </m:e>
                                    <m:sub>
                                      <m:r>
                                        <a:rPr lang="en-US" altLang="zh-CN" i="1">
                                          <a:latin typeface="Cambria Math" panose="02040503050406030204" charset="0"/>
                                          <a:cs typeface="Cambria Math" panose="02040503050406030204" charset="0"/>
                                        </a:rPr>
                                        <m:t>𝑔</m:t>
                                      </m:r>
                                    </m:sub>
                                  </m:sSub>
                                </m:num>
                                <m:den>
                                  <m:r>
                                    <a:rPr lang="en-US" altLang="zh-CN" i="1">
                                      <a:latin typeface="Cambria Math" panose="02040503050406030204" charset="0"/>
                                      <a:cs typeface="Cambria Math" panose="02040503050406030204" charset="0"/>
                                    </a:rPr>
                                    <m:t>2</m:t>
                                  </m:r>
                                </m:den>
                              </m:f>
                            </m:e>
                          </m:d>
                        </m:e>
                        <m:sup>
                          <m:r>
                            <a:rPr lang="en-US" altLang="zh-CN">
                              <a:latin typeface="Cambria Math" panose="02040503050406030204" charset="0"/>
                              <a:cs typeface="Cambria Math" panose="02040503050406030204" charset="0"/>
                            </a:rPr>
                            <m:t>−6</m:t>
                          </m:r>
                        </m:sup>
                      </m:sSup>
                      <m:r>
                        <a:rPr lang="en-US" altLang="zh-CN" i="1">
                          <a:latin typeface="Cambria Math" panose="02040503050406030204" charset="0"/>
                          <a:cs typeface="Cambria Math" panose="02040503050406030204" charset="0"/>
                        </a:rPr>
                        <m:t>𝜂</m:t>
                      </m:r>
                    </m:oMath>
                  </m:oMathPara>
                </a14:m>
                <a:endParaRPr lang="zh-CN" altLang="en-US" dirty="0"/>
              </a:p>
            </p:txBody>
          </p:sp>
        </mc:Choice>
        <mc:Fallback xmlns="">
          <p:sp>
            <p:nvSpPr>
              <p:cNvPr id="6" name="文本框 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957252" y="3085907"/>
                <a:ext cx="8542426" cy="788164"/>
              </a:xfrm>
              <a:prstGeom prst="rect">
                <a:avLst/>
              </a:prstGeom>
              <a:blipFill>
                <a:blip r:embed="rId9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9" name="文本框 8"/>
          <p:cNvSpPr txBox="1"/>
          <p:nvPr/>
        </p:nvSpPr>
        <p:spPr>
          <a:xfrm>
            <a:off x="784225" y="1454150"/>
            <a:ext cx="982789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altLang="zh-CN" dirty="0">
                <a:solidFill>
                  <a:schemeClr val="accent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楷体" panose="02010609060101010101" charset="-122"/>
                <a:cs typeface="Times New Roman" panose="02020603050405020304" pitchFamily="18" charset="0"/>
              </a:rPr>
              <a:t>The conversion factor </a:t>
            </a:r>
            <a:r>
              <a:rPr lang="en-US" altLang="zh-CN" dirty="0">
                <a:latin typeface="Times New Roman" panose="02020603050405020304" pitchFamily="18" charset="0"/>
                <a:ea typeface="楷体" panose="02010609060101010101" charset="-122"/>
                <a:cs typeface="Times New Roman" panose="02020603050405020304" pitchFamily="18" charset="0"/>
              </a:rPr>
              <a:t>from GWs to EM waves </a:t>
            </a:r>
            <a:r>
              <a:rPr lang="zh-CN" altLang="en-US" dirty="0">
                <a:latin typeface="Times New Roman" panose="02020603050405020304" pitchFamily="18" charset="0"/>
                <a:ea typeface="楷体" panose="02010609060101010101" charset="-122"/>
                <a:cs typeface="Times New Roman" panose="02020603050405020304" pitchFamily="18" charset="0"/>
              </a:rPr>
              <a:t>：</a:t>
            </a:r>
            <a:endParaRPr lang="en-US" altLang="zh-CN" dirty="0">
              <a:latin typeface="Times New Roman" panose="02020603050405020304" pitchFamily="18" charset="0"/>
              <a:ea typeface="楷体" panose="02010609060101010101" charset="-122"/>
              <a:cs typeface="Times New Roman" panose="02020603050405020304" pitchFamily="18" charset="0"/>
            </a:endParaRPr>
          </a:p>
        </p:txBody>
      </p:sp>
      <p:sp>
        <p:nvSpPr>
          <p:cNvPr id="12" name="文本框 11">
            <a:extLst>
              <a:ext uri="{FF2B5EF4-FFF2-40B4-BE49-F238E27FC236}">
                <a16:creationId xmlns:a16="http://schemas.microsoft.com/office/drawing/2014/main" id="{93D89D3A-5DF8-7C7E-0192-B61F4BEF804A}"/>
              </a:ext>
            </a:extLst>
          </p:cNvPr>
          <p:cNvSpPr txBox="1"/>
          <p:nvPr/>
        </p:nvSpPr>
        <p:spPr>
          <a:xfrm>
            <a:off x="829881" y="5897944"/>
            <a:ext cx="10097770" cy="58477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algn="ctr"/>
            <a:r>
              <a:rPr lang="en-US" altLang="zh-CN" sz="1600" i="1" dirty="0"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B. P. Abbott et al. (LIGO Scientific, Virgo), </a:t>
            </a:r>
            <a:r>
              <a:rPr lang="en-US" altLang="zh-CN" sz="1600" i="1" dirty="0" err="1"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Astrophys</a:t>
            </a:r>
            <a:r>
              <a:rPr lang="en-US" altLang="zh-CN" sz="1600" i="1" dirty="0"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. J. Lett. 892, L3 (2020).</a:t>
            </a:r>
            <a:endParaRPr lang="en-US" altLang="zh-CN" sz="1600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en-US" altLang="zh-CN" sz="1600" i="1" dirty="0"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M. Amiri et al. (CHIME/FRB), </a:t>
            </a:r>
            <a:r>
              <a:rPr lang="en-US" altLang="zh-CN" sz="1600" i="1" dirty="0" err="1"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Astrophys</a:t>
            </a:r>
            <a:r>
              <a:rPr lang="en-US" altLang="zh-CN" sz="1600" i="1" dirty="0"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. J. Supp. 257, 59 (2021).</a:t>
            </a:r>
            <a:endParaRPr lang="zh-CN" altLang="en-US" sz="1600" i="1" dirty="0">
              <a:latin typeface="Times New Roman" panose="02020603050405020304" pitchFamily="18" charset="0"/>
              <a:cs typeface="Times New Roman" panose="02020603050405020304" pitchFamily="18" charset="0"/>
              <a:sym typeface="+mn-ea"/>
            </a:endParaRPr>
          </a:p>
        </p:txBody>
      </p:sp>
      <p:sp>
        <p:nvSpPr>
          <p:cNvPr id="13" name="文本框 12">
            <a:extLst>
              <a:ext uri="{FF2B5EF4-FFF2-40B4-BE49-F238E27FC236}">
                <a16:creationId xmlns:a16="http://schemas.microsoft.com/office/drawing/2014/main" id="{3F0E3672-618C-BCAC-CF7D-0CCF6FD4B665}"/>
              </a:ext>
            </a:extLst>
          </p:cNvPr>
          <p:cNvSpPr txBox="1"/>
          <p:nvPr/>
        </p:nvSpPr>
        <p:spPr>
          <a:xfrm>
            <a:off x="784225" y="2741642"/>
            <a:ext cx="982789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altLang="zh-CN" dirty="0">
                <a:latin typeface="Times New Roman" panose="02020603050405020304" pitchFamily="18" charset="0"/>
                <a:cs typeface="Times New Roman" panose="02020603050405020304" pitchFamily="18" charset="0"/>
              </a:rPr>
              <a:t>T</a:t>
            </a:r>
            <a:r>
              <a:rPr lang="zh-CN" altLang="zh-CN" dirty="0">
                <a:latin typeface="Times New Roman" panose="02020603050405020304" pitchFamily="18" charset="0"/>
                <a:cs typeface="Times New Roman" panose="02020603050405020304" pitchFamily="18" charset="0"/>
              </a:rPr>
              <a:t>he </a:t>
            </a:r>
            <a:r>
              <a:rPr lang="zh-CN" altLang="zh-CN" dirty="0">
                <a:solidFill>
                  <a:schemeClr val="accent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energy density </a:t>
            </a:r>
            <a:r>
              <a:rPr lang="zh-CN" altLang="zh-CN" dirty="0">
                <a:latin typeface="Times New Roman" panose="02020603050405020304" pitchFamily="18" charset="0"/>
                <a:cs typeface="Times New Roman" panose="02020603050405020304" pitchFamily="18" charset="0"/>
              </a:rPr>
              <a:t>of the converted EM waves </a:t>
            </a:r>
            <a:r>
              <a:rPr lang="zh-CN" altLang="en-US" dirty="0">
                <a:latin typeface="Times New Roman" panose="02020603050405020304" pitchFamily="18" charset="0"/>
                <a:ea typeface="楷体" panose="02010609060101010101" charset="-122"/>
                <a:cs typeface="Times New Roman" panose="02020603050405020304" pitchFamily="18" charset="0"/>
              </a:rPr>
              <a:t>：</a:t>
            </a:r>
            <a:endParaRPr lang="en-US" altLang="zh-CN" dirty="0">
              <a:latin typeface="Times New Roman" panose="02020603050405020304" pitchFamily="18" charset="0"/>
              <a:ea typeface="楷体" panose="02010609060101010101" charset="-122"/>
              <a:cs typeface="Times New Roman" panose="02020603050405020304" pitchFamily="18" charset="0"/>
            </a:endParaRPr>
          </a:p>
        </p:txBody>
      </p:sp>
      <p:cxnSp>
        <p:nvCxnSpPr>
          <p:cNvPr id="14" name="直接箭头连接符 13">
            <a:extLst>
              <a:ext uri="{FF2B5EF4-FFF2-40B4-BE49-F238E27FC236}">
                <a16:creationId xmlns:a16="http://schemas.microsoft.com/office/drawing/2014/main" id="{7B6F4CE6-BB96-F0DC-9824-9280E3323409}"/>
              </a:ext>
            </a:extLst>
          </p:cNvPr>
          <p:cNvCxnSpPr/>
          <p:nvPr/>
        </p:nvCxnSpPr>
        <p:spPr>
          <a:xfrm>
            <a:off x="829881" y="3715308"/>
            <a:ext cx="635903" cy="1308938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5" name="椭圆 14">
            <a:extLst>
              <a:ext uri="{FF2B5EF4-FFF2-40B4-BE49-F238E27FC236}">
                <a16:creationId xmlns:a16="http://schemas.microsoft.com/office/drawing/2014/main" id="{2E07EDA8-3144-612B-F2E8-6E7B71A9EEBB}"/>
              </a:ext>
            </a:extLst>
          </p:cNvPr>
          <p:cNvSpPr/>
          <p:nvPr/>
        </p:nvSpPr>
        <p:spPr>
          <a:xfrm>
            <a:off x="293773" y="3265006"/>
            <a:ext cx="1072215" cy="434376"/>
          </a:xfrm>
          <a:prstGeom prst="ellipse">
            <a:avLst/>
          </a:prstGeom>
          <a:solidFill>
            <a:schemeClr val="accent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dirty="0"/>
              <a:t>Issue</a:t>
            </a:r>
            <a:endParaRPr lang="zh-CN" altLang="en-US" dirty="0"/>
          </a:p>
        </p:txBody>
      </p:sp>
      <p:pic>
        <p:nvPicPr>
          <p:cNvPr id="16" name="图片 15">
            <a:extLst>
              <a:ext uri="{FF2B5EF4-FFF2-40B4-BE49-F238E27FC236}">
                <a16:creationId xmlns:a16="http://schemas.microsoft.com/office/drawing/2014/main" id="{73449836-7DED-D307-3203-FDEF71BA0AB1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4108801" cy="720000"/>
          </a:xfrm>
          <a:prstGeom prst="rect">
            <a:avLst/>
          </a:prstGeom>
        </p:spPr>
      </p:pic>
      <p:pic>
        <p:nvPicPr>
          <p:cNvPr id="17" name="图片 16">
            <a:extLst>
              <a:ext uri="{FF2B5EF4-FFF2-40B4-BE49-F238E27FC236}">
                <a16:creationId xmlns:a16="http://schemas.microsoft.com/office/drawing/2014/main" id="{832AAEB4-452C-1018-AA0B-7C955702B5D5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8386289" y="0"/>
            <a:ext cx="3805711" cy="720000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3" name="文本框 2">
                <a:extLst>
                  <a:ext uri="{FF2B5EF4-FFF2-40B4-BE49-F238E27FC236}">
                    <a16:creationId xmlns:a16="http://schemas.microsoft.com/office/drawing/2014/main" id="{60775144-ADBF-B8BA-FF47-40731BD07144}"/>
                  </a:ext>
                </a:extLst>
              </p:cNvPr>
              <p:cNvSpPr txBox="1"/>
              <p:nvPr/>
            </p:nvSpPr>
            <p:spPr>
              <a:xfrm>
                <a:off x="3939653" y="5190811"/>
                <a:ext cx="1501254" cy="37523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altLang="zh-CN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159</a:t>
                </a:r>
                <a14:m>
                  <m:oMath xmlns:m="http://schemas.openxmlformats.org/officeDocument/2006/math">
                    <m:sSubSup>
                      <m:sSubSupPr>
                        <m:ctrlPr>
                          <a:rPr lang="zh-CN" altLang="en-US" i="1" smtClean="0"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r>
                          <a:rPr lang="en-US" altLang="zh-CN" b="0" i="1" smtClean="0">
                            <a:latin typeface="Cambria Math" panose="02040503050406030204" pitchFamily="18" charset="0"/>
                          </a:rPr>
                          <m:t> </m:t>
                        </m:r>
                      </m:e>
                      <m:sub>
                        <m:r>
                          <a:rPr lang="en-US" altLang="zh-CN" b="0" i="1" smtClean="0">
                            <a:latin typeface="Cambria Math" panose="02040503050406030204" pitchFamily="18" charset="0"/>
                          </a:rPr>
                          <m:t>−72</m:t>
                        </m:r>
                      </m:sub>
                      <m:sup>
                        <m:r>
                          <a:rPr lang="en-US" altLang="zh-CN" b="0" i="1" smtClean="0">
                            <a:latin typeface="Cambria Math" panose="02040503050406030204" pitchFamily="18" charset="0"/>
                          </a:rPr>
                          <m:t>+69</m:t>
                        </m:r>
                      </m:sup>
                    </m:sSubSup>
                  </m:oMath>
                </a14:m>
                <a:r>
                  <a:rPr lang="zh-CN" altLang="en-US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  <a:r>
                  <a:rPr lang="en-US" altLang="zh-CN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Mpc</a:t>
                </a:r>
                <a:endParaRPr lang="zh-CN" altLang="en-US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3" name="文本框 2">
                <a:extLst>
                  <a:ext uri="{FF2B5EF4-FFF2-40B4-BE49-F238E27FC236}">
                    <a16:creationId xmlns:a16="http://schemas.microsoft.com/office/drawing/2014/main" id="{60775144-ADBF-B8BA-FF47-40731BD0714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939653" y="5190811"/>
                <a:ext cx="1501254" cy="375231"/>
              </a:xfrm>
              <a:prstGeom prst="rect">
                <a:avLst/>
              </a:prstGeom>
              <a:blipFill>
                <a:blip r:embed="rId12"/>
                <a:stretch>
                  <a:fillRect l="-3239" t="-8197" b="-26230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</p:spTree>
    <p:custDataLst>
      <p:tags r:id="rId1"/>
    </p:custData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/>
      <p:bldP spid="13" grpId="1"/>
      <p:bldP spid="15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5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521335" y="703262"/>
            <a:ext cx="10969200" cy="472033"/>
          </a:xfrm>
        </p:spPr>
        <p:txBody>
          <a:bodyPr>
            <a:normAutofit fontScale="90000"/>
          </a:bodyPr>
          <a:lstStyle/>
          <a:p>
            <a:r>
              <a:rPr lang="en-US" altLang="zh-CN" sz="3200" b="1" dirty="0">
                <a:solidFill>
                  <a:schemeClr val="tx1"/>
                </a:solidFill>
                <a:latin typeface="Times New Roman" panose="02020603050405020304" charset="0"/>
                <a:cs typeface="Times New Roman" panose="02020603050405020304" charset="0"/>
                <a:sym typeface="+mn-ea"/>
              </a:rPr>
              <a:t>2.2. Inverse Compton Scattering</a:t>
            </a:r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282565" y="1256665"/>
            <a:ext cx="6802120" cy="3766185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6" name="内容占位符 5"/>
              <p:cNvSpPr>
                <a:spLocks noGrp="1"/>
              </p:cNvSpPr>
              <p:nvPr>
                <p:ph idx="1"/>
                <p:custDataLst>
                  <p:tags r:id="rId3"/>
                </p:custDataLst>
              </p:nvPr>
            </p:nvSpPr>
            <p:spPr>
              <a:xfrm>
                <a:off x="521335" y="3429000"/>
                <a:ext cx="4841240" cy="623570"/>
              </a:xfrm>
            </p:spPr>
            <p:txBody>
              <a:bodyPr>
                <a:normAutofit/>
              </a:bodyPr>
              <a:lstStyle/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altLang="zh-CN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cs typeface="Cambria Math" panose="02040503050406030204" charset="0"/>
                            </a:rPr>
                          </m:ctrlPr>
                        </m:sSubPr>
                        <m:e>
                          <m:r>
                            <a:rPr lang="zh-CN" altLang="en-US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cs typeface="Cambria Math" panose="02040503050406030204" charset="0"/>
                            </a:rPr>
                            <m:t>𝜔</m:t>
                          </m:r>
                        </m:e>
                        <m:sub>
                          <m:r>
                            <a:rPr lang="en-US" altLang="zh-CN" i="1">
                              <a:solidFill>
                                <a:schemeClr val="tx1"/>
                              </a:solidFill>
                              <a:latin typeface="Cambria Math" panose="02040503050406030204" charset="0"/>
                              <a:cs typeface="Cambria Math" panose="02040503050406030204" charset="0"/>
                            </a:rPr>
                            <m:t>𝐹𝑅𝐵</m:t>
                          </m:r>
                        </m:sub>
                      </m:sSub>
                      <m:r>
                        <a:rPr lang="en-US" altLang="zh-CN" i="1">
                          <a:solidFill>
                            <a:schemeClr val="tx1"/>
                          </a:solidFill>
                          <a:latin typeface="Cambria Math" panose="02040503050406030204" charset="0"/>
                          <a:cs typeface="Cambria Math" panose="02040503050406030204" charset="0"/>
                        </a:rPr>
                        <m:t>=</m:t>
                      </m:r>
                      <m:sSup>
                        <m:sSupPr>
                          <m:ctrlPr>
                            <a:rPr lang="en-US" altLang="zh-CN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cs typeface="Cambria Math" panose="02040503050406030204" charset="0"/>
                            </a:rPr>
                          </m:ctrlPr>
                        </m:sSupPr>
                        <m:e>
                          <m:r>
                            <a:rPr lang="en-US" altLang="zh-CN" i="1">
                              <a:solidFill>
                                <a:schemeClr val="tx1"/>
                              </a:solidFill>
                              <a:latin typeface="Cambria Math" panose="02040503050406030204" charset="0"/>
                              <a:cs typeface="Cambria Math" panose="02040503050406030204" charset="0"/>
                            </a:rPr>
                            <m:t>𝛾</m:t>
                          </m:r>
                        </m:e>
                        <m:sup>
                          <m:r>
                            <a:rPr lang="en-US" altLang="zh-CN" i="1">
                              <a:solidFill>
                                <a:schemeClr val="tx1"/>
                              </a:solidFill>
                              <a:latin typeface="Cambria Math" panose="02040503050406030204" charset="0"/>
                              <a:cs typeface="Cambria Math" panose="02040503050406030204" charset="0"/>
                            </a:rPr>
                            <m:t>2</m:t>
                          </m:r>
                        </m:sup>
                      </m:sSup>
                      <m:sSub>
                        <m:sSubPr>
                          <m:ctrlPr>
                            <a:rPr lang="en-US" altLang="zh-CN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cs typeface="Cambria Math" panose="02040503050406030204" charset="0"/>
                            </a:rPr>
                          </m:ctrlPr>
                        </m:sSubPr>
                        <m:e>
                          <m:r>
                            <a:rPr lang="en-US" altLang="zh-CN" i="1">
                              <a:solidFill>
                                <a:schemeClr val="tx1"/>
                              </a:solidFill>
                              <a:latin typeface="Cambria Math" panose="02040503050406030204" charset="0"/>
                              <a:cs typeface="Cambria Math" panose="02040503050406030204" charset="0"/>
                            </a:rPr>
                            <m:t>𝜔</m:t>
                          </m:r>
                        </m:e>
                        <m:sub>
                          <m:r>
                            <a:rPr lang="en-US" altLang="zh-CN" i="1">
                              <a:solidFill>
                                <a:schemeClr val="tx1"/>
                              </a:solidFill>
                              <a:latin typeface="Cambria Math" panose="02040503050406030204" charset="0"/>
                              <a:cs typeface="Cambria Math" panose="02040503050406030204" charset="0"/>
                            </a:rPr>
                            <m:t>0</m:t>
                          </m:r>
                        </m:sub>
                      </m:sSub>
                      <m:d>
                        <m:dPr>
                          <m:ctrlPr>
                            <a:rPr lang="en-US" altLang="zh-CN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cs typeface="Cambria Math" panose="02040503050406030204" charset="0"/>
                            </a:rPr>
                          </m:ctrlPr>
                        </m:dPr>
                        <m:e>
                          <m:r>
                            <a:rPr lang="en-US" altLang="zh-CN" i="1">
                              <a:solidFill>
                                <a:schemeClr val="tx1"/>
                              </a:solidFill>
                              <a:latin typeface="Cambria Math" panose="02040503050406030204" charset="0"/>
                              <a:cs typeface="Cambria Math" panose="02040503050406030204" charset="0"/>
                            </a:rPr>
                            <m:t>1+</m:t>
                          </m:r>
                          <m:r>
                            <a:rPr lang="en-US" altLang="zh-CN" i="1">
                              <a:solidFill>
                                <a:schemeClr val="tx1"/>
                              </a:solidFill>
                              <a:latin typeface="Cambria Math" panose="02040503050406030204" charset="0"/>
                              <a:cs typeface="Cambria Math" panose="02040503050406030204" charset="0"/>
                            </a:rPr>
                            <m:t>𝛽</m:t>
                          </m:r>
                          <m:func>
                            <m:funcPr>
                              <m:ctrlPr>
                                <a:rPr lang="en-US" altLang="zh-CN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cs typeface="Cambria Math" panose="02040503050406030204" charset="0"/>
                                </a:rPr>
                              </m:ctrlPr>
                            </m:funcPr>
                            <m:fName>
                              <m:r>
                                <m:rPr>
                                  <m:sty m:val="p"/>
                                </m:rPr>
                                <a:rPr lang="en-US" altLang="zh-CN">
                                  <a:solidFill>
                                    <a:schemeClr val="tx1"/>
                                  </a:solidFill>
                                  <a:latin typeface="Cambria Math" panose="02040503050406030204" charset="0"/>
                                  <a:cs typeface="Cambria Math" panose="02040503050406030204" charset="0"/>
                                </a:rPr>
                                <m:t>cos</m:t>
                              </m:r>
                            </m:fName>
                            <m:e>
                              <m:sSub>
                                <m:sSubPr>
                                  <m:ctrlPr>
                                    <a:rPr lang="en-US" altLang="zh-CN" i="1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cs typeface="Cambria Math" panose="02040503050406030204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altLang="zh-CN" i="1">
                                      <a:solidFill>
                                        <a:schemeClr val="tx1"/>
                                      </a:solidFill>
                                      <a:latin typeface="Cambria Math" panose="02040503050406030204" charset="0"/>
                                      <a:cs typeface="Cambria Math" panose="02040503050406030204" charset="0"/>
                                    </a:rPr>
                                    <m:t>𝜃</m:t>
                                  </m:r>
                                  <m:r>
                                    <a:rPr lang="en-US" altLang="zh-CN" i="1">
                                      <a:solidFill>
                                        <a:schemeClr val="tx1"/>
                                      </a:solidFill>
                                      <a:latin typeface="Cambria Math" panose="02040503050406030204" charset="0"/>
                                      <a:cs typeface="Cambria Math" panose="02040503050406030204" charset="0"/>
                                    </a:rPr>
                                    <m:t>’</m:t>
                                  </m:r>
                                </m:e>
                                <m:sub>
                                  <m:r>
                                    <a:rPr lang="en-US" altLang="zh-CN" i="1">
                                      <a:solidFill>
                                        <a:schemeClr val="tx1"/>
                                      </a:solidFill>
                                      <a:latin typeface="Cambria Math" panose="02040503050406030204" charset="0"/>
                                      <a:cs typeface="Cambria Math" panose="02040503050406030204" charset="0"/>
                                    </a:rPr>
                                    <m:t>𝑖</m:t>
                                  </m:r>
                                </m:sub>
                              </m:sSub>
                            </m:e>
                          </m:func>
                        </m:e>
                      </m:d>
                      <m:d>
                        <m:dPr>
                          <m:ctrlPr>
                            <a:rPr lang="en-US" altLang="zh-CN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cs typeface="Cambria Math" panose="02040503050406030204" charset="0"/>
                            </a:rPr>
                          </m:ctrlPr>
                        </m:dPr>
                        <m:e>
                          <m:r>
                            <a:rPr lang="en-US" altLang="zh-CN" i="1">
                              <a:solidFill>
                                <a:schemeClr val="tx1"/>
                              </a:solidFill>
                              <a:latin typeface="Cambria Math" panose="02040503050406030204" charset="0"/>
                              <a:cs typeface="Cambria Math" panose="02040503050406030204" charset="0"/>
                            </a:rPr>
                            <m:t>1−</m:t>
                          </m:r>
                          <m:r>
                            <a:rPr lang="en-US" altLang="zh-CN" i="1">
                              <a:solidFill>
                                <a:schemeClr val="tx1"/>
                              </a:solidFill>
                              <a:latin typeface="Cambria Math" panose="02040503050406030204" charset="0"/>
                              <a:cs typeface="Cambria Math" panose="02040503050406030204" charset="0"/>
                            </a:rPr>
                            <m:t>𝛽</m:t>
                          </m:r>
                          <m:func>
                            <m:funcPr>
                              <m:ctrlPr>
                                <a:rPr lang="en-US" altLang="zh-CN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cs typeface="Cambria Math" panose="02040503050406030204" charset="0"/>
                                </a:rPr>
                              </m:ctrlPr>
                            </m:funcPr>
                            <m:fName>
                              <m:r>
                                <m:rPr>
                                  <m:sty m:val="p"/>
                                </m:rPr>
                                <a:rPr lang="en-US" altLang="zh-CN">
                                  <a:solidFill>
                                    <a:schemeClr val="tx1"/>
                                  </a:solidFill>
                                  <a:latin typeface="Cambria Math" panose="02040503050406030204" charset="0"/>
                                  <a:cs typeface="Cambria Math" panose="02040503050406030204" charset="0"/>
                                </a:rPr>
                                <m:t>cos</m:t>
                              </m:r>
                            </m:fName>
                            <m:e>
                              <m:sSub>
                                <m:sSubPr>
                                  <m:ctrlPr>
                                    <a:rPr lang="en-US" altLang="zh-CN" i="1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cs typeface="Cambria Math" panose="02040503050406030204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altLang="zh-CN" i="1">
                                      <a:solidFill>
                                        <a:schemeClr val="tx1"/>
                                      </a:solidFill>
                                      <a:latin typeface="Cambria Math" panose="02040503050406030204" charset="0"/>
                                      <a:cs typeface="Cambria Math" panose="02040503050406030204" charset="0"/>
                                    </a:rPr>
                                    <m:t>𝜃</m:t>
                                  </m:r>
                                  <m:r>
                                    <a:rPr lang="en-US" altLang="zh-CN" i="1">
                                      <a:solidFill>
                                        <a:schemeClr val="tx1"/>
                                      </a:solidFill>
                                      <a:latin typeface="Cambria Math" panose="02040503050406030204" charset="0"/>
                                      <a:cs typeface="Cambria Math" panose="02040503050406030204" charset="0"/>
                                    </a:rPr>
                                    <m:t>’</m:t>
                                  </m:r>
                                </m:e>
                                <m:sub>
                                  <m:r>
                                    <a:rPr lang="en-US" altLang="zh-CN" i="1">
                                      <a:solidFill>
                                        <a:schemeClr val="tx1"/>
                                      </a:solidFill>
                                      <a:latin typeface="Cambria Math" panose="02040503050406030204" charset="0"/>
                                      <a:cs typeface="Cambria Math" panose="02040503050406030204" charset="0"/>
                                    </a:rPr>
                                    <m:t>𝑖</m:t>
                                  </m:r>
                                </m:sub>
                              </m:sSub>
                            </m:e>
                          </m:func>
                        </m:e>
                      </m:d>
                    </m:oMath>
                  </m:oMathPara>
                </a14:m>
                <a:endParaRPr lang="en-US" altLang="zh-CN" i="1" dirty="0">
                  <a:solidFill>
                    <a:schemeClr val="tx1"/>
                  </a:solidFill>
                  <a:latin typeface="Cambria Math" panose="02040503050406030204" charset="0"/>
                  <a:cs typeface="Cambria Math" panose="02040503050406030204" charset="0"/>
                </a:endParaRPr>
              </a:p>
            </p:txBody>
          </p:sp>
        </mc:Choice>
        <mc:Fallback xmlns="">
          <p:sp>
            <p:nvSpPr>
              <p:cNvPr id="6" name="内容占位符 5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  <p:custDataLst>
                  <p:tags r:id="rId7"/>
                </p:custDataLst>
              </p:nvPr>
            </p:nvSpPr>
            <p:spPr>
              <a:xfrm>
                <a:off x="521335" y="3429000"/>
                <a:ext cx="4841240" cy="623570"/>
              </a:xfrm>
              <a:blipFill>
                <a:blip r:embed="rId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文本框 10"/>
              <p:cNvSpPr txBox="1"/>
              <p:nvPr/>
            </p:nvSpPr>
            <p:spPr>
              <a:xfrm>
                <a:off x="1144270" y="3884295"/>
                <a:ext cx="3401695" cy="613410"/>
              </a:xfrm>
              <a:prstGeom prst="rect">
                <a:avLst/>
              </a:prstGeom>
              <a:noFill/>
            </p:spPr>
            <p:txBody>
              <a:bodyPr wrap="square" rtlCol="0" anchor="t">
                <a:spAutoFit/>
              </a:bodyPr>
              <a:lstStyle/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US" altLang="zh-CN" i="1">
                          <a:latin typeface="Cambria Math" panose="02040503050406030204" charset="0"/>
                          <a:cs typeface="Cambria Math" panose="02040503050406030204" charset="0"/>
                        </a:rPr>
                        <m:t>≈591.8 </m:t>
                      </m:r>
                      <m:r>
                        <m:rPr>
                          <m:sty m:val="p"/>
                        </m:rPr>
                        <a:rPr lang="en-US" altLang="zh-CN">
                          <a:latin typeface="Cambria Math" panose="02040503050406030204" charset="0"/>
                          <a:cs typeface="Cambria Math" panose="02040503050406030204" charset="0"/>
                        </a:rPr>
                        <m:t>MHz</m:t>
                      </m:r>
                      <m:sSup>
                        <m:sSupPr>
                          <m:ctrlPr>
                            <a:rPr lang="en-US" altLang="zh-CN" i="1">
                              <a:latin typeface="Cambria Math" panose="02040503050406030204" pitchFamily="18" charset="0"/>
                              <a:cs typeface="Cambria Math" panose="02040503050406030204" charset="0"/>
                            </a:rPr>
                          </m:ctrlPr>
                        </m:sSupPr>
                        <m:e>
                          <m:d>
                            <m:dPr>
                              <m:ctrlPr>
                                <a:rPr lang="en-US" altLang="zh-CN" i="1">
                                  <a:latin typeface="Cambria Math" panose="02040503050406030204" pitchFamily="18" charset="0"/>
                                  <a:cs typeface="Cambria Math" panose="02040503050406030204" charset="0"/>
                                </a:rPr>
                              </m:ctrlPr>
                            </m:dPr>
                            <m:e>
                              <m:f>
                                <m:fPr>
                                  <m:ctrlPr>
                                    <a:rPr lang="en-US" altLang="zh-CN" i="1">
                                      <a:latin typeface="Cambria Math" panose="02040503050406030204" pitchFamily="18" charset="0"/>
                                      <a:cs typeface="Cambria Math" panose="02040503050406030204" charset="0"/>
                                    </a:rPr>
                                  </m:ctrlPr>
                                </m:fPr>
                                <m:num>
                                  <m:r>
                                    <a:rPr lang="en-US" altLang="zh-CN" i="1">
                                      <a:latin typeface="Cambria Math" panose="02040503050406030204" charset="0"/>
                                      <a:cs typeface="Cambria Math" panose="02040503050406030204" charset="0"/>
                                    </a:rPr>
                                    <m:t>𝛾</m:t>
                                  </m:r>
                                </m:num>
                                <m:den>
                                  <m:r>
                                    <a:rPr lang="en-US" altLang="zh-CN" i="1">
                                      <a:latin typeface="Cambria Math" panose="02040503050406030204" charset="0"/>
                                      <a:cs typeface="Cambria Math" panose="02040503050406030204" charset="0"/>
                                    </a:rPr>
                                    <m:t>486.5</m:t>
                                  </m:r>
                                </m:den>
                              </m:f>
                            </m:e>
                          </m:d>
                        </m:e>
                        <m:sup>
                          <m:r>
                            <a:rPr lang="en-US" altLang="zh-CN" i="1">
                              <a:latin typeface="Cambria Math" panose="02040503050406030204" charset="0"/>
                              <a:cs typeface="Cambria Math" panose="02040503050406030204" charset="0"/>
                            </a:rPr>
                            <m:t>2</m:t>
                          </m:r>
                        </m:sup>
                      </m:sSup>
                      <m:d>
                        <m:dPr>
                          <m:ctrlPr>
                            <a:rPr lang="en-US" altLang="zh-CN" i="1">
                              <a:latin typeface="Cambria Math" panose="02040503050406030204" pitchFamily="18" charset="0"/>
                              <a:cs typeface="Cambria Math" panose="02040503050406030204" charset="0"/>
                            </a:rPr>
                          </m:ctrlPr>
                        </m:dPr>
                        <m:e>
                          <m:f>
                            <m:fPr>
                              <m:ctrlPr>
                                <a:rPr lang="en-US" altLang="zh-CN" i="1">
                                  <a:latin typeface="Cambria Math" panose="02040503050406030204" pitchFamily="18" charset="0"/>
                                  <a:cs typeface="Cambria Math" panose="02040503050406030204" charset="0"/>
                                </a:rPr>
                              </m:ctrlPr>
                            </m:fPr>
                            <m:num>
                              <m:sSub>
                                <m:sSubPr>
                                  <m:ctrlPr>
                                    <a:rPr lang="en-US" altLang="zh-CN" i="1">
                                      <a:latin typeface="Cambria Math" panose="02040503050406030204" pitchFamily="18" charset="0"/>
                                      <a:cs typeface="Cambria Math" panose="02040503050406030204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altLang="zh-CN" i="1">
                                      <a:latin typeface="Cambria Math" panose="02040503050406030204" charset="0"/>
                                      <a:cs typeface="Cambria Math" panose="02040503050406030204" charset="0"/>
                                    </a:rPr>
                                    <m:t>𝜔</m:t>
                                  </m:r>
                                </m:e>
                                <m:sub>
                                  <m:r>
                                    <a:rPr lang="en-US" altLang="zh-CN" i="1">
                                      <a:latin typeface="Cambria Math" panose="02040503050406030204" charset="0"/>
                                      <a:cs typeface="Cambria Math" panose="02040503050406030204" charset="0"/>
                                    </a:rPr>
                                    <m:t>0</m:t>
                                  </m:r>
                                </m:sub>
                              </m:sSub>
                            </m:num>
                            <m:den>
                              <m:r>
                                <a:rPr lang="en-US" altLang="zh-CN" i="1">
                                  <a:latin typeface="Cambria Math" panose="02040503050406030204" charset="0"/>
                                  <a:cs typeface="Cambria Math" panose="02040503050406030204" charset="0"/>
                                </a:rPr>
                                <m:t>2.5 </m:t>
                              </m:r>
                              <m:r>
                                <m:rPr>
                                  <m:sty m:val="p"/>
                                </m:rPr>
                                <a:rPr lang="en-US" altLang="zh-CN">
                                  <a:latin typeface="Cambria Math" panose="02040503050406030204" charset="0"/>
                                  <a:cs typeface="Cambria Math" panose="02040503050406030204" charset="0"/>
                                </a:rPr>
                                <m:t>kHz</m:t>
                              </m:r>
                            </m:den>
                          </m:f>
                        </m:e>
                      </m:d>
                    </m:oMath>
                  </m:oMathPara>
                </a14:m>
                <a:endParaRPr lang="en-US" altLang="zh-CN" i="1" dirty="0">
                  <a:latin typeface="Cambria Math" panose="02040503050406030204" charset="0"/>
                  <a:cs typeface="Cambria Math" panose="02040503050406030204" charset="0"/>
                </a:endParaRPr>
              </a:p>
            </p:txBody>
          </p:sp>
        </mc:Choice>
        <mc:Fallback xmlns="">
          <p:sp>
            <p:nvSpPr>
              <p:cNvPr id="11" name="文本框 1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144270" y="3884295"/>
                <a:ext cx="3401695" cy="613410"/>
              </a:xfrm>
              <a:prstGeom prst="rect">
                <a:avLst/>
              </a:prstGeom>
              <a:blipFill rotWithShape="1">
                <a:blip r:embed="rId9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" name="文本框 2">
            <a:extLst>
              <a:ext uri="{FF2B5EF4-FFF2-40B4-BE49-F238E27FC236}">
                <a16:creationId xmlns:a16="http://schemas.microsoft.com/office/drawing/2014/main" id="{AAE12DDE-EA00-6500-916F-D2004D2DC210}"/>
              </a:ext>
            </a:extLst>
          </p:cNvPr>
          <p:cNvSpPr txBox="1"/>
          <p:nvPr/>
        </p:nvSpPr>
        <p:spPr>
          <a:xfrm>
            <a:off x="436140" y="2768282"/>
            <a:ext cx="4768206" cy="431165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altLang="zh-CN" dirty="0">
                <a:solidFill>
                  <a:schemeClr val="accent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楷体" panose="02010609060101010101" charset="-122"/>
                <a:cs typeface="Times New Roman" panose="02020603050405020304" pitchFamily="18" charset="0"/>
                <a:sym typeface="+mn-ea"/>
              </a:rPr>
              <a:t>The frequency </a:t>
            </a:r>
            <a:r>
              <a:rPr lang="en-US" altLang="zh-CN" dirty="0">
                <a:latin typeface="Times New Roman" panose="02020603050405020304" pitchFamily="18" charset="0"/>
                <a:ea typeface="楷体" panose="02010609060101010101" charset="-122"/>
                <a:cs typeface="Times New Roman" panose="02020603050405020304" pitchFamily="18" charset="0"/>
                <a:sym typeface="+mn-ea"/>
              </a:rPr>
              <a:t>of EM waves is boosted by ICS</a:t>
            </a:r>
            <a:r>
              <a:rPr lang="zh-CN" altLang="en-US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楷体" panose="02010609060101010101" charset="-122"/>
                <a:cs typeface="Times New Roman" panose="02020603050405020304" pitchFamily="18" charset="0"/>
                <a:sym typeface="+mn-ea"/>
              </a:rPr>
              <a:t>：</a:t>
            </a:r>
            <a:endParaRPr lang="en-US" altLang="zh-CN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zh-CN" altLang="en-US" dirty="0"/>
          </a:p>
        </p:txBody>
      </p:sp>
      <p:sp>
        <p:nvSpPr>
          <p:cNvPr id="5" name="文本框 4">
            <a:extLst>
              <a:ext uri="{FF2B5EF4-FFF2-40B4-BE49-F238E27FC236}">
                <a16:creationId xmlns:a16="http://schemas.microsoft.com/office/drawing/2014/main" id="{6FD3BB97-15A4-A6E7-F51E-7F599F679574}"/>
              </a:ext>
            </a:extLst>
          </p:cNvPr>
          <p:cNvSpPr txBox="1"/>
          <p:nvPr/>
        </p:nvSpPr>
        <p:spPr>
          <a:xfrm>
            <a:off x="5426255" y="5145087"/>
            <a:ext cx="5915025" cy="338554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algn="ctr"/>
            <a:r>
              <a:rPr lang="en-US" altLang="zh-CN" sz="1600" i="1" dirty="0"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Y. Qu and B. Zhang, </a:t>
            </a:r>
            <a:r>
              <a:rPr lang="en-US" altLang="zh-CN" sz="1600" i="1" dirty="0" err="1"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Astrophys</a:t>
            </a:r>
            <a:r>
              <a:rPr lang="en-US" altLang="zh-CN" sz="1600" i="1" dirty="0"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. J. 972,124 (2024).</a:t>
            </a:r>
          </a:p>
        </p:txBody>
      </p:sp>
      <p:pic>
        <p:nvPicPr>
          <p:cNvPr id="8" name="图片 7">
            <a:extLst>
              <a:ext uri="{FF2B5EF4-FFF2-40B4-BE49-F238E27FC236}">
                <a16:creationId xmlns:a16="http://schemas.microsoft.com/office/drawing/2014/main" id="{0AF53EF6-8A79-6FB3-8AF5-97EC5BE0C79E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4108801" cy="720000"/>
          </a:xfrm>
          <a:prstGeom prst="rect">
            <a:avLst/>
          </a:prstGeom>
        </p:spPr>
      </p:pic>
      <p:pic>
        <p:nvPicPr>
          <p:cNvPr id="9" name="图片 8">
            <a:extLst>
              <a:ext uri="{FF2B5EF4-FFF2-40B4-BE49-F238E27FC236}">
                <a16:creationId xmlns:a16="http://schemas.microsoft.com/office/drawing/2014/main" id="{F74CCCFF-E349-6B9E-F6BB-66E17F03F065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8386289" y="0"/>
            <a:ext cx="3805711" cy="720000"/>
          </a:xfrm>
          <a:prstGeom prst="rect">
            <a:avLst/>
          </a:prstGeom>
        </p:spPr>
      </p:pic>
    </p:spTree>
    <p:custDataLst>
      <p:tags r:id="rId1"/>
    </p:custData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18" presetClass="entr" presetSubtype="1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1" dur="5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18" presetClass="entr" presetSubtype="1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4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9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build="p"/>
      <p:bldP spid="6" grpId="1" build="p"/>
      <p:bldP spid="11" grpId="0"/>
      <p:bldP spid="11" grpId="1"/>
      <p:bldP spid="3" grpId="0"/>
      <p:bldP spid="3" grpId="1"/>
      <p:bldP spid="5" grpId="0"/>
      <p:bldP spid="5" grpId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4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图片 5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868670" y="1701800"/>
            <a:ext cx="6322695" cy="3139440"/>
          </a:xfrm>
          <a:prstGeom prst="rect">
            <a:avLst/>
          </a:prstGeom>
        </p:spPr>
      </p:pic>
      <p:sp>
        <p:nvSpPr>
          <p:cNvPr id="2" name="标题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508316" y="720000"/>
            <a:ext cx="10969200" cy="444609"/>
          </a:xfrm>
        </p:spPr>
        <p:txBody>
          <a:bodyPr>
            <a:normAutofit fontScale="90000"/>
          </a:bodyPr>
          <a:lstStyle/>
          <a:p>
            <a:r>
              <a:rPr lang="en-US" altLang="zh-CN" sz="3200" b="1" dirty="0">
                <a:solidFill>
                  <a:schemeClr val="tx1"/>
                </a:solidFill>
                <a:latin typeface="Times New Roman" panose="02020603050405020304" charset="0"/>
                <a:cs typeface="Times New Roman" panose="02020603050405020304" charset="0"/>
                <a:sym typeface="+mn-ea"/>
              </a:rPr>
              <a:t>2.2. Inverse Compton Scattering</a:t>
            </a:r>
          </a:p>
        </p:txBody>
      </p:sp>
      <p:sp>
        <p:nvSpPr>
          <p:cNvPr id="3" name="文本框 2"/>
          <p:cNvSpPr txBox="1"/>
          <p:nvPr/>
        </p:nvSpPr>
        <p:spPr>
          <a:xfrm>
            <a:off x="653731" y="4130532"/>
            <a:ext cx="477012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altLang="zh-CN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The </a:t>
            </a:r>
            <a:r>
              <a:rPr lang="en-US" altLang="zh-CN" dirty="0"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ICS emission power</a:t>
            </a:r>
            <a:r>
              <a:rPr lang="en-US" altLang="zh-CN" dirty="0">
                <a:latin typeface="Times New Roman" panose="02020603050405020304" pitchFamily="18" charset="0"/>
                <a:cs typeface="Times New Roman" panose="02020603050405020304" pitchFamily="18" charset="0"/>
              </a:rPr>
              <a:t> of a single particle: </a:t>
            </a:r>
          </a:p>
        </p:txBody>
      </p:sp>
      <p:grpSp>
        <p:nvGrpSpPr>
          <p:cNvPr id="5" name="组合 4"/>
          <p:cNvGrpSpPr/>
          <p:nvPr/>
        </p:nvGrpSpPr>
        <p:grpSpPr>
          <a:xfrm>
            <a:off x="699135" y="4674235"/>
            <a:ext cx="3856355" cy="1463675"/>
            <a:chOff x="821" y="5957"/>
            <a:chExt cx="6073" cy="2305"/>
          </a:xfrm>
        </p:grpSpPr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6" name="文本框 15"/>
                <p:cNvSpPr txBox="1"/>
                <p:nvPr/>
              </p:nvSpPr>
              <p:spPr>
                <a:xfrm>
                  <a:off x="1645" y="6339"/>
                  <a:ext cx="5249" cy="1923"/>
                </a:xfrm>
                <a:prstGeom prst="rect">
                  <a:avLst/>
                </a:prstGeom>
                <a:noFill/>
              </p:spPr>
              <p:txBody>
                <a:bodyPr wrap="square" rtlCol="0" anchor="t">
                  <a:spAutoFit/>
                </a:bodyPr>
                <a:lstStyle/>
                <a:p>
                  <a:pPr algn="l"/>
                  <a:endParaRPr lang="en-US" altLang="zh-CN" i="1" dirty="0">
                    <a:latin typeface="Cambria Math" panose="02040503050406030204" charset="0"/>
                    <a:cs typeface="Cambria Math" panose="02040503050406030204" charset="0"/>
                  </a:endParaRPr>
                </a:p>
                <a:p>
                  <a:pPr algn="l"/>
                  <a14:m>
                    <m:oMathPara xmlns:m="http://schemas.openxmlformats.org/officeDocument/2006/math">
                      <m:oMathParaPr>
                        <m:jc m:val="left"/>
                      </m:oMathParaPr>
                      <m:oMath xmlns:m="http://schemas.openxmlformats.org/officeDocument/2006/math">
                        <m:r>
                          <a:rPr lang="en-US" altLang="zh-CN" i="1">
                            <a:latin typeface="Cambria Math" panose="02040503050406030204" charset="0"/>
                            <a:cs typeface="Cambria Math" panose="02040503050406030204" charset="0"/>
                          </a:rPr>
                          <m:t>≈</m:t>
                        </m:r>
                        <m:d>
                          <m:dPr>
                            <m:ctrlPr>
                              <a:rPr lang="en-US" altLang="zh-CN" i="1">
                                <a:latin typeface="Cambria Math" panose="02040503050406030204" pitchFamily="18" charset="0"/>
                                <a:cs typeface="Cambria Math" panose="02040503050406030204" charset="0"/>
                              </a:rPr>
                            </m:ctrlPr>
                          </m:dPr>
                          <m:e>
                            <m:r>
                              <a:rPr lang="en-US" altLang="zh-CN" i="1" smtClean="0">
                                <a:latin typeface="Cambria Math" panose="02040503050406030204" charset="0"/>
                                <a:cs typeface="Cambria Math" panose="02040503050406030204" charset="0"/>
                              </a:rPr>
                              <m:t>5</m:t>
                            </m:r>
                            <m:r>
                              <a:rPr lang="en-US" altLang="zh-CN" i="1">
                                <a:latin typeface="Cambria Math" panose="02040503050406030204" charset="0"/>
                                <a:cs typeface="Cambria Math" panose="02040503050406030204" charset="0"/>
                              </a:rPr>
                              <m:t>×</m:t>
                            </m:r>
                            <m:sSup>
                              <m:sSupPr>
                                <m:ctrlPr>
                                  <a:rPr lang="en-US" altLang="zh-CN" i="1">
                                    <a:latin typeface="Cambria Math" panose="02040503050406030204" pitchFamily="18" charset="0"/>
                                    <a:cs typeface="Cambria Math" panose="02040503050406030204" charset="0"/>
                                  </a:rPr>
                                </m:ctrlPr>
                              </m:sSupPr>
                              <m:e>
                                <m:r>
                                  <a:rPr lang="en-US" altLang="zh-CN" i="1">
                                    <a:latin typeface="Cambria Math" panose="02040503050406030204" charset="0"/>
                                    <a:cs typeface="Cambria Math" panose="02040503050406030204" charset="0"/>
                                  </a:rPr>
                                  <m:t>10</m:t>
                                </m:r>
                              </m:e>
                              <m:sup>
                                <m:r>
                                  <a:rPr lang="en-US" altLang="zh-CN" i="1">
                                    <a:latin typeface="Cambria Math" panose="02040503050406030204" charset="0"/>
                                    <a:cs typeface="Cambria Math" panose="02040503050406030204" charset="0"/>
                                  </a:rPr>
                                  <m:t>−17</m:t>
                                </m:r>
                              </m:sup>
                            </m:sSup>
                            <m:r>
                              <a:rPr lang="en-US" altLang="zh-CN">
                                <a:latin typeface="Cambria Math" panose="02040503050406030204" charset="0"/>
                                <a:cs typeface="Cambria Math" panose="02040503050406030204" charset="0"/>
                              </a:rPr>
                              <m:t> </m:t>
                            </m:r>
                            <m:r>
                              <m:rPr>
                                <m:sty m:val="p"/>
                              </m:rPr>
                              <a:rPr lang="en-US" altLang="zh-CN">
                                <a:latin typeface="Cambria Math" panose="02040503050406030204" charset="0"/>
                                <a:cs typeface="Cambria Math" panose="02040503050406030204" charset="0"/>
                              </a:rPr>
                              <m:t>erg</m:t>
                            </m:r>
                            <m:r>
                              <a:rPr lang="en-US" altLang="zh-CN">
                                <a:latin typeface="Cambria Math" panose="02040503050406030204" charset="0"/>
                                <a:cs typeface="Cambria Math" panose="02040503050406030204" charset="0"/>
                              </a:rPr>
                              <m:t>/</m:t>
                            </m:r>
                            <m:r>
                              <m:rPr>
                                <m:sty m:val="p"/>
                              </m:rPr>
                              <a:rPr lang="en-US" altLang="zh-CN">
                                <a:latin typeface="Cambria Math" panose="02040503050406030204" charset="0"/>
                                <a:cs typeface="Cambria Math" panose="02040503050406030204" charset="0"/>
                              </a:rPr>
                              <m:t>s</m:t>
                            </m:r>
                          </m:e>
                        </m:d>
                      </m:oMath>
                    </m:oMathPara>
                  </a14:m>
                  <a:endParaRPr lang="en-US" altLang="zh-CN" i="1" dirty="0">
                    <a:latin typeface="Cambria Math" panose="02040503050406030204" charset="0"/>
                    <a:cs typeface="Cambria Math" panose="02040503050406030204" charset="0"/>
                  </a:endParaRPr>
                </a:p>
                <a:p>
                  <a:pPr algn="l"/>
                  <a14:m>
                    <m:oMathPara xmlns:m="http://schemas.openxmlformats.org/officeDocument/2006/math">
                      <m:oMathParaPr>
                        <m:jc m:val="left"/>
                      </m:oMathParaPr>
                      <m:oMath xmlns:m="http://schemas.openxmlformats.org/officeDocument/2006/math">
                        <m:sSup>
                          <m:sSupPr>
                            <m:ctrlPr>
                              <a:rPr lang="en-US" altLang="zh-CN" i="1">
                                <a:latin typeface="Cambria Math" panose="02040503050406030204" pitchFamily="18" charset="0"/>
                                <a:cs typeface="Cambria Math" panose="02040503050406030204" charset="0"/>
                              </a:rPr>
                            </m:ctrlPr>
                          </m:sSupPr>
                          <m:e>
                            <m:r>
                              <a:rPr lang="en-US" altLang="zh-CN" i="1">
                                <a:latin typeface="Cambria Math" panose="02040503050406030204" charset="0"/>
                                <a:cs typeface="Cambria Math" panose="02040503050406030204" charset="0"/>
                              </a:rPr>
                              <m:t>   ×</m:t>
                            </m:r>
                            <m:sSup>
                              <m:sSupPr>
                                <m:ctrlPr>
                                  <a:rPr lang="en-US" altLang="zh-CN" i="1">
                                    <a:latin typeface="Cambria Math" panose="02040503050406030204" pitchFamily="18" charset="0"/>
                                    <a:cs typeface="Cambria Math" panose="02040503050406030204" charset="0"/>
                                  </a:rPr>
                                </m:ctrlPr>
                              </m:sSupPr>
                              <m:e>
                                <m:d>
                                  <m:dPr>
                                    <m:ctrlPr>
                                      <a:rPr lang="en-US" altLang="zh-CN" i="1">
                                        <a:latin typeface="Cambria Math" panose="02040503050406030204" pitchFamily="18" charset="0"/>
                                        <a:cs typeface="Cambria Math" panose="02040503050406030204" charset="0"/>
                                      </a:rPr>
                                    </m:ctrlPr>
                                  </m:dPr>
                                  <m:e>
                                    <m:f>
                                      <m:fPr>
                                        <m:ctrlPr>
                                          <a:rPr lang="en-US" altLang="zh-CN" i="1">
                                            <a:latin typeface="Cambria Math" panose="02040503050406030204" pitchFamily="18" charset="0"/>
                                            <a:cs typeface="Cambria Math" panose="02040503050406030204" charset="0"/>
                                          </a:rPr>
                                        </m:ctrlPr>
                                      </m:fPr>
                                      <m:num>
                                        <m:sSub>
                                          <m:sSubPr>
                                            <m:ctrlPr>
                                              <a:rPr lang="en-US" altLang="zh-CN" i="1">
                                                <a:latin typeface="Cambria Math" panose="02040503050406030204" pitchFamily="18" charset="0"/>
                                                <a:cs typeface="Cambria Math" panose="02040503050406030204" charset="0"/>
                                              </a:rPr>
                                            </m:ctrlPr>
                                          </m:sSubPr>
                                          <m:e>
                                            <m:r>
                                              <a:rPr lang="en-US" altLang="zh-CN" i="1">
                                                <a:latin typeface="Cambria Math" panose="02040503050406030204" charset="0"/>
                                                <a:cs typeface="Cambria Math" panose="02040503050406030204" charset="0"/>
                                              </a:rPr>
                                              <m:t>𝑟</m:t>
                                            </m:r>
                                          </m:e>
                                          <m:sub>
                                            <m:r>
                                              <a:rPr lang="en-US" altLang="zh-CN" i="1">
                                                <a:latin typeface="Cambria Math" panose="02040503050406030204" charset="0"/>
                                                <a:cs typeface="Cambria Math" panose="02040503050406030204" charset="0"/>
                                              </a:rPr>
                                              <m:t>𝑠</m:t>
                                            </m:r>
                                          </m:sub>
                                        </m:sSub>
                                      </m:num>
                                      <m:den>
                                        <m:r>
                                          <a:rPr lang="en-US" altLang="zh-CN" i="1">
                                            <a:latin typeface="Cambria Math" panose="02040503050406030204" charset="0"/>
                                            <a:cs typeface="Cambria Math" panose="02040503050406030204" charset="0"/>
                                          </a:rPr>
                                          <m:t>500</m:t>
                                        </m:r>
                                      </m:den>
                                    </m:f>
                                  </m:e>
                                </m:d>
                              </m:e>
                              <m:sup>
                                <m:r>
                                  <a:rPr lang="en-US" altLang="zh-CN" i="1">
                                    <a:latin typeface="Cambria Math" panose="02040503050406030204" charset="0"/>
                                    <a:cs typeface="Cambria Math" panose="02040503050406030204" charset="0"/>
                                  </a:rPr>
                                  <m:t>6</m:t>
                                </m:r>
                              </m:sup>
                            </m:sSup>
                            <m:d>
                              <m:dPr>
                                <m:ctrlPr>
                                  <a:rPr lang="en-US" altLang="zh-CN" i="1">
                                    <a:latin typeface="Cambria Math" panose="02040503050406030204" pitchFamily="18" charset="0"/>
                                    <a:cs typeface="Cambria Math" panose="02040503050406030204" charset="0"/>
                                  </a:rPr>
                                </m:ctrlPr>
                              </m:dPr>
                              <m:e>
                                <m:f>
                                  <m:fPr>
                                    <m:ctrlPr>
                                      <a:rPr lang="en-US" altLang="zh-CN" i="1">
                                        <a:latin typeface="Cambria Math" panose="02040503050406030204" pitchFamily="18" charset="0"/>
                                        <a:cs typeface="Cambria Math" panose="02040503050406030204" charset="0"/>
                                      </a:rPr>
                                    </m:ctrlPr>
                                  </m:fPr>
                                  <m:num>
                                    <m:sSub>
                                      <m:sSubPr>
                                        <m:ctrlPr>
                                          <a:rPr lang="en-US" altLang="zh-CN" i="1">
                                            <a:latin typeface="Cambria Math" panose="02040503050406030204" pitchFamily="18" charset="0"/>
                                            <a:cs typeface="Cambria Math" panose="02040503050406030204" charset="0"/>
                                          </a:rPr>
                                        </m:ctrlPr>
                                      </m:sSubPr>
                                      <m:e>
                                        <m:r>
                                          <a:rPr lang="en-US" altLang="zh-CN" i="1">
                                            <a:latin typeface="Cambria Math" panose="02040503050406030204" charset="0"/>
                                            <a:cs typeface="Cambria Math" panose="02040503050406030204" charset="0"/>
                                          </a:rPr>
                                          <m:t>𝑟</m:t>
                                        </m:r>
                                      </m:e>
                                      <m:sub>
                                        <m:r>
                                          <a:rPr lang="en-US" altLang="zh-CN" i="1">
                                            <a:latin typeface="Cambria Math" panose="02040503050406030204" charset="0"/>
                                            <a:cs typeface="Cambria Math" panose="02040503050406030204" charset="0"/>
                                          </a:rPr>
                                          <m:t>𝑔</m:t>
                                        </m:r>
                                      </m:sub>
                                    </m:sSub>
                                  </m:num>
                                  <m:den>
                                    <m:r>
                                      <a:rPr lang="en-US" altLang="zh-CN" i="1">
                                        <a:latin typeface="Cambria Math" panose="02040503050406030204" charset="0"/>
                                        <a:cs typeface="Cambria Math" panose="02040503050406030204" charset="0"/>
                                      </a:rPr>
                                      <m:t>2</m:t>
                                    </m:r>
                                  </m:den>
                                </m:f>
                              </m:e>
                            </m:d>
                          </m:e>
                          <m:sup>
                            <m:r>
                              <a:rPr lang="en-US" altLang="zh-CN" i="1">
                                <a:latin typeface="Cambria Math" panose="02040503050406030204" charset="0"/>
                                <a:cs typeface="Cambria Math" panose="02040503050406030204" charset="0"/>
                              </a:rPr>
                              <m:t>2</m:t>
                            </m:r>
                          </m:sup>
                        </m:sSup>
                        <m:sSup>
                          <m:sSupPr>
                            <m:ctrlPr>
                              <a:rPr lang="en-US" altLang="zh-CN" i="1">
                                <a:latin typeface="Cambria Math" panose="02040503050406030204" pitchFamily="18" charset="0"/>
                                <a:cs typeface="Cambria Math" panose="02040503050406030204" charset="0"/>
                              </a:rPr>
                            </m:ctrlPr>
                          </m:sSupPr>
                          <m:e>
                            <m:d>
                              <m:dPr>
                                <m:ctrlPr>
                                  <a:rPr lang="en-US" altLang="zh-CN" i="1">
                                    <a:latin typeface="Cambria Math" panose="02040503050406030204" pitchFamily="18" charset="0"/>
                                    <a:cs typeface="Cambria Math" panose="02040503050406030204" charset="0"/>
                                  </a:rPr>
                                </m:ctrlPr>
                              </m:dPr>
                              <m:e>
                                <m:f>
                                  <m:fPr>
                                    <m:ctrlPr>
                                      <a:rPr lang="en-US" altLang="zh-CN" i="1">
                                        <a:latin typeface="Cambria Math" panose="02040503050406030204" pitchFamily="18" charset="0"/>
                                        <a:cs typeface="Cambria Math" panose="02040503050406030204" charset="0"/>
                                      </a:rPr>
                                    </m:ctrlPr>
                                  </m:fPr>
                                  <m:num>
                                    <m:r>
                                      <a:rPr lang="en-US" altLang="zh-CN" i="1">
                                        <a:latin typeface="Cambria Math" panose="02040503050406030204" charset="0"/>
                                        <a:cs typeface="Cambria Math" panose="02040503050406030204" charset="0"/>
                                      </a:rPr>
                                      <m:t>𝐷</m:t>
                                    </m:r>
                                  </m:num>
                                  <m:den>
                                    <m:r>
                                      <a:rPr lang="en-US" altLang="zh-CN" i="1">
                                        <a:latin typeface="Cambria Math" panose="02040503050406030204" charset="0"/>
                                        <a:cs typeface="Cambria Math" panose="02040503050406030204" charset="0"/>
                                      </a:rPr>
                                      <m:t>18 </m:t>
                                    </m:r>
                                    <m:r>
                                      <m:rPr>
                                        <m:sty m:val="p"/>
                                      </m:rPr>
                                      <a:rPr lang="en-US" altLang="zh-CN">
                                        <a:latin typeface="Cambria Math" panose="02040503050406030204" charset="0"/>
                                        <a:cs typeface="Cambria Math" panose="02040503050406030204" charset="0"/>
                                      </a:rPr>
                                      <m:t>AU</m:t>
                                    </m:r>
                                  </m:den>
                                </m:f>
                              </m:e>
                            </m:d>
                          </m:e>
                          <m:sup>
                            <m:r>
                              <a:rPr lang="en-US" altLang="zh-CN" i="1">
                                <a:latin typeface="Cambria Math" panose="02040503050406030204" charset="0"/>
                                <a:cs typeface="Cambria Math" panose="02040503050406030204" charset="0"/>
                              </a:rPr>
                              <m:t>−2</m:t>
                            </m:r>
                          </m:sup>
                        </m:sSup>
                      </m:oMath>
                    </m:oMathPara>
                  </a14:m>
                  <a:endParaRPr lang="zh-CN" altLang="en-US" dirty="0"/>
                </a:p>
              </p:txBody>
            </p:sp>
          </mc:Choice>
          <mc:Fallback xmlns="">
            <p:sp>
              <p:nvSpPr>
                <p:cNvPr id="16" name="文本框 15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645" y="6339"/>
                  <a:ext cx="5249" cy="1923"/>
                </a:xfrm>
                <a:prstGeom prst="rect">
                  <a:avLst/>
                </a:prstGeom>
                <a:blipFill>
                  <a:blip r:embed="rId6"/>
                  <a:stretch>
                    <a:fillRect b="-4000"/>
                  </a:stretch>
                </a:blipFill>
              </p:spPr>
              <p:txBody>
                <a:bodyPr/>
                <a:lstStyle/>
                <a:p>
                  <a:r>
                    <a:rPr lang="zh-CN" alt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9" name="文本框 18"/>
                <p:cNvSpPr txBox="1"/>
                <p:nvPr/>
              </p:nvSpPr>
              <p:spPr>
                <a:xfrm>
                  <a:off x="821" y="5957"/>
                  <a:ext cx="3559" cy="564"/>
                </a:xfrm>
                <a:prstGeom prst="rect">
                  <a:avLst/>
                </a:prstGeom>
                <a:noFill/>
              </p:spPr>
              <p:txBody>
                <a:bodyPr wrap="square" rtlCol="0" anchor="t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>
                          <m:sSubPr>
                            <m:ctrlPr>
                              <a:rPr lang="en-US" altLang="zh-CN" i="1">
                                <a:latin typeface="Cambria Math" panose="02040503050406030204" pitchFamily="18" charset="0"/>
                                <a:cs typeface="Cambria Math" panose="02040503050406030204" charset="0"/>
                              </a:rPr>
                            </m:ctrlPr>
                          </m:sSubPr>
                          <m:e>
                            <m:r>
                              <a:rPr lang="en-US" altLang="zh-CN" i="1">
                                <a:latin typeface="Cambria Math" panose="02040503050406030204" charset="0"/>
                                <a:cs typeface="Cambria Math" panose="02040503050406030204" charset="0"/>
                              </a:rPr>
                              <m:t>𝑃</m:t>
                            </m:r>
                          </m:e>
                          <m:sub>
                            <m:r>
                              <a:rPr lang="en-US" altLang="zh-CN" i="1">
                                <a:latin typeface="Cambria Math" panose="02040503050406030204" charset="0"/>
                                <a:cs typeface="Cambria Math" panose="02040503050406030204" charset="0"/>
                              </a:rPr>
                              <m:t>𝐼𝐶𝑆</m:t>
                            </m:r>
                          </m:sub>
                        </m:sSub>
                        <m:r>
                          <a:rPr lang="en-US" altLang="zh-CN" i="1">
                            <a:latin typeface="Cambria Math" panose="02040503050406030204" charset="0"/>
                            <a:cs typeface="Cambria Math" panose="02040503050406030204" charset="0"/>
                          </a:rPr>
                          <m:t>=</m:t>
                        </m:r>
                        <m:sSup>
                          <m:sSupPr>
                            <m:ctrlPr>
                              <a:rPr lang="en-US" altLang="zh-CN" i="1">
                                <a:latin typeface="Cambria Math" panose="02040503050406030204" pitchFamily="18" charset="0"/>
                                <a:cs typeface="Cambria Math" panose="02040503050406030204" charset="0"/>
                              </a:rPr>
                            </m:ctrlPr>
                          </m:sSupPr>
                          <m:e>
                            <m:r>
                              <a:rPr lang="en-US" altLang="zh-CN" i="1">
                                <a:latin typeface="Cambria Math" panose="02040503050406030204" charset="0"/>
                                <a:cs typeface="Cambria Math" panose="02040503050406030204" charset="0"/>
                              </a:rPr>
                              <m:t>𝛾</m:t>
                            </m:r>
                          </m:e>
                          <m:sup>
                            <m:r>
                              <a:rPr lang="en-US" altLang="zh-CN" i="1">
                                <a:latin typeface="Cambria Math" panose="02040503050406030204" charset="0"/>
                                <a:cs typeface="Cambria Math" panose="02040503050406030204" charset="0"/>
                              </a:rPr>
                              <m:t>2</m:t>
                            </m:r>
                          </m:sup>
                        </m:sSup>
                        <m:r>
                          <a:rPr lang="en-US" altLang="zh-CN" i="1">
                            <a:latin typeface="Cambria Math" panose="02040503050406030204" charset="0"/>
                            <a:cs typeface="Cambria Math" panose="02040503050406030204" charset="0"/>
                          </a:rPr>
                          <m:t>𝜎</m:t>
                        </m:r>
                        <m:d>
                          <m:dPr>
                            <m:ctrlPr>
                              <a:rPr lang="en-US" altLang="zh-CN" i="1">
                                <a:latin typeface="Cambria Math" panose="02040503050406030204" pitchFamily="18" charset="0"/>
                                <a:cs typeface="Cambria Math" panose="02040503050406030204" charset="0"/>
                              </a:rPr>
                            </m:ctrlPr>
                          </m:dPr>
                          <m:e>
                            <m:r>
                              <a:rPr lang="en-US" altLang="zh-CN" i="1">
                                <a:latin typeface="Cambria Math" panose="02040503050406030204" charset="0"/>
                                <a:cs typeface="Cambria Math" panose="02040503050406030204" charset="0"/>
                              </a:rPr>
                              <m:t>𝑋</m:t>
                            </m:r>
                          </m:e>
                        </m:d>
                        <m:r>
                          <a:rPr lang="en-US" altLang="zh-CN" i="1">
                            <a:latin typeface="Cambria Math" panose="02040503050406030204" charset="0"/>
                            <a:cs typeface="Cambria Math" panose="02040503050406030204" charset="0"/>
                          </a:rPr>
                          <m:t>𝑐</m:t>
                        </m:r>
                        <m:sSub>
                          <m:sSubPr>
                            <m:ctrlPr>
                              <a:rPr lang="en-US" altLang="zh-CN" i="1">
                                <a:latin typeface="Cambria Math" panose="02040503050406030204" pitchFamily="18" charset="0"/>
                                <a:cs typeface="Cambria Math" panose="02040503050406030204" charset="0"/>
                              </a:rPr>
                            </m:ctrlPr>
                          </m:sSubPr>
                          <m:e>
                            <m:r>
                              <a:rPr lang="en-US" altLang="zh-CN" i="1">
                                <a:latin typeface="Cambria Math" panose="02040503050406030204" charset="0"/>
                                <a:cs typeface="Cambria Math" panose="02040503050406030204" charset="0"/>
                              </a:rPr>
                              <m:t>𝜌</m:t>
                            </m:r>
                          </m:e>
                          <m:sub>
                            <m:r>
                              <a:rPr lang="en-US" altLang="zh-CN" i="1">
                                <a:latin typeface="Cambria Math" panose="02040503050406030204" charset="0"/>
                                <a:cs typeface="Cambria Math" panose="02040503050406030204" charset="0"/>
                              </a:rPr>
                              <m:t>𝐸𝑀</m:t>
                            </m:r>
                          </m:sub>
                        </m:sSub>
                      </m:oMath>
                    </m:oMathPara>
                  </a14:m>
                  <a:endParaRPr lang="en-US" altLang="zh-CN" i="1" dirty="0">
                    <a:latin typeface="Cambria Math" panose="02040503050406030204" charset="0"/>
                    <a:cs typeface="Cambria Math" panose="02040503050406030204" charset="0"/>
                  </a:endParaRPr>
                </a:p>
              </p:txBody>
            </p:sp>
          </mc:Choice>
          <mc:Fallback xmlns="">
            <p:sp>
              <p:nvSpPr>
                <p:cNvPr id="19" name="文本框 18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821" y="5957"/>
                  <a:ext cx="3559" cy="564"/>
                </a:xfrm>
                <a:prstGeom prst="rect">
                  <a:avLst/>
                </a:prstGeom>
                <a:blipFill>
                  <a:blip r:embed="rId7"/>
                  <a:stretch>
                    <a:fillRect b="-10169"/>
                  </a:stretch>
                </a:blipFill>
              </p:spPr>
              <p:txBody>
                <a:bodyPr/>
                <a:lstStyle/>
                <a:p>
                  <a:r>
                    <a:rPr lang="zh-CN" alt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  <p:sp>
        <p:nvSpPr>
          <p:cNvPr id="20" name="文本框 19"/>
          <p:cNvSpPr txBox="1"/>
          <p:nvPr/>
        </p:nvSpPr>
        <p:spPr>
          <a:xfrm>
            <a:off x="608329" y="1570990"/>
            <a:ext cx="5132007" cy="6451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altLang="zh-CN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The </a:t>
            </a:r>
            <a:r>
              <a:rPr lang="en-US" altLang="zh-CN" dirty="0"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scattering cross section </a:t>
            </a:r>
            <a:r>
              <a:rPr lang="en-US" altLang="zh-CN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in a strong magnetic field</a:t>
            </a:r>
            <a:r>
              <a:rPr lang="en-US" altLang="zh-CN" dirty="0"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dirty="0">
                <a:latin typeface="Times New Roman" panose="02020603050405020304" pitchFamily="18" charset="0"/>
                <a:cs typeface="Times New Roman" panose="02020603050405020304" pitchFamily="18" charset="0"/>
              </a:rPr>
              <a:t>: 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1" name="文本框 20"/>
              <p:cNvSpPr txBox="1"/>
              <p:nvPr/>
            </p:nvSpPr>
            <p:spPr>
              <a:xfrm>
                <a:off x="699071" y="2403729"/>
                <a:ext cx="5075555" cy="714375"/>
              </a:xfrm>
              <a:prstGeom prst="rect">
                <a:avLst/>
              </a:prstGeom>
              <a:noFill/>
            </p:spPr>
            <p:txBody>
              <a:bodyPr wrap="none" rtlCol="0" anchor="t">
                <a:spAutoFit/>
              </a:bodyPr>
              <a:lstStyle/>
              <a:p>
                <a:pPr algn="l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altLang="zh-CN" i="1">
                              <a:latin typeface="Cambria Math" panose="02040503050406030204" pitchFamily="18" charset="0"/>
                              <a:cs typeface="Cambria Math" panose="02040503050406030204" charset="0"/>
                            </a:rPr>
                          </m:ctrlPr>
                        </m:sSubPr>
                        <m:e>
                          <m:r>
                            <a:rPr lang="en-US" altLang="zh-CN" i="1">
                              <a:latin typeface="Cambria Math" panose="02040503050406030204" charset="0"/>
                              <a:cs typeface="Cambria Math" panose="02040503050406030204" charset="0"/>
                            </a:rPr>
                            <m:t>𝜎</m:t>
                          </m:r>
                        </m:e>
                        <m:sub>
                          <m:r>
                            <a:rPr lang="en-US" altLang="zh-CN" i="1">
                              <a:latin typeface="Cambria Math" panose="02040503050406030204" charset="0"/>
                              <a:cs typeface="Cambria Math" panose="02040503050406030204" charset="0"/>
                            </a:rPr>
                            <m:t>𝑋</m:t>
                          </m:r>
                        </m:sub>
                      </m:sSub>
                      <m:r>
                        <a:rPr lang="en-US" altLang="zh-CN" i="1">
                          <a:latin typeface="Cambria Math" panose="02040503050406030204" charset="0"/>
                          <a:cs typeface="Cambria Math" panose="02040503050406030204" charset="0"/>
                        </a:rPr>
                        <m:t>=</m:t>
                      </m:r>
                      <m:f>
                        <m:fPr>
                          <m:ctrlPr>
                            <a:rPr lang="en-US" altLang="zh-CN" i="1">
                              <a:latin typeface="Cambria Math" panose="02040503050406030204" pitchFamily="18" charset="0"/>
                              <a:cs typeface="Cambria Math" panose="02040503050406030204" charset="0"/>
                            </a:rPr>
                          </m:ctrlPr>
                        </m:fPr>
                        <m:num>
                          <m:sSub>
                            <m:sSubPr>
                              <m:ctrlPr>
                                <a:rPr lang="en-US" altLang="zh-CN" i="1">
                                  <a:latin typeface="Cambria Math" panose="02040503050406030204" pitchFamily="18" charset="0"/>
                                  <a:cs typeface="Cambria Math" panose="02040503050406030204" charset="0"/>
                                </a:rPr>
                              </m:ctrlPr>
                            </m:sSubPr>
                            <m:e>
                              <m:r>
                                <a:rPr lang="en-US" altLang="zh-CN" i="1">
                                  <a:latin typeface="Cambria Math" panose="02040503050406030204" charset="0"/>
                                  <a:cs typeface="Cambria Math" panose="02040503050406030204" charset="0"/>
                                </a:rPr>
                                <m:t>𝜎</m:t>
                              </m:r>
                            </m:e>
                            <m:sub>
                              <m:r>
                                <a:rPr lang="en-US" altLang="zh-CN" i="1">
                                  <a:latin typeface="Cambria Math" panose="02040503050406030204" charset="0"/>
                                  <a:cs typeface="Cambria Math" panose="02040503050406030204" charset="0"/>
                                </a:rPr>
                                <m:t>𝑇</m:t>
                              </m:r>
                            </m:sub>
                          </m:sSub>
                        </m:num>
                        <m:den>
                          <m:r>
                            <a:rPr lang="en-US" altLang="zh-CN" i="1">
                              <a:latin typeface="Cambria Math" panose="02040503050406030204" charset="0"/>
                              <a:cs typeface="Cambria Math" panose="02040503050406030204" charset="0"/>
                            </a:rPr>
                            <m:t>2</m:t>
                          </m:r>
                        </m:den>
                      </m:f>
                      <m:d>
                        <m:dPr>
                          <m:ctrlPr>
                            <a:rPr lang="en-US" altLang="zh-CN" i="1">
                              <a:latin typeface="Cambria Math" panose="02040503050406030204" pitchFamily="18" charset="0"/>
                              <a:cs typeface="Cambria Math" panose="02040503050406030204" charset="0"/>
                            </a:rPr>
                          </m:ctrlPr>
                        </m:dPr>
                        <m:e>
                          <m:r>
                            <a:rPr lang="en-US" altLang="zh-CN" i="1">
                              <a:latin typeface="Cambria Math" panose="02040503050406030204" charset="0"/>
                              <a:cs typeface="Cambria Math" panose="02040503050406030204" charset="0"/>
                            </a:rPr>
                            <m:t>1−</m:t>
                          </m:r>
                          <m:r>
                            <a:rPr lang="en-US" altLang="zh-CN" i="1">
                              <a:latin typeface="Cambria Math" panose="02040503050406030204" charset="0"/>
                              <a:cs typeface="Cambria Math" panose="02040503050406030204" charset="0"/>
                            </a:rPr>
                            <m:t>𝛽</m:t>
                          </m:r>
                          <m:func>
                            <m:funcPr>
                              <m:ctrlPr>
                                <a:rPr lang="en-US" altLang="zh-CN" i="1">
                                  <a:latin typeface="Cambria Math" panose="02040503050406030204" pitchFamily="18" charset="0"/>
                                  <a:cs typeface="Cambria Math" panose="02040503050406030204" charset="0"/>
                                </a:rPr>
                              </m:ctrlPr>
                            </m:funcPr>
                            <m:fName>
                              <m:r>
                                <m:rPr>
                                  <m:sty m:val="p"/>
                                </m:rPr>
                                <a:rPr lang="en-US" altLang="zh-CN">
                                  <a:latin typeface="Cambria Math" panose="02040503050406030204" charset="0"/>
                                  <a:cs typeface="Cambria Math" panose="02040503050406030204" charset="0"/>
                                </a:rPr>
                                <m:t>cos</m:t>
                              </m:r>
                            </m:fName>
                            <m:e>
                              <m:sSub>
                                <m:sSubPr>
                                  <m:ctrlPr>
                                    <a:rPr lang="en-US" altLang="zh-CN" i="1">
                                      <a:latin typeface="Cambria Math" panose="02040503050406030204" pitchFamily="18" charset="0"/>
                                      <a:cs typeface="Cambria Math" panose="02040503050406030204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altLang="zh-CN" i="1">
                                      <a:latin typeface="Cambria Math" panose="02040503050406030204" charset="0"/>
                                      <a:cs typeface="Cambria Math" panose="02040503050406030204" charset="0"/>
                                    </a:rPr>
                                    <m:t>𝜃</m:t>
                                  </m:r>
                                </m:e>
                                <m:sub>
                                  <m:r>
                                    <a:rPr lang="en-US" altLang="zh-CN" i="1">
                                      <a:latin typeface="Cambria Math" panose="02040503050406030204" charset="0"/>
                                      <a:cs typeface="Cambria Math" panose="02040503050406030204" charset="0"/>
                                    </a:rPr>
                                    <m:t>𝑖</m:t>
                                  </m:r>
                                </m:sub>
                              </m:sSub>
                            </m:e>
                          </m:func>
                        </m:e>
                      </m:d>
                      <m:d>
                        <m:dPr>
                          <m:begChr m:val="["/>
                          <m:endChr m:val="]"/>
                          <m:ctrlPr>
                            <a:rPr lang="en-US" altLang="zh-CN" i="1">
                              <a:latin typeface="Cambria Math" panose="02040503050406030204" pitchFamily="18" charset="0"/>
                              <a:cs typeface="Cambria Math" panose="02040503050406030204" charset="0"/>
                            </a:rPr>
                          </m:ctrlPr>
                        </m:dPr>
                        <m:e>
                          <m:f>
                            <m:fPr>
                              <m:ctrlPr>
                                <a:rPr lang="en-US" altLang="zh-CN" i="1">
                                  <a:latin typeface="Cambria Math" panose="02040503050406030204" pitchFamily="18" charset="0"/>
                                  <a:cs typeface="Cambria Math" panose="02040503050406030204" charset="0"/>
                                </a:rPr>
                              </m:ctrlPr>
                            </m:fPr>
                            <m:num>
                              <m:sSubSup>
                                <m:sSubSupPr>
                                  <m:ctrlPr>
                                    <a:rPr lang="en-US" altLang="zh-CN" i="1">
                                      <a:latin typeface="Cambria Math" panose="02040503050406030204" pitchFamily="18" charset="0"/>
                                      <a:cs typeface="Cambria Math" panose="02040503050406030204" charset="0"/>
                                    </a:rPr>
                                  </m:ctrlPr>
                                </m:sSubSupPr>
                                <m:e>
                                  <m:r>
                                    <a:rPr lang="en-US" altLang="zh-CN" i="1">
                                      <a:latin typeface="Cambria Math" panose="02040503050406030204" charset="0"/>
                                      <a:cs typeface="Cambria Math" panose="02040503050406030204" charset="0"/>
                                    </a:rPr>
                                    <m:t>𝜔</m:t>
                                  </m:r>
                                  <m:r>
                                    <a:rPr lang="en-US" altLang="zh-CN" i="1">
                                      <a:latin typeface="Cambria Math" panose="02040503050406030204" charset="0"/>
                                      <a:cs typeface="Cambria Math" panose="02040503050406030204" charset="0"/>
                                    </a:rPr>
                                    <m:t>’</m:t>
                                  </m:r>
                                </m:e>
                                <m:sub>
                                  <m:r>
                                    <a:rPr lang="en-US" altLang="zh-CN" i="1">
                                      <a:latin typeface="Cambria Math" panose="02040503050406030204" charset="0"/>
                                      <a:cs typeface="Cambria Math" panose="02040503050406030204" charset="0"/>
                                    </a:rPr>
                                    <m:t>0</m:t>
                                  </m:r>
                                </m:sub>
                                <m:sup>
                                  <m:r>
                                    <a:rPr lang="en-US" altLang="zh-CN" i="1">
                                      <a:latin typeface="Cambria Math" panose="02040503050406030204" charset="0"/>
                                      <a:cs typeface="Cambria Math" panose="02040503050406030204" charset="0"/>
                                    </a:rPr>
                                    <m:t>2</m:t>
                                  </m:r>
                                </m:sup>
                              </m:sSubSup>
                            </m:num>
                            <m:den>
                              <m:sSup>
                                <m:sSupPr>
                                  <m:ctrlPr>
                                    <a:rPr lang="en-US" altLang="zh-CN" i="1">
                                      <a:latin typeface="Cambria Math" panose="02040503050406030204" pitchFamily="18" charset="0"/>
                                      <a:cs typeface="Cambria Math" panose="02040503050406030204" charset="0"/>
                                    </a:rPr>
                                  </m:ctrlPr>
                                </m:sSupPr>
                                <m:e>
                                  <m:d>
                                    <m:dPr>
                                      <m:ctrlPr>
                                        <a:rPr lang="en-US" altLang="zh-CN" i="1">
                                          <a:latin typeface="Cambria Math" panose="02040503050406030204" pitchFamily="18" charset="0"/>
                                          <a:cs typeface="Cambria Math" panose="02040503050406030204" charset="0"/>
                                        </a:rPr>
                                      </m:ctrlPr>
                                    </m:dPr>
                                    <m:e>
                                      <m:sSub>
                                        <m:sSubPr>
                                          <m:ctrlPr>
                                            <a:rPr lang="en-US" altLang="zh-CN" i="1">
                                              <a:latin typeface="Cambria Math" panose="02040503050406030204" pitchFamily="18" charset="0"/>
                                              <a:cs typeface="Cambria Math" panose="02040503050406030204" charset="0"/>
                                            </a:rPr>
                                          </m:ctrlPr>
                                        </m:sSubPr>
                                        <m:e>
                                          <m:r>
                                            <a:rPr lang="en-US" altLang="zh-CN" i="1">
                                              <a:latin typeface="Cambria Math" panose="02040503050406030204" charset="0"/>
                                              <a:cs typeface="Cambria Math" panose="02040503050406030204" charset="0"/>
                                            </a:rPr>
                                            <m:t>𝜔</m:t>
                                          </m:r>
                                          <m:r>
                                            <a:rPr lang="en-US" altLang="zh-CN" i="1">
                                              <a:latin typeface="Cambria Math" panose="02040503050406030204" charset="0"/>
                                              <a:cs typeface="Cambria Math" panose="02040503050406030204" charset="0"/>
                                            </a:rPr>
                                            <m:t>’</m:t>
                                          </m:r>
                                        </m:e>
                                        <m:sub>
                                          <m:r>
                                            <a:rPr lang="en-US" altLang="zh-CN" i="1">
                                              <a:latin typeface="Cambria Math" panose="02040503050406030204" charset="0"/>
                                              <a:cs typeface="Cambria Math" panose="02040503050406030204" charset="0"/>
                                            </a:rPr>
                                            <m:t>0</m:t>
                                          </m:r>
                                        </m:sub>
                                      </m:sSub>
                                      <m:r>
                                        <a:rPr lang="en-US" altLang="zh-CN" i="1">
                                          <a:latin typeface="Cambria Math" panose="02040503050406030204" charset="0"/>
                                          <a:cs typeface="Cambria Math" panose="02040503050406030204" charset="0"/>
                                        </a:rPr>
                                        <m:t>+</m:t>
                                      </m:r>
                                      <m:sSub>
                                        <m:sSubPr>
                                          <m:ctrlPr>
                                            <a:rPr lang="en-US" altLang="zh-CN" i="1">
                                              <a:latin typeface="Cambria Math" panose="02040503050406030204" pitchFamily="18" charset="0"/>
                                              <a:cs typeface="Cambria Math" panose="02040503050406030204" charset="0"/>
                                            </a:rPr>
                                          </m:ctrlPr>
                                        </m:sSubPr>
                                        <m:e>
                                          <m:r>
                                            <a:rPr lang="en-US" altLang="zh-CN" i="1">
                                              <a:latin typeface="Cambria Math" panose="02040503050406030204" charset="0"/>
                                              <a:cs typeface="Cambria Math" panose="02040503050406030204" charset="0"/>
                                            </a:rPr>
                                            <m:t>𝜔</m:t>
                                          </m:r>
                                        </m:e>
                                        <m:sub>
                                          <m:r>
                                            <a:rPr lang="en-US" altLang="zh-CN" i="1">
                                              <a:latin typeface="Cambria Math" panose="02040503050406030204" charset="0"/>
                                              <a:cs typeface="Cambria Math" panose="02040503050406030204" charset="0"/>
                                            </a:rPr>
                                            <m:t>𝑐</m:t>
                                          </m:r>
                                        </m:sub>
                                      </m:sSub>
                                    </m:e>
                                  </m:d>
                                </m:e>
                                <m:sup>
                                  <m:r>
                                    <a:rPr lang="en-US" altLang="zh-CN" i="1">
                                      <a:latin typeface="Cambria Math" panose="02040503050406030204" charset="0"/>
                                      <a:cs typeface="Cambria Math" panose="02040503050406030204" charset="0"/>
                                    </a:rPr>
                                    <m:t>2</m:t>
                                  </m:r>
                                </m:sup>
                              </m:sSup>
                            </m:den>
                          </m:f>
                          <m:r>
                            <a:rPr lang="en-US" altLang="zh-CN" i="1">
                              <a:latin typeface="Cambria Math" panose="02040503050406030204" charset="0"/>
                              <a:cs typeface="Cambria Math" panose="02040503050406030204" charset="0"/>
                            </a:rPr>
                            <m:t>+</m:t>
                          </m:r>
                          <m:f>
                            <m:fPr>
                              <m:ctrlPr>
                                <a:rPr lang="en-US" altLang="zh-CN" i="1">
                                  <a:latin typeface="Cambria Math" panose="02040503050406030204" pitchFamily="18" charset="0"/>
                                  <a:cs typeface="Cambria Math" panose="02040503050406030204" charset="0"/>
                                </a:rPr>
                              </m:ctrlPr>
                            </m:fPr>
                            <m:num>
                              <m:sSubSup>
                                <m:sSubSupPr>
                                  <m:ctrlPr>
                                    <a:rPr lang="en-US" altLang="zh-CN" i="1">
                                      <a:latin typeface="Cambria Math" panose="02040503050406030204" pitchFamily="18" charset="0"/>
                                      <a:cs typeface="Cambria Math" panose="02040503050406030204" charset="0"/>
                                    </a:rPr>
                                  </m:ctrlPr>
                                </m:sSubSupPr>
                                <m:e>
                                  <m:r>
                                    <a:rPr lang="en-US" altLang="zh-CN" i="1">
                                      <a:latin typeface="Cambria Math" panose="02040503050406030204" charset="0"/>
                                      <a:cs typeface="Cambria Math" panose="02040503050406030204" charset="0"/>
                                    </a:rPr>
                                    <m:t>𝜔</m:t>
                                  </m:r>
                                  <m:r>
                                    <a:rPr lang="en-US" altLang="zh-CN" i="1">
                                      <a:latin typeface="Cambria Math" panose="02040503050406030204" charset="0"/>
                                      <a:cs typeface="Cambria Math" panose="02040503050406030204" charset="0"/>
                                    </a:rPr>
                                    <m:t>’</m:t>
                                  </m:r>
                                </m:e>
                                <m:sub>
                                  <m:r>
                                    <a:rPr lang="en-US" altLang="zh-CN" i="1">
                                      <a:latin typeface="Cambria Math" panose="02040503050406030204" charset="0"/>
                                      <a:cs typeface="Cambria Math" panose="02040503050406030204" charset="0"/>
                                    </a:rPr>
                                    <m:t>0</m:t>
                                  </m:r>
                                </m:sub>
                                <m:sup>
                                  <m:r>
                                    <a:rPr lang="en-US" altLang="zh-CN" i="1">
                                      <a:latin typeface="Cambria Math" panose="02040503050406030204" charset="0"/>
                                      <a:cs typeface="Cambria Math" panose="02040503050406030204" charset="0"/>
                                    </a:rPr>
                                    <m:t>2</m:t>
                                  </m:r>
                                </m:sup>
                              </m:sSubSup>
                            </m:num>
                            <m:den>
                              <m:sSup>
                                <m:sSupPr>
                                  <m:ctrlPr>
                                    <a:rPr lang="en-US" altLang="zh-CN" i="1">
                                      <a:latin typeface="Cambria Math" panose="02040503050406030204" pitchFamily="18" charset="0"/>
                                      <a:cs typeface="Cambria Math" panose="02040503050406030204" charset="0"/>
                                    </a:rPr>
                                  </m:ctrlPr>
                                </m:sSupPr>
                                <m:e>
                                  <m:d>
                                    <m:dPr>
                                      <m:ctrlPr>
                                        <a:rPr lang="en-US" altLang="zh-CN" i="1">
                                          <a:latin typeface="Cambria Math" panose="02040503050406030204" pitchFamily="18" charset="0"/>
                                          <a:cs typeface="Cambria Math" panose="02040503050406030204" charset="0"/>
                                        </a:rPr>
                                      </m:ctrlPr>
                                    </m:dPr>
                                    <m:e>
                                      <m:sSub>
                                        <m:sSubPr>
                                          <m:ctrlPr>
                                            <a:rPr lang="en-US" altLang="zh-CN" i="1">
                                              <a:latin typeface="Cambria Math" panose="02040503050406030204" pitchFamily="18" charset="0"/>
                                              <a:cs typeface="Cambria Math" panose="02040503050406030204" charset="0"/>
                                            </a:rPr>
                                          </m:ctrlPr>
                                        </m:sSubPr>
                                        <m:e>
                                          <m:r>
                                            <a:rPr lang="en-US" altLang="zh-CN" i="1">
                                              <a:latin typeface="Cambria Math" panose="02040503050406030204" charset="0"/>
                                              <a:cs typeface="Cambria Math" panose="02040503050406030204" charset="0"/>
                                            </a:rPr>
                                            <m:t>𝜔</m:t>
                                          </m:r>
                                          <m:r>
                                            <a:rPr lang="en-US" altLang="zh-CN" i="1">
                                              <a:latin typeface="Cambria Math" panose="02040503050406030204" charset="0"/>
                                              <a:cs typeface="Cambria Math" panose="02040503050406030204" charset="0"/>
                                            </a:rPr>
                                            <m:t>’</m:t>
                                          </m:r>
                                        </m:e>
                                        <m:sub>
                                          <m:r>
                                            <a:rPr lang="en-US" altLang="zh-CN" i="1">
                                              <a:latin typeface="Cambria Math" panose="02040503050406030204" charset="0"/>
                                              <a:cs typeface="Cambria Math" panose="02040503050406030204" charset="0"/>
                                            </a:rPr>
                                            <m:t>0</m:t>
                                          </m:r>
                                        </m:sub>
                                      </m:sSub>
                                      <m:r>
                                        <a:rPr lang="en-US" altLang="zh-CN" i="1">
                                          <a:latin typeface="Cambria Math" panose="02040503050406030204" charset="0"/>
                                          <a:cs typeface="Cambria Math" panose="02040503050406030204" charset="0"/>
                                        </a:rPr>
                                        <m:t>−</m:t>
                                      </m:r>
                                      <m:sSub>
                                        <m:sSubPr>
                                          <m:ctrlPr>
                                            <a:rPr lang="en-US" altLang="zh-CN" i="1">
                                              <a:latin typeface="Cambria Math" panose="02040503050406030204" pitchFamily="18" charset="0"/>
                                              <a:cs typeface="Cambria Math" panose="02040503050406030204" charset="0"/>
                                            </a:rPr>
                                          </m:ctrlPr>
                                        </m:sSubPr>
                                        <m:e>
                                          <m:r>
                                            <a:rPr lang="en-US" altLang="zh-CN" i="1">
                                              <a:latin typeface="Cambria Math" panose="02040503050406030204" charset="0"/>
                                              <a:cs typeface="Cambria Math" panose="02040503050406030204" charset="0"/>
                                            </a:rPr>
                                            <m:t>𝜔</m:t>
                                          </m:r>
                                        </m:e>
                                        <m:sub>
                                          <m:r>
                                            <a:rPr lang="en-US" altLang="zh-CN" i="1">
                                              <a:latin typeface="Cambria Math" panose="02040503050406030204" charset="0"/>
                                              <a:cs typeface="Cambria Math" panose="02040503050406030204" charset="0"/>
                                            </a:rPr>
                                            <m:t>𝑐</m:t>
                                          </m:r>
                                        </m:sub>
                                      </m:sSub>
                                    </m:e>
                                  </m:d>
                                </m:e>
                                <m:sup>
                                  <m:r>
                                    <a:rPr lang="en-US" altLang="zh-CN" i="1">
                                      <a:latin typeface="Cambria Math" panose="02040503050406030204" charset="0"/>
                                      <a:cs typeface="Cambria Math" panose="02040503050406030204" charset="0"/>
                                    </a:rPr>
                                    <m:t>2</m:t>
                                  </m:r>
                                </m:sup>
                              </m:sSup>
                            </m:den>
                          </m:f>
                        </m:e>
                      </m:d>
                    </m:oMath>
                  </m:oMathPara>
                </a14:m>
                <a:endParaRPr lang="zh-CN" altLang="en-US"/>
              </a:p>
            </p:txBody>
          </p:sp>
        </mc:Choice>
        <mc:Fallback xmlns="">
          <p:sp>
            <p:nvSpPr>
              <p:cNvPr id="21" name="文本框 2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99071" y="2403729"/>
                <a:ext cx="5075555" cy="714375"/>
              </a:xfrm>
              <a:prstGeom prst="rect">
                <a:avLst/>
              </a:prstGeom>
              <a:blipFill rotWithShape="1">
                <a:blip r:embed="rId8"/>
                <a:stretch>
                  <a:fillRect l="-11" t="-36" r="11" b="36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2" name="文本框 21"/>
              <p:cNvSpPr txBox="1"/>
              <p:nvPr/>
            </p:nvSpPr>
            <p:spPr>
              <a:xfrm>
                <a:off x="1189926" y="3118104"/>
                <a:ext cx="4550410" cy="667385"/>
              </a:xfrm>
              <a:prstGeom prst="rect">
                <a:avLst/>
              </a:prstGeom>
              <a:noFill/>
            </p:spPr>
            <p:txBody>
              <a:bodyPr wrap="none" rtlCol="0" anchor="t">
                <a:spAutoFit/>
              </a:bodyPr>
              <a:lstStyle/>
              <a:p>
                <a:pPr algn="l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altLang="zh-CN" i="1">
                          <a:latin typeface="Cambria Math" panose="02040503050406030204" charset="0"/>
                          <a:cs typeface="Cambria Math" panose="02040503050406030204" charset="0"/>
                        </a:rPr>
                        <m:t>≈</m:t>
                      </m:r>
                      <m:d>
                        <m:dPr>
                          <m:ctrlPr>
                            <a:rPr lang="en-US" altLang="zh-CN" i="1">
                              <a:latin typeface="Cambria Math" panose="02040503050406030204" pitchFamily="18" charset="0"/>
                              <a:cs typeface="Cambria Math" panose="02040503050406030204" charset="0"/>
                            </a:rPr>
                          </m:ctrlPr>
                        </m:dPr>
                        <m:e>
                          <m:r>
                            <a:rPr lang="en-US" altLang="zh-CN" i="1">
                              <a:latin typeface="Cambria Math" panose="02040503050406030204" charset="0"/>
                              <a:cs typeface="Cambria Math" panose="02040503050406030204" charset="0"/>
                            </a:rPr>
                            <m:t>5.3×</m:t>
                          </m:r>
                          <m:sSup>
                            <m:sSupPr>
                              <m:ctrlPr>
                                <a:rPr lang="en-US" altLang="zh-CN" i="1">
                                  <a:latin typeface="Cambria Math" panose="02040503050406030204" pitchFamily="18" charset="0"/>
                                  <a:cs typeface="Cambria Math" panose="02040503050406030204" charset="0"/>
                                </a:rPr>
                              </m:ctrlPr>
                            </m:sSupPr>
                            <m:e>
                              <m:r>
                                <a:rPr lang="en-US" altLang="zh-CN" i="1">
                                  <a:latin typeface="Cambria Math" panose="02040503050406030204" charset="0"/>
                                  <a:cs typeface="Cambria Math" panose="02040503050406030204" charset="0"/>
                                </a:rPr>
                                <m:t>10</m:t>
                              </m:r>
                            </m:e>
                            <m:sup>
                              <m:r>
                                <a:rPr lang="en-US" altLang="zh-CN" i="1">
                                  <a:latin typeface="Cambria Math" panose="02040503050406030204" charset="0"/>
                                  <a:cs typeface="Cambria Math" panose="02040503050406030204" charset="0"/>
                                </a:rPr>
                                <m:t>−41</m:t>
                              </m:r>
                            </m:sup>
                          </m:sSup>
                          <m:r>
                            <a:rPr lang="en-US" altLang="zh-CN" i="1">
                              <a:latin typeface="Cambria Math" panose="02040503050406030204" charset="0"/>
                              <a:cs typeface="Cambria Math" panose="02040503050406030204" charset="0"/>
                            </a:rPr>
                            <m:t> </m:t>
                          </m:r>
                          <m:sSup>
                            <m:sSupPr>
                              <m:ctrlPr>
                                <a:rPr lang="en-US" altLang="zh-CN" i="1">
                                  <a:latin typeface="Cambria Math" panose="02040503050406030204" pitchFamily="18" charset="0"/>
                                  <a:cs typeface="Cambria Math" panose="02040503050406030204" charset="0"/>
                                </a:rPr>
                              </m:ctrlPr>
                            </m:sSupPr>
                            <m:e>
                              <m:r>
                                <m:rPr>
                                  <m:sty m:val="p"/>
                                </m:rPr>
                                <a:rPr lang="en-US" altLang="zh-CN">
                                  <a:latin typeface="Cambria Math" panose="02040503050406030204" charset="0"/>
                                  <a:cs typeface="Cambria Math" panose="02040503050406030204" charset="0"/>
                                </a:rPr>
                                <m:t>cm</m:t>
                              </m:r>
                            </m:e>
                            <m:sup>
                              <m:r>
                                <a:rPr lang="en-US" altLang="zh-CN">
                                  <a:latin typeface="Cambria Math" panose="02040503050406030204" charset="0"/>
                                  <a:cs typeface="Cambria Math" panose="02040503050406030204" charset="0"/>
                                </a:rPr>
                                <m:t>2</m:t>
                              </m:r>
                            </m:sup>
                          </m:sSup>
                        </m:e>
                      </m:d>
                      <m:sSup>
                        <m:sSupPr>
                          <m:ctrlPr>
                            <a:rPr lang="en-US" altLang="zh-CN" i="1">
                              <a:latin typeface="Cambria Math" panose="02040503050406030204" pitchFamily="18" charset="0"/>
                              <a:cs typeface="Cambria Math" panose="02040503050406030204" charset="0"/>
                            </a:rPr>
                          </m:ctrlPr>
                        </m:sSupPr>
                        <m:e>
                          <m:d>
                            <m:dPr>
                              <m:ctrlPr>
                                <a:rPr lang="en-US" altLang="zh-CN" i="1">
                                  <a:latin typeface="Cambria Math" panose="02040503050406030204" pitchFamily="18" charset="0"/>
                                  <a:cs typeface="Cambria Math" panose="02040503050406030204" charset="0"/>
                                </a:rPr>
                              </m:ctrlPr>
                            </m:dPr>
                            <m:e>
                              <m:f>
                                <m:fPr>
                                  <m:ctrlPr>
                                    <a:rPr lang="en-US" altLang="zh-CN" i="1">
                                      <a:latin typeface="Cambria Math" panose="02040503050406030204" pitchFamily="18" charset="0"/>
                                      <a:cs typeface="Cambria Math" panose="02040503050406030204" charset="0"/>
                                    </a:rPr>
                                  </m:ctrlPr>
                                </m:fPr>
                                <m:num>
                                  <m:sSub>
                                    <m:sSubPr>
                                      <m:ctrlPr>
                                        <a:rPr lang="en-US" altLang="zh-CN" i="1">
                                          <a:latin typeface="Cambria Math" panose="02040503050406030204" pitchFamily="18" charset="0"/>
                                          <a:cs typeface="Cambria Math" panose="02040503050406030204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US" altLang="zh-CN" i="1">
                                          <a:latin typeface="Cambria Math" panose="02040503050406030204" charset="0"/>
                                          <a:cs typeface="Cambria Math" panose="02040503050406030204" charset="0"/>
                                        </a:rPr>
                                        <m:t>𝑟</m:t>
                                      </m:r>
                                    </m:e>
                                    <m:sub>
                                      <m:r>
                                        <a:rPr lang="en-US" altLang="zh-CN" i="1">
                                          <a:latin typeface="Cambria Math" panose="02040503050406030204" charset="0"/>
                                          <a:cs typeface="Cambria Math" panose="02040503050406030204" charset="0"/>
                                        </a:rPr>
                                        <m:t>𝑠</m:t>
                                      </m:r>
                                    </m:sub>
                                  </m:sSub>
                                </m:num>
                                <m:den>
                                  <m:r>
                                    <a:rPr lang="en-US" altLang="zh-CN" i="1">
                                      <a:latin typeface="Cambria Math" panose="02040503050406030204" charset="0"/>
                                      <a:cs typeface="Cambria Math" panose="02040503050406030204" charset="0"/>
                                    </a:rPr>
                                    <m:t>500</m:t>
                                  </m:r>
                                </m:den>
                              </m:f>
                            </m:e>
                          </m:d>
                        </m:e>
                        <m:sup>
                          <m:r>
                            <a:rPr lang="en-US" altLang="zh-CN" i="1">
                              <a:latin typeface="Cambria Math" panose="02040503050406030204" charset="0"/>
                              <a:cs typeface="Cambria Math" panose="02040503050406030204" charset="0"/>
                            </a:rPr>
                            <m:t>6</m:t>
                          </m:r>
                        </m:sup>
                      </m:sSup>
                      <m:sSup>
                        <m:sSupPr>
                          <m:ctrlPr>
                            <a:rPr lang="en-US" altLang="zh-CN" i="1">
                              <a:latin typeface="Cambria Math" panose="02040503050406030204" pitchFamily="18" charset="0"/>
                              <a:cs typeface="Cambria Math" panose="02040503050406030204" charset="0"/>
                            </a:rPr>
                          </m:ctrlPr>
                        </m:sSupPr>
                        <m:e>
                          <m:d>
                            <m:dPr>
                              <m:ctrlPr>
                                <a:rPr lang="en-US" altLang="zh-CN" i="1">
                                  <a:latin typeface="Cambria Math" panose="02040503050406030204" pitchFamily="18" charset="0"/>
                                  <a:cs typeface="Cambria Math" panose="02040503050406030204" charset="0"/>
                                </a:rPr>
                              </m:ctrlPr>
                            </m:dPr>
                            <m:e>
                              <m:f>
                                <m:fPr>
                                  <m:ctrlPr>
                                    <a:rPr lang="en-US" altLang="zh-CN" i="1">
                                      <a:latin typeface="Cambria Math" panose="02040503050406030204" pitchFamily="18" charset="0"/>
                                      <a:cs typeface="Cambria Math" panose="02040503050406030204" charset="0"/>
                                    </a:rPr>
                                  </m:ctrlPr>
                                </m:fPr>
                                <m:num>
                                  <m:sSub>
                                    <m:sSubPr>
                                      <m:ctrlPr>
                                        <a:rPr lang="en-US" altLang="zh-CN" i="1">
                                          <a:latin typeface="Cambria Math" panose="02040503050406030204" pitchFamily="18" charset="0"/>
                                          <a:cs typeface="Cambria Math" panose="02040503050406030204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US" altLang="zh-CN" i="1">
                                          <a:latin typeface="Cambria Math" panose="02040503050406030204" charset="0"/>
                                          <a:cs typeface="Cambria Math" panose="02040503050406030204" charset="0"/>
                                        </a:rPr>
                                        <m:t>𝐵</m:t>
                                      </m:r>
                                    </m:e>
                                    <m:sub>
                                      <m:r>
                                        <a:rPr lang="en-US" altLang="zh-CN" i="1">
                                          <a:latin typeface="Cambria Math" panose="02040503050406030204" charset="0"/>
                                          <a:cs typeface="Cambria Math" panose="02040503050406030204" charset="0"/>
                                        </a:rPr>
                                        <m:t>0</m:t>
                                      </m:r>
                                    </m:sub>
                                  </m:sSub>
                                </m:num>
                                <m:den>
                                  <m:r>
                                    <a:rPr lang="en-US" altLang="zh-CN" i="1">
                                      <a:latin typeface="Cambria Math" panose="02040503050406030204" charset="0"/>
                                      <a:cs typeface="Cambria Math" panose="02040503050406030204" charset="0"/>
                                    </a:rPr>
                                    <m:t>6.1×</m:t>
                                  </m:r>
                                  <m:sSup>
                                    <m:sSupPr>
                                      <m:ctrlPr>
                                        <a:rPr lang="en-US" altLang="zh-CN" i="1">
                                          <a:latin typeface="Cambria Math" panose="02040503050406030204" pitchFamily="18" charset="0"/>
                                          <a:cs typeface="Cambria Math" panose="02040503050406030204" charset="0"/>
                                        </a:rPr>
                                      </m:ctrlPr>
                                    </m:sSupPr>
                                    <m:e>
                                      <m:r>
                                        <a:rPr lang="en-US" altLang="zh-CN" i="1">
                                          <a:latin typeface="Cambria Math" panose="02040503050406030204" charset="0"/>
                                          <a:cs typeface="Cambria Math" panose="02040503050406030204" charset="0"/>
                                        </a:rPr>
                                        <m:t>10</m:t>
                                      </m:r>
                                    </m:e>
                                    <m:sup>
                                      <m:r>
                                        <a:rPr lang="en-US" altLang="zh-CN" i="1">
                                          <a:latin typeface="Cambria Math" panose="02040503050406030204" charset="0"/>
                                          <a:cs typeface="Cambria Math" panose="02040503050406030204" charset="0"/>
                                        </a:rPr>
                                        <m:t>15</m:t>
                                      </m:r>
                                    </m:sup>
                                  </m:sSup>
                                  <m:r>
                                    <a:rPr lang="en-US" altLang="zh-CN">
                                      <a:latin typeface="Cambria Math" panose="02040503050406030204" charset="0"/>
                                      <a:cs typeface="Cambria Math" panose="02040503050406030204" charset="0"/>
                                    </a:rPr>
                                    <m:t> </m:t>
                                  </m:r>
                                  <m:r>
                                    <m:rPr>
                                      <m:sty m:val="p"/>
                                    </m:rPr>
                                    <a:rPr lang="en-US" altLang="zh-CN">
                                      <a:latin typeface="Cambria Math" panose="02040503050406030204" charset="0"/>
                                      <a:cs typeface="Cambria Math" panose="02040503050406030204" charset="0"/>
                                    </a:rPr>
                                    <m:t>G</m:t>
                                  </m:r>
                                </m:den>
                              </m:f>
                            </m:e>
                          </m:d>
                        </m:e>
                        <m:sup>
                          <m:r>
                            <a:rPr lang="en-US" altLang="zh-CN" i="1">
                              <a:latin typeface="Cambria Math" panose="02040503050406030204" charset="0"/>
                              <a:cs typeface="Cambria Math" panose="02040503050406030204" charset="0"/>
                            </a:rPr>
                            <m:t>−2</m:t>
                          </m:r>
                        </m:sup>
                      </m:sSup>
                    </m:oMath>
                  </m:oMathPara>
                </a14:m>
                <a:endParaRPr lang="zh-CN" altLang="en-US"/>
              </a:p>
            </p:txBody>
          </p:sp>
        </mc:Choice>
        <mc:Fallback xmlns="">
          <p:sp>
            <p:nvSpPr>
              <p:cNvPr id="22" name="文本框 2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189926" y="3118104"/>
                <a:ext cx="4550410" cy="667385"/>
              </a:xfrm>
              <a:prstGeom prst="rect">
                <a:avLst/>
              </a:prstGeom>
              <a:blipFill rotWithShape="1">
                <a:blip r:embed="rId9"/>
                <a:stretch>
                  <a:fillRect l="-13" t="-38" r="13" b="38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文本框 3">
            <a:extLst>
              <a:ext uri="{FF2B5EF4-FFF2-40B4-BE49-F238E27FC236}">
                <a16:creationId xmlns:a16="http://schemas.microsoft.com/office/drawing/2014/main" id="{DE0C6FC8-E164-0629-8AD7-910628FD496D}"/>
              </a:ext>
            </a:extLst>
          </p:cNvPr>
          <p:cNvSpPr txBox="1"/>
          <p:nvPr/>
        </p:nvSpPr>
        <p:spPr>
          <a:xfrm>
            <a:off x="5774626" y="5183011"/>
            <a:ext cx="5915025" cy="338554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algn="ctr"/>
            <a:r>
              <a:rPr lang="en-US" altLang="zh-CN" sz="1600" i="1" dirty="0"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Y. Qu and B. Zhang, </a:t>
            </a:r>
            <a:r>
              <a:rPr lang="en-US" altLang="zh-CN" sz="1600" i="1" dirty="0" err="1"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Astrophys</a:t>
            </a:r>
            <a:r>
              <a:rPr lang="en-US" altLang="zh-CN" sz="1600" i="1" dirty="0"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. J. 972,124 (2024).</a:t>
            </a:r>
          </a:p>
        </p:txBody>
      </p:sp>
      <p:pic>
        <p:nvPicPr>
          <p:cNvPr id="8" name="图片 7">
            <a:extLst>
              <a:ext uri="{FF2B5EF4-FFF2-40B4-BE49-F238E27FC236}">
                <a16:creationId xmlns:a16="http://schemas.microsoft.com/office/drawing/2014/main" id="{73449836-7DED-D307-3203-FDEF71BA0AB1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4108801" cy="720000"/>
          </a:xfrm>
          <a:prstGeom prst="rect">
            <a:avLst/>
          </a:prstGeom>
        </p:spPr>
      </p:pic>
      <p:pic>
        <p:nvPicPr>
          <p:cNvPr id="9" name="图片 8">
            <a:extLst>
              <a:ext uri="{FF2B5EF4-FFF2-40B4-BE49-F238E27FC236}">
                <a16:creationId xmlns:a16="http://schemas.microsoft.com/office/drawing/2014/main" id="{832AAEB4-452C-1018-AA0B-7C955702B5D5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8386289" y="0"/>
            <a:ext cx="3805711" cy="720000"/>
          </a:xfrm>
          <a:prstGeom prst="rect">
            <a:avLst/>
          </a:prstGeom>
        </p:spPr>
      </p:pic>
    </p:spTree>
    <p:custDataLst>
      <p:tags r:id="rId1"/>
    </p:custData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7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2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8" presetClass="entr" presetSubtype="1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5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8" presetClass="entr" presetSubtype="1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8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23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8" presetClass="entr" presetSubtype="1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26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3" grpId="1"/>
      <p:bldP spid="20" grpId="0"/>
      <p:bldP spid="20" grpId="1"/>
      <p:bldP spid="21" grpId="0"/>
      <p:bldP spid="21" grpId="1"/>
      <p:bldP spid="22" grpId="0"/>
      <p:bldP spid="22" grpId="1"/>
      <p:bldP spid="4" grpId="0"/>
      <p:bldP spid="4" grpId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4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503767" y="722992"/>
            <a:ext cx="10969200" cy="487135"/>
          </a:xfrm>
        </p:spPr>
        <p:txBody>
          <a:bodyPr>
            <a:noAutofit/>
          </a:bodyPr>
          <a:lstStyle/>
          <a:p>
            <a:r>
              <a:rPr lang="en-US" altLang="zh-CN" sz="2900" b="1" dirty="0">
                <a:solidFill>
                  <a:schemeClr val="tx1"/>
                </a:solidFill>
                <a:latin typeface="Times New Roman" panose="02020603050405020304" charset="0"/>
                <a:cs typeface="Times New Roman" panose="02020603050405020304" charset="0"/>
                <a:sym typeface="+mn-ea"/>
              </a:rPr>
              <a:t>2.2. Inverse Compton Scattering</a:t>
            </a:r>
          </a:p>
        </p:txBody>
      </p:sp>
      <p:grpSp>
        <p:nvGrpSpPr>
          <p:cNvPr id="11" name="组合 10"/>
          <p:cNvGrpSpPr/>
          <p:nvPr/>
        </p:nvGrpSpPr>
        <p:grpSpPr>
          <a:xfrm>
            <a:off x="450850" y="4674235"/>
            <a:ext cx="5043805" cy="1878330"/>
            <a:chOff x="958" y="2306"/>
            <a:chExt cx="7943" cy="2958"/>
          </a:xfrm>
        </p:grpSpPr>
        <mc:AlternateContent xmlns:mc="http://schemas.openxmlformats.org/markup-compatibility/2006" xmlns:a14="http://schemas.microsoft.com/office/drawing/2010/main">
          <mc:Choice Requires="a14">
            <p:sp>
              <p:nvSpPr>
                <p:cNvPr id="4" name="文本框 3"/>
                <p:cNvSpPr txBox="1"/>
                <p:nvPr/>
              </p:nvSpPr>
              <p:spPr>
                <a:xfrm>
                  <a:off x="958" y="2306"/>
                  <a:ext cx="5090" cy="620"/>
                </a:xfrm>
                <a:prstGeom prst="rect">
                  <a:avLst/>
                </a:prstGeom>
                <a:noFill/>
              </p:spPr>
              <p:txBody>
                <a:bodyPr wrap="square" rtlCol="0" anchor="t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>
                          <m:sSubPr>
                            <m:ctrlPr>
                              <a:rPr lang="en-US" altLang="zh-CN" i="1">
                                <a:latin typeface="Cambria Math" panose="02040503050406030204" pitchFamily="18" charset="0"/>
                                <a:cs typeface="Cambria Math" panose="02040503050406030204" charset="0"/>
                              </a:rPr>
                            </m:ctrlPr>
                          </m:sSubPr>
                          <m:e>
                            <m:r>
                              <a:rPr lang="en-US" altLang="zh-CN" i="1">
                                <a:latin typeface="Cambria Math" panose="02040503050406030204" charset="0"/>
                                <a:cs typeface="Cambria Math" panose="02040503050406030204" charset="0"/>
                              </a:rPr>
                              <m:t>𝐿</m:t>
                            </m:r>
                          </m:e>
                          <m:sub>
                            <m:r>
                              <a:rPr lang="en-US" altLang="zh-CN" i="1">
                                <a:latin typeface="Cambria Math" panose="02040503050406030204" charset="0"/>
                                <a:cs typeface="Cambria Math" panose="02040503050406030204" charset="0"/>
                              </a:rPr>
                              <m:t>𝐼𝐶𝑆</m:t>
                            </m:r>
                          </m:sub>
                        </m:sSub>
                        <m:r>
                          <a:rPr lang="en-US" altLang="zh-CN" i="1">
                            <a:latin typeface="Cambria Math" panose="02040503050406030204" charset="0"/>
                            <a:cs typeface="Cambria Math" panose="02040503050406030204" charset="0"/>
                          </a:rPr>
                          <m:t>≅</m:t>
                        </m:r>
                        <m:sSup>
                          <m:sSupPr>
                            <m:ctrlPr>
                              <a:rPr lang="en-US" altLang="zh-CN" i="1">
                                <a:latin typeface="Cambria Math" panose="02040503050406030204" pitchFamily="18" charset="0"/>
                                <a:cs typeface="Cambria Math" panose="02040503050406030204" charset="0"/>
                              </a:rPr>
                            </m:ctrlPr>
                          </m:sSupPr>
                          <m:e>
                            <m:r>
                              <a:rPr lang="en-US" altLang="zh-CN" i="1">
                                <a:latin typeface="Cambria Math" panose="02040503050406030204" charset="0"/>
                                <a:cs typeface="Cambria Math" panose="02040503050406030204" charset="0"/>
                              </a:rPr>
                              <m:t>𝛾</m:t>
                            </m:r>
                          </m:e>
                          <m:sup>
                            <m:r>
                              <a:rPr lang="en-US" altLang="zh-CN" i="1">
                                <a:latin typeface="Cambria Math" panose="02040503050406030204" charset="0"/>
                                <a:cs typeface="Cambria Math" panose="02040503050406030204" charset="0"/>
                              </a:rPr>
                              <m:t>4</m:t>
                            </m:r>
                          </m:sup>
                        </m:sSup>
                        <m:sSubSup>
                          <m:sSubSupPr>
                            <m:ctrlPr>
                              <a:rPr lang="en-US" altLang="zh-CN" i="1">
                                <a:latin typeface="Cambria Math" panose="02040503050406030204" pitchFamily="18" charset="0"/>
                                <a:cs typeface="Cambria Math" panose="02040503050406030204" charset="0"/>
                              </a:rPr>
                            </m:ctrlPr>
                          </m:sSubSupPr>
                          <m:e>
                            <m:r>
                              <a:rPr lang="en-US" altLang="zh-CN" i="1">
                                <a:latin typeface="Cambria Math" panose="02040503050406030204" charset="0"/>
                                <a:cs typeface="Cambria Math" panose="02040503050406030204" charset="0"/>
                              </a:rPr>
                              <m:t>𝑁</m:t>
                            </m:r>
                          </m:e>
                          <m:sub>
                            <m:r>
                              <a:rPr lang="en-US" altLang="zh-CN" i="1">
                                <a:latin typeface="Cambria Math" panose="02040503050406030204" charset="0"/>
                                <a:cs typeface="Cambria Math" panose="02040503050406030204" charset="0"/>
                              </a:rPr>
                              <m:t>𝑒</m:t>
                            </m:r>
                            <m:r>
                              <a:rPr lang="en-US" altLang="zh-CN" i="1">
                                <a:latin typeface="Cambria Math" panose="02040503050406030204" charset="0"/>
                                <a:cs typeface="Cambria Math" panose="02040503050406030204" charset="0"/>
                              </a:rPr>
                              <m:t>,</m:t>
                            </m:r>
                            <m:r>
                              <a:rPr lang="en-US" altLang="zh-CN" i="1">
                                <a:latin typeface="Cambria Math" panose="02040503050406030204" charset="0"/>
                                <a:cs typeface="Cambria Math" panose="02040503050406030204" charset="0"/>
                              </a:rPr>
                              <m:t>𝑏</m:t>
                            </m:r>
                          </m:sub>
                          <m:sup>
                            <m:r>
                              <a:rPr lang="en-US" altLang="zh-CN" i="1">
                                <a:latin typeface="Cambria Math" panose="02040503050406030204" charset="0"/>
                                <a:cs typeface="Cambria Math" panose="02040503050406030204" charset="0"/>
                              </a:rPr>
                              <m:t>2</m:t>
                            </m:r>
                          </m:sup>
                        </m:sSubSup>
                        <m:sSubSup>
                          <m:sSubSupPr>
                            <m:ctrlPr>
                              <a:rPr lang="en-US" altLang="zh-CN" i="1">
                                <a:latin typeface="Cambria Math" panose="02040503050406030204" pitchFamily="18" charset="0"/>
                                <a:cs typeface="Cambria Math" panose="02040503050406030204" charset="0"/>
                              </a:rPr>
                            </m:ctrlPr>
                          </m:sSubSupPr>
                          <m:e>
                            <m:r>
                              <a:rPr lang="en-US" altLang="zh-CN" i="1">
                                <a:latin typeface="Cambria Math" panose="02040503050406030204" charset="0"/>
                                <a:cs typeface="Cambria Math" panose="02040503050406030204" charset="0"/>
                              </a:rPr>
                              <m:t>𝑁</m:t>
                            </m:r>
                          </m:e>
                          <m:sub>
                            <m:r>
                              <a:rPr lang="en-US" altLang="zh-CN" i="1">
                                <a:latin typeface="Cambria Math" panose="02040503050406030204" charset="0"/>
                                <a:cs typeface="Cambria Math" panose="02040503050406030204" charset="0"/>
                              </a:rPr>
                              <m:t>𝑒</m:t>
                            </m:r>
                          </m:sub>
                          <m:sup>
                            <m:r>
                              <a:rPr lang="en-US" altLang="zh-CN" i="1">
                                <a:latin typeface="Cambria Math" panose="02040503050406030204" charset="0"/>
                                <a:cs typeface="Cambria Math" panose="02040503050406030204" charset="0"/>
                              </a:rPr>
                              <m:t>2</m:t>
                            </m:r>
                          </m:sup>
                        </m:sSubSup>
                        <m:sSub>
                          <m:sSubPr>
                            <m:ctrlPr>
                              <a:rPr lang="en-US" altLang="zh-CN" i="1">
                                <a:latin typeface="Cambria Math" panose="02040503050406030204" pitchFamily="18" charset="0"/>
                                <a:cs typeface="Cambria Math" panose="02040503050406030204" charset="0"/>
                              </a:rPr>
                            </m:ctrlPr>
                          </m:sSubPr>
                          <m:e>
                            <m:r>
                              <a:rPr lang="en-US" altLang="zh-CN" i="1">
                                <a:latin typeface="Cambria Math" panose="02040503050406030204" charset="0"/>
                                <a:cs typeface="Cambria Math" panose="02040503050406030204" charset="0"/>
                              </a:rPr>
                              <m:t>𝑃</m:t>
                            </m:r>
                          </m:e>
                          <m:sub>
                            <m:r>
                              <a:rPr lang="en-US" altLang="zh-CN" i="1">
                                <a:latin typeface="Cambria Math" panose="02040503050406030204" charset="0"/>
                                <a:cs typeface="Cambria Math" panose="02040503050406030204" charset="0"/>
                              </a:rPr>
                              <m:t>𝐼𝐶𝑆</m:t>
                            </m:r>
                          </m:sub>
                        </m:sSub>
                      </m:oMath>
                    </m:oMathPara>
                  </a14:m>
                  <a:endParaRPr lang="en-US" altLang="zh-CN" i="1" dirty="0">
                    <a:latin typeface="Cambria Math" panose="02040503050406030204" charset="0"/>
                    <a:cs typeface="Cambria Math" panose="02040503050406030204" charset="0"/>
                  </a:endParaRPr>
                </a:p>
              </p:txBody>
            </p:sp>
          </mc:Choice>
          <mc:Fallback xmlns="">
            <p:sp>
              <p:nvSpPr>
                <p:cNvPr id="4" name="文本框 3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958" y="2306"/>
                  <a:ext cx="5090" cy="620"/>
                </a:xfrm>
                <a:prstGeom prst="rect">
                  <a:avLst/>
                </a:prstGeom>
                <a:blipFill rotWithShape="1">
                  <a:blip r:embed="rId5"/>
                </a:blipFill>
              </p:spPr>
              <p:txBody>
                <a:bodyPr/>
                <a:lstStyle/>
                <a:p>
                  <a:r>
                    <a:rPr lang="zh-CN" alt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8" name="文本框 7"/>
                <p:cNvSpPr txBox="1"/>
                <p:nvPr/>
              </p:nvSpPr>
              <p:spPr>
                <a:xfrm>
                  <a:off x="1852" y="2976"/>
                  <a:ext cx="7049" cy="1212"/>
                </a:xfrm>
                <a:prstGeom prst="rect">
                  <a:avLst/>
                </a:prstGeom>
                <a:noFill/>
              </p:spPr>
              <p:txBody>
                <a:bodyPr wrap="square" rtlCol="0" anchor="t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altLang="zh-CN" i="1">
                            <a:latin typeface="Cambria Math" panose="02040503050406030204" charset="0"/>
                            <a:cs typeface="Cambria Math" panose="02040503050406030204" charset="0"/>
                          </a:rPr>
                          <m:t>≈(2.2×</m:t>
                        </m:r>
                        <m:sSup>
                          <m:sSupPr>
                            <m:ctrlPr>
                              <a:rPr lang="en-US" altLang="zh-CN" i="1">
                                <a:latin typeface="Cambria Math" panose="02040503050406030204" pitchFamily="18" charset="0"/>
                                <a:cs typeface="Cambria Math" panose="02040503050406030204" charset="0"/>
                              </a:rPr>
                            </m:ctrlPr>
                          </m:sSupPr>
                          <m:e>
                            <m:r>
                              <a:rPr lang="en-US" altLang="zh-CN" i="1">
                                <a:latin typeface="Cambria Math" panose="02040503050406030204" charset="0"/>
                                <a:cs typeface="Cambria Math" panose="02040503050406030204" charset="0"/>
                              </a:rPr>
                              <m:t>10</m:t>
                            </m:r>
                          </m:e>
                          <m:sup>
                            <m:r>
                              <a:rPr lang="en-US" altLang="zh-CN" i="1">
                                <a:latin typeface="Cambria Math" panose="02040503050406030204" charset="0"/>
                                <a:cs typeface="Cambria Math" panose="02040503050406030204" charset="0"/>
                              </a:rPr>
                              <m:t>41</m:t>
                            </m:r>
                          </m:sup>
                        </m:sSup>
                        <m:r>
                          <a:rPr lang="en-US" altLang="zh-CN">
                            <a:latin typeface="Cambria Math" panose="02040503050406030204" charset="0"/>
                            <a:cs typeface="Cambria Math" panose="02040503050406030204" charset="0"/>
                          </a:rPr>
                          <m:t> </m:t>
                        </m:r>
                        <m:r>
                          <m:rPr>
                            <m:sty m:val="p"/>
                          </m:rPr>
                          <a:rPr lang="en-US" altLang="zh-CN">
                            <a:latin typeface="Cambria Math" panose="02040503050406030204" charset="0"/>
                            <a:cs typeface="Cambria Math" panose="02040503050406030204" charset="0"/>
                          </a:rPr>
                          <m:t>erg</m:t>
                        </m:r>
                        <m:r>
                          <a:rPr lang="en-US" altLang="zh-CN">
                            <a:latin typeface="Cambria Math" panose="02040503050406030204" charset="0"/>
                            <a:cs typeface="Cambria Math" panose="02040503050406030204" charset="0"/>
                          </a:rPr>
                          <m:t>/</m:t>
                        </m:r>
                        <m:r>
                          <m:rPr>
                            <m:sty m:val="p"/>
                          </m:rPr>
                          <a:rPr lang="en-US" altLang="zh-CN">
                            <a:latin typeface="Cambria Math" panose="02040503050406030204" charset="0"/>
                            <a:cs typeface="Cambria Math" panose="02040503050406030204" charset="0"/>
                          </a:rPr>
                          <m:t>s</m:t>
                        </m:r>
                        <m:r>
                          <a:rPr lang="en-US" altLang="zh-CN" i="1">
                            <a:latin typeface="Cambria Math" panose="02040503050406030204" charset="0"/>
                            <a:cs typeface="Cambria Math" panose="02040503050406030204" charset="0"/>
                          </a:rPr>
                          <m:t>)</m:t>
                        </m:r>
                        <m:sSup>
                          <m:sSupPr>
                            <m:ctrlPr>
                              <a:rPr lang="en-US" altLang="zh-CN" i="1">
                                <a:latin typeface="Cambria Math" panose="02040503050406030204" pitchFamily="18" charset="0"/>
                                <a:cs typeface="Cambria Math" panose="02040503050406030204" charset="0"/>
                              </a:rPr>
                            </m:ctrlPr>
                          </m:sSupPr>
                          <m:e>
                            <m:r>
                              <a:rPr lang="en-US" altLang="zh-CN" i="1">
                                <a:latin typeface="Cambria Math" panose="02040503050406030204" charset="0"/>
                                <a:cs typeface="Cambria Math" panose="02040503050406030204" charset="0"/>
                              </a:rPr>
                              <m:t>𝜁</m:t>
                            </m:r>
                          </m:e>
                          <m:sup>
                            <m:r>
                              <a:rPr lang="en-US" altLang="zh-CN" i="1">
                                <a:latin typeface="Cambria Math" panose="02040503050406030204" charset="0"/>
                                <a:cs typeface="Cambria Math" panose="02040503050406030204" charset="0"/>
                              </a:rPr>
                              <m:t>2</m:t>
                            </m:r>
                          </m:sup>
                        </m:sSup>
                        <m:sSup>
                          <m:sSupPr>
                            <m:ctrlPr>
                              <a:rPr lang="en-US" altLang="zh-CN" i="1">
                                <a:latin typeface="Cambria Math" panose="02040503050406030204" pitchFamily="18" charset="0"/>
                                <a:cs typeface="Cambria Math" panose="02040503050406030204" charset="0"/>
                              </a:rPr>
                            </m:ctrlPr>
                          </m:sSupPr>
                          <m:e>
                            <m:r>
                              <a:rPr lang="en-US" altLang="zh-CN" i="1">
                                <a:latin typeface="Cambria Math" panose="02040503050406030204" charset="0"/>
                                <a:cs typeface="Cambria Math" panose="02040503050406030204" charset="0"/>
                              </a:rPr>
                              <m:t>𝑃</m:t>
                            </m:r>
                          </m:e>
                          <m:sup>
                            <m:r>
                              <a:rPr lang="en-US" altLang="zh-CN" i="1">
                                <a:latin typeface="Cambria Math" panose="02040503050406030204" charset="0"/>
                                <a:cs typeface="Cambria Math" panose="02040503050406030204" charset="0"/>
                              </a:rPr>
                              <m:t>−2</m:t>
                            </m:r>
                          </m:sup>
                        </m:sSup>
                        <m:sSup>
                          <m:sSupPr>
                            <m:ctrlPr>
                              <a:rPr lang="en-US" altLang="zh-CN" i="1">
                                <a:latin typeface="Cambria Math" panose="02040503050406030204" pitchFamily="18" charset="0"/>
                                <a:cs typeface="Cambria Math" panose="02040503050406030204" charset="0"/>
                              </a:rPr>
                            </m:ctrlPr>
                          </m:sSupPr>
                          <m:e>
                            <m:d>
                              <m:dPr>
                                <m:ctrlPr>
                                  <a:rPr lang="en-US" altLang="zh-CN" i="1">
                                    <a:latin typeface="Cambria Math" panose="02040503050406030204" pitchFamily="18" charset="0"/>
                                    <a:cs typeface="Cambria Math" panose="02040503050406030204" charset="0"/>
                                  </a:rPr>
                                </m:ctrlPr>
                              </m:dPr>
                              <m:e>
                                <m:f>
                                  <m:fPr>
                                    <m:ctrlPr>
                                      <a:rPr lang="en-US" altLang="zh-CN" i="1">
                                        <a:latin typeface="Cambria Math" panose="02040503050406030204" pitchFamily="18" charset="0"/>
                                        <a:cs typeface="Cambria Math" panose="02040503050406030204" charset="0"/>
                                      </a:rPr>
                                    </m:ctrlPr>
                                  </m:fPr>
                                  <m:num>
                                    <m:sSub>
                                      <m:sSubPr>
                                        <m:ctrlPr>
                                          <a:rPr lang="en-US" altLang="zh-CN" i="1">
                                            <a:latin typeface="Cambria Math" panose="02040503050406030204" pitchFamily="18" charset="0"/>
                                            <a:cs typeface="Cambria Math" panose="02040503050406030204" charset="0"/>
                                          </a:rPr>
                                        </m:ctrlPr>
                                      </m:sSubPr>
                                      <m:e>
                                        <m:r>
                                          <a:rPr lang="en-US" altLang="zh-CN" i="1">
                                            <a:latin typeface="Cambria Math" panose="02040503050406030204" charset="0"/>
                                            <a:cs typeface="Cambria Math" panose="02040503050406030204" charset="0"/>
                                          </a:rPr>
                                          <m:t>𝐵</m:t>
                                        </m:r>
                                      </m:e>
                                      <m:sub>
                                        <m:r>
                                          <a:rPr lang="en-US" altLang="zh-CN" i="1">
                                            <a:latin typeface="Cambria Math" panose="02040503050406030204" charset="0"/>
                                            <a:cs typeface="Cambria Math" panose="02040503050406030204" charset="0"/>
                                          </a:rPr>
                                          <m:t>0</m:t>
                                        </m:r>
                                      </m:sub>
                                    </m:sSub>
                                  </m:num>
                                  <m:den>
                                    <m:r>
                                      <a:rPr lang="en-US" altLang="zh-CN" i="1">
                                        <a:latin typeface="Cambria Math" panose="02040503050406030204" charset="0"/>
                                        <a:cs typeface="Cambria Math" panose="02040503050406030204" charset="0"/>
                                      </a:rPr>
                                      <m:t>6.1×</m:t>
                                    </m:r>
                                    <m:sSup>
                                      <m:sSupPr>
                                        <m:ctrlPr>
                                          <a:rPr lang="en-US" altLang="zh-CN" i="1">
                                            <a:latin typeface="Cambria Math" panose="02040503050406030204" pitchFamily="18" charset="0"/>
                                            <a:cs typeface="Cambria Math" panose="02040503050406030204" charset="0"/>
                                          </a:rPr>
                                        </m:ctrlPr>
                                      </m:sSupPr>
                                      <m:e>
                                        <m:r>
                                          <a:rPr lang="en-US" altLang="zh-CN" i="1">
                                            <a:latin typeface="Cambria Math" panose="02040503050406030204" charset="0"/>
                                            <a:cs typeface="Cambria Math" panose="02040503050406030204" charset="0"/>
                                          </a:rPr>
                                          <m:t>10</m:t>
                                        </m:r>
                                      </m:e>
                                      <m:sup>
                                        <m:r>
                                          <a:rPr lang="en-US" altLang="zh-CN" i="1">
                                            <a:latin typeface="Cambria Math" panose="02040503050406030204" charset="0"/>
                                            <a:cs typeface="Cambria Math" panose="02040503050406030204" charset="0"/>
                                          </a:rPr>
                                          <m:t>15 </m:t>
                                        </m:r>
                                      </m:sup>
                                    </m:sSup>
                                    <m:r>
                                      <m:rPr>
                                        <m:sty m:val="p"/>
                                      </m:rPr>
                                      <a:rPr lang="en-US" altLang="zh-CN">
                                        <a:latin typeface="Cambria Math" panose="02040503050406030204" charset="0"/>
                                        <a:cs typeface="Cambria Math" panose="02040503050406030204" charset="0"/>
                                      </a:rPr>
                                      <m:t>G</m:t>
                                    </m:r>
                                  </m:den>
                                </m:f>
                              </m:e>
                            </m:d>
                          </m:e>
                          <m:sup>
                            <m:r>
                              <a:rPr lang="en-US" altLang="zh-CN" i="1">
                                <a:latin typeface="Cambria Math" panose="02040503050406030204" charset="0"/>
                                <a:cs typeface="Cambria Math" panose="02040503050406030204" charset="0"/>
                              </a:rPr>
                              <m:t>2</m:t>
                            </m:r>
                          </m:sup>
                        </m:sSup>
                      </m:oMath>
                    </m:oMathPara>
                  </a14:m>
                  <a:endParaRPr lang="en-US" altLang="zh-CN" i="1" dirty="0">
                    <a:latin typeface="Cambria Math" panose="02040503050406030204" charset="0"/>
                    <a:cs typeface="Cambria Math" panose="02040503050406030204" charset="0"/>
                  </a:endParaRPr>
                </a:p>
              </p:txBody>
            </p:sp>
          </mc:Choice>
          <mc:Fallback xmlns="">
            <p:sp>
              <p:nvSpPr>
                <p:cNvPr id="8" name="文本框 7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852" y="2976"/>
                  <a:ext cx="7049" cy="1212"/>
                </a:xfrm>
                <a:prstGeom prst="rect">
                  <a:avLst/>
                </a:prstGeom>
                <a:blipFill>
                  <a:blip r:embed="rId6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zh-CN" alt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9" name="文本框 8"/>
                <p:cNvSpPr txBox="1"/>
                <p:nvPr/>
              </p:nvSpPr>
              <p:spPr>
                <a:xfrm>
                  <a:off x="2428" y="4132"/>
                  <a:ext cx="5896" cy="1132"/>
                </a:xfrm>
                <a:prstGeom prst="rect">
                  <a:avLst/>
                </a:prstGeom>
                <a:noFill/>
              </p:spPr>
              <p:txBody>
                <a:bodyPr wrap="square" rtlCol="0" anchor="t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p>
                          <m:sSupPr>
                            <m:ctrlPr>
                              <a:rPr lang="en-US" altLang="zh-CN" i="1">
                                <a:latin typeface="Cambria Math" panose="02040503050406030204" pitchFamily="18" charset="0"/>
                                <a:cs typeface="Cambria Math" panose="02040503050406030204" charset="0"/>
                              </a:rPr>
                            </m:ctrlPr>
                          </m:sSupPr>
                          <m:e>
                            <m:sSup>
                              <m:sSupPr>
                                <m:ctrlPr>
                                  <a:rPr lang="en-US" altLang="zh-CN" i="1">
                                    <a:latin typeface="Cambria Math" panose="02040503050406030204" pitchFamily="18" charset="0"/>
                                    <a:cs typeface="Cambria Math" panose="02040503050406030204" charset="0"/>
                                  </a:rPr>
                                </m:ctrlPr>
                              </m:sSupPr>
                              <m:e>
                                <m:r>
                                  <a:rPr lang="en-US" altLang="zh-CN" i="1">
                                    <a:latin typeface="Cambria Math" panose="02040503050406030204" charset="0"/>
                                    <a:cs typeface="Cambria Math" panose="02040503050406030204" charset="0"/>
                                  </a:rPr>
                                  <m:t>×</m:t>
                                </m:r>
                                <m:d>
                                  <m:dPr>
                                    <m:ctrlPr>
                                      <a:rPr lang="en-US" altLang="zh-CN" i="1">
                                        <a:latin typeface="Cambria Math" panose="02040503050406030204" pitchFamily="18" charset="0"/>
                                        <a:cs typeface="Cambria Math" panose="02040503050406030204" charset="0"/>
                                      </a:rPr>
                                    </m:ctrlPr>
                                  </m:dPr>
                                  <m:e>
                                    <m:f>
                                      <m:fPr>
                                        <m:ctrlPr>
                                          <a:rPr lang="en-US" altLang="zh-CN" i="1">
                                            <a:latin typeface="Cambria Math" panose="02040503050406030204" pitchFamily="18" charset="0"/>
                                            <a:cs typeface="Cambria Math" panose="02040503050406030204" charset="0"/>
                                          </a:rPr>
                                        </m:ctrlPr>
                                      </m:fPr>
                                      <m:num>
                                        <m:r>
                                          <a:rPr lang="en-US" altLang="zh-CN" i="1">
                                            <a:latin typeface="Cambria Math" panose="02040503050406030204" charset="0"/>
                                            <a:cs typeface="Cambria Math" panose="02040503050406030204" charset="0"/>
                                          </a:rPr>
                                          <m:t>𝐷</m:t>
                                        </m:r>
                                      </m:num>
                                      <m:den>
                                        <m:r>
                                          <a:rPr lang="en-US" altLang="zh-CN" i="1">
                                            <a:latin typeface="Cambria Math" panose="02040503050406030204" charset="0"/>
                                            <a:cs typeface="Cambria Math" panose="02040503050406030204" charset="0"/>
                                          </a:rPr>
                                          <m:t>18 </m:t>
                                        </m:r>
                                        <m:r>
                                          <m:rPr>
                                            <m:sty m:val="p"/>
                                          </m:rPr>
                                          <a:rPr lang="en-US" altLang="zh-CN">
                                            <a:latin typeface="Cambria Math" panose="02040503050406030204" charset="0"/>
                                            <a:cs typeface="Cambria Math" panose="02040503050406030204" charset="0"/>
                                          </a:rPr>
                                          <m:t>AU</m:t>
                                        </m:r>
                                      </m:den>
                                    </m:f>
                                  </m:e>
                                </m:d>
                              </m:e>
                              <m:sup>
                                <m:r>
                                  <a:rPr lang="en-US" altLang="zh-CN" i="1">
                                    <a:latin typeface="Cambria Math" panose="02040503050406030204" charset="0"/>
                                    <a:cs typeface="Cambria Math" panose="02040503050406030204" charset="0"/>
                                  </a:rPr>
                                  <m:t>−2</m:t>
                                </m:r>
                              </m:sup>
                            </m:sSup>
                            <m:d>
                              <m:dPr>
                                <m:ctrlPr>
                                  <a:rPr lang="en-US" altLang="zh-CN" i="1">
                                    <a:latin typeface="Cambria Math" panose="02040503050406030204" pitchFamily="18" charset="0"/>
                                    <a:cs typeface="Cambria Math" panose="02040503050406030204" charset="0"/>
                                  </a:rPr>
                                </m:ctrlPr>
                              </m:dPr>
                              <m:e>
                                <m:f>
                                  <m:fPr>
                                    <m:ctrlPr>
                                      <a:rPr lang="en-US" altLang="zh-CN" i="1">
                                        <a:latin typeface="Cambria Math" panose="02040503050406030204" pitchFamily="18" charset="0"/>
                                        <a:cs typeface="Cambria Math" panose="02040503050406030204" charset="0"/>
                                      </a:rPr>
                                    </m:ctrlPr>
                                  </m:fPr>
                                  <m:num>
                                    <m:sSub>
                                      <m:sSubPr>
                                        <m:ctrlPr>
                                          <a:rPr lang="en-US" altLang="zh-CN" i="1">
                                            <a:latin typeface="Cambria Math" panose="02040503050406030204" pitchFamily="18" charset="0"/>
                                            <a:cs typeface="Cambria Math" panose="02040503050406030204" charset="0"/>
                                          </a:rPr>
                                        </m:ctrlPr>
                                      </m:sSubPr>
                                      <m:e>
                                        <m:r>
                                          <a:rPr lang="en-US" altLang="zh-CN" i="1">
                                            <a:latin typeface="Cambria Math" panose="02040503050406030204" charset="0"/>
                                            <a:cs typeface="Cambria Math" panose="02040503050406030204" charset="0"/>
                                          </a:rPr>
                                          <m:t>𝑟</m:t>
                                        </m:r>
                                      </m:e>
                                      <m:sub>
                                        <m:r>
                                          <a:rPr lang="en-US" altLang="zh-CN" i="1">
                                            <a:latin typeface="Cambria Math" panose="02040503050406030204" charset="0"/>
                                            <a:cs typeface="Cambria Math" panose="02040503050406030204" charset="0"/>
                                          </a:rPr>
                                          <m:t>𝑔</m:t>
                                        </m:r>
                                      </m:sub>
                                    </m:sSub>
                                  </m:num>
                                  <m:den>
                                    <m:r>
                                      <a:rPr lang="en-US" altLang="zh-CN" i="1">
                                        <a:latin typeface="Cambria Math" panose="02040503050406030204" charset="0"/>
                                        <a:cs typeface="Cambria Math" panose="02040503050406030204" charset="0"/>
                                      </a:rPr>
                                      <m:t>2</m:t>
                                    </m:r>
                                  </m:den>
                                </m:f>
                              </m:e>
                            </m:d>
                          </m:e>
                          <m:sup>
                            <m:r>
                              <a:rPr lang="en-US" altLang="zh-CN" i="1">
                                <a:latin typeface="Cambria Math" panose="02040503050406030204" charset="0"/>
                                <a:cs typeface="Cambria Math" panose="02040503050406030204" charset="0"/>
                              </a:rPr>
                              <m:t>−6</m:t>
                            </m:r>
                          </m:sup>
                        </m:sSup>
                        <m:sSup>
                          <m:sSupPr>
                            <m:ctrlPr>
                              <a:rPr lang="en-US" altLang="zh-CN" i="1">
                                <a:latin typeface="Cambria Math" panose="02040503050406030204" pitchFamily="18" charset="0"/>
                                <a:cs typeface="Cambria Math" panose="02040503050406030204" charset="0"/>
                              </a:rPr>
                            </m:ctrlPr>
                          </m:sSupPr>
                          <m:e>
                            <m:d>
                              <m:dPr>
                                <m:ctrlPr>
                                  <a:rPr lang="en-US" altLang="zh-CN" i="1">
                                    <a:latin typeface="Cambria Math" panose="02040503050406030204" pitchFamily="18" charset="0"/>
                                    <a:cs typeface="Cambria Math" panose="02040503050406030204" charset="0"/>
                                  </a:rPr>
                                </m:ctrlPr>
                              </m:dPr>
                              <m:e>
                                <m:f>
                                  <m:fPr>
                                    <m:ctrlPr>
                                      <a:rPr lang="en-US" altLang="zh-CN" i="1">
                                        <a:latin typeface="Cambria Math" panose="02040503050406030204" pitchFamily="18" charset="0"/>
                                        <a:cs typeface="Cambria Math" panose="02040503050406030204" charset="0"/>
                                      </a:rPr>
                                    </m:ctrlPr>
                                  </m:fPr>
                                  <m:num>
                                    <m:sSub>
                                      <m:sSubPr>
                                        <m:ctrlPr>
                                          <a:rPr lang="en-US" altLang="zh-CN" i="1">
                                            <a:latin typeface="Cambria Math" panose="02040503050406030204" pitchFamily="18" charset="0"/>
                                            <a:cs typeface="Cambria Math" panose="02040503050406030204" charset="0"/>
                                          </a:rPr>
                                        </m:ctrlPr>
                                      </m:sSubPr>
                                      <m:e>
                                        <m:r>
                                          <a:rPr lang="en-US" altLang="zh-CN" i="1">
                                            <a:latin typeface="Cambria Math" panose="02040503050406030204" charset="0"/>
                                            <a:cs typeface="Cambria Math" panose="02040503050406030204" charset="0"/>
                                          </a:rPr>
                                          <m:t>𝑟</m:t>
                                        </m:r>
                                      </m:e>
                                      <m:sub>
                                        <m:r>
                                          <a:rPr lang="en-US" altLang="zh-CN" i="1">
                                            <a:latin typeface="Cambria Math" panose="02040503050406030204" charset="0"/>
                                            <a:cs typeface="Cambria Math" panose="02040503050406030204" charset="0"/>
                                          </a:rPr>
                                          <m:t>𝑠</m:t>
                                        </m:r>
                                      </m:sub>
                                    </m:sSub>
                                  </m:num>
                                  <m:den>
                                    <m:r>
                                      <a:rPr lang="en-US" altLang="zh-CN" i="1">
                                        <a:latin typeface="Cambria Math" panose="02040503050406030204" charset="0"/>
                                        <a:cs typeface="Cambria Math" panose="02040503050406030204" charset="0"/>
                                      </a:rPr>
                                      <m:t>500</m:t>
                                    </m:r>
                                  </m:den>
                                </m:f>
                              </m:e>
                            </m:d>
                          </m:e>
                          <m:sup>
                            <m:r>
                              <a:rPr lang="en-US" altLang="zh-CN" i="1">
                                <a:latin typeface="Cambria Math" panose="02040503050406030204" charset="0"/>
                                <a:cs typeface="Cambria Math" panose="02040503050406030204" charset="0"/>
                              </a:rPr>
                              <m:t>−2</m:t>
                            </m:r>
                          </m:sup>
                        </m:sSup>
                        <m:sSup>
                          <m:sSupPr>
                            <m:ctrlPr>
                              <a:rPr lang="en-US" altLang="zh-CN" i="1">
                                <a:latin typeface="Cambria Math" panose="02040503050406030204" pitchFamily="18" charset="0"/>
                                <a:cs typeface="Cambria Math" panose="02040503050406030204" charset="0"/>
                              </a:rPr>
                            </m:ctrlPr>
                          </m:sSupPr>
                          <m:e>
                            <m:d>
                              <m:dPr>
                                <m:ctrlPr>
                                  <a:rPr lang="en-US" altLang="zh-CN" i="1">
                                    <a:latin typeface="Cambria Math" panose="02040503050406030204" pitchFamily="18" charset="0"/>
                                    <a:cs typeface="Cambria Math" panose="02040503050406030204" charset="0"/>
                                  </a:rPr>
                                </m:ctrlPr>
                              </m:dPr>
                              <m:e>
                                <m:f>
                                  <m:fPr>
                                    <m:ctrlPr>
                                      <a:rPr lang="en-US" altLang="zh-CN" i="1">
                                        <a:latin typeface="Cambria Math" panose="02040503050406030204" pitchFamily="18" charset="0"/>
                                        <a:cs typeface="Cambria Math" panose="02040503050406030204" charset="0"/>
                                      </a:rPr>
                                    </m:ctrlPr>
                                  </m:fPr>
                                  <m:num>
                                    <m:r>
                                      <a:rPr lang="en-US" altLang="zh-CN" i="1">
                                        <a:latin typeface="Cambria Math" panose="02040503050406030204" charset="0"/>
                                        <a:cs typeface="Cambria Math" panose="02040503050406030204" charset="0"/>
                                      </a:rPr>
                                      <m:t>𝑇</m:t>
                                    </m:r>
                                  </m:num>
                                  <m:den>
                                    <m:r>
                                      <a:rPr lang="en-US" altLang="zh-CN" i="1">
                                        <a:latin typeface="Cambria Math" panose="02040503050406030204" charset="0"/>
                                        <a:cs typeface="Cambria Math" panose="02040503050406030204" charset="0"/>
                                      </a:rPr>
                                      <m:t>1 </m:t>
                                    </m:r>
                                    <m:r>
                                      <m:rPr>
                                        <m:sty m:val="p"/>
                                      </m:rPr>
                                      <a:rPr lang="en-US" altLang="zh-CN">
                                        <a:latin typeface="Cambria Math" panose="02040503050406030204" charset="0"/>
                                        <a:cs typeface="Cambria Math" panose="02040503050406030204" charset="0"/>
                                      </a:rPr>
                                      <m:t>s</m:t>
                                    </m:r>
                                  </m:den>
                                </m:f>
                              </m:e>
                            </m:d>
                          </m:e>
                          <m:sup>
                            <m:r>
                              <a:rPr lang="en-US" altLang="zh-CN" i="1">
                                <a:latin typeface="Cambria Math" panose="02040503050406030204" charset="0"/>
                                <a:cs typeface="Cambria Math" panose="02040503050406030204" charset="0"/>
                              </a:rPr>
                              <m:t>−2</m:t>
                            </m:r>
                          </m:sup>
                        </m:sSup>
                        <m:sSup>
                          <m:sSupPr>
                            <m:ctrlPr>
                              <a:rPr lang="en-US" altLang="zh-CN" i="1">
                                <a:latin typeface="Cambria Math" panose="02040503050406030204" pitchFamily="18" charset="0"/>
                                <a:cs typeface="Cambria Math" panose="02040503050406030204" charset="0"/>
                              </a:rPr>
                            </m:ctrlPr>
                          </m:sSupPr>
                          <m:e>
                            <m:r>
                              <a:rPr lang="en-US" altLang="zh-CN" i="1">
                                <a:latin typeface="Cambria Math" panose="02040503050406030204" charset="0"/>
                                <a:cs typeface="Cambria Math" panose="02040503050406030204" charset="0"/>
                              </a:rPr>
                              <m:t>𝜁</m:t>
                            </m:r>
                          </m:e>
                          <m:sup>
                            <m:r>
                              <a:rPr lang="en-US" altLang="zh-CN" i="1">
                                <a:latin typeface="Cambria Math" panose="02040503050406030204" charset="0"/>
                                <a:cs typeface="Cambria Math" panose="02040503050406030204" charset="0"/>
                              </a:rPr>
                              <m:t>2</m:t>
                            </m:r>
                          </m:sup>
                        </m:sSup>
                      </m:oMath>
                    </m:oMathPara>
                  </a14:m>
                  <a:endParaRPr lang="en-US" altLang="zh-CN" i="1" dirty="0">
                    <a:latin typeface="Cambria Math" panose="02040503050406030204" charset="0"/>
                    <a:cs typeface="Cambria Math" panose="02040503050406030204" charset="0"/>
                  </a:endParaRPr>
                </a:p>
              </p:txBody>
            </p:sp>
          </mc:Choice>
          <mc:Fallback xmlns="">
            <p:sp>
              <p:nvSpPr>
                <p:cNvPr id="9" name="文本框 8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2428" y="4132"/>
                  <a:ext cx="5896" cy="1132"/>
                </a:xfrm>
                <a:prstGeom prst="rect">
                  <a:avLst/>
                </a:prstGeom>
                <a:blipFill rotWithShape="1">
                  <a:blip r:embed="rId7"/>
                </a:blipFill>
              </p:spPr>
              <p:txBody>
                <a:bodyPr/>
                <a:lstStyle/>
                <a:p>
                  <a:r>
                    <a:rPr lang="zh-CN" alt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  <p:grpSp>
        <p:nvGrpSpPr>
          <p:cNvPr id="15" name="组合 14"/>
          <p:cNvGrpSpPr/>
          <p:nvPr/>
        </p:nvGrpSpPr>
        <p:grpSpPr>
          <a:xfrm>
            <a:off x="6638925" y="4669790"/>
            <a:ext cx="4043045" cy="1834515"/>
            <a:chOff x="1566" y="6547"/>
            <a:chExt cx="6367" cy="2889"/>
          </a:xfrm>
        </p:grpSpPr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2" name="文本框 11"/>
                <p:cNvSpPr txBox="1"/>
                <p:nvPr/>
              </p:nvSpPr>
              <p:spPr>
                <a:xfrm>
                  <a:off x="1566" y="6547"/>
                  <a:ext cx="2309" cy="945"/>
                </a:xfrm>
                <a:prstGeom prst="rect">
                  <a:avLst/>
                </a:prstGeom>
                <a:noFill/>
              </p:spPr>
              <p:txBody>
                <a:bodyPr wrap="none" rtlCol="0" anchor="t">
                  <a:noAutofit/>
                </a:bodyPr>
                <a:lstStyle/>
                <a:p>
                  <a:pPr algn="l"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altLang="zh-CN" i="1">
                            <a:latin typeface="Cambria Math" panose="02040503050406030204" charset="0"/>
                            <a:cs typeface="Cambria Math" panose="02040503050406030204" charset="0"/>
                          </a:rPr>
                          <m:t>𝑆</m:t>
                        </m:r>
                        <m:r>
                          <a:rPr lang="en-US" altLang="zh-CN" i="1">
                            <a:latin typeface="Cambria Math" panose="02040503050406030204" charset="0"/>
                            <a:cs typeface="Cambria Math" panose="02040503050406030204" charset="0"/>
                          </a:rPr>
                          <m:t>=</m:t>
                        </m:r>
                        <m:f>
                          <m:fPr>
                            <m:ctrlPr>
                              <a:rPr lang="en-US" altLang="zh-CN" i="1">
                                <a:latin typeface="Cambria Math" panose="02040503050406030204" pitchFamily="18" charset="0"/>
                                <a:cs typeface="Cambria Math" panose="02040503050406030204" charset="0"/>
                              </a:rPr>
                            </m:ctrlPr>
                          </m:fPr>
                          <m:num>
                            <m:sSub>
                              <m:sSubPr>
                                <m:ctrlPr>
                                  <a:rPr lang="en-US" altLang="zh-CN" i="1">
                                    <a:latin typeface="Cambria Math" panose="02040503050406030204" pitchFamily="18" charset="0"/>
                                    <a:cs typeface="Cambria Math" panose="02040503050406030204" charset="0"/>
                                  </a:rPr>
                                </m:ctrlPr>
                              </m:sSubPr>
                              <m:e>
                                <m:r>
                                  <a:rPr lang="en-US" altLang="zh-CN" i="1">
                                    <a:latin typeface="Cambria Math" panose="02040503050406030204" charset="0"/>
                                    <a:cs typeface="Cambria Math" panose="02040503050406030204" charset="0"/>
                                  </a:rPr>
                                  <m:t>𝐿</m:t>
                                </m:r>
                              </m:e>
                              <m:sub>
                                <m:r>
                                  <a:rPr lang="en-US" altLang="zh-CN" i="1">
                                    <a:latin typeface="Cambria Math" panose="02040503050406030204" charset="0"/>
                                    <a:cs typeface="Cambria Math" panose="02040503050406030204" charset="0"/>
                                  </a:rPr>
                                  <m:t>𝐼𝐶𝑆</m:t>
                                </m:r>
                              </m:sub>
                            </m:sSub>
                          </m:num>
                          <m:den>
                            <m:r>
                              <a:rPr lang="en-US" altLang="zh-CN" i="1">
                                <a:latin typeface="Cambria Math" panose="02040503050406030204" charset="0"/>
                                <a:cs typeface="Cambria Math" panose="02040503050406030204" charset="0"/>
                              </a:rPr>
                              <m:t>4</m:t>
                            </m:r>
                            <m:r>
                              <a:rPr lang="en-US" altLang="zh-CN" i="1">
                                <a:latin typeface="Cambria Math" panose="02040503050406030204" charset="0"/>
                                <a:cs typeface="Cambria Math" panose="02040503050406030204" charset="0"/>
                              </a:rPr>
                              <m:t>𝜋</m:t>
                            </m:r>
                            <m:sSup>
                              <m:sSupPr>
                                <m:ctrlPr>
                                  <a:rPr lang="en-US" altLang="zh-CN" i="1">
                                    <a:latin typeface="Cambria Math" panose="02040503050406030204" pitchFamily="18" charset="0"/>
                                    <a:cs typeface="Cambria Math" panose="02040503050406030204" charset="0"/>
                                  </a:rPr>
                                </m:ctrlPr>
                              </m:sSupPr>
                              <m:e>
                                <m:r>
                                  <a:rPr lang="en-US" altLang="zh-CN" i="1">
                                    <a:latin typeface="Cambria Math" panose="02040503050406030204" charset="0"/>
                                    <a:cs typeface="Cambria Math" panose="02040503050406030204" charset="0"/>
                                  </a:rPr>
                                  <m:t>𝑑</m:t>
                                </m:r>
                              </m:e>
                              <m:sup>
                                <m:r>
                                  <a:rPr lang="en-US" altLang="zh-CN" i="1">
                                    <a:latin typeface="Cambria Math" panose="02040503050406030204" charset="0"/>
                                    <a:cs typeface="Cambria Math" panose="02040503050406030204" charset="0"/>
                                  </a:rPr>
                                  <m:t>2</m:t>
                                </m:r>
                              </m:sup>
                            </m:sSup>
                            <m:r>
                              <a:rPr lang="en-US" altLang="zh-CN" i="1">
                                <a:latin typeface="Cambria Math" panose="02040503050406030204" charset="0"/>
                                <a:cs typeface="Cambria Math" panose="02040503050406030204" charset="0"/>
                              </a:rPr>
                              <m:t>∆</m:t>
                            </m:r>
                            <m:r>
                              <a:rPr lang="en-US" altLang="zh-CN" i="1">
                                <a:latin typeface="Cambria Math" panose="02040503050406030204" charset="0"/>
                                <a:cs typeface="Cambria Math" panose="02040503050406030204" charset="0"/>
                              </a:rPr>
                              <m:t>𝜈</m:t>
                            </m:r>
                          </m:den>
                        </m:f>
                      </m:oMath>
                    </m:oMathPara>
                  </a14:m>
                  <a:endParaRPr lang="en-US" altLang="zh-CN" i="1">
                    <a:latin typeface="Cambria Math" panose="02040503050406030204" charset="0"/>
                    <a:cs typeface="Cambria Math" panose="02040503050406030204" charset="0"/>
                  </a:endParaRPr>
                </a:p>
                <a:p>
                  <a:pPr algn="l"/>
                  <a:endParaRPr lang="zh-CN" altLang="en-US"/>
                </a:p>
              </p:txBody>
            </p:sp>
          </mc:Choice>
          <mc:Fallback xmlns="">
            <p:sp>
              <p:nvSpPr>
                <p:cNvPr id="12" name="文本框 11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566" y="6547"/>
                  <a:ext cx="2309" cy="945"/>
                </a:xfrm>
                <a:prstGeom prst="rect">
                  <a:avLst/>
                </a:prstGeom>
                <a:blipFill rotWithShape="1">
                  <a:blip r:embed="rId8"/>
                </a:blipFill>
              </p:spPr>
              <p:txBody>
                <a:bodyPr/>
                <a:lstStyle/>
                <a:p>
                  <a:r>
                    <a:rPr lang="zh-CN" alt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3" name="文本框 12"/>
                <p:cNvSpPr txBox="1"/>
                <p:nvPr/>
              </p:nvSpPr>
              <p:spPr>
                <a:xfrm>
                  <a:off x="1708" y="7364"/>
                  <a:ext cx="4382" cy="1122"/>
                </a:xfrm>
                <a:prstGeom prst="rect">
                  <a:avLst/>
                </a:prstGeom>
                <a:noFill/>
              </p:spPr>
              <p:txBody>
                <a:bodyPr wrap="square" rtlCol="0" anchor="t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altLang="zh-CN" i="1">
                            <a:latin typeface="Cambria Math" panose="02040503050406030204" charset="0"/>
                            <a:cs typeface="Cambria Math" panose="02040503050406030204" charset="0"/>
                          </a:rPr>
                          <m:t>≈</m:t>
                        </m:r>
                        <m:d>
                          <m:dPr>
                            <m:ctrlPr>
                              <a:rPr lang="en-US" altLang="zh-CN" i="1">
                                <a:latin typeface="Cambria Math" panose="02040503050406030204" pitchFamily="18" charset="0"/>
                                <a:cs typeface="Cambria Math" panose="02040503050406030204" charset="0"/>
                              </a:rPr>
                            </m:ctrlPr>
                          </m:dPr>
                          <m:e>
                            <m:r>
                              <a:rPr lang="en-US" altLang="zh-CN" i="1">
                                <a:latin typeface="Cambria Math" panose="02040503050406030204" charset="0"/>
                                <a:cs typeface="Cambria Math" panose="02040503050406030204" charset="0"/>
                              </a:rPr>
                              <m:t>19 </m:t>
                            </m:r>
                            <m:r>
                              <m:rPr>
                                <m:sty m:val="p"/>
                              </m:rPr>
                              <a:rPr lang="en-US" altLang="zh-CN">
                                <a:latin typeface="Cambria Math" panose="02040503050406030204" charset="0"/>
                                <a:cs typeface="Cambria Math" panose="02040503050406030204" charset="0"/>
                              </a:rPr>
                              <m:t>Jy</m:t>
                            </m:r>
                          </m:e>
                        </m:d>
                        <m:sSup>
                          <m:sSupPr>
                            <m:ctrlPr>
                              <a:rPr lang="en-US" altLang="zh-CN" i="1">
                                <a:latin typeface="Cambria Math" panose="02040503050406030204" pitchFamily="18" charset="0"/>
                                <a:cs typeface="Cambria Math" panose="02040503050406030204" charset="0"/>
                              </a:rPr>
                            </m:ctrlPr>
                          </m:sSupPr>
                          <m:e>
                            <m:d>
                              <m:dPr>
                                <m:ctrlPr>
                                  <a:rPr lang="en-US" altLang="zh-CN" i="1">
                                    <a:latin typeface="Cambria Math" panose="02040503050406030204" pitchFamily="18" charset="0"/>
                                    <a:cs typeface="Cambria Math" panose="02040503050406030204" charset="0"/>
                                  </a:rPr>
                                </m:ctrlPr>
                              </m:dPr>
                              <m:e>
                                <m:f>
                                  <m:fPr>
                                    <m:ctrlPr>
                                      <a:rPr lang="en-US" altLang="zh-CN" i="1">
                                        <a:latin typeface="Cambria Math" panose="02040503050406030204" pitchFamily="18" charset="0"/>
                                        <a:cs typeface="Cambria Math" panose="02040503050406030204" charset="0"/>
                                      </a:rPr>
                                    </m:ctrlPr>
                                  </m:fPr>
                                  <m:num>
                                    <m:r>
                                      <a:rPr lang="en-US" altLang="zh-CN" i="1">
                                        <a:latin typeface="Cambria Math" panose="02040503050406030204" charset="0"/>
                                        <a:cs typeface="Cambria Math" panose="02040503050406030204" charset="0"/>
                                      </a:rPr>
                                      <m:t>𝑑</m:t>
                                    </m:r>
                                  </m:num>
                                  <m:den>
                                    <m:r>
                                      <a:rPr lang="en-US" altLang="zh-CN" i="1">
                                        <a:latin typeface="Cambria Math" panose="02040503050406030204" charset="0"/>
                                        <a:cs typeface="Cambria Math" panose="02040503050406030204" charset="0"/>
                                      </a:rPr>
                                      <m:t>156 </m:t>
                                    </m:r>
                                    <m:r>
                                      <m:rPr>
                                        <m:sty m:val="p"/>
                                      </m:rPr>
                                      <a:rPr lang="en-US" altLang="zh-CN">
                                        <a:latin typeface="Cambria Math" panose="02040503050406030204" charset="0"/>
                                        <a:cs typeface="Cambria Math" panose="02040503050406030204" charset="0"/>
                                      </a:rPr>
                                      <m:t>Mpc</m:t>
                                    </m:r>
                                  </m:den>
                                </m:f>
                              </m:e>
                            </m:d>
                          </m:e>
                          <m:sup>
                            <m:r>
                              <a:rPr lang="en-US" altLang="zh-CN" i="1">
                                <a:latin typeface="Cambria Math" panose="02040503050406030204" charset="0"/>
                                <a:cs typeface="Cambria Math" panose="02040503050406030204" charset="0"/>
                              </a:rPr>
                              <m:t>−2</m:t>
                            </m:r>
                          </m:sup>
                        </m:sSup>
                      </m:oMath>
                    </m:oMathPara>
                  </a14:m>
                  <a:endParaRPr lang="en-US" altLang="zh-CN" i="1">
                    <a:latin typeface="Cambria Math" panose="02040503050406030204" charset="0"/>
                    <a:cs typeface="Cambria Math" panose="02040503050406030204" charset="0"/>
                  </a:endParaRPr>
                </a:p>
              </p:txBody>
            </p:sp>
          </mc:Choice>
          <mc:Fallback xmlns="">
            <p:sp>
              <p:nvSpPr>
                <p:cNvPr id="13" name="文本框 12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708" y="7364"/>
                  <a:ext cx="4382" cy="1122"/>
                </a:xfrm>
                <a:prstGeom prst="rect">
                  <a:avLst/>
                </a:prstGeom>
                <a:blipFill rotWithShape="1">
                  <a:blip r:embed="rId9"/>
                </a:blipFill>
              </p:spPr>
              <p:txBody>
                <a:bodyPr/>
                <a:lstStyle/>
                <a:p>
                  <a:r>
                    <a:rPr lang="zh-CN" alt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4" name="文本框 13"/>
                <p:cNvSpPr txBox="1"/>
                <p:nvPr/>
              </p:nvSpPr>
              <p:spPr>
                <a:xfrm>
                  <a:off x="2284" y="8313"/>
                  <a:ext cx="5649" cy="1123"/>
                </a:xfrm>
                <a:prstGeom prst="rect">
                  <a:avLst/>
                </a:prstGeom>
                <a:noFill/>
              </p:spPr>
              <p:txBody>
                <a:bodyPr wrap="square" rtlCol="0" anchor="t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p>
                          <m:sSupPr>
                            <m:ctrlPr>
                              <a:rPr lang="en-US" altLang="zh-CN" i="1">
                                <a:latin typeface="Cambria Math" panose="02040503050406030204" pitchFamily="18" charset="0"/>
                                <a:cs typeface="Cambria Math" panose="02040503050406030204" charset="0"/>
                              </a:rPr>
                            </m:ctrlPr>
                          </m:sSupPr>
                          <m:e>
                            <m:r>
                              <a:rPr lang="en-US" altLang="zh-CN" i="1">
                                <a:latin typeface="Cambria Math" panose="02040503050406030204" charset="0"/>
                                <a:cs typeface="Cambria Math" panose="02040503050406030204" charset="0"/>
                              </a:rPr>
                              <m:t>×</m:t>
                            </m:r>
                            <m:d>
                              <m:dPr>
                                <m:ctrlPr>
                                  <a:rPr lang="en-US" altLang="zh-CN" i="1">
                                    <a:latin typeface="Cambria Math" panose="02040503050406030204" pitchFamily="18" charset="0"/>
                                    <a:cs typeface="Cambria Math" panose="02040503050406030204" charset="0"/>
                                  </a:rPr>
                                </m:ctrlPr>
                              </m:dPr>
                              <m:e>
                                <m:f>
                                  <m:fPr>
                                    <m:ctrlPr>
                                      <a:rPr lang="en-US" altLang="zh-CN" i="1">
                                        <a:latin typeface="Cambria Math" panose="02040503050406030204" pitchFamily="18" charset="0"/>
                                        <a:cs typeface="Cambria Math" panose="02040503050406030204" charset="0"/>
                                      </a:rPr>
                                    </m:ctrlPr>
                                  </m:fPr>
                                  <m:num>
                                    <m:r>
                                      <a:rPr lang="en-US" altLang="zh-CN" i="1">
                                        <a:latin typeface="Cambria Math" panose="02040503050406030204" charset="0"/>
                                        <a:cs typeface="Cambria Math" panose="02040503050406030204" charset="0"/>
                                      </a:rPr>
                                      <m:t>∆</m:t>
                                    </m:r>
                                    <m:r>
                                      <a:rPr lang="en-US" altLang="zh-CN" i="1">
                                        <a:latin typeface="Cambria Math" panose="02040503050406030204" charset="0"/>
                                        <a:cs typeface="Cambria Math" panose="02040503050406030204" charset="0"/>
                                      </a:rPr>
                                      <m:t>𝜈</m:t>
                                    </m:r>
                                  </m:num>
                                  <m:den>
                                    <m:r>
                                      <a:rPr lang="en-US" altLang="zh-CN" i="1">
                                        <a:latin typeface="Cambria Math" panose="02040503050406030204" charset="0"/>
                                        <a:cs typeface="Cambria Math" panose="02040503050406030204" charset="0"/>
                                      </a:rPr>
                                      <m:t>400 </m:t>
                                    </m:r>
                                    <m:r>
                                      <m:rPr>
                                        <m:sty m:val="p"/>
                                      </m:rPr>
                                      <a:rPr lang="en-US" altLang="zh-CN">
                                        <a:latin typeface="Cambria Math" panose="02040503050406030204" charset="0"/>
                                        <a:cs typeface="Cambria Math" panose="02040503050406030204" charset="0"/>
                                      </a:rPr>
                                      <m:t>Mpc</m:t>
                                    </m:r>
                                  </m:den>
                                </m:f>
                              </m:e>
                            </m:d>
                          </m:e>
                          <m:sup>
                            <m:r>
                              <a:rPr lang="en-US" altLang="zh-CN" i="1">
                                <a:latin typeface="Cambria Math" panose="02040503050406030204" charset="0"/>
                                <a:cs typeface="Cambria Math" panose="02040503050406030204" charset="0"/>
                              </a:rPr>
                              <m:t>−1</m:t>
                            </m:r>
                          </m:sup>
                        </m:sSup>
                        <m:d>
                          <m:dPr>
                            <m:ctrlPr>
                              <a:rPr lang="en-US" altLang="zh-CN" i="1">
                                <a:latin typeface="Cambria Math" panose="02040503050406030204" pitchFamily="18" charset="0"/>
                                <a:cs typeface="Cambria Math" panose="02040503050406030204" charset="0"/>
                              </a:rPr>
                            </m:ctrlPr>
                          </m:dPr>
                          <m:e>
                            <m:f>
                              <m:fPr>
                                <m:ctrlPr>
                                  <a:rPr lang="en-US" altLang="zh-CN" i="1">
                                    <a:latin typeface="Cambria Math" panose="02040503050406030204" pitchFamily="18" charset="0"/>
                                    <a:cs typeface="Cambria Math" panose="02040503050406030204" charset="0"/>
                                  </a:rPr>
                                </m:ctrlPr>
                              </m:fPr>
                              <m:num>
                                <m:sSub>
                                  <m:sSubPr>
                                    <m:ctrlPr>
                                      <a:rPr lang="en-US" altLang="zh-CN" i="1">
                                        <a:latin typeface="Cambria Math" panose="02040503050406030204" pitchFamily="18" charset="0"/>
                                        <a:cs typeface="Cambria Math" panose="02040503050406030204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altLang="zh-CN" i="1">
                                        <a:latin typeface="Cambria Math" panose="02040503050406030204" charset="0"/>
                                        <a:cs typeface="Cambria Math" panose="02040503050406030204" charset="0"/>
                                      </a:rPr>
                                      <m:t>𝐿</m:t>
                                    </m:r>
                                  </m:e>
                                  <m:sub>
                                    <m:r>
                                      <a:rPr lang="en-US" altLang="zh-CN" i="1">
                                        <a:latin typeface="Cambria Math" panose="02040503050406030204" charset="0"/>
                                        <a:cs typeface="Cambria Math" panose="02040503050406030204" charset="0"/>
                                      </a:rPr>
                                      <m:t>𝐼𝐶𝑆</m:t>
                                    </m:r>
                                  </m:sub>
                                </m:sSub>
                              </m:num>
                              <m:den>
                                <m:r>
                                  <a:rPr lang="en-US" altLang="zh-CN" i="1">
                                    <a:latin typeface="Cambria Math" panose="02040503050406030204" charset="0"/>
                                    <a:cs typeface="Cambria Math" panose="02040503050406030204" charset="0"/>
                                  </a:rPr>
                                  <m:t>2.2×</m:t>
                                </m:r>
                                <m:sSup>
                                  <m:sSupPr>
                                    <m:ctrlPr>
                                      <a:rPr lang="en-US" altLang="zh-CN" i="1">
                                        <a:latin typeface="Cambria Math" panose="02040503050406030204" pitchFamily="18" charset="0"/>
                                        <a:cs typeface="Cambria Math" panose="02040503050406030204" charset="0"/>
                                      </a:rPr>
                                    </m:ctrlPr>
                                  </m:sSupPr>
                                  <m:e>
                                    <m:r>
                                      <a:rPr lang="en-US" altLang="zh-CN" i="1">
                                        <a:latin typeface="Cambria Math" panose="02040503050406030204" charset="0"/>
                                        <a:cs typeface="Cambria Math" panose="02040503050406030204" charset="0"/>
                                      </a:rPr>
                                      <m:t>10</m:t>
                                    </m:r>
                                  </m:e>
                                  <m:sup>
                                    <m:r>
                                      <a:rPr lang="en-US" altLang="zh-CN" i="1">
                                        <a:latin typeface="Cambria Math" panose="02040503050406030204" charset="0"/>
                                        <a:cs typeface="Cambria Math" panose="02040503050406030204" charset="0"/>
                                      </a:rPr>
                                      <m:t>41</m:t>
                                    </m:r>
                                  </m:sup>
                                </m:sSup>
                                <m:r>
                                  <a:rPr lang="en-US" altLang="zh-CN">
                                    <a:latin typeface="Cambria Math" panose="02040503050406030204" charset="0"/>
                                    <a:cs typeface="Cambria Math" panose="02040503050406030204" charset="0"/>
                                  </a:rPr>
                                  <m:t> </m:t>
                                </m:r>
                                <m:r>
                                  <m:rPr>
                                    <m:sty m:val="p"/>
                                  </m:rPr>
                                  <a:rPr lang="en-US" altLang="zh-CN">
                                    <a:latin typeface="Cambria Math" panose="02040503050406030204" charset="0"/>
                                    <a:cs typeface="Cambria Math" panose="02040503050406030204" charset="0"/>
                                  </a:rPr>
                                  <m:t>erg</m:t>
                                </m:r>
                                <m:r>
                                  <a:rPr lang="en-US" altLang="zh-CN">
                                    <a:latin typeface="Cambria Math" panose="02040503050406030204" charset="0"/>
                                    <a:cs typeface="Cambria Math" panose="02040503050406030204" charset="0"/>
                                  </a:rPr>
                                  <m:t>/</m:t>
                                </m:r>
                                <m:r>
                                  <m:rPr>
                                    <m:sty m:val="p"/>
                                  </m:rPr>
                                  <a:rPr lang="en-US" altLang="zh-CN">
                                    <a:latin typeface="Cambria Math" panose="02040503050406030204" charset="0"/>
                                    <a:cs typeface="Cambria Math" panose="02040503050406030204" charset="0"/>
                                  </a:rPr>
                                  <m:t>s</m:t>
                                </m:r>
                              </m:den>
                            </m:f>
                          </m:e>
                        </m:d>
                      </m:oMath>
                    </m:oMathPara>
                  </a14:m>
                  <a:endParaRPr lang="en-US" altLang="zh-CN" i="1">
                    <a:latin typeface="Cambria Math" panose="02040503050406030204" charset="0"/>
                    <a:cs typeface="Cambria Math" panose="02040503050406030204" charset="0"/>
                  </a:endParaRPr>
                </a:p>
              </p:txBody>
            </p:sp>
          </mc:Choice>
          <mc:Fallback xmlns="">
            <p:sp>
              <p:nvSpPr>
                <p:cNvPr id="14" name="文本框 13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2284" y="8313"/>
                  <a:ext cx="5649" cy="1123"/>
                </a:xfrm>
                <a:prstGeom prst="rect">
                  <a:avLst/>
                </a:prstGeom>
                <a:blipFill rotWithShape="1">
                  <a:blip r:embed="rId10"/>
                </a:blipFill>
              </p:spPr>
              <p:txBody>
                <a:bodyPr/>
                <a:lstStyle/>
                <a:p>
                  <a:r>
                    <a:rPr lang="zh-CN" alt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  <p:sp>
        <p:nvSpPr>
          <p:cNvPr id="17" name="文本框 16"/>
          <p:cNvSpPr txBox="1"/>
          <p:nvPr/>
        </p:nvSpPr>
        <p:spPr>
          <a:xfrm>
            <a:off x="751205" y="4310380"/>
            <a:ext cx="3982085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/>
              <a:t>The </a:t>
            </a:r>
            <a:r>
              <a:rPr lang="en-US" altLang="zh-CN" dirty="0"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total luminosity</a:t>
            </a:r>
            <a:r>
              <a:rPr lang="en-US" altLang="zh-CN" dirty="0"/>
              <a:t> via ICS: </a:t>
            </a:r>
          </a:p>
        </p:txBody>
      </p:sp>
      <p:sp>
        <p:nvSpPr>
          <p:cNvPr id="18" name="文本框 17"/>
          <p:cNvSpPr txBox="1"/>
          <p:nvPr/>
        </p:nvSpPr>
        <p:spPr>
          <a:xfrm>
            <a:off x="6415405" y="4305935"/>
            <a:ext cx="3982085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/>
              <a:t>The </a:t>
            </a:r>
            <a:r>
              <a:rPr lang="en-US" altLang="zh-CN"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flux density</a:t>
            </a:r>
            <a:r>
              <a:rPr lang="en-US" altLang="zh-CN"/>
              <a:t> via our model: </a:t>
            </a:r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2136775" y="1293495"/>
            <a:ext cx="7918450" cy="2863850"/>
          </a:xfrm>
          <a:prstGeom prst="rect">
            <a:avLst/>
          </a:prstGeom>
        </p:spPr>
      </p:pic>
      <p:pic>
        <p:nvPicPr>
          <p:cNvPr id="5" name="图片 4">
            <a:extLst>
              <a:ext uri="{FF2B5EF4-FFF2-40B4-BE49-F238E27FC236}">
                <a16:creationId xmlns:a16="http://schemas.microsoft.com/office/drawing/2014/main" id="{73449836-7DED-D307-3203-FDEF71BA0AB1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0" y="2993"/>
            <a:ext cx="4108801" cy="720000"/>
          </a:xfrm>
          <a:prstGeom prst="rect">
            <a:avLst/>
          </a:prstGeom>
        </p:spPr>
      </p:pic>
      <p:pic>
        <p:nvPicPr>
          <p:cNvPr id="6" name="图片 5">
            <a:extLst>
              <a:ext uri="{FF2B5EF4-FFF2-40B4-BE49-F238E27FC236}">
                <a16:creationId xmlns:a16="http://schemas.microsoft.com/office/drawing/2014/main" id="{832AAEB4-452C-1018-AA0B-7C955702B5D5}"/>
              </a:ext>
            </a:extLst>
      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8386289" y="2993"/>
            <a:ext cx="3805711" cy="720000"/>
          </a:xfrm>
          <a:prstGeom prst="rect">
            <a:avLst/>
          </a:prstGeom>
        </p:spPr>
      </p:pic>
    </p:spTree>
    <p:custDataLst>
      <p:tags r:id="rId1"/>
    </p:custData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3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8" presetClass="entr" presetSubtype="1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6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21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8" presetClass="entr" presetSubtype="1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24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/>
      <p:bldP spid="17" grpId="1"/>
      <p:bldP spid="18" grpId="0"/>
      <p:bldP spid="18" grpId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4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611400" y="709409"/>
            <a:ext cx="10969200" cy="470647"/>
          </a:xfrm>
        </p:spPr>
        <p:txBody>
          <a:bodyPr>
            <a:normAutofit fontScale="90000"/>
          </a:bodyPr>
          <a:lstStyle/>
          <a:p>
            <a:r>
              <a:rPr lang="en-US" altLang="zh-CN" sz="3200" b="1" dirty="0">
                <a:solidFill>
                  <a:schemeClr val="tx1"/>
                </a:solidFill>
                <a:latin typeface="Times New Roman" panose="02020603050405020304" charset="0"/>
                <a:cs typeface="Times New Roman" panose="02020603050405020304" charset="0"/>
                <a:sym typeface="+mn-ea"/>
              </a:rPr>
              <a:t>3. Conclusions and discussions</a:t>
            </a:r>
            <a:endParaRPr lang="zh-CN" altLang="en-US" sz="3200" b="1" dirty="0"/>
          </a:p>
        </p:txBody>
      </p:sp>
      <p:pic>
        <p:nvPicPr>
          <p:cNvPr id="4" name="图片 3" descr="vc2">
            <a:extLst>
              <a:ext uri="{FF2B5EF4-FFF2-40B4-BE49-F238E27FC236}">
                <a16:creationId xmlns:a16="http://schemas.microsoft.com/office/drawing/2014/main" id="{5D55C34A-31DB-4AE3-BA76-9FEFD4B8E65B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096000" y="1584802"/>
            <a:ext cx="6005280" cy="3294359"/>
          </a:xfrm>
          <a:prstGeom prst="rect">
            <a:avLst/>
          </a:prstGeom>
        </p:spPr>
      </p:pic>
      <p:sp>
        <p:nvSpPr>
          <p:cNvPr id="6" name="文本框 5">
            <a:extLst>
              <a:ext uri="{FF2B5EF4-FFF2-40B4-BE49-F238E27FC236}">
                <a16:creationId xmlns:a16="http://schemas.microsoft.com/office/drawing/2014/main" id="{1EF43053-CA2E-7DE3-4D69-F4BC091E5051}"/>
              </a:ext>
            </a:extLst>
          </p:cNvPr>
          <p:cNvSpPr txBox="1"/>
          <p:nvPr/>
        </p:nvSpPr>
        <p:spPr>
          <a:xfrm>
            <a:off x="388856" y="1703098"/>
            <a:ext cx="6094428" cy="8735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altLang="zh-CN" dirty="0">
                <a:latin typeface="Times New Roman" panose="02020603050405020304" pitchFamily="18" charset="0"/>
                <a:cs typeface="Times New Roman" panose="02020603050405020304" pitchFamily="18" charset="0"/>
              </a:rPr>
              <a:t>GWs </a:t>
            </a:r>
            <a:r>
              <a:rPr lang="zh-CN" altLang="zh-CN" dirty="0">
                <a:latin typeface="Times New Roman" panose="02020603050405020304" pitchFamily="18" charset="0"/>
                <a:cs typeface="Times New Roman" panose="02020603050405020304" pitchFamily="18" charset="0"/>
              </a:rPr>
              <a:t>and </a:t>
            </a:r>
            <a:r>
              <a:rPr lang="en-US" altLang="zh-CN" dirty="0">
                <a:latin typeface="Times New Roman" panose="02020603050405020304" pitchFamily="18" charset="0"/>
                <a:cs typeface="Times New Roman" panose="02020603050405020304" pitchFamily="18" charset="0"/>
              </a:rPr>
              <a:t>FRB</a:t>
            </a:r>
            <a:r>
              <a:rPr lang="zh-CN" altLang="zh-CN" dirty="0">
                <a:latin typeface="Times New Roman" panose="02020603050405020304" pitchFamily="18" charset="0"/>
                <a:cs typeface="Times New Roman" panose="02020603050405020304" pitchFamily="18" charset="0"/>
              </a:rPr>
              <a:t> differ by </a:t>
            </a:r>
            <a:r>
              <a:rPr lang="zh-CN" altLang="zh-CN" dirty="0">
                <a:solidFill>
                  <a:schemeClr val="accent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2.5 hours </a:t>
            </a:r>
            <a:r>
              <a:rPr lang="en-US" altLang="zh-CN" dirty="0">
                <a:latin typeface="Times New Roman" panose="02020603050405020304" pitchFamily="18" charset="0"/>
                <a:cs typeface="Times New Roman" panose="02020603050405020304" pitchFamily="18" charset="0"/>
              </a:rPr>
              <a:t>-- </a:t>
            </a:r>
            <a:r>
              <a:rPr lang="zh-CN" altLang="zh-CN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the </a:t>
            </a:r>
            <a:r>
              <a:rPr lang="en-US" altLang="zh-CN" dirty="0">
                <a:latin typeface="Times New Roman" panose="02020603050405020304" pitchFamily="18" charset="0"/>
                <a:cs typeface="Times New Roman" panose="02020603050405020304" pitchFamily="18" charset="0"/>
              </a:rPr>
              <a:t>BNS </a:t>
            </a:r>
            <a:r>
              <a:rPr lang="zh-CN" altLang="zh-CN" dirty="0">
                <a:latin typeface="Times New Roman" panose="02020603050405020304" pitchFamily="18" charset="0"/>
                <a:cs typeface="Times New Roman" panose="02020603050405020304" pitchFamily="18" charset="0"/>
              </a:rPr>
              <a:t>and the magnetar are </a:t>
            </a:r>
            <a:r>
              <a:rPr lang="zh-CN" altLang="zh-CN" dirty="0">
                <a:solidFill>
                  <a:schemeClr val="accent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18 AU apart</a:t>
            </a:r>
            <a:r>
              <a:rPr lang="zh-CN" altLang="zh-CN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en-US" altLang="zh-CN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" name="文本框 7">
            <a:extLst>
              <a:ext uri="{FF2B5EF4-FFF2-40B4-BE49-F238E27FC236}">
                <a16:creationId xmlns:a16="http://schemas.microsoft.com/office/drawing/2014/main" id="{474982D7-367E-3EFE-3C1D-A56A4E787C3C}"/>
              </a:ext>
            </a:extLst>
          </p:cNvPr>
          <p:cNvSpPr txBox="1"/>
          <p:nvPr/>
        </p:nvSpPr>
        <p:spPr>
          <a:xfrm>
            <a:off x="388856" y="3047316"/>
            <a:ext cx="6094428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altLang="zh-CN" dirty="0">
                <a:latin typeface="Times New Roman" panose="02020603050405020304" pitchFamily="18" charset="0"/>
                <a:cs typeface="Times New Roman" panose="02020603050405020304" pitchFamily="18" charset="0"/>
              </a:rPr>
              <a:t>kHz GWs and kHz EM waves -- </a:t>
            </a:r>
            <a:r>
              <a:rPr lang="en-US" altLang="zh-CN" dirty="0">
                <a:solidFill>
                  <a:schemeClr val="accent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GZ effect</a:t>
            </a:r>
            <a:r>
              <a:rPr lang="en-US" altLang="zh-CN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</p:txBody>
      </p:sp>
      <p:sp>
        <p:nvSpPr>
          <p:cNvPr id="10" name="文本框 9">
            <a:extLst>
              <a:ext uri="{FF2B5EF4-FFF2-40B4-BE49-F238E27FC236}">
                <a16:creationId xmlns:a16="http://schemas.microsoft.com/office/drawing/2014/main" id="{B195205D-849F-5F2B-8714-E908CA32DFEE}"/>
              </a:ext>
            </a:extLst>
          </p:cNvPr>
          <p:cNvSpPr txBox="1"/>
          <p:nvPr/>
        </p:nvSpPr>
        <p:spPr>
          <a:xfrm>
            <a:off x="388856" y="4144989"/>
            <a:ext cx="5572278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altLang="zh-CN" dirty="0">
                <a:latin typeface="Times New Roman" panose="02020603050405020304" pitchFamily="18" charset="0"/>
                <a:cs typeface="Times New Roman" panose="02020603050405020304" pitchFamily="18" charset="0"/>
              </a:rPr>
              <a:t>kHz EM waves and GHz EM waves -- </a:t>
            </a:r>
            <a:r>
              <a:rPr lang="en-US" altLang="zh-CN" dirty="0">
                <a:solidFill>
                  <a:schemeClr val="accent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Inverse Compton scattering</a:t>
            </a:r>
            <a:r>
              <a:rPr lang="en-US" altLang="zh-CN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zh-CN" alt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1" name="文本框 10">
            <a:extLst>
              <a:ext uri="{FF2B5EF4-FFF2-40B4-BE49-F238E27FC236}">
                <a16:creationId xmlns:a16="http://schemas.microsoft.com/office/drawing/2014/main" id="{E34357A0-C0F6-730A-9505-E9036F79AAC4}"/>
              </a:ext>
            </a:extLst>
          </p:cNvPr>
          <p:cNvSpPr txBox="1"/>
          <p:nvPr/>
        </p:nvSpPr>
        <p:spPr>
          <a:xfrm>
            <a:off x="6483284" y="4924471"/>
            <a:ext cx="5830532" cy="980460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r>
              <a:rPr lang="en-US" altLang="zh-CN" sz="1600" i="1" dirty="0">
                <a:latin typeface="Times New Roman" panose="02020603050405020304" pitchFamily="18" charset="0"/>
                <a:ea typeface="楷体" panose="02010609060101010101" charset="-122"/>
                <a:cs typeface="Times New Roman" panose="02020603050405020304" pitchFamily="18" charset="0"/>
                <a:sym typeface="+mn-ea"/>
              </a:rPr>
              <a:t>S.-Q. Wu, J.-R. Zhang, R.-G. Cai, B. Zhang, and Y.-L. Zhang, Gravitational Gertsenshtein-Zeldovich mechanism for the Association between GW190425 and FRB 20190425A, (2026).</a:t>
            </a:r>
            <a:endParaRPr lang="en-US" altLang="zh-CN" sz="1600" i="1" dirty="0">
              <a:latin typeface="Times New Roman" panose="02020603050405020304" pitchFamily="18" charset="0"/>
              <a:ea typeface="楷体" panose="02010609060101010101" charset="-122"/>
              <a:cs typeface="Times New Roman" panose="02020603050405020304" pitchFamily="18" charset="0"/>
            </a:endParaRPr>
          </a:p>
          <a:p>
            <a:endParaRPr lang="zh-CN" altLang="en-US" sz="1400" i="1" dirty="0"/>
          </a:p>
        </p:txBody>
      </p:sp>
      <p:pic>
        <p:nvPicPr>
          <p:cNvPr id="14" name="图片 13">
            <a:extLst>
              <a:ext uri="{FF2B5EF4-FFF2-40B4-BE49-F238E27FC236}">
                <a16:creationId xmlns:a16="http://schemas.microsoft.com/office/drawing/2014/main" id="{73449836-7DED-D307-3203-FDEF71BA0AB1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-10590"/>
            <a:ext cx="4108801" cy="720000"/>
          </a:xfrm>
          <a:prstGeom prst="rect">
            <a:avLst/>
          </a:prstGeom>
        </p:spPr>
      </p:pic>
      <p:pic>
        <p:nvPicPr>
          <p:cNvPr id="15" name="图片 14">
            <a:extLst>
              <a:ext uri="{FF2B5EF4-FFF2-40B4-BE49-F238E27FC236}">
                <a16:creationId xmlns:a16="http://schemas.microsoft.com/office/drawing/2014/main" id="{832AAEB4-452C-1018-AA0B-7C955702B5D5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386289" y="-10590"/>
            <a:ext cx="3805711" cy="720000"/>
          </a:xfrm>
          <a:prstGeom prst="rect">
            <a:avLst/>
          </a:prstGeom>
        </p:spPr>
      </p:pic>
    </p:spTree>
    <p:custDataLst>
      <p:tags r:id="rId1"/>
    </p:custData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4"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AB9BE302-F8B4-0856-8F42-C45FCC5B92E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3314113E-15A3-8941-E0DC-5B8AEB9819F3}"/>
              </a:ext>
            </a:extLst>
          </p:cNvPr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611400" y="672546"/>
            <a:ext cx="10969200" cy="539184"/>
          </a:xfrm>
        </p:spPr>
        <p:txBody>
          <a:bodyPr>
            <a:normAutofit fontScale="90000"/>
          </a:bodyPr>
          <a:lstStyle/>
          <a:p>
            <a:r>
              <a:rPr lang="en-US" altLang="zh-CN" sz="3200" b="1" dirty="0">
                <a:solidFill>
                  <a:schemeClr val="tx1"/>
                </a:solidFill>
                <a:latin typeface="Times New Roman" panose="02020603050405020304" charset="0"/>
                <a:cs typeface="Times New Roman" panose="02020603050405020304" charset="0"/>
                <a:sym typeface="+mn-ea"/>
              </a:rPr>
              <a:t>3. Conclusions and discussions</a:t>
            </a:r>
            <a:endParaRPr lang="zh-CN" altLang="en-US" sz="3200" b="1" dirty="0"/>
          </a:p>
        </p:txBody>
      </p:sp>
      <p:pic>
        <p:nvPicPr>
          <p:cNvPr id="4" name="图片 3" descr="vc2">
            <a:extLst>
              <a:ext uri="{FF2B5EF4-FFF2-40B4-BE49-F238E27FC236}">
                <a16:creationId xmlns:a16="http://schemas.microsoft.com/office/drawing/2014/main" id="{54A4791A-2D7F-96F8-436E-69ABEA7394A6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138493" y="1584803"/>
            <a:ext cx="6005280" cy="3294359"/>
          </a:xfrm>
          <a:prstGeom prst="rect">
            <a:avLst/>
          </a:prstGeom>
        </p:spPr>
      </p:pic>
      <p:sp>
        <p:nvSpPr>
          <p:cNvPr id="6" name="文本框 5">
            <a:extLst>
              <a:ext uri="{FF2B5EF4-FFF2-40B4-BE49-F238E27FC236}">
                <a16:creationId xmlns:a16="http://schemas.microsoft.com/office/drawing/2014/main" id="{93D33B46-15AA-9C6A-AB15-D682FCFDAD6D}"/>
              </a:ext>
            </a:extLst>
          </p:cNvPr>
          <p:cNvSpPr txBox="1"/>
          <p:nvPr/>
        </p:nvSpPr>
        <p:spPr>
          <a:xfrm>
            <a:off x="388856" y="1703098"/>
            <a:ext cx="5664652" cy="8735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altLang="zh-CN" dirty="0">
                <a:latin typeface="Times New Roman" panose="02020603050405020304" pitchFamily="18" charset="0"/>
                <a:cs typeface="Times New Roman" panose="02020603050405020304" pitchFamily="18" charset="0"/>
              </a:rPr>
              <a:t>A rare fraction of FRBs may be associated with GWs --</a:t>
            </a:r>
            <a:r>
              <a:rPr lang="en-US" altLang="zh-CN" dirty="0">
                <a:solidFill>
                  <a:schemeClr val="accent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BNS mergers</a:t>
            </a:r>
            <a:r>
              <a:rPr lang="en-US" altLang="zh-CN" dirty="0">
                <a:latin typeface="Times New Roman" panose="02020603050405020304" pitchFamily="18" charset="0"/>
                <a:cs typeface="Times New Roman" panose="02020603050405020304" pitchFamily="18" charset="0"/>
              </a:rPr>
              <a:t> and </a:t>
            </a:r>
            <a:r>
              <a:rPr lang="en-US" altLang="zh-CN" dirty="0">
                <a:solidFill>
                  <a:schemeClr val="accent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BBH mergers.</a:t>
            </a:r>
            <a:endParaRPr lang="en-US" altLang="zh-CN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文本框 6">
            <a:extLst>
              <a:ext uri="{FF2B5EF4-FFF2-40B4-BE49-F238E27FC236}">
                <a16:creationId xmlns:a16="http://schemas.microsoft.com/office/drawing/2014/main" id="{B9123148-A70C-51EE-2580-C74FBDDDE4CB}"/>
              </a:ext>
            </a:extLst>
          </p:cNvPr>
          <p:cNvSpPr txBox="1"/>
          <p:nvPr/>
        </p:nvSpPr>
        <p:spPr>
          <a:xfrm>
            <a:off x="388856" y="4752001"/>
            <a:ext cx="5572278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altLang="zh-CN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The event rate density of these FRBs is very small --</a:t>
            </a:r>
            <a:r>
              <a:rPr lang="en-US" altLang="zh-CN" dirty="0">
                <a:solidFill>
                  <a:schemeClr val="accent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likelihood of the existence of a magnetar</a:t>
            </a:r>
            <a:r>
              <a:rPr lang="en-US" altLang="zh-CN" dirty="0">
                <a:latin typeface="Times New Roman" panose="02020603050405020304" pitchFamily="18" charset="0"/>
                <a:cs typeface="Times New Roman" panose="02020603050405020304" pitchFamily="18" charset="0"/>
              </a:rPr>
              <a:t> in the vicinity of the GW sources.</a:t>
            </a:r>
            <a:endParaRPr lang="zh-CN" alt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" name="文本框 8">
            <a:extLst>
              <a:ext uri="{FF2B5EF4-FFF2-40B4-BE49-F238E27FC236}">
                <a16:creationId xmlns:a16="http://schemas.microsoft.com/office/drawing/2014/main" id="{B385FF82-DF9E-B938-7629-8FEE539B77CE}"/>
              </a:ext>
            </a:extLst>
          </p:cNvPr>
          <p:cNvSpPr txBox="1"/>
          <p:nvPr/>
        </p:nvSpPr>
        <p:spPr>
          <a:xfrm>
            <a:off x="6500883" y="4925750"/>
            <a:ext cx="5886735" cy="980460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r>
              <a:rPr lang="en-US" altLang="zh-CN" sz="1600" i="1" dirty="0">
                <a:latin typeface="Times New Roman" panose="02020603050405020304" pitchFamily="18" charset="0"/>
                <a:ea typeface="楷体" panose="02010609060101010101" charset="-122"/>
                <a:cs typeface="Times New Roman" panose="02020603050405020304" pitchFamily="18" charset="0"/>
                <a:sym typeface="+mn-ea"/>
              </a:rPr>
              <a:t>S.-Q. Wu, J.-R. Zhang, R.-G. Cai, B. Zhang, and Y.-L. Zhang, Gravitational Gertsenshtein-Zeldovich mechanism for the Association between GW190425 and FRB 20190425A, (2026).</a:t>
            </a:r>
            <a:endParaRPr lang="en-US" altLang="zh-CN" sz="1600" i="1" dirty="0">
              <a:latin typeface="Times New Roman" panose="02020603050405020304" pitchFamily="18" charset="0"/>
              <a:ea typeface="楷体" panose="02010609060101010101" charset="-122"/>
              <a:cs typeface="Times New Roman" panose="02020603050405020304" pitchFamily="18" charset="0"/>
            </a:endParaRPr>
          </a:p>
          <a:p>
            <a:endParaRPr lang="zh-CN" altLang="en-US" sz="1400" i="1" dirty="0"/>
          </a:p>
        </p:txBody>
      </p:sp>
      <p:sp>
        <p:nvSpPr>
          <p:cNvPr id="12" name="文本框 11">
            <a:extLst>
              <a:ext uri="{FF2B5EF4-FFF2-40B4-BE49-F238E27FC236}">
                <a16:creationId xmlns:a16="http://schemas.microsoft.com/office/drawing/2014/main" id="{40E65779-1468-B840-FDE7-318D16A347DB}"/>
              </a:ext>
            </a:extLst>
          </p:cNvPr>
          <p:cNvSpPr txBox="1"/>
          <p:nvPr/>
        </p:nvSpPr>
        <p:spPr>
          <a:xfrm>
            <a:off x="388856" y="3231982"/>
            <a:ext cx="5802678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altLang="zh-CN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The FRB delays from the GWs by a </a:t>
            </a:r>
            <a:r>
              <a:rPr lang="en-US" altLang="zh-CN" dirty="0">
                <a:solidFill>
                  <a:schemeClr val="accent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timescale</a:t>
            </a:r>
            <a:r>
              <a:rPr lang="en-US" altLang="zh-CN" dirty="0">
                <a:latin typeface="Times New Roman" panose="02020603050405020304" pitchFamily="18" charset="0"/>
                <a:cs typeface="Times New Roman" panose="02020603050405020304" pitchFamily="18" charset="0"/>
              </a:rPr>
              <a:t> determined by the </a:t>
            </a:r>
            <a:r>
              <a:rPr lang="en-US" altLang="zh-CN" dirty="0">
                <a:solidFill>
                  <a:schemeClr val="accent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distance</a:t>
            </a:r>
            <a:r>
              <a:rPr lang="en-US" altLang="zh-CN" dirty="0">
                <a:latin typeface="Times New Roman" panose="02020603050405020304" pitchFamily="18" charset="0"/>
                <a:cs typeface="Times New Roman" panose="02020603050405020304" pitchFamily="18" charset="0"/>
              </a:rPr>
              <a:t> between the GW source and the magnetar.</a:t>
            </a:r>
            <a:endParaRPr lang="zh-CN" alt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3" name="图片 12">
            <a:extLst>
              <a:ext uri="{FF2B5EF4-FFF2-40B4-BE49-F238E27FC236}">
                <a16:creationId xmlns:a16="http://schemas.microsoft.com/office/drawing/2014/main" id="{73449836-7DED-D307-3203-FDEF71BA0AB1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362"/>
            <a:ext cx="4108801" cy="720000"/>
          </a:xfrm>
          <a:prstGeom prst="rect">
            <a:avLst/>
          </a:prstGeom>
        </p:spPr>
      </p:pic>
      <p:pic>
        <p:nvPicPr>
          <p:cNvPr id="14" name="图片 13">
            <a:extLst>
              <a:ext uri="{FF2B5EF4-FFF2-40B4-BE49-F238E27FC236}">
                <a16:creationId xmlns:a16="http://schemas.microsoft.com/office/drawing/2014/main" id="{832AAEB4-452C-1018-AA0B-7C955702B5D5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386289" y="362"/>
            <a:ext cx="3805711" cy="720000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2121551284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5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608400" y="720000"/>
            <a:ext cx="10969200" cy="508670"/>
          </a:xfrm>
        </p:spPr>
        <p:txBody>
          <a:bodyPr>
            <a:normAutofit fontScale="90000"/>
          </a:bodyPr>
          <a:lstStyle/>
          <a:p>
            <a:r>
              <a:rPr lang="en-US" altLang="zh-CN" sz="3200" b="1" dirty="0">
                <a:latin typeface="Times New Roman" panose="02020603050405020304" charset="0"/>
                <a:cs typeface="Times New Roman" panose="02020603050405020304" charset="0"/>
              </a:rPr>
              <a:t>Summary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  <p:custDataLst>
              <p:tags r:id="rId3"/>
            </p:custDataLst>
          </p:nvPr>
        </p:nvSpPr>
        <p:spPr/>
        <p:txBody>
          <a:bodyPr/>
          <a:lstStyle/>
          <a:p>
            <a:r>
              <a:rPr lang="en-US" altLang="zh-CN" sz="2200" dirty="0">
                <a:solidFill>
                  <a:schemeClr val="tx1"/>
                </a:solidFill>
                <a:latin typeface="Times New Roman" panose="02020603050405020304" charset="0"/>
                <a:cs typeface="Times New Roman" panose="02020603050405020304" charset="0"/>
              </a:rPr>
              <a:t>1. Background: </a:t>
            </a:r>
            <a:r>
              <a:rPr lang="en-US" altLang="zh-CN" sz="2200" dirty="0">
                <a:solidFill>
                  <a:schemeClr val="tx1"/>
                </a:solidFill>
                <a:latin typeface="Times New Roman" panose="02020603050405020304" charset="0"/>
                <a:cs typeface="Times New Roman" panose="02020603050405020304" charset="0"/>
                <a:sym typeface="+mn-ea"/>
              </a:rPr>
              <a:t>Association between GW190425 and FRB 20190425A.</a:t>
            </a:r>
            <a:endParaRPr lang="en-US" altLang="zh-CN" sz="2200" dirty="0">
              <a:solidFill>
                <a:schemeClr val="tx1"/>
              </a:solidFill>
              <a:latin typeface="Times New Roman" panose="02020603050405020304" charset="0"/>
              <a:cs typeface="Times New Roman" panose="02020603050405020304" charset="0"/>
            </a:endParaRPr>
          </a:p>
          <a:p>
            <a:r>
              <a:rPr lang="en-US" altLang="zh-CN" sz="2200" dirty="0">
                <a:solidFill>
                  <a:schemeClr val="tx1"/>
                </a:solidFill>
                <a:latin typeface="Times New Roman" panose="02020603050405020304" charset="0"/>
                <a:cs typeface="Times New Roman" panose="02020603050405020304" charset="0"/>
              </a:rPr>
              <a:t>2. Our work: Associating GW190425 and FRB 20190425A using GZ and ICS.</a:t>
            </a:r>
          </a:p>
          <a:p>
            <a:pPr lvl="1"/>
            <a:r>
              <a:rPr lang="en-US" altLang="zh-CN" sz="2200" dirty="0">
                <a:solidFill>
                  <a:schemeClr val="tx1"/>
                </a:solidFill>
                <a:latin typeface="Times New Roman" panose="02020603050405020304" charset="0"/>
                <a:cs typeface="Times New Roman" panose="02020603050405020304" charset="0"/>
              </a:rPr>
              <a:t>2.1. GZ Effect: Conversion of GWs to EM waves.</a:t>
            </a:r>
          </a:p>
          <a:p>
            <a:pPr lvl="1"/>
            <a:r>
              <a:rPr lang="en-US" altLang="zh-CN" sz="2200" dirty="0">
                <a:solidFill>
                  <a:schemeClr val="tx1"/>
                </a:solidFill>
                <a:latin typeface="Times New Roman" panose="02020603050405020304" charset="0"/>
                <a:cs typeface="Times New Roman" panose="02020603050405020304" charset="0"/>
              </a:rPr>
              <a:t>2.2. Inverse Compton Scattering.</a:t>
            </a:r>
          </a:p>
          <a:p>
            <a:pPr lvl="2"/>
            <a:r>
              <a:rPr lang="en-US" altLang="zh-CN" sz="2200" dirty="0">
                <a:solidFill>
                  <a:schemeClr val="tx1"/>
                </a:solidFill>
                <a:latin typeface="Times New Roman" panose="02020603050405020304" charset="0"/>
                <a:cs typeface="Times New Roman" panose="02020603050405020304" charset="0"/>
              </a:rPr>
              <a:t>Boosting the EM waves from kHz to GHz.</a:t>
            </a:r>
          </a:p>
          <a:p>
            <a:pPr lvl="2"/>
            <a:r>
              <a:rPr lang="en-US" altLang="zh-CN" sz="2200" dirty="0">
                <a:solidFill>
                  <a:schemeClr val="tx1"/>
                </a:solidFill>
                <a:latin typeface="Times New Roman" panose="02020603050405020304" charset="0"/>
                <a:cs typeface="Times New Roman" panose="02020603050405020304" charset="0"/>
              </a:rPr>
              <a:t>Scattering of a single charged particle.</a:t>
            </a:r>
          </a:p>
          <a:p>
            <a:pPr lvl="0"/>
            <a:r>
              <a:rPr lang="en-US" altLang="zh-CN" sz="2200" dirty="0">
                <a:solidFill>
                  <a:schemeClr val="tx1"/>
                </a:solidFill>
                <a:latin typeface="Times New Roman" panose="02020603050405020304" charset="0"/>
                <a:cs typeface="Times New Roman" panose="02020603050405020304" charset="0"/>
              </a:rPr>
              <a:t>3. Conclusions and discussions.</a:t>
            </a:r>
          </a:p>
          <a:p>
            <a:pPr marL="228600" lvl="0" indent="-228600">
              <a:buFont typeface="Arial" panose="020B0604020202020204" pitchFamily="34" charset="0"/>
              <a:buChar char="●"/>
            </a:pPr>
            <a:endParaRPr lang="en-US" altLang="zh-CN" sz="2000" dirty="0">
              <a:solidFill>
                <a:schemeClr val="tx1"/>
              </a:solidFill>
              <a:latin typeface="Times New Roman" panose="02020603050405020304" charset="0"/>
              <a:cs typeface="Times New Roman" panose="02020603050405020304" charset="0"/>
            </a:endParaRPr>
          </a:p>
        </p:txBody>
      </p:sp>
      <p:sp>
        <p:nvSpPr>
          <p:cNvPr id="6" name="矩形 5">
            <a:extLst>
              <a:ext uri="{FF2B5EF4-FFF2-40B4-BE49-F238E27FC236}">
                <a16:creationId xmlns:a16="http://schemas.microsoft.com/office/drawing/2014/main" id="{4BC589D2-DA65-0BDA-61C6-79F55EA0860E}"/>
              </a:ext>
            </a:extLst>
          </p:cNvPr>
          <p:cNvSpPr/>
          <p:nvPr/>
        </p:nvSpPr>
        <p:spPr>
          <a:xfrm>
            <a:off x="2175554" y="5105484"/>
            <a:ext cx="7340471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altLang="zh-CN" sz="5400" b="0" cap="none" spc="0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Thank you for listening!</a:t>
            </a:r>
            <a:endParaRPr lang="zh-CN" altLang="en-US" sz="5400" b="0" cap="none" spc="0" dirty="0">
              <a:ln w="0"/>
              <a:solidFill>
                <a:schemeClr val="accent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</a:endParaRPr>
          </a:p>
        </p:txBody>
      </p:sp>
      <p:pic>
        <p:nvPicPr>
          <p:cNvPr id="7" name="图片 6">
            <a:extLst>
              <a:ext uri="{FF2B5EF4-FFF2-40B4-BE49-F238E27FC236}">
                <a16:creationId xmlns:a16="http://schemas.microsoft.com/office/drawing/2014/main" id="{73449836-7DED-D307-3203-FDEF71BA0AB1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4108801" cy="720000"/>
          </a:xfrm>
          <a:prstGeom prst="rect">
            <a:avLst/>
          </a:prstGeom>
        </p:spPr>
      </p:pic>
      <p:pic>
        <p:nvPicPr>
          <p:cNvPr id="8" name="图片 7">
            <a:extLst>
              <a:ext uri="{FF2B5EF4-FFF2-40B4-BE49-F238E27FC236}">
                <a16:creationId xmlns:a16="http://schemas.microsoft.com/office/drawing/2014/main" id="{832AAEB4-452C-1018-AA0B-7C955702B5D5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386289" y="0"/>
            <a:ext cx="3805711" cy="720000"/>
          </a:xfrm>
          <a:prstGeom prst="rect">
            <a:avLst/>
          </a:prstGeom>
        </p:spPr>
      </p:pic>
    </p:spTree>
    <p:custDataLst>
      <p:tags r:id="rId1"/>
    </p:custData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EMPLATE_THUMBS_INDEX" val="1、4、7、12、13、14、15、16、17、18、20、24、25、28、33、36、40、43、44"/>
  <p:tag name="KSO_WM_TEMPLATE_SUBCATEGORY" val="19"/>
  <p:tag name="KSO_WM_TAG_VERSION" val="1.0"/>
  <p:tag name="KSO_WM_BEAUTIFY_FLAG" val="#wm#"/>
  <p:tag name="KSO_WM_TEMPLATE_CATEGORY" val="custom"/>
  <p:tag name="KSO_WM_TEMPLATE_INDEX" val="20205081"/>
  <p:tag name="KSO_WM_TEMPLATE_MASTER_TYPE" val="0"/>
  <p:tag name="KSO_WM_TEMPLATE_COLOR_TYPE" val="1"/>
  <p:tag name="KSO_WM_UNIT_SHOW_EDIT_AREA_INDICATION" val="1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  <p:tag name="KSO_WM_TEMPLATE_CATEGORY" val="custom"/>
  <p:tag name="KSO_WM_TEMPLATE_INDEX" val="20205081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  <p:tag name="KSO_WM_TEMPLATE_CATEGORY" val="custom"/>
  <p:tag name="KSO_WM_TEMPLATE_INDEX" val="20205081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3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3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3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3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3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3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3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4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4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4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4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4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4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4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4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4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4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5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5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5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5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5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5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5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5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5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5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6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6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6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6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TEMPLATE_CATEGORY" val="custom"/>
  <p:tag name="KSO_WM_TEMPLATE_INDEX" val="20205081"/>
</p:tagLst>
</file>

<file path=ppt/tags/tag6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ISCONTENTSTITLE" val="0"/>
  <p:tag name="KSO_WM_UNIT_ISNUMDGMTITLE" val="0"/>
  <p:tag name="KSO_WM_UNIT_NOCLEAR" val="0"/>
  <p:tag name="KSO_WM_UNIT_SHOW_EDIT_AREA_INDICATION" val="1"/>
  <p:tag name="KSO_WM_UNIT_VALUE" val="28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05081_1*a*1"/>
  <p:tag name="KSO_WM_TEMPLATE_CATEGORY" val="custom"/>
  <p:tag name="KSO_WM_TEMPLATE_INDEX" val="20205081"/>
  <p:tag name="KSO_WM_UNIT_LAYERLEVEL" val="1"/>
  <p:tag name="KSO_WM_TAG_VERSION" val="1.0"/>
  <p:tag name="KSO_WM_BEAUTIFY_FLAG" val="#wm#"/>
</p:tagLst>
</file>

<file path=ppt/tags/tag6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ISCONTENTSTITLE" val="0"/>
  <p:tag name="KSO_WM_UNIT_ISNUMDGMTITLE" val="0"/>
  <p:tag name="KSO_WM_UNIT_NOCLEAR" val="0"/>
  <p:tag name="KSO_WM_UNIT_SHOW_EDIT_AREA_INDICATION" val="1"/>
  <p:tag name="KSO_WM_UNIT_VALUE" val="111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custom20205081_1*b*1"/>
  <p:tag name="KSO_WM_TEMPLATE_CATEGORY" val="custom"/>
  <p:tag name="KSO_WM_TEMPLATE_INDEX" val="20205081"/>
  <p:tag name="KSO_WM_UNIT_LAYERLEVEL" val="1"/>
  <p:tag name="KSO_WM_TAG_VERSION" val="1.0"/>
  <p:tag name="KSO_WM_BEAUTIFY_FLAG" val="#wm#"/>
</p:tagLst>
</file>

<file path=ppt/tags/tag6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TEMPLATE_CATEGORY" val="custom"/>
  <p:tag name="KSO_WM_TEMPLATE_INDEX" val="20205081"/>
</p:tagLst>
</file>

<file path=ppt/tags/tag6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6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6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TEMPLATE_CATEGORY" val="custom"/>
  <p:tag name="KSO_WM_TEMPLATE_INDEX" val="20205081"/>
</p:tagLst>
</file>

<file path=ppt/tags/tag7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7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TEMPLATE_CATEGORY" val="custom"/>
  <p:tag name="KSO_WM_TEMPLATE_INDEX" val="20205081"/>
</p:tagLst>
</file>

<file path=ppt/tags/tag7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7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TEMPLATE_CATEGORY" val="custom"/>
  <p:tag name="KSO_WM_TEMPLATE_INDEX" val="20205081"/>
</p:tagLst>
</file>

<file path=ppt/tags/tag7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7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TEMPLATE_CATEGORY" val="custom"/>
  <p:tag name="KSO_WM_TEMPLATE_INDEX" val="20205081"/>
</p:tagLst>
</file>

<file path=ppt/tags/tag7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7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TEMPLATE_CATEGORY" val="custom"/>
  <p:tag name="KSO_WM_TEMPLATE_INDEX" val="20205081"/>
</p:tagLst>
</file>

<file path=ppt/tags/tag7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7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8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TEMPLATE_CATEGORY" val="custom"/>
  <p:tag name="KSO_WM_TEMPLATE_INDEX" val="20205081"/>
</p:tagLst>
</file>

<file path=ppt/tags/tag8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8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  <p:tag name="TABLE_ENDDRAG_ORIGIN_RECT" val="795*129"/>
  <p:tag name="TABLE_ENDDRAG_RECT" val="61*314*795*129"/>
</p:tagLst>
</file>

<file path=ppt/tags/tag8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TEMPLATE_CATEGORY" val="custom"/>
  <p:tag name="KSO_WM_TEMPLATE_INDEX" val="20205081"/>
</p:tagLst>
</file>

<file path=ppt/tags/tag8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8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</p:tagLst>
</file>

<file path=ppt/tags/tag8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TEMPLATE_CATEGORY" val="custom"/>
  <p:tag name="KSO_WM_TEMPLATE_INDEX" val="20205081"/>
</p:tagLst>
</file>

<file path=ppt/tags/tag8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8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TEMPLATE_CATEGORY" val="custom"/>
  <p:tag name="KSO_WM_TEMPLATE_INDEX" val="20205081"/>
</p:tagLst>
</file>

<file path=ppt/tags/tag8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9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TEMPLATE_CATEGORY" val="custom"/>
  <p:tag name="KSO_WM_TEMPLATE_INDEX" val="20205081"/>
</p:tagLst>
</file>

<file path=ppt/tags/tag9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9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TEMPLATE_CATEGORY" val="custom"/>
  <p:tag name="KSO_WM_TEMPLATE_INDEX" val="20205081"/>
</p:tagLst>
</file>

<file path=ppt/tags/tag9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9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TEMPLATE_CATEGORY" val="custom"/>
  <p:tag name="KSO_WM_TEMPLATE_INDEX" val="20205081"/>
</p:tagLst>
</file>

<file path=ppt/tags/tag9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9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heme/theme1.xml><?xml version="1.0" encoding="utf-8"?>
<a:theme xmlns:a="http://schemas.openxmlformats.org/drawingml/2006/main" name="WPS">
  <a:themeElements>
    <a:clrScheme name="WPS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874CB"/>
      </a:accent1>
      <a:accent2>
        <a:srgbClr val="EE822F"/>
      </a:accent2>
      <a:accent3>
        <a:srgbClr val="F2BA02"/>
      </a:accent3>
      <a:accent4>
        <a:srgbClr val="75BD42"/>
      </a:accent4>
      <a:accent5>
        <a:srgbClr val="30C0B4"/>
      </a:accent5>
      <a:accent6>
        <a:srgbClr val="E54C5E"/>
      </a:accent6>
      <a:hlink>
        <a:srgbClr val="0026E5"/>
      </a:hlink>
      <a:folHlink>
        <a:srgbClr val="7E1FAD"/>
      </a:folHlink>
    </a:clrScheme>
    <a:fontScheme name="WPS">
      <a:majorFont>
        <a:latin typeface="Arial"/>
        <a:ea typeface="微软雅黑"/>
        <a:cs typeface=""/>
      </a:majorFont>
      <a:minorFont>
        <a:latin typeface="Arial"/>
        <a:ea typeface="微软雅黑"/>
        <a:cs typeface=""/>
      </a:minorFont>
    </a:fontScheme>
    <a:fmtScheme name="WPS">
      <a:fillStyleLst>
        <a:solidFill>
          <a:schemeClr val="phClr"/>
        </a:solidFill>
        <a:gradFill>
          <a:gsLst>
            <a:gs pos="0">
              <a:schemeClr val="phClr">
                <a:lumOff val="17500"/>
              </a:schemeClr>
            </a:gs>
            <a:gs pos="100000">
              <a:schemeClr val="phClr"/>
            </a:gs>
          </a:gsLst>
          <a:lin ang="2700000" scaled="0"/>
        </a:gradFill>
        <a:gradFill>
          <a:gsLst>
            <a:gs pos="0">
              <a:schemeClr val="phClr">
                <a:hueOff val="-2520000"/>
              </a:schemeClr>
            </a:gs>
            <a:gs pos="100000">
              <a:schemeClr val="phClr"/>
            </a:gs>
          </a:gsLst>
          <a:lin ang="27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gradFill>
            <a:gsLst>
              <a:gs pos="0">
                <a:schemeClr val="phClr">
                  <a:hueOff val="-4200000"/>
                </a:schemeClr>
              </a:gs>
              <a:gs pos="100000">
                <a:schemeClr val="phClr"/>
              </a:gs>
            </a:gsLst>
            <a:lin ang="2700000" scaled="1"/>
          </a:gradFill>
          <a:prstDash val="solid"/>
          <a:miter lim="800000"/>
        </a:ln>
      </a:lnStyleLst>
      <a:effectStyleLst>
        <a:effectStyle>
          <a:effectLst>
            <a:outerShdw blurRad="101600" dist="50800" dir="5400000" algn="ctr" rotWithShape="0">
              <a:schemeClr val="phClr">
                <a:alpha val="60000"/>
              </a:schemeClr>
            </a:outerShdw>
          </a:effectLst>
        </a:effectStyle>
        <a:effectStyle>
          <a:effectLst>
            <a:reflection stA="50000" endA="300" endPos="40000" dist="25400" dir="5400000" sy="-100000" algn="bl" rotWithShape="0"/>
          </a:effectLst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195</TotalTime>
  <Words>999</Words>
  <Application>Microsoft Office PowerPoint</Application>
  <PresentationFormat>宽屏</PresentationFormat>
  <Paragraphs>101</Paragraphs>
  <Slides>14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5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14</vt:i4>
      </vt:variant>
    </vt:vector>
  </HeadingPairs>
  <TitlesOfParts>
    <vt:vector size="20" baseType="lpstr">
      <vt:lpstr>楷体</vt:lpstr>
      <vt:lpstr>Arial</vt:lpstr>
      <vt:lpstr>Cambria Math</vt:lpstr>
      <vt:lpstr>Times New Roman</vt:lpstr>
      <vt:lpstr>Wingdings</vt:lpstr>
      <vt:lpstr>WPS</vt:lpstr>
      <vt:lpstr>PowerPoint 演示文稿</vt:lpstr>
      <vt:lpstr>Content</vt:lpstr>
      <vt:lpstr>1. Background</vt:lpstr>
      <vt:lpstr>1. Background</vt:lpstr>
      <vt:lpstr>1. Background</vt:lpstr>
      <vt:lpstr>PowerPoint 演示文稿</vt:lpstr>
      <vt:lpstr>2.1. The GZ effect</vt:lpstr>
      <vt:lpstr>2. The GZ effect</vt:lpstr>
      <vt:lpstr>2.2. Inverse Compton Scattering</vt:lpstr>
      <vt:lpstr>2.2. Inverse Compton Scattering</vt:lpstr>
      <vt:lpstr>2.2. Inverse Compton Scattering</vt:lpstr>
      <vt:lpstr>3. Conclusions and discussions</vt:lpstr>
      <vt:lpstr>3. Conclusions and discussions</vt:lpstr>
      <vt:lpstr>Summary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空白演示</dc:title>
  <dc:creator>wsqbob</dc:creator>
  <cp:lastModifiedBy>mochu</cp:lastModifiedBy>
  <cp:revision>198</cp:revision>
  <dcterms:created xsi:type="dcterms:W3CDTF">2019-06-19T02:08:00Z</dcterms:created>
  <dcterms:modified xsi:type="dcterms:W3CDTF">2026-07-04T02:32:14Z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2052-12.1.0.25225</vt:lpwstr>
  </property>
  <property fmtid="{D5CDD505-2E9C-101B-9397-08002B2CF9AE}" pid="3" name="ICV">
    <vt:lpwstr>C109381C02064315953E6A5FAC29C3D2_13</vt:lpwstr>
  </property>
</Properties>
</file>