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  <p:sldId id="271" r:id="rId19"/>
    <p:sldId id="274" r:id="rId20"/>
    <p:sldId id="272" r:id="rId21"/>
  </p:sldIdLst>
  <p:sldSz cx="12192000" cy="6858000"/>
  <p:notesSz cx="6858000" cy="9144000"/>
  <p:embeddedFontLst>
    <p:embeddedFont>
      <p:font typeface="Hiragino Sans GB" panose="020B0300000000000000" charset="-122"/>
      <p:regular r:id="rId25"/>
    </p:embeddedFont>
  </p:embeddedFontLst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9.png"/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247650" y="838200"/>
            <a:ext cx="327660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利用 Fermi-LAT 数据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搜寻脉冲星的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伽马射线脉冲信号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335915" y="197929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ctr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Fermi-LAT pulsar 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335915" y="2210435"/>
            <a:ext cx="2209800" cy="23813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2567940" y="2210435"/>
            <a:ext cx="914400" cy="23813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8" name="图片 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80" y="11430"/>
            <a:ext cx="838835" cy="826770"/>
          </a:xfrm>
          <a:prstGeom prst="rect">
            <a:avLst/>
          </a:prstGeom>
        </p:spPr>
      </p:pic>
      <p:pic>
        <p:nvPicPr>
          <p:cNvPr id="69" name="图片 7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165" y="692785"/>
            <a:ext cx="7620000" cy="3810000"/>
          </a:xfrm>
          <a:prstGeom prst="rect">
            <a:avLst/>
          </a:prstGeom>
        </p:spPr>
      </p:pic>
      <p:sp>
        <p:nvSpPr>
          <p:cNvPr id="55" name="矩形 54"/>
          <p:cNvSpPr>
            <a:spLocks noGrp="1"/>
          </p:cNvSpPr>
          <p:nvPr/>
        </p:nvSpPr>
        <p:spPr>
          <a:xfrm>
            <a:off x="6318250" y="4653280"/>
            <a:ext cx="3719195" cy="1993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Fermi 12-year gamma-ray sky (&gt;1 GeV)</a:t>
            </a:r>
            <a:endParaRPr sz="14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>
            <a:spLocks noGrp="1"/>
          </p:cNvSpPr>
          <p:nvPr/>
        </p:nvSpPr>
        <p:spPr>
          <a:xfrm>
            <a:off x="119380" y="3933190"/>
            <a:ext cx="4064000" cy="171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汇报人   ：  周连程                 </a:t>
            </a:r>
            <a:endParaRPr sz="24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                                                  </a:t>
            </a:r>
            <a:endParaRPr sz="24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导 师    ：  张力   教授 </a:t>
            </a:r>
            <a:endParaRPr sz="24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endParaRPr sz="2400"/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10344785" y="5661025"/>
            <a:ext cx="1391285" cy="55689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buNone/>
            </a:pPr>
            <a:r>
              <a:rPr sz="1350">
                <a:latin typeface="Arial" panose="020B0604020202090204"/>
                <a:ea typeface="Arial" panose="020B0604020202090204"/>
                <a:cs typeface="Arial" panose="020B0604020202090204"/>
              </a:rPr>
              <a:t>2026.07   </a:t>
            </a:r>
            <a:endParaRPr sz="135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>
              <a:buNone/>
            </a:pPr>
            <a:r>
              <a:rPr sz="1350">
                <a:latin typeface="Arial" panose="020B0604020202090204"/>
                <a:ea typeface="Arial" panose="020B0604020202090204"/>
                <a:cs typeface="Arial" panose="020B0604020202090204"/>
              </a:rPr>
              <a:t>贵州</a:t>
            </a:r>
            <a:endParaRPr sz="135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8" name="矩形 57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r">
              <a:buNone/>
              <a:defRPr sz="600">
                <a:solidFill>
                  <a:srgbClr val="4D4D4D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600">
                <a:solidFill>
                  <a:srgbClr val="4D4D4D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 / 17</a:t>
            </a:r>
            <a:endParaRPr sz="600">
              <a:solidFill>
                <a:srgbClr val="4D4D4D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内容大纲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Outline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81000" y="1104900"/>
            <a:ext cx="32004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335915" y="109982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LAT 仪器</a:t>
            </a:r>
            <a:endParaRPr sz="20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335915" y="141287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宽视场、全天巡天是 pulsar search 的数据基础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35915" y="188849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lang="zh-CN"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第三期</a:t>
            </a:r>
            <a:r>
              <a:rPr sz="2000">
                <a:sym typeface="+mn-ea"/>
              </a:rPr>
              <a:t>伽马脉冲星</a:t>
            </a:r>
            <a:r>
              <a:rPr lang="zh-CN"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目录</a:t>
            </a:r>
            <a:endParaRPr lang="zh-CN" sz="20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335915" y="220472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Fermi 上天后</a:t>
            </a:r>
            <a:r>
              <a:rPr 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，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最新收录 的 323 个 </a:t>
            </a:r>
            <a:r>
              <a:rPr 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伽马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pulsars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335915" y="2853055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搜索</a:t>
            </a:r>
            <a:r>
              <a:rPr lang="zh-CN"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伽马脉冲星信号</a:t>
            </a:r>
            <a:endParaRPr lang="zh-CN" sz="20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335915" y="324739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伽马脉冲星证认发现与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引导射电</a:t>
            </a:r>
            <a:r>
              <a:rPr 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脉冲星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发现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335915" y="3886835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3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lang="en-US" sz="18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OFF-pulse</a:t>
            </a:r>
            <a:r>
              <a:rPr lang="zh-CN" altLang="en-US" sz="18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分析</a:t>
            </a:r>
            <a:endParaRPr lang="zh-CN" altLang="en-US" sz="18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335915" y="415036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得到伽马脉冲星的相位信息后进行</a:t>
            </a:r>
            <a:r>
              <a:rPr lang="en-US" altLang="zh-CN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off-pulse</a:t>
            </a:r>
            <a:r>
              <a:rPr lang="zh-CN" altLang="en-US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的相关</a:t>
            </a:r>
            <a:r>
              <a:rPr lang="zh-CN" altLang="en-US"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分析</a:t>
            </a:r>
            <a:endParaRPr lang="zh-CN" altLang="en-US"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3790950" y="6075998"/>
            <a:ext cx="7867650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3838575" y="5938838"/>
            <a:ext cx="777240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Smith et al. 2023,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0" name="图片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pic>
        <p:nvPicPr>
          <p:cNvPr id="61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515" y="548640"/>
            <a:ext cx="812546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9821545" cy="3162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Fermi</a:t>
            </a:r>
            <a:r>
              <a:rPr lang="en-US"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r>
              <a:rPr lang="en-US" altLang="zh-CN"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Large Area Telescope (LAT)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仪器能力：探测原理、PSF 与灵敏度</a:t>
            </a:r>
            <a:endParaRPr sz="20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LAT instrument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35915" y="761365"/>
            <a:ext cx="3200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探测原理到搜索能力</a:t>
            </a:r>
            <a:endParaRPr sz="16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35915" y="1125855"/>
            <a:ext cx="320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LAT 是 pair-conversion telescope：</a:t>
            </a:r>
            <a:endParaRPr sz="102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gamma ray 在 </a:t>
            </a:r>
            <a:r>
              <a: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钨转换层附近与高原子序数原子核的库仑场相互作用，</a:t>
            </a:r>
            <a:r>
              <a: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中转化为 e± 对；Z 表示高 Z 原子核/库仑场，tracker 定向，calorimeter 测能。</a:t>
            </a:r>
            <a:endParaRPr sz="102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57200" y="1956435"/>
            <a:ext cx="2933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FoV / cadence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95300" y="185737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79425" y="4004945"/>
            <a:ext cx="2933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角分辨率 / PSF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495300" y="238125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95300" y="5032375"/>
            <a:ext cx="2933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灵敏度 / </a:t>
            </a: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时间</a:t>
            </a: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精度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5300" y="103568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57200" y="4879975"/>
            <a:ext cx="2952750" cy="114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95300" y="5398770"/>
            <a:ext cx="2914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3790950" y="857250"/>
            <a:ext cx="4327208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3790950" y="6075998"/>
            <a:ext cx="4327208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71" name="图片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1905" y="1205507"/>
            <a:ext cx="4285298" cy="4377454"/>
          </a:xfrm>
          <a:prstGeom prst="rect">
            <a:avLst/>
          </a:prstGeom>
        </p:spPr>
      </p:pic>
      <p:sp>
        <p:nvSpPr>
          <p:cNvPr id="34" name="矩形 33"/>
          <p:cNvSpPr>
            <a:spLocks noGrp="1"/>
          </p:cNvSpPr>
          <p:nvPr/>
        </p:nvSpPr>
        <p:spPr>
          <a:xfrm>
            <a:off x="3838575" y="5938838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NASA Fermi LAT Instrument Specifications; Atwood et al. 2009,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8124349" y="857250"/>
            <a:ext cx="3534251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8124349" y="3453527"/>
            <a:ext cx="3534251" cy="20003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75" name="图片 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304" y="923785"/>
            <a:ext cx="3492341" cy="2318426"/>
          </a:xfrm>
          <a:prstGeom prst="rect">
            <a:avLst/>
          </a:prstGeom>
        </p:spPr>
      </p:pic>
      <p:sp>
        <p:nvSpPr>
          <p:cNvPr id="38" name="矩形 37"/>
          <p:cNvSpPr>
            <a:spLocks noGrp="1"/>
          </p:cNvSpPr>
          <p:nvPr/>
        </p:nvSpPr>
        <p:spPr>
          <a:xfrm>
            <a:off x="8171974" y="3316367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Atwood et al. 2009, ApJ; NASA Fermi Mission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8124349" y="3479721"/>
            <a:ext cx="3534251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40" name="矩形 39"/>
          <p:cNvSpPr>
            <a:spLocks noGrp="1"/>
          </p:cNvSpPr>
          <p:nvPr/>
        </p:nvSpPr>
        <p:spPr>
          <a:xfrm>
            <a:off x="8124349" y="6075998"/>
            <a:ext cx="3534251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79" name="图片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392" y="3500676"/>
            <a:ext cx="3484164" cy="2409587"/>
          </a:xfrm>
          <a:prstGeom prst="rect">
            <a:avLst/>
          </a:prstGeom>
        </p:spPr>
      </p:pic>
      <p:sp>
        <p:nvSpPr>
          <p:cNvPr id="42" name="矩形 41"/>
          <p:cNvSpPr>
            <a:spLocks noGrp="1"/>
          </p:cNvSpPr>
          <p:nvPr/>
        </p:nvSpPr>
        <p:spPr>
          <a:xfrm>
            <a:off x="8171974" y="5938838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Atwood et al. 2009,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83" name="图片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pic>
        <p:nvPicPr>
          <p:cNvPr id="84" name="lat_formula_fo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221926"/>
            <a:ext cx="3028950" cy="330078"/>
          </a:xfrm>
          <a:prstGeom prst="rect">
            <a:avLst/>
          </a:prstGeom>
        </p:spPr>
      </p:pic>
      <p:pic>
        <p:nvPicPr>
          <p:cNvPr id="85" name="lat_formula_ps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425" y="4232275"/>
            <a:ext cx="2072640" cy="647700"/>
          </a:xfrm>
          <a:prstGeom prst="rect">
            <a:avLst/>
          </a:prstGeom>
        </p:spPr>
      </p:pic>
      <p:pic>
        <p:nvPicPr>
          <p:cNvPr id="86" name="lat_formula_sensitivit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435" y="5317490"/>
            <a:ext cx="2835556" cy="866775"/>
          </a:xfrm>
          <a:prstGeom prst="rect">
            <a:avLst/>
          </a:prstGeom>
        </p:spPr>
      </p:pic>
      <p:pic>
        <p:nvPicPr>
          <p:cNvPr id="87" name="lat_formula_pair_conversio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6300" y="976153"/>
            <a:ext cx="2571750" cy="333695"/>
          </a:xfrm>
          <a:prstGeom prst="rect">
            <a:avLst/>
          </a:prstGeom>
        </p:spPr>
      </p:pic>
      <p:sp>
        <p:nvSpPr>
          <p:cNvPr id="11" name="文本框 10"/>
          <p:cNvSpPr>
            <a:spLocks noGrp="1"/>
          </p:cNvSpPr>
          <p:nvPr/>
        </p:nvSpPr>
        <p:spPr>
          <a:xfrm>
            <a:off x="335915" y="3114675"/>
            <a:ext cx="2733040" cy="481965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r>
              <a:rPr sz="14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能段</a:t>
            </a:r>
            <a:endParaRPr sz="14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r>
              <a:t>LAT </a:t>
            </a:r>
            <a:r>
              <a:t>能段覆盖约</a:t>
            </a:r>
            <a:r>
              <a:t> 20 MeV </a:t>
            </a:r>
            <a:r>
              <a:t>到数百</a:t>
            </a:r>
            <a:r>
              <a:t> GeV </a:t>
            </a:r>
            <a:r>
              <a:t>以上</a:t>
            </a: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120650" y="2583180"/>
            <a:ext cx="4064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低轨绕地运行，约</a:t>
            </a:r>
            <a:r>
              <a:t>3</a:t>
            </a:r>
            <a:r>
              <a:t>小时扫一遍</a:t>
            </a:r>
            <a:r>
              <a:t>全天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Fermi </a:t>
            </a:r>
            <a:r>
              <a:rPr lang="zh-CN"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第一批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gamma-ray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pulsar </a:t>
            </a:r>
            <a:endParaRPr sz="18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Blind discoveries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4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28650" y="857250"/>
            <a:ext cx="4667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发现</a:t>
            </a:r>
            <a:endParaRPr sz="20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23570" y="1337945"/>
            <a:ext cx="4095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9525" rIns="9525" bIns="9525" anchor="t"/>
          <a:lstStyle/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2009 年，Fermi-LAT 首批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blind-search 发现 16 个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gamma-ray pulsars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628650" y="3048000"/>
            <a:ext cx="4667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脉冲</a:t>
            </a:r>
            <a:r>
              <a:rPr sz="20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轮廓</a:t>
            </a:r>
            <a:endParaRPr sz="20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32435" y="3644900"/>
            <a:ext cx="4476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9525" rIns="9525" bIns="9525" anchor="t"/>
          <a:lstStyle/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16 个首批样本显示窄峰、双峰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和复杂相位结构；高能束流更宽，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radio-quiet </a:t>
            </a: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也能找到</a:t>
            </a: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gamma-</a:t>
            </a: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ray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3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pulse</a:t>
            </a:r>
            <a:endParaRPr sz="13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3790950" y="6075998"/>
            <a:ext cx="4327208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62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7840" y="1124585"/>
            <a:ext cx="3963035" cy="4616450"/>
          </a:xfrm>
          <a:prstGeom prst="rect">
            <a:avLst/>
          </a:prstGeom>
        </p:spPr>
      </p:pic>
      <p:sp>
        <p:nvSpPr>
          <p:cNvPr id="37" name="矩形 36"/>
          <p:cNvSpPr>
            <a:spLocks noGrp="1"/>
          </p:cNvSpPr>
          <p:nvPr/>
        </p:nvSpPr>
        <p:spPr>
          <a:xfrm>
            <a:off x="3838575" y="5938838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Fermi-LAT Collaboration 2010, Science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64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40" y="1255395"/>
            <a:ext cx="5137150" cy="4345940"/>
          </a:xfrm>
          <a:prstGeom prst="rect">
            <a:avLst/>
          </a:prstGeom>
        </p:spPr>
      </p:pic>
      <p:sp>
        <p:nvSpPr>
          <p:cNvPr id="43" name="矩形 42"/>
          <p:cNvSpPr>
            <a:spLocks noGrp="1"/>
          </p:cNvSpPr>
          <p:nvPr/>
        </p:nvSpPr>
        <p:spPr>
          <a:xfrm>
            <a:off x="8124349" y="6075998"/>
            <a:ext cx="3534251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8171974" y="5938838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Fermi-LAT Collaboration 2010, Science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9" name="图片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8112760" y="1028065"/>
            <a:ext cx="3884930" cy="509143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2PC </a:t>
            </a: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开始伽马脉冲星</a:t>
            </a: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族群统计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2PC era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38150" y="762000"/>
            <a:ext cx="316928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2PC(2013)   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族群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统计</a:t>
            </a:r>
            <a:endParaRPr sz="16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81000" y="1104900"/>
            <a:ext cx="3200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三年 LAT 数据给出 117 个高置信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度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伽马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pulsars，分为 young radio-loud、young radio-quiet 与 MSP。</a:t>
            </a:r>
            <a:endParaRPr sz="16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5300" y="259080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Galactic 分布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504825" y="2842260"/>
            <a:ext cx="291465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年轻 pulsar 贴近银道面，MSP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处于较高银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纬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504825" y="3711575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P-Pdot 图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504825" y="391223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年轻高 Edot pulsar 与  MSP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都出现在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gamma pulsar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样本中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95300" y="458343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profile 样本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504825" y="486791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双峰、峰间距和 radio lag 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可以检验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磁层几何模型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3790950" y="857250"/>
            <a:ext cx="4327208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790950" y="6075998"/>
            <a:ext cx="4327208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68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3975" y="1118870"/>
            <a:ext cx="4198620" cy="4279265"/>
          </a:xfrm>
          <a:prstGeom prst="rect">
            <a:avLst/>
          </a:prstGeom>
        </p:spPr>
      </p:pic>
      <p:sp>
        <p:nvSpPr>
          <p:cNvPr id="37" name="矩形 36"/>
          <p:cNvSpPr>
            <a:spLocks noGrp="1"/>
          </p:cNvSpPr>
          <p:nvPr/>
        </p:nvSpPr>
        <p:spPr>
          <a:xfrm>
            <a:off x="3838575" y="5938838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Abdo et al. 2013, ApJS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70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515" y="1268730"/>
            <a:ext cx="3478530" cy="3919855"/>
          </a:xfrm>
          <a:prstGeom prst="rect">
            <a:avLst/>
          </a:prstGeom>
        </p:spPr>
      </p:pic>
      <p:sp>
        <p:nvSpPr>
          <p:cNvPr id="43" name="矩形 42"/>
          <p:cNvSpPr>
            <a:spLocks noGrp="1"/>
          </p:cNvSpPr>
          <p:nvPr/>
        </p:nvSpPr>
        <p:spPr>
          <a:xfrm>
            <a:off x="8124349" y="6075998"/>
            <a:ext cx="3534251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8171974" y="5938838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Abdo et al. 2013, ApJS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75" name="图片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t>3PC 给出</a:t>
            </a:r>
            <a:r>
              <a:t>最新的</a:t>
            </a:r>
            <a:r>
              <a:t>Fermi gamma-ray pulsar </a:t>
            </a:r>
            <a:r>
              <a:t>catlog</a:t>
            </a: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Sample statistics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6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81000" y="609600"/>
            <a:ext cx="3200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3PC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r>
              <a:t>(2023)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endParaRPr sz="16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t>gamma-ray pulsar</a:t>
            </a:r>
          </a:p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</a:p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t>共</a:t>
            </a:r>
            <a:r>
              <a:t>294</a:t>
            </a:r>
            <a:r>
              <a:t>个</a:t>
            </a:r>
            <a:r>
              <a:t>gamma pulsar</a:t>
            </a:r>
            <a:r>
              <a:t> 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endParaRPr sz="16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5300" y="259080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t>Galactic 分布</a:t>
            </a: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504825" y="4648200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3PC profile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8124349" y="857250"/>
            <a:ext cx="3534251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8124349" y="3453527"/>
            <a:ext cx="3534251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63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9123" y="878205"/>
            <a:ext cx="2504702" cy="2409587"/>
          </a:xfrm>
          <a:prstGeom prst="rect">
            <a:avLst/>
          </a:prstGeom>
        </p:spPr>
      </p:pic>
      <p:sp>
        <p:nvSpPr>
          <p:cNvPr id="37" name="矩形 36"/>
          <p:cNvSpPr>
            <a:spLocks noGrp="1"/>
          </p:cNvSpPr>
          <p:nvPr/>
        </p:nvSpPr>
        <p:spPr>
          <a:xfrm>
            <a:off x="8171974" y="3316367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Smith et al. 2023,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8124349" y="3479721"/>
            <a:ext cx="3534251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8124349" y="6075998"/>
            <a:ext cx="3534251" cy="20003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7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522" y="3500676"/>
            <a:ext cx="3403904" cy="2409587"/>
          </a:xfrm>
          <a:prstGeom prst="rect">
            <a:avLst/>
          </a:prstGeom>
        </p:spPr>
      </p:pic>
      <p:sp>
        <p:nvSpPr>
          <p:cNvPr id="41" name="矩形 40"/>
          <p:cNvSpPr>
            <a:spLocks noGrp="1"/>
          </p:cNvSpPr>
          <p:nvPr/>
        </p:nvSpPr>
        <p:spPr>
          <a:xfrm>
            <a:off x="8171974" y="5938838"/>
            <a:ext cx="3439001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Smith et al. 2023,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3790950" y="857250"/>
            <a:ext cx="4327208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3790950" y="6075998"/>
            <a:ext cx="4327208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3838575" y="5938838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Smith et al. 2023,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74" name="图片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pic>
        <p:nvPicPr>
          <p:cNvPr id="75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915" y="903605"/>
            <a:ext cx="3502025" cy="4963160"/>
          </a:xfrm>
          <a:prstGeom prst="rect">
            <a:avLst/>
          </a:prstGeom>
        </p:spPr>
      </p:pic>
      <p:sp>
        <p:nvSpPr>
          <p:cNvPr id="17" name="文本框 16"/>
          <p:cNvSpPr>
            <a:spLocks noGrp="1"/>
          </p:cNvSpPr>
          <p:nvPr/>
        </p:nvSpPr>
        <p:spPr>
          <a:xfrm>
            <a:off x="3890645" y="908685"/>
            <a:ext cx="755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Crab</a:t>
            </a:r>
            <a:endParaRPr b="1"/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504825" y="3573145"/>
            <a:ext cx="29337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P-Pdot 图</a:t>
            </a:r>
            <a:endParaRPr sz="12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95300" y="385826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年轻高 Edot pulsar 与  MSP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都出现在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gamma pulsar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样本中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504825" y="4867910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双峰、峰间距和 radio lag 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可以检验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磁层几何模型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504825" y="2842260"/>
            <a:ext cx="291465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年轻 pulsar 贴近银道面，MSP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处于较高银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纬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t> gamma-ray pulsar </a:t>
            </a:r>
            <a:r>
              <a:t>统计特征</a:t>
            </a:r>
            <a:r>
              <a:t>→</a:t>
            </a:r>
            <a:r>
              <a:t>候选体</a:t>
            </a: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Candidate selection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7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81000" y="1104900"/>
            <a:ext cx="3200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495300" y="385762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3790950" y="857250"/>
            <a:ext cx="4290060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790950" y="6075998"/>
            <a:ext cx="4877943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58" name="图片 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8575" y="1292225"/>
            <a:ext cx="4229100" cy="2973070"/>
          </a:xfrm>
          <a:prstGeom prst="rect">
            <a:avLst/>
          </a:prstGeom>
        </p:spPr>
      </p:pic>
      <p:sp>
        <p:nvSpPr>
          <p:cNvPr id="37" name="矩形 36"/>
          <p:cNvSpPr>
            <a:spLocks noGrp="1"/>
          </p:cNvSpPr>
          <p:nvPr/>
        </p:nvSpPr>
        <p:spPr>
          <a:xfrm>
            <a:off x="3838575" y="5938838"/>
            <a:ext cx="4782693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Fermi-LAT Collaboration 2026, arXiv:2602.22148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8113395" y="837565"/>
            <a:ext cx="3710305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8675084" y="6075998"/>
            <a:ext cx="2983516" cy="20003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2" name="图片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095" y="1341120"/>
            <a:ext cx="3641725" cy="2702560"/>
          </a:xfrm>
          <a:prstGeom prst="rect">
            <a:avLst/>
          </a:prstGeom>
        </p:spPr>
      </p:pic>
      <p:sp>
        <p:nvSpPr>
          <p:cNvPr id="41" name="矩形 40"/>
          <p:cNvSpPr>
            <a:spLocks noGrp="1"/>
          </p:cNvSpPr>
          <p:nvPr/>
        </p:nvSpPr>
        <p:spPr>
          <a:xfrm>
            <a:off x="8722709" y="5938838"/>
            <a:ext cx="2888266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Smith et al. 2023,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6" name="图片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487045" y="764540"/>
            <a:ext cx="3200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机器学习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输入认证的脉冲星</a:t>
            </a:r>
            <a:r>
              <a: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参数</a:t>
            </a:r>
            <a:endParaRPr sz="1600" b="1">
              <a:solidFill>
                <a:srgbClr val="1554D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08000" y="1200150"/>
            <a:ext cx="3200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训练集来自 4FGL 已确认/高可信关联源，学习 pulsars 与 AGN/other classes 在谱曲率、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源变化性</a:t>
            </a:r>
            <a:r>
              <a:rPr sz="16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和谱峰能量上的差别。</a:t>
            </a:r>
            <a:endParaRPr sz="16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/>
              <a:t>如</a:t>
            </a:r>
            <a:r>
              <a:rPr sz="1600"/>
              <a:t>: </a:t>
            </a:r>
            <a:r>
              <a:rPr sz="1600"/>
              <a:t>PLEC_SigCurve、Variability2_Index、Signif_Avg、PLEC_Index、PLEC_Expfactor</a:t>
            </a:r>
            <a:endParaRPr sz="1600"/>
          </a:p>
          <a:p>
            <a:pPr algn="l">
              <a:buNone/>
              <a:defRPr sz="102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71500" y="4035425"/>
            <a:ext cx="2933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2" name="文本框 1"/>
          <p:cNvSpPr txBox="1"/>
          <p:nvPr/>
        </p:nvSpPr>
        <p:spPr>
          <a:xfrm>
            <a:off x="342265" y="3658235"/>
            <a:ext cx="3710940" cy="5708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400"/>
              <a:t>“Classifications of Fermi-LAT unassociated sources in multiple machine learning methods”</a:t>
            </a:r>
            <a:endParaRPr lang="en-US" altLang="zh-CN" sz="1400"/>
          </a:p>
          <a:p>
            <a:endParaRPr lang="en-US" altLang="zh-CN" sz="1400"/>
          </a:p>
          <a:p>
            <a:r>
              <a:rPr lang="en-US" altLang="zh-CN" sz="1400">
                <a:sym typeface="+mn-ea"/>
              </a:rPr>
              <a:t>Fermi-LAT 4FGL-DR3 </a:t>
            </a:r>
            <a:r>
              <a:rPr lang="zh-CN" altLang="en-US" sz="1400">
                <a:sym typeface="+mn-ea"/>
              </a:rPr>
              <a:t>点源总数</a:t>
            </a:r>
            <a:r>
              <a:rPr lang="en-US" altLang="zh-CN" sz="1400">
                <a:sym typeface="+mn-ea"/>
              </a:rPr>
              <a:t>	6658 </a:t>
            </a:r>
            <a:endParaRPr lang="zh-CN" altLang="en-US" sz="1400"/>
          </a:p>
          <a:p>
            <a:r>
              <a:rPr lang="zh-CN" altLang="en-US" sz="1400">
                <a:sym typeface="+mn-ea"/>
              </a:rPr>
              <a:t>已证认</a:t>
            </a:r>
            <a:r>
              <a:rPr lang="en-US" altLang="zh-CN" sz="1400">
                <a:sym typeface="+mn-ea"/>
              </a:rPr>
              <a:t>/</a:t>
            </a:r>
            <a:r>
              <a:rPr lang="zh-CN" altLang="en-US" sz="1400">
                <a:sym typeface="+mn-ea"/>
              </a:rPr>
              <a:t>已关联源</a:t>
            </a:r>
            <a:r>
              <a:rPr lang="en-US" altLang="zh-CN" sz="1400">
                <a:sym typeface="+mn-ea"/>
              </a:rPr>
              <a:t>	                  4367 </a:t>
            </a:r>
            <a:endParaRPr lang="en-US" altLang="zh-CN" sz="1400">
              <a:sym typeface="+mn-ea"/>
            </a:endParaRPr>
          </a:p>
          <a:p>
            <a:r>
              <a:rPr lang="zh-CN" altLang="en-US" sz="1400">
                <a:sym typeface="+mn-ea"/>
              </a:rPr>
              <a:t>未证认源</a:t>
            </a:r>
            <a:r>
              <a:rPr lang="en-US" altLang="zh-CN" sz="1400">
                <a:sym typeface="+mn-ea"/>
              </a:rPr>
              <a:t> unassociated 	2157 </a:t>
            </a:r>
            <a:endParaRPr lang="zh-CN" altLang="en-US" sz="1400"/>
          </a:p>
          <a:p>
            <a:r>
              <a:rPr lang="zh-CN" altLang="en-US" sz="1400">
                <a:sym typeface="+mn-ea"/>
              </a:rPr>
              <a:t>弱关联但性质未知</a:t>
            </a:r>
            <a:r>
              <a:rPr lang="en-US" altLang="zh-CN" sz="1400">
                <a:sym typeface="+mn-ea"/>
              </a:rPr>
              <a:t> unk	                   134 </a:t>
            </a:r>
            <a:endParaRPr lang="zh-CN" altLang="en-US" sz="1400"/>
          </a:p>
          <a:p>
            <a:endParaRPr lang="en-US" altLang="zh-CN" sz="1400"/>
          </a:p>
          <a:p>
            <a:r>
              <a:rPr lang="en-US" altLang="zh-CN" sz="1400">
                <a:sym typeface="+mn-ea"/>
              </a:rPr>
              <a:t>~ 223 </a:t>
            </a:r>
            <a:r>
              <a:rPr lang="zh-CN" altLang="en-US" sz="1400">
                <a:sym typeface="+mn-ea"/>
              </a:rPr>
              <a:t>个</a:t>
            </a:r>
            <a:r>
              <a:rPr lang="en-US" altLang="zh-CN" sz="14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可能的</a:t>
            </a:r>
            <a:r>
              <a:rPr lang="en-US" altLang="zh-CN" sz="1400">
                <a:sym typeface="+mn-ea"/>
              </a:rPr>
              <a:t>PSR </a:t>
            </a:r>
            <a:r>
              <a:rPr lang="zh-CN" altLang="en-US" sz="1400">
                <a:sym typeface="+mn-ea"/>
              </a:rPr>
              <a:t>候选体</a:t>
            </a:r>
            <a:r>
              <a:rPr lang="en-US" altLang="zh-CN" sz="1400">
                <a:sym typeface="+mn-ea"/>
              </a:rPr>
              <a:t>  </a:t>
            </a:r>
            <a:endParaRPr lang="en-US" altLang="zh-CN" sz="1400"/>
          </a:p>
          <a:p>
            <a:r>
              <a:rPr lang="en-US" altLang="zh-CN" sz="1400"/>
              <a:t>Zhu et al. 2024 </a:t>
            </a:r>
            <a:r>
              <a:rPr lang="en-US" altLang="zh-CN" sz="1400"/>
              <a:t>MNRAS</a:t>
            </a:r>
            <a:endParaRPr lang="en-US" altLang="zh-CN" sz="1400"/>
          </a:p>
          <a:p>
            <a:endParaRPr lang="en-US" altLang="zh-CN" sz="1400"/>
          </a:p>
          <a:p>
            <a:endParaRPr lang="en-US" altLang="zh-CN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4445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从 pulsar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-candidates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MeerKAT 验证</a:t>
            </a:r>
            <a:endParaRPr sz="18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ML-guided radio </a:t>
            </a: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&amp; gamma </a:t>
            </a: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search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8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47650" y="1872615"/>
            <a:ext cx="869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122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240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79</a:t>
            </a:r>
            <a:endParaRPr sz="2400" b="1">
              <a:solidFill>
                <a:srgbClr val="1554D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19380" y="967105"/>
            <a:ext cx="1127125" cy="7283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4FGL targets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426210" y="1844675"/>
            <a:ext cx="869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122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280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9</a:t>
            </a:r>
            <a:endParaRPr sz="2800" b="1">
              <a:solidFill>
                <a:srgbClr val="1554D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343660" y="869315"/>
            <a:ext cx="952500" cy="4965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63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new 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radio pulsar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s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3790950" y="857250"/>
            <a:ext cx="5035296" cy="5238750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790950" y="6075998"/>
            <a:ext cx="5035296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64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0" y="1390650"/>
            <a:ext cx="4991100" cy="3886200"/>
          </a:xfrm>
          <a:prstGeom prst="rect">
            <a:avLst/>
          </a:prstGeom>
        </p:spPr>
      </p:pic>
      <p:sp>
        <p:nvSpPr>
          <p:cNvPr id="37" name="矩形 36"/>
          <p:cNvSpPr>
            <a:spLocks noGrp="1"/>
          </p:cNvSpPr>
          <p:nvPr/>
        </p:nvSpPr>
        <p:spPr>
          <a:xfrm>
            <a:off x="3838575" y="5938838"/>
            <a:ext cx="4940046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Clark et al. 2023, MNRAS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8832437" y="857250"/>
            <a:ext cx="2826163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8832437" y="3453527"/>
            <a:ext cx="2826163" cy="20003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68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0" y="981075"/>
            <a:ext cx="2571750" cy="2305050"/>
          </a:xfrm>
          <a:prstGeom prst="rect">
            <a:avLst/>
          </a:prstGeom>
        </p:spPr>
      </p:pic>
      <p:sp>
        <p:nvSpPr>
          <p:cNvPr id="41" name="矩形 40"/>
          <p:cNvSpPr>
            <a:spLocks noGrp="1"/>
          </p:cNvSpPr>
          <p:nvPr/>
        </p:nvSpPr>
        <p:spPr>
          <a:xfrm>
            <a:off x="8880062" y="3316367"/>
            <a:ext cx="2730913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Clark et al. 2023, MNRAS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8832437" y="3479721"/>
            <a:ext cx="2826163" cy="2616279"/>
          </a:xfrm>
          <a:prstGeom prst="rect">
            <a:avLst/>
          </a:prstGeom>
          <a:solidFill>
            <a:srgbClr val="FFFFFF"/>
          </a:solidFill>
          <a:ln w="8096">
            <a:solidFill>
              <a:srgbClr val="1F2933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8832437" y="6075998"/>
            <a:ext cx="2826163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72" name="图片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3648075"/>
            <a:ext cx="2305050" cy="2266950"/>
          </a:xfrm>
          <a:prstGeom prst="rect">
            <a:avLst/>
          </a:prstGeom>
        </p:spPr>
      </p:pic>
      <p:sp>
        <p:nvSpPr>
          <p:cNvPr id="45" name="矩形 44"/>
          <p:cNvSpPr>
            <a:spLocks noGrp="1"/>
          </p:cNvSpPr>
          <p:nvPr/>
        </p:nvSpPr>
        <p:spPr>
          <a:xfrm>
            <a:off x="8880062" y="5938838"/>
            <a:ext cx="2730913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Clark et al. 2023, MNRAS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76" name="图片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24" name="矩形 23"/>
          <p:cNvSpPr>
            <a:spLocks noGrp="1"/>
          </p:cNvSpPr>
          <p:nvPr/>
        </p:nvSpPr>
        <p:spPr>
          <a:xfrm>
            <a:off x="335915" y="3190875"/>
            <a:ext cx="3130550" cy="17157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射电发现给</a:t>
            </a:r>
            <a:r>
              <a:rPr lang="zh-CN"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出脉冲星参数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；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再回到 LAT 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数据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做 weighted 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折叠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、和 gamma-ray timing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最后证认gamma 脉冲星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8" name="文本框 7"/>
          <p:cNvSpPr>
            <a:spLocks noGrp="1"/>
          </p:cNvSpPr>
          <p:nvPr/>
        </p:nvSpPr>
        <p:spPr>
          <a:xfrm>
            <a:off x="114300" y="539115"/>
            <a:ext cx="1181989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t>The TRAPUM L-band survey for pulsars in Fermi-LAT gamma-ray sources</a:t>
            </a: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2639695" y="915035"/>
            <a:ext cx="952500" cy="4965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63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new 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gamma pulsar</a:t>
            </a:r>
            <a:r>
              <a:rPr sz="18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s</a:t>
            </a:r>
            <a:endParaRPr sz="18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2676525" y="1845310"/>
            <a:ext cx="8699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122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2800" b="1">
                <a:solidFill>
                  <a:srgbClr val="1554D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</a:t>
            </a:r>
            <a:endParaRPr sz="2800" b="1">
              <a:solidFill>
                <a:srgbClr val="1554D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Photon weighting：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提升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信噪比</a:t>
            </a:r>
            <a:endParaRPr sz="20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Photon weighting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9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2029" name="图片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12001" name="文本 12001"/>
          <p:cNvSpPr>
            <a:spLocks noGrp="1"/>
          </p:cNvSpPr>
          <p:nvPr/>
        </p:nvSpPr>
        <p:spPr>
          <a:xfrm>
            <a:off x="432689" y="692023"/>
            <a:ext cx="3246120" cy="86868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Simple weights</a:t>
            </a:r>
            <a:endParaRPr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6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近似把权重写成能量项与空间项的乘积，高能且靠近候选源的 photon 权重更高。</a:t>
            </a:r>
            <a:endParaRPr sz="16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02" name="文本 12002"/>
          <p:cNvSpPr>
            <a:spLocks noGrp="1"/>
          </p:cNvSpPr>
          <p:nvPr/>
        </p:nvSpPr>
        <p:spPr>
          <a:xfrm>
            <a:off x="432435" y="4074795"/>
            <a:ext cx="6523355" cy="192786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sz="180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Model weights</a:t>
            </a:r>
            <a:endParaRPr sz="180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buNone/>
            </a:pPr>
            <a:r>
              <a:rPr sz="20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Bruel 2019 的关键改进是用 ROI 的完整空间-光谱模型估计每个 photon 属于目标源的概率。</a:t>
            </a:r>
            <a:endParaRPr sz="20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buNone/>
            </a:pPr>
            <a:r>
              <a:rPr sz="20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对每个 PSF event type 分别建立 source counts cube 和 total counts cube。</a:t>
            </a:r>
            <a:endParaRPr sz="20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2032" name="Bruel model cube formul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" y="1699260"/>
            <a:ext cx="5878830" cy="1176020"/>
          </a:xfrm>
          <a:prstGeom prst="rect">
            <a:avLst/>
          </a:prstGeom>
          <a:ln>
            <a:noFill/>
          </a:ln>
        </p:spPr>
      </p:pic>
      <p:sp>
        <p:nvSpPr>
          <p:cNvPr id="12021" name="文本 12021"/>
          <p:cNvSpPr>
            <a:spLocks noGrp="1"/>
          </p:cNvSpPr>
          <p:nvPr/>
        </p:nvSpPr>
        <p:spPr>
          <a:xfrm>
            <a:off x="432435" y="6271260"/>
            <a:ext cx="4709160" cy="219456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sz="1600" b="1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Bruel 2019, A&amp;A 622, A108</a:t>
            </a:r>
            <a:endParaRPr sz="1600" b="1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22" name="文本 12022"/>
          <p:cNvSpPr>
            <a:spLocks noGrp="1"/>
          </p:cNvSpPr>
          <p:nvPr/>
        </p:nvSpPr>
        <p:spPr>
          <a:xfrm>
            <a:off x="911352" y="3284855"/>
            <a:ext cx="2633472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sz="1400" b="1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Kerr 2011</a:t>
            </a:r>
            <a:endParaRPr sz="1400" b="1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203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2852420"/>
            <a:ext cx="8966200" cy="685800"/>
          </a:xfrm>
          <a:prstGeom prst="rect">
            <a:avLst/>
          </a:prstGeom>
        </p:spPr>
      </p:pic>
      <p:sp>
        <p:nvSpPr>
          <p:cNvPr id="5" name="文本框 4"/>
          <p:cNvSpPr>
            <a:spLocks noGrp="1"/>
          </p:cNvSpPr>
          <p:nvPr/>
        </p:nvSpPr>
        <p:spPr>
          <a:xfrm>
            <a:off x="3575685" y="3684270"/>
            <a:ext cx="6096000" cy="3683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t>https://fermi.gsfc.nasa.gov/ssc/data/analysis/user/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从 Fermi 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data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到 gamma-ray pulsation</a:t>
            </a:r>
            <a:endParaRPr sz="20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Search workflow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10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7" name="椭圆 16"/>
          <p:cNvSpPr>
            <a:spLocks noGrp="1"/>
          </p:cNvSpPr>
          <p:nvPr/>
        </p:nvSpPr>
        <p:spPr>
          <a:xfrm>
            <a:off x="180975" y="819150"/>
            <a:ext cx="200025" cy="200025"/>
          </a:xfrm>
          <a:prstGeom prst="ellipse">
            <a:avLst/>
          </a:prstGeom>
          <a:solidFill>
            <a:srgbClr val="FFFFFF"/>
          </a:solidFill>
          <a:ln w="11430">
            <a:solidFill>
              <a:srgbClr val="C51F32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229553" y="850583"/>
            <a:ext cx="9525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1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79425" y="819150"/>
            <a:ext cx="2286000" cy="114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TS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/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residual map 检查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源位置处是否有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gamma-ray excess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1" name="右箭头 20"/>
          <p:cNvSpPr>
            <a:spLocks noGrp="1"/>
          </p:cNvSpPr>
          <p:nvPr/>
        </p:nvSpPr>
        <p:spPr>
          <a:xfrm>
            <a:off x="2847975" y="857250"/>
            <a:ext cx="171450" cy="123825"/>
          </a:xfrm>
          <a:prstGeom prst="rightArrow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23" name="椭圆 22"/>
          <p:cNvSpPr>
            <a:spLocks noGrp="1"/>
          </p:cNvSpPr>
          <p:nvPr/>
        </p:nvSpPr>
        <p:spPr>
          <a:xfrm>
            <a:off x="3133725" y="819150"/>
            <a:ext cx="200025" cy="200025"/>
          </a:xfrm>
          <a:prstGeom prst="ellipse">
            <a:avLst/>
          </a:prstGeom>
          <a:solidFill>
            <a:srgbClr val="FFFFFF"/>
          </a:solidFill>
          <a:ln w="11430">
            <a:solidFill>
              <a:srgbClr val="1457C5"/>
            </a:solidFill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3182303" y="850583"/>
            <a:ext cx="9525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2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8328660" y="847090"/>
            <a:ext cx="2286000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timing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953000" y="1917065"/>
            <a:ext cx="2286000" cy="114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unbinned photon likelihood 可从稀疏 LAT 光子中提取相位信息。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27" name="右箭头 26"/>
          <p:cNvSpPr>
            <a:spLocks noGrp="1"/>
          </p:cNvSpPr>
          <p:nvPr/>
        </p:nvSpPr>
        <p:spPr>
          <a:xfrm>
            <a:off x="5800725" y="857250"/>
            <a:ext cx="171450" cy="123825"/>
          </a:xfrm>
          <a:prstGeom prst="rightArrow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29" name="椭圆 28"/>
          <p:cNvSpPr>
            <a:spLocks noGrp="1"/>
          </p:cNvSpPr>
          <p:nvPr/>
        </p:nvSpPr>
        <p:spPr>
          <a:xfrm>
            <a:off x="6086475" y="819150"/>
            <a:ext cx="200025" cy="200025"/>
          </a:xfrm>
          <a:prstGeom prst="ellipse">
            <a:avLst/>
          </a:prstGeom>
          <a:solidFill>
            <a:srgbClr val="FFFFFF"/>
          </a:solidFill>
          <a:ln w="11430">
            <a:solidFill>
              <a:srgbClr val="C51F32"/>
            </a:solidFill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6135053" y="850583"/>
            <a:ext cx="9525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3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3432175" y="732790"/>
            <a:ext cx="2286000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weighting 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3305810" y="1029335"/>
            <a:ext cx="2521585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权重把能量、PSF 和背景模型压缩成每个 photon 的源概率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3" name="右箭头 32"/>
          <p:cNvSpPr>
            <a:spLocks noGrp="1"/>
          </p:cNvSpPr>
          <p:nvPr/>
        </p:nvSpPr>
        <p:spPr>
          <a:xfrm>
            <a:off x="7868920" y="908685"/>
            <a:ext cx="171450" cy="123825"/>
          </a:xfrm>
          <a:prstGeom prst="rightArrow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35" name="椭圆 34"/>
          <p:cNvSpPr>
            <a:spLocks noGrp="1"/>
          </p:cNvSpPr>
          <p:nvPr/>
        </p:nvSpPr>
        <p:spPr>
          <a:xfrm>
            <a:off x="8112760" y="854710"/>
            <a:ext cx="200025" cy="200025"/>
          </a:xfrm>
          <a:prstGeom prst="ellipse">
            <a:avLst/>
          </a:prstGeom>
          <a:solidFill>
            <a:srgbClr val="FFFFFF"/>
          </a:solidFill>
          <a:ln w="11430">
            <a:solidFill>
              <a:srgbClr val="1457C5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8154988" y="846773"/>
            <a:ext cx="9525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4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6456045" y="819150"/>
            <a:ext cx="1200785" cy="35115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tempo2 </a:t>
            </a: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fold</a:t>
            </a:r>
            <a:endParaRPr sz="140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pic>
        <p:nvPicPr>
          <p:cNvPr id="98" name="图片 1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160" y="1485900"/>
            <a:ext cx="6032500" cy="362585"/>
          </a:xfrm>
          <a:prstGeom prst="rect">
            <a:avLst/>
          </a:prstGeom>
        </p:spPr>
      </p:pic>
      <p:sp>
        <p:nvSpPr>
          <p:cNvPr id="62" name="矩形 61"/>
          <p:cNvSpPr>
            <a:spLocks noGrp="1"/>
          </p:cNvSpPr>
          <p:nvPr/>
        </p:nvSpPr>
        <p:spPr>
          <a:xfrm>
            <a:off x="7529417" y="6075998"/>
            <a:ext cx="4129183" cy="20003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100" name="图片 1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5" y="2832735"/>
            <a:ext cx="2927985" cy="2259330"/>
          </a:xfrm>
          <a:prstGeom prst="rect">
            <a:avLst/>
          </a:prstGeom>
        </p:spPr>
      </p:pic>
      <p:sp>
        <p:nvSpPr>
          <p:cNvPr id="64" name="矩形 63"/>
          <p:cNvSpPr>
            <a:spLocks noGrp="1"/>
          </p:cNvSpPr>
          <p:nvPr/>
        </p:nvSpPr>
        <p:spPr>
          <a:xfrm>
            <a:off x="4871085" y="5805170"/>
            <a:ext cx="436816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Ray et al. 2011, ApJS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66" name="矩形 65"/>
          <p:cNvSpPr>
            <a:spLocks noGrp="1"/>
          </p:cNvSpPr>
          <p:nvPr/>
        </p:nvSpPr>
        <p:spPr>
          <a:xfrm>
            <a:off x="171450" y="6075998"/>
            <a:ext cx="7351776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68" name="矩形 67"/>
          <p:cNvSpPr>
            <a:spLocks noGrp="1"/>
          </p:cNvSpPr>
          <p:nvPr/>
        </p:nvSpPr>
        <p:spPr>
          <a:xfrm>
            <a:off x="219075" y="5938838"/>
            <a:ext cx="7256526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C. J. CLARK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et al. 201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04" name="图片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pic>
        <p:nvPicPr>
          <p:cNvPr id="105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" y="2068830"/>
            <a:ext cx="4587875" cy="3465830"/>
          </a:xfrm>
          <a:prstGeom prst="rect">
            <a:avLst/>
          </a:prstGeom>
        </p:spPr>
      </p:pic>
      <p:pic>
        <p:nvPicPr>
          <p:cNvPr id="10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370" y="1341120"/>
            <a:ext cx="3867785" cy="4559935"/>
          </a:xfrm>
          <a:prstGeom prst="rect">
            <a:avLst/>
          </a:prstGeom>
        </p:spPr>
      </p:pic>
      <p:sp>
        <p:nvSpPr>
          <p:cNvPr id="22" name="矩形 21"/>
          <p:cNvSpPr>
            <a:spLocks noGrp="1"/>
          </p:cNvSpPr>
          <p:nvPr/>
        </p:nvSpPr>
        <p:spPr>
          <a:xfrm>
            <a:off x="9353550" y="5952490"/>
            <a:ext cx="1905000" cy="123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C. J. CLARK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et al. 201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</a:t>
            </a: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9" name="右箭头 38"/>
          <p:cNvSpPr>
            <a:spLocks noGrp="1"/>
          </p:cNvSpPr>
          <p:nvPr/>
        </p:nvSpPr>
        <p:spPr>
          <a:xfrm>
            <a:off x="9084945" y="912495"/>
            <a:ext cx="171450" cy="123825"/>
          </a:xfrm>
          <a:prstGeom prst="rightArrow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1" name="椭圆 40"/>
          <p:cNvSpPr>
            <a:spLocks noGrp="1"/>
          </p:cNvSpPr>
          <p:nvPr/>
        </p:nvSpPr>
        <p:spPr>
          <a:xfrm>
            <a:off x="9370695" y="874395"/>
            <a:ext cx="200025" cy="200025"/>
          </a:xfrm>
          <a:prstGeom prst="ellipse">
            <a:avLst/>
          </a:prstGeom>
          <a:solidFill>
            <a:srgbClr val="FFFFFF"/>
          </a:solidFill>
          <a:ln w="11430">
            <a:solidFill>
              <a:srgbClr val="C51F32"/>
            </a:solidFill>
            <a:prstDash val="solid"/>
          </a:ln>
        </p:spPr>
      </p:sp>
      <p:sp>
        <p:nvSpPr>
          <p:cNvPr id="40" name="矩形 39"/>
          <p:cNvSpPr>
            <a:spLocks noGrp="1"/>
          </p:cNvSpPr>
          <p:nvPr/>
        </p:nvSpPr>
        <p:spPr>
          <a:xfrm>
            <a:off x="9419273" y="905828"/>
            <a:ext cx="9525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ctr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5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624695" y="874395"/>
            <a:ext cx="2286000" cy="10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pulse</a:t>
            </a:r>
            <a:r>
              <a: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</a:t>
            </a:r>
            <a:endParaRPr sz="970" b="0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970" b="0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</a:p>
        </p:txBody>
      </p:sp>
      <p:pic>
        <p:nvPicPr>
          <p:cNvPr id="112" name="图片 7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3985" y="1162685"/>
            <a:ext cx="2886710" cy="4108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>
              <a:buNone/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盲搜</a:t>
            </a: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：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Einstein@Home主导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GPU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计算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+</a:t>
            </a:r>
            <a:r>
              <a:rPr sz="225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志愿计算资源</a:t>
            </a:r>
            <a:endParaRPr sz="225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Blind search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11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6028" name="图片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15001" name="文本 15001"/>
          <p:cNvSpPr>
            <a:spLocks noGrp="1"/>
          </p:cNvSpPr>
          <p:nvPr/>
        </p:nvSpPr>
        <p:spPr>
          <a:xfrm>
            <a:off x="420624" y="841248"/>
            <a:ext cx="3255264" cy="100584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0000" lnSpcReduction="15000"/>
          </a:bodyPr>
          <a:lstStyle/>
          <a:p>
            <a:pPr>
              <a:buNone/>
            </a:pPr>
            <a:r>
              <a:rPr sz="160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效率瓶颈来自哪里</a:t>
            </a:r>
            <a:endParaRPr sz="160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41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没有星历时必须同时搜索 f、fdot、天空位置；如果是双星，还要搜索轨道参数。</a:t>
            </a:r>
            <a:endParaRPr sz="141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41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观测时长越长，相干相位越敏感，网格快速膨胀</a:t>
            </a:r>
            <a:endParaRPr sz="141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6030" name="Blind search phase and grid formul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5" y="1847850"/>
            <a:ext cx="5713730" cy="1821815"/>
          </a:xfrm>
          <a:prstGeom prst="rect">
            <a:avLst/>
          </a:prstGeom>
          <a:ln>
            <a:noFill/>
          </a:ln>
        </p:spPr>
      </p:pic>
      <p:sp>
        <p:nvSpPr>
          <p:cNvPr id="15002" name="文本 15002"/>
          <p:cNvSpPr>
            <a:spLocks noGrp="1"/>
          </p:cNvSpPr>
          <p:nvPr/>
        </p:nvSpPr>
        <p:spPr>
          <a:xfrm>
            <a:off x="263779" y="5013198"/>
            <a:ext cx="3255264" cy="694944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sz="160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半相干策略</a:t>
            </a:r>
            <a:endParaRPr sz="160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buNone/>
            </a:pPr>
            <a:r>
              <a:rPr sz="16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先用较短 lag window 保留一部分相干信息，快速扫完整参数空间；只对少量候选进入更长窗口</a:t>
            </a:r>
            <a:endParaRPr sz="16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6032" name="Clark 2017 candidate phaseogram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435" y="332740"/>
            <a:ext cx="4613910" cy="6322695"/>
          </a:xfrm>
          <a:prstGeom prst="rect">
            <a:avLst/>
          </a:prstGeom>
          <a:ln>
            <a:noFill/>
          </a:ln>
        </p:spPr>
      </p:pic>
      <p:sp>
        <p:nvSpPr>
          <p:cNvPr id="16021" name="文本 16021"/>
          <p:cNvSpPr>
            <a:spLocks noGrp="1"/>
          </p:cNvSpPr>
          <p:nvPr/>
        </p:nvSpPr>
        <p:spPr>
          <a:xfrm>
            <a:off x="8544560" y="6237732"/>
            <a:ext cx="7498080" cy="301752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/>
          </a:bodyPr>
          <a:lstStyle/>
          <a:p>
            <a:pPr>
              <a:buNone/>
            </a:pPr>
            <a:r>
              <a:rPr sz="1150" b="1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Clark et al. 2017, ApJ</a:t>
            </a:r>
            <a:endParaRPr sz="1150" b="1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1703705" y="1772603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sz="1600"/>
              <a:t>相位模型</a:t>
            </a:r>
            <a:endParaRPr sz="1600"/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191770" y="3789045"/>
            <a:ext cx="6096000" cy="460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/>
              <a:t>Clark et al. 2017, “The Einstein@Home Gamma-ray Pulsar Survey. I. Search Methods, Sensitivity and Discovery of New Young Gamma-ray Pulsars”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Gamma-ray pulse of MSP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J0447+2447 </a:t>
            </a:r>
            <a:endParaRPr sz="20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12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14300" y="6813233"/>
            <a:ext cx="4327208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51" name="图片 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750" y="621030"/>
            <a:ext cx="4126230" cy="6023610"/>
          </a:xfrm>
          <a:prstGeom prst="rect">
            <a:avLst/>
          </a:prstGeom>
        </p:spPr>
      </p:pic>
      <p:sp>
        <p:nvSpPr>
          <p:cNvPr id="40" name="矩形 39"/>
          <p:cNvSpPr>
            <a:spLocks noGrp="1"/>
          </p:cNvSpPr>
          <p:nvPr/>
        </p:nvSpPr>
        <p:spPr>
          <a:xfrm>
            <a:off x="114300" y="6524943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Zhou et al. 2025, ApJ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53" name="图片 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050" y="589915"/>
            <a:ext cx="5162550" cy="2795905"/>
          </a:xfrm>
          <a:prstGeom prst="rect">
            <a:avLst/>
          </a:prstGeom>
        </p:spPr>
      </p:pic>
      <p:pic>
        <p:nvPicPr>
          <p:cNvPr id="54" name="图片 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335" y="3429000"/>
            <a:ext cx="4749800" cy="3051810"/>
          </a:xfrm>
          <a:prstGeom prst="rect">
            <a:avLst/>
          </a:prstGeom>
        </p:spPr>
      </p:pic>
      <p:pic>
        <p:nvPicPr>
          <p:cNvPr id="55" name="图片 9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8" name="文本框 7"/>
          <p:cNvSpPr>
            <a:spLocks noGrp="1"/>
          </p:cNvSpPr>
          <p:nvPr/>
        </p:nvSpPr>
        <p:spPr>
          <a:xfrm>
            <a:off x="119380" y="836930"/>
            <a:ext cx="2465070" cy="304419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buNone/>
            </a:pPr>
            <a:r>
              <a:rPr sz="1600"/>
              <a:t>FAST radio </a:t>
            </a:r>
            <a:r>
              <a:rPr sz="1600"/>
              <a:t>timing  </a:t>
            </a:r>
            <a:endParaRPr sz="1600"/>
          </a:p>
          <a:p>
            <a:pPr algn="ctr">
              <a:buNone/>
            </a:pPr>
            <a:r>
              <a:rPr sz="1600"/>
              <a:t>↓</a:t>
            </a:r>
            <a:endParaRPr sz="1600"/>
          </a:p>
          <a:p>
            <a:pPr algn="ctr">
              <a:buNone/>
            </a:pPr>
            <a:r>
              <a:rPr sz="1600"/>
              <a:t>add weights</a:t>
            </a:r>
            <a:endParaRPr sz="1600"/>
          </a:p>
          <a:p>
            <a:pPr algn="ctr">
              <a:buNone/>
            </a:pPr>
            <a:r>
              <a:rPr sz="1600"/>
              <a:t>↓</a:t>
            </a:r>
            <a:endParaRPr sz="1600"/>
          </a:p>
          <a:p>
            <a:pPr algn="ctr">
              <a:buNone/>
            </a:pPr>
            <a:r>
              <a:rPr sz="1600"/>
              <a:t>fold</a:t>
            </a:r>
            <a:endParaRPr sz="1600"/>
          </a:p>
          <a:p>
            <a:pPr algn="ctr">
              <a:buNone/>
            </a:pPr>
            <a:r>
              <a:rPr sz="1600"/>
              <a:t>↓</a:t>
            </a:r>
            <a:endParaRPr sz="1600"/>
          </a:p>
          <a:p>
            <a:pPr algn="ctr">
              <a:buNone/>
            </a:pPr>
            <a:r>
              <a:rPr sz="1600"/>
              <a:t>jointly radio and </a:t>
            </a:r>
            <a:endParaRPr sz="1600"/>
          </a:p>
          <a:p>
            <a:pPr algn="ctr">
              <a:buNone/>
            </a:pPr>
            <a:r>
              <a:rPr sz="1600"/>
              <a:t>gamma-ray timing</a:t>
            </a:r>
            <a:endParaRPr sz="1600"/>
          </a:p>
          <a:p>
            <a:pPr algn="ctr">
              <a:buNone/>
            </a:pPr>
            <a:r>
              <a:rPr sz="1600"/>
              <a:t>↓</a:t>
            </a:r>
            <a:endParaRPr sz="1600"/>
          </a:p>
          <a:p>
            <a:pPr algn="ctr">
              <a:buNone/>
            </a:pPr>
            <a:r>
              <a:rPr sz="1600"/>
              <a:t>gamma-ray pulse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photon  层面的 gamma-ray timing</a:t>
            </a:r>
            <a:endParaRPr sz="18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13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62" name="图片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5775" y="857250"/>
            <a:ext cx="7329170" cy="4819650"/>
          </a:xfrm>
          <a:prstGeom prst="rect">
            <a:avLst/>
          </a:prstGeom>
        </p:spPr>
      </p:pic>
      <p:sp>
        <p:nvSpPr>
          <p:cNvPr id="32" name="矩形 31"/>
          <p:cNvSpPr>
            <a:spLocks noGrp="1"/>
          </p:cNvSpPr>
          <p:nvPr/>
        </p:nvSpPr>
        <p:spPr>
          <a:xfrm>
            <a:off x="6672580" y="6495733"/>
            <a:ext cx="4231958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Clark et al. 2026, arXiv:2601.07592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64" name="图片 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45" name="矩形 44"/>
          <p:cNvSpPr>
            <a:spLocks noGrp="1"/>
          </p:cNvSpPr>
          <p:nvPr/>
        </p:nvSpPr>
        <p:spPr>
          <a:xfrm>
            <a:off x="571500" y="91440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838200" y="933450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用当前星历给每个 γ-ray photon 计算相位；灰度表示 photon weight，越黑</a:t>
            </a:r>
            <a:r>
              <a:rPr lang="zh-CN"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权重越高</a:t>
            </a: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571500" y="183007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B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8" name="矩形 47"/>
          <p:cNvSpPr>
            <a:spLocks noGrp="1"/>
          </p:cNvSpPr>
          <p:nvPr/>
        </p:nvSpPr>
        <p:spPr>
          <a:xfrm>
            <a:off x="838200" y="1943100"/>
            <a:ext cx="3143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根据当前相位分布，</a:t>
            </a:r>
            <a:r>
              <a:rPr lang="zh-CN"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用</a:t>
            </a: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模板</a:t>
            </a:r>
            <a:r>
              <a:rPr lang="zh-CN"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表示脉冲轮廓</a:t>
            </a: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9" name="矩形 48"/>
          <p:cNvSpPr>
            <a:spLocks noGrp="1"/>
          </p:cNvSpPr>
          <p:nvPr/>
        </p:nvSpPr>
        <p:spPr>
          <a:xfrm>
            <a:off x="571500" y="270891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801370" y="2637155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计算每个 photon 更可能属于哪个脉冲峰，或属于背景。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1" name="矩形 50"/>
          <p:cNvSpPr>
            <a:spLocks noGrp="1"/>
          </p:cNvSpPr>
          <p:nvPr/>
        </p:nvSpPr>
        <p:spPr>
          <a:xfrm>
            <a:off x="571500" y="311658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2" name="矩形 51"/>
          <p:cNvSpPr>
            <a:spLocks noGrp="1"/>
          </p:cNvSpPr>
          <p:nvPr/>
        </p:nvSpPr>
        <p:spPr>
          <a:xfrm>
            <a:off x="838200" y="3135630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按概率把 photon 随机分配到不同峰或背景；彩色点是被认为来自脉冲峰的 photon。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3" name="矩形 52"/>
          <p:cNvSpPr>
            <a:spLocks noGrp="1"/>
          </p:cNvSpPr>
          <p:nvPr/>
        </p:nvSpPr>
        <p:spPr>
          <a:xfrm>
            <a:off x="539115" y="414909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4" name="矩形 53"/>
          <p:cNvSpPr>
            <a:spLocks noGrp="1"/>
          </p:cNvSpPr>
          <p:nvPr/>
        </p:nvSpPr>
        <p:spPr>
          <a:xfrm>
            <a:off x="839470" y="4022725"/>
            <a:ext cx="3143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采样 timing-noise 的超参数，例如噪声幅度和谱指数；决定允许多强的随机 timing 漂移。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5" name="矩形 54"/>
          <p:cNvSpPr>
            <a:spLocks noGrp="1"/>
          </p:cNvSpPr>
          <p:nvPr/>
        </p:nvSpPr>
        <p:spPr>
          <a:xfrm>
            <a:off x="572770" y="4879340"/>
            <a:ext cx="228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65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</a:t>
            </a:r>
            <a:endParaRPr sz="165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6" name="矩形 55"/>
          <p:cNvSpPr>
            <a:spLocks noGrp="1"/>
          </p:cNvSpPr>
          <p:nvPr/>
        </p:nvSpPr>
        <p:spPr>
          <a:xfrm>
            <a:off x="839470" y="4898390"/>
            <a:ext cx="3143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08000"/>
              </a:lnSpc>
              <a:buNone/>
              <a:defRPr sz="1125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4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用被分到脉冲峰的 photon 做 weighted least-squares timing fit，得到一条新的全局相位校正曲线。</a:t>
            </a:r>
            <a:endParaRPr sz="1400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PSR </a:t>
            </a:r>
            <a:r>
              <a:rPr sz="180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J1910-5320  gamma-ray 脉冲候选</a:t>
            </a:r>
            <a:endParaRPr sz="180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9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preview</a:t>
            </a:r>
            <a:endParaRPr sz="9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14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1457C5"/>
          </a:solidFill>
          <a:ln w="0">
            <a:noFill/>
            <a:prstDash val="solid"/>
          </a:ln>
        </p:spPr>
      </p:sp>
      <p:pic>
        <p:nvPicPr>
          <p:cNvPr id="45014" name="图片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45001" name="文本 45001"/>
          <p:cNvSpPr>
            <a:spLocks noGrp="1"/>
          </p:cNvSpPr>
          <p:nvPr/>
        </p:nvSpPr>
        <p:spPr>
          <a:xfrm>
            <a:off x="438912" y="841248"/>
            <a:ext cx="3200400" cy="841248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>
              <a:buNone/>
            </a:pPr>
            <a:r>
              <a:rPr sz="160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redback MSP 身份</a:t>
            </a:r>
            <a:endParaRPr sz="160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4FGL J1910.7-5320 对应 </a:t>
            </a:r>
            <a:endParaRPr sz="12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PSR J1910-5320；</a:t>
            </a:r>
            <a:endParaRPr sz="12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TRAPUM/MeerKAT 于 2022-05-31 </a:t>
            </a:r>
            <a:endParaRPr sz="12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探测到 radio pulsations</a:t>
            </a:r>
            <a:endParaRPr sz="12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002" name="文本 45002"/>
          <p:cNvSpPr>
            <a:spLocks noGrp="1"/>
          </p:cNvSpPr>
          <p:nvPr/>
        </p:nvSpPr>
        <p:spPr>
          <a:xfrm>
            <a:off x="438912" y="1901952"/>
            <a:ext cx="3200400" cy="841248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0000" lnSpcReduction="15000"/>
          </a:bodyPr>
          <a:lstStyle/>
          <a:p>
            <a:pPr>
              <a:buNone/>
            </a:pPr>
            <a:r>
              <a:rPr sz="168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双星参数</a:t>
            </a:r>
            <a:endParaRPr sz="168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自转周期 2.33 ms，轨道周期 8.36 hr；</a:t>
            </a:r>
            <a:endParaRPr sz="128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估计 pulsar 质量约 1.4-1.6 M</a:t>
            </a:r>
            <a:r>
              <a:rPr sz="8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⊙</a:t>
            </a: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，</a:t>
            </a:r>
            <a:endParaRPr sz="128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伴星约 0.43-0.45 M</a:t>
            </a:r>
            <a:r>
              <a:rPr sz="80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⊙</a:t>
            </a:r>
            <a:endParaRPr sz="80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003" name="文本 45003"/>
          <p:cNvSpPr>
            <a:spLocks noGrp="1"/>
          </p:cNvSpPr>
          <p:nvPr/>
        </p:nvSpPr>
        <p:spPr>
          <a:xfrm>
            <a:off x="438785" y="2962910"/>
            <a:ext cx="3277870" cy="87757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 fontScale="90000" lnSpcReduction="4999"/>
          </a:bodyPr>
          <a:lstStyle/>
          <a:p>
            <a:pPr>
              <a:buNone/>
            </a:pPr>
            <a:r>
              <a:rPr sz="1680" b="1">
                <a:solidFill>
                  <a:srgbClr val="1F5FBF"/>
                </a:solidFill>
                <a:latin typeface="微软雅黑"/>
                <a:ea typeface="微软雅黑"/>
                <a:cs typeface="微软雅黑"/>
              </a:rPr>
              <a:t>gamma-ray 脉冲候选</a:t>
            </a:r>
            <a:endParaRPr sz="1680" b="1">
              <a:solidFill>
                <a:srgbClr val="1F5FBF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有限星历窗口 MJD 59695.33-60063.96 内，profile 显示稳定单峰；</a:t>
            </a:r>
            <a:endParaRPr sz="128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r>
              <a:rPr sz="1280">
                <a:solidFill>
                  <a:srgbClr val="111111"/>
                </a:solidFill>
                <a:latin typeface="微软雅黑"/>
                <a:ea typeface="微软雅黑"/>
                <a:cs typeface="微软雅黑"/>
              </a:rPr>
              <a:t>weighted H-test 达到 H_w≈174.7</a:t>
            </a:r>
            <a:endParaRPr sz="1280">
              <a:solidFill>
                <a:srgbClr val="11111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5018" name="PSR J1910-5320 gamma-ray pulsation Fig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841375"/>
            <a:ext cx="8043545" cy="5190490"/>
          </a:xfrm>
          <a:prstGeom prst="rect">
            <a:avLst/>
          </a:prstGeom>
          <a:ln>
            <a:noFill/>
          </a:ln>
        </p:spPr>
      </p:pic>
      <p:sp>
        <p:nvSpPr>
          <p:cNvPr id="8" name="文本框 7"/>
          <p:cNvSpPr>
            <a:spLocks noGrp="1"/>
          </p:cNvSpPr>
          <p:nvPr/>
        </p:nvSpPr>
        <p:spPr>
          <a:xfrm>
            <a:off x="8400415" y="3035935"/>
            <a:ext cx="2922270" cy="3244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3200" b="1" i="1">
                <a:solidFill>
                  <a:srgbClr val="FF0000"/>
                </a:solidFill>
              </a:rPr>
              <a:t>Preview</a:t>
            </a:r>
            <a:endParaRPr sz="3200" b="1" i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>
            <a:spLocks noGrp="1"/>
          </p:cNvSpPr>
          <p:nvPr/>
        </p:nvSpPr>
        <p:spPr>
          <a:xfrm>
            <a:off x="5153660" y="-468630"/>
            <a:ext cx="4064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1115314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31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31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Off-pulse </a:t>
            </a:r>
            <a:r>
              <a:rPr lang="en-US" sz="231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analysis </a:t>
            </a:r>
            <a:r>
              <a:rPr>
                <a:sym typeface="+mn-ea"/>
              </a:rPr>
              <a:t>method</a:t>
            </a:r>
            <a:r>
              <a:rPr lang="en-US">
                <a:sym typeface="+mn-ea"/>
              </a:rPr>
              <a:t> </a:t>
            </a:r>
            <a:endParaRPr sz="231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8858250" y="171450"/>
            <a:ext cx="24003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4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4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Off-pulse method</a:t>
            </a:r>
            <a:endParaRPr sz="84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81000" y="857250"/>
            <a:ext cx="3200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3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lang="en-US" sz="1230">
                <a:solidFill>
                  <a:srgbClr val="00B0F0"/>
                </a:solidFill>
                <a:cs typeface="Hiragino Sans GB W6" panose="020B0300000000000000" charset="-122"/>
              </a:rPr>
              <a:t>OFF-pulse analysis</a:t>
            </a:r>
            <a:r>
              <a:rPr lang="zh-CN" altLang="en-US" sz="1230">
                <a:solidFill>
                  <a:srgbClr val="00B0F0"/>
                </a:solidFill>
                <a:cs typeface="Hiragino Sans GB W6" panose="020B0300000000000000" charset="-122"/>
              </a:rPr>
              <a:t>：</a:t>
            </a:r>
            <a:endParaRPr lang="zh-CN" altLang="en-US" sz="1230">
              <a:solidFill>
                <a:srgbClr val="00B0F0"/>
              </a:solidFill>
              <a:cs typeface="Hiragino Sans GB W6" panose="020B0300000000000000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209550" y="1104900"/>
            <a:ext cx="320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1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、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off-pulse 分析先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定义好相位</a:t>
            </a: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折叠出脉冲轮廓后</a:t>
            </a: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alt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2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、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在后续的分析中，只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保留</a:t>
            </a:r>
            <a:r>
              <a:rPr 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OFF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相位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选取的到的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photon</a:t>
            </a:r>
            <a:endParaRPr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alt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3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、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然后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做常规 likelihood</a:t>
            </a:r>
            <a:r>
              <a:rPr 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analysis 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能够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去掉 pulsed</a:t>
            </a:r>
            <a:r>
              <a:rPr 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 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magnetospheric emission </a:t>
            </a:r>
            <a:endParaRPr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对后续</a:t>
            </a:r>
            <a:r>
              <a:rPr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研究 PWN</a:t>
            </a: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或临近源提供基础</a:t>
            </a: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zh-CN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l">
              <a:buNone/>
              <a:defRPr sz="885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缺点</a:t>
            </a:r>
            <a:r>
              <a:rPr lang="en-US" alt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: 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选取</a:t>
            </a:r>
            <a:r>
              <a:rPr lang="en-US" altLang="zh-CN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OFF</a:t>
            </a:r>
            <a:r>
              <a:rPr lang="zh-CN" altLang="en-US" sz="1600" b="1">
                <a:solidFill>
                  <a:srgbClr val="050505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区的光子也会丢掉一部分时间积累的统计光子</a:t>
            </a:r>
            <a:endParaRPr lang="zh-CN" altLang="en-US" sz="1600" b="1">
              <a:solidFill>
                <a:srgbClr val="050505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0980" y="6003290"/>
            <a:ext cx="5109210" cy="393065"/>
          </a:xfrm>
          <a:prstGeom prst="rect">
            <a:avLst/>
          </a:prstGeom>
        </p:spPr>
      </p:pic>
      <p:sp>
        <p:nvSpPr>
          <p:cNvPr id="38" name="矩形 37"/>
          <p:cNvSpPr>
            <a:spLocks noGrp="1"/>
          </p:cNvSpPr>
          <p:nvPr/>
        </p:nvSpPr>
        <p:spPr>
          <a:xfrm>
            <a:off x="3790950" y="6793548"/>
            <a:ext cx="5035296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633095"/>
            <a:ext cx="5147945" cy="5109210"/>
          </a:xfrm>
          <a:prstGeom prst="rect">
            <a:avLst/>
          </a:prstGeom>
        </p:spPr>
      </p:pic>
      <p:sp>
        <p:nvSpPr>
          <p:cNvPr id="40" name="矩形 39"/>
          <p:cNvSpPr>
            <a:spLocks noGrp="1"/>
          </p:cNvSpPr>
          <p:nvPr/>
        </p:nvSpPr>
        <p:spPr>
          <a:xfrm>
            <a:off x="3838575" y="6656388"/>
            <a:ext cx="4940046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565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sz="12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Abdo</a:t>
            </a:r>
            <a:r>
              <a:rPr sz="12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et al. 20</a:t>
            </a:r>
            <a:r>
              <a:rPr lang="en-US" sz="12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</a:t>
            </a:r>
            <a:r>
              <a:rPr sz="12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3, ApJ</a:t>
            </a:r>
            <a:endParaRPr sz="12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8832437" y="6793548"/>
            <a:ext cx="2826163" cy="20003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78533"/>
            <a:ext cx="323850" cy="3191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415" y="1052830"/>
            <a:ext cx="3590925" cy="3564890"/>
          </a:xfrm>
          <a:prstGeom prst="rect">
            <a:avLst/>
          </a:prstGeom>
        </p:spPr>
      </p:pic>
      <p:sp>
        <p:nvSpPr>
          <p:cNvPr id="15" name="矩形 14"/>
          <p:cNvSpPr>
            <a:spLocks noGrp="1"/>
          </p:cNvSpPr>
          <p:nvPr/>
        </p:nvSpPr>
        <p:spPr>
          <a:xfrm>
            <a:off x="11158855" y="6472555"/>
            <a:ext cx="63944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</a:t>
            </a:r>
            <a:r>
              <a:rPr lang="en-US"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5</a:t>
            </a: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Crab 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最新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17 年 Fermi-LAT 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数据下的脉冲轮廓与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off-pulse</a:t>
            </a:r>
            <a:r>
              <a:rPr sz="20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分析</a:t>
            </a:r>
            <a:endParaRPr sz="20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16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32435" y="4364990"/>
            <a:ext cx="32004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chemeClr val="tx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Crab off-pulse</a:t>
            </a:r>
            <a:r>
              <a:rPr sz="2000" b="1">
                <a:solidFill>
                  <a:schemeClr val="tx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→</a:t>
            </a:r>
            <a:endParaRPr sz="2000" b="1">
              <a:solidFill>
                <a:schemeClr val="tx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</a:p>
          <a:p>
            <a:pPr algn="l">
              <a:buNone/>
              <a:defRPr sz="16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000" b="1">
                <a:solidFill>
                  <a:schemeClr val="tx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Crab PWN(Sync+IC)</a:t>
            </a:r>
            <a:endParaRPr sz="2000" b="1">
              <a:solidFill>
                <a:schemeClr val="tx1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91465" y="1484630"/>
            <a:ext cx="3943350" cy="13887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0B0F0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17年fermi数据下的</a:t>
            </a:r>
            <a:endParaRPr sz="1800" b="1">
              <a:solidFill>
                <a:srgbClr val="00B0F0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1800" b="1">
                <a:solidFill>
                  <a:srgbClr val="00B0F0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Crab脉冲轮廓随能量的变化</a:t>
            </a:r>
            <a:r>
              <a:rPr lang="en-US" sz="1800" b="1">
                <a:solidFill>
                  <a:srgbClr val="00B0F0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:</a:t>
            </a:r>
            <a:endParaRPr lang="en-US" sz="1800" b="1">
              <a:solidFill>
                <a:srgbClr val="00B0F0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endParaRPr lang="en-US" sz="1800" b="1">
              <a:solidFill>
                <a:srgbClr val="00B0F0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lang="zh-CN" altLang="en-US" sz="1800" b="0">
                <a:solidFill>
                  <a:schemeClr val="tx1"/>
                </a:solidFill>
                <a:latin typeface="Hiragino Sans GB W3" panose="020B0300000000000000" charset="-122"/>
                <a:ea typeface="Hiragino Sans GB W3" panose="020B0300000000000000" charset="-122"/>
                <a:cs typeface="Hiragino Sans GB W3" panose="020B0300000000000000" charset="-122"/>
              </a:rPr>
              <a:t>结构非常稳定，</a:t>
            </a:r>
            <a:endParaRPr lang="zh-CN" altLang="en-US" sz="1800" b="0">
              <a:solidFill>
                <a:schemeClr val="tx1"/>
              </a:solidFill>
              <a:latin typeface="Hiragino Sans GB W3" panose="020B0300000000000000" charset="-122"/>
              <a:ea typeface="Hiragino Sans GB W3" panose="020B0300000000000000" charset="-122"/>
              <a:cs typeface="Hiragino Sans GB W3" panose="020B0300000000000000" charset="-122"/>
            </a:endParaRPr>
          </a:p>
          <a:p>
            <a:pPr algn="l">
              <a:buNone/>
              <a:defRPr sz="1200" b="1">
                <a:solidFill>
                  <a:srgbClr val="1554D1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lang="zh-CN" altLang="en-US" sz="1800" b="0">
                <a:solidFill>
                  <a:schemeClr val="tx1"/>
                </a:solidFill>
                <a:latin typeface="Hiragino Sans GB W3" panose="020B0300000000000000" charset="-122"/>
                <a:ea typeface="Hiragino Sans GB W3" panose="020B0300000000000000" charset="-122"/>
                <a:cs typeface="Hiragino Sans GB W3" panose="020B0300000000000000" charset="-122"/>
              </a:rPr>
              <a:t>直至</a:t>
            </a:r>
            <a:r>
              <a:rPr lang="en-US" altLang="zh-CN" sz="1800" b="0">
                <a:solidFill>
                  <a:schemeClr val="tx1"/>
                </a:solidFill>
                <a:latin typeface="Hiragino Sans GB W3" panose="020B0300000000000000" charset="-122"/>
                <a:ea typeface="Hiragino Sans GB W3" panose="020B0300000000000000" charset="-122"/>
                <a:cs typeface="Hiragino Sans GB W3" panose="020B0300000000000000" charset="-122"/>
              </a:rPr>
              <a:t>20-30GeV</a:t>
            </a:r>
            <a:r>
              <a:rPr lang="zh-CN" altLang="en-US" sz="1800" b="0">
                <a:solidFill>
                  <a:schemeClr val="tx1"/>
                </a:solidFill>
                <a:latin typeface="Hiragino Sans GB W3" panose="020B0300000000000000" charset="-122"/>
                <a:ea typeface="Hiragino Sans GB W3" panose="020B0300000000000000" charset="-122"/>
                <a:cs typeface="Hiragino Sans GB W3" panose="020B0300000000000000" charset="-122"/>
              </a:rPr>
              <a:t>仍能看见脉冲轮廓结构</a:t>
            </a:r>
            <a:endParaRPr lang="zh-CN" altLang="en-US" sz="1800" b="0">
              <a:solidFill>
                <a:schemeClr val="tx1"/>
              </a:solidFill>
              <a:latin typeface="Hiragino Sans GB W3" panose="020B0300000000000000" charset="-122"/>
              <a:ea typeface="Hiragino Sans GB W3" panose="020B0300000000000000" charset="-122"/>
              <a:cs typeface="Hiragino Sans GB W3" panose="020B0300000000000000" charset="-122"/>
            </a:endParaRPr>
          </a:p>
        </p:txBody>
      </p:sp>
      <p:pic>
        <p:nvPicPr>
          <p:cNvPr id="52" name="图片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325" y="589915"/>
            <a:ext cx="4251325" cy="1963420"/>
          </a:xfrm>
          <a:prstGeom prst="rect">
            <a:avLst/>
          </a:prstGeom>
        </p:spPr>
      </p:pic>
      <p:pic>
        <p:nvPicPr>
          <p:cNvPr id="53" name="图片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065" y="513715"/>
            <a:ext cx="3179445" cy="6235065"/>
          </a:xfrm>
          <a:prstGeom prst="rect">
            <a:avLst/>
          </a:prstGeom>
        </p:spPr>
      </p:pic>
      <p:pic>
        <p:nvPicPr>
          <p:cNvPr id="54" name="图片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245" y="2609850"/>
            <a:ext cx="4084320" cy="3376930"/>
          </a:xfrm>
          <a:prstGeom prst="rect">
            <a:avLst/>
          </a:prstGeom>
        </p:spPr>
      </p:pic>
      <p:sp>
        <p:nvSpPr>
          <p:cNvPr id="40" name="矩形 39"/>
          <p:cNvSpPr>
            <a:spLocks noGrp="1"/>
          </p:cNvSpPr>
          <p:nvPr/>
        </p:nvSpPr>
        <p:spPr>
          <a:xfrm>
            <a:off x="8112760" y="6542405"/>
            <a:ext cx="2392045" cy="869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525" tIns="0" rIns="9525" bIns="0" anchor="ctr"/>
          <a:lstStyle/>
          <a:p>
            <a:pPr algn="l">
              <a:buNone/>
              <a:def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1000" b="1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Zhou et al. 2026, RAA</a:t>
            </a:r>
            <a:endParaRPr sz="1000" b="1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56" name="图片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l">
              <a:buNone/>
              <a:def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defRPr>
            </a:pPr>
            <a:r>
              <a:rPr sz="2250" b="1">
                <a:solidFill>
                  <a:srgbClr val="050505"/>
                </a:solidFill>
                <a:latin typeface="Hiragino Sans GB W6" panose="020B0300000000000000" charset="-122"/>
                <a:ea typeface="Hiragino Sans GB W6" panose="020B0300000000000000" charset="-122"/>
                <a:cs typeface="Hiragino Sans GB W6" panose="020B0300000000000000" charset="-122"/>
              </a:rPr>
              <a:t> off-pulse：J1135--6055 GeV PWN 候选</a:t>
            </a:r>
            <a:endParaRPr sz="2250" b="1">
              <a:solidFill>
                <a:srgbClr val="050505"/>
              </a:solidFill>
              <a:latin typeface="Hiragino Sans GB W6" panose="020B0300000000000000" charset="-122"/>
              <a:ea typeface="Hiragino Sans GB W6" panose="020B0300000000000000" charset="-122"/>
              <a:cs typeface="Hiragino Sans GB W6" panose="020B0300000000000000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14300" y="485775"/>
            <a:ext cx="8934450" cy="18098"/>
          </a:xfrm>
          <a:prstGeom prst="rect">
            <a:avLst/>
          </a:prstGeom>
          <a:solidFill>
            <a:srgbClr val="050505"/>
          </a:solidFill>
          <a:ln w="0">
            <a:solidFill>
              <a:srgbClr val="05050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9048750" y="485775"/>
            <a:ext cx="2609850" cy="18098"/>
          </a:xfrm>
          <a:prstGeom prst="rect">
            <a:avLst/>
          </a:prstGeom>
          <a:solidFill>
            <a:srgbClr val="C51F32"/>
          </a:solidFill>
          <a:ln w="0">
            <a:solidFill>
              <a:srgbClr val="C51F32"/>
            </a:solidFill>
            <a:prstDash val="solid"/>
          </a:ln>
        </p:spPr>
      </p:sp>
      <p:sp>
        <p:nvSpPr>
          <p:cNvPr id="49" name="矩形 48"/>
          <p:cNvSpPr>
            <a:spLocks noGrp="1"/>
          </p:cNvSpPr>
          <p:nvPr/>
        </p:nvSpPr>
        <p:spPr>
          <a:xfrm>
            <a:off x="114300" y="6267450"/>
            <a:ext cx="76200" cy="76200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sp>
        <p:nvSpPr>
          <p:cNvPr id="50" name="矩形 49"/>
          <p:cNvSpPr>
            <a:spLocks noGrp="1"/>
          </p:cNvSpPr>
          <p:nvPr/>
        </p:nvSpPr>
        <p:spPr>
          <a:xfrm>
            <a:off x="247650" y="6305550"/>
            <a:ext cx="10610850" cy="13335"/>
          </a:xfrm>
          <a:prstGeom prst="rect">
            <a:avLst/>
          </a:prstGeom>
          <a:solidFill>
            <a:srgbClr val="C51F32"/>
          </a:solidFill>
          <a:ln w="0">
            <a:noFill/>
            <a:prstDash val="solid"/>
          </a:ln>
        </p:spPr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44001" name="文本 44001"/>
          <p:cNvSpPr txBox="1"/>
          <p:nvPr/>
        </p:nvSpPr>
        <p:spPr>
          <a:xfrm>
            <a:off x="8255" y="841375"/>
            <a:ext cx="2080260" cy="11334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>
              <a:buNone/>
            </a:pPr>
            <a:r>
              <a:rPr lang="en-US" altLang="zh-CN" b="1">
                <a:solidFill>
                  <a:srgbClr val="1F5FBF"/>
                </a:solidFill>
                <a:latin typeface="微软雅黑"/>
                <a:ea typeface="微软雅黑"/>
              </a:rPr>
              <a:t>OFF-pulse </a:t>
            </a:r>
            <a:r>
              <a:rPr lang="zh-CN" b="1">
                <a:solidFill>
                  <a:srgbClr val="1F5FBF"/>
                </a:solidFill>
                <a:latin typeface="微软雅黑"/>
                <a:ea typeface="微软雅黑"/>
              </a:rPr>
              <a:t>相位</a:t>
            </a:r>
            <a:endParaRPr lang="zh-CN" sz="1600"/>
          </a:p>
          <a:p>
            <a:pPr>
              <a:buNone/>
            </a:pPr>
            <a:r>
              <a:rPr lang="zh-CN" sz="1600">
                <a:solidFill>
                  <a:srgbClr val="111111"/>
                </a:solidFill>
                <a:latin typeface="微软雅黑"/>
                <a:ea typeface="微软雅黑"/>
              </a:rPr>
              <a:t>3PC phase-assigned events </a:t>
            </a:r>
            <a:endParaRPr lang="zh-CN" sz="1600">
              <a:solidFill>
                <a:srgbClr val="111111"/>
              </a:solidFill>
              <a:latin typeface="微软雅黑"/>
              <a:ea typeface="微软雅黑"/>
            </a:endParaRPr>
          </a:p>
          <a:p>
            <a:pPr>
              <a:buNone/>
            </a:pPr>
            <a:r>
              <a:rPr lang="zh-CN" sz="1600">
                <a:solidFill>
                  <a:srgbClr val="111111"/>
                </a:solidFill>
                <a:latin typeface="微软雅黑"/>
                <a:ea typeface="微软雅黑"/>
              </a:rPr>
              <a:t> φ=0.14--0.70 作为 OFF 窗口</a:t>
            </a:r>
            <a:endParaRPr lang="zh-CN" sz="1600">
              <a:solidFill>
                <a:srgbClr val="111111"/>
              </a:solidFill>
              <a:latin typeface="微软雅黑"/>
              <a:ea typeface="微软雅黑"/>
            </a:endParaRPr>
          </a:p>
        </p:txBody>
      </p:sp>
      <p:sp>
        <p:nvSpPr>
          <p:cNvPr id="44003" name="文本 44003"/>
          <p:cNvSpPr txBox="1"/>
          <p:nvPr/>
        </p:nvSpPr>
        <p:spPr>
          <a:xfrm>
            <a:off x="48895" y="2578100"/>
            <a:ext cx="2253615" cy="12560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>
              <a:buNone/>
            </a:pPr>
            <a:r>
              <a:rPr lang="zh-CN" sz="1600" b="1">
                <a:solidFill>
                  <a:srgbClr val="1F5FBF"/>
                </a:solidFill>
                <a:latin typeface="微软雅黑"/>
                <a:ea typeface="微软雅黑"/>
              </a:rPr>
              <a:t>GeV PWN 候选</a:t>
            </a:r>
            <a:endParaRPr lang="zh-CN" sz="1400"/>
          </a:p>
          <a:p>
            <a:pPr>
              <a:buNone/>
            </a:pPr>
            <a:r>
              <a:rPr lang="zh-CN" sz="1400">
                <a:solidFill>
                  <a:srgbClr val="111111"/>
                </a:solidFill>
                <a:latin typeface="微软雅黑"/>
                <a:ea typeface="微软雅黑"/>
              </a:rPr>
              <a:t>中心高能成分可用 leptonic IC PWN 模型解释，并受 radio、X-ray、TeV 上限约束</a:t>
            </a:r>
            <a:endParaRPr lang="zh-CN" sz="1400">
              <a:solidFill>
                <a:srgbClr val="111111"/>
              </a:solidFill>
              <a:latin typeface="微软雅黑"/>
              <a:ea typeface="微软雅黑"/>
            </a:endParaRPr>
          </a:p>
        </p:txBody>
      </p:sp>
      <p:sp>
        <p:nvSpPr>
          <p:cNvPr id="44004" name="文本 44004"/>
          <p:cNvSpPr txBox="1"/>
          <p:nvPr/>
        </p:nvSpPr>
        <p:spPr>
          <a:xfrm>
            <a:off x="8255" y="4437380"/>
            <a:ext cx="2466975" cy="132461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>
              <a:buNone/>
            </a:pPr>
            <a:r>
              <a:rPr lang="zh-CN" sz="2000" b="1">
                <a:solidFill>
                  <a:srgbClr val="1F5FBF"/>
                </a:solidFill>
                <a:latin typeface="微软雅黑"/>
                <a:ea typeface="微软雅黑"/>
              </a:rPr>
              <a:t>意义</a:t>
            </a:r>
            <a:endParaRPr lang="zh-CN"/>
          </a:p>
          <a:p>
            <a:pPr>
              <a:buNone/>
            </a:pPr>
            <a:r>
              <a:rPr lang="zh-CN" sz="1600">
                <a:solidFill>
                  <a:srgbClr val="111111"/>
                </a:solidFill>
                <a:latin typeface="微软雅黑"/>
                <a:ea typeface="微软雅黑"/>
              </a:rPr>
              <a:t>off-pulse 分析能把非脉冲成分</a:t>
            </a:r>
            <a:r>
              <a:rPr lang="en-US" altLang="zh-CN" sz="1600">
                <a:solidFill>
                  <a:srgbClr val="111111"/>
                </a:solidFill>
                <a:latin typeface="微软雅黑"/>
                <a:ea typeface="微软雅黑"/>
              </a:rPr>
              <a:t> </a:t>
            </a:r>
            <a:r>
              <a:rPr lang="zh-CN" altLang="en-US" sz="1600">
                <a:solidFill>
                  <a:srgbClr val="111111"/>
                </a:solidFill>
                <a:latin typeface="微软雅黑"/>
                <a:ea typeface="微软雅黑"/>
              </a:rPr>
              <a:t>分离出来，进而研究</a:t>
            </a:r>
            <a:r>
              <a:rPr lang="zh-CN" sz="1600">
                <a:solidFill>
                  <a:srgbClr val="111111"/>
                </a:solidFill>
                <a:latin typeface="微软雅黑"/>
                <a:ea typeface="微软雅黑"/>
              </a:rPr>
              <a:t>PWN 粒子输运以及周围 SNR与气体环境的相互作用</a:t>
            </a:r>
            <a:endParaRPr lang="zh-CN" sz="1600">
              <a:solidFill>
                <a:srgbClr val="111111"/>
              </a:solidFill>
              <a:latin typeface="微软雅黑"/>
              <a:ea typeface="微软雅黑"/>
            </a:endParaRPr>
          </a:p>
        </p:txBody>
      </p:sp>
      <p:pic>
        <p:nvPicPr>
          <p:cNvPr id="44011" name="J1135 weighted off-pulse profi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470" y="630555"/>
            <a:ext cx="4396105" cy="5293360"/>
          </a:xfrm>
          <a:prstGeom prst="rect">
            <a:avLst/>
          </a:prstGeom>
          <a:ln>
            <a:noFill/>
          </a:ln>
        </p:spPr>
      </p:pic>
      <p:pic>
        <p:nvPicPr>
          <p:cNvPr id="44012" name="J1135 off-pulse TS ma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085" y="563245"/>
            <a:ext cx="3811270" cy="2864485"/>
          </a:xfrm>
          <a:prstGeom prst="rect">
            <a:avLst/>
          </a:prstGeom>
          <a:ln>
            <a:noFill/>
          </a:ln>
        </p:spPr>
      </p:pic>
      <p:pic>
        <p:nvPicPr>
          <p:cNvPr id="44013" name="J1135 leptonic PWN mode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795" y="3356610"/>
            <a:ext cx="4179570" cy="2917190"/>
          </a:xfrm>
          <a:prstGeom prst="rect">
            <a:avLst/>
          </a:prstGeom>
          <a:ln>
            <a:noFill/>
          </a:ln>
        </p:spPr>
      </p:pic>
      <p:sp>
        <p:nvSpPr>
          <p:cNvPr id="44021" name="文本 44021"/>
          <p:cNvSpPr txBox="1"/>
          <p:nvPr/>
        </p:nvSpPr>
        <p:spPr>
          <a:xfrm>
            <a:off x="479425" y="6040247"/>
            <a:ext cx="7095744" cy="2560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rmAutofit fontScale="80000"/>
          </a:bodyPr>
          <a:lstStyle/>
          <a:p>
            <a:pPr>
              <a:buNone/>
            </a:pPr>
            <a:r>
              <a:rPr lang="zh-CN" sz="1240" b="1">
                <a:solidFill>
                  <a:srgbClr val="111111"/>
                </a:solidFill>
                <a:latin typeface="微软雅黑"/>
                <a:ea typeface="微软雅黑"/>
              </a:rPr>
              <a:t>PSR J1135--6055/G293.8+0.6 PWN analysis, submitted to ApJ</a:t>
            </a:r>
            <a:endParaRPr lang="zh-CN" sz="1400"/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</a:t>
            </a:r>
            <a:r>
              <a:rPr lang="en-US"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7</a:t>
            </a: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11087100" y="6496050"/>
            <a:ext cx="5524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9525" rIns="19050" bIns="9525" anchor="t"/>
          <a:lstStyle/>
          <a:p>
            <a:pPr algn="r">
              <a:buNone/>
              <a:def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880" b="0">
                <a:solidFill>
                  <a:srgbClr val="05050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17 / 17</a:t>
            </a:r>
            <a:endParaRPr sz="880" b="0">
              <a:solidFill>
                <a:srgbClr val="05050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7" name="图片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430"/>
            <a:ext cx="432435" cy="42608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571500" y="76200"/>
            <a:ext cx="8210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/>
          <a:lstStyle/>
          <a:p>
            <a:pPr>
              <a:buNone/>
              <a:defRPr sz="2100" b="1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2100" b="1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总结与未来展望</a:t>
            </a:r>
            <a:endParaRPr sz="2100" b="1">
              <a:solidFill>
                <a:srgbClr val="11111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57250" y="548640"/>
            <a:ext cx="457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buNone/>
              <a:defRPr sz="180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sz="2800" b="1">
                <a:solidFill>
                  <a:srgbClr val="1457C5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总结</a:t>
            </a:r>
            <a:endParaRPr sz="2800" b="1">
              <a:solidFill>
                <a:srgbClr val="1457C5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57250" y="1002030"/>
            <a:ext cx="10892790" cy="23285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1. Fermi-LAT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能探测约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 20 MeV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到数百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 GeV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的伽马光子：</a:t>
            </a:r>
            <a:endParaRPr lang="zh-CN" altLang="en-US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宽视场、全天巡天、较好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 PSF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和微秒级时间精度，使它适合做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 gamma-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ray pulsar search</a:t>
            </a:r>
            <a:endParaRPr lang="zh-CN" altLang="en-US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2. 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伽马脉冲星候选体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可以由机器学习方法预测筛选，从而助推射电望远镜针对性观测。</a:t>
            </a: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3. Photon weighting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是提高信噪比的关键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: </a:t>
            </a: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fermi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数据折叠脉冲星流程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T</a:t>
            </a:r>
            <a:r>
              <a:rPr lang="en-US" altLang="zh-CN" sz="2000" b="1">
                <a:ea typeface="宋体" charset="0"/>
                <a:sym typeface="+mn-ea"/>
              </a:rPr>
              <a:t>S / residual map </a:t>
            </a:r>
            <a:r>
              <a:rPr lang="zh-CN" altLang="en-US" sz="2000" b="1">
                <a:ea typeface="宋体" charset="0"/>
                <a:sym typeface="+mn-ea"/>
              </a:rPr>
              <a:t>检查源</a:t>
            </a:r>
            <a:r>
              <a:rPr lang="en-US" altLang="zh-CN" sz="2000" b="1">
                <a:ea typeface="宋体" charset="0"/>
                <a:sym typeface="+mn-ea"/>
              </a:rPr>
              <a:t> </a:t>
            </a:r>
            <a:r>
              <a:rPr lang="en-US" altLang="en-US" sz="2000" b="1">
                <a:ea typeface="宋体" charset="0"/>
                <a:sym typeface="+mn-ea"/>
              </a:rPr>
              <a:t>→</a:t>
            </a:r>
            <a:r>
              <a:rPr lang="en-US" altLang="zh-CN" sz="2000" b="1">
                <a:ea typeface="宋体" charset="0"/>
                <a:sym typeface="+mn-ea"/>
              </a:rPr>
              <a:t> photon weighting </a:t>
            </a:r>
            <a:r>
              <a:rPr lang="en-US" altLang="en-US" sz="2000" b="1">
                <a:ea typeface="宋体" charset="0"/>
                <a:sym typeface="+mn-ea"/>
              </a:rPr>
              <a:t>→</a:t>
            </a:r>
            <a:r>
              <a:rPr lang="en-US" altLang="zh-CN" sz="2000" b="1">
                <a:ea typeface="宋体" charset="0"/>
                <a:sym typeface="+mn-ea"/>
              </a:rPr>
              <a:t> tempo2 folding </a:t>
            </a:r>
            <a:r>
              <a:rPr lang="en-US" altLang="en-US" sz="2000" b="1">
                <a:ea typeface="宋体" charset="0"/>
                <a:sym typeface="+mn-ea"/>
              </a:rPr>
              <a:t>→</a:t>
            </a:r>
            <a:r>
              <a:rPr lang="en-US" altLang="zh-CN" sz="2000" b="1">
                <a:ea typeface="宋体" charset="0"/>
                <a:sym typeface="+mn-ea"/>
              </a:rPr>
              <a:t> timing </a:t>
            </a:r>
            <a:r>
              <a:rPr lang="en-US" altLang="en-US" sz="2000" b="1">
                <a:ea typeface="宋体" charset="0"/>
                <a:sym typeface="+mn-ea"/>
              </a:rPr>
              <a:t>→</a:t>
            </a:r>
            <a:r>
              <a:rPr lang="en-US" altLang="zh-CN" sz="2000" b="1">
                <a:ea typeface="宋体" charset="0"/>
                <a:sym typeface="+mn-ea"/>
              </a:rPr>
              <a:t> pulse profile </a:t>
            </a:r>
            <a:r>
              <a:rPr lang="en-US" altLang="en-US" sz="2000" b="1">
                <a:ea typeface="宋体" charset="0"/>
                <a:sym typeface="+mn-ea"/>
              </a:rPr>
              <a:t>→</a:t>
            </a:r>
            <a:r>
              <a:rPr lang="en-US" altLang="zh-CN" sz="2000" b="1">
                <a:ea typeface="宋体" charset="0"/>
                <a:sym typeface="+mn-ea"/>
              </a:rPr>
              <a:t> H-test / validation</a:t>
            </a: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4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、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Gamma-ray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脉冲星发现后还可以进行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Off-pulse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分析，对研究非脉冲成分如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: PWN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、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SNR 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都很有帮助。</a:t>
            </a:r>
            <a:endParaRPr lang="en-US" alt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endParaRPr lang="zh-CN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  <a:p>
            <a:pPr>
              <a:lnSpc>
                <a:spcPct val="116000"/>
              </a:lnSpc>
              <a:buNone/>
              <a:defRPr sz="1500">
                <a:solidFill>
                  <a:srgbClr val="111111"/>
                </a:solidFill>
                <a:latin typeface="Arial" panose="020B0604020202090204"/>
                <a:ea typeface="Arial" panose="020B0604020202090204"/>
                <a:cs typeface="Arial" panose="020B0604020202090204"/>
              </a:defRPr>
            </a:pPr>
            <a:r>
              <a:rPr 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希望未来</a:t>
            </a:r>
            <a:r>
              <a:rPr lang="en-US" altLang="zh-CN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Fermi-LAT</a:t>
            </a:r>
            <a:r>
              <a:rPr lang="zh-CN" altLang="en-US" sz="2000" b="1">
                <a:solidFill>
                  <a:srgbClr val="111111"/>
                </a:solidFill>
                <a:latin typeface="Arial" panose="020B0604020202090204"/>
                <a:ea typeface="宋体" charset="0"/>
                <a:cs typeface="Arial" panose="020B0604020202090204"/>
              </a:rPr>
              <a:t>数据的积累，能够发现越来越多的伽马脉冲星！</a:t>
            </a:r>
            <a:endParaRPr lang="zh-CN" altLang="en-US" sz="2000" b="1">
              <a:solidFill>
                <a:srgbClr val="111111"/>
              </a:solidFill>
              <a:latin typeface="Arial" panose="020B0604020202090204"/>
              <a:ea typeface="宋体" charset="0"/>
              <a:cs typeface="Arial" panose="020B060402020209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44110" y="6021705"/>
            <a:ext cx="1616710" cy="678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rgbClr val="C00000"/>
                </a:solidFill>
              </a:rPr>
              <a:t>谢谢！</a:t>
            </a:r>
            <a:endParaRPr lang="zh-CN" altLang="en-US" sz="3600" b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Rich Scientific BW Red Blue">
      <a:dk1>
        <a:srgbClr val="050505"/>
      </a:dk1>
      <a:lt1>
        <a:srgbClr val="FFFFFF"/>
      </a:lt1>
      <a:dk2>
        <a:srgbClr val="111827"/>
      </a:dk2>
      <a:lt2>
        <a:srgbClr val="C8CDD4"/>
      </a:lt2>
      <a:accent1>
        <a:srgbClr val="1457C5"/>
      </a:accent1>
      <a:accent2>
        <a:srgbClr val="C51F32"/>
      </a:accent2>
      <a:accent3>
        <a:srgbClr val="050505"/>
      </a:accent3>
      <a:accent4>
        <a:srgbClr val="050505"/>
      </a:accent4>
      <a:accent5>
        <a:srgbClr val="EFF5FF"/>
      </a:accent5>
      <a:accent6>
        <a:srgbClr val="FFF2F3"/>
      </a:accent6>
      <a:hlink>
        <a:srgbClr val="1457C5"/>
      </a:hlink>
      <a:folHlink>
        <a:srgbClr val="C51F32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ich Scientific BW Red Blu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Rich Scientific BW Red Blue">
      <a:dk1>
        <a:srgbClr val="050505"/>
      </a:dk1>
      <a:lt1>
        <a:srgbClr val="FFFFFF"/>
      </a:lt1>
      <a:dk2>
        <a:srgbClr val="111827"/>
      </a:dk2>
      <a:lt2>
        <a:srgbClr val="C8CDD4"/>
      </a:lt2>
      <a:accent1>
        <a:srgbClr val="1457C5"/>
      </a:accent1>
      <a:accent2>
        <a:srgbClr val="C51F32"/>
      </a:accent2>
      <a:accent3>
        <a:srgbClr val="050505"/>
      </a:accent3>
      <a:accent4>
        <a:srgbClr val="050505"/>
      </a:accent4>
      <a:accent5>
        <a:srgbClr val="EFF5FF"/>
      </a:accent5>
      <a:accent6>
        <a:srgbClr val="FFF2F3"/>
      </a:accent6>
      <a:hlink>
        <a:srgbClr val="1457C5"/>
      </a:hlink>
      <a:folHlink>
        <a:srgbClr val="C51F32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ich Scientific BW Red Blu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5308</Words>
  <Application>WPS 表格</Application>
  <PresentationFormat>Converted Presentation</PresentationFormat>
  <Paragraphs>436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Hiragino Sans GB W6</vt:lpstr>
      <vt:lpstr>Hiragino Sans GB</vt:lpstr>
      <vt:lpstr>Arial</vt:lpstr>
      <vt:lpstr>微软雅黑</vt:lpstr>
      <vt:lpstr>汉仪旗黑</vt:lpstr>
      <vt:lpstr>Calibri</vt:lpstr>
      <vt:lpstr>Helvetica Neue</vt:lpstr>
      <vt:lpstr>宋体</vt:lpstr>
      <vt:lpstr>汉仪书宋二KW</vt:lpstr>
      <vt:lpstr>微软雅黑</vt:lpstr>
      <vt:lpstr>Arial Unicode MS</vt:lpstr>
      <vt:lpstr>微软雅黑</vt:lpstr>
      <vt:lpstr>Hiragino Sans GB W3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特斯拉</cp:lastModifiedBy>
  <cp:revision>32</cp:revision>
  <dcterms:created xsi:type="dcterms:W3CDTF">2026-07-03T04:12:49Z</dcterms:created>
  <dcterms:modified xsi:type="dcterms:W3CDTF">2026-07-03T04:12:49Z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C342C98DA506304EF429476AA657FEC8_43</vt:lpwstr>
  </property>
  <property fmtid="{D5CDD505-2E9C-101B-9397-08002B2CF9AE}" pid="3" name="KSOProductBuildVer">
    <vt:lpwstr>2052-12.1.22553.22553</vt:lpwstr>
  </property>
</Properties>
</file>