
<file path=[Content_Types].xml><?xml version="1.0" encoding="utf-8"?>
<Types xmlns="http://schemas.openxmlformats.org/package/2006/content-types">
  <Default Extension="emf" ContentType="image/x-emf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24"/>
  </p:handoutMasterIdLst>
  <p:sldIdLst>
    <p:sldId id="256" r:id="rId3"/>
    <p:sldId id="517" r:id="rId4"/>
    <p:sldId id="518" r:id="rId6"/>
    <p:sldId id="519" r:id="rId7"/>
    <p:sldId id="351" r:id="rId8"/>
    <p:sldId id="352" r:id="rId9"/>
    <p:sldId id="534" r:id="rId10"/>
    <p:sldId id="538" r:id="rId11"/>
    <p:sldId id="535" r:id="rId12"/>
    <p:sldId id="540" r:id="rId13"/>
    <p:sldId id="543" r:id="rId14"/>
    <p:sldId id="541" r:id="rId15"/>
    <p:sldId id="516" r:id="rId16"/>
    <p:sldId id="550" r:id="rId17"/>
    <p:sldId id="551" r:id="rId18"/>
    <p:sldId id="552" r:id="rId19"/>
    <p:sldId id="553" r:id="rId20"/>
    <p:sldId id="554" r:id="rId21"/>
    <p:sldId id="555" r:id="rId22"/>
    <p:sldId id="556" r:id="rId23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21" userDrawn="1">
          <p15:clr>
            <a:srgbClr val="A4A3A4"/>
          </p15:clr>
        </p15:guide>
        <p15:guide id="2" pos="5555" userDrawn="1">
          <p15:clr>
            <a:srgbClr val="A4A3A4"/>
          </p15:clr>
        </p15:guide>
        <p15:guide id="3" orient="horz" pos="887" userDrawn="1">
          <p15:clr>
            <a:srgbClr val="A4A3A4"/>
          </p15:clr>
        </p15:guide>
        <p15:guide id="4" pos="26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F8F8F8"/>
    <a:srgbClr val="C0C0C0"/>
    <a:srgbClr val="DDDDDD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117" autoAdjust="0"/>
  </p:normalViewPr>
  <p:slideViewPr>
    <p:cSldViewPr showGuides="1">
      <p:cViewPr varScale="1">
        <p:scale>
          <a:sx n="86" d="100"/>
          <a:sy n="86" d="100"/>
        </p:scale>
        <p:origin x="1524" y="96"/>
      </p:cViewPr>
      <p:guideLst>
        <p:guide pos="121"/>
        <p:guide pos="5555"/>
        <p:guide orient="horz" pos="887"/>
        <p:guide pos="26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E1210467-D33D-41A0-9519-DC21859AE5A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EC88F28-8C19-4EE7-8248-ACAA841E1B1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r>
              <a:rPr lang="zh-CN" altLang="en-US" smtClean="0">
                <a:sym typeface="+mn-ea"/>
              </a:rPr>
              <a:t>Coulomb parameter Γ describ</a:t>
            </a:r>
            <a:r>
              <a:rPr lang="en-US" altLang="zh-CN" smtClean="0">
                <a:sym typeface="+mn-ea"/>
              </a:rPr>
              <a:t>e</a:t>
            </a:r>
            <a:r>
              <a:rPr lang="zh-CN" altLang="en-US" smtClean="0">
                <a:sym typeface="+mn-ea"/>
              </a:rPr>
              <a:t> the ratio of a typical Coulomb energy to the thermal energy</a:t>
            </a:r>
            <a:endParaRPr lang="zh-CN" altLang="en-US" smtClean="0"/>
          </a:p>
          <a:p>
            <a:pPr eaLnBrk="1" hangingPunct="1"/>
            <a:endParaRPr lang="zh-CN" altLang="en-US" smtClean="0"/>
          </a:p>
          <a:p>
            <a:pPr eaLnBrk="1" hangingPunct="1"/>
            <a:r>
              <a:rPr lang="zh-CN" altLang="en-US" smtClean="0"/>
              <a:t>(1) 中子星大气是一层薄薄的等离子体，主要成分是氢和氦，对于无吸积的冷暗中子星，该层厚度大约为几毫米到十厘米不等。大气层虽然很薄，但却影响热辐射的光谱。</a:t>
            </a:r>
            <a:endParaRPr lang="zh-CN" altLang="en-US" smtClean="0"/>
          </a:p>
          <a:p>
            <a:pPr eaLnBrk="1" hangingPunct="1"/>
            <a:r>
              <a:rPr lang="zh-CN" altLang="en-US" smtClean="0"/>
              <a:t>(2) 中子星海洋是覆盖在固体外壳层上的一层液体，主要成分是由离子和自由电子组成的等离子体。</a:t>
            </a:r>
            <a:endParaRPr lang="zh-CN" altLang="en-US" smtClean="0"/>
          </a:p>
          <a:p>
            <a:pPr eaLnBrk="1" hangingPunct="1"/>
            <a:r>
              <a:rPr lang="zh-CN" altLang="en-US" smtClean="0"/>
              <a:t>(3) 外壳层被定义为从大气层底部到中子滴密度的固态区域，厚度约为几百米</a:t>
            </a:r>
            <a:endParaRPr lang="zh-CN" altLang="en-US" smtClean="0"/>
          </a:p>
          <a:p>
            <a:pPr eaLnBrk="1" hangingPunct="1"/>
            <a:r>
              <a:rPr lang="zh-CN" altLang="en-US" smtClean="0"/>
              <a:t>(4) 内壳层由富中子化原子核、自由中子、电子和少量质子组成，主要由非相对论性自由中子和相对论性简并电子提供压强，它从中子滴密度一直延展到0.5倍核饱和密度附近。</a:t>
            </a:r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CN" dirty="0">
                <a:solidFill>
                  <a:srgbClr val="000000"/>
                </a:solidFill>
                <a:sym typeface="+mn-ea"/>
              </a:rPr>
              <a:t>lambda_e = 2426 fm</a:t>
            </a:r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CN" smtClean="0"/>
              <a:t>1 eV=11605</a:t>
            </a:r>
            <a:r>
              <a:rPr lang="en-US" altLang="zh-CN" smtClean="0"/>
              <a:t> K</a:t>
            </a:r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4710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471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30B2B47A-E877-4851-9C55-797514914009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smtClean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4FE26F2B-7343-40F5-BFB3-B2A5E65E6DF5}" type="slidenum">
              <a:rPr lang="zh-CN" altLang="en-US" sz="1200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1854E-EFD0-4AE2-9622-7E06A3CE132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143828"/>
            <a:ext cx="7543800" cy="1449387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7F554-F400-4248-BA3D-EF9E8BEB32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A001B-FF37-4FB0-816A-09617A77A2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3ADF-6D58-4830-8669-3DC0DD7DD2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97175-E39A-423E-BFF5-47BB814C38D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2285C-4349-4749-9CA5-F75EC6986F1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-182245" y="6459855"/>
            <a:ext cx="5805805" cy="365125"/>
          </a:xfrm>
        </p:spPr>
        <p:txBody>
          <a:bodyPr/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zh-CN" altLang="en-US" dirty="0">
                <a:sym typeface="+mn-ea"/>
              </a:rPr>
              <a:t>Nonuniform nuclear matter in a strong magenetic field</a:t>
            </a:r>
            <a:endParaRPr lang="zh-CN" alt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42288" y="6459538"/>
            <a:ext cx="984250" cy="365125"/>
          </a:xfrm>
        </p:spPr>
        <p:txBody>
          <a:bodyPr/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143C732-F7F4-488C-B853-B71F0519996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50DBB-70F7-4806-9863-398A002933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E418-2A78-4846-948A-9BE8FF9C681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E4443-538E-4A81-8963-8A2F702697C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8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2325" y="717868"/>
            <a:ext cx="7543800" cy="144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en-US" smtClean="0"/>
          </a:p>
        </p:txBody>
      </p:sp>
      <p:sp>
        <p:nvSpPr>
          <p:cNvPr id="1029" name="Text Placeholder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822325" y="2943225"/>
            <a:ext cx="7543800" cy="292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buFont typeface="Arial" panose="020B0604020202020204" pitchFamily="34" charset="0"/>
              <a:buNone/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buFont typeface="Arial" panose="020B0604020202020204" pitchFamily="34" charset="0"/>
              <a:buNone/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Nonuniform nuclear matter in a strong magenetic field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buFont typeface="Arial" panose="020B0604020202020204" pitchFamily="34" charset="0"/>
              <a:buNone/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9964DEA-004B-4545-8C05-1488AA2A5232}" type="slidenum">
              <a:rPr lang="zh-CN" altLang="en-US"/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2527618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92075" indent="-92075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4175" indent="-182880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567055" indent="-182880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880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3450" indent="-184150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emf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image" Target="../media/image14.emf"/><Relationship Id="rId5" Type="http://schemas.openxmlformats.org/officeDocument/2006/relationships/tags" Target="../tags/tag1.xml"/><Relationship Id="rId4" Type="http://schemas.openxmlformats.org/officeDocument/2006/relationships/image" Target="../media/image13.emf"/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6.emf"/><Relationship Id="rId13" Type="http://schemas.openxmlformats.org/officeDocument/2006/relationships/tags" Target="../tags/tag7.xml"/><Relationship Id="rId12" Type="http://schemas.openxmlformats.org/officeDocument/2006/relationships/image" Target="../media/image15.emf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5.jpeg"/><Relationship Id="rId7" Type="http://schemas.openxmlformats.org/officeDocument/2006/relationships/image" Target="../media/image34.jpeg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tags" Target="../tags/tag9.xml"/><Relationship Id="rId2" Type="http://schemas.openxmlformats.org/officeDocument/2006/relationships/image" Target="../media/image16.emf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9.png"/><Relationship Id="rId4" Type="http://schemas.openxmlformats.org/officeDocument/2006/relationships/image" Target="../media/image8.emf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emf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emf"/><Relationship Id="rId2" Type="http://schemas.openxmlformats.org/officeDocument/2006/relationships/image" Target="../media/image36.png"/><Relationship Id="rId1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emf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1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4.jpe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1.jpeg"/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2"/>
          <p:cNvSpPr>
            <a:spLocks noGrp="1" noChangeArrowheads="1"/>
          </p:cNvSpPr>
          <p:nvPr>
            <p:ph type="title"/>
          </p:nvPr>
        </p:nvSpPr>
        <p:spPr>
          <a:xfrm>
            <a:off x="794385" y="1193165"/>
            <a:ext cx="7781290" cy="1450975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Magnetized Coulomb crystals in neutron star crusts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26440" y="2964180"/>
            <a:ext cx="7765415" cy="2860675"/>
          </a:xfrm>
        </p:spPr>
        <p:txBody>
          <a:bodyPr/>
          <a:lstStyle/>
          <a:p>
            <a:pPr marL="0" indent="0" algn="ctr" eaLnBrk="1" hangingPunct="1">
              <a:buFont typeface="Calibri" panose="020F0502020204030204" pitchFamily="34" charset="0"/>
              <a:buNone/>
            </a:pPr>
            <a:r>
              <a:rPr lang="zh-CN" altLang="en-US" sz="2400" smtClean="0"/>
              <a:t>Xia</a:t>
            </a:r>
            <a:r>
              <a:rPr lang="en-US" altLang="zh-CN" sz="2400" smtClean="0"/>
              <a:t>,</a:t>
            </a:r>
            <a:r>
              <a:rPr lang="zh-CN" altLang="en-US" sz="2400" smtClean="0"/>
              <a:t> Cheng-Jun (夏铖君)</a:t>
            </a:r>
            <a:endParaRPr lang="zh-CN" altLang="en-US" sz="2400" smtClean="0"/>
          </a:p>
          <a:p>
            <a:pPr marL="0" indent="0" algn="ctr" eaLnBrk="1" hangingPunct="1">
              <a:buFont typeface="Calibri" panose="020F0502020204030204" pitchFamily="34" charset="0"/>
              <a:buNone/>
            </a:pPr>
            <a:endParaRPr lang="en-US" altLang="zh-CN" sz="1800" smtClean="0"/>
          </a:p>
          <a:p>
            <a:pPr marL="0" indent="0" algn="ctr" eaLnBrk="1" hangingPunct="1">
              <a:buNone/>
            </a:pPr>
            <a:r>
              <a:rPr lang="en-US" altLang="zh-CN" sz="2400" dirty="0">
                <a:sym typeface="+mn-ea"/>
              </a:rPr>
              <a:t>Center for Gravitation and Cosmology, </a:t>
            </a:r>
            <a:endParaRPr lang="en-US" altLang="zh-CN" sz="2400" dirty="0">
              <a:sym typeface="+mn-ea"/>
            </a:endParaRPr>
          </a:p>
          <a:p>
            <a:pPr marL="0" indent="0" algn="ctr" eaLnBrk="1" hangingPunct="1">
              <a:buNone/>
            </a:pPr>
            <a:r>
              <a:rPr lang="en-US" altLang="zh-CN" sz="2400" dirty="0">
                <a:sym typeface="+mn-ea"/>
              </a:rPr>
              <a:t>Yangzhou </a:t>
            </a:r>
            <a:r>
              <a:rPr lang="en-US" altLang="zh-CN" sz="2400" dirty="0" smtClean="0">
                <a:sym typeface="+mn-ea"/>
              </a:rPr>
              <a:t>University</a:t>
            </a:r>
            <a:endParaRPr lang="en-US" altLang="zh-CN" sz="2400" dirty="0" smtClean="0">
              <a:sym typeface="+mn-ea"/>
            </a:endParaRPr>
          </a:p>
          <a:p>
            <a:pPr marL="0" indent="0" algn="ctr" eaLnBrk="1" hangingPunct="1">
              <a:buFont typeface="Calibri" panose="020F0502020204030204" pitchFamily="34" charset="0"/>
              <a:buNone/>
            </a:pPr>
            <a:endParaRPr lang="zh-CN" altLang="en-US" sz="2800" smtClean="0"/>
          </a:p>
          <a:p>
            <a:pPr marL="0" indent="0" algn="ctr" eaLnBrk="1" hangingPunct="1">
              <a:buFont typeface="Calibri" panose="020F0502020204030204" pitchFamily="34" charset="0"/>
              <a:buNone/>
            </a:pPr>
            <a:r>
              <a:rPr lang="zh-CN" altLang="en-US" sz="2400" smtClean="0">
                <a:sym typeface="+mn-ea"/>
              </a:rPr>
              <a:t>Collaborators: </a:t>
            </a:r>
            <a:r>
              <a:rPr lang="en-US" altLang="zh-CN" sz="2400" smtClean="0">
                <a:sym typeface="+mn-ea"/>
              </a:rPr>
              <a:t>T</a:t>
            </a:r>
            <a:r>
              <a:rPr lang="zh-CN" altLang="en-US" sz="2400" smtClean="0">
                <a:sym typeface="+mn-ea"/>
              </a:rPr>
              <a:t>oshiki </a:t>
            </a:r>
            <a:r>
              <a:rPr lang="en-US" altLang="zh-CN" sz="2400" smtClean="0">
                <a:sym typeface="+mn-ea"/>
              </a:rPr>
              <a:t>M</a:t>
            </a:r>
            <a:r>
              <a:rPr lang="zh-CN" altLang="en-US" sz="2400" smtClean="0">
                <a:sym typeface="+mn-ea"/>
              </a:rPr>
              <a:t>aruyama, </a:t>
            </a:r>
            <a:r>
              <a:rPr sz="2400" smtClean="0">
                <a:sym typeface="+mn-ea"/>
              </a:rPr>
              <a:t>Nobutoshi Yasutake</a:t>
            </a:r>
            <a:r>
              <a:rPr lang="en-US" sz="2400" smtClean="0">
                <a:sym typeface="+mn-ea"/>
              </a:rPr>
              <a:t>, </a:t>
            </a:r>
            <a:r>
              <a:rPr lang="en-US" altLang="zh-CN" sz="2400" smtClean="0">
                <a:sym typeface="+mn-ea"/>
              </a:rPr>
              <a:t>Toshitaka Tatsumi</a:t>
            </a:r>
            <a:endParaRPr lang="en-US" altLang="zh-CN" sz="2400" smtClean="0">
              <a:sym typeface="+mn-ea"/>
            </a:endParaRPr>
          </a:p>
          <a:p>
            <a:pPr marL="0" indent="0" algn="ctr" eaLnBrk="1" hangingPunct="1">
              <a:buFont typeface="Calibri" panose="020F0502020204030204" pitchFamily="34" charset="0"/>
              <a:buNone/>
            </a:pPr>
            <a:endParaRPr lang="en-US" altLang="zh-CN" dirty="0">
              <a:sym typeface="+mn-ea"/>
            </a:endParaRPr>
          </a:p>
          <a:p>
            <a:pPr marL="0" indent="0" algn="ctr" eaLnBrk="1" hangingPunct="1">
              <a:buFont typeface="Calibri" panose="020F0502020204030204" pitchFamily="34" charset="0"/>
              <a:buNone/>
            </a:pPr>
            <a:endParaRPr lang="en-US" smtClean="0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4445" y="6426200"/>
            <a:ext cx="11271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 eaLnBrk="1" hangingPunct="1">
              <a:buFont typeface="Calibri" panose="020F0502020204030204" pitchFamily="34" charset="0"/>
              <a:buNone/>
            </a:pPr>
            <a:r>
              <a:rPr lang="en-US" altLang="zh-CN" dirty="0">
                <a:solidFill>
                  <a:schemeClr val="bg1"/>
                </a:solidFill>
                <a:sym typeface="+mn-ea"/>
              </a:rPr>
              <a:t>@ </a:t>
            </a:r>
            <a:r>
              <a:rPr lang="zh-CN" altLang="en-US" dirty="0">
                <a:solidFill>
                  <a:schemeClr val="bg1"/>
                </a:solidFill>
                <a:sym typeface="+mn-ea"/>
              </a:rPr>
              <a:t>贵阳</a:t>
            </a:r>
            <a:endParaRPr lang="zh-CN" altLang="en-US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784340" y="6451600"/>
            <a:ext cx="2343150" cy="365125"/>
          </a:xfrm>
        </p:spPr>
        <p:txBody>
          <a:bodyPr/>
          <a:p>
            <a:pPr>
              <a:defRPr/>
            </a:pPr>
            <a:r>
              <a:rPr lang="en-US" altLang="zh-CN" sz="2000"/>
              <a:t>July 5, 2026</a:t>
            </a:r>
            <a:endParaRPr lang="en-US" altLang="zh-CN" sz="2000"/>
          </a:p>
        </p:txBody>
      </p:sp>
      <p:sp>
        <p:nvSpPr>
          <p:cNvPr id="3" name="文本框 2"/>
          <p:cNvSpPr txBox="1"/>
          <p:nvPr/>
        </p:nvSpPr>
        <p:spPr>
          <a:xfrm>
            <a:off x="35560" y="36830"/>
            <a:ext cx="3023870" cy="59499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/>
            <a:r>
              <a:rPr lang="zh-CN" altLang="en-US" sz="1800" b="0" i="0">
                <a:solidFill>
                  <a:schemeClr val="tx1"/>
                </a:solidFill>
                <a:ea typeface="Liberation Sans"/>
                <a:cs typeface="Arial" panose="020B0604020202020204" pitchFamily="34" charset="0"/>
              </a:rPr>
              <a:t>第十五届全国脉冲星研讨会</a:t>
            </a:r>
            <a:endParaRPr lang="zh-CN" altLang="en-US" sz="1800" b="0" i="0">
              <a:solidFill>
                <a:schemeClr val="tx1"/>
              </a:solidFill>
              <a:ea typeface="Liberation Sans"/>
              <a:cs typeface="Arial" panose="020B0604020202020204" pitchFamily="34" charset="0"/>
            </a:endParaRPr>
          </a:p>
          <a:p>
            <a:pPr marL="0" indent="0"/>
            <a:r>
              <a:rPr lang="en-US" altLang="zh-CN" sz="1800" b="0" i="0">
                <a:solidFill>
                  <a:schemeClr val="tx1"/>
                </a:solidFill>
                <a:ea typeface="Liberation Sans"/>
                <a:cs typeface="Arial" panose="020B0604020202020204" pitchFamily="34" charset="0"/>
              </a:rPr>
              <a:t> (FPS15), July 2–6, 2026</a:t>
            </a:r>
            <a:endParaRPr lang="en-US" altLang="zh-CN" sz="1800" b="0" i="0">
              <a:solidFill>
                <a:schemeClr val="tx1"/>
              </a:solidFill>
              <a:ea typeface="Liberation Sans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63080" y="36830"/>
            <a:ext cx="22644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arXiv: 2606.24355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3706495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noProof="1"/>
              <a:t>Compact star structures </a:t>
            </a:r>
            <a:endParaRPr lang="en-US" altLang="zh-CN" sz="2800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859020" y="5965190"/>
            <a:ext cx="4157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  <a:defRPr/>
            </a:pPr>
            <a:r>
              <a:rPr sz="1800">
                <a:sym typeface="+mn-ea"/>
              </a:rPr>
              <a:t>Caplan</a:t>
            </a:r>
            <a:r>
              <a:rPr lang="en-US" sz="1800">
                <a:sym typeface="+mn-ea"/>
              </a:rPr>
              <a:t>_Horowitz</a:t>
            </a:r>
            <a:r>
              <a:rPr sz="1800">
                <a:sym typeface="+mn-ea"/>
              </a:rPr>
              <a:t>2017_RMP89-041002</a:t>
            </a:r>
            <a:endParaRPr lang="zh-CN" altLang="en-US" sz="180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265" y="3111500"/>
            <a:ext cx="5092700" cy="32378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6120" y="-22225"/>
            <a:ext cx="5875020" cy="3383280"/>
          </a:xfrm>
          <a:prstGeom prst="rect">
            <a:avLst/>
          </a:prstGeom>
        </p:spPr>
      </p:pic>
      <p:sp>
        <p:nvSpPr>
          <p:cNvPr id="8" name="矩形标注 7"/>
          <p:cNvSpPr/>
          <p:nvPr/>
        </p:nvSpPr>
        <p:spPr>
          <a:xfrm>
            <a:off x="5534025" y="4863465"/>
            <a:ext cx="3234690" cy="902970"/>
          </a:xfrm>
          <a:prstGeom prst="wedgeRectCallout">
            <a:avLst>
              <a:gd name="adj1" fmla="val -82180"/>
              <a:gd name="adj2" fmla="val 27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ym typeface="+mn-ea"/>
              </a:rPr>
              <a:t>Cross section of a cooling white dwarf star</a:t>
            </a:r>
            <a:endParaRPr lang="zh-CN" altLang="en-US" sz="2400">
              <a:sym typeface="+mn-ea"/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5892800" y="3691890"/>
            <a:ext cx="2724150" cy="902970"/>
          </a:xfrm>
          <a:prstGeom prst="wedgeRectCallout">
            <a:avLst>
              <a:gd name="adj1" fmla="val -7440"/>
              <a:gd name="adj2" fmla="val -1252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ym typeface="+mn-ea"/>
              </a:rPr>
              <a:t>Cross section of a neutron star</a:t>
            </a:r>
            <a:endParaRPr lang="zh-CN" altLang="en-US" sz="2400">
              <a:sym typeface="+mn-ea"/>
            </a:endParaRPr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" y="1150620"/>
            <a:ext cx="1492250" cy="8178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014855"/>
            <a:ext cx="2548255" cy="3930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2701925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 smtClean="0">
                <a:solidFill>
                  <a:schemeClr val="tx1"/>
                </a:solidFill>
                <a:sym typeface="+mn-ea"/>
              </a:rPr>
              <a:t>Coulomb crystals</a:t>
            </a:r>
            <a:endParaRPr lang="en-US" altLang="zh-CN" sz="2800" dirty="0" smtClean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sp>
        <p:nvSpPr>
          <p:cNvPr id="3" name="文本框 2"/>
          <p:cNvSpPr txBox="1"/>
          <p:nvPr/>
        </p:nvSpPr>
        <p:spPr>
          <a:xfrm>
            <a:off x="-34925" y="2630170"/>
            <a:ext cx="658114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E</a:t>
            </a:r>
            <a:r>
              <a:rPr lang="zh-CN" altLang="en-US"/>
              <a:t>nergy density</a:t>
            </a:r>
            <a:r>
              <a:rPr lang="en-US" altLang="zh-CN"/>
              <a:t> of </a:t>
            </a:r>
            <a:r>
              <a:rPr lang="en-US" altLang="zh-CN">
                <a:solidFill>
                  <a:srgbClr val="FF0000"/>
                </a:solidFill>
              </a:rPr>
              <a:t>cold </a:t>
            </a:r>
            <a:r>
              <a:rPr lang="en-US" altLang="zh-CN"/>
              <a:t>Coulomb crystals (BPS model):</a:t>
            </a:r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020" y="3165475"/>
            <a:ext cx="5629910" cy="7924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0" y="4652010"/>
            <a:ext cx="2084070" cy="33718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085" y="3997960"/>
            <a:ext cx="4853940" cy="65405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07950" y="5156835"/>
            <a:ext cx="6092190" cy="3651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800">
                <a:sym typeface="+mn-ea"/>
              </a:rPr>
              <a:t>Madelung constants </a:t>
            </a:r>
            <a:r>
              <a:rPr lang="en-US" altLang="zh-CN" sz="1800"/>
              <a:t>[Baiko et al.</a:t>
            </a:r>
            <a:r>
              <a:rPr lang="en-US" altLang="zh-CN" sz="1800">
                <a:sym typeface="+mn-ea"/>
              </a:rPr>
              <a:t>2001</a:t>
            </a:r>
            <a:r>
              <a:rPr lang="en-US" altLang="zh-CN" sz="1800"/>
              <a:t>_</a:t>
            </a:r>
            <a:r>
              <a:rPr lang="en-US" altLang="zh-CN" sz="1800"/>
              <a:t>PRE64-057402]: </a:t>
            </a:r>
            <a:endParaRPr lang="en-US" altLang="zh-CN" sz="180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3935" y="3932555"/>
            <a:ext cx="2995295" cy="227774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095" y="667385"/>
            <a:ext cx="1492250" cy="81788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" y="1797685"/>
            <a:ext cx="2548255" cy="39306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2938145" y="117475"/>
            <a:ext cx="609473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rgbClr val="FF0000"/>
                </a:solidFill>
              </a:rPr>
              <a:t>Γ&lt;&lt;1</a:t>
            </a:r>
            <a:r>
              <a:rPr lang="en-US" altLang="zh-CN"/>
              <a:t>: Coulomb interactions are insignificant and ions behave like an ideal </a:t>
            </a:r>
            <a:r>
              <a:rPr lang="en-US" altLang="zh-CN">
                <a:solidFill>
                  <a:srgbClr val="FF0000"/>
                </a:solidFill>
              </a:rPr>
              <a:t>noninteracting gas</a:t>
            </a:r>
            <a:r>
              <a:rPr lang="en-US" altLang="zh-CN"/>
              <a:t>;</a:t>
            </a:r>
            <a:endParaRPr lang="en-US" altLang="zh-CN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rgbClr val="FF0000"/>
                </a:solidFill>
              </a:rPr>
              <a:t>Γ ≈ 1</a:t>
            </a:r>
            <a:r>
              <a:rPr lang="en-US" altLang="zh-CN"/>
              <a:t>: Coulomb interactions become important, where ions undergo short-range correlations and behaving like a </a:t>
            </a:r>
            <a:r>
              <a:rPr lang="en-US" altLang="zh-CN">
                <a:solidFill>
                  <a:srgbClr val="FF0000"/>
                </a:solidFill>
              </a:rPr>
              <a:t>liquid</a:t>
            </a:r>
            <a:r>
              <a:rPr lang="en-US" altLang="zh-CN"/>
              <a:t>;</a:t>
            </a:r>
            <a:endParaRPr lang="en-US" altLang="zh-CN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rgbClr val="FF0000"/>
                </a:solidFill>
              </a:rPr>
              <a:t>Γ  &gt; 175</a:t>
            </a:r>
            <a:r>
              <a:rPr lang="en-US" altLang="zh-CN"/>
              <a:t>: ions will eventually freeze and form a </a:t>
            </a:r>
            <a:r>
              <a:rPr lang="en-US" altLang="zh-CN">
                <a:solidFill>
                  <a:srgbClr val="FF0000"/>
                </a:solidFill>
              </a:rPr>
              <a:t>crystallized</a:t>
            </a:r>
            <a:r>
              <a:rPr lang="en-US" altLang="zh-CN"/>
              <a:t> structure.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185" y="5516880"/>
            <a:ext cx="4075430" cy="739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2696210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 noProof="1"/>
              <a:t>Elastic properties</a:t>
            </a:r>
            <a:endParaRPr lang="en-US" sz="2800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-29210" y="510540"/>
            <a:ext cx="74783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The </a:t>
            </a:r>
            <a:r>
              <a:rPr lang="zh-CN" altLang="en-US">
                <a:solidFill>
                  <a:srgbClr val="FF0000"/>
                </a:solidFill>
              </a:rPr>
              <a:t>displacement gradient</a:t>
            </a:r>
            <a:r>
              <a:rPr lang="zh-CN" altLang="en-US"/>
              <a:t> </a:t>
            </a:r>
            <a:r>
              <a:rPr lang="en-US" altLang="zh-CN" i="1"/>
              <a:t>u</a:t>
            </a:r>
            <a:r>
              <a:rPr lang="en-US" altLang="zh-CN" i="1" baseline="-25000"/>
              <a:t>ij</a:t>
            </a:r>
            <a:r>
              <a:rPr lang="en-US" altLang="zh-CN"/>
              <a:t> moves a droplet at position </a:t>
            </a:r>
            <a:r>
              <a:rPr lang="en-US" altLang="zh-CN" b="1" i="1"/>
              <a:t>r</a:t>
            </a:r>
            <a:r>
              <a:rPr lang="en-US" altLang="zh-CN"/>
              <a:t> to </a:t>
            </a:r>
            <a:r>
              <a:rPr lang="en-US" altLang="zh-CN" b="1" i="1"/>
              <a:t>r</a:t>
            </a:r>
            <a:r>
              <a:rPr lang="en-US" altLang="zh-CN"/>
              <a:t>' </a:t>
            </a:r>
            <a:endParaRPr lang="en-US" altLang="zh-CN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885" y="1083945"/>
            <a:ext cx="3070225" cy="46863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30" y="1677035"/>
            <a:ext cx="2282825" cy="33718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740" y="2138680"/>
            <a:ext cx="3028950" cy="398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t="4304"/>
          <a:stretch>
            <a:fillRect/>
          </a:stretch>
        </p:blipFill>
        <p:spPr>
          <a:xfrm>
            <a:off x="5579745" y="909320"/>
            <a:ext cx="2903855" cy="175958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67640" y="2781300"/>
            <a:ext cx="8580755" cy="3491865"/>
            <a:chOff x="283" y="3133"/>
            <a:chExt cx="13513" cy="5499"/>
          </a:xfrm>
        </p:grpSpPr>
        <p:grpSp>
          <p:nvGrpSpPr>
            <p:cNvPr id="8" name="组合 7"/>
            <p:cNvGrpSpPr/>
            <p:nvPr/>
          </p:nvGrpSpPr>
          <p:grpSpPr>
            <a:xfrm>
              <a:off x="283" y="3133"/>
              <a:ext cx="13513" cy="5499"/>
              <a:chOff x="396" y="865"/>
              <a:chExt cx="13513" cy="5499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396" y="865"/>
                <a:ext cx="13513" cy="5499"/>
                <a:chOff x="170" y="865"/>
                <a:chExt cx="13513" cy="5499"/>
              </a:xfrm>
            </p:grpSpPr>
            <p:pic>
              <p:nvPicPr>
                <p:cNvPr id="11" name="图片 10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05" y="1787"/>
                  <a:ext cx="7987" cy="1417"/>
                </a:xfrm>
                <a:prstGeom prst="rect">
                  <a:avLst/>
                </a:prstGeom>
              </p:spPr>
            </p:pic>
            <p:sp>
              <p:nvSpPr>
                <p:cNvPr id="12" name="文本框 11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478" y="1297"/>
                  <a:ext cx="9853" cy="62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r>
                    <a:rPr lang="en-US" altLang="zh-CN"/>
                    <a:t>T</a:t>
                  </a:r>
                  <a:r>
                    <a:rPr lang="zh-CN" altLang="en-US"/>
                    <a:t>he variation of </a:t>
                  </a:r>
                  <a:r>
                    <a:rPr lang="zh-CN" altLang="en-US">
                      <a:solidFill>
                        <a:srgbClr val="FF0000"/>
                      </a:solidFill>
                    </a:rPr>
                    <a:t>energy density</a:t>
                  </a:r>
                  <a:r>
                    <a:rPr lang="zh-CN" altLang="en-US"/>
                    <a:t> due to </a:t>
                  </a:r>
                  <a:r>
                    <a:rPr lang="zh-CN" altLang="en-US">
                      <a:solidFill>
                        <a:srgbClr val="FF0000"/>
                      </a:solidFill>
                    </a:rPr>
                    <a:t>deformation</a:t>
                  </a:r>
                  <a:endParaRPr lang="zh-CN" alt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8" name="文本框 17"/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472" y="5251"/>
                  <a:ext cx="12826" cy="111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r>
                    <a:rPr lang="zh-CN" altLang="en-US">
                      <a:sym typeface="+mn-ea"/>
                    </a:rPr>
                    <a:t>BCC and FCC lattices</a:t>
                  </a:r>
                  <a:r>
                    <a:rPr lang="zh-CN" altLang="en-US"/>
                    <a:t> with </a:t>
                  </a:r>
                  <a:r>
                    <a:rPr lang="zh-CN" altLang="en-US">
                      <a:solidFill>
                        <a:srgbClr val="FF0000"/>
                      </a:solidFill>
                    </a:rPr>
                    <a:t>cubic symmetry</a:t>
                  </a:r>
                  <a:r>
                    <a:rPr lang="en-US" altLang="zh-CN"/>
                    <a:t>:</a:t>
                  </a:r>
                  <a:endParaRPr lang="en-US" altLang="zh-CN"/>
                </a:p>
                <a:p>
                  <a:r>
                    <a:rPr lang="zh-CN" altLang="en-US"/>
                    <a:t>        </a:t>
                  </a:r>
                  <a:r>
                    <a:rPr lang="zh-CN" altLang="en-US" i="1"/>
                    <a:t>c</a:t>
                  </a:r>
                  <a:r>
                    <a:rPr lang="zh-CN" altLang="en-US" baseline="-25000"/>
                    <a:t>11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22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33</a:t>
                  </a:r>
                  <a:r>
                    <a:rPr lang="zh-CN" altLang="en-US"/>
                    <a:t>,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12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21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13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31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23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32</a:t>
                  </a:r>
                  <a:r>
                    <a:rPr lang="zh-CN" altLang="en-US"/>
                    <a:t>,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44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55</a:t>
                  </a:r>
                  <a:r>
                    <a:rPr lang="zh-CN" altLang="en-US"/>
                    <a:t> = </a:t>
                  </a:r>
                  <a:r>
                    <a:rPr lang="zh-CN" altLang="en-US" i="1">
                      <a:sym typeface="+mn-ea"/>
                    </a:rPr>
                    <a:t>c</a:t>
                  </a:r>
                  <a:r>
                    <a:rPr lang="zh-CN" altLang="en-US" baseline="-25000"/>
                    <a:t>66</a:t>
                  </a:r>
                  <a:r>
                    <a:rPr lang="en-US" altLang="zh-CN"/>
                    <a:t>.</a:t>
                  </a:r>
                  <a:r>
                    <a:rPr lang="zh-CN" altLang="en-US"/>
                    <a:t> </a:t>
                  </a:r>
                  <a:endParaRPr lang="en-US" altLang="zh-CN"/>
                </a:p>
              </p:txBody>
            </p:sp>
            <p:sp>
              <p:nvSpPr>
                <p:cNvPr id="19" name="圆角矩形 18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70" y="865"/>
                  <a:ext cx="13513" cy="5477"/>
                </a:xfrm>
                <a:prstGeom prst="roundRect">
                  <a:avLst>
                    <a:gd name="adj" fmla="val 8584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21" name="文本框 20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252" y="865"/>
                  <a:ext cx="3252" cy="62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r>
                    <a:rPr lang="en-US" altLang="zh-CN" b="1"/>
                    <a:t>Single </a:t>
                  </a:r>
                  <a:r>
                    <a:rPr lang="zh-CN" altLang="en-US" b="1"/>
                    <a:t>crystal</a:t>
                  </a:r>
                  <a:r>
                    <a:rPr lang="en-US" altLang="zh-CN" b="1"/>
                    <a:t>:</a:t>
                  </a:r>
                  <a:endParaRPr lang="en-US" altLang="zh-CN" b="1"/>
                </a:p>
              </p:txBody>
            </p:sp>
          </p:grpSp>
          <p:pic>
            <p:nvPicPr>
              <p:cNvPr id="28" name="图片 27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/>
              <a:stretch>
                <a:fillRect/>
              </a:stretch>
            </p:blipFill>
            <p:spPr>
              <a:xfrm>
                <a:off x="5610" y="1018"/>
                <a:ext cx="7720" cy="475"/>
              </a:xfrm>
              <a:prstGeom prst="rect">
                <a:avLst/>
              </a:prstGeom>
            </p:spPr>
          </p:pic>
        </p:grpSp>
        <p:sp>
          <p:nvSpPr>
            <p:cNvPr id="4" name="文本框 3"/>
            <p:cNvSpPr txBox="1"/>
            <p:nvPr/>
          </p:nvSpPr>
          <p:spPr>
            <a:xfrm>
              <a:off x="583" y="5462"/>
              <a:ext cx="12786" cy="2121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800"/>
                <a:t>Assuming </a:t>
              </a:r>
              <a:r>
                <a:rPr lang="zh-CN" altLang="en-US" sz="1800">
                  <a:solidFill>
                    <a:srgbClr val="FF0000"/>
                  </a:solidFill>
                </a:rPr>
                <a:t>point nuclei</a:t>
              </a:r>
              <a:r>
                <a:rPr lang="zh-CN" altLang="en-US" sz="1800"/>
                <a:t> embedded in a </a:t>
              </a:r>
              <a:r>
                <a:rPr lang="zh-CN" altLang="en-US" sz="1800">
                  <a:solidFill>
                    <a:srgbClr val="FF0000"/>
                  </a:solidFill>
                </a:rPr>
                <a:t>uniform electron</a:t>
              </a:r>
              <a:r>
                <a:rPr lang="zh-CN" altLang="en-US" sz="1800"/>
                <a:t> background</a:t>
              </a:r>
              <a:r>
                <a:rPr lang="en-US" altLang="zh-CN" sz="1800"/>
                <a:t>, a </a:t>
              </a:r>
              <a:r>
                <a:rPr lang="en-US" altLang="zh-CN" sz="1800">
                  <a:solidFill>
                    <a:srgbClr val="FF0000"/>
                  </a:solidFill>
                </a:rPr>
                <a:t>Monte Carlo simulation</a:t>
              </a:r>
              <a:r>
                <a:rPr lang="en-US" altLang="zh-CN" sz="1800"/>
                <a:t> predicts [</a:t>
              </a:r>
              <a:r>
                <a:rPr lang="zh-CN" altLang="en-US" sz="1800">
                  <a:sym typeface="+mn-ea"/>
                </a:rPr>
                <a:t>Ogata</a:t>
              </a:r>
              <a:r>
                <a:rPr lang="en-US" altLang="zh-CN" sz="1800">
                  <a:sym typeface="+mn-ea"/>
                </a:rPr>
                <a:t>_Ichimaru</a:t>
              </a:r>
              <a:r>
                <a:rPr lang="zh-CN" altLang="en-US" sz="1800">
                  <a:sym typeface="+mn-ea"/>
                </a:rPr>
                <a:t>1990_PRA42-4867</a:t>
              </a:r>
              <a:r>
                <a:rPr lang="en-US" altLang="zh-CN" sz="1800"/>
                <a:t>]</a:t>
              </a:r>
              <a:endParaRPr lang="en-US" altLang="zh-CN" sz="1800"/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1871" y="6382"/>
              <a:ext cx="8166" cy="1276"/>
            </a:xfrm>
            <a:prstGeom prst="rect">
              <a:avLst/>
            </a:prstGeom>
          </p:spPr>
        </p:pic>
      </p:grpSp>
      <p:sp>
        <p:nvSpPr>
          <p:cNvPr id="23" name="页脚占位符 22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1982470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 noProof="1"/>
              <a:t>Motivation</a:t>
            </a:r>
            <a:endParaRPr lang="en-US" sz="2800" noProof="1"/>
          </a:p>
        </p:txBody>
      </p:sp>
      <p:grpSp>
        <p:nvGrpSpPr>
          <p:cNvPr id="15" name="组合 14"/>
          <p:cNvGrpSpPr/>
          <p:nvPr/>
        </p:nvGrpSpPr>
        <p:grpSpPr>
          <a:xfrm>
            <a:off x="1508760" y="1408430"/>
            <a:ext cx="6415405" cy="725805"/>
            <a:chOff x="2602" y="3461"/>
            <a:chExt cx="10103" cy="1143"/>
          </a:xfrm>
        </p:grpSpPr>
        <p:sp>
          <p:nvSpPr>
            <p:cNvPr id="6" name="文本框 5"/>
            <p:cNvSpPr txBox="1"/>
            <p:nvPr/>
          </p:nvSpPr>
          <p:spPr>
            <a:xfrm>
              <a:off x="2602" y="3461"/>
              <a:ext cx="1354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r>
                <a:rPr lang="en-US">
                  <a:solidFill>
                    <a:srgbClr val="FF0000"/>
                  </a:solidFill>
                  <a:sym typeface="+mn-ea"/>
                </a:rPr>
                <a:t>Note: </a:t>
              </a:r>
              <a:endParaRPr lang="en-US" altLang="en-US">
                <a:solidFill>
                  <a:srgbClr val="FF0000"/>
                </a:solidFill>
                <a:sym typeface="+mn-ea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56" y="3520"/>
              <a:ext cx="5112" cy="51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3843" y="3976"/>
              <a:ext cx="8862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/>
                <a:t>[</a:t>
              </a:r>
              <a:r>
                <a:rPr lang="zh-CN" altLang="en-US"/>
                <a:t>Cardall</a:t>
              </a:r>
              <a:r>
                <a:rPr lang="en-US" altLang="zh-CN"/>
                <a:t>_Prakash_Lattimer</a:t>
              </a:r>
              <a:r>
                <a:rPr lang="zh-CN" altLang="en-US"/>
                <a:t>2001_ApJ554-322</a:t>
              </a:r>
              <a:r>
                <a:rPr lang="en-US" altLang="zh-CN"/>
                <a:t>]</a:t>
              </a:r>
              <a:endParaRPr lang="en-US" altLang="zh-CN"/>
            </a:p>
          </p:txBody>
        </p:sp>
      </p:grp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76555" y="621030"/>
            <a:ext cx="8376285" cy="6604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buFont typeface="Arial" panose="020B0604020202020204" pitchFamily="34" charset="0"/>
              <a:buNone/>
            </a:pPr>
            <a:r>
              <a:rPr lang="en-US">
                <a:sym typeface="+mn-ea"/>
              </a:rPr>
              <a:t>There exists strong </a:t>
            </a:r>
            <a:r>
              <a:rPr lang="en-US">
                <a:sym typeface="+mn-ea"/>
              </a:rPr>
              <a:t>magnetic fields inside neutron stars, e.g., </a:t>
            </a:r>
            <a:r>
              <a:rPr lang="en-US">
                <a:sym typeface="+mn-ea"/>
              </a:rPr>
              <a:t>magnetars (</a:t>
            </a:r>
            <a:r>
              <a:rPr lang="en-US">
                <a:sym typeface="+mn-ea"/>
              </a:rPr>
              <a:t>reaching </a:t>
            </a:r>
            <a:r>
              <a:rPr lang="en-US">
                <a:solidFill>
                  <a:srgbClr val="FF0000"/>
                </a:solidFill>
                <a:sym typeface="+mn-ea"/>
              </a:rPr>
              <a:t>10</a:t>
            </a:r>
            <a:r>
              <a:rPr lang="en-US" baseline="30000">
                <a:solidFill>
                  <a:srgbClr val="FF0000"/>
                </a:solidFill>
                <a:sym typeface="+mn-ea"/>
              </a:rPr>
              <a:t>14-15 </a:t>
            </a:r>
            <a:r>
              <a:rPr lang="en-US">
                <a:solidFill>
                  <a:srgbClr val="FF0000"/>
                </a:solidFill>
                <a:sym typeface="+mn-ea"/>
              </a:rPr>
              <a:t>G</a:t>
            </a:r>
            <a:r>
              <a:rPr lang="en-US">
                <a:sym typeface="+mn-ea"/>
              </a:rPr>
              <a:t> on the </a:t>
            </a:r>
            <a:r>
              <a:rPr lang="en-US">
                <a:solidFill>
                  <a:srgbClr val="FF0000"/>
                </a:solidFill>
                <a:sym typeface="+mn-ea"/>
              </a:rPr>
              <a:t>surface </a:t>
            </a:r>
            <a:r>
              <a:rPr lang="en-US">
                <a:sym typeface="+mn-ea"/>
              </a:rPr>
              <a:t>and </a:t>
            </a:r>
            <a:r>
              <a:rPr lang="en-US">
                <a:solidFill>
                  <a:srgbClr val="FF0000"/>
                </a:solidFill>
                <a:sym typeface="+mn-ea"/>
              </a:rPr>
              <a:t>~</a:t>
            </a:r>
            <a:r>
              <a:rPr lang="en-US">
                <a:solidFill>
                  <a:srgbClr val="FF0000"/>
                </a:solidFill>
                <a:sym typeface="+mn-ea"/>
              </a:rPr>
              <a:t>10</a:t>
            </a:r>
            <a:r>
              <a:rPr lang="en-US" baseline="30000">
                <a:solidFill>
                  <a:srgbClr val="FF0000"/>
                </a:solidFill>
                <a:sym typeface="+mn-ea"/>
              </a:rPr>
              <a:t>18 </a:t>
            </a:r>
            <a:r>
              <a:rPr lang="en-US">
                <a:solidFill>
                  <a:srgbClr val="FF0000"/>
                </a:solidFill>
                <a:sym typeface="+mn-ea"/>
              </a:rPr>
              <a:t>G</a:t>
            </a:r>
            <a:r>
              <a:rPr lang="en-US">
                <a:sym typeface="+mn-ea"/>
              </a:rPr>
              <a:t> inside).</a:t>
            </a:r>
            <a:endParaRPr lang="en-US"/>
          </a:p>
          <a:p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23" name="页脚占位符 22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2679065"/>
            <a:ext cx="7332345" cy="9093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91795" y="2278380"/>
            <a:ext cx="77565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Momentum conservation equation [</a:t>
            </a:r>
            <a:r>
              <a:rPr lang="en-US" altLang="zh-CN">
                <a:latin typeface="Arial" panose="020B0604020202020204"/>
                <a:ea typeface="Arial" panose="020B0604020202020204"/>
                <a:sym typeface="+mn-ea"/>
              </a:rPr>
              <a:t>Carroll et al.1986_ApJ305-767</a:t>
            </a:r>
            <a:r>
              <a:rPr lang="en-US" altLang="zh-CN"/>
              <a:t>]: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96240" y="3733800"/>
            <a:ext cx="7239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For a stationary system without gravity, this is reduced into</a:t>
            </a:r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770" y="4348480"/>
            <a:ext cx="3371850" cy="69532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96240" y="5251450"/>
            <a:ext cx="7341870" cy="845185"/>
            <a:chOff x="624" y="7931"/>
            <a:chExt cx="11562" cy="1331"/>
          </a:xfrm>
        </p:grpSpPr>
        <p:sp>
          <p:nvSpPr>
            <p:cNvPr id="21" name="文本框 20"/>
            <p:cNvSpPr txBox="1"/>
            <p:nvPr/>
          </p:nvSpPr>
          <p:spPr>
            <a:xfrm>
              <a:off x="624" y="8089"/>
              <a:ext cx="11562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/>
                <a:t>The stress tensor σ</a:t>
              </a:r>
              <a:r>
                <a:rPr lang="en-US" altLang="zh-CN" baseline="-25000"/>
                <a:t>ij</a:t>
              </a:r>
              <a:r>
                <a:rPr lang="en-US" altLang="zh-CN"/>
                <a:t> is related to the variation of energy density with respect to a (deformed) Coulomb crystal</a:t>
              </a:r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869" y="7931"/>
              <a:ext cx="651" cy="703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>
                  <a:sym typeface="+mn-ea"/>
                </a:rPr>
                <a:t>-</a:t>
              </a:r>
              <a:endParaRPr lang="en-US" altLang="zh-CN">
                <a:sym typeface="+mn-ea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87" y="8688"/>
              <a:ext cx="3292" cy="574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4859655" y="4365625"/>
            <a:ext cx="2806700" cy="957580"/>
            <a:chOff x="7653" y="6875"/>
            <a:chExt cx="4420" cy="1508"/>
          </a:xfrm>
        </p:grpSpPr>
        <p:sp>
          <p:nvSpPr>
            <p:cNvPr id="27" name="右箭头 26"/>
            <p:cNvSpPr/>
            <p:nvPr/>
          </p:nvSpPr>
          <p:spPr>
            <a:xfrm>
              <a:off x="7653" y="7440"/>
              <a:ext cx="1020" cy="567"/>
            </a:xfrm>
            <a:prstGeom prst="rightArrow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901" y="6875"/>
              <a:ext cx="3173" cy="1509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>
                  <a:sym typeface="+mn-ea"/>
                </a:rPr>
                <a:t>Impact of </a:t>
              </a:r>
              <a:r>
                <a:rPr lang="en-US" altLang="zh-CN">
                  <a:solidFill>
                    <a:srgbClr val="FF0000"/>
                  </a:solidFill>
                  <a:sym typeface="+mn-ea"/>
                </a:rPr>
                <a:t>nonuniform </a:t>
              </a:r>
              <a:r>
                <a:rPr lang="en-US" altLang="zh-CN">
                  <a:sym typeface="+mn-ea"/>
                </a:rPr>
                <a:t>magnetic fields</a:t>
              </a:r>
              <a:endParaRPr lang="en-US" altLang="zh-CN"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75805" y="4020820"/>
            <a:ext cx="2082800" cy="770255"/>
            <a:chOff x="11036" y="6456"/>
            <a:chExt cx="3280" cy="1213"/>
          </a:xfrm>
        </p:grpSpPr>
        <p:sp>
          <p:nvSpPr>
            <p:cNvPr id="29" name="文本框 28"/>
            <p:cNvSpPr txBox="1"/>
            <p:nvPr/>
          </p:nvSpPr>
          <p:spPr>
            <a:xfrm>
              <a:off x="11395" y="6456"/>
              <a:ext cx="2921" cy="58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dirty="0" smtClean="0">
                  <a:solidFill>
                    <a:srgbClr val="FF0000"/>
                  </a:solidFill>
                  <a:sym typeface="+mn-ea"/>
                </a:rPr>
                <a:t>Magnetization </a:t>
              </a:r>
              <a:endParaRPr lang="en-US" altLang="zh-CN" dirty="0" smtClean="0">
                <a:solidFill>
                  <a:srgbClr val="FF0000"/>
                </a:solidFill>
                <a:sym typeface="+mn-ea"/>
              </a:endParaRPr>
            </a:p>
          </p:txBody>
        </p:sp>
        <p:sp>
          <p:nvSpPr>
            <p:cNvPr id="30" name="右箭头 29"/>
            <p:cNvSpPr/>
            <p:nvPr/>
          </p:nvSpPr>
          <p:spPr>
            <a:xfrm rot="8220000">
              <a:off x="11036" y="7200"/>
              <a:ext cx="1020" cy="469"/>
            </a:xfrm>
            <a:prstGeom prst="rightArrow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4" name="图片 33" descr="rhop"/>
          <p:cNvPicPr>
            <a:picLocks noChangeAspect="1"/>
          </p:cNvPicPr>
          <p:nvPr/>
        </p:nvPicPr>
        <p:blipFill>
          <a:blip r:embed="rId5"/>
          <a:srcRect l="13785" t="3056" r="15375" b="7463"/>
          <a:stretch>
            <a:fillRect/>
          </a:stretch>
        </p:blipFill>
        <p:spPr>
          <a:xfrm>
            <a:off x="4140200" y="1484630"/>
            <a:ext cx="4881245" cy="43434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3660" y="1413510"/>
            <a:ext cx="8992870" cy="4752975"/>
            <a:chOff x="-1924" y="3320"/>
            <a:chExt cx="14162" cy="748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924" y="3320"/>
              <a:ext cx="14162" cy="7485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75" y="3361"/>
              <a:ext cx="3338" cy="673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i="1">
                  <a:sym typeface="+mn-ea"/>
                </a:rPr>
                <a:t>B</a:t>
              </a:r>
              <a:r>
                <a:rPr lang="en-US" altLang="zh-CN" baseline="-25000">
                  <a:sym typeface="+mn-ea"/>
                </a:rPr>
                <a:t>0</a:t>
              </a:r>
              <a:r>
                <a:rPr lang="en-US" altLang="zh-CN">
                  <a:sym typeface="+mn-ea"/>
                </a:rPr>
                <a:t> = 5</a:t>
              </a:r>
              <a:r>
                <a:rPr lang="zh-CN" altLang="en-US">
                  <a:sym typeface="+mn-ea"/>
                </a:rPr>
                <a:t>×</a:t>
              </a:r>
              <a:r>
                <a:rPr lang="en-US" altLang="zh-CN">
                  <a:sym typeface="+mn-ea"/>
                </a:rPr>
                <a:t>10</a:t>
              </a:r>
              <a:r>
                <a:rPr lang="en-US" altLang="zh-CN" baseline="30000">
                  <a:sym typeface="+mn-ea"/>
                </a:rPr>
                <a:t>15</a:t>
              </a:r>
              <a:r>
                <a:rPr lang="en-US" altLang="zh-CN">
                  <a:sym typeface="+mn-ea"/>
                </a:rPr>
                <a:t> G</a:t>
              </a:r>
              <a:endParaRPr lang="en-US" altLang="zh-CN"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1513205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 noProof="1"/>
              <a:t>Method</a:t>
            </a:r>
            <a:endParaRPr lang="en-US" sz="2800" noProof="1"/>
          </a:p>
        </p:txBody>
      </p:sp>
      <p:sp>
        <p:nvSpPr>
          <p:cNvPr id="12" name="文本框 11"/>
          <p:cNvSpPr txBox="1"/>
          <p:nvPr/>
        </p:nvSpPr>
        <p:spPr>
          <a:xfrm>
            <a:off x="1764030" y="45085"/>
            <a:ext cx="668845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FF0000"/>
                </a:solidFill>
              </a:rPr>
              <a:t>Thomas-Fermi</a:t>
            </a:r>
            <a:r>
              <a:rPr lang="zh-CN" altLang="en-US"/>
              <a:t> approximation</a:t>
            </a:r>
            <a:endParaRPr lang="zh-CN" alt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/>
                </a:solidFill>
                <a:sym typeface="+mn-ea"/>
              </a:rPr>
              <a:t>Considering the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variation </a:t>
            </a:r>
            <a:r>
              <a:rPr lang="en-US" altLang="zh-CN">
                <a:sym typeface="+mn-ea"/>
              </a:rPr>
              <a:t>of the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magnetic field</a:t>
            </a:r>
            <a:r>
              <a:rPr lang="zh-CN" altLang="en-US">
                <a:sym typeface="+mn-ea"/>
              </a:rPr>
              <a:t> </a:t>
            </a:r>
            <a:endParaRPr lang="en-US" altLang="zh-CN"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/>
              <a:t>Solved in</a:t>
            </a:r>
            <a:r>
              <a:rPr lang="zh-CN" altLang="en-US"/>
              <a:t> a </a:t>
            </a:r>
            <a:r>
              <a:rPr lang="zh-CN" altLang="en-US">
                <a:solidFill>
                  <a:srgbClr val="FF0000"/>
                </a:solidFill>
              </a:rPr>
              <a:t>periodic three-dimensional</a:t>
            </a:r>
            <a:r>
              <a:rPr lang="zh-CN" altLang="en-US"/>
              <a:t> cell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875" y="1363980"/>
            <a:ext cx="4619625" cy="1181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9220" y="965200"/>
            <a:ext cx="52616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Electromagnetic fields are obtained with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070" y="1271270"/>
            <a:ext cx="1571625" cy="6477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08585" y="2574925"/>
            <a:ext cx="5418455" cy="482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i="1"/>
              <a:t>f</a:t>
            </a:r>
            <a:r>
              <a:rPr lang="en-US" altLang="zh-CN"/>
              <a:t>(</a:t>
            </a:r>
            <a:r>
              <a:rPr lang="en-US" altLang="zh-CN" i="1"/>
              <a:t>r</a:t>
            </a:r>
            <a:r>
              <a:rPr lang="en-US" altLang="zh-CN"/>
              <a:t>) represents the distrubution of </a:t>
            </a:r>
            <a:r>
              <a:rPr lang="en-US" altLang="zh-CN">
                <a:sym typeface="+mn-ea"/>
              </a:rPr>
              <a:t>the nucleus</a:t>
            </a:r>
            <a:endParaRPr lang="en-US" altLang="zh-CN"/>
          </a:p>
          <a:p>
            <a:r>
              <a:rPr lang="en-US" altLang="zh-CN"/>
              <a:t> </a:t>
            </a:r>
            <a:endParaRPr lang="en-US" altLang="zh-CN"/>
          </a:p>
          <a:p>
            <a:endParaRPr lang="en-US" altLang="zh-CN"/>
          </a:p>
        </p:txBody>
      </p:sp>
      <p:grpSp>
        <p:nvGrpSpPr>
          <p:cNvPr id="24" name="组合 23"/>
          <p:cNvGrpSpPr/>
          <p:nvPr/>
        </p:nvGrpSpPr>
        <p:grpSpPr>
          <a:xfrm>
            <a:off x="5637530" y="2135505"/>
            <a:ext cx="2603500" cy="706120"/>
            <a:chOff x="9330" y="4380"/>
            <a:chExt cx="4100" cy="1112"/>
          </a:xfrm>
        </p:grpSpPr>
        <p:sp>
          <p:nvSpPr>
            <p:cNvPr id="11" name="文本框 10"/>
            <p:cNvSpPr txBox="1"/>
            <p:nvPr/>
          </p:nvSpPr>
          <p:spPr>
            <a:xfrm>
              <a:off x="9330" y="4380"/>
              <a:ext cx="4101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en-US" altLang="zh-CN">
                  <a:solidFill>
                    <a:srgbClr val="FF0000"/>
                  </a:solidFill>
                  <a:sym typeface="+mn-ea"/>
                </a:rPr>
                <a:t>effective magnetic charge density</a:t>
              </a:r>
              <a:endParaRPr lang="en-US" altLang="zh-CN">
                <a:solidFill>
                  <a:srgbClr val="FF0000"/>
                </a:solidFill>
                <a:sym typeface="+mn-ea"/>
              </a:endParaRPr>
            </a:p>
          </p:txBody>
        </p:sp>
        <p:sp>
          <p:nvSpPr>
            <p:cNvPr id="19" name="线形标注 2 18"/>
            <p:cNvSpPr/>
            <p:nvPr/>
          </p:nvSpPr>
          <p:spPr>
            <a:xfrm>
              <a:off x="9438" y="4493"/>
              <a:ext cx="3357" cy="953"/>
            </a:xfrm>
            <a:prstGeom prst="borderCallout2">
              <a:avLst>
                <a:gd name="adj1" fmla="val 46274"/>
                <a:gd name="adj2" fmla="val -1370"/>
                <a:gd name="adj3" fmla="val 44805"/>
                <a:gd name="adj4" fmla="val -15430"/>
                <a:gd name="adj5" fmla="val 10073"/>
                <a:gd name="adj6" fmla="val -33154"/>
              </a:avLst>
            </a:prstGeom>
            <a:noFill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92405" y="3317875"/>
            <a:ext cx="23590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Source currents</a:t>
            </a:r>
            <a:r>
              <a:rPr lang="en-US" altLang="zh-CN"/>
              <a:t>:</a:t>
            </a:r>
            <a:endParaRPr lang="en-US" altLang="zh-CN"/>
          </a:p>
        </p:txBody>
      </p:sp>
      <p:sp>
        <p:nvSpPr>
          <p:cNvPr id="36" name="文本框 35"/>
          <p:cNvSpPr txBox="1"/>
          <p:nvPr/>
        </p:nvSpPr>
        <p:spPr>
          <a:xfrm>
            <a:off x="4674235" y="3820160"/>
            <a:ext cx="16344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>
                <a:sym typeface="+mn-ea"/>
              </a:rPr>
              <a:t>Total energy:</a:t>
            </a:r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5" y="4234180"/>
            <a:ext cx="3644900" cy="170307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95" y="3702050"/>
            <a:ext cx="2904490" cy="55181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510" y="4396105"/>
            <a:ext cx="4372610" cy="1058545"/>
          </a:xfrm>
          <a:prstGeom prst="rect">
            <a:avLst/>
          </a:prstGeom>
        </p:spPr>
      </p:pic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pic>
        <p:nvPicPr>
          <p:cNvPr id="41" name="图片 40" descr="F:\Book\work\work(2019)\报告\兰州20190910\Chie_Uniform.jpgChie_Uniform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211955" y="2029460"/>
            <a:ext cx="4970145" cy="38011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52500" y="5937885"/>
            <a:ext cx="7449185" cy="4146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dirty="0">
                <a:solidFill>
                  <a:srgbClr val="000000"/>
                </a:solidFill>
                <a:sym typeface="+mn-ea"/>
              </a:rPr>
              <a:t>larmor radius:</a:t>
            </a:r>
            <a:r>
              <a:rPr lang="en-US" altLang="zh-CN" i="1" dirty="0">
                <a:solidFill>
                  <a:srgbClr val="000000"/>
                </a:solidFill>
                <a:sym typeface="+mn-ea"/>
              </a:rPr>
              <a:t> l </a:t>
            </a:r>
            <a:r>
              <a:rPr lang="en-US" altLang="zh-CN" baseline="-30000" dirty="0">
                <a:solidFill>
                  <a:srgbClr val="000000"/>
                </a:solidFill>
                <a:sym typeface="+mn-ea"/>
              </a:rPr>
              <a:t> </a:t>
            </a:r>
            <a:r>
              <a:rPr lang="en-US" altLang="zh-CN" dirty="0">
                <a:solidFill>
                  <a:srgbClr val="000000"/>
                </a:solidFill>
                <a:sym typeface="+mn-ea"/>
              </a:rPr>
              <a:t>~</a:t>
            </a:r>
            <a:r>
              <a:rPr lang="en-US" altLang="zh-CN" baseline="-30000" dirty="0">
                <a:solidFill>
                  <a:srgbClr val="000000"/>
                </a:solidFill>
                <a:sym typeface="+mn-ea"/>
              </a:rPr>
              <a:t> </a:t>
            </a:r>
            <a:r>
              <a:rPr lang="en-US" altLang="zh-CN" i="1" dirty="0">
                <a:solidFill>
                  <a:srgbClr val="000000"/>
                </a:solidFill>
                <a:sym typeface="Symbol" panose="05050102010706020507" pitchFamily="18" charset="2"/>
              </a:rPr>
              <a:t>m</a:t>
            </a:r>
            <a:r>
              <a:rPr lang="en-US" altLang="zh-CN" i="1" baseline="-25000" dirty="0">
                <a:solidFill>
                  <a:srgbClr val="000000"/>
                </a:solidFill>
                <a:sym typeface="Symbol" panose="05050102010706020507" pitchFamily="18" charset="2"/>
              </a:rPr>
              <a:t>e</a:t>
            </a:r>
            <a:r>
              <a:rPr lang="en-US" altLang="zh-CN" i="1" dirty="0">
                <a:solidFill>
                  <a:srgbClr val="000000"/>
                </a:solidFill>
                <a:sym typeface="+mn-ea"/>
              </a:rPr>
              <a:t>c</a:t>
            </a:r>
            <a:r>
              <a:rPr lang="en-US" altLang="zh-CN" dirty="0">
                <a:solidFill>
                  <a:srgbClr val="000000"/>
                </a:solidFill>
                <a:sym typeface="+mn-ea"/>
              </a:rPr>
              <a:t>/(</a:t>
            </a:r>
            <a:r>
              <a:rPr lang="en-US" altLang="zh-CN" i="1" dirty="0" err="1">
                <a:solidFill>
                  <a:srgbClr val="000000"/>
                </a:solidFill>
                <a:sym typeface="+mn-ea"/>
              </a:rPr>
              <a:t>eB</a:t>
            </a:r>
            <a:r>
              <a:rPr lang="en-US" altLang="zh-CN" dirty="0">
                <a:solidFill>
                  <a:srgbClr val="000000"/>
                </a:solidFill>
                <a:sym typeface="+mn-ea"/>
              </a:rPr>
              <a:t>)~</a:t>
            </a:r>
            <a:r>
              <a:rPr lang="en-US" altLang="zh-CN" i="1" dirty="0">
                <a:solidFill>
                  <a:srgbClr val="000000"/>
                </a:solidFill>
                <a:sym typeface="Symbol" panose="05050102010706020507" pitchFamily="18" charset="2"/>
              </a:rPr>
              <a:t></a:t>
            </a:r>
            <a:r>
              <a:rPr lang="en-US" altLang="zh-CN" i="1" baseline="-25000" dirty="0">
                <a:solidFill>
                  <a:srgbClr val="000000"/>
                </a:solidFill>
                <a:sym typeface="Symbol" panose="05050102010706020507" pitchFamily="18" charset="2"/>
              </a:rPr>
              <a:t>e</a:t>
            </a:r>
            <a:r>
              <a:rPr lang="en-US" altLang="zh-CN" i="1" dirty="0">
                <a:solidFill>
                  <a:srgbClr val="000000"/>
                </a:solidFill>
                <a:sym typeface="Symbol" panose="05050102010706020507" pitchFamily="18" charset="2"/>
              </a:rPr>
              <a:t>B</a:t>
            </a:r>
            <a:r>
              <a:rPr lang="en-US" altLang="zh-CN" i="1" baseline="-25000" dirty="0">
                <a:solidFill>
                  <a:srgbClr val="000000"/>
                </a:solidFill>
                <a:sym typeface="Symbol" panose="05050102010706020507" pitchFamily="18" charset="2"/>
              </a:rPr>
              <a:t>q</a:t>
            </a:r>
            <a:r>
              <a:rPr lang="en-US" altLang="zh-CN" i="1" dirty="0">
                <a:solidFill>
                  <a:srgbClr val="000000"/>
                </a:solidFill>
                <a:sym typeface="Symbol" panose="05050102010706020507" pitchFamily="18" charset="2"/>
              </a:rPr>
              <a:t>/B</a:t>
            </a:r>
            <a:r>
              <a:rPr lang="en-US" altLang="zh-CN" dirty="0">
                <a:solidFill>
                  <a:srgbClr val="000000"/>
                </a:solidFill>
                <a:ea typeface="楷体_GB2312" pitchFamily="49" charset="-122"/>
                <a:sym typeface="+mn-ea"/>
              </a:rPr>
              <a:t> </a:t>
            </a:r>
            <a:r>
              <a:rPr lang="en-US" altLang="zh-CN" dirty="0">
                <a:solidFill>
                  <a:srgbClr val="000000"/>
                </a:solidFill>
                <a:ea typeface="楷体_GB2312" pitchFamily="49" charset="-122"/>
                <a:sym typeface="Symbol" panose="05050102010706020507" pitchFamily="18" charset="2"/>
              </a:rPr>
              <a:t> (</a:t>
            </a:r>
            <a:r>
              <a:rPr lang="en-US" altLang="zh-CN" i="1" dirty="0" err="1">
                <a:solidFill>
                  <a:srgbClr val="000000"/>
                </a:solidFill>
                <a:ea typeface="楷体_GB2312" pitchFamily="49" charset="-122"/>
                <a:sym typeface="Symbol" panose="05050102010706020507" pitchFamily="18" charset="2"/>
              </a:rPr>
              <a:t>B</a:t>
            </a:r>
            <a:r>
              <a:rPr lang="en-US" altLang="zh-CN" baseline="-25000" dirty="0" err="1">
                <a:solidFill>
                  <a:srgbClr val="000000"/>
                </a:solidFill>
                <a:ea typeface="楷体_GB2312" pitchFamily="49" charset="-122"/>
                <a:sym typeface="Symbol" panose="05050102010706020507" pitchFamily="18" charset="2"/>
              </a:rPr>
              <a:t>q</a:t>
            </a:r>
            <a:r>
              <a:rPr lang="en-US" altLang="zh-CN" dirty="0">
                <a:solidFill>
                  <a:srgbClr val="000000"/>
                </a:solidFill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zh-CN" altLang="en-US" dirty="0">
                <a:solidFill>
                  <a:srgbClr val="000000"/>
                </a:solidFill>
                <a:sym typeface="Symbol" panose="05050102010706020507" pitchFamily="18" charset="2"/>
              </a:rPr>
              <a:t> </a:t>
            </a:r>
            <a:r>
              <a:rPr lang="en-US" altLang="zh-CN" i="1" dirty="0">
                <a:solidFill>
                  <a:srgbClr val="000000"/>
                </a:solidFill>
                <a:sym typeface="Symbol" panose="05050102010706020507" pitchFamily="18" charset="2"/>
              </a:rPr>
              <a:t>m</a:t>
            </a:r>
            <a:r>
              <a:rPr lang="en-US" altLang="zh-CN" i="1" baseline="-25000" dirty="0">
                <a:solidFill>
                  <a:srgbClr val="000000"/>
                </a:solidFill>
                <a:sym typeface="Symbol" panose="05050102010706020507" pitchFamily="18" charset="2"/>
              </a:rPr>
              <a:t>e</a:t>
            </a:r>
            <a:r>
              <a:rPr lang="en-US" altLang="zh-CN" baseline="30000" dirty="0">
                <a:solidFill>
                  <a:srgbClr val="000000"/>
                </a:solidFill>
                <a:sym typeface="Symbol" panose="05050102010706020507" pitchFamily="18" charset="2"/>
              </a:rPr>
              <a:t>2</a:t>
            </a:r>
            <a:r>
              <a:rPr lang="en-US" altLang="zh-CN" dirty="0">
                <a:solidFill>
                  <a:srgbClr val="000000"/>
                </a:solidFill>
                <a:sym typeface="Symbol" panose="05050102010706020507" pitchFamily="18" charset="2"/>
              </a:rPr>
              <a:t>/</a:t>
            </a:r>
            <a:r>
              <a:rPr lang="en-US" altLang="zh-CN" i="1" dirty="0" smtClean="0">
                <a:solidFill>
                  <a:srgbClr val="000000"/>
                </a:solidFill>
                <a:sym typeface="Symbol" panose="05050102010706020507" pitchFamily="18" charset="2"/>
              </a:rPr>
              <a:t>e</a:t>
            </a:r>
            <a:r>
              <a:rPr lang="en-US" altLang="zh-CN" dirty="0" smtClean="0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en-US" altLang="zh-CN" dirty="0">
                <a:solidFill>
                  <a:srgbClr val="000000"/>
                </a:solidFill>
                <a:sym typeface="Symbol" panose="05050102010706020507" pitchFamily="18" charset="2"/>
              </a:rPr>
              <a:t>= 4.41410</a:t>
            </a:r>
            <a:r>
              <a:rPr lang="en-US" altLang="zh-CN" baseline="30000" dirty="0">
                <a:solidFill>
                  <a:srgbClr val="000000"/>
                </a:solidFill>
                <a:sym typeface="Symbol" panose="05050102010706020507" pitchFamily="18" charset="2"/>
              </a:rPr>
              <a:t>13 </a:t>
            </a:r>
            <a:r>
              <a:rPr lang="en-US" altLang="zh-CN" dirty="0">
                <a:solidFill>
                  <a:srgbClr val="000000"/>
                </a:solidFill>
                <a:sym typeface="Symbol" panose="05050102010706020507" pitchFamily="18" charset="2"/>
              </a:rPr>
              <a:t>G)</a:t>
            </a:r>
            <a:endParaRPr lang="en-US" altLang="zh-CN" dirty="0">
              <a:solidFill>
                <a:srgbClr val="000000"/>
              </a:solidFill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5243830" cy="470535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>
                <a:sym typeface="+mn-ea"/>
              </a:rPr>
              <a:t>Gaussian wave function for nuclei</a:t>
            </a:r>
            <a:endParaRPr lang="en-US" sz="2800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pic>
        <p:nvPicPr>
          <p:cNvPr id="4" name="图片 3" descr="rhop"/>
          <p:cNvPicPr>
            <a:picLocks noChangeAspect="1"/>
          </p:cNvPicPr>
          <p:nvPr/>
        </p:nvPicPr>
        <p:blipFill>
          <a:blip r:embed="rId1"/>
          <a:srcRect l="10843" t="3068" r="14353" b="7643"/>
          <a:stretch>
            <a:fillRect/>
          </a:stretch>
        </p:blipFill>
        <p:spPr>
          <a:xfrm>
            <a:off x="-36195" y="1269365"/>
            <a:ext cx="5871845" cy="49371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727065" y="1337945"/>
            <a:ext cx="3245485" cy="6851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/>
              <a:t>Gaussian wave function for nuclei is adopted, i.e.,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75" y="748030"/>
            <a:ext cx="1377950" cy="3168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9790" y="2023110"/>
            <a:ext cx="2882900" cy="6540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880" y="2921000"/>
            <a:ext cx="1844040" cy="3651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7765" y="3447415"/>
            <a:ext cx="2724785" cy="39624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132455" y="692150"/>
            <a:ext cx="1661795" cy="3778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i="1">
                <a:sym typeface="+mn-ea"/>
              </a:rPr>
              <a:t>b</a:t>
            </a:r>
            <a:r>
              <a:rPr lang="en-US" altLang="zh-CN">
                <a:sym typeface="+mn-ea"/>
              </a:rPr>
              <a:t> = 100 fm</a:t>
            </a:r>
            <a:endParaRPr lang="en-US" altLang="zh-CN"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35650" y="4327525"/>
            <a:ext cx="1383665" cy="3733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>
                <a:sym typeface="+mn-ea"/>
              </a:rPr>
              <a:t>For </a:t>
            </a:r>
            <a:r>
              <a:rPr lang="en-US" altLang="zh-CN" baseline="30000">
                <a:sym typeface="+mn-ea"/>
              </a:rPr>
              <a:t>12</a:t>
            </a:r>
            <a:r>
              <a:rPr lang="en-US" altLang="zh-CN">
                <a:sym typeface="+mn-ea"/>
              </a:rPr>
              <a:t>C:</a:t>
            </a:r>
            <a:endParaRPr lang="en-US" altLang="zh-CN"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88125" y="3933190"/>
            <a:ext cx="1285875" cy="3568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i="1"/>
              <a:t>E</a:t>
            </a:r>
            <a:r>
              <a:rPr lang="en-US" altLang="zh-CN"/>
              <a:t> = 3ω</a:t>
            </a:r>
            <a:r>
              <a:rPr lang="en-US" altLang="zh-CN" baseline="-25000"/>
              <a:t>0</a:t>
            </a:r>
            <a:r>
              <a:rPr lang="en-US" altLang="zh-CN"/>
              <a:t>/2</a:t>
            </a: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045835" y="4705985"/>
            <a:ext cx="3070225" cy="417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>
                <a:sym typeface="+mn-ea"/>
              </a:rPr>
              <a:t>ω</a:t>
            </a:r>
            <a:r>
              <a:rPr lang="en-US" altLang="zh-CN" baseline="-25000">
                <a:sym typeface="+mn-ea"/>
              </a:rPr>
              <a:t>0</a:t>
            </a:r>
            <a:r>
              <a:rPr lang="en-US" altLang="zh-CN"/>
              <a:t> = 3.486 MeV/(</a:t>
            </a:r>
            <a:r>
              <a:rPr lang="en-US" altLang="zh-CN" i="1"/>
              <a:t>b</a:t>
            </a:r>
            <a:r>
              <a:rPr lang="en-US" altLang="zh-CN"/>
              <a:t>/fm)</a:t>
            </a:r>
            <a:r>
              <a:rPr lang="en-US" altLang="zh-CN" baseline="30000"/>
              <a:t>2 </a:t>
            </a:r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-36195" y="1699260"/>
            <a:ext cx="5710555" cy="4305935"/>
            <a:chOff x="-283" y="3643"/>
            <a:chExt cx="8993" cy="6781"/>
          </a:xfrm>
        </p:grpSpPr>
        <p:pic>
          <p:nvPicPr>
            <p:cNvPr id="42" name="图片 41" descr="rhoe0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283" y="3643"/>
              <a:ext cx="8993" cy="6781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1538" y="3699"/>
              <a:ext cx="1431" cy="59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i="1">
                  <a:sym typeface="+mn-ea"/>
                </a:rPr>
                <a:t>y</a:t>
              </a:r>
              <a:r>
                <a:rPr lang="en-US" altLang="zh-CN">
                  <a:sym typeface="+mn-ea"/>
                </a:rPr>
                <a:t> = 0</a:t>
              </a:r>
              <a:endParaRPr lang="en-US" altLang="zh-CN">
                <a:sym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-36195" y="1125220"/>
            <a:ext cx="5732780" cy="4913630"/>
            <a:chOff x="0" y="1871"/>
            <a:chExt cx="9028" cy="7738"/>
          </a:xfrm>
        </p:grpSpPr>
        <p:pic>
          <p:nvPicPr>
            <p:cNvPr id="28" name="图片 27" descr="Vd000"/>
            <p:cNvPicPr>
              <a:picLocks noChangeAspect="1"/>
            </p:cNvPicPr>
            <p:nvPr/>
          </p:nvPicPr>
          <p:blipFill>
            <a:blip r:embed="rId7"/>
            <a:srcRect l="11437" t="4176" r="10568" b="10720"/>
            <a:stretch>
              <a:fillRect/>
            </a:stretch>
          </p:blipFill>
          <p:spPr>
            <a:xfrm>
              <a:off x="0" y="1871"/>
              <a:ext cx="9028" cy="7739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5241" y="2452"/>
              <a:ext cx="2617" cy="59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i="1">
                  <a:sym typeface="+mn-ea"/>
                </a:rPr>
                <a:t>y</a:t>
              </a:r>
              <a:r>
                <a:rPr lang="en-US" altLang="zh-CN">
                  <a:sym typeface="+mn-ea"/>
                </a:rPr>
                <a:t> = 0</a:t>
              </a:r>
              <a:endParaRPr lang="en-US" altLang="zh-CN">
                <a:sym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4610" y="1196975"/>
            <a:ext cx="5708650" cy="4622165"/>
            <a:chOff x="-45" y="3507"/>
            <a:chExt cx="8990" cy="7279"/>
          </a:xfrm>
        </p:grpSpPr>
        <p:pic>
          <p:nvPicPr>
            <p:cNvPr id="32" name="图片 31" descr="Vd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45" y="3507"/>
              <a:ext cx="8990" cy="7279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1191" y="3813"/>
              <a:ext cx="2617" cy="59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i="1">
                  <a:sym typeface="+mn-ea"/>
                </a:rPr>
                <a:t>x = y</a:t>
              </a:r>
              <a:r>
                <a:rPr lang="en-US" altLang="zh-CN">
                  <a:sym typeface="+mn-ea"/>
                </a:rPr>
                <a:t> = 0</a:t>
              </a:r>
              <a:endParaRPr lang="en-US" altLang="zh-CN"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2726055" cy="470535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/>
              <a:t>Elastic properties</a:t>
            </a:r>
            <a:endParaRPr lang="en-US" altLang="zh-CN" sz="2800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4164" r="38905" b="46708"/>
          <a:stretch>
            <a:fillRect/>
          </a:stretch>
        </p:blipFill>
        <p:spPr>
          <a:xfrm>
            <a:off x="6011545" y="5660390"/>
            <a:ext cx="2952115" cy="4318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875780" y="2270760"/>
            <a:ext cx="1899920" cy="1090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aseline="30000">
                <a:sym typeface="+mn-ea"/>
              </a:rPr>
              <a:t>12</a:t>
            </a:r>
            <a:r>
              <a:rPr lang="en-US" altLang="zh-CN">
                <a:sym typeface="+mn-ea"/>
              </a:rPr>
              <a:t>C, </a:t>
            </a:r>
            <a:endParaRPr lang="en-US" altLang="zh-CN">
              <a:sym typeface="+mn-ea"/>
            </a:endParaRPr>
          </a:p>
          <a:p>
            <a:r>
              <a:rPr lang="en-US" altLang="zh-CN" i="1">
                <a:sym typeface="+mn-ea"/>
              </a:rPr>
              <a:t>B</a:t>
            </a:r>
            <a:r>
              <a:rPr lang="en-US" altLang="zh-CN" i="1" baseline="-25000">
                <a:sym typeface="+mn-ea"/>
              </a:rPr>
              <a:t>z</a:t>
            </a:r>
            <a:r>
              <a:rPr lang="en-US" altLang="zh-CN" baseline="-25000">
                <a:sym typeface="+mn-ea"/>
              </a:rPr>
              <a:t>0</a:t>
            </a:r>
            <a:r>
              <a:rPr lang="en-US" altLang="zh-CN">
                <a:sym typeface="+mn-ea"/>
              </a:rPr>
              <a:t> = 10</a:t>
            </a:r>
            <a:r>
              <a:rPr lang="en-US" altLang="zh-CN" baseline="30000">
                <a:sym typeface="+mn-ea"/>
              </a:rPr>
              <a:t>15</a:t>
            </a:r>
            <a:r>
              <a:rPr lang="en-US" altLang="zh-CN">
                <a:sym typeface="+mn-ea"/>
              </a:rPr>
              <a:t> G, </a:t>
            </a:r>
            <a:endParaRPr lang="en-US" altLang="zh-CN">
              <a:sym typeface="+mn-ea"/>
            </a:endParaRPr>
          </a:p>
          <a:p>
            <a:r>
              <a:rPr lang="en-US" altLang="zh-CN" i="1">
                <a:sym typeface="+mn-ea"/>
              </a:rPr>
              <a:t>n</a:t>
            </a:r>
            <a:r>
              <a:rPr lang="en-US" altLang="zh-CN" i="1" baseline="-25000">
                <a:sym typeface="+mn-ea"/>
              </a:rPr>
              <a:t>d</a:t>
            </a:r>
            <a:r>
              <a:rPr lang="en-US" altLang="zh-CN" i="1">
                <a:sym typeface="+mn-ea"/>
              </a:rPr>
              <a:t> </a:t>
            </a:r>
            <a:r>
              <a:rPr lang="en-US" altLang="zh-CN">
                <a:sym typeface="+mn-ea"/>
              </a:rPr>
              <a:t>= 10</a:t>
            </a:r>
            <a:r>
              <a:rPr lang="en-US" altLang="zh-CN" baseline="30000">
                <a:sym typeface="+mn-ea"/>
              </a:rPr>
              <a:t>-9</a:t>
            </a:r>
            <a:r>
              <a:rPr lang="en-US" altLang="zh-CN">
                <a:sym typeface="+mn-ea"/>
              </a:rPr>
              <a:t> fm</a:t>
            </a:r>
            <a:r>
              <a:rPr lang="en-US" altLang="zh-CN" baseline="30000">
                <a:sym typeface="+mn-ea"/>
              </a:rPr>
              <a:t>-3</a:t>
            </a:r>
            <a:endParaRPr lang="en-US" altLang="zh-CN" baseline="30000">
              <a:sym typeface="+mn-ea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3"/>
            </p:custDataLst>
          </p:nvPr>
        </p:nvGraphicFramePr>
        <p:xfrm>
          <a:off x="6665595" y="3641090"/>
          <a:ext cx="2362200" cy="1734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100"/>
                <a:gridCol w="1181100"/>
              </a:tblGrid>
              <a:tr h="433705">
                <a:tc>
                  <a:txBody>
                    <a:bodyPr/>
                    <a:p>
                      <a:pPr algn="ctr" fontAlgn="ctr"/>
                      <a:r>
                        <a:rPr lang="en-US" altLang="zh-CN" sz="1600" b="0" i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(fm)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0" i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1600" b="0" i="0" baseline="-25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</a:t>
                      </a:r>
                      <a:r>
                        <a:rPr lang="en-US" altLang="zh-CN" sz="1600" b="0" i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sz="1600" b="0" i="0" baseline="-25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(</a:t>
                      </a:r>
                      <a:r>
                        <a:rPr lang="en-US" altLang="zh-CN" sz="1600" b="0" i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μ</a:t>
                      </a:r>
                      <a:r>
                        <a:rPr lang="en-US" altLang="zh-CN" sz="1600" b="0" i="0" baseline="-25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)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33705">
                <a:tc>
                  <a:txBody>
                    <a:bodyPr/>
                    <a:p>
                      <a:pPr algn="ctr" fontAlgn="ctr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0.06475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33705">
                <a:tc>
                  <a:txBody>
                    <a:bodyPr/>
                    <a:p>
                      <a:pPr algn="ctr" fontAlgn="ctr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250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0.06052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433705">
                <a:tc>
                  <a:txBody>
                    <a:bodyPr/>
                    <a:p>
                      <a:pPr algn="ctr" fontAlgn="ctr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500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0.01669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85" y="5688965"/>
            <a:ext cx="4337050" cy="528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50" y="523240"/>
            <a:ext cx="6235700" cy="51136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rcRect t="4304" r="47955"/>
          <a:stretch>
            <a:fillRect/>
          </a:stretch>
        </p:blipFill>
        <p:spPr>
          <a:xfrm>
            <a:off x="6876415" y="332740"/>
            <a:ext cx="1511300" cy="1759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3035300" cy="470535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/>
              <a:t>Madelung constant</a:t>
            </a:r>
            <a:endParaRPr lang="en-US" altLang="zh-CN" sz="2800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-34925" y="549275"/>
            <a:ext cx="658114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E</a:t>
            </a:r>
            <a:r>
              <a:rPr lang="zh-CN" altLang="en-US"/>
              <a:t>nergy density</a:t>
            </a:r>
            <a:r>
              <a:rPr lang="en-US" altLang="zh-CN"/>
              <a:t> of </a:t>
            </a:r>
            <a:r>
              <a:rPr lang="en-US" altLang="zh-CN">
                <a:solidFill>
                  <a:srgbClr val="FF0000"/>
                </a:solidFill>
              </a:rPr>
              <a:t>cold </a:t>
            </a:r>
            <a:r>
              <a:rPr lang="en-US" altLang="zh-CN"/>
              <a:t>white dwarf matter (BPS model):</a:t>
            </a:r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020" y="1084580"/>
            <a:ext cx="5629910" cy="7924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0" y="2571115"/>
            <a:ext cx="2084070" cy="33718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085" y="1917065"/>
            <a:ext cx="4853940" cy="6540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8145" y="3592195"/>
            <a:ext cx="562864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Baiko et al.</a:t>
            </a:r>
            <a:r>
              <a:rPr lang="en-US" altLang="zh-CN">
                <a:sym typeface="+mn-ea"/>
              </a:rPr>
              <a:t>2001</a:t>
            </a:r>
            <a:r>
              <a:rPr lang="en-US" altLang="zh-CN"/>
              <a:t>_</a:t>
            </a:r>
            <a:r>
              <a:rPr lang="en-US" altLang="zh-CN"/>
              <a:t>PRE64-057402: </a:t>
            </a:r>
            <a:endParaRPr lang="en-US" altLang="zh-CN"/>
          </a:p>
          <a:p>
            <a:endParaRPr lang="en-US" altLang="zh-CN">
              <a:solidFill>
                <a:srgbClr val="FF0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3935" y="1779905"/>
            <a:ext cx="2995295" cy="2277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840" y="4085590"/>
            <a:ext cx="4075430" cy="7391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995" y="621030"/>
            <a:ext cx="6939280" cy="56838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0" y="2284095"/>
            <a:ext cx="7841615" cy="4020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2726055" cy="470535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/>
              <a:t>Elastic properties</a:t>
            </a:r>
            <a:endParaRPr lang="en-US" altLang="zh-CN" sz="2800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7370445" y="2132330"/>
            <a:ext cx="1765935" cy="873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aseline="30000">
                <a:sym typeface="+mn-ea"/>
              </a:rPr>
              <a:t>12</a:t>
            </a:r>
            <a:r>
              <a:rPr lang="en-US" altLang="zh-CN">
                <a:sym typeface="+mn-ea"/>
              </a:rPr>
              <a:t>C, </a:t>
            </a:r>
            <a:endParaRPr lang="en-US" altLang="zh-CN">
              <a:sym typeface="+mn-ea"/>
            </a:endParaRPr>
          </a:p>
          <a:p>
            <a:r>
              <a:rPr lang="en-US" altLang="zh-CN" i="1">
                <a:sym typeface="+mn-ea"/>
              </a:rPr>
              <a:t>n</a:t>
            </a:r>
            <a:r>
              <a:rPr lang="en-US" altLang="zh-CN" i="1" baseline="-25000">
                <a:sym typeface="+mn-ea"/>
              </a:rPr>
              <a:t>d</a:t>
            </a:r>
            <a:r>
              <a:rPr lang="en-US" altLang="zh-CN" i="1">
                <a:sym typeface="+mn-ea"/>
              </a:rPr>
              <a:t> </a:t>
            </a:r>
            <a:r>
              <a:rPr lang="en-US" altLang="zh-CN">
                <a:sym typeface="+mn-ea"/>
              </a:rPr>
              <a:t>= 10</a:t>
            </a:r>
            <a:r>
              <a:rPr lang="en-US" altLang="zh-CN" baseline="30000">
                <a:sym typeface="+mn-ea"/>
              </a:rPr>
              <a:t>-9</a:t>
            </a:r>
            <a:r>
              <a:rPr lang="en-US" altLang="zh-CN">
                <a:sym typeface="+mn-ea"/>
              </a:rPr>
              <a:t> fm</a:t>
            </a:r>
            <a:r>
              <a:rPr lang="en-US" altLang="zh-CN" baseline="30000">
                <a:sym typeface="+mn-ea"/>
              </a:rPr>
              <a:t>-3</a:t>
            </a:r>
            <a:endParaRPr lang="en-US" altLang="zh-CN" baseline="30000"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795" y="5732780"/>
            <a:ext cx="4337050" cy="5283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95" y="477520"/>
            <a:ext cx="6413500" cy="52736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45" y="477520"/>
            <a:ext cx="6530975" cy="53295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t="4304" r="47955"/>
          <a:stretch>
            <a:fillRect/>
          </a:stretch>
        </p:blipFill>
        <p:spPr>
          <a:xfrm>
            <a:off x="7306945" y="3776980"/>
            <a:ext cx="1511300" cy="1759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2726055" cy="470535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/>
              <a:t>Elastic properties</a:t>
            </a:r>
            <a:endParaRPr lang="en-US" altLang="zh-CN" sz="2800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pic>
        <p:nvPicPr>
          <p:cNvPr id="5" name="图片 4" descr="DE_BZBx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485" y="485140"/>
            <a:ext cx="6904355" cy="569531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7370445" y="2132330"/>
            <a:ext cx="1765935" cy="873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aseline="30000">
                <a:sym typeface="+mn-ea"/>
              </a:rPr>
              <a:t>12</a:t>
            </a:r>
            <a:r>
              <a:rPr lang="en-US" altLang="zh-CN">
                <a:sym typeface="+mn-ea"/>
              </a:rPr>
              <a:t>C, </a:t>
            </a:r>
            <a:r>
              <a:rPr lang="en-US" altLang="zh-CN">
                <a:sym typeface="+mn-ea"/>
              </a:rPr>
              <a:t>BCC,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  <a:p>
            <a:r>
              <a:rPr lang="en-US" altLang="zh-CN" i="1">
                <a:sym typeface="+mn-ea"/>
              </a:rPr>
              <a:t>n</a:t>
            </a:r>
            <a:r>
              <a:rPr lang="en-US" altLang="zh-CN" i="1" baseline="-25000">
                <a:sym typeface="+mn-ea"/>
              </a:rPr>
              <a:t>d</a:t>
            </a:r>
            <a:r>
              <a:rPr lang="en-US" altLang="zh-CN" i="1">
                <a:sym typeface="+mn-ea"/>
              </a:rPr>
              <a:t> </a:t>
            </a:r>
            <a:r>
              <a:rPr lang="en-US" altLang="zh-CN">
                <a:sym typeface="+mn-ea"/>
              </a:rPr>
              <a:t>= 10</a:t>
            </a:r>
            <a:r>
              <a:rPr lang="en-US" altLang="zh-CN" baseline="30000">
                <a:sym typeface="+mn-ea"/>
              </a:rPr>
              <a:t>-9</a:t>
            </a:r>
            <a:r>
              <a:rPr lang="en-US" altLang="zh-CN">
                <a:sym typeface="+mn-ea"/>
              </a:rPr>
              <a:t> fm</a:t>
            </a:r>
            <a:r>
              <a:rPr lang="en-US" altLang="zh-CN" baseline="30000">
                <a:sym typeface="+mn-ea"/>
              </a:rPr>
              <a:t>-3</a:t>
            </a:r>
            <a:endParaRPr lang="en-US" altLang="zh-CN" baseline="30000"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795" y="5732780"/>
            <a:ext cx="4337050" cy="5283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4304" r="47955"/>
          <a:stretch>
            <a:fillRect/>
          </a:stretch>
        </p:blipFill>
        <p:spPr>
          <a:xfrm>
            <a:off x="7306945" y="3776980"/>
            <a:ext cx="1511300" cy="1759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2726055" cy="470535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/>
              <a:t>Elastic properties</a:t>
            </a:r>
            <a:endParaRPr lang="en-US" altLang="zh-CN" sz="2800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530" y="549275"/>
            <a:ext cx="6238240" cy="524764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7370445" y="2132330"/>
            <a:ext cx="1765935" cy="873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aseline="30000">
                <a:sym typeface="+mn-ea"/>
              </a:rPr>
              <a:t>12</a:t>
            </a:r>
            <a:r>
              <a:rPr lang="en-US" altLang="zh-CN">
                <a:sym typeface="+mn-ea"/>
              </a:rPr>
              <a:t>C, </a:t>
            </a:r>
            <a:endParaRPr lang="en-US" altLang="zh-CN">
              <a:sym typeface="+mn-ea"/>
            </a:endParaRPr>
          </a:p>
          <a:p>
            <a:r>
              <a:rPr lang="en-US" altLang="zh-CN" i="1">
                <a:sym typeface="+mn-ea"/>
              </a:rPr>
              <a:t>n</a:t>
            </a:r>
            <a:r>
              <a:rPr lang="en-US" altLang="zh-CN" i="1" baseline="-25000">
                <a:sym typeface="+mn-ea"/>
              </a:rPr>
              <a:t>d</a:t>
            </a:r>
            <a:r>
              <a:rPr lang="en-US" altLang="zh-CN" i="1">
                <a:sym typeface="+mn-ea"/>
              </a:rPr>
              <a:t> </a:t>
            </a:r>
            <a:r>
              <a:rPr lang="en-US" altLang="zh-CN">
                <a:sym typeface="+mn-ea"/>
              </a:rPr>
              <a:t>= 10</a:t>
            </a:r>
            <a:r>
              <a:rPr lang="en-US" altLang="zh-CN" baseline="30000">
                <a:sym typeface="+mn-ea"/>
              </a:rPr>
              <a:t>-9</a:t>
            </a:r>
            <a:r>
              <a:rPr lang="en-US" altLang="zh-CN">
                <a:sym typeface="+mn-ea"/>
              </a:rPr>
              <a:t> fm</a:t>
            </a:r>
            <a:r>
              <a:rPr lang="en-US" altLang="zh-CN" baseline="30000">
                <a:sym typeface="+mn-ea"/>
              </a:rPr>
              <a:t>-3</a:t>
            </a:r>
            <a:endParaRPr lang="en-US" altLang="zh-CN" baseline="3000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" y="502285"/>
            <a:ext cx="6603365" cy="53752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r="3803" b="-2738"/>
          <a:stretch>
            <a:fillRect/>
          </a:stretch>
        </p:blipFill>
        <p:spPr>
          <a:xfrm>
            <a:off x="4571365" y="5688330"/>
            <a:ext cx="4031615" cy="5480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l="49552" t="3268" r="-1597" b="1036"/>
          <a:stretch>
            <a:fillRect/>
          </a:stretch>
        </p:blipFill>
        <p:spPr>
          <a:xfrm>
            <a:off x="7306945" y="3776980"/>
            <a:ext cx="1511300" cy="1759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1620520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 noProof="1">
                <a:sym typeface="+mn-ea"/>
              </a:rPr>
              <a:t>Summary</a:t>
            </a:r>
            <a:endParaRPr lang="en-US" sz="2800" noProof="1"/>
          </a:p>
        </p:txBody>
      </p:sp>
      <p:sp>
        <p:nvSpPr>
          <p:cNvPr id="3" name="文本框 2"/>
          <p:cNvSpPr txBox="1"/>
          <p:nvPr/>
        </p:nvSpPr>
        <p:spPr>
          <a:xfrm>
            <a:off x="186055" y="815340"/>
            <a:ext cx="8764270" cy="435737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noProof="1">
                <a:solidFill>
                  <a:schemeClr val="tx1"/>
                </a:solidFill>
              </a:rPr>
              <a:t>We </a:t>
            </a:r>
            <a:r>
              <a:rPr lang="en-US" altLang="zh-CN">
                <a:sym typeface="+mn-ea"/>
              </a:rPr>
              <a:t>investigated the properties of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magnetized </a:t>
            </a:r>
            <a:r>
              <a:rPr lang="en-US" altLang="zh-CN">
                <a:sym typeface="+mn-ea"/>
              </a:rPr>
              <a:t>Coulomb crystals in neutron star crusts</a:t>
            </a:r>
            <a:r>
              <a:rPr lang="en-US" altLang="zh-CN" noProof="1"/>
              <a:t>. It was found that:</a:t>
            </a:r>
            <a:endParaRPr lang="en-US" altLang="zh-CN" noProof="1"/>
          </a:p>
          <a:p>
            <a:pPr marL="457200" indent="-457200" eaLnBrk="1" hangingPunct="1">
              <a:buFont typeface="+mj-ea"/>
              <a:buAutoNum type="circleNumDbPlain"/>
            </a:pPr>
            <a:r>
              <a:rPr lang="en-US" altLang="zh-CN">
                <a:sym typeface="+mn-ea"/>
              </a:rPr>
              <a:t>The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Madelung constants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>
                <a:sym typeface="+mn-ea"/>
              </a:rPr>
              <a:t>of the Coulomb crystal (in unit of </a:t>
            </a:r>
            <a:r>
              <a:rPr lang="en-US" altLang="en-US" i="1">
                <a:sym typeface="+mn-ea"/>
              </a:rPr>
              <a:t>µ</a:t>
            </a:r>
            <a:r>
              <a:rPr lang="en-US" altLang="zh-CN" baseline="-25000">
                <a:sym typeface="+mn-ea"/>
              </a:rPr>
              <a:t>0</a:t>
            </a:r>
            <a:r>
              <a:rPr lang="en-US" altLang="zh-CN">
                <a:sym typeface="+mn-ea"/>
              </a:rPr>
              <a:t>) fluctuate with external magnetic field at </a:t>
            </a:r>
            <a:r>
              <a:rPr lang="en-US" altLang="zh-CN" i="1">
                <a:sym typeface="+mn-ea"/>
              </a:rPr>
              <a:t>B</a:t>
            </a:r>
            <a:r>
              <a:rPr lang="en-US" altLang="zh-CN" baseline="-25000">
                <a:sym typeface="+mn-ea"/>
              </a:rPr>
              <a:t>z0</a:t>
            </a:r>
            <a:r>
              <a:rPr lang="en-US" altLang="zh-CN">
                <a:sym typeface="+mn-ea"/>
              </a:rPr>
              <a:t> ≤ 3</a:t>
            </a:r>
            <a:r>
              <a:rPr lang="en-US" altLang="en-US">
                <a:sym typeface="+mn-ea"/>
              </a:rPr>
              <a:t>×</a:t>
            </a:r>
            <a:r>
              <a:rPr lang="en-US" altLang="zh-CN">
                <a:sym typeface="+mn-ea"/>
              </a:rPr>
              <a:t>10</a:t>
            </a:r>
            <a:r>
              <a:rPr lang="en-US" altLang="zh-CN" baseline="30000">
                <a:sym typeface="+mn-ea"/>
              </a:rPr>
              <a:t>15</a:t>
            </a:r>
            <a:r>
              <a:rPr lang="en-US" altLang="zh-CN">
                <a:sym typeface="+mn-ea"/>
              </a:rPr>
              <a:t> G. At higher field strengths, they decrease with </a:t>
            </a:r>
            <a:r>
              <a:rPr lang="en-US" altLang="zh-CN" i="1">
                <a:sym typeface="+mn-ea"/>
              </a:rPr>
              <a:t>B</a:t>
            </a:r>
            <a:r>
              <a:rPr lang="en-US" altLang="zh-CN" baseline="-25000">
                <a:sym typeface="+mn-ea"/>
              </a:rPr>
              <a:t>z0</a:t>
            </a:r>
            <a:r>
              <a:rPr lang="en-US" altLang="zh-CN">
                <a:sym typeface="+mn-ea"/>
              </a:rPr>
              <a:t>.</a:t>
            </a:r>
            <a:endParaRPr lang="en-US" altLang="zh-CN">
              <a:sym typeface="+mn-ea"/>
            </a:endParaRPr>
          </a:p>
          <a:p>
            <a:pPr marL="457200" indent="-457200" eaLnBrk="1" hangingPunct="1">
              <a:buFont typeface="+mj-ea"/>
              <a:buAutoNum type="circleNumDbPlain"/>
            </a:pPr>
            <a:r>
              <a:rPr lang="en-US" altLang="zh-CN">
                <a:sym typeface="+mn-ea"/>
              </a:rPr>
              <a:t>The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BCC </a:t>
            </a:r>
            <a:r>
              <a:rPr lang="en-US" altLang="zh-CN">
                <a:sym typeface="+mn-ea"/>
              </a:rPr>
              <a:t>lattice is slightly more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stable </a:t>
            </a:r>
            <a:r>
              <a:rPr lang="en-US" altLang="zh-CN">
                <a:sym typeface="+mn-ea"/>
              </a:rPr>
              <a:t>than that of FCC at </a:t>
            </a:r>
            <a:r>
              <a:rPr lang="en-US" altLang="zh-CN" i="1">
                <a:sym typeface="+mn-ea"/>
              </a:rPr>
              <a:t>B</a:t>
            </a:r>
            <a:r>
              <a:rPr lang="en-US" altLang="zh-CN" baseline="-25000">
                <a:sym typeface="+mn-ea"/>
              </a:rPr>
              <a:t>z0</a:t>
            </a:r>
            <a:r>
              <a:rPr lang="en-US" altLang="zh-CN">
                <a:sym typeface="+mn-ea"/>
              </a:rPr>
              <a:t> ≤</a:t>
            </a:r>
            <a:r>
              <a:rPr lang="en-US" altLang="zh-CN">
                <a:sym typeface="+mn-ea"/>
              </a:rPr>
              <a:t> 3</a:t>
            </a:r>
            <a:r>
              <a:rPr lang="en-US" altLang="en-US">
                <a:sym typeface="+mn-ea"/>
              </a:rPr>
              <a:t>×</a:t>
            </a:r>
            <a:r>
              <a:rPr lang="en-US" altLang="zh-CN">
                <a:sym typeface="+mn-ea"/>
              </a:rPr>
              <a:t>10</a:t>
            </a:r>
            <a:r>
              <a:rPr lang="en-US" altLang="zh-CN" baseline="30000">
                <a:sym typeface="+mn-ea"/>
              </a:rPr>
              <a:t>15</a:t>
            </a:r>
            <a:r>
              <a:rPr lang="en-US" altLang="zh-CN">
                <a:sym typeface="+mn-ea"/>
              </a:rPr>
              <a:t> G, while the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FCC </a:t>
            </a:r>
            <a:r>
              <a:rPr lang="en-US" altLang="zh-CN">
                <a:sym typeface="+mn-ea"/>
              </a:rPr>
              <a:t>lattice may become more stable at larger </a:t>
            </a:r>
            <a:r>
              <a:rPr lang="en-US" altLang="zh-CN" i="1">
                <a:sym typeface="+mn-ea"/>
              </a:rPr>
              <a:t>B</a:t>
            </a:r>
            <a:r>
              <a:rPr lang="en-US" altLang="zh-CN" baseline="-25000">
                <a:sym typeface="+mn-ea"/>
              </a:rPr>
              <a:t>z0</a:t>
            </a:r>
            <a:r>
              <a:rPr lang="en-US" altLang="zh-CN">
                <a:sym typeface="+mn-ea"/>
              </a:rPr>
              <a:t>.</a:t>
            </a:r>
            <a:endParaRPr lang="en-US" altLang="zh-CN">
              <a:sym typeface="+mn-ea"/>
            </a:endParaRPr>
          </a:p>
          <a:p>
            <a:pPr marL="457200" indent="-457200" eaLnBrk="1" hangingPunct="1">
              <a:buFont typeface="+mj-ea"/>
              <a:buAutoNum type="circleNumDbPlain"/>
            </a:pPr>
            <a:r>
              <a:rPr lang="en-US" altLang="zh-CN">
                <a:sym typeface="+mn-ea"/>
              </a:rPr>
              <a:t>The (zero-point) ion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vibrations </a:t>
            </a:r>
            <a:r>
              <a:rPr lang="en-US" altLang="zh-CN">
                <a:sym typeface="+mn-ea"/>
              </a:rPr>
              <a:t>reduces the elastic constants.</a:t>
            </a:r>
            <a:endParaRPr lang="en-US" altLang="zh-CN">
              <a:sym typeface="+mn-ea"/>
            </a:endParaRPr>
          </a:p>
          <a:p>
            <a:pPr marL="457200" indent="-457200" eaLnBrk="1" hangingPunct="1">
              <a:buFont typeface="+mj-ea"/>
              <a:buAutoNum type="circleNumDbPlain"/>
            </a:pPr>
            <a:r>
              <a:rPr lang="en-US" altLang="zh-CN" noProof="1"/>
              <a:t>The properties of </a:t>
            </a:r>
            <a:r>
              <a:rPr lang="en-US" altLang="zh-CN">
                <a:sym typeface="+mn-ea"/>
              </a:rPr>
              <a:t>Coulomb crystals are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insensitive </a:t>
            </a:r>
            <a:r>
              <a:rPr lang="en-US" altLang="zh-CN">
                <a:sym typeface="+mn-ea"/>
              </a:rPr>
              <a:t>to the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direction </a:t>
            </a:r>
            <a:r>
              <a:rPr lang="en-US" altLang="zh-CN">
                <a:sym typeface="+mn-ea"/>
              </a:rPr>
              <a:t>of external</a:t>
            </a:r>
            <a:r>
              <a:rPr lang="en-US" altLang="zh-CN" noProof="1"/>
              <a:t>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magnetic field 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with </a:t>
            </a:r>
            <a:r>
              <a:rPr lang="en-US" altLang="zh-CN" i="1">
                <a:sym typeface="+mn-ea"/>
              </a:rPr>
              <a:t>B</a:t>
            </a:r>
            <a:r>
              <a:rPr lang="en-US" altLang="zh-CN" baseline="-25000">
                <a:sym typeface="+mn-ea"/>
              </a:rPr>
              <a:t>0</a:t>
            </a:r>
            <a:r>
              <a:rPr lang="en-US" altLang="zh-CN">
                <a:sym typeface="+mn-ea"/>
              </a:rPr>
              <a:t> =</a:t>
            </a:r>
            <a:r>
              <a:rPr lang="en-US" altLang="zh-CN">
                <a:sym typeface="+mn-ea"/>
              </a:rPr>
              <a:t>10</a:t>
            </a:r>
            <a:r>
              <a:rPr lang="en-US" altLang="zh-CN" baseline="30000">
                <a:sym typeface="+mn-ea"/>
              </a:rPr>
              <a:t>15</a:t>
            </a:r>
            <a:r>
              <a:rPr lang="en-US" altLang="zh-CN">
                <a:sym typeface="+mn-ea"/>
              </a:rPr>
              <a:t> G.</a:t>
            </a:r>
            <a:endParaRPr lang="en-US" altLang="zh-CN" noProof="1" smtClean="0"/>
          </a:p>
          <a:p>
            <a:pPr marL="457200" indent="-457200" eaLnBrk="1" hangingPunct="1">
              <a:buFont typeface="+mj-ea"/>
              <a:buAutoNum type="circleNumDbPlain"/>
            </a:pPr>
            <a:r>
              <a:rPr lang="en-US" altLang="zh-CN" noProof="1"/>
              <a:t>The elastic constants c</a:t>
            </a:r>
            <a:r>
              <a:rPr lang="en-US" altLang="zh-CN" baseline="-25000" noProof="1"/>
              <a:t>11</a:t>
            </a:r>
            <a:r>
              <a:rPr lang="en-US" altLang="zh-CN" noProof="1"/>
              <a:t> − c</a:t>
            </a:r>
            <a:r>
              <a:rPr lang="en-US" altLang="zh-CN" baseline="-25000" noProof="1"/>
              <a:t>12</a:t>
            </a:r>
            <a:r>
              <a:rPr lang="en-US" altLang="zh-CN" noProof="1"/>
              <a:t> and c</a:t>
            </a:r>
            <a:r>
              <a:rPr lang="en-US" altLang="zh-CN" baseline="-25000" noProof="1"/>
              <a:t>44</a:t>
            </a:r>
            <a:r>
              <a:rPr lang="en-US" altLang="zh-CN" noProof="1"/>
              <a:t> </a:t>
            </a:r>
            <a:r>
              <a:rPr lang="en-US" altLang="zh-CN">
                <a:sym typeface="+mn-ea"/>
              </a:rPr>
              <a:t>(in unit of </a:t>
            </a:r>
            <a:r>
              <a:rPr lang="en-US" altLang="en-US" i="1">
                <a:sym typeface="+mn-ea"/>
              </a:rPr>
              <a:t>µ</a:t>
            </a:r>
            <a:r>
              <a:rPr lang="en-US" altLang="zh-CN" baseline="-25000">
                <a:sym typeface="+mn-ea"/>
              </a:rPr>
              <a:t>0</a:t>
            </a:r>
            <a:r>
              <a:rPr lang="en-US" altLang="zh-CN">
                <a:sym typeface="+mn-ea"/>
              </a:rPr>
              <a:t>) </a:t>
            </a:r>
            <a:r>
              <a:rPr lang="en-US" altLang="zh-CN" noProof="1">
                <a:solidFill>
                  <a:srgbClr val="FF0000"/>
                </a:solidFill>
              </a:rPr>
              <a:t>increase with </a:t>
            </a:r>
            <a:r>
              <a:rPr lang="en-US" altLang="zh-CN" i="1">
                <a:solidFill>
                  <a:srgbClr val="FF0000"/>
                </a:solidFill>
                <a:sym typeface="+mn-ea"/>
              </a:rPr>
              <a:t>B</a:t>
            </a:r>
            <a:r>
              <a:rPr lang="en-US" altLang="zh-CN" baseline="-25000">
                <a:solidFill>
                  <a:srgbClr val="FF0000"/>
                </a:solidFill>
                <a:sym typeface="+mn-ea"/>
              </a:rPr>
              <a:t>z0</a:t>
            </a:r>
            <a:r>
              <a:rPr lang="en-US" altLang="zh-CN" noProof="1"/>
              <a:t> at 3</a:t>
            </a:r>
            <a:r>
              <a:rPr lang="en-US" altLang="en-US" noProof="1"/>
              <a:t>×</a:t>
            </a:r>
            <a:r>
              <a:rPr lang="en-US" altLang="zh-CN" noProof="1"/>
              <a:t>10</a:t>
            </a:r>
            <a:r>
              <a:rPr lang="en-US" altLang="zh-CN" baseline="30000" noProof="1"/>
              <a:t>14</a:t>
            </a:r>
            <a:r>
              <a:rPr lang="en-US" altLang="zh-CN" noProof="1"/>
              <a:t> G &lt; </a:t>
            </a:r>
            <a:r>
              <a:rPr lang="en-US" altLang="zh-CN" i="1">
                <a:sym typeface="+mn-ea"/>
              </a:rPr>
              <a:t>B</a:t>
            </a:r>
            <a:r>
              <a:rPr lang="en-US" altLang="zh-CN" baseline="-25000">
                <a:sym typeface="+mn-ea"/>
              </a:rPr>
              <a:t>z0 </a:t>
            </a:r>
            <a:r>
              <a:rPr lang="en-US" altLang="zh-CN" noProof="1"/>
              <a:t>&lt; 2</a:t>
            </a:r>
            <a:r>
              <a:rPr lang="en-US" altLang="en-US" noProof="1"/>
              <a:t>×</a:t>
            </a:r>
            <a:r>
              <a:rPr lang="en-US" altLang="zh-CN">
                <a:sym typeface="+mn-ea"/>
              </a:rPr>
              <a:t>10</a:t>
            </a:r>
            <a:r>
              <a:rPr lang="en-US" altLang="zh-CN" baseline="30000">
                <a:sym typeface="+mn-ea"/>
              </a:rPr>
              <a:t>15</a:t>
            </a:r>
            <a:r>
              <a:rPr lang="en-US" altLang="zh-CN" noProof="1"/>
              <a:t> G and decrease to vanishing values at larger </a:t>
            </a:r>
            <a:r>
              <a:rPr lang="en-US" altLang="zh-CN" i="1">
                <a:sym typeface="+mn-ea"/>
              </a:rPr>
              <a:t>B</a:t>
            </a:r>
            <a:r>
              <a:rPr lang="en-US" altLang="zh-CN" baseline="-25000">
                <a:sym typeface="+mn-ea"/>
              </a:rPr>
              <a:t>z0</a:t>
            </a:r>
            <a:r>
              <a:rPr lang="en-US" altLang="zh-CN" noProof="1"/>
              <a:t>, i.e., </a:t>
            </a:r>
            <a:r>
              <a:rPr lang="en-US" altLang="zh-CN">
                <a:sym typeface="+mn-ea"/>
              </a:rPr>
              <a:t>lattice structure becomes unstable.</a:t>
            </a:r>
            <a:endParaRPr lang="en-US" altLang="zh-CN" noProof="1" smtClean="0"/>
          </a:p>
        </p:txBody>
      </p:sp>
      <p:sp>
        <p:nvSpPr>
          <p:cNvPr id="8193" name="Rectangle 2"/>
          <p:cNvSpPr>
            <a:spLocks noGrp="1" noChangeArrowheads="1"/>
          </p:cNvSpPr>
          <p:nvPr/>
        </p:nvSpPr>
        <p:spPr>
          <a:xfrm>
            <a:off x="430213" y="5004435"/>
            <a:ext cx="7772400" cy="1082675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zh-CN" sz="6600" b="1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Thank you!</a:t>
            </a:r>
            <a:r>
              <a:rPr lang="en-US" altLang="zh-CN" sz="6600" b="1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!!</a:t>
            </a:r>
            <a:endParaRPr lang="en-US" altLang="zh-CN" sz="6600" b="1" i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F:/Book/work/OneDrive - 扬州大学/work(2026)/报告/QCS2026/Data/DE_BZ - Copy.jpgDE_BZ - Copy"/>
          <p:cNvPicPr>
            <a:picLocks noChangeAspect="1"/>
          </p:cNvPicPr>
          <p:nvPr/>
        </p:nvPicPr>
        <p:blipFill>
          <a:blip r:embed="rId1"/>
          <a:srcRect t="203" b="793"/>
          <a:stretch>
            <a:fillRect/>
          </a:stretch>
        </p:blipFill>
        <p:spPr>
          <a:xfrm>
            <a:off x="2844165" y="14605"/>
            <a:ext cx="5499100" cy="62172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0" y="14605"/>
            <a:ext cx="2726055" cy="470535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/>
              <a:t>Elastic properties</a:t>
            </a:r>
            <a:endParaRPr lang="en-US" altLang="zh-CN" sz="2800" noProof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480060" y="2277110"/>
            <a:ext cx="1765935" cy="873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aseline="30000">
                <a:sym typeface="+mn-ea"/>
              </a:rPr>
              <a:t>12</a:t>
            </a:r>
            <a:r>
              <a:rPr lang="en-US" altLang="zh-CN">
                <a:sym typeface="+mn-ea"/>
              </a:rPr>
              <a:t>C, </a:t>
            </a:r>
            <a:r>
              <a:rPr lang="en-US" altLang="zh-CN">
                <a:sym typeface="+mn-ea"/>
              </a:rPr>
              <a:t>BCC,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  <a:p>
            <a:r>
              <a:rPr lang="en-US" altLang="zh-CN" i="1">
                <a:sym typeface="+mn-ea"/>
              </a:rPr>
              <a:t>n</a:t>
            </a:r>
            <a:r>
              <a:rPr lang="en-US" altLang="zh-CN" i="1" baseline="-25000">
                <a:sym typeface="+mn-ea"/>
              </a:rPr>
              <a:t>d</a:t>
            </a:r>
            <a:r>
              <a:rPr lang="en-US" altLang="zh-CN" i="1">
                <a:sym typeface="+mn-ea"/>
              </a:rPr>
              <a:t> </a:t>
            </a:r>
            <a:r>
              <a:rPr lang="en-US" altLang="zh-CN">
                <a:sym typeface="+mn-ea"/>
              </a:rPr>
              <a:t>= 10</a:t>
            </a:r>
            <a:r>
              <a:rPr lang="en-US" altLang="zh-CN" baseline="30000">
                <a:sym typeface="+mn-ea"/>
              </a:rPr>
              <a:t>-9</a:t>
            </a:r>
            <a:r>
              <a:rPr lang="en-US" altLang="zh-CN">
                <a:sym typeface="+mn-ea"/>
              </a:rPr>
              <a:t> fm</a:t>
            </a:r>
            <a:r>
              <a:rPr lang="en-US" altLang="zh-CN" baseline="30000">
                <a:sym typeface="+mn-ea"/>
              </a:rPr>
              <a:t>-3</a:t>
            </a:r>
            <a:endParaRPr lang="en-US" altLang="zh-CN" baseline="30000"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rcRect r="36911"/>
          <a:stretch>
            <a:fillRect/>
          </a:stretch>
        </p:blipFill>
        <p:spPr>
          <a:xfrm>
            <a:off x="107950" y="3644900"/>
            <a:ext cx="2736215" cy="5283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68067"/>
          <a:stretch>
            <a:fillRect/>
          </a:stretch>
        </p:blipFill>
        <p:spPr>
          <a:xfrm>
            <a:off x="828040" y="4149090"/>
            <a:ext cx="1384935" cy="5283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21000000">
            <a:off x="5880735" y="857885"/>
            <a:ext cx="1922145" cy="318770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600">
                <a:solidFill>
                  <a:srgbClr val="FF0000"/>
                </a:solidFill>
                <a:latin typeface="Arial" panose="020B0604020202020204"/>
                <a:ea typeface="Arial" panose="020B0604020202020204"/>
              </a:rPr>
              <a:t>Amorphous state? </a:t>
            </a:r>
            <a:endParaRPr lang="en-US" altLang="zh-CN" sz="1600">
              <a:solidFill>
                <a:srgbClr val="FF0000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8641080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>
                <a:sym typeface="+mn-ea"/>
              </a:rPr>
              <a:t>3D calculation</a:t>
            </a:r>
            <a:r>
              <a:rPr lang="en-US" sz="2800" noProof="1"/>
              <a:t> at </a:t>
            </a:r>
            <a:r>
              <a:rPr lang="en-US" sz="2800" i="1" noProof="1"/>
              <a:t>ρ </a:t>
            </a:r>
            <a:r>
              <a:rPr lang="en-US" sz="2800" noProof="1"/>
              <a:t>= 0.014 fm</a:t>
            </a:r>
            <a:r>
              <a:rPr lang="en-US" sz="2800" baseline="30000" noProof="1"/>
              <a:t>−3</a:t>
            </a:r>
            <a:r>
              <a:rPr lang="en-US" sz="2800" noProof="1"/>
              <a:t>, </a:t>
            </a:r>
            <a:r>
              <a:rPr lang="en-US" sz="2800" i="1" noProof="1"/>
              <a:t>Y</a:t>
            </a:r>
            <a:r>
              <a:rPr lang="en-US" sz="2800" i="1" baseline="-25000" noProof="1"/>
              <a:t>p</a:t>
            </a:r>
            <a:r>
              <a:rPr lang="en-US" sz="2800" noProof="1"/>
              <a:t>= 0.5</a:t>
            </a:r>
            <a:r>
              <a:rPr lang="en-US" sz="2800">
                <a:sym typeface="+mn-ea"/>
              </a:rPr>
              <a:t>, and </a:t>
            </a:r>
            <a:r>
              <a:rPr lang="en-US" sz="2800" i="1">
                <a:sym typeface="+mn-ea"/>
              </a:rPr>
              <a:t>B</a:t>
            </a:r>
            <a:r>
              <a:rPr lang="en-US" sz="2800" baseline="-25000">
                <a:sym typeface="+mn-ea"/>
              </a:rPr>
              <a:t>0</a:t>
            </a:r>
            <a:r>
              <a:rPr lang="en-US" sz="2800">
                <a:sym typeface="+mn-ea"/>
              </a:rPr>
              <a:t> = 10</a:t>
            </a:r>
            <a:r>
              <a:rPr lang="en-US" sz="2800" baseline="30000">
                <a:sym typeface="+mn-ea"/>
              </a:rPr>
              <a:t>17</a:t>
            </a:r>
            <a:r>
              <a:rPr lang="en-US" sz="2800">
                <a:sym typeface="+mn-ea"/>
              </a:rPr>
              <a:t> G</a:t>
            </a:r>
            <a:endParaRPr lang="en-US" sz="2800" noProof="1"/>
          </a:p>
        </p:txBody>
      </p:sp>
      <p:pic>
        <p:nvPicPr>
          <p:cNvPr id="7" name="图片 6" descr="rho14_Yp5B1e17_Strc"/>
          <p:cNvPicPr>
            <a:picLocks noChangeAspect="1"/>
          </p:cNvPicPr>
          <p:nvPr/>
        </p:nvPicPr>
        <p:blipFill>
          <a:blip r:embed="rId1"/>
          <a:srcRect l="17280" t="5754" r="24091" b="11432"/>
          <a:stretch>
            <a:fillRect/>
          </a:stretch>
        </p:blipFill>
        <p:spPr>
          <a:xfrm>
            <a:off x="4216400" y="696595"/>
            <a:ext cx="4925060" cy="5464810"/>
          </a:xfrm>
          <a:prstGeom prst="rect">
            <a:avLst/>
          </a:prstGeom>
        </p:spPr>
      </p:pic>
      <p:pic>
        <p:nvPicPr>
          <p:cNvPr id="9" name="图片 8" descr="rho14_Yp5B1e17_NDens"/>
          <p:cNvPicPr>
            <a:picLocks noChangeAspect="1"/>
          </p:cNvPicPr>
          <p:nvPr/>
        </p:nvPicPr>
        <p:blipFill>
          <a:blip r:embed="rId2"/>
          <a:srcRect l="10326" t="3712" r="24121" b="18550"/>
          <a:stretch>
            <a:fillRect/>
          </a:stretch>
        </p:blipFill>
        <p:spPr>
          <a:xfrm>
            <a:off x="-1905" y="536575"/>
            <a:ext cx="6203315" cy="5798820"/>
          </a:xfrm>
          <a:prstGeom prst="rect">
            <a:avLst/>
          </a:prstGeom>
        </p:spPr>
      </p:pic>
      <p:pic>
        <p:nvPicPr>
          <p:cNvPr id="11" name="图片 10" descr="rho14_Yp5B1e17_MDens"/>
          <p:cNvPicPr>
            <a:picLocks noChangeAspect="1"/>
          </p:cNvPicPr>
          <p:nvPr/>
        </p:nvPicPr>
        <p:blipFill>
          <a:blip r:embed="rId3"/>
          <a:srcRect l="10409" t="3376" r="24250" b="18761"/>
          <a:stretch>
            <a:fillRect/>
          </a:stretch>
        </p:blipFill>
        <p:spPr>
          <a:xfrm>
            <a:off x="-1905" y="536575"/>
            <a:ext cx="6203315" cy="5826125"/>
          </a:xfrm>
          <a:prstGeom prst="rect">
            <a:avLst/>
          </a:prstGeom>
        </p:spPr>
      </p:pic>
      <p:pic>
        <p:nvPicPr>
          <p:cNvPr id="12" name="图片 11" descr="rho14_Yp5B1e17_MagF"/>
          <p:cNvPicPr>
            <a:picLocks noChangeAspect="1"/>
          </p:cNvPicPr>
          <p:nvPr/>
        </p:nvPicPr>
        <p:blipFill>
          <a:blip r:embed="rId4"/>
          <a:srcRect l="11656" t="3904" r="23947" b="18339"/>
          <a:stretch>
            <a:fillRect/>
          </a:stretch>
        </p:blipFill>
        <p:spPr>
          <a:xfrm>
            <a:off x="71755" y="536575"/>
            <a:ext cx="6122035" cy="582612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8641080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>
                <a:sym typeface="+mn-ea"/>
              </a:rPr>
              <a:t>3D calculation</a:t>
            </a:r>
            <a:r>
              <a:rPr lang="en-US" sz="2800" noProof="1"/>
              <a:t> at </a:t>
            </a:r>
            <a:r>
              <a:rPr lang="en-US" sz="2800" i="1" noProof="1"/>
              <a:t>ρ </a:t>
            </a:r>
            <a:r>
              <a:rPr lang="en-US" sz="2800" noProof="1"/>
              <a:t>= 0.018 fm</a:t>
            </a:r>
            <a:r>
              <a:rPr lang="en-US" sz="2800" baseline="30000" noProof="1"/>
              <a:t>−3</a:t>
            </a:r>
            <a:r>
              <a:rPr lang="en-US" sz="2800" noProof="1"/>
              <a:t>, </a:t>
            </a:r>
            <a:r>
              <a:rPr lang="en-US" sz="2800" i="1" noProof="1"/>
              <a:t>Y</a:t>
            </a:r>
            <a:r>
              <a:rPr lang="en-US" sz="2800" i="1" baseline="-25000" noProof="1"/>
              <a:t>p</a:t>
            </a:r>
            <a:r>
              <a:rPr lang="en-US" sz="2800" noProof="1"/>
              <a:t>= 0.5</a:t>
            </a:r>
            <a:r>
              <a:rPr lang="en-US" sz="2800">
                <a:sym typeface="+mn-ea"/>
              </a:rPr>
              <a:t>, and </a:t>
            </a:r>
            <a:r>
              <a:rPr lang="en-US" sz="2800" i="1">
                <a:sym typeface="+mn-ea"/>
              </a:rPr>
              <a:t>B</a:t>
            </a:r>
            <a:r>
              <a:rPr lang="en-US" sz="2800" baseline="-25000">
                <a:sym typeface="+mn-ea"/>
              </a:rPr>
              <a:t>0</a:t>
            </a:r>
            <a:r>
              <a:rPr lang="en-US" sz="2800">
                <a:sym typeface="+mn-ea"/>
              </a:rPr>
              <a:t> = 10</a:t>
            </a:r>
            <a:r>
              <a:rPr lang="en-US" sz="2800" baseline="30000">
                <a:sym typeface="+mn-ea"/>
              </a:rPr>
              <a:t>17</a:t>
            </a:r>
            <a:r>
              <a:rPr lang="en-US" sz="2800">
                <a:sym typeface="+mn-ea"/>
              </a:rPr>
              <a:t> G</a:t>
            </a:r>
            <a:endParaRPr lang="en-US" sz="2800" noProof="1"/>
          </a:p>
        </p:txBody>
      </p:sp>
      <p:pic>
        <p:nvPicPr>
          <p:cNvPr id="3" name="图片 2" descr="rho18_Yp5B1e17_Strc"/>
          <p:cNvPicPr>
            <a:picLocks noChangeAspect="1"/>
          </p:cNvPicPr>
          <p:nvPr/>
        </p:nvPicPr>
        <p:blipFill>
          <a:blip r:embed="rId1"/>
          <a:srcRect l="18558" t="5331" r="25248" b="13472"/>
          <a:stretch>
            <a:fillRect/>
          </a:stretch>
        </p:blipFill>
        <p:spPr>
          <a:xfrm>
            <a:off x="4418965" y="536575"/>
            <a:ext cx="4720590" cy="5358130"/>
          </a:xfrm>
          <a:prstGeom prst="rect">
            <a:avLst/>
          </a:prstGeom>
        </p:spPr>
      </p:pic>
      <p:pic>
        <p:nvPicPr>
          <p:cNvPr id="4" name="图片 3" descr="rho18_Yp5B1e17_NDens"/>
          <p:cNvPicPr>
            <a:picLocks noChangeAspect="1"/>
          </p:cNvPicPr>
          <p:nvPr/>
        </p:nvPicPr>
        <p:blipFill>
          <a:blip r:embed="rId2"/>
          <a:srcRect l="10590" t="4540" r="26321" b="20092"/>
          <a:stretch>
            <a:fillRect/>
          </a:stretch>
        </p:blipFill>
        <p:spPr>
          <a:xfrm>
            <a:off x="0" y="536575"/>
            <a:ext cx="6178550" cy="5801360"/>
          </a:xfrm>
          <a:prstGeom prst="rect">
            <a:avLst/>
          </a:prstGeom>
        </p:spPr>
      </p:pic>
      <p:pic>
        <p:nvPicPr>
          <p:cNvPr id="5" name="图片 4" descr="rho18_Yp5B1e17_MDens"/>
          <p:cNvPicPr>
            <a:picLocks noChangeAspect="1"/>
          </p:cNvPicPr>
          <p:nvPr/>
        </p:nvPicPr>
        <p:blipFill>
          <a:blip r:embed="rId3"/>
          <a:srcRect l="10726" t="4395" r="26397" b="20679"/>
          <a:stretch>
            <a:fillRect/>
          </a:stretch>
        </p:blipFill>
        <p:spPr>
          <a:xfrm>
            <a:off x="0" y="536575"/>
            <a:ext cx="6194425" cy="5801360"/>
          </a:xfrm>
          <a:prstGeom prst="rect">
            <a:avLst/>
          </a:prstGeom>
        </p:spPr>
      </p:pic>
      <p:pic>
        <p:nvPicPr>
          <p:cNvPr id="6" name="图片 5" descr="rho18_Yp5B1e17_MagF"/>
          <p:cNvPicPr>
            <a:picLocks noChangeAspect="1"/>
          </p:cNvPicPr>
          <p:nvPr/>
        </p:nvPicPr>
        <p:blipFill>
          <a:blip r:embed="rId4"/>
          <a:srcRect l="11664" t="4809" r="26208" b="20006"/>
          <a:stretch>
            <a:fillRect/>
          </a:stretch>
        </p:blipFill>
        <p:spPr>
          <a:xfrm>
            <a:off x="0" y="520065"/>
            <a:ext cx="6177915" cy="5875655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8641080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>
                <a:sym typeface="+mn-ea"/>
              </a:rPr>
              <a:t>3D calculation</a:t>
            </a:r>
            <a:r>
              <a:rPr lang="en-US" sz="2800" noProof="1"/>
              <a:t> at </a:t>
            </a:r>
            <a:r>
              <a:rPr lang="en-US" sz="2800" i="1" noProof="1"/>
              <a:t>ρ </a:t>
            </a:r>
            <a:r>
              <a:rPr lang="en-US" sz="2800" noProof="1"/>
              <a:t>= 0.016 fm</a:t>
            </a:r>
            <a:r>
              <a:rPr lang="en-US" sz="2800" baseline="30000" noProof="1"/>
              <a:t>−3</a:t>
            </a:r>
            <a:r>
              <a:rPr lang="en-US" sz="2800" noProof="1"/>
              <a:t>, </a:t>
            </a:r>
            <a:r>
              <a:rPr lang="en-US" sz="2800" i="1" noProof="1"/>
              <a:t>Y</a:t>
            </a:r>
            <a:r>
              <a:rPr lang="en-US" sz="2800" i="1" baseline="-25000" noProof="1"/>
              <a:t>p</a:t>
            </a:r>
            <a:r>
              <a:rPr lang="en-US" sz="2800" noProof="1"/>
              <a:t>= 0.5</a:t>
            </a:r>
            <a:r>
              <a:rPr lang="en-US" sz="2800">
                <a:sym typeface="+mn-ea"/>
              </a:rPr>
              <a:t>, and </a:t>
            </a:r>
            <a:r>
              <a:rPr lang="en-US" sz="2800" i="1">
                <a:sym typeface="+mn-ea"/>
              </a:rPr>
              <a:t>B</a:t>
            </a:r>
            <a:r>
              <a:rPr lang="en-US" sz="2800" baseline="-25000">
                <a:sym typeface="+mn-ea"/>
              </a:rPr>
              <a:t>0</a:t>
            </a:r>
            <a:r>
              <a:rPr lang="en-US" sz="2800">
                <a:sym typeface="+mn-ea"/>
              </a:rPr>
              <a:t> = 3</a:t>
            </a:r>
            <a:r>
              <a:rPr lang="en-US" sz="2800">
                <a:latin typeface="Arial" panose="020B0604020202020204" pitchFamily="34" charset="0"/>
                <a:sym typeface="+mn-ea"/>
              </a:rPr>
              <a:t>×</a:t>
            </a:r>
            <a:r>
              <a:rPr lang="en-US" sz="2800">
                <a:sym typeface="+mn-ea"/>
              </a:rPr>
              <a:t>10</a:t>
            </a:r>
            <a:r>
              <a:rPr lang="en-US" sz="2800" baseline="30000">
                <a:sym typeface="+mn-ea"/>
              </a:rPr>
              <a:t>18</a:t>
            </a:r>
            <a:r>
              <a:rPr lang="en-US" sz="2800">
                <a:sym typeface="+mn-ea"/>
              </a:rPr>
              <a:t> G</a:t>
            </a:r>
            <a:endParaRPr lang="en-US" sz="2800" noProof="1"/>
          </a:p>
        </p:txBody>
      </p:sp>
      <p:pic>
        <p:nvPicPr>
          <p:cNvPr id="3" name="图片 2" descr="rho16_Yp5B1e17_NDens"/>
          <p:cNvPicPr>
            <a:picLocks noChangeAspect="1"/>
          </p:cNvPicPr>
          <p:nvPr/>
        </p:nvPicPr>
        <p:blipFill>
          <a:blip r:embed="rId1"/>
          <a:srcRect l="3608" r="14039" b="11290"/>
          <a:stretch>
            <a:fillRect/>
          </a:stretch>
        </p:blipFill>
        <p:spPr>
          <a:xfrm>
            <a:off x="71755" y="536575"/>
            <a:ext cx="6755765" cy="5782310"/>
          </a:xfrm>
          <a:prstGeom prst="rect">
            <a:avLst/>
          </a:prstGeom>
        </p:spPr>
      </p:pic>
      <p:pic>
        <p:nvPicPr>
          <p:cNvPr id="4" name="图片 3" descr="rho16_Yp5B1e17_StrcP"/>
          <p:cNvPicPr>
            <a:picLocks noChangeAspect="1"/>
          </p:cNvPicPr>
          <p:nvPr/>
        </p:nvPicPr>
        <p:blipFill>
          <a:blip r:embed="rId2"/>
          <a:srcRect l="32429" t="13703" r="40691" b="20246"/>
          <a:stretch>
            <a:fillRect/>
          </a:stretch>
        </p:blipFill>
        <p:spPr>
          <a:xfrm>
            <a:off x="6856730" y="1960880"/>
            <a:ext cx="2258060" cy="4358640"/>
          </a:xfrm>
          <a:prstGeom prst="rect">
            <a:avLst/>
          </a:prstGeom>
        </p:spPr>
      </p:pic>
      <p:pic>
        <p:nvPicPr>
          <p:cNvPr id="5" name="图片 4" descr="rho16_Yp5B1e17_MDens"/>
          <p:cNvPicPr>
            <a:picLocks noChangeAspect="1"/>
          </p:cNvPicPr>
          <p:nvPr/>
        </p:nvPicPr>
        <p:blipFill>
          <a:blip r:embed="rId3"/>
          <a:srcRect l="2843" r="13795" b="10012"/>
          <a:stretch>
            <a:fillRect/>
          </a:stretch>
        </p:blipFill>
        <p:spPr>
          <a:xfrm>
            <a:off x="0" y="536575"/>
            <a:ext cx="6827520" cy="5798820"/>
          </a:xfrm>
          <a:prstGeom prst="rect">
            <a:avLst/>
          </a:prstGeom>
        </p:spPr>
      </p:pic>
      <p:pic>
        <p:nvPicPr>
          <p:cNvPr id="6" name="图片 5" descr="rho16_Yp5B1e17_MagF"/>
          <p:cNvPicPr>
            <a:picLocks noChangeAspect="1"/>
          </p:cNvPicPr>
          <p:nvPr/>
        </p:nvPicPr>
        <p:blipFill>
          <a:blip r:embed="rId4"/>
          <a:srcRect l="4310" r="14598" b="11860"/>
          <a:stretch>
            <a:fillRect/>
          </a:stretch>
        </p:blipFill>
        <p:spPr>
          <a:xfrm>
            <a:off x="9525" y="488315"/>
            <a:ext cx="6795770" cy="5878830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8641080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>
                <a:sym typeface="+mn-ea"/>
              </a:rPr>
              <a:t>3D calculation</a:t>
            </a:r>
            <a:r>
              <a:rPr lang="en-US" sz="2800" noProof="1"/>
              <a:t> at </a:t>
            </a:r>
            <a:r>
              <a:rPr lang="en-US" sz="2800" i="1" noProof="1"/>
              <a:t>ρ </a:t>
            </a:r>
            <a:r>
              <a:rPr lang="en-US" sz="2800" noProof="1"/>
              <a:t>= 0.02 fm</a:t>
            </a:r>
            <a:r>
              <a:rPr lang="en-US" sz="2800" baseline="30000" noProof="1"/>
              <a:t>−3</a:t>
            </a:r>
            <a:r>
              <a:rPr lang="en-US" sz="2800" noProof="1"/>
              <a:t>, </a:t>
            </a:r>
            <a:r>
              <a:rPr lang="en-US" sz="2800" i="1" noProof="1"/>
              <a:t>Y</a:t>
            </a:r>
            <a:r>
              <a:rPr lang="en-US" sz="2800" i="1" baseline="-25000" noProof="1"/>
              <a:t>p</a:t>
            </a:r>
            <a:r>
              <a:rPr lang="en-US" sz="2800" noProof="1"/>
              <a:t>= 0.5</a:t>
            </a:r>
            <a:r>
              <a:rPr lang="en-US" sz="2800">
                <a:sym typeface="+mn-ea"/>
              </a:rPr>
              <a:t>, and </a:t>
            </a:r>
            <a:r>
              <a:rPr lang="en-US" sz="2800" i="1">
                <a:sym typeface="+mn-ea"/>
              </a:rPr>
              <a:t>B</a:t>
            </a:r>
            <a:r>
              <a:rPr lang="en-US" sz="2800" baseline="-25000">
                <a:sym typeface="+mn-ea"/>
              </a:rPr>
              <a:t>0</a:t>
            </a:r>
            <a:r>
              <a:rPr lang="en-US" sz="2800">
                <a:sym typeface="+mn-ea"/>
              </a:rPr>
              <a:t> = 3</a:t>
            </a:r>
            <a:r>
              <a:rPr lang="en-US" sz="2800">
                <a:latin typeface="Arial" panose="020B0604020202020204" pitchFamily="34" charset="0"/>
                <a:sym typeface="+mn-ea"/>
              </a:rPr>
              <a:t>×</a:t>
            </a:r>
            <a:r>
              <a:rPr lang="en-US" sz="2800">
                <a:sym typeface="+mn-ea"/>
              </a:rPr>
              <a:t>10</a:t>
            </a:r>
            <a:r>
              <a:rPr lang="en-US" sz="2800" baseline="30000">
                <a:sym typeface="+mn-ea"/>
              </a:rPr>
              <a:t>18</a:t>
            </a:r>
            <a:r>
              <a:rPr lang="en-US" sz="2800">
                <a:sym typeface="+mn-ea"/>
              </a:rPr>
              <a:t> G</a:t>
            </a:r>
            <a:endParaRPr lang="en-US" sz="2800" noProof="1"/>
          </a:p>
        </p:txBody>
      </p:sp>
      <p:pic>
        <p:nvPicPr>
          <p:cNvPr id="3" name="图片 2" descr="rho16_Yp5B1e17_NDens"/>
          <p:cNvPicPr>
            <a:picLocks noChangeAspect="1"/>
          </p:cNvPicPr>
          <p:nvPr/>
        </p:nvPicPr>
        <p:blipFill>
          <a:blip r:embed="rId1"/>
          <a:srcRect l="2157" r="14002" b="9759"/>
          <a:stretch>
            <a:fillRect/>
          </a:stretch>
        </p:blipFill>
        <p:spPr>
          <a:xfrm>
            <a:off x="0" y="706120"/>
            <a:ext cx="6492875" cy="5445125"/>
          </a:xfrm>
          <a:prstGeom prst="rect">
            <a:avLst/>
          </a:prstGeom>
        </p:spPr>
      </p:pic>
      <p:pic>
        <p:nvPicPr>
          <p:cNvPr id="4" name="图片 3" descr="rho16_Yp5B1e17_StrcP"/>
          <p:cNvPicPr>
            <a:picLocks noChangeAspect="1"/>
          </p:cNvPicPr>
          <p:nvPr/>
        </p:nvPicPr>
        <p:blipFill>
          <a:blip r:embed="rId2"/>
          <a:srcRect l="27273" t="12125" r="34409" b="16878"/>
          <a:stretch>
            <a:fillRect/>
          </a:stretch>
        </p:blipFill>
        <p:spPr>
          <a:xfrm>
            <a:off x="6456045" y="2437130"/>
            <a:ext cx="2651125" cy="3858895"/>
          </a:xfrm>
          <a:prstGeom prst="rect">
            <a:avLst/>
          </a:prstGeom>
        </p:spPr>
      </p:pic>
      <p:pic>
        <p:nvPicPr>
          <p:cNvPr id="5" name="图片 4" descr="rho16_Yp5B1e17_MDens"/>
          <p:cNvPicPr>
            <a:picLocks noChangeAspect="1"/>
          </p:cNvPicPr>
          <p:nvPr/>
        </p:nvPicPr>
        <p:blipFill>
          <a:blip r:embed="rId3"/>
          <a:srcRect l="2047" r="13461" b="9648"/>
          <a:stretch>
            <a:fillRect/>
          </a:stretch>
        </p:blipFill>
        <p:spPr>
          <a:xfrm>
            <a:off x="-64770" y="706120"/>
            <a:ext cx="6621780" cy="5511800"/>
          </a:xfrm>
          <a:prstGeom prst="rect">
            <a:avLst/>
          </a:prstGeom>
        </p:spPr>
      </p:pic>
      <p:pic>
        <p:nvPicPr>
          <p:cNvPr id="6" name="图片 5" descr="rho16_Yp5B1e17_MagF"/>
          <p:cNvPicPr>
            <a:picLocks noChangeAspect="1"/>
          </p:cNvPicPr>
          <p:nvPr/>
        </p:nvPicPr>
        <p:blipFill>
          <a:blip r:embed="rId4"/>
          <a:srcRect l="4405" r="13896" b="10676"/>
          <a:stretch>
            <a:fillRect/>
          </a:stretch>
        </p:blipFill>
        <p:spPr>
          <a:xfrm>
            <a:off x="-16510" y="628650"/>
            <a:ext cx="6557010" cy="5666740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4605"/>
            <a:ext cx="8641080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sz="2800" noProof="1"/>
              <a:t>3D calculation at </a:t>
            </a:r>
            <a:r>
              <a:rPr lang="en-US" sz="2800" i="1" noProof="1"/>
              <a:t>ρ </a:t>
            </a:r>
            <a:r>
              <a:rPr lang="en-US" sz="2800" noProof="1"/>
              <a:t>= 0.016 fm</a:t>
            </a:r>
            <a:r>
              <a:rPr lang="en-US" sz="2800" baseline="30000" noProof="1"/>
              <a:t>−3</a:t>
            </a:r>
            <a:r>
              <a:rPr lang="en-US" sz="2800" noProof="1"/>
              <a:t>, </a:t>
            </a:r>
            <a:r>
              <a:rPr lang="en-US" sz="2800" i="1" noProof="1"/>
              <a:t>Y</a:t>
            </a:r>
            <a:r>
              <a:rPr lang="en-US" sz="2800" i="1" baseline="-25000" noProof="1"/>
              <a:t>p</a:t>
            </a:r>
            <a:r>
              <a:rPr lang="en-US" sz="2800" noProof="1"/>
              <a:t>= 0.3</a:t>
            </a:r>
            <a:r>
              <a:rPr lang="en-US" sz="2800">
                <a:sym typeface="+mn-ea"/>
              </a:rPr>
              <a:t>, and </a:t>
            </a:r>
            <a:r>
              <a:rPr lang="en-US" sz="2800" i="1">
                <a:sym typeface="+mn-ea"/>
              </a:rPr>
              <a:t>B</a:t>
            </a:r>
            <a:r>
              <a:rPr lang="en-US" sz="2800" baseline="-25000">
                <a:sym typeface="+mn-ea"/>
              </a:rPr>
              <a:t>0</a:t>
            </a:r>
            <a:r>
              <a:rPr lang="en-US" sz="2800">
                <a:sym typeface="+mn-ea"/>
              </a:rPr>
              <a:t> = 3</a:t>
            </a:r>
            <a:r>
              <a:rPr lang="en-US" sz="2800">
                <a:latin typeface="Arial" panose="020B0604020202020204" pitchFamily="34" charset="0"/>
                <a:sym typeface="+mn-ea"/>
              </a:rPr>
              <a:t>×</a:t>
            </a:r>
            <a:r>
              <a:rPr lang="en-US" sz="2800">
                <a:sym typeface="+mn-ea"/>
              </a:rPr>
              <a:t>10</a:t>
            </a:r>
            <a:r>
              <a:rPr lang="en-US" sz="2800" baseline="30000">
                <a:sym typeface="+mn-ea"/>
              </a:rPr>
              <a:t>18</a:t>
            </a:r>
            <a:r>
              <a:rPr lang="en-US" sz="2800">
                <a:sym typeface="+mn-ea"/>
              </a:rPr>
              <a:t> G</a:t>
            </a:r>
            <a:endParaRPr lang="en-US" sz="2800" noProof="1"/>
          </a:p>
        </p:txBody>
      </p:sp>
      <p:pic>
        <p:nvPicPr>
          <p:cNvPr id="5" name="图片 4" descr="Graph6"/>
          <p:cNvPicPr>
            <a:picLocks noChangeAspect="1"/>
          </p:cNvPicPr>
          <p:nvPr/>
        </p:nvPicPr>
        <p:blipFill>
          <a:blip r:embed="rId1"/>
          <a:srcRect l="10197" t="9729" r="16101" b="15512"/>
          <a:stretch>
            <a:fillRect/>
          </a:stretch>
        </p:blipFill>
        <p:spPr>
          <a:xfrm>
            <a:off x="215265" y="536575"/>
            <a:ext cx="7305674" cy="5821311"/>
          </a:xfrm>
          <a:prstGeom prst="rect">
            <a:avLst/>
          </a:prstGeom>
        </p:spPr>
      </p:pic>
      <p:pic>
        <p:nvPicPr>
          <p:cNvPr id="7" name="图片 6" descr="rho16_Yp5B1e17_StrcP"/>
          <p:cNvPicPr>
            <a:picLocks noChangeAspect="1"/>
          </p:cNvPicPr>
          <p:nvPr/>
        </p:nvPicPr>
        <p:blipFill>
          <a:blip r:embed="rId2"/>
          <a:srcRect l="15443" t="11547" r="28211" b="16205"/>
          <a:stretch>
            <a:fillRect/>
          </a:stretch>
        </p:blipFill>
        <p:spPr>
          <a:xfrm>
            <a:off x="5323840" y="2580005"/>
            <a:ext cx="3734435" cy="3761740"/>
          </a:xfrm>
          <a:prstGeom prst="rect">
            <a:avLst/>
          </a:prstGeom>
        </p:spPr>
      </p:pic>
      <p:pic>
        <p:nvPicPr>
          <p:cNvPr id="6" name="图片 5" descr="rho16_Yp5B1e17_NDens"/>
          <p:cNvPicPr>
            <a:picLocks noChangeAspect="1"/>
          </p:cNvPicPr>
          <p:nvPr/>
        </p:nvPicPr>
        <p:blipFill>
          <a:blip r:embed="rId3"/>
          <a:srcRect l="9789" t="9488" r="18218" b="19323"/>
          <a:stretch>
            <a:fillRect/>
          </a:stretch>
        </p:blipFill>
        <p:spPr>
          <a:xfrm>
            <a:off x="22225" y="516255"/>
            <a:ext cx="7498830" cy="5825185"/>
          </a:xfrm>
          <a:prstGeom prst="rect">
            <a:avLst/>
          </a:prstGeom>
        </p:spPr>
      </p:pic>
      <p:pic>
        <p:nvPicPr>
          <p:cNvPr id="8" name="图片 7" descr="rho16_Yp5B1e17_MDens"/>
          <p:cNvPicPr>
            <a:picLocks noChangeAspect="1"/>
          </p:cNvPicPr>
          <p:nvPr/>
        </p:nvPicPr>
        <p:blipFill>
          <a:blip r:embed="rId4"/>
          <a:srcRect l="2750" t="3081" r="13095" b="10150"/>
          <a:stretch>
            <a:fillRect/>
          </a:stretch>
        </p:blipFill>
        <p:spPr>
          <a:xfrm>
            <a:off x="70485" y="559435"/>
            <a:ext cx="7402830" cy="5775960"/>
          </a:xfrm>
          <a:prstGeom prst="rect">
            <a:avLst/>
          </a:prstGeom>
        </p:spPr>
      </p:pic>
      <p:pic>
        <p:nvPicPr>
          <p:cNvPr id="9" name="图片 8" descr="rho16_Yp5B1e17_MagF"/>
          <p:cNvPicPr>
            <a:picLocks noChangeAspect="1"/>
          </p:cNvPicPr>
          <p:nvPr/>
        </p:nvPicPr>
        <p:blipFill>
          <a:blip r:embed="rId5"/>
          <a:srcRect l="2139" t="3243" r="14511" b="10169"/>
          <a:stretch>
            <a:fillRect/>
          </a:stretch>
        </p:blipFill>
        <p:spPr>
          <a:xfrm>
            <a:off x="22225" y="536575"/>
            <a:ext cx="7374890" cy="576389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Graph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00" y="14605"/>
            <a:ext cx="5114739" cy="6084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0" y="14605"/>
            <a:ext cx="4031615" cy="521970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ym typeface="+mn-ea"/>
              </a:rPr>
              <a:t>Magnetized </a:t>
            </a:r>
            <a:r>
              <a:rPr lang="en-US" sz="2800">
                <a:sym typeface="+mn-ea"/>
              </a:rPr>
              <a:t>Nuclear pasta</a:t>
            </a:r>
            <a:endParaRPr lang="en-US" sz="2800" noProof="1"/>
          </a:p>
        </p:txBody>
      </p:sp>
      <p:pic>
        <p:nvPicPr>
          <p:cNvPr id="7" name="图片 6" descr="All_Yp5B1e17_StrcP"/>
          <p:cNvPicPr>
            <a:picLocks noChangeAspect="1"/>
          </p:cNvPicPr>
          <p:nvPr/>
        </p:nvPicPr>
        <p:blipFill>
          <a:blip r:embed="rId2"/>
          <a:srcRect l="13886" t="25327" r="31915" b="26395"/>
          <a:stretch>
            <a:fillRect/>
          </a:stretch>
        </p:blipFill>
        <p:spPr>
          <a:xfrm>
            <a:off x="4445" y="497840"/>
            <a:ext cx="4095750" cy="2867025"/>
          </a:xfrm>
          <a:prstGeom prst="rect">
            <a:avLst/>
          </a:prstGeom>
        </p:spPr>
      </p:pic>
      <p:pic>
        <p:nvPicPr>
          <p:cNvPr id="5" name="图片 4" descr="All_Yp5B3e18_StrcP"/>
          <p:cNvPicPr>
            <a:picLocks noChangeAspect="1"/>
          </p:cNvPicPr>
          <p:nvPr/>
        </p:nvPicPr>
        <p:blipFill>
          <a:blip r:embed="rId3"/>
          <a:srcRect l="14045" t="32323" r="27561" b="32044"/>
          <a:stretch>
            <a:fillRect/>
          </a:stretch>
        </p:blipFill>
        <p:spPr>
          <a:xfrm>
            <a:off x="5080" y="3120390"/>
            <a:ext cx="4356000" cy="2087908"/>
          </a:xfrm>
          <a:prstGeom prst="rect">
            <a:avLst/>
          </a:prstGeom>
        </p:spPr>
      </p:pic>
      <p:pic>
        <p:nvPicPr>
          <p:cNvPr id="8" name="图片 7" descr="F:\Book\work\work(2019)\MagNonuniform\Data\Sever\Yp3B3e18\IsoDens\All_Yp3B3e18_StrcP.jpgAll_Yp3B3e18_StrcP"/>
          <p:cNvPicPr>
            <a:picLocks noChangeAspect="1"/>
          </p:cNvPicPr>
          <p:nvPr/>
        </p:nvPicPr>
        <p:blipFill>
          <a:blip r:embed="rId4"/>
          <a:srcRect l="13926" t="31797" r="28490" b="31767"/>
          <a:stretch>
            <a:fillRect/>
          </a:stretch>
        </p:blipFill>
        <p:spPr>
          <a:xfrm>
            <a:off x="55880" y="4626610"/>
            <a:ext cx="3476411" cy="172800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5AF3865C-8E7E-43F6-9267-532416176426}" type="slidenum">
              <a:rPr lang="zh-CN" altLang="en-US"/>
            </a:fld>
            <a:endParaRPr lang="zh-CN" altLang="en-US"/>
          </a:p>
        </p:txBody>
      </p:sp>
      <p:sp>
        <p:nvSpPr>
          <p:cNvPr id="40" name="页脚占位符 39"/>
          <p:cNvSpPr>
            <a:spLocks noGrp="1"/>
          </p:cNvSpPr>
          <p:nvPr>
            <p:ph type="ftr" sz="quarter" idx="11"/>
          </p:nvPr>
        </p:nvSpPr>
        <p:spPr>
          <a:xfrm>
            <a:off x="0" y="6459855"/>
            <a:ext cx="3328035" cy="398145"/>
          </a:xfrm>
        </p:spPr>
        <p:txBody>
          <a:bodyPr/>
          <a:p>
            <a:pPr>
              <a:defRPr/>
            </a:pPr>
            <a:r>
              <a:rPr lang="en-US" altLang="zh-CN" sz="1400" dirty="0"/>
              <a:t>Magnetized Coulomb crystals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TABLE_ENDDRAG_ORIGIN_RECT" val="185*136"/>
  <p:tag name="TABLE_ENDDRAG_RECT" val="524*190*186*136"/>
</p:tagLst>
</file>

<file path=ppt/theme/theme1.xml><?xml version="1.0" encoding="utf-8"?>
<a:theme xmlns:a="http://schemas.openxmlformats.org/drawingml/2006/main" name="回顾">
  <a:themeElements>
    <a:clrScheme name="回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回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4193</Words>
  <Application>WPS 演示</Application>
  <PresentationFormat>全屏显示(4:3)</PresentationFormat>
  <Paragraphs>262</Paragraphs>
  <Slides>20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Calibri Light</vt:lpstr>
      <vt:lpstr>Calibri</vt:lpstr>
      <vt:lpstr>Liberation Sans</vt:lpstr>
      <vt:lpstr>Courant</vt:lpstr>
      <vt:lpstr>Arial</vt:lpstr>
      <vt:lpstr>Symbol</vt:lpstr>
      <vt:lpstr>楷体_GB2312</vt:lpstr>
      <vt:lpstr>新宋体</vt:lpstr>
      <vt:lpstr>微软雅黑</vt:lpstr>
      <vt:lpstr>Arial Unicode MS</vt:lpstr>
      <vt:lpstr>回顾</vt:lpstr>
      <vt:lpstr>Magnetized Coulomb crystals in neutron star crusts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Meeting</dc:title>
  <dc:creator>夏铖君</dc:creator>
  <cp:lastModifiedBy>夏铖君</cp:lastModifiedBy>
  <cp:revision>1626</cp:revision>
  <dcterms:created xsi:type="dcterms:W3CDTF">2011-09-23T15:07:00Z</dcterms:created>
  <dcterms:modified xsi:type="dcterms:W3CDTF">2026-07-05T03:37:12Z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84EAA2B2C05E4F469A747394DBFEDB12_12</vt:lpwstr>
  </property>
</Properties>
</file>