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1722" r:id="rId2"/>
    <p:sldId id="408" r:id="rId3"/>
    <p:sldId id="336" r:id="rId4"/>
    <p:sldId id="1723" r:id="rId5"/>
    <p:sldId id="1724" r:id="rId6"/>
    <p:sldId id="1725" r:id="rId7"/>
    <p:sldId id="1726" r:id="rId8"/>
    <p:sldId id="1727" r:id="rId9"/>
    <p:sldId id="1729" r:id="rId10"/>
    <p:sldId id="1730" r:id="rId11"/>
    <p:sldId id="1731" r:id="rId12"/>
    <p:sldId id="1732" r:id="rId13"/>
    <p:sldId id="1733" r:id="rId14"/>
    <p:sldId id="1736" r:id="rId15"/>
    <p:sldId id="340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51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91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D3DD8A-118C-45C1-AF86-896E352A538B}" type="doc">
      <dgm:prSet loTypeId="urn:microsoft.com/office/officeart/2005/8/layout/process1" loCatId="process" qsTypeId="urn:microsoft.com/office/officeart/2005/8/quickstyle/simple1#1" qsCatId="simple" csTypeId="urn:microsoft.com/office/officeart/2005/8/colors/accent1_1#1" csCatId="accent1" phldr="1"/>
      <dgm:spPr/>
    </dgm:pt>
    <dgm:pt modelId="{80CF53DA-6898-4D8F-9747-826A9D16625F}">
      <dgm:prSet phldrT="[文本]"/>
      <dgm:spPr/>
      <dgm:t>
        <a:bodyPr/>
        <a:lstStyle/>
        <a:p>
          <a:r>
            <a:rPr lang="zh-CN" altLang="en-US" dirty="0">
              <a:latin typeface="华文楷体" panose="02010600040101010101" pitchFamily="2" charset="-122"/>
              <a:ea typeface="华文楷体" panose="02010600040101010101" pitchFamily="2" charset="-122"/>
            </a:rPr>
            <a:t>折叠</a:t>
          </a:r>
        </a:p>
      </dgm:t>
    </dgm:pt>
    <dgm:pt modelId="{8FE2A01E-24CE-493E-9F52-FA376254679B}" type="parTrans" cxnId="{E7E15A3C-F572-43D5-9ED5-4F7C85D450A5}">
      <dgm:prSet/>
      <dgm:spPr/>
      <dgm:t>
        <a:bodyPr/>
        <a:lstStyle/>
        <a:p>
          <a:endParaRPr lang="zh-CN" altLang="en-US"/>
        </a:p>
      </dgm:t>
    </dgm:pt>
    <dgm:pt modelId="{BE88B6C0-2413-46D6-9EDA-EADD7EDEC79E}" type="sibTrans" cxnId="{E7E15A3C-F572-43D5-9ED5-4F7C85D450A5}">
      <dgm:prSet/>
      <dgm:spPr/>
      <dgm:t>
        <a:bodyPr/>
        <a:lstStyle/>
        <a:p>
          <a:endParaRPr lang="zh-CN" altLang="en-US"/>
        </a:p>
      </dgm:t>
    </dgm:pt>
    <dgm:pt modelId="{B5923288-3DE7-4362-A4AB-81B574418DC5}">
      <dgm:prSet phldrT="[文本]"/>
      <dgm:spPr/>
      <dgm:t>
        <a:bodyPr/>
        <a:lstStyle/>
        <a:p>
          <a:r>
            <a:rPr lang="en-US" altLang="zh-CN" dirty="0">
              <a:latin typeface="华文楷体" panose="02010600040101010101" pitchFamily="2" charset="-122"/>
              <a:ea typeface="华文楷体" panose="02010600040101010101" pitchFamily="2" charset="-122"/>
            </a:rPr>
            <a:t>RM</a:t>
          </a:r>
          <a:r>
            <a:rPr lang="zh-CN" altLang="en-US" dirty="0">
              <a:latin typeface="华文楷体" panose="02010600040101010101" pitchFamily="2" charset="-122"/>
              <a:ea typeface="华文楷体" panose="02010600040101010101" pitchFamily="2" charset="-122"/>
            </a:rPr>
            <a:t>拟合</a:t>
          </a:r>
        </a:p>
      </dgm:t>
    </dgm:pt>
    <dgm:pt modelId="{AEF495A4-9CDE-41C0-95DA-896D96D987C7}" type="parTrans" cxnId="{9C58E806-EEBB-44A3-AF8A-EC48C80308F5}">
      <dgm:prSet/>
      <dgm:spPr/>
      <dgm:t>
        <a:bodyPr/>
        <a:lstStyle/>
        <a:p>
          <a:endParaRPr lang="zh-CN" altLang="en-US"/>
        </a:p>
      </dgm:t>
    </dgm:pt>
    <dgm:pt modelId="{7005031C-C2E3-4BD1-B170-43C765415F88}" type="sibTrans" cxnId="{9C58E806-EEBB-44A3-AF8A-EC48C80308F5}">
      <dgm:prSet/>
      <dgm:spPr/>
      <dgm:t>
        <a:bodyPr/>
        <a:lstStyle/>
        <a:p>
          <a:endParaRPr lang="zh-CN" altLang="en-US"/>
        </a:p>
      </dgm:t>
    </dgm:pt>
    <dgm:pt modelId="{B9396F8E-0570-4BF0-96E0-12BC95569B89}">
      <dgm:prSet phldrT="[文本]"/>
      <dgm:spPr/>
      <dgm:t>
        <a:bodyPr/>
        <a:lstStyle/>
        <a:p>
          <a:r>
            <a:rPr lang="zh-CN" altLang="en-US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rPr>
            <a:t>偏振校准</a:t>
          </a:r>
        </a:p>
      </dgm:t>
    </dgm:pt>
    <dgm:pt modelId="{7A6D200F-E22A-4932-A3A9-06EE994C04A7}" type="parTrans" cxnId="{68F54FE4-6986-4983-BE64-536CABF29CE1}">
      <dgm:prSet/>
      <dgm:spPr/>
      <dgm:t>
        <a:bodyPr/>
        <a:lstStyle/>
        <a:p>
          <a:endParaRPr lang="zh-CN" altLang="en-US"/>
        </a:p>
      </dgm:t>
    </dgm:pt>
    <dgm:pt modelId="{794B5D23-30AF-44B9-A74A-70BA67CE31C8}" type="sibTrans" cxnId="{68F54FE4-6986-4983-BE64-536CABF29CE1}">
      <dgm:prSet/>
      <dgm:spPr/>
      <dgm:t>
        <a:bodyPr/>
        <a:lstStyle/>
        <a:p>
          <a:endParaRPr lang="zh-CN" altLang="en-US"/>
        </a:p>
      </dgm:t>
    </dgm:pt>
    <dgm:pt modelId="{6AA922CF-5495-47E1-A26D-548B07035963}">
      <dgm:prSet phldrT="[文本]"/>
      <dgm:spPr/>
      <dgm:t>
        <a:bodyPr/>
        <a:lstStyle/>
        <a:p>
          <a:r>
            <a:rPr lang="zh-CN" altLang="en-US" dirty="0">
              <a:latin typeface="华文楷体" panose="02010600040101010101" pitchFamily="2" charset="-122"/>
              <a:ea typeface="华文楷体" panose="02010600040101010101" pitchFamily="2" charset="-122"/>
            </a:rPr>
            <a:t>消干扰</a:t>
          </a:r>
        </a:p>
      </dgm:t>
    </dgm:pt>
    <dgm:pt modelId="{0BDE799C-7DC5-430D-8E25-9E0D5183747E}" type="parTrans" cxnId="{69A9EF44-54FC-46B4-A6AE-1CC9A6C4A725}">
      <dgm:prSet/>
      <dgm:spPr/>
      <dgm:t>
        <a:bodyPr/>
        <a:lstStyle/>
        <a:p>
          <a:endParaRPr lang="zh-CN" altLang="en-US"/>
        </a:p>
      </dgm:t>
    </dgm:pt>
    <dgm:pt modelId="{1ED2B39B-94FA-4D8F-A572-763F3FA18DF7}" type="sibTrans" cxnId="{69A9EF44-54FC-46B4-A6AE-1CC9A6C4A725}">
      <dgm:prSet/>
      <dgm:spPr/>
      <dgm:t>
        <a:bodyPr/>
        <a:lstStyle/>
        <a:p>
          <a:endParaRPr lang="zh-CN" altLang="en-US"/>
        </a:p>
      </dgm:t>
    </dgm:pt>
    <dgm:pt modelId="{560BF2DB-0012-478E-A0AA-5964DF3BA192}">
      <dgm:prSet phldrT="[文本]"/>
      <dgm:spPr/>
      <dgm:t>
        <a:bodyPr/>
        <a:lstStyle/>
        <a:p>
          <a:r>
            <a:rPr lang="zh-CN" altLang="en-US" dirty="0">
              <a:latin typeface="华文楷体" panose="02010600040101010101" pitchFamily="2" charset="-122"/>
              <a:ea typeface="华文楷体" panose="02010600040101010101" pitchFamily="2" charset="-122"/>
            </a:rPr>
            <a:t>周期及色散拟合</a:t>
          </a:r>
        </a:p>
      </dgm:t>
    </dgm:pt>
    <dgm:pt modelId="{5D305528-E7F9-4EE5-A8B2-0960D2C24DDB}" type="parTrans" cxnId="{17571777-9CFF-4C9E-8301-32F5F751D940}">
      <dgm:prSet/>
      <dgm:spPr/>
      <dgm:t>
        <a:bodyPr/>
        <a:lstStyle/>
        <a:p>
          <a:endParaRPr lang="zh-CN" altLang="en-US"/>
        </a:p>
      </dgm:t>
    </dgm:pt>
    <dgm:pt modelId="{8062B11A-74B2-4CD8-8C39-9EC0B3B7BD76}" type="sibTrans" cxnId="{17571777-9CFF-4C9E-8301-32F5F751D940}">
      <dgm:prSet/>
      <dgm:spPr/>
      <dgm:t>
        <a:bodyPr/>
        <a:lstStyle/>
        <a:p>
          <a:endParaRPr lang="zh-CN" altLang="en-US"/>
        </a:p>
      </dgm:t>
    </dgm:pt>
    <dgm:pt modelId="{338B451C-752B-4BEC-8415-92AC12014734}" type="pres">
      <dgm:prSet presAssocID="{04D3DD8A-118C-45C1-AF86-896E352A538B}" presName="Name0" presStyleCnt="0">
        <dgm:presLayoutVars>
          <dgm:dir/>
          <dgm:resizeHandles val="exact"/>
        </dgm:presLayoutVars>
      </dgm:prSet>
      <dgm:spPr/>
    </dgm:pt>
    <dgm:pt modelId="{D3F5A96A-0662-4E2D-91A2-2ABFD7F441FE}" type="pres">
      <dgm:prSet presAssocID="{560BF2DB-0012-478E-A0AA-5964DF3BA192}" presName="node" presStyleLbl="node1" presStyleIdx="0" presStyleCnt="5">
        <dgm:presLayoutVars>
          <dgm:bulletEnabled val="1"/>
        </dgm:presLayoutVars>
      </dgm:prSet>
      <dgm:spPr/>
    </dgm:pt>
    <dgm:pt modelId="{2AA5B93F-54CB-4D9B-99A7-6BB3E80C5DD1}" type="pres">
      <dgm:prSet presAssocID="{8062B11A-74B2-4CD8-8C39-9EC0B3B7BD76}" presName="sibTrans" presStyleLbl="sibTrans2D1" presStyleIdx="0" presStyleCnt="4"/>
      <dgm:spPr/>
    </dgm:pt>
    <dgm:pt modelId="{9B0A341E-2E6D-46C6-B674-EFB042DDBFA8}" type="pres">
      <dgm:prSet presAssocID="{8062B11A-74B2-4CD8-8C39-9EC0B3B7BD76}" presName="connectorText" presStyleLbl="sibTrans2D1" presStyleIdx="0" presStyleCnt="4"/>
      <dgm:spPr/>
    </dgm:pt>
    <dgm:pt modelId="{1D369BA4-54C9-4ED4-BC72-783B1289511D}" type="pres">
      <dgm:prSet presAssocID="{80CF53DA-6898-4D8F-9747-826A9D16625F}" presName="node" presStyleLbl="node1" presStyleIdx="1" presStyleCnt="5">
        <dgm:presLayoutVars>
          <dgm:bulletEnabled val="1"/>
        </dgm:presLayoutVars>
      </dgm:prSet>
      <dgm:spPr/>
    </dgm:pt>
    <dgm:pt modelId="{F1529537-F4AC-470B-A4FB-CE079425FF79}" type="pres">
      <dgm:prSet presAssocID="{BE88B6C0-2413-46D6-9EDA-EADD7EDEC79E}" presName="sibTrans" presStyleLbl="sibTrans2D1" presStyleIdx="1" presStyleCnt="4"/>
      <dgm:spPr/>
    </dgm:pt>
    <dgm:pt modelId="{55CCE3CA-7087-4F1F-B5E5-7883279670F3}" type="pres">
      <dgm:prSet presAssocID="{BE88B6C0-2413-46D6-9EDA-EADD7EDEC79E}" presName="connectorText" presStyleLbl="sibTrans2D1" presStyleIdx="1" presStyleCnt="4"/>
      <dgm:spPr/>
    </dgm:pt>
    <dgm:pt modelId="{3B9853AC-10D9-4EA5-820C-E6453C322C07}" type="pres">
      <dgm:prSet presAssocID="{6AA922CF-5495-47E1-A26D-548B07035963}" presName="node" presStyleLbl="node1" presStyleIdx="2" presStyleCnt="5">
        <dgm:presLayoutVars>
          <dgm:bulletEnabled val="1"/>
        </dgm:presLayoutVars>
      </dgm:prSet>
      <dgm:spPr/>
    </dgm:pt>
    <dgm:pt modelId="{38525369-22B7-4A06-88E9-93BAA60EC9E6}" type="pres">
      <dgm:prSet presAssocID="{1ED2B39B-94FA-4D8F-A572-763F3FA18DF7}" presName="sibTrans" presStyleLbl="sibTrans2D1" presStyleIdx="2" presStyleCnt="4"/>
      <dgm:spPr/>
    </dgm:pt>
    <dgm:pt modelId="{BB70F41D-E4B3-48B5-8124-7E66992CD819}" type="pres">
      <dgm:prSet presAssocID="{1ED2B39B-94FA-4D8F-A572-763F3FA18DF7}" presName="connectorText" presStyleLbl="sibTrans2D1" presStyleIdx="2" presStyleCnt="4"/>
      <dgm:spPr/>
    </dgm:pt>
    <dgm:pt modelId="{A8141E77-1108-47B8-B3EC-82CCB341B33B}" type="pres">
      <dgm:prSet presAssocID="{B9396F8E-0570-4BF0-96E0-12BC95569B89}" presName="node" presStyleLbl="node1" presStyleIdx="3" presStyleCnt="5">
        <dgm:presLayoutVars>
          <dgm:bulletEnabled val="1"/>
        </dgm:presLayoutVars>
      </dgm:prSet>
      <dgm:spPr/>
    </dgm:pt>
    <dgm:pt modelId="{EE981786-9D5C-4E10-A737-26A8E018E8CF}" type="pres">
      <dgm:prSet presAssocID="{794B5D23-30AF-44B9-A74A-70BA67CE31C8}" presName="sibTrans" presStyleLbl="sibTrans2D1" presStyleIdx="3" presStyleCnt="4"/>
      <dgm:spPr/>
    </dgm:pt>
    <dgm:pt modelId="{E7331230-B228-4A7F-B8CB-889D3E0A8A72}" type="pres">
      <dgm:prSet presAssocID="{794B5D23-30AF-44B9-A74A-70BA67CE31C8}" presName="connectorText" presStyleLbl="sibTrans2D1" presStyleIdx="3" presStyleCnt="4"/>
      <dgm:spPr/>
    </dgm:pt>
    <dgm:pt modelId="{64A4990E-6EAB-42A3-998F-03BF33B852CF}" type="pres">
      <dgm:prSet presAssocID="{B5923288-3DE7-4362-A4AB-81B574418DC5}" presName="node" presStyleLbl="node1" presStyleIdx="4" presStyleCnt="5">
        <dgm:presLayoutVars>
          <dgm:bulletEnabled val="1"/>
        </dgm:presLayoutVars>
      </dgm:prSet>
      <dgm:spPr/>
    </dgm:pt>
  </dgm:ptLst>
  <dgm:cxnLst>
    <dgm:cxn modelId="{9C58E806-EEBB-44A3-AF8A-EC48C80308F5}" srcId="{04D3DD8A-118C-45C1-AF86-896E352A538B}" destId="{B5923288-3DE7-4362-A4AB-81B574418DC5}" srcOrd="4" destOrd="0" parTransId="{AEF495A4-9CDE-41C0-95DA-896D96D987C7}" sibTransId="{7005031C-C2E3-4BD1-B170-43C765415F88}"/>
    <dgm:cxn modelId="{59A17F2C-C3F9-4A78-A3FF-0CBE81483A34}" type="presOf" srcId="{8062B11A-74B2-4CD8-8C39-9EC0B3B7BD76}" destId="{2AA5B93F-54CB-4D9B-99A7-6BB3E80C5DD1}" srcOrd="0" destOrd="0" presId="urn:microsoft.com/office/officeart/2005/8/layout/process1"/>
    <dgm:cxn modelId="{5E891F31-520B-421F-AD2C-82D88DB54FAE}" type="presOf" srcId="{794B5D23-30AF-44B9-A74A-70BA67CE31C8}" destId="{E7331230-B228-4A7F-B8CB-889D3E0A8A72}" srcOrd="1" destOrd="0" presId="urn:microsoft.com/office/officeart/2005/8/layout/process1"/>
    <dgm:cxn modelId="{E7E15A3C-F572-43D5-9ED5-4F7C85D450A5}" srcId="{04D3DD8A-118C-45C1-AF86-896E352A538B}" destId="{80CF53DA-6898-4D8F-9747-826A9D16625F}" srcOrd="1" destOrd="0" parTransId="{8FE2A01E-24CE-493E-9F52-FA376254679B}" sibTransId="{BE88B6C0-2413-46D6-9EDA-EADD7EDEC79E}"/>
    <dgm:cxn modelId="{1BD43D63-D2B8-4057-8FF5-57E9DA7FC770}" type="presOf" srcId="{B5923288-3DE7-4362-A4AB-81B574418DC5}" destId="{64A4990E-6EAB-42A3-998F-03BF33B852CF}" srcOrd="0" destOrd="0" presId="urn:microsoft.com/office/officeart/2005/8/layout/process1"/>
    <dgm:cxn modelId="{69A9EF44-54FC-46B4-A6AE-1CC9A6C4A725}" srcId="{04D3DD8A-118C-45C1-AF86-896E352A538B}" destId="{6AA922CF-5495-47E1-A26D-548B07035963}" srcOrd="2" destOrd="0" parTransId="{0BDE799C-7DC5-430D-8E25-9E0D5183747E}" sibTransId="{1ED2B39B-94FA-4D8F-A572-763F3FA18DF7}"/>
    <dgm:cxn modelId="{1D789C4A-956C-48C5-98D9-381AB0C0ACB9}" type="presOf" srcId="{B9396F8E-0570-4BF0-96E0-12BC95569B89}" destId="{A8141E77-1108-47B8-B3EC-82CCB341B33B}" srcOrd="0" destOrd="0" presId="urn:microsoft.com/office/officeart/2005/8/layout/process1"/>
    <dgm:cxn modelId="{DF143B4C-8E08-4C34-9598-CF94C485F748}" type="presOf" srcId="{04D3DD8A-118C-45C1-AF86-896E352A538B}" destId="{338B451C-752B-4BEC-8415-92AC12014734}" srcOrd="0" destOrd="0" presId="urn:microsoft.com/office/officeart/2005/8/layout/process1"/>
    <dgm:cxn modelId="{82ABB06E-CA59-44BA-B52F-6956C74CD69B}" type="presOf" srcId="{8062B11A-74B2-4CD8-8C39-9EC0B3B7BD76}" destId="{9B0A341E-2E6D-46C6-B674-EFB042DDBFA8}" srcOrd="1" destOrd="0" presId="urn:microsoft.com/office/officeart/2005/8/layout/process1"/>
    <dgm:cxn modelId="{17571777-9CFF-4C9E-8301-32F5F751D940}" srcId="{04D3DD8A-118C-45C1-AF86-896E352A538B}" destId="{560BF2DB-0012-478E-A0AA-5964DF3BA192}" srcOrd="0" destOrd="0" parTransId="{5D305528-E7F9-4EE5-A8B2-0960D2C24DDB}" sibTransId="{8062B11A-74B2-4CD8-8C39-9EC0B3B7BD76}"/>
    <dgm:cxn modelId="{BA8BCF57-71A9-461D-9213-D344FEED9BE2}" type="presOf" srcId="{80CF53DA-6898-4D8F-9747-826A9D16625F}" destId="{1D369BA4-54C9-4ED4-BC72-783B1289511D}" srcOrd="0" destOrd="0" presId="urn:microsoft.com/office/officeart/2005/8/layout/process1"/>
    <dgm:cxn modelId="{CBF0717A-3062-4544-90D4-860410A629C7}" type="presOf" srcId="{BE88B6C0-2413-46D6-9EDA-EADD7EDEC79E}" destId="{F1529537-F4AC-470B-A4FB-CE079425FF79}" srcOrd="0" destOrd="0" presId="urn:microsoft.com/office/officeart/2005/8/layout/process1"/>
    <dgm:cxn modelId="{B3F1AE8A-347D-4884-92AD-FA9F3A866F11}" type="presOf" srcId="{BE88B6C0-2413-46D6-9EDA-EADD7EDEC79E}" destId="{55CCE3CA-7087-4F1F-B5E5-7883279670F3}" srcOrd="1" destOrd="0" presId="urn:microsoft.com/office/officeart/2005/8/layout/process1"/>
    <dgm:cxn modelId="{F699EC98-6D22-4D85-B913-964897358590}" type="presOf" srcId="{6AA922CF-5495-47E1-A26D-548B07035963}" destId="{3B9853AC-10D9-4EA5-820C-E6453C322C07}" srcOrd="0" destOrd="0" presId="urn:microsoft.com/office/officeart/2005/8/layout/process1"/>
    <dgm:cxn modelId="{5D8F66A9-A209-46CB-97A0-C814F985C19C}" type="presOf" srcId="{1ED2B39B-94FA-4D8F-A572-763F3FA18DF7}" destId="{38525369-22B7-4A06-88E9-93BAA60EC9E6}" srcOrd="0" destOrd="0" presId="urn:microsoft.com/office/officeart/2005/8/layout/process1"/>
    <dgm:cxn modelId="{C30FC0AC-EB42-48AE-96FF-8E2C9E2025D1}" type="presOf" srcId="{1ED2B39B-94FA-4D8F-A572-763F3FA18DF7}" destId="{BB70F41D-E4B3-48B5-8124-7E66992CD819}" srcOrd="1" destOrd="0" presId="urn:microsoft.com/office/officeart/2005/8/layout/process1"/>
    <dgm:cxn modelId="{B3FC81BC-F21C-4B89-82B0-DCC1E4027357}" type="presOf" srcId="{794B5D23-30AF-44B9-A74A-70BA67CE31C8}" destId="{EE981786-9D5C-4E10-A737-26A8E018E8CF}" srcOrd="0" destOrd="0" presId="urn:microsoft.com/office/officeart/2005/8/layout/process1"/>
    <dgm:cxn modelId="{68F54FE4-6986-4983-BE64-536CABF29CE1}" srcId="{04D3DD8A-118C-45C1-AF86-896E352A538B}" destId="{B9396F8E-0570-4BF0-96E0-12BC95569B89}" srcOrd="3" destOrd="0" parTransId="{7A6D200F-E22A-4932-A3A9-06EE994C04A7}" sibTransId="{794B5D23-30AF-44B9-A74A-70BA67CE31C8}"/>
    <dgm:cxn modelId="{9D6267FE-3B41-4D72-8557-6B009FEE6D77}" type="presOf" srcId="{560BF2DB-0012-478E-A0AA-5964DF3BA192}" destId="{D3F5A96A-0662-4E2D-91A2-2ABFD7F441FE}" srcOrd="0" destOrd="0" presId="urn:microsoft.com/office/officeart/2005/8/layout/process1"/>
    <dgm:cxn modelId="{86AB1D2A-18DF-4CC2-A2E6-0CAED8ED71A2}" type="presParOf" srcId="{338B451C-752B-4BEC-8415-92AC12014734}" destId="{D3F5A96A-0662-4E2D-91A2-2ABFD7F441FE}" srcOrd="0" destOrd="0" presId="urn:microsoft.com/office/officeart/2005/8/layout/process1"/>
    <dgm:cxn modelId="{D779858B-70F5-4684-9C6F-39AB7DCFB041}" type="presParOf" srcId="{338B451C-752B-4BEC-8415-92AC12014734}" destId="{2AA5B93F-54CB-4D9B-99A7-6BB3E80C5DD1}" srcOrd="1" destOrd="0" presId="urn:microsoft.com/office/officeart/2005/8/layout/process1"/>
    <dgm:cxn modelId="{53D793AB-E815-4D48-A302-E4A71BC1BEDD}" type="presParOf" srcId="{2AA5B93F-54CB-4D9B-99A7-6BB3E80C5DD1}" destId="{9B0A341E-2E6D-46C6-B674-EFB042DDBFA8}" srcOrd="0" destOrd="0" presId="urn:microsoft.com/office/officeart/2005/8/layout/process1"/>
    <dgm:cxn modelId="{2D47FB76-9B98-46F1-9CD5-3F6635044D0A}" type="presParOf" srcId="{338B451C-752B-4BEC-8415-92AC12014734}" destId="{1D369BA4-54C9-4ED4-BC72-783B1289511D}" srcOrd="2" destOrd="0" presId="urn:microsoft.com/office/officeart/2005/8/layout/process1"/>
    <dgm:cxn modelId="{EA853249-262A-4BDE-AEF0-81D62C0FBEA7}" type="presParOf" srcId="{338B451C-752B-4BEC-8415-92AC12014734}" destId="{F1529537-F4AC-470B-A4FB-CE079425FF79}" srcOrd="3" destOrd="0" presId="urn:microsoft.com/office/officeart/2005/8/layout/process1"/>
    <dgm:cxn modelId="{3A63EBAD-32D2-4F86-B869-9BFC84AF2FD6}" type="presParOf" srcId="{F1529537-F4AC-470B-A4FB-CE079425FF79}" destId="{55CCE3CA-7087-4F1F-B5E5-7883279670F3}" srcOrd="0" destOrd="0" presId="urn:microsoft.com/office/officeart/2005/8/layout/process1"/>
    <dgm:cxn modelId="{958B249B-03D5-46FD-B767-001F244C2AEA}" type="presParOf" srcId="{338B451C-752B-4BEC-8415-92AC12014734}" destId="{3B9853AC-10D9-4EA5-820C-E6453C322C07}" srcOrd="4" destOrd="0" presId="urn:microsoft.com/office/officeart/2005/8/layout/process1"/>
    <dgm:cxn modelId="{5FECB3A1-249C-4978-8568-BFA3572A22EB}" type="presParOf" srcId="{338B451C-752B-4BEC-8415-92AC12014734}" destId="{38525369-22B7-4A06-88E9-93BAA60EC9E6}" srcOrd="5" destOrd="0" presId="urn:microsoft.com/office/officeart/2005/8/layout/process1"/>
    <dgm:cxn modelId="{79F2635E-BC27-42C3-9705-144C7E66DB5F}" type="presParOf" srcId="{38525369-22B7-4A06-88E9-93BAA60EC9E6}" destId="{BB70F41D-E4B3-48B5-8124-7E66992CD819}" srcOrd="0" destOrd="0" presId="urn:microsoft.com/office/officeart/2005/8/layout/process1"/>
    <dgm:cxn modelId="{5409531F-5394-4E22-8796-3E1960E177E1}" type="presParOf" srcId="{338B451C-752B-4BEC-8415-92AC12014734}" destId="{A8141E77-1108-47B8-B3EC-82CCB341B33B}" srcOrd="6" destOrd="0" presId="urn:microsoft.com/office/officeart/2005/8/layout/process1"/>
    <dgm:cxn modelId="{0C2BE6E2-9C7B-4FC2-A068-D66489BA45C4}" type="presParOf" srcId="{338B451C-752B-4BEC-8415-92AC12014734}" destId="{EE981786-9D5C-4E10-A737-26A8E018E8CF}" srcOrd="7" destOrd="0" presId="urn:microsoft.com/office/officeart/2005/8/layout/process1"/>
    <dgm:cxn modelId="{CDF9E7EA-BAA6-4426-AF49-0B936417439A}" type="presParOf" srcId="{EE981786-9D5C-4E10-A737-26A8E018E8CF}" destId="{E7331230-B228-4A7F-B8CB-889D3E0A8A72}" srcOrd="0" destOrd="0" presId="urn:microsoft.com/office/officeart/2005/8/layout/process1"/>
    <dgm:cxn modelId="{9D56F7D6-2520-4DB3-B5D5-E3AFFFB9AC41}" type="presParOf" srcId="{338B451C-752B-4BEC-8415-92AC12014734}" destId="{64A4990E-6EAB-42A3-998F-03BF33B852C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F5A96A-0662-4E2D-91A2-2ABFD7F441FE}">
      <dsp:nvSpPr>
        <dsp:cNvPr id="0" name=""/>
        <dsp:cNvSpPr/>
      </dsp:nvSpPr>
      <dsp:spPr bwMode="white">
        <a:xfrm>
          <a:off x="4939" y="310322"/>
          <a:ext cx="1531152" cy="9186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华文楷体" panose="02010600040101010101" pitchFamily="2" charset="-122"/>
              <a:ea typeface="华文楷体" panose="02010600040101010101" pitchFamily="2" charset="-122"/>
            </a:rPr>
            <a:t>周期及色散拟合</a:t>
          </a:r>
        </a:p>
      </dsp:txBody>
      <dsp:txXfrm>
        <a:off x="31847" y="337230"/>
        <a:ext cx="1477336" cy="864875"/>
      </dsp:txXfrm>
    </dsp:sp>
    <dsp:sp modelId="{2AA5B93F-54CB-4D9B-99A7-6BB3E80C5DD1}">
      <dsp:nvSpPr>
        <dsp:cNvPr id="0" name=""/>
        <dsp:cNvSpPr/>
      </dsp:nvSpPr>
      <dsp:spPr bwMode="white">
        <a:xfrm>
          <a:off x="1689206" y="579805"/>
          <a:ext cx="324604" cy="3797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/>
        </a:p>
      </dsp:txBody>
      <dsp:txXfrm>
        <a:off x="1689206" y="655750"/>
        <a:ext cx="227223" cy="227835"/>
      </dsp:txXfrm>
    </dsp:sp>
    <dsp:sp modelId="{1D369BA4-54C9-4ED4-BC72-783B1289511D}">
      <dsp:nvSpPr>
        <dsp:cNvPr id="0" name=""/>
        <dsp:cNvSpPr/>
      </dsp:nvSpPr>
      <dsp:spPr bwMode="white">
        <a:xfrm>
          <a:off x="2148552" y="310322"/>
          <a:ext cx="1531152" cy="9186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华文楷体" panose="02010600040101010101" pitchFamily="2" charset="-122"/>
              <a:ea typeface="华文楷体" panose="02010600040101010101" pitchFamily="2" charset="-122"/>
            </a:rPr>
            <a:t>折叠</a:t>
          </a:r>
        </a:p>
      </dsp:txBody>
      <dsp:txXfrm>
        <a:off x="2175460" y="337230"/>
        <a:ext cx="1477336" cy="864875"/>
      </dsp:txXfrm>
    </dsp:sp>
    <dsp:sp modelId="{F1529537-F4AC-470B-A4FB-CE079425FF79}">
      <dsp:nvSpPr>
        <dsp:cNvPr id="0" name=""/>
        <dsp:cNvSpPr/>
      </dsp:nvSpPr>
      <dsp:spPr bwMode="white">
        <a:xfrm>
          <a:off x="3832819" y="579805"/>
          <a:ext cx="324604" cy="3797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/>
        </a:p>
      </dsp:txBody>
      <dsp:txXfrm>
        <a:off x="3832819" y="655750"/>
        <a:ext cx="227223" cy="227835"/>
      </dsp:txXfrm>
    </dsp:sp>
    <dsp:sp modelId="{3B9853AC-10D9-4EA5-820C-E6453C322C07}">
      <dsp:nvSpPr>
        <dsp:cNvPr id="0" name=""/>
        <dsp:cNvSpPr/>
      </dsp:nvSpPr>
      <dsp:spPr bwMode="white">
        <a:xfrm>
          <a:off x="4292164" y="310322"/>
          <a:ext cx="1531152" cy="9186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华文楷体" panose="02010600040101010101" pitchFamily="2" charset="-122"/>
              <a:ea typeface="华文楷体" panose="02010600040101010101" pitchFamily="2" charset="-122"/>
            </a:rPr>
            <a:t>消干扰</a:t>
          </a:r>
        </a:p>
      </dsp:txBody>
      <dsp:txXfrm>
        <a:off x="4319072" y="337230"/>
        <a:ext cx="1477336" cy="864875"/>
      </dsp:txXfrm>
    </dsp:sp>
    <dsp:sp modelId="{38525369-22B7-4A06-88E9-93BAA60EC9E6}">
      <dsp:nvSpPr>
        <dsp:cNvPr id="0" name=""/>
        <dsp:cNvSpPr/>
      </dsp:nvSpPr>
      <dsp:spPr bwMode="white">
        <a:xfrm>
          <a:off x="5976432" y="579805"/>
          <a:ext cx="324604" cy="3797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/>
        </a:p>
      </dsp:txBody>
      <dsp:txXfrm>
        <a:off x="5976432" y="655750"/>
        <a:ext cx="227223" cy="227835"/>
      </dsp:txXfrm>
    </dsp:sp>
    <dsp:sp modelId="{A8141E77-1108-47B8-B3EC-82CCB341B33B}">
      <dsp:nvSpPr>
        <dsp:cNvPr id="0" name=""/>
        <dsp:cNvSpPr/>
      </dsp:nvSpPr>
      <dsp:spPr bwMode="white">
        <a:xfrm>
          <a:off x="6435777" y="310322"/>
          <a:ext cx="1531152" cy="9186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rPr>
            <a:t>偏振校准</a:t>
          </a:r>
        </a:p>
      </dsp:txBody>
      <dsp:txXfrm>
        <a:off x="6462685" y="337230"/>
        <a:ext cx="1477336" cy="864875"/>
      </dsp:txXfrm>
    </dsp:sp>
    <dsp:sp modelId="{EE981786-9D5C-4E10-A737-26A8E018E8CF}">
      <dsp:nvSpPr>
        <dsp:cNvPr id="0" name=""/>
        <dsp:cNvSpPr/>
      </dsp:nvSpPr>
      <dsp:spPr bwMode="white">
        <a:xfrm>
          <a:off x="8120045" y="579805"/>
          <a:ext cx="324604" cy="3797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/>
        </a:p>
      </dsp:txBody>
      <dsp:txXfrm>
        <a:off x="8120045" y="655750"/>
        <a:ext cx="227223" cy="227835"/>
      </dsp:txXfrm>
    </dsp:sp>
    <dsp:sp modelId="{64A4990E-6EAB-42A3-998F-03BF33B852CF}">
      <dsp:nvSpPr>
        <dsp:cNvPr id="0" name=""/>
        <dsp:cNvSpPr/>
      </dsp:nvSpPr>
      <dsp:spPr bwMode="white">
        <a:xfrm>
          <a:off x="8579390" y="310322"/>
          <a:ext cx="1531152" cy="91869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000" kern="1200" dirty="0">
              <a:latin typeface="华文楷体" panose="02010600040101010101" pitchFamily="2" charset="-122"/>
              <a:ea typeface="华文楷体" panose="02010600040101010101" pitchFamily="2" charset="-122"/>
            </a:rPr>
            <a:t>RM</a:t>
          </a:r>
          <a:r>
            <a:rPr lang="zh-CN" altLang="en-US" sz="2000" kern="1200" dirty="0">
              <a:latin typeface="华文楷体" panose="02010600040101010101" pitchFamily="2" charset="-122"/>
              <a:ea typeface="华文楷体" panose="02010600040101010101" pitchFamily="2" charset="-122"/>
            </a:rPr>
            <a:t>拟合</a:t>
          </a:r>
        </a:p>
      </dsp:txBody>
      <dsp:txXfrm>
        <a:off x="8606298" y="337230"/>
        <a:ext cx="1477336" cy="8648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</a:lstStyle>
          <a:p>
            <a:fld id="{90B24028-3031-43B9-9B82-4F99B7B6662D}" type="datetimeFigureOut">
              <a:rPr lang="zh-CN" altLang="en-US" smtClean="0"/>
              <a:t>2026/7/2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</a:lstStyle>
          <a:p>
            <a:fld id="{779644EB-8570-47D6-B633-676059F3EEE5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华文楷体" panose="02010600040101010101" pitchFamily="2" charset="-122"/>
        <a:ea typeface="华文楷体" panose="02010600040101010101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华文楷体" panose="02010600040101010101" pitchFamily="2" charset="-122"/>
        <a:ea typeface="华文楷体" panose="02010600040101010101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华文楷体" panose="02010600040101010101" pitchFamily="2" charset="-122"/>
        <a:ea typeface="华文楷体" panose="02010600040101010101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华文楷体" panose="02010600040101010101" pitchFamily="2" charset="-122"/>
        <a:ea typeface="华文楷体" panose="02010600040101010101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华文楷体" panose="02010600040101010101" pitchFamily="2" charset="-122"/>
        <a:ea typeface="华文楷体" panose="0201060004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879541-6B33-6E49-948C-EE620001348B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07ECFE-ECEA-4D43-B5FB-80AB399357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388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F9647-2FB1-4934-A563-05D49E3B5552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9D17-3C69-4736-9872-A1DE7A05E20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F9647-2FB1-4934-A563-05D49E3B5552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9D17-3C69-4736-9872-A1DE7A05E20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F9647-2FB1-4934-A563-05D49E3B5552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9D17-3C69-4736-9872-A1DE7A05E20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F9647-2FB1-4934-A563-05D49E3B5552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9D17-3C69-4736-9872-A1DE7A05E20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F9647-2FB1-4934-A563-05D49E3B5552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9D17-3C69-4736-9872-A1DE7A05E20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F9647-2FB1-4934-A563-05D49E3B5552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9D17-3C69-4736-9872-A1DE7A05E20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F9647-2FB1-4934-A563-05D49E3B5552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9D17-3C69-4736-9872-A1DE7A05E20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F9647-2FB1-4934-A563-05D49E3B5552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9D17-3C69-4736-9872-A1DE7A05E20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F9647-2FB1-4934-A563-05D49E3B5552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9D17-3C69-4736-9872-A1DE7A05E20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F9647-2FB1-4934-A563-05D49E3B5552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9D17-3C69-4736-9872-A1DE7A05E20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F9647-2FB1-4934-A563-05D49E3B5552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A9D17-3C69-4736-9872-A1DE7A05E20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1B10FCC-FC2D-4C2E-BB64-82D55EAFB92B}"/>
              </a:ext>
            </a:extLst>
          </p:cNvPr>
          <p:cNvSpPr/>
          <p:nvPr/>
        </p:nvSpPr>
        <p:spPr>
          <a:xfrm>
            <a:off x="0" y="1"/>
            <a:ext cx="12192000" cy="1321904"/>
          </a:xfrm>
          <a:prstGeom prst="rect">
            <a:avLst/>
          </a:prstGeom>
          <a:solidFill>
            <a:srgbClr val="205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7" tIns="41144" rIns="82287" bIns="41144" anchor="ctr"/>
          <a:lstStyle/>
          <a:p>
            <a:pPr algn="ctr">
              <a:defRPr/>
            </a:pPr>
            <a:endParaRPr lang="zh-CN" altLang="en-US" sz="162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E53D7BC-D4DD-43D0-8219-B2C15DAF638A}"/>
              </a:ext>
            </a:extLst>
          </p:cNvPr>
          <p:cNvSpPr/>
          <p:nvPr/>
        </p:nvSpPr>
        <p:spPr>
          <a:xfrm>
            <a:off x="0" y="5645426"/>
            <a:ext cx="12192000" cy="1212574"/>
          </a:xfrm>
          <a:prstGeom prst="rect">
            <a:avLst/>
          </a:prstGeom>
          <a:solidFill>
            <a:srgbClr val="205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7" tIns="41144" rIns="82287" bIns="41144" anchor="ctr"/>
          <a:lstStyle/>
          <a:p>
            <a:pPr algn="ctr">
              <a:defRPr/>
            </a:pPr>
            <a:endParaRPr lang="zh-CN" altLang="en-US" sz="1620"/>
          </a:p>
        </p:txBody>
      </p:sp>
      <p:pic>
        <p:nvPicPr>
          <p:cNvPr id="5" name="图片 6" descr="logo2">
            <a:extLst>
              <a:ext uri="{FF2B5EF4-FFF2-40B4-BE49-F238E27FC236}">
                <a16:creationId xmlns:a16="http://schemas.microsoft.com/office/drawing/2014/main" id="{01001531-DC07-E33B-251A-130D9FA2FF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7585" y="264942"/>
            <a:ext cx="3463569" cy="79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660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矩形 59"/>
          <p:cNvSpPr/>
          <p:nvPr userDrawn="1"/>
        </p:nvSpPr>
        <p:spPr>
          <a:xfrm>
            <a:off x="-24679" y="0"/>
            <a:ext cx="12216680" cy="1124744"/>
          </a:xfrm>
          <a:prstGeom prst="rect">
            <a:avLst/>
          </a:prstGeom>
          <a:solidFill>
            <a:srgbClr val="205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21" tIns="32411" rIns="64821" bIns="32411" rtlCol="0" anchor="ctr"/>
          <a:lstStyle/>
          <a:p>
            <a:pPr algn="ctr"/>
            <a:endParaRPr lang="zh-CN" altLang="en-US" sz="1275"/>
          </a:p>
        </p:txBody>
      </p:sp>
      <p:pic>
        <p:nvPicPr>
          <p:cNvPr id="2097152" name="图片 5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9912435" y="324577"/>
            <a:ext cx="1728192" cy="475605"/>
          </a:xfrm>
          <a:prstGeom prst="rect">
            <a:avLst/>
          </a:prstGeom>
        </p:spPr>
      </p:pic>
      <p:sp>
        <p:nvSpPr>
          <p:cNvPr id="1048582" name="Freeform 57"/>
          <p:cNvSpPr>
            <a:spLocks noChangeArrowheads="1"/>
          </p:cNvSpPr>
          <p:nvPr userDrawn="1"/>
        </p:nvSpPr>
        <p:spPr bwMode="auto">
          <a:xfrm>
            <a:off x="11" y="6524625"/>
            <a:ext cx="12192000" cy="279400"/>
          </a:xfrm>
          <a:custGeom>
            <a:avLst/>
            <a:gdLst>
              <a:gd name="T0" fmla="*/ 0 w 5650"/>
              <a:gd name="T1" fmla="*/ 279400 h 176"/>
              <a:gd name="T2" fmla="*/ 9144000 w 5650"/>
              <a:gd name="T3" fmla="*/ 268288 h 176"/>
              <a:gd name="T4" fmla="*/ 9137526 w 5650"/>
              <a:gd name="T5" fmla="*/ 150813 h 176"/>
              <a:gd name="T6" fmla="*/ 2392006 w 5650"/>
              <a:gd name="T7" fmla="*/ 150813 h 176"/>
              <a:gd name="T8" fmla="*/ 2131442 w 5650"/>
              <a:gd name="T9" fmla="*/ 4763 h 176"/>
              <a:gd name="T10" fmla="*/ 0 w 5650"/>
              <a:gd name="T11" fmla="*/ 0 h 176"/>
              <a:gd name="T12" fmla="*/ 0 w 5650"/>
              <a:gd name="T13" fmla="*/ 279400 h 1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0"/>
              <a:gd name="T22" fmla="*/ 0 h 176"/>
              <a:gd name="T23" fmla="*/ 5650 w 5650"/>
              <a:gd name="T24" fmla="*/ 176 h 1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rgbClr val="AACDF4"/>
          </a:solidFill>
          <a:ln>
            <a:noFill/>
          </a:ln>
        </p:spPr>
        <p:txBody>
          <a:bodyPr/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endParaRPr kumimoji="1" lang="zh-CN" altLang="en-US" sz="1700" b="1" i="1" u="sng">
              <a:solidFill>
                <a:srgbClr val="1D528D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8583" name="Rectangle 58"/>
          <p:cNvSpPr>
            <a:spLocks noChangeArrowheads="1"/>
          </p:cNvSpPr>
          <p:nvPr userDrawn="1"/>
        </p:nvSpPr>
        <p:spPr bwMode="auto">
          <a:xfrm flipV="1">
            <a:off x="0" y="6769100"/>
            <a:ext cx="12194117" cy="115888"/>
          </a:xfrm>
          <a:prstGeom prst="rect">
            <a:avLst/>
          </a:prstGeom>
          <a:solidFill>
            <a:srgbClr val="007CA8"/>
          </a:solidFill>
          <a:ln>
            <a:noFill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kumimoji="1" lang="zh-CN" altLang="en-US" sz="1135" b="1" i="1" u="sng">
              <a:solidFill>
                <a:srgbClr val="1D528D"/>
              </a:solidFill>
              <a:latin typeface="Times New Roman" panose="02020603050405020304" pitchFamily="18" charset="0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1572757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</a:lstStyle>
          <a:p>
            <a:fld id="{55DF9647-2FB1-4934-A563-05D49E3B5552}" type="datetimeFigureOut">
              <a:rPr lang="zh-CN" altLang="en-US" smtClean="0"/>
              <a:t>2026/7/2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</a:lstStyle>
          <a:p>
            <a:fld id="{1D0A9D17-3C69-4736-9872-A1DE7A05E201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34A5124-FCFE-79CE-DBFA-3C93090CC5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150" b="33591"/>
          <a:stretch>
            <a:fillRect/>
          </a:stretch>
        </p:blipFill>
        <p:spPr>
          <a:xfrm>
            <a:off x="4034272" y="5858984"/>
            <a:ext cx="4123456" cy="999016"/>
          </a:xfrm>
          <a:prstGeom prst="rect">
            <a:avLst/>
          </a:prstGeom>
        </p:spPr>
      </p:pic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A24E2A63-962F-6073-0606-4471909B91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658267"/>
              </p:ext>
            </p:extLst>
          </p:nvPr>
        </p:nvGraphicFramePr>
        <p:xfrm>
          <a:off x="2837277" y="3515851"/>
          <a:ext cx="7714691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3991">
                  <a:extLst>
                    <a:ext uri="{9D8B030D-6E8A-4147-A177-3AD203B41FA5}">
                      <a16:colId xmlns:a16="http://schemas.microsoft.com/office/drawing/2014/main" val="2683937844"/>
                    </a:ext>
                  </a:extLst>
                </a:gridCol>
                <a:gridCol w="5600700">
                  <a:extLst>
                    <a:ext uri="{9D8B030D-6E8A-4147-A177-3AD203B41FA5}">
                      <a16:colId xmlns:a16="http://schemas.microsoft.com/office/drawing/2014/main" val="4142754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dist"/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姓名：</a:t>
                      </a:r>
                      <a:endParaRPr lang="en-US" altLang="zh-CN" sz="2000" b="0" dirty="0">
                        <a:solidFill>
                          <a:schemeClr val="tx1"/>
                        </a:solidFill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常凯歌</a:t>
                      </a:r>
                      <a:endParaRPr lang="en-US" altLang="zh-CN" sz="2000" b="0" dirty="0">
                        <a:solidFill>
                          <a:schemeClr val="tx1"/>
                        </a:solidFill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589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单位：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广西大学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49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>
                          <a:solidFill>
                            <a:schemeClr val="tx1"/>
                          </a:solidFill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指导老师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：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谢斐、葛明玉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52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合作老师：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王娜、寇菲菲、闫文明、袁建平、</a:t>
                      </a:r>
                      <a:endParaRPr lang="en-US" altLang="zh-CN" sz="2000" b="0" dirty="0">
                        <a:solidFill>
                          <a:schemeClr val="tx1"/>
                        </a:solidFill>
                        <a:latin typeface="仿宋" panose="02010609060101010101" pitchFamily="49" charset="-122"/>
                        <a:ea typeface="仿宋" panose="02010609060101010101" pitchFamily="49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仿宋" panose="02010609060101010101" pitchFamily="49" charset="-122"/>
                          <a:ea typeface="仿宋" panose="02010609060101010101" pitchFamily="49" charset="-122"/>
                        </a:rPr>
                        <a:t>姚菊枚、党世军、周霞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99547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FAD319F8-0333-D809-7EE5-7B21E28B6FD6}"/>
              </a:ext>
            </a:extLst>
          </p:cNvPr>
          <p:cNvSpPr/>
          <p:nvPr/>
        </p:nvSpPr>
        <p:spPr>
          <a:xfrm>
            <a:off x="290945" y="167116"/>
            <a:ext cx="3979719" cy="1038229"/>
          </a:xfrm>
          <a:prstGeom prst="rect">
            <a:avLst/>
          </a:prstGeom>
          <a:solidFill>
            <a:srgbClr val="20517C"/>
          </a:solidFill>
          <a:ln>
            <a:solidFill>
              <a:srgbClr val="2051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5A7D1BA-23EF-0041-A96E-ABD96FCEC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719" y="109620"/>
            <a:ext cx="2945179" cy="10382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ED300A3-E1FA-C431-3007-943DF94DA4A5}"/>
              </a:ext>
            </a:extLst>
          </p:cNvPr>
          <p:cNvSpPr txBox="1"/>
          <p:nvPr/>
        </p:nvSpPr>
        <p:spPr>
          <a:xfrm>
            <a:off x="2390468" y="2018711"/>
            <a:ext cx="74110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tabLst>
                <a:tab pos="933450" algn="l"/>
              </a:tabLst>
            </a:pPr>
            <a:r>
              <a:rPr kumimoji="1" lang="en-US" altLang="zh-CN" sz="4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PSR</a:t>
            </a:r>
            <a:r>
              <a:rPr kumimoji="1" lang="zh-CN" altLang="en-US" sz="4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4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J1948+3540</a:t>
            </a:r>
            <a:r>
              <a:rPr kumimoji="1" lang="zh-CN" altLang="en-US" sz="4000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频率依赖的调制特征研究</a:t>
            </a:r>
            <a:endParaRPr lang="zh-CN" altLang="en-US" sz="4000" b="1" kern="100" dirty="0">
              <a:solidFill>
                <a:schemeClr val="bg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DF98692-C7A8-FD20-AC57-E3320828E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578" y="307953"/>
            <a:ext cx="3737381" cy="719792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A51EA516-ABE4-862B-20F6-DA40CF53B127}"/>
              </a:ext>
            </a:extLst>
          </p:cNvPr>
          <p:cNvSpPr txBox="1"/>
          <p:nvPr/>
        </p:nvSpPr>
        <p:spPr>
          <a:xfrm>
            <a:off x="10068726" y="5202130"/>
            <a:ext cx="1938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800" b="0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贵阳 </a:t>
            </a:r>
            <a:r>
              <a:rPr lang="en-US" altLang="zh-CN" sz="1800" b="0" dirty="0">
                <a:solidFill>
                  <a:schemeClr val="tx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2026.07.03</a:t>
            </a:r>
            <a:endParaRPr lang="zh-CN" altLang="en-US" sz="1800" b="0" dirty="0">
              <a:solidFill>
                <a:schemeClr val="tx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4F2CF50-6076-BAA6-C799-EF55867E3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2823" y="124547"/>
            <a:ext cx="1123365" cy="112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13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01"/>
    </mc:Choice>
    <mc:Fallback xmlns="">
      <p:transition spd="slow" advTm="2040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3449320" cy="6859694"/>
          </a:xfrm>
          <a:prstGeom prst="rect">
            <a:avLst/>
          </a:prstGeom>
          <a:solidFill>
            <a:srgbClr val="2051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20517C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62995" y="2683933"/>
            <a:ext cx="923330" cy="163406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48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目录</a:t>
            </a:r>
          </a:p>
        </p:txBody>
      </p:sp>
      <p:sp>
        <p:nvSpPr>
          <p:cNvPr id="4" name="内容占位符 2"/>
          <p:cNvSpPr txBox="1"/>
          <p:nvPr/>
        </p:nvSpPr>
        <p:spPr>
          <a:xfrm>
            <a:off x="3980487" y="1419586"/>
            <a:ext cx="6527800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脉冲星介绍</a:t>
            </a:r>
            <a:endParaRPr kumimoji="1" lang="en-US" altLang="zh-CN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kumimoji="1"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观测数据</a:t>
            </a:r>
            <a:endParaRPr kumimoji="1" lang="en-US" altLang="zh-CN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kumimoji="1"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数据分析</a:t>
            </a:r>
            <a:endParaRPr kumimoji="1" lang="en-US" altLang="zh-CN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lvl="1"/>
            <a:r>
              <a:rPr kumimoji="1"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强度调制</a:t>
            </a:r>
            <a:endParaRPr kumimoji="1" lang="en-US" altLang="zh-CN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lvl="1"/>
            <a:r>
              <a:rPr kumimoji="1" lang="zh-CN" altLang="en-US" dirty="0">
                <a:latin typeface="仿宋" panose="02010609060101010101" pitchFamily="49" charset="-122"/>
                <a:ea typeface="仿宋" panose="02010609060101010101" pitchFamily="49" charset="-122"/>
              </a:rPr>
              <a:t>频谱</a:t>
            </a:r>
            <a:endParaRPr kumimoji="1" lang="en-US" altLang="zh-CN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0" lvl="1" indent="0"/>
            <a:r>
              <a:rPr kumimoji="1" lang="zh-CN" altLang="en-US" sz="2800" dirty="0">
                <a:latin typeface="仿宋" panose="02010609060101010101" pitchFamily="49" charset="-122"/>
                <a:ea typeface="仿宋" panose="02010609060101010101" pitchFamily="49" charset="-122"/>
              </a:rPr>
              <a:t>总结与讨论</a:t>
            </a:r>
            <a:endParaRPr kumimoji="1" lang="en-US" altLang="zh-CN" sz="28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60"/>
    </mc:Choice>
    <mc:Fallback xmlns="">
      <p:transition spd="slow" advTm="1736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5D1E3-AB8F-B565-3D2C-B0748C4A9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D8BAA8-2188-A3D8-CCB8-2B32D16E576B}"/>
              </a:ext>
            </a:extLst>
          </p:cNvPr>
          <p:cNvSpPr txBox="1"/>
          <p:nvPr/>
        </p:nvSpPr>
        <p:spPr>
          <a:xfrm>
            <a:off x="384800" y="368264"/>
            <a:ext cx="106934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脉冲星（</a:t>
            </a:r>
            <a:r>
              <a:rPr kumimoji="1"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PSR</a:t>
            </a:r>
            <a:r>
              <a:rPr kumimoji="1"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）</a:t>
            </a:r>
            <a:r>
              <a:rPr kumimoji="1" lang="en-US" altLang="zh-CN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J1948+3540</a:t>
            </a:r>
            <a:endParaRPr kumimoji="1" lang="zh-CN" altLang="en-US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2">
                <a:extLst>
                  <a:ext uri="{FF2B5EF4-FFF2-40B4-BE49-F238E27FC236}">
                    <a16:creationId xmlns:a16="http://schemas.microsoft.com/office/drawing/2014/main" id="{369FAA0B-3930-8800-E2C7-D0D4E5009D7A}"/>
                  </a:ext>
                </a:extLst>
              </p:cNvPr>
              <p:cNvSpPr txBox="1"/>
              <p:nvPr/>
            </p:nvSpPr>
            <p:spPr>
              <a:xfrm>
                <a:off x="327025" y="1451241"/>
                <a:ext cx="5869044" cy="4519347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𝑃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≈0.72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;</m:t>
                      </m:r>
                      <m:acc>
                        <m:accPr>
                          <m:chr m:val="̇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≈7.06∗</m:t>
                      </m:r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−15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altLang="zh-CN" sz="240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r>
                  <a:rPr lang="zh-CN" altLang="en-US" sz="24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偶极磁场：</a:t>
                </a:r>
                <a:r>
                  <a:rPr lang="en-US" altLang="zh-CN" sz="24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2.28*10</a:t>
                </a:r>
                <a:r>
                  <a:rPr lang="en-US" altLang="zh-CN" sz="2400" baseline="300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12 </a:t>
                </a:r>
                <a:r>
                  <a:rPr lang="en-US" altLang="zh-CN" sz="24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G</a:t>
                </a:r>
              </a:p>
              <a:p>
                <a:r>
                  <a:rPr lang="zh-CN" altLang="en-US" sz="24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特征年龄：</a:t>
                </a:r>
                <a:r>
                  <a:rPr lang="en-US" altLang="zh-CN" sz="24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1.61 Myr</a:t>
                </a:r>
              </a:p>
              <a:p>
                <a:endParaRPr lang="en-US" altLang="zh-CN" sz="240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zh-CN" altLang="en-US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4" name="内容占位符 2">
                <a:extLst>
                  <a:ext uri="{FF2B5EF4-FFF2-40B4-BE49-F238E27FC236}">
                    <a16:creationId xmlns:a16="http://schemas.microsoft.com/office/drawing/2014/main" id="{369FAA0B-3930-8800-E2C7-D0D4E5009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025" y="1451241"/>
                <a:ext cx="5869044" cy="4519347"/>
              </a:xfrm>
              <a:prstGeom prst="rect">
                <a:avLst/>
              </a:prstGeom>
              <a:blipFill>
                <a:blip r:embed="rId3"/>
                <a:stretch>
                  <a:fillRect l="-1455" t="-9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内容占位符 2">
            <a:extLst>
              <a:ext uri="{FF2B5EF4-FFF2-40B4-BE49-F238E27FC236}">
                <a16:creationId xmlns:a16="http://schemas.microsoft.com/office/drawing/2014/main" id="{9B23F986-4936-8B6A-9D2F-39CDE84CA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663" y="2951488"/>
            <a:ext cx="4249947" cy="330227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AF6CEC9-CA1C-D590-D7CE-F104C8AA6AEE}"/>
              </a:ext>
            </a:extLst>
          </p:cNvPr>
          <p:cNvSpPr txBox="1"/>
          <p:nvPr/>
        </p:nvSpPr>
        <p:spPr>
          <a:xfrm>
            <a:off x="1607387" y="6148601"/>
            <a:ext cx="3036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积分脉冲轮廓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574D246-57E8-0CCF-4B1B-4F760433267A}"/>
              </a:ext>
            </a:extLst>
          </p:cNvPr>
          <p:cNvSpPr txBox="1"/>
          <p:nvPr/>
        </p:nvSpPr>
        <p:spPr>
          <a:xfrm>
            <a:off x="6829689" y="6148601"/>
            <a:ext cx="38186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在周期</a:t>
            </a:r>
            <a:r>
              <a:rPr kumimoji="1" lang="en-US" altLang="zh-CN" sz="2000" dirty="0">
                <a:latin typeface="仿宋" panose="02010609060101010101" pitchFamily="49" charset="-122"/>
                <a:ea typeface="仿宋" panose="02010609060101010101" pitchFamily="49" charset="-122"/>
              </a:rPr>
              <a:t>&amp;</a:t>
            </a:r>
            <a:r>
              <a:rPr kumimoji="1"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周期导数图上位置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519D526-91B7-16DA-D58A-547114AAED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9990" y="1619250"/>
            <a:ext cx="4175449" cy="442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43535"/>
      </p:ext>
    </p:extLst>
  </p:cSld>
  <p:clrMapOvr>
    <a:masterClrMapping/>
  </p:clrMapOvr>
  <p:transition spd="slow" advTm="4627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2">
            <a:extLst>
              <a:ext uri="{FF2B5EF4-FFF2-40B4-BE49-F238E27FC236}">
                <a16:creationId xmlns:a16="http://schemas.microsoft.com/office/drawing/2014/main" id="{1B2A8593-C01F-61E2-FE65-3E97F2EB47DE}"/>
              </a:ext>
            </a:extLst>
          </p:cNvPr>
          <p:cNvSpPr txBox="1">
            <a:spLocks/>
          </p:cNvSpPr>
          <p:nvPr/>
        </p:nvSpPr>
        <p:spPr>
          <a:xfrm>
            <a:off x="434596" y="1691276"/>
            <a:ext cx="440666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dirty="0"/>
              <a:t>前置和尾部成分辐射强度发生“此消彼长”式变化。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强度变化存在周期性且调制周期随时间变化。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相对辐射强度随观测频率发生变化。</a:t>
            </a:r>
          </a:p>
        </p:txBody>
      </p:sp>
      <p:pic>
        <p:nvPicPr>
          <p:cNvPr id="3" name="内容占位符 5" descr="图示&#10;&#10;描述已自动生成">
            <a:extLst>
              <a:ext uri="{FF2B5EF4-FFF2-40B4-BE49-F238E27FC236}">
                <a16:creationId xmlns:a16="http://schemas.microsoft.com/office/drawing/2014/main" id="{86613202-D126-79E8-02C7-75CF0703E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307" y="1183931"/>
            <a:ext cx="6061493" cy="516822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914766D-C401-3F6E-4BF5-E583C4A6F4CD}"/>
              </a:ext>
            </a:extLst>
          </p:cNvPr>
          <p:cNvSpPr/>
          <p:nvPr/>
        </p:nvSpPr>
        <p:spPr>
          <a:xfrm>
            <a:off x="7288586" y="6264217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zh-CN" dirty="0">
                <a:solidFill>
                  <a:srgbClr val="000000"/>
                </a:solidFill>
                <a:latin typeface="Times-Roman" pitchFamily="2" charset="0"/>
                <a:ea typeface="华文楷体" panose="02010600040101010101" pitchFamily="2" charset="-122"/>
              </a:rPr>
              <a:t>Mitra</a:t>
            </a:r>
            <a:r>
              <a:rPr lang="zh-CN" altLang="en-US" dirty="0">
                <a:solidFill>
                  <a:srgbClr val="000000"/>
                </a:solidFill>
                <a:latin typeface="Times-Roman" pitchFamily="2" charset="0"/>
                <a:ea typeface="华文楷体" panose="02010600040101010101" pitchFamily="2" charset="-122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-Roman" pitchFamily="2" charset="0"/>
                <a:ea typeface="华文楷体" panose="02010600040101010101" pitchFamily="2" charset="-122"/>
              </a:rPr>
              <a:t>et al. 2017</a:t>
            </a:r>
            <a:endParaRPr lang="en-GB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1359310"/>
      </p:ext>
    </p:extLst>
  </p:cSld>
  <p:clrMapOvr>
    <a:masterClrMapping/>
  </p:clrMapOvr>
  <p:transition spd="slow" advTm="48388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8B23B1-9579-91E1-69C1-34A4200CC56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defRPr>
            </a:lvl1pPr>
          </a:lstStyle>
          <a:p>
            <a:r>
              <a:rPr kumimoji="1" lang="zh-CN" altLang="en-US" b="1" dirty="0">
                <a:solidFill>
                  <a:schemeClr val="bg1"/>
                </a:solidFill>
              </a:rPr>
              <a:t>观测数据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内容占位符 6">
            <a:extLst>
              <a:ext uri="{FF2B5EF4-FFF2-40B4-BE49-F238E27FC236}">
                <a16:creationId xmlns:a16="http://schemas.microsoft.com/office/drawing/2014/main" id="{B835B381-5828-5B6C-A10E-E254EDE65E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8424750"/>
              </p:ext>
            </p:extLst>
          </p:nvPr>
        </p:nvGraphicFramePr>
        <p:xfrm>
          <a:off x="853656" y="1711586"/>
          <a:ext cx="10500144" cy="18897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50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0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00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00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500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望远镜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中心频率（</a:t>
                      </a:r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MHz</a:t>
                      </a: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MJD</a:t>
                      </a:r>
                      <a:endParaRPr lang="zh-CN" altLang="en-US" sz="20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观测带宽（</a:t>
                      </a:r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MHz</a:t>
                      </a:r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脉冲数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观测类型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FAST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1250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59127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500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3765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全偏振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 err="1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uGMRT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750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60469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400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5942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仅总强度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 err="1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uGMRT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400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60463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200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10101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华文楷体" panose="0201060004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Times New Roman" panose="02020603050405020304" pitchFamily="18" charset="0"/>
                          <a:ea typeface="华文楷体" panose="02010600040101010101" pitchFamily="2" charset="-122"/>
                          <a:cs typeface="Times New Roman" panose="02020603050405020304" pitchFamily="18" charset="0"/>
                        </a:rPr>
                        <a:t>仅总强度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1E651A86-0EBB-69E4-292E-4300F2F3453F}"/>
              </a:ext>
            </a:extLst>
          </p:cNvPr>
          <p:cNvSpPr txBox="1"/>
          <p:nvPr/>
        </p:nvSpPr>
        <p:spPr>
          <a:xfrm>
            <a:off x="1030186" y="3804123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处理流程：</a:t>
            </a:r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76595705-E7A0-B95F-4CDB-34AF0AA614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2210576"/>
              </p:ext>
            </p:extLst>
          </p:nvPr>
        </p:nvGraphicFramePr>
        <p:xfrm>
          <a:off x="1124934" y="4376746"/>
          <a:ext cx="10115482" cy="1539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9457396"/>
      </p:ext>
    </p:extLst>
  </p:cSld>
  <p:clrMapOvr>
    <a:masterClrMapping/>
  </p:clrMapOvr>
  <p:transition spd="slow" advTm="20737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内容占位符 3">
            <a:extLst>
              <a:ext uri="{FF2B5EF4-FFF2-40B4-BE49-F238E27FC236}">
                <a16:creationId xmlns:a16="http://schemas.microsoft.com/office/drawing/2014/main" id="{017B29A3-70C1-8723-E292-D696EBAB7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033" y="1454714"/>
            <a:ext cx="9443720" cy="3110137"/>
          </a:xfrm>
          <a:prstGeom prst="rect">
            <a:avLst/>
          </a:prstGeom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99CBA72A-48BD-3378-C60D-1A1A6633F8DB}"/>
              </a:ext>
            </a:extLst>
          </p:cNvPr>
          <p:cNvSpPr txBox="1"/>
          <p:nvPr/>
        </p:nvSpPr>
        <p:spPr>
          <a:xfrm>
            <a:off x="903093" y="873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数据分析</a:t>
            </a:r>
            <a:endParaRPr lang="zh-CN" altLang="en-US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E776D38-3795-7364-38D7-023E223F8D8D}"/>
              </a:ext>
            </a:extLst>
          </p:cNvPr>
          <p:cNvSpPr txBox="1"/>
          <p:nvPr/>
        </p:nvSpPr>
        <p:spPr>
          <a:xfrm>
            <a:off x="4387840" y="4893971"/>
            <a:ext cx="3775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不同观测波段下的平均积分轮廓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DEC58E5-0B33-37DB-EAEF-251A96E76BCA}"/>
              </a:ext>
            </a:extLst>
          </p:cNvPr>
          <p:cNvSpPr txBox="1"/>
          <p:nvPr/>
        </p:nvSpPr>
        <p:spPr>
          <a:xfrm>
            <a:off x="2717800" y="5526405"/>
            <a:ext cx="675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除前导与尾随成分外，中间成分看起来似乎存在两个高斯，在后续的分析中这两个成分存在不同的辐射特征，故而进行了划分。</a:t>
            </a:r>
          </a:p>
        </p:txBody>
      </p:sp>
    </p:spTree>
    <p:extLst>
      <p:ext uri="{BB962C8B-B14F-4D97-AF65-F5344CB8AC3E}">
        <p14:creationId xmlns:p14="http://schemas.microsoft.com/office/powerpoint/2010/main" val="4210767003"/>
      </p:ext>
    </p:extLst>
  </p:cSld>
  <p:clrMapOvr>
    <a:masterClrMapping/>
  </p:clrMapOvr>
  <p:transition spd="slow" advTm="53412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E2E8128-F207-44F3-1FA7-AAA8DB9C004B}"/>
              </a:ext>
            </a:extLst>
          </p:cNvPr>
          <p:cNvSpPr txBox="1"/>
          <p:nvPr/>
        </p:nvSpPr>
        <p:spPr>
          <a:xfrm>
            <a:off x="2329830" y="5364725"/>
            <a:ext cx="8129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低频（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400 MHz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）受散射影响严重。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750 MHz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和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1250 MHz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还可看到前导成分与尾随成分呈现此涨彼消的现象，同时中间成分也存在明显的强度涨落。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85B23C2-E532-ED9D-C310-F71783BB3C48}"/>
              </a:ext>
            </a:extLst>
          </p:cNvPr>
          <p:cNvSpPr txBox="1"/>
          <p:nvPr/>
        </p:nvSpPr>
        <p:spPr>
          <a:xfrm>
            <a:off x="3921205" y="4809080"/>
            <a:ext cx="4710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不同波段频率下的单脉冲序列</a:t>
            </a:r>
            <a:endParaRPr lang="zh-CN" altLang="en-US" sz="20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DD60193-21D4-75D0-BF8B-362AFC558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793" y="1413545"/>
            <a:ext cx="2765981" cy="324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8104118-0C6A-046F-03B5-D1EAF6EDC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43" y="1413545"/>
            <a:ext cx="2812862" cy="324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C81DBF6-9F5B-6609-5692-A6A2D1615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128" y="1413545"/>
            <a:ext cx="2859743" cy="3240000"/>
          </a:xfrm>
          <a:prstGeom prst="rect">
            <a:avLst/>
          </a:prstGeom>
        </p:spPr>
      </p:pic>
      <p:sp>
        <p:nvSpPr>
          <p:cNvPr id="7" name="标题 2">
            <a:extLst>
              <a:ext uri="{FF2B5EF4-FFF2-40B4-BE49-F238E27FC236}">
                <a16:creationId xmlns:a16="http://schemas.microsoft.com/office/drawing/2014/main" id="{9DF7432F-548E-787F-CBE0-0B3C04A0D5F4}"/>
              </a:ext>
            </a:extLst>
          </p:cNvPr>
          <p:cNvSpPr txBox="1"/>
          <p:nvPr/>
        </p:nvSpPr>
        <p:spPr>
          <a:xfrm>
            <a:off x="659130" y="184547"/>
            <a:ext cx="9608820" cy="9461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单脉冲序列</a:t>
            </a:r>
          </a:p>
        </p:txBody>
      </p:sp>
    </p:spTree>
    <p:extLst>
      <p:ext uri="{BB962C8B-B14F-4D97-AF65-F5344CB8AC3E}">
        <p14:creationId xmlns:p14="http://schemas.microsoft.com/office/powerpoint/2010/main" val="3003196963"/>
      </p:ext>
    </p:extLst>
  </p:cSld>
  <p:clrMapOvr>
    <a:masterClrMapping/>
  </p:clrMapOvr>
  <p:transition spd="slow" advTm="49182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2">
            <a:extLst>
              <a:ext uri="{FF2B5EF4-FFF2-40B4-BE49-F238E27FC236}">
                <a16:creationId xmlns:a16="http://schemas.microsoft.com/office/drawing/2014/main" id="{00C0A9FA-2BD3-3333-8DAB-B841A81E7D36}"/>
              </a:ext>
            </a:extLst>
          </p:cNvPr>
          <p:cNvSpPr txBox="1"/>
          <p:nvPr/>
        </p:nvSpPr>
        <p:spPr>
          <a:xfrm>
            <a:off x="675298" y="213001"/>
            <a:ext cx="9608820" cy="9461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强度调制分析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89A9900-A172-8A92-60A0-D52E377CB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2510" y="1257195"/>
            <a:ext cx="3096926" cy="3636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B7F040D-F7A8-667D-3D9A-CA871C26E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73" y="1257195"/>
            <a:ext cx="3096926" cy="3636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6E35AAF-5E49-A27B-B86A-1493033EA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4769" y="1257195"/>
            <a:ext cx="3082933" cy="3636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7B06D44-0D6F-ACEC-122C-32CCA06EDDB3}"/>
              </a:ext>
            </a:extLst>
          </p:cNvPr>
          <p:cNvSpPr txBox="1"/>
          <p:nvPr/>
        </p:nvSpPr>
        <p:spPr>
          <a:xfrm>
            <a:off x="3652828" y="5489394"/>
            <a:ext cx="5160808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全部观测频率均表现出宽泛的低频调制特征，调制频率随着观测时间发生改变。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AB29589-2C35-CCA6-4CB5-6A0F58C624E1}"/>
              </a:ext>
            </a:extLst>
          </p:cNvPr>
          <p:cNvSpPr txBox="1"/>
          <p:nvPr/>
        </p:nvSpPr>
        <p:spPr>
          <a:xfrm>
            <a:off x="4580030" y="4893195"/>
            <a:ext cx="30524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不同波段的滑动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LRFS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结果</a:t>
            </a:r>
          </a:p>
        </p:txBody>
      </p:sp>
    </p:spTree>
    <p:extLst>
      <p:ext uri="{BB962C8B-B14F-4D97-AF65-F5344CB8AC3E}">
        <p14:creationId xmlns:p14="http://schemas.microsoft.com/office/powerpoint/2010/main" val="1900454927"/>
      </p:ext>
    </p:extLst>
  </p:cSld>
  <p:clrMapOvr>
    <a:masterClrMapping/>
  </p:clrMapOvr>
  <p:transition spd="slow" advTm="1075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388D9FE-3BA0-C724-946D-79F9069EA383}"/>
              </a:ext>
            </a:extLst>
          </p:cNvPr>
          <p:cNvSpPr txBox="1"/>
          <p:nvPr/>
        </p:nvSpPr>
        <p:spPr>
          <a:xfrm>
            <a:off x="2897628" y="5464000"/>
            <a:ext cx="7404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都存在强度调制的现象，但不同的是在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750 MHz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时主导调制成分为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M</a:t>
            </a:r>
            <a:r>
              <a:rPr lang="en-US" altLang="zh-CN" sz="2000" baseline="-25000" dirty="0">
                <a:latin typeface="华文楷体" panose="02010600040101010101" pitchFamily="2" charset="-122"/>
                <a:ea typeface="华文楷体" panose="02010600040101010101" pitchFamily="2" charset="-122"/>
              </a:rPr>
              <a:t>I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, 1250MHz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时主导调制成分为</a:t>
            </a:r>
            <a:r>
              <a:rPr lang="en-US" altLang="zh-CN" sz="2000" kern="1200" dirty="0">
                <a:solidFill>
                  <a:srgbClr val="000000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M</a:t>
            </a:r>
            <a:r>
              <a:rPr lang="en-US" altLang="zh-CN" sz="2000" kern="1200" baseline="-25000" dirty="0">
                <a:solidFill>
                  <a:srgbClr val="000000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II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400MHz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虽然受散射的影响，但调制中心仍在辐射中心前面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65FE1CB-670E-A988-EDBB-3F2D672605EA}"/>
              </a:ext>
            </a:extLst>
          </p:cNvPr>
          <p:cNvSpPr txBox="1"/>
          <p:nvPr/>
        </p:nvSpPr>
        <p:spPr>
          <a:xfrm>
            <a:off x="634003" y="213032"/>
            <a:ext cx="9608820" cy="9461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强度调制分析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B97BF00-44A9-89F1-3AFB-40F393E7B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184" y="1159182"/>
            <a:ext cx="2696888" cy="349784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108F3EF-6BDD-0E5E-BEB7-556768ACA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001" y="1159182"/>
            <a:ext cx="2695028" cy="346000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990DF35-4C3D-E64D-129B-E955D2240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957" y="1140263"/>
            <a:ext cx="2660645" cy="349784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B9C9C59-20D4-88EA-FC8D-9E40B80AC6BF}"/>
              </a:ext>
            </a:extLst>
          </p:cNvPr>
          <p:cNvSpPr txBox="1"/>
          <p:nvPr/>
        </p:nvSpPr>
        <p:spPr>
          <a:xfrm>
            <a:off x="2081961" y="4578279"/>
            <a:ext cx="90355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不同观测波段的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LRFS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结果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底部实线为该频段下的平均积分轮廓，虚线为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0.002-0.05cpp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的调制强度的叠加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270E3B0-C67F-147E-86D7-538069687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247" y="1159182"/>
            <a:ext cx="2696888" cy="349784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3466F7C-435F-7C56-E86A-FD98F89F8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2064" y="1159182"/>
            <a:ext cx="2695028" cy="346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34716"/>
      </p:ext>
    </p:extLst>
  </p:cSld>
  <p:clrMapOvr>
    <a:masterClrMapping/>
  </p:clrMapOvr>
  <p:transition spd="slow" advTm="5707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200C2F6-857B-4295-5F98-0FE0B0D5C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999" y="1224073"/>
            <a:ext cx="9128765" cy="4039041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AD7AD05-0BFF-36B2-51ED-1EA0BA1C38E9}"/>
              </a:ext>
            </a:extLst>
          </p:cNvPr>
          <p:cNvSpPr txBox="1"/>
          <p:nvPr/>
        </p:nvSpPr>
        <p:spPr>
          <a:xfrm>
            <a:off x="2708416" y="5573598"/>
            <a:ext cx="68721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选取的调制频率分别为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0.018cpp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0.023cpp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和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0.012cpp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，每幅图最上方是该调制频率下不同辐射经度的调制强度，中间是不同经度的调制相位。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8F3F5653-820D-1B09-9DB9-57AF13166CD4}"/>
              </a:ext>
            </a:extLst>
          </p:cNvPr>
          <p:cNvSpPr txBox="1">
            <a:spLocks/>
          </p:cNvSpPr>
          <p:nvPr/>
        </p:nvSpPr>
        <p:spPr>
          <a:xfrm>
            <a:off x="755609" y="393004"/>
            <a:ext cx="10515600" cy="6463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defRPr>
            </a:lvl1pPr>
          </a:lstStyle>
          <a:p>
            <a:r>
              <a:rPr kumimoji="1" lang="zh-CN" altLang="en-US" sz="4000" dirty="0">
                <a:solidFill>
                  <a:schemeClr val="bg1"/>
                </a:solidFill>
              </a:rPr>
              <a:t>调制的相位分析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9876AE8-B07B-89AA-BD71-2AD1B1E557B5}"/>
              </a:ext>
            </a:extLst>
          </p:cNvPr>
          <p:cNvSpPr txBox="1"/>
          <p:nvPr/>
        </p:nvSpPr>
        <p:spPr>
          <a:xfrm>
            <a:off x="2708416" y="5192896"/>
            <a:ext cx="67751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1250MHz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的观测波段下的不同调制频率的强度及相位散点图</a:t>
            </a:r>
            <a:endParaRPr lang="zh-CN" altLang="en-US" sz="20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55DD03-DB15-C83A-A8FA-94BA9D457720}"/>
              </a:ext>
            </a:extLst>
          </p:cNvPr>
          <p:cNvSpPr txBox="1"/>
          <p:nvPr/>
        </p:nvSpPr>
        <p:spPr>
          <a:xfrm>
            <a:off x="755609" y="18131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调制强度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FF5A1B8-2602-A2FF-33B3-C8CDB8946FB4}"/>
              </a:ext>
            </a:extLst>
          </p:cNvPr>
          <p:cNvSpPr txBox="1"/>
          <p:nvPr/>
        </p:nvSpPr>
        <p:spPr>
          <a:xfrm>
            <a:off x="755609" y="290543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调制相位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1894ACE-7439-9199-C57F-19E900CEFBD7}"/>
              </a:ext>
            </a:extLst>
          </p:cNvPr>
          <p:cNvSpPr txBox="1"/>
          <p:nvPr/>
        </p:nvSpPr>
        <p:spPr>
          <a:xfrm>
            <a:off x="293945" y="41355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平均积分轮廓</a:t>
            </a:r>
          </a:p>
        </p:txBody>
      </p:sp>
      <p:pic>
        <p:nvPicPr>
          <p:cNvPr id="10" name="内容占位符 3">
            <a:extLst>
              <a:ext uri="{FF2B5EF4-FFF2-40B4-BE49-F238E27FC236}">
                <a16:creationId xmlns:a16="http://schemas.microsoft.com/office/drawing/2014/main" id="{F305DF89-E029-C8A8-38AC-EAF105E491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72433" t="34914" r="3040" b="14169"/>
          <a:stretch>
            <a:fillRect/>
          </a:stretch>
        </p:blipFill>
        <p:spPr>
          <a:xfrm>
            <a:off x="5553941" y="3771900"/>
            <a:ext cx="2182091" cy="1110512"/>
          </a:xfrm>
          <a:prstGeom prst="rect">
            <a:avLst/>
          </a:prstGeom>
        </p:spPr>
      </p:pic>
      <p:pic>
        <p:nvPicPr>
          <p:cNvPr id="11" name="内容占位符 3">
            <a:extLst>
              <a:ext uri="{FF2B5EF4-FFF2-40B4-BE49-F238E27FC236}">
                <a16:creationId xmlns:a16="http://schemas.microsoft.com/office/drawing/2014/main" id="{C2C02BC3-3C2C-0646-025B-1FC3811E91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72433" t="34914" r="3040" b="14169"/>
          <a:stretch>
            <a:fillRect/>
          </a:stretch>
        </p:blipFill>
        <p:spPr>
          <a:xfrm>
            <a:off x="2516334" y="3772353"/>
            <a:ext cx="2182091" cy="1110512"/>
          </a:xfrm>
          <a:prstGeom prst="rect">
            <a:avLst/>
          </a:prstGeom>
        </p:spPr>
      </p:pic>
      <p:pic>
        <p:nvPicPr>
          <p:cNvPr id="12" name="内容占位符 3">
            <a:extLst>
              <a:ext uri="{FF2B5EF4-FFF2-40B4-BE49-F238E27FC236}">
                <a16:creationId xmlns:a16="http://schemas.microsoft.com/office/drawing/2014/main" id="{D16163A7-FB8D-A987-7C53-C0F60C450BE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72433" t="34914" r="3040" b="14169"/>
          <a:stretch>
            <a:fillRect/>
          </a:stretch>
        </p:blipFill>
        <p:spPr>
          <a:xfrm>
            <a:off x="8575962" y="3772354"/>
            <a:ext cx="2182091" cy="111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5051"/>
      </p:ext>
    </p:extLst>
  </p:cSld>
  <p:clrMapOvr>
    <a:masterClrMapping/>
  </p:clrMapOvr>
  <p:transition spd="slow" advTm="9866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D0B75F8-F745-ADDF-8BC8-363FD6BB5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25" y="1283917"/>
            <a:ext cx="9050025" cy="401883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1410B01-D979-A373-8635-27CA88316811}"/>
              </a:ext>
            </a:extLst>
          </p:cNvPr>
          <p:cNvSpPr txBox="1"/>
          <p:nvPr/>
        </p:nvSpPr>
        <p:spPr>
          <a:xfrm>
            <a:off x="1969852" y="5719309"/>
            <a:ext cx="82522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选取的调制频率分别为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0.012cpp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0.021cpp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和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0.018cpp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，每幅图最上方是该调制频率下不同辐射经度的调制强度，中间是不同经度的调制相位。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D2484B4-E7C9-CDB2-FB8C-99E7CA9F2A0D}"/>
              </a:ext>
            </a:extLst>
          </p:cNvPr>
          <p:cNvSpPr txBox="1"/>
          <p:nvPr/>
        </p:nvSpPr>
        <p:spPr>
          <a:xfrm>
            <a:off x="2972093" y="5173973"/>
            <a:ext cx="67854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750MHz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的观测波段下的不同调制频率的强度及相位散点图</a:t>
            </a:r>
            <a:endParaRPr lang="zh-CN" altLang="en-US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6B94B46-2753-3A7C-1073-1386E4C94D89}"/>
              </a:ext>
            </a:extLst>
          </p:cNvPr>
          <p:cNvSpPr txBox="1"/>
          <p:nvPr/>
        </p:nvSpPr>
        <p:spPr>
          <a:xfrm>
            <a:off x="755609" y="18131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调制强度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9E2745D-1265-CC81-7392-4A2F13D1016C}"/>
              </a:ext>
            </a:extLst>
          </p:cNvPr>
          <p:cNvSpPr txBox="1"/>
          <p:nvPr/>
        </p:nvSpPr>
        <p:spPr>
          <a:xfrm>
            <a:off x="755609" y="290543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调制相位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93E4CC7-0133-208B-7D0B-5EEEEB7DAB31}"/>
              </a:ext>
            </a:extLst>
          </p:cNvPr>
          <p:cNvSpPr txBox="1"/>
          <p:nvPr/>
        </p:nvSpPr>
        <p:spPr>
          <a:xfrm>
            <a:off x="293945" y="41355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平均积分轮廓</a:t>
            </a:r>
          </a:p>
        </p:txBody>
      </p:sp>
      <p:pic>
        <p:nvPicPr>
          <p:cNvPr id="8" name="内容占位符 3">
            <a:extLst>
              <a:ext uri="{FF2B5EF4-FFF2-40B4-BE49-F238E27FC236}">
                <a16:creationId xmlns:a16="http://schemas.microsoft.com/office/drawing/2014/main" id="{355128D7-AEAF-2A7D-2FE3-F477869014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38489" t="31134" r="37084" b="11871"/>
          <a:stretch>
            <a:fillRect/>
          </a:stretch>
        </p:blipFill>
        <p:spPr>
          <a:xfrm>
            <a:off x="5436395" y="3809999"/>
            <a:ext cx="2173214" cy="1074155"/>
          </a:xfrm>
          <a:prstGeom prst="rect">
            <a:avLst/>
          </a:prstGeom>
        </p:spPr>
      </p:pic>
      <p:pic>
        <p:nvPicPr>
          <p:cNvPr id="9" name="内容占位符 3">
            <a:extLst>
              <a:ext uri="{FF2B5EF4-FFF2-40B4-BE49-F238E27FC236}">
                <a16:creationId xmlns:a16="http://schemas.microsoft.com/office/drawing/2014/main" id="{C54D9415-2332-4882-F8F7-BBBFB3A9DF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38489" t="31134" r="37084" b="11871"/>
          <a:stretch>
            <a:fillRect/>
          </a:stretch>
        </p:blipFill>
        <p:spPr>
          <a:xfrm>
            <a:off x="2492305" y="3809998"/>
            <a:ext cx="2173214" cy="1074155"/>
          </a:xfrm>
          <a:prstGeom prst="rect">
            <a:avLst/>
          </a:prstGeom>
        </p:spPr>
      </p:pic>
      <p:pic>
        <p:nvPicPr>
          <p:cNvPr id="10" name="内容占位符 3">
            <a:extLst>
              <a:ext uri="{FF2B5EF4-FFF2-40B4-BE49-F238E27FC236}">
                <a16:creationId xmlns:a16="http://schemas.microsoft.com/office/drawing/2014/main" id="{C32B2941-34CD-3411-7010-34DE5BF957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38489" t="31134" r="36556" b="11871"/>
          <a:stretch>
            <a:fillRect/>
          </a:stretch>
        </p:blipFill>
        <p:spPr>
          <a:xfrm>
            <a:off x="8380485" y="3809999"/>
            <a:ext cx="2220176" cy="107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72876"/>
      </p:ext>
    </p:extLst>
  </p:cSld>
  <p:clrMapOvr>
    <a:masterClrMapping/>
  </p:clrMapOvr>
  <p:transition spd="slow" advTm="42338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154C4ED-DA34-2760-879E-D323347D2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385" y="1171559"/>
            <a:ext cx="9432754" cy="405603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B12D890-E8FF-C847-89CF-4B31F24FBCCD}"/>
              </a:ext>
            </a:extLst>
          </p:cNvPr>
          <p:cNvSpPr txBox="1"/>
          <p:nvPr/>
        </p:nvSpPr>
        <p:spPr>
          <a:xfrm>
            <a:off x="2098463" y="5815992"/>
            <a:ext cx="80899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选取的调制频率分别为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0.0058cpp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0.017cpp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和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0.012cpp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，每幅图最上方是该调制频率下不同辐射经度的调制强度，中间是不同经度的调制相位。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D8A40A8-2750-793B-B0F5-AD7326ABE7AD}"/>
              </a:ext>
            </a:extLst>
          </p:cNvPr>
          <p:cNvSpPr txBox="1"/>
          <p:nvPr/>
        </p:nvSpPr>
        <p:spPr>
          <a:xfrm>
            <a:off x="2677629" y="5278785"/>
            <a:ext cx="68367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400 MHz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的观测波段下的不同调制频率的强度及相位散点图</a:t>
            </a:r>
            <a:endParaRPr lang="zh-CN" altLang="en-US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7559E8D-B796-5987-E0F5-96DD548CD492}"/>
              </a:ext>
            </a:extLst>
          </p:cNvPr>
          <p:cNvSpPr txBox="1"/>
          <p:nvPr/>
        </p:nvSpPr>
        <p:spPr>
          <a:xfrm>
            <a:off x="755609" y="18131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调制强度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A8A298E-ECA2-D0FB-A999-1D765D1CC13A}"/>
              </a:ext>
            </a:extLst>
          </p:cNvPr>
          <p:cNvSpPr txBox="1"/>
          <p:nvPr/>
        </p:nvSpPr>
        <p:spPr>
          <a:xfrm>
            <a:off x="755609" y="290543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调制相位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EFB455-703E-A4EE-A8F1-EB742539DCAF}"/>
              </a:ext>
            </a:extLst>
          </p:cNvPr>
          <p:cNvSpPr txBox="1"/>
          <p:nvPr/>
        </p:nvSpPr>
        <p:spPr>
          <a:xfrm>
            <a:off x="293945" y="413558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平均积分轮廓</a:t>
            </a:r>
          </a:p>
        </p:txBody>
      </p:sp>
    </p:spTree>
    <p:extLst>
      <p:ext uri="{BB962C8B-B14F-4D97-AF65-F5344CB8AC3E}">
        <p14:creationId xmlns:p14="http://schemas.microsoft.com/office/powerpoint/2010/main" val="3382471321"/>
      </p:ext>
    </p:extLst>
  </p:cSld>
  <p:clrMapOvr>
    <a:masterClrMapping/>
  </p:clrMapOvr>
  <p:transition spd="slow" advTm="13768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BAADFC1-E31F-7C66-DB2D-FAD0239A41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84"/>
          <a:stretch>
            <a:fillRect/>
          </a:stretch>
        </p:blipFill>
        <p:spPr>
          <a:xfrm>
            <a:off x="1327981" y="1149211"/>
            <a:ext cx="3072938" cy="381563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F5737A0-5F96-278B-99A6-531FB12AB8BB}"/>
              </a:ext>
            </a:extLst>
          </p:cNvPr>
          <p:cNvSpPr txBox="1"/>
          <p:nvPr/>
        </p:nvSpPr>
        <p:spPr>
          <a:xfrm>
            <a:off x="1026668" y="5447129"/>
            <a:ext cx="47134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红色的是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1050~1450MHz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的观测，蓝色的是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550~850MHz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的观测数据。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7026B51-7960-5686-1113-ABC63B80997F}"/>
                  </a:ext>
                </a:extLst>
              </p:cNvPr>
              <p:cNvSpPr txBox="1"/>
              <p:nvPr/>
            </p:nvSpPr>
            <p:spPr>
              <a:xfrm>
                <a:off x="1071976" y="6169494"/>
                <a:ext cx="428283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2000" b="0" dirty="0"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辐射流量与观测频率关系：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zh-CN" altLang="en-US" sz="2000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sup>
                    </m:sSup>
                  </m:oMath>
                </a14:m>
                <a:endParaRPr lang="zh-CN" altLang="en-US" sz="2000" dirty="0"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7026B51-7960-5686-1113-ABC63B809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976" y="6169494"/>
                <a:ext cx="4282830" cy="307777"/>
              </a:xfrm>
              <a:prstGeom prst="rect">
                <a:avLst/>
              </a:prstGeom>
              <a:blipFill>
                <a:blip r:embed="rId3"/>
                <a:stretch>
                  <a:fillRect l="-3704" t="-23529" b="-509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25FE6E6A-11B4-7940-5834-1F3994480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4575" y="1149211"/>
            <a:ext cx="4978938" cy="291978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68BDE03-0C38-2D50-612E-2D4551AFC540}"/>
              </a:ext>
            </a:extLst>
          </p:cNvPr>
          <p:cNvSpPr txBox="1"/>
          <p:nvPr/>
        </p:nvSpPr>
        <p:spPr>
          <a:xfrm>
            <a:off x="6364069" y="4206036"/>
            <a:ext cx="4801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总强度、线偏振强度及圆偏振强度的频谱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062FC1A-830E-B581-E51B-44CF252C95BE}"/>
              </a:ext>
            </a:extLst>
          </p:cNvPr>
          <p:cNvSpPr txBox="1"/>
          <p:nvPr/>
        </p:nvSpPr>
        <p:spPr>
          <a:xfrm>
            <a:off x="6141086" y="4893131"/>
            <a:ext cx="52127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随着观测频率的升高，中心成分的总辐射强度和线偏振强度逐渐降低，而锥成分的辐射强度逐渐升高。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圆偏振随着观测频率的升高，中心成分由正转负，而锥成分由负转正。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64C3D7F3-4832-900E-8601-D837B9AAB008}"/>
              </a:ext>
            </a:extLst>
          </p:cNvPr>
          <p:cNvSpPr txBox="1">
            <a:spLocks/>
          </p:cNvSpPr>
          <p:nvPr/>
        </p:nvSpPr>
        <p:spPr>
          <a:xfrm>
            <a:off x="755609" y="380729"/>
            <a:ext cx="10515600" cy="6463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defRPr>
            </a:lvl1pPr>
          </a:lstStyle>
          <a:p>
            <a:r>
              <a:rPr kumimoji="1" lang="zh-CN" altLang="en-US" sz="4000" dirty="0">
                <a:solidFill>
                  <a:schemeClr val="bg1"/>
                </a:solidFill>
              </a:rPr>
              <a:t>频谱分析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8B1AADF-38C0-B7F8-4878-2EDF84C20A3D}"/>
              </a:ext>
            </a:extLst>
          </p:cNvPr>
          <p:cNvSpPr txBox="1"/>
          <p:nvPr/>
        </p:nvSpPr>
        <p:spPr>
          <a:xfrm>
            <a:off x="1101286" y="5032540"/>
            <a:ext cx="61366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不同频率的平均积分轮廓和频谱指数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06710775"/>
      </p:ext>
    </p:extLst>
  </p:cSld>
  <p:clrMapOvr>
    <a:masterClrMapping/>
  </p:clrMapOvr>
  <p:transition spd="slow" advTm="143497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E6EF8C-0CED-27D3-E362-0555C120A94A}"/>
              </a:ext>
            </a:extLst>
          </p:cNvPr>
          <p:cNvSpPr txBox="1"/>
          <p:nvPr/>
        </p:nvSpPr>
        <p:spPr>
          <a:xfrm>
            <a:off x="782320" y="873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总结与讨论</a:t>
            </a:r>
            <a:endParaRPr lang="zh-CN" altLang="en-US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26EE6BC-97EE-A514-46CB-CFF8D6F93B71}"/>
              </a:ext>
            </a:extLst>
          </p:cNvPr>
          <p:cNvSpPr txBox="1"/>
          <p:nvPr/>
        </p:nvSpPr>
        <p:spPr>
          <a:xfrm>
            <a:off x="1086611" y="1542325"/>
            <a:ext cx="1016455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总结：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该脉冲星的辐射呈现出极其复杂的特性：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其低频调制特征较为宽泛，且调制频率随时间变化；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随着观测频率的增加，其主导调制成分从中间成分的前半部分向后半部分移动，这并非由于频谱的不同所致；</a:t>
            </a:r>
            <a:endParaRPr lang="en-US" altLang="zh-CN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前导和尾随成分的谱线与中间成分的谱线不同，从而导致高频辐射相对增强，这表明辐射起源与中间成分不同；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8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讨论：</a:t>
            </a:r>
            <a:endParaRPr lang="en-US" altLang="zh-CN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调制周期存在时间依赖性的观测发现较多，如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PSR B0823+26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PSR B1822-09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等同时存在模式变换，在不同模式时表现出不同的调制周期；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主导调制成分随频率发生改变的现象较少，仅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PSR B0031-07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之前有过报导，但两颗星并不完全相同，此星低频主导调制成分在高频时辐射成分并没有消失，需要新的理论来解释这一现象；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7249855"/>
      </p:ext>
    </p:extLst>
  </p:cSld>
  <p:clrMapOvr>
    <a:masterClrMapping/>
  </p:clrMapOvr>
  <p:transition spd="slow" advTm="34989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C2894-6579-E268-D2D6-0A6A926CF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9FD5525D-7272-D4A8-F21F-947900C17B22}"/>
              </a:ext>
            </a:extLst>
          </p:cNvPr>
          <p:cNvSpPr txBox="1"/>
          <p:nvPr/>
        </p:nvSpPr>
        <p:spPr>
          <a:xfrm>
            <a:off x="4734089" y="2875002"/>
            <a:ext cx="27238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3640479929"/>
      </p:ext>
    </p:extLst>
  </p:cSld>
  <p:clrMapOvr>
    <a:masterClrMapping/>
  </p:clrMapOvr>
  <p:transition spd="slow" advTm="1151"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826</Words>
  <Application>Microsoft Office PowerPoint</Application>
  <PresentationFormat>宽屏</PresentationFormat>
  <Paragraphs>110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Times-Roman</vt:lpstr>
      <vt:lpstr>仿宋</vt:lpstr>
      <vt:lpstr>华文楷体</vt:lpstr>
      <vt:lpstr>微软雅黑</vt:lpstr>
      <vt:lpstr>Arial</vt:lpstr>
      <vt:lpstr>Cambria Math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凯歌 常</dc:creator>
  <cp:lastModifiedBy>凯歌 常</cp:lastModifiedBy>
  <cp:revision>21</cp:revision>
  <dcterms:created xsi:type="dcterms:W3CDTF">2025-03-17T09:59:00Z</dcterms:created>
  <dcterms:modified xsi:type="dcterms:W3CDTF">2026-07-02T15:02:16Z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6372A50348404453AB6841D1FFD0C78A_12</vt:lpwstr>
  </property>
  <property fmtid="{D5CDD505-2E9C-101B-9397-08002B2CF9AE}" pid="3" name="KSOProductBuildVer">
    <vt:lpwstr>2052-12.1.0.21171</vt:lpwstr>
  </property>
</Properties>
</file>