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9" r:id="rId6"/>
    <p:sldId id="260" r:id="rId7"/>
    <p:sldId id="261" r:id="rId8"/>
    <p:sldId id="262" r:id="rId9"/>
    <p:sldId id="263" r:id="rId10"/>
    <p:sldId id="269" r:id="rId11"/>
    <p:sldId id="264" r:id="rId12"/>
    <p:sldId id="265" r:id="rId13"/>
    <p:sldId id="266" r:id="rId14"/>
    <p:sldId id="267" r:id="rId15"/>
    <p:sldId id="268" r:id="rId16"/>
    <p:sldId id="271" r:id="rId17"/>
    <p:sldId id="272" r:id="rId18"/>
    <p:sldId id="273" r:id="rId19"/>
    <p:sldId id="274" r:id="rId20"/>
  </p:sldIdLst>
  <p:sldSz cx="9144000" cy="51435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Wang et al. M13?</a:t>
            </a:r>
          </a:p>
          <a:p>
            <a:r>
              <a:t>M3A?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这一页用 LaTeX 公式总结 DC 定位：按源和波束从单脉冲文件名提取平均 MJD；在 KY 文件中匹配最接近时刻的馈源舱 XYZ；投影得到 M01；按 23.4° 波束几何修正到发现束；最后按各波束单脉冲数对 RA/Dec 做加权平均。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Known group includes the 87 previously matched known pulsars plus the user-specified known DC sources. The updated source table gives DC020 P0 = 9.92040 s, making it the longest measured new candidate. Cumulative fraction means the fraction of sources at or below the x-axis value; shifts between curves show parameter-selection bias.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讲法建议：</a:t>
            </a:r>
          </a:p>
          <a:p>
            <a:r>
              <a:t>1. 这一页保留原来的 DC007 和 DC042 展示，右侧新增的是 SourceName&gt;1 的多源检测候选。</a:t>
            </a:r>
          </a:p>
          <a:p>
            <a:r>
              <a:t>2. 多源检测说明同一个候选在多个漂移源轨迹中被看到，比单次偶然触发更有后续确认价值。</a:t>
            </a:r>
          </a:p>
          <a:p>
            <a:r>
              <a:t>3. 表格只保留日期、秒级坐标、DM、P0 和单脉冲数；P0 为空时用 -- 表示还需要 timing confirmation。</a:t>
            </a:r>
          </a:p>
          <a:p>
            <a:r>
              <a:t>4. 日期来自 replot PNG 文件名中的 MJD，已换算为 UTC 日期。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第 15 页整合事件率、Fig. 3、fluence 公式和 POP 表。LaTeX source: $S_{\rm peak}=\frac{\beta\,{\rm SNR}\,T_{\rm sys}}{G_{\rm eff}\sqrt{n_{\rm pol}\Delta\nu W_s}}$; $F=S_{\rm peak}W_{\rm ms}$. POP 表已合并 DFC002 重复 burst 的公共字段。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/>
      <p:sp>
        <p:nvSpPr>
          <p:cNvPr id="11" name="标题文本"/>
          <p:cNvSpPr>
            <a:spLocks noGrp="1"/>
          </p:cNvSpPr>
          <p:nvPr>
            <p:ph type="title" hasCustomPrompt="1"/>
          </p:nvPr>
        </p:nvSpPr>
        <p:spPr>
          <a:xfrm>
            <a:off x="685800" y="1597820"/>
            <a:ext cx="7772400" cy="1102520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12" name="正文级别 1…"/>
          <p:cNvSpPr>
            <a:spLocks noGrp="1"/>
          </p:cNvSpPr>
          <p:nvPr>
            <p:ph type="body" idx="1" hasCustomPrompt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正文级别 1</a:t>
            </a:r>
          </a:p>
          <a:p>
            <a:pPr>
              <a:buNone/>
            </a:pPr>
            <a:r>
              <a:t>正文级别 2</a:t>
            </a:r>
          </a:p>
          <a:p>
            <a:pPr>
              <a:buNone/>
            </a:pPr>
            <a:r>
              <a:t>正文级别 3</a:t>
            </a:r>
          </a:p>
          <a:p>
            <a:pPr>
              <a:buNone/>
            </a:pPr>
            <a:r>
              <a:t>正文级别 4</a:t>
            </a:r>
          </a:p>
          <a:p>
            <a:pPr>
              <a:buNone/>
            </a:pPr>
            <a:r>
              <a:t>正文级别 5</a:t>
            </a:r>
          </a:p>
        </p:txBody>
      </p:sp>
      <p:sp>
        <p:nvSpPr>
          <p:cNvPr id="13" name="幻灯片编号"/>
          <p:cNvSpPr>
            <a:spLocks noGrp="1"/>
          </p:cNvSpPr>
          <p:nvPr>
            <p:ph type="sldNum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和内容">
    <p:spTree>
      <p:nvGrpSpPr>
        <p:cNvPr id="1" name=""/>
        <p:cNvGrpSpPr/>
        <p:nvPr/>
      </p:nvGrpSpPr>
      <p:grpSpPr/>
      <p:sp>
        <p:nvSpPr>
          <p:cNvPr id="20" name="标题文本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21" name="正文级别 1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>
              <a:buNone/>
            </a:pPr>
            <a:r>
              <a:t>正文级别 2</a:t>
            </a:r>
          </a:p>
          <a:p>
            <a:pPr>
              <a:buNone/>
            </a:pPr>
            <a:r>
              <a:t>正文级别 3</a:t>
            </a:r>
          </a:p>
          <a:p>
            <a:pPr>
              <a:buNone/>
            </a:pPr>
            <a:r>
              <a:t>正文级别 4</a:t>
            </a:r>
          </a:p>
          <a:p>
            <a:pPr>
              <a:buNone/>
            </a:pPr>
            <a:r>
              <a:t>正文级别 5</a:t>
            </a:r>
          </a:p>
        </p:txBody>
      </p:sp>
      <p:sp>
        <p:nvSpPr>
          <p:cNvPr id="22" name="幻灯片编号"/>
          <p:cNvSpPr>
            <a:spLocks noGrp="1"/>
          </p:cNvSpPr>
          <p:nvPr>
            <p:ph type="sldNum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节标题">
    <p:spTree>
      <p:nvGrpSpPr>
        <p:cNvPr id="1" name=""/>
        <p:cNvGrpSpPr/>
        <p:nvPr/>
      </p:nvGrpSpPr>
      <p:grpSpPr/>
      <p:sp>
        <p:nvSpPr>
          <p:cNvPr id="29" name="标题文本"/>
          <p:cNvSpPr>
            <a:spLocks noGrp="1"/>
          </p:cNvSpPr>
          <p:nvPr>
            <p:ph type="title" hasCustomPrompt="1"/>
          </p:nvPr>
        </p:nvSpPr>
        <p:spPr>
          <a:xfrm>
            <a:off x="722312" y="3305176"/>
            <a:ext cx="7772401" cy="1021557"/>
          </a:xfrm>
          <a:prstGeom prst="rect">
            <a:avLst/>
          </a:prstGeo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标题文本</a:t>
            </a:r>
          </a:p>
        </p:txBody>
      </p:sp>
      <p:sp>
        <p:nvSpPr>
          <p:cNvPr id="30" name="正文级别 1…"/>
          <p:cNvSpPr>
            <a:spLocks noGrp="1"/>
          </p:cNvSpPr>
          <p:nvPr>
            <p:ph type="body" idx="1" hasCustomPrompt="1"/>
          </p:nvPr>
        </p:nvSpPr>
        <p:spPr>
          <a:xfrm>
            <a:off x="722312" y="2180034"/>
            <a:ext cx="7772401" cy="112514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正文级别 1</a:t>
            </a:r>
          </a:p>
          <a:p>
            <a:pPr>
              <a:buNone/>
            </a:pPr>
            <a:r>
              <a:t>正文级别 2</a:t>
            </a:r>
          </a:p>
          <a:p>
            <a:pPr>
              <a:buNone/>
            </a:pPr>
            <a:r>
              <a:t>正文级别 3</a:t>
            </a:r>
          </a:p>
          <a:p>
            <a:pPr>
              <a:buNone/>
            </a:pPr>
            <a:r>
              <a:t>正文级别 4</a:t>
            </a:r>
          </a:p>
          <a:p>
            <a:pPr>
              <a:buNone/>
            </a:pPr>
            <a:r>
              <a:t>正文级别 5</a:t>
            </a:r>
          </a:p>
        </p:txBody>
      </p:sp>
      <p:sp>
        <p:nvSpPr>
          <p:cNvPr id="31" name="幻灯片编号"/>
          <p:cNvSpPr>
            <a:spLocks noGrp="1"/>
          </p:cNvSpPr>
          <p:nvPr>
            <p:ph type="sldNum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两项内容">
    <p:spTree>
      <p:nvGrpSpPr>
        <p:cNvPr id="1" name=""/>
        <p:cNvGrpSpPr/>
        <p:nvPr/>
      </p:nvGrpSpPr>
      <p:grpSpPr/>
      <p:sp>
        <p:nvSpPr>
          <p:cNvPr id="38" name="标题文本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39" name="正文级别 1…"/>
          <p:cNvSpPr>
            <a:spLocks noGrp="1"/>
          </p:cNvSpPr>
          <p:nvPr>
            <p:ph type="body" idx="1" hasCustomPrompt="1"/>
          </p:nvPr>
        </p:nvSpPr>
        <p:spPr>
          <a:xfrm>
            <a:off x="457200" y="1200150"/>
            <a:ext cx="4038600" cy="3394473"/>
          </a:xfrm>
          <a:prstGeom prst="rect">
            <a:avLst/>
          </a:prstGeom>
        </p:spPr>
        <p:txBody>
          <a:bodyPr/>
          <a:lstStyle>
            <a:lvl1pPr>
              <a:buNone/>
              <a:defRPr sz="2800"/>
            </a:lvl1pPr>
            <a:lvl2pPr marL="342900" indent="114300">
              <a:buNone/>
              <a:defRPr sz="2800"/>
            </a:lvl2pPr>
            <a:lvl3pPr marL="342900" indent="571500">
              <a:buNone/>
              <a:defRPr sz="2800"/>
            </a:lvl3pPr>
            <a:lvl4pPr marL="342900" indent="1028700">
              <a:buNone/>
              <a:defRPr sz="2800"/>
            </a:lvl4pPr>
            <a:lvl5pPr marL="342900" indent="1485900">
              <a:buNone/>
              <a:defRPr sz="2800"/>
            </a:lvl5pPr>
          </a:lstStyle>
          <a:p>
            <a:r>
              <a:t>正文级别 1</a:t>
            </a:r>
          </a:p>
          <a:p>
            <a:pPr>
              <a:buNone/>
            </a:pPr>
            <a:r>
              <a:t>正文级别 2</a:t>
            </a:r>
          </a:p>
          <a:p>
            <a:pPr>
              <a:buNone/>
            </a:pPr>
            <a:r>
              <a:t>正文级别 3</a:t>
            </a:r>
          </a:p>
          <a:p>
            <a:pPr>
              <a:buNone/>
            </a:pPr>
            <a:r>
              <a:t>正文级别 4</a:t>
            </a:r>
          </a:p>
          <a:p>
            <a:pPr>
              <a:buNone/>
            </a:pPr>
            <a:r>
              <a:t>正文级别 5</a:t>
            </a:r>
          </a:p>
        </p:txBody>
      </p:sp>
      <p:sp>
        <p:nvSpPr>
          <p:cNvPr id="40" name="幻灯片编号"/>
          <p:cNvSpPr>
            <a:spLocks noGrp="1"/>
          </p:cNvSpPr>
          <p:nvPr>
            <p:ph type="sldNum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比较">
    <p:spTree>
      <p:nvGrpSpPr>
        <p:cNvPr id="1" name=""/>
        <p:cNvGrpSpPr/>
        <p:nvPr/>
      </p:nvGrpSpPr>
      <p:grpSpPr/>
      <p:sp>
        <p:nvSpPr>
          <p:cNvPr id="47" name="标题文本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8" name="正文级别 1…"/>
          <p:cNvSpPr>
            <a:spLocks noGrp="1"/>
          </p:cNvSpPr>
          <p:nvPr>
            <p:ph type="body" idx="1" hasCustomPrompt="1"/>
          </p:nvPr>
        </p:nvSpPr>
        <p:spPr>
          <a:xfrm>
            <a:off x="457200" y="1151334"/>
            <a:ext cx="4040188" cy="47982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0" indent="457200">
              <a:buNone/>
              <a:defRPr sz="2400" b="1"/>
            </a:lvl2pPr>
            <a:lvl3pPr marL="0" indent="914400">
              <a:buNone/>
              <a:defRPr sz="2400" b="1"/>
            </a:lvl3pPr>
            <a:lvl4pPr marL="0" indent="1371600">
              <a:buNone/>
              <a:defRPr sz="2400" b="1"/>
            </a:lvl4pPr>
            <a:lvl5pPr marL="0" indent="1828800">
              <a:buNone/>
              <a:defRPr sz="2400" b="1"/>
            </a:lvl5pPr>
          </a:lstStyle>
          <a:p>
            <a:r>
              <a:t>正文级别 1</a:t>
            </a:r>
          </a:p>
          <a:p>
            <a:pPr>
              <a:buNone/>
            </a:pPr>
            <a:r>
              <a:t>正文级别 2</a:t>
            </a:r>
          </a:p>
          <a:p>
            <a:pPr>
              <a:buNone/>
            </a:pPr>
            <a:r>
              <a:t>正文级别 3</a:t>
            </a:r>
          </a:p>
          <a:p>
            <a:pPr>
              <a:buNone/>
            </a:pPr>
            <a:r>
              <a:t>正文级别 4</a:t>
            </a:r>
          </a:p>
          <a:p>
            <a:pPr>
              <a:buNone/>
            </a:pPr>
            <a:r>
              <a:t>正文级别 5</a:t>
            </a:r>
          </a:p>
        </p:txBody>
      </p:sp>
      <p:sp>
        <p:nvSpPr>
          <p:cNvPr id="49" name="文本占位符 4"/>
          <p:cNvSpPr>
            <a:spLocks noGrp="1"/>
          </p:cNvSpPr>
          <p:nvPr>
            <p:ph type="body" idx="21"/>
          </p:nvPr>
        </p:nvSpPr>
        <p:spPr>
          <a:xfrm>
            <a:off x="4645028" y="1151334"/>
            <a:ext cx="4041776" cy="479823"/>
          </a:xfrm>
          <a:prstGeom prst="rect">
            <a:avLst/>
          </a:prstGeom>
        </p:spPr>
        <p:txBody>
          <a:bodyPr anchor="b"/>
          <a:lstStyle/>
          <a:p>
            <a:pPr marL="0" indent="0">
              <a:buNone/>
              <a:defRPr sz="2400" b="1"/>
            </a:pPr>
          </a:p>
        </p:txBody>
      </p:sp>
      <p:sp>
        <p:nvSpPr>
          <p:cNvPr id="50" name="幻灯片编号"/>
          <p:cNvSpPr>
            <a:spLocks noGrp="1"/>
          </p:cNvSpPr>
          <p:nvPr>
            <p:ph type="sldNum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仅标题">
    <p:spTree>
      <p:nvGrpSpPr>
        <p:cNvPr id="1" name=""/>
        <p:cNvGrpSpPr/>
        <p:nvPr/>
      </p:nvGrpSpPr>
      <p:grpSpPr/>
      <p:sp>
        <p:nvSpPr>
          <p:cNvPr id="57" name="标题文本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8" name="幻灯片编号"/>
          <p:cNvSpPr>
            <a:spLocks noGrp="1"/>
          </p:cNvSpPr>
          <p:nvPr>
            <p:ph type="sldNum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1" name=""/>
        <p:cNvGrpSpPr/>
        <p:nvPr/>
      </p:nvGrpSpPr>
      <p:grpSpPr/>
      <p:sp>
        <p:nvSpPr>
          <p:cNvPr id="65" name="幻灯片编号"/>
          <p:cNvSpPr>
            <a:spLocks noGrp="1"/>
          </p:cNvSpPr>
          <p:nvPr>
            <p:ph type="sldNum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容与标题">
    <p:spTree>
      <p:nvGrpSpPr>
        <p:cNvPr id="1" name=""/>
        <p:cNvGrpSpPr/>
        <p:nvPr/>
      </p:nvGrpSpPr>
      <p:grpSpPr/>
      <p:sp>
        <p:nvSpPr>
          <p:cNvPr id="72" name="标题文本"/>
          <p:cNvSpPr>
            <a:spLocks noGrp="1"/>
          </p:cNvSpPr>
          <p:nvPr>
            <p:ph type="title" hasCustomPrompt="1"/>
          </p:nvPr>
        </p:nvSpPr>
        <p:spPr>
          <a:xfrm>
            <a:off x="457203" y="204786"/>
            <a:ext cx="3008314" cy="871539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标题文本</a:t>
            </a:r>
          </a:p>
        </p:txBody>
      </p:sp>
      <p:sp>
        <p:nvSpPr>
          <p:cNvPr id="73" name="正文级别 1…"/>
          <p:cNvSpPr>
            <a:spLocks noGrp="1"/>
          </p:cNvSpPr>
          <p:nvPr>
            <p:ph type="body" idx="1" hasCustomPrompt="1"/>
          </p:nvPr>
        </p:nvSpPr>
        <p:spPr>
          <a:xfrm>
            <a:off x="3575050" y="204789"/>
            <a:ext cx="5111750" cy="4389836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  <a:lvl2pPr marL="342900" indent="114300">
              <a:buNone/>
              <a:defRPr/>
            </a:lvl2pPr>
            <a:lvl3pPr marL="342900" indent="571500">
              <a:buNone/>
              <a:defRPr/>
            </a:lvl3pPr>
            <a:lvl4pPr marL="342900" indent="1028700">
              <a:buNone/>
              <a:defRPr/>
            </a:lvl4pPr>
            <a:lvl5pPr marL="342900" indent="1485900">
              <a:buNone/>
              <a:defRPr/>
            </a:lvl5pPr>
          </a:lstStyle>
          <a:p>
            <a:r>
              <a:t>正文级别 1</a:t>
            </a:r>
          </a:p>
          <a:p>
            <a:pPr>
              <a:buNone/>
            </a:pPr>
            <a:r>
              <a:t>正文级别 2</a:t>
            </a:r>
          </a:p>
          <a:p>
            <a:pPr>
              <a:buNone/>
            </a:pPr>
            <a:r>
              <a:t>正文级别 3</a:t>
            </a:r>
          </a:p>
          <a:p>
            <a:pPr>
              <a:buNone/>
            </a:pPr>
            <a:r>
              <a:t>正文级别 4</a:t>
            </a:r>
          </a:p>
          <a:p>
            <a:pPr>
              <a:buNone/>
            </a:pPr>
            <a:r>
              <a:t>正文级别 5</a:t>
            </a:r>
          </a:p>
        </p:txBody>
      </p:sp>
      <p:sp>
        <p:nvSpPr>
          <p:cNvPr id="74" name="文本占位符 3"/>
          <p:cNvSpPr>
            <a:spLocks noGrp="1"/>
          </p:cNvSpPr>
          <p:nvPr>
            <p:ph type="body" idx="21"/>
          </p:nvPr>
        </p:nvSpPr>
        <p:spPr>
          <a:xfrm>
            <a:off x="457202" y="1076327"/>
            <a:ext cx="3008315" cy="351829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  <a:defRPr sz="1400"/>
            </a:pPr>
          </a:p>
        </p:txBody>
      </p:sp>
      <p:sp>
        <p:nvSpPr>
          <p:cNvPr id="75" name="幻灯片编号"/>
          <p:cNvSpPr>
            <a:spLocks noGrp="1"/>
          </p:cNvSpPr>
          <p:nvPr>
            <p:ph type="sldNum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图片与标题">
    <p:spTree>
      <p:nvGrpSpPr>
        <p:cNvPr id="1" name=""/>
        <p:cNvGrpSpPr/>
        <p:nvPr/>
      </p:nvGrpSpPr>
      <p:grpSpPr/>
      <p:sp>
        <p:nvSpPr>
          <p:cNvPr id="82" name="标题文本"/>
          <p:cNvSpPr>
            <a:spLocks noGrp="1"/>
          </p:cNvSpPr>
          <p:nvPr>
            <p:ph type="title" hasCustomPrompt="1"/>
          </p:nvPr>
        </p:nvSpPr>
        <p:spPr>
          <a:xfrm>
            <a:off x="1792288" y="3600451"/>
            <a:ext cx="5486401" cy="425055"/>
          </a:xfrm>
          <a:prstGeom prst="rect">
            <a:avLst/>
          </a:prstGeo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标题文本</a:t>
            </a:r>
          </a:p>
        </p:txBody>
      </p:sp>
      <p:sp>
        <p:nvSpPr>
          <p:cNvPr id="83" name="图片占位符 2"/>
          <p:cNvSpPr>
            <a:spLocks noGrp="1"/>
          </p:cNvSpPr>
          <p:nvPr>
            <p:ph type="pic" idx="21"/>
          </p:nvPr>
        </p:nvSpPr>
        <p:spPr>
          <a:xfrm>
            <a:off x="1792288" y="459581"/>
            <a:ext cx="5486401" cy="3086101"/>
          </a:xfrm>
          <a:prstGeom prst="rect">
            <a:avLst/>
          </a:prstGeom>
        </p:spPr>
        <p:txBody>
          <a:bodyPr lIns="91439" rIns="91439">
            <a:noAutofit/>
          </a:bodyPr>
          <a:lstStyle/>
          <a:p/>
        </p:txBody>
      </p:sp>
      <p:sp>
        <p:nvSpPr>
          <p:cNvPr id="84" name="正文级别 1…"/>
          <p:cNvSpPr>
            <a:spLocks noGrp="1"/>
          </p:cNvSpPr>
          <p:nvPr>
            <p:ph type="body" idx="1" hasCustomPrompt="1"/>
          </p:nvPr>
        </p:nvSpPr>
        <p:spPr>
          <a:xfrm>
            <a:off x="1792288" y="4025503"/>
            <a:ext cx="5486401" cy="6036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0" indent="457200">
              <a:buNone/>
              <a:defRPr sz="1400"/>
            </a:lvl2pPr>
            <a:lvl3pPr marL="0" indent="914400">
              <a:buNone/>
              <a:defRPr sz="1400"/>
            </a:lvl3pPr>
            <a:lvl4pPr marL="0" indent="1371600">
              <a:buNone/>
              <a:defRPr sz="1400"/>
            </a:lvl4pPr>
            <a:lvl5pPr marL="0" indent="1828800">
              <a:buNone/>
              <a:defRPr sz="1400"/>
            </a:lvl5pPr>
          </a:lstStyle>
          <a:p>
            <a:r>
              <a:t>正文级别 1</a:t>
            </a:r>
          </a:p>
          <a:p>
            <a:pPr>
              <a:buNone/>
            </a:pPr>
            <a:r>
              <a:t>正文级别 2</a:t>
            </a:r>
          </a:p>
          <a:p>
            <a:pPr>
              <a:buNone/>
            </a:pPr>
            <a:r>
              <a:t>正文级别 3</a:t>
            </a:r>
          </a:p>
          <a:p>
            <a:pPr>
              <a:buNone/>
            </a:pPr>
            <a:r>
              <a:t>正文级别 4</a:t>
            </a:r>
          </a:p>
          <a:p>
            <a:pPr>
              <a:buNone/>
            </a:pPr>
            <a:r>
              <a:t>正文级别 5</a:t>
            </a:r>
          </a:p>
        </p:txBody>
      </p:sp>
      <p:sp>
        <p:nvSpPr>
          <p:cNvPr id="85" name="幻灯片编号"/>
          <p:cNvSpPr>
            <a:spLocks noGrp="1"/>
          </p:cNvSpPr>
          <p:nvPr>
            <p:ph type="sldNum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文本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  <a:ln w="12700"/>
        </p:spPr>
        <p:txBody>
          <a:bodyPr lIns="45719" rIns="45719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正文级别 1…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  <a:ln w="12700"/>
        </p:spPr>
        <p:txBody>
          <a:bodyPr lIns="45719" rIns="45719">
            <a:normAutofit/>
          </a:bodyPr>
          <a:lstStyle/>
          <a:p>
            <a:r>
              <a:t>正文级别 1</a:t>
            </a:r>
          </a:p>
          <a:p>
            <a:pPr>
              <a:buNone/>
            </a:pPr>
            <a:r>
              <a:t>正文级别 2</a:t>
            </a:r>
          </a:p>
          <a:p>
            <a:pPr>
              <a:buNone/>
            </a:pPr>
            <a:r>
              <a:t>正文级别 3</a:t>
            </a:r>
          </a:p>
          <a:p>
            <a:pPr>
              <a:buNone/>
            </a:pPr>
            <a:r>
              <a:t>正文级别 4</a:t>
            </a:r>
          </a:p>
          <a:p>
            <a:pPr>
              <a:buNone/>
            </a:pPr>
            <a:r>
              <a:t>正文级别 5</a:t>
            </a:r>
          </a:p>
        </p:txBody>
      </p:sp>
      <p:sp>
        <p:nvSpPr>
          <p:cNvPr id="4" name="幻灯片编号"/>
          <p:cNvSpPr>
            <a:spLocks noGrp="1"/>
          </p:cNvSpPr>
          <p:nvPr>
            <p:ph type="sldNum" idx="2"/>
          </p:nvPr>
        </p:nvSpPr>
        <p:spPr>
          <a:xfrm>
            <a:off x="8428176" y="4780033"/>
            <a:ext cx="258624" cy="248306"/>
          </a:xfrm>
          <a:prstGeom prst="rect">
            <a:avLst/>
          </a:prstGeom>
          <a:ln w="12700"/>
        </p:spPr>
        <p:txBody>
          <a:bodyPr wrap="none" lIns="45719" rIns="45719" anchor="ctr">
            <a:spAutoFit/>
          </a:bodyPr>
          <a:lstStyle>
            <a:lvl1pPr algn="r">
              <a:buNone/>
              <a:defRPr sz="1200">
                <a:solidFill>
                  <a:srgbClr val="888888"/>
                </a:solidFill>
              </a:defRPr>
            </a:lvl1pPr>
          </a:lstStyle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marL="0" indent="0" algn="ctr">
        <a:lnSpc>
          <a:spcPct val="100000"/>
        </a:lnSpc>
        <a:spcBef>
          <a:spcPts val="0"/>
        </a:spcBef>
        <a:spcAft>
          <a:spcPts val="0"/>
        </a:spcAft>
        <a:buNone/>
        <a:defRPr sz="4400" b="0" i="0" u="none" cap="none" spc="0">
          <a:solidFill>
            <a:srgbClr val="000000"/>
          </a:solidFill>
          <a:latin typeface="Calibri"/>
          <a:ea typeface="Calibri"/>
          <a:cs typeface="Calibri"/>
        </a:defRPr>
      </a:lvl1pPr>
      <a:lvl2pPr marL="0" indent="0" algn="ctr">
        <a:lnSpc>
          <a:spcPct val="100000"/>
        </a:lnSpc>
        <a:spcBef>
          <a:spcPts val="0"/>
        </a:spcBef>
        <a:spcAft>
          <a:spcPts val="0"/>
        </a:spcAft>
        <a:buNone/>
        <a:defRPr sz="4400" b="0" i="0" u="none" cap="none" spc="0">
          <a:solidFill>
            <a:srgbClr val="000000"/>
          </a:solidFill>
          <a:latin typeface="Calibri"/>
          <a:ea typeface="Calibri"/>
          <a:cs typeface="Calibri"/>
        </a:defRPr>
      </a:lvl2pPr>
      <a:lvl3pPr marL="0" indent="0" algn="ctr">
        <a:lnSpc>
          <a:spcPct val="100000"/>
        </a:lnSpc>
        <a:spcBef>
          <a:spcPts val="0"/>
        </a:spcBef>
        <a:spcAft>
          <a:spcPts val="0"/>
        </a:spcAft>
        <a:buNone/>
        <a:defRPr sz="4400" b="0" i="0" u="none" cap="none" spc="0">
          <a:solidFill>
            <a:srgbClr val="000000"/>
          </a:solidFill>
          <a:latin typeface="Calibri"/>
          <a:ea typeface="Calibri"/>
          <a:cs typeface="Calibri"/>
        </a:defRPr>
      </a:lvl3pPr>
      <a:lvl4pPr marL="0" indent="0" algn="ctr">
        <a:lnSpc>
          <a:spcPct val="100000"/>
        </a:lnSpc>
        <a:spcBef>
          <a:spcPts val="0"/>
        </a:spcBef>
        <a:spcAft>
          <a:spcPts val="0"/>
        </a:spcAft>
        <a:buNone/>
        <a:defRPr sz="4400" b="0" i="0" u="none" cap="none" spc="0">
          <a:solidFill>
            <a:srgbClr val="000000"/>
          </a:solidFill>
          <a:latin typeface="Calibri"/>
          <a:ea typeface="Calibri"/>
          <a:cs typeface="Calibri"/>
        </a:defRPr>
      </a:lvl4pPr>
      <a:lvl5pPr marL="0" indent="0" algn="ctr">
        <a:lnSpc>
          <a:spcPct val="100000"/>
        </a:lnSpc>
        <a:spcBef>
          <a:spcPts val="0"/>
        </a:spcBef>
        <a:spcAft>
          <a:spcPts val="0"/>
        </a:spcAft>
        <a:buNone/>
        <a:defRPr sz="4400" b="0" i="0" u="none" cap="none" spc="0">
          <a:solidFill>
            <a:srgbClr val="000000"/>
          </a:solidFill>
          <a:latin typeface="Calibri"/>
          <a:ea typeface="Calibri"/>
          <a:cs typeface="Calibri"/>
        </a:defRPr>
      </a:lvl5pPr>
      <a:lvl6pPr marL="0" indent="0" algn="ctr">
        <a:lnSpc>
          <a:spcPct val="100000"/>
        </a:lnSpc>
        <a:spcBef>
          <a:spcPts val="0"/>
        </a:spcBef>
        <a:spcAft>
          <a:spcPts val="0"/>
        </a:spcAft>
        <a:buNone/>
        <a:defRPr sz="4400" b="0" i="0" u="none" cap="none" spc="0">
          <a:solidFill>
            <a:srgbClr val="000000"/>
          </a:solidFill>
          <a:latin typeface="Calibri"/>
          <a:ea typeface="Calibri"/>
          <a:cs typeface="Calibri"/>
        </a:defRPr>
      </a:lvl6pPr>
      <a:lvl7pPr marL="0" indent="0" algn="ctr">
        <a:lnSpc>
          <a:spcPct val="100000"/>
        </a:lnSpc>
        <a:spcBef>
          <a:spcPts val="0"/>
        </a:spcBef>
        <a:spcAft>
          <a:spcPts val="0"/>
        </a:spcAft>
        <a:buNone/>
        <a:defRPr sz="4400" b="0" i="0" u="none" cap="none" spc="0">
          <a:solidFill>
            <a:srgbClr val="000000"/>
          </a:solidFill>
          <a:latin typeface="Calibri"/>
          <a:ea typeface="Calibri"/>
          <a:cs typeface="Calibri"/>
        </a:defRPr>
      </a:lvl7pPr>
      <a:lvl8pPr marL="0" indent="0" algn="ctr">
        <a:lnSpc>
          <a:spcPct val="100000"/>
        </a:lnSpc>
        <a:spcBef>
          <a:spcPts val="0"/>
        </a:spcBef>
        <a:spcAft>
          <a:spcPts val="0"/>
        </a:spcAft>
        <a:buNone/>
        <a:defRPr sz="4400" b="0" i="0" u="none" cap="none" spc="0">
          <a:solidFill>
            <a:srgbClr val="000000"/>
          </a:solidFill>
          <a:latin typeface="Calibri"/>
          <a:ea typeface="Calibri"/>
          <a:cs typeface="Calibri"/>
        </a:defRPr>
      </a:lvl8pPr>
      <a:lvl9pPr marL="0" indent="0" algn="ctr">
        <a:lnSpc>
          <a:spcPct val="100000"/>
        </a:lnSpc>
        <a:spcBef>
          <a:spcPts val="0"/>
        </a:spcBef>
        <a:spcAft>
          <a:spcPts val="0"/>
        </a:spcAft>
        <a:buNone/>
        <a:defRPr sz="4400" b="0" i="0" u="none" cap="none" spc="0">
          <a:solidFill>
            <a:srgbClr val="000000"/>
          </a:solidFill>
          <a:latin typeface="Calibri"/>
          <a:ea typeface="Calibri"/>
          <a:cs typeface="Calibri"/>
        </a:defRPr>
      </a:lvl9pPr>
    </p:titleStyle>
    <p:bodyStyle>
      <a:lvl1pPr marL="342900" indent="-342900" algn="l">
        <a:lnSpc>
          <a:spcPct val="100000"/>
        </a:lnSpc>
        <a:spcBef>
          <a:spcPts val="0"/>
        </a:spcBef>
        <a:spcAft>
          <a:spcPts val="0"/>
        </a:spcAft>
        <a:buChar char="•"/>
        <a:defRPr sz="3200" b="0" i="0" u="none" cap="none" spc="0">
          <a:solidFill>
            <a:srgbClr val="000000"/>
          </a:solidFill>
          <a:latin typeface="Calibri"/>
          <a:ea typeface="Calibri"/>
          <a:cs typeface="Calibri"/>
        </a:defRPr>
      </a:lvl1pPr>
      <a:lvl2pPr marL="783590" indent="-326390" algn="l">
        <a:lnSpc>
          <a:spcPct val="100000"/>
        </a:lnSpc>
        <a:spcBef>
          <a:spcPts val="0"/>
        </a:spcBef>
        <a:spcAft>
          <a:spcPts val="0"/>
        </a:spcAft>
        <a:buChar char="–"/>
        <a:defRPr sz="3200" b="0" i="0" u="none" cap="none" spc="0">
          <a:solidFill>
            <a:srgbClr val="000000"/>
          </a:solidFill>
          <a:latin typeface="Calibri"/>
          <a:ea typeface="Calibri"/>
          <a:cs typeface="Calibri"/>
        </a:defRPr>
      </a:lvl2pPr>
      <a:lvl3pPr marL="1219200" indent="-304800" algn="l">
        <a:lnSpc>
          <a:spcPct val="100000"/>
        </a:lnSpc>
        <a:spcBef>
          <a:spcPts val="0"/>
        </a:spcBef>
        <a:spcAft>
          <a:spcPts val="0"/>
        </a:spcAft>
        <a:buChar char="•"/>
        <a:defRPr sz="3200" b="0" i="0" u="none" cap="none" spc="0">
          <a:solidFill>
            <a:srgbClr val="000000"/>
          </a:solidFill>
          <a:latin typeface="Calibri"/>
          <a:ea typeface="Calibri"/>
          <a:cs typeface="Calibri"/>
        </a:defRPr>
      </a:lvl3pPr>
      <a:lvl4pPr marL="1737360" indent="-365760" algn="l">
        <a:lnSpc>
          <a:spcPct val="100000"/>
        </a:lnSpc>
        <a:spcBef>
          <a:spcPts val="0"/>
        </a:spcBef>
        <a:spcAft>
          <a:spcPts val="0"/>
        </a:spcAft>
        <a:buChar char="–"/>
        <a:defRPr sz="3200" b="0" i="0" u="none" cap="none" spc="0">
          <a:solidFill>
            <a:srgbClr val="000000"/>
          </a:solidFill>
          <a:latin typeface="Calibri"/>
          <a:ea typeface="Calibri"/>
          <a:cs typeface="Calibri"/>
        </a:defRPr>
      </a:lvl4pPr>
      <a:lvl5pPr marL="2194560" indent="-365760" algn="l">
        <a:lnSpc>
          <a:spcPct val="100000"/>
        </a:lnSpc>
        <a:spcBef>
          <a:spcPts val="0"/>
        </a:spcBef>
        <a:spcAft>
          <a:spcPts val="0"/>
        </a:spcAft>
        <a:buChar char="»"/>
        <a:defRPr sz="3200" b="0" i="0" u="none" cap="none" spc="0">
          <a:solidFill>
            <a:srgbClr val="000000"/>
          </a:solidFill>
          <a:latin typeface="Calibri"/>
          <a:ea typeface="Calibri"/>
          <a:cs typeface="Calibri"/>
        </a:defRPr>
      </a:lvl5pPr>
      <a:lvl6pPr marL="2651760" indent="-365760" algn="l">
        <a:lnSpc>
          <a:spcPct val="100000"/>
        </a:lnSpc>
        <a:spcBef>
          <a:spcPts val="0"/>
        </a:spcBef>
        <a:spcAft>
          <a:spcPts val="0"/>
        </a:spcAft>
        <a:buChar char="•"/>
        <a:defRPr sz="3200" b="0" i="0" u="none" cap="none" spc="0">
          <a:solidFill>
            <a:srgbClr val="000000"/>
          </a:solidFill>
          <a:latin typeface="Calibri"/>
          <a:ea typeface="Calibri"/>
          <a:cs typeface="Calibri"/>
        </a:defRPr>
      </a:lvl6pPr>
      <a:lvl7pPr marL="3108960" indent="-365760" algn="l">
        <a:lnSpc>
          <a:spcPct val="100000"/>
        </a:lnSpc>
        <a:spcBef>
          <a:spcPts val="0"/>
        </a:spcBef>
        <a:spcAft>
          <a:spcPts val="0"/>
        </a:spcAft>
        <a:buChar char="•"/>
        <a:defRPr sz="3200" b="0" i="0" u="none" cap="none" spc="0">
          <a:solidFill>
            <a:srgbClr val="000000"/>
          </a:solidFill>
          <a:latin typeface="Calibri"/>
          <a:ea typeface="Calibri"/>
          <a:cs typeface="Calibri"/>
        </a:defRPr>
      </a:lvl7pPr>
      <a:lvl8pPr marL="3566160" indent="-365760" algn="l">
        <a:lnSpc>
          <a:spcPct val="100000"/>
        </a:lnSpc>
        <a:spcBef>
          <a:spcPts val="0"/>
        </a:spcBef>
        <a:spcAft>
          <a:spcPts val="0"/>
        </a:spcAft>
        <a:buChar char="•"/>
        <a:defRPr sz="3200" b="0" i="0" u="none" cap="none" spc="0">
          <a:solidFill>
            <a:srgbClr val="000000"/>
          </a:solidFill>
          <a:latin typeface="Calibri"/>
          <a:ea typeface="Calibri"/>
          <a:cs typeface="Calibri"/>
        </a:defRPr>
      </a:lvl8pPr>
      <a:lvl9pPr marL="4023360" indent="-365760" algn="l">
        <a:lnSpc>
          <a:spcPct val="100000"/>
        </a:lnSpc>
        <a:spcBef>
          <a:spcPts val="0"/>
        </a:spcBef>
        <a:spcAft>
          <a:spcPts val="0"/>
        </a:spcAft>
        <a:buChar char="•"/>
        <a:defRPr sz="3200" b="0" i="0" u="none" cap="none" spc="0">
          <a:solidFill>
            <a:srgbClr val="000000"/>
          </a:solidFill>
          <a:latin typeface="Calibri"/>
          <a:ea typeface="Calibri"/>
          <a:cs typeface="Calibri"/>
        </a:defRPr>
      </a:lvl9pPr>
    </p:bodyStyle>
    <p:otherStyle>
      <a:lvl1pPr marL="0" indent="0" algn="r">
        <a:lnSpc>
          <a:spcPct val="100000"/>
        </a:lnSpc>
        <a:spcBef>
          <a:spcPts val="0"/>
        </a:spcBef>
        <a:spcAft>
          <a:spcPts val="0"/>
        </a:spcAft>
        <a:buNone/>
        <a:defRPr sz="1200" b="0" i="0" u="none" cap="none" spc="0">
          <a:solidFill>
            <a:schemeClr val="tx1"/>
          </a:solidFill>
          <a:latin typeface="+mn-lt"/>
          <a:ea typeface="+mn-lt"/>
          <a:cs typeface="+mn-lt"/>
        </a:defRPr>
      </a:lvl1pPr>
      <a:lvl2pPr marL="0" indent="457200" algn="r">
        <a:lnSpc>
          <a:spcPct val="100000"/>
        </a:lnSpc>
        <a:spcBef>
          <a:spcPts val="0"/>
        </a:spcBef>
        <a:spcAft>
          <a:spcPts val="0"/>
        </a:spcAft>
        <a:buNone/>
        <a:defRPr sz="1200" b="0" i="0" u="none" cap="none" spc="0">
          <a:solidFill>
            <a:schemeClr val="tx1"/>
          </a:solidFill>
          <a:latin typeface="+mn-lt"/>
          <a:ea typeface="+mn-lt"/>
          <a:cs typeface="+mn-lt"/>
        </a:defRPr>
      </a:lvl2pPr>
      <a:lvl3pPr marL="0" indent="914400" algn="r">
        <a:lnSpc>
          <a:spcPct val="100000"/>
        </a:lnSpc>
        <a:spcBef>
          <a:spcPts val="0"/>
        </a:spcBef>
        <a:spcAft>
          <a:spcPts val="0"/>
        </a:spcAft>
        <a:buNone/>
        <a:defRPr sz="1200" b="0" i="0" u="none" cap="none" spc="0">
          <a:solidFill>
            <a:schemeClr val="tx1"/>
          </a:solidFill>
          <a:latin typeface="+mn-lt"/>
          <a:ea typeface="+mn-lt"/>
          <a:cs typeface="+mn-lt"/>
        </a:defRPr>
      </a:lvl3pPr>
      <a:lvl4pPr marL="0" indent="1371600" algn="r">
        <a:lnSpc>
          <a:spcPct val="100000"/>
        </a:lnSpc>
        <a:spcBef>
          <a:spcPts val="0"/>
        </a:spcBef>
        <a:spcAft>
          <a:spcPts val="0"/>
        </a:spcAft>
        <a:buNone/>
        <a:defRPr sz="1200" b="0" i="0" u="none" cap="none" spc="0">
          <a:solidFill>
            <a:schemeClr val="tx1"/>
          </a:solidFill>
          <a:latin typeface="+mn-lt"/>
          <a:ea typeface="+mn-lt"/>
          <a:cs typeface="+mn-lt"/>
        </a:defRPr>
      </a:lvl4pPr>
      <a:lvl5pPr marL="0" indent="1828800" algn="r">
        <a:lnSpc>
          <a:spcPct val="100000"/>
        </a:lnSpc>
        <a:spcBef>
          <a:spcPts val="0"/>
        </a:spcBef>
        <a:spcAft>
          <a:spcPts val="0"/>
        </a:spcAft>
        <a:buNone/>
        <a:defRPr sz="1200" b="0" i="0" u="none" cap="none" spc="0">
          <a:solidFill>
            <a:schemeClr val="tx1"/>
          </a:solidFill>
          <a:latin typeface="+mn-lt"/>
          <a:ea typeface="+mn-lt"/>
          <a:cs typeface="+mn-lt"/>
        </a:defRPr>
      </a:lvl5pPr>
      <a:lvl6pPr marL="0" indent="2286000" algn="r">
        <a:lnSpc>
          <a:spcPct val="100000"/>
        </a:lnSpc>
        <a:spcBef>
          <a:spcPts val="0"/>
        </a:spcBef>
        <a:spcAft>
          <a:spcPts val="0"/>
        </a:spcAft>
        <a:buNone/>
        <a:defRPr sz="1200" b="0" i="0" u="none" cap="none" spc="0">
          <a:solidFill>
            <a:schemeClr val="tx1"/>
          </a:solidFill>
          <a:latin typeface="+mn-lt"/>
          <a:ea typeface="+mn-lt"/>
          <a:cs typeface="+mn-lt"/>
        </a:defRPr>
      </a:lvl6pPr>
      <a:lvl7pPr marL="0" indent="2743200" algn="r">
        <a:lnSpc>
          <a:spcPct val="100000"/>
        </a:lnSpc>
        <a:spcBef>
          <a:spcPts val="0"/>
        </a:spcBef>
        <a:spcAft>
          <a:spcPts val="0"/>
        </a:spcAft>
        <a:buNone/>
        <a:defRPr sz="1200" b="0" i="0" u="none" cap="none" spc="0">
          <a:solidFill>
            <a:schemeClr val="tx1"/>
          </a:solidFill>
          <a:latin typeface="+mn-lt"/>
          <a:ea typeface="+mn-lt"/>
          <a:cs typeface="+mn-lt"/>
        </a:defRPr>
      </a:lvl7pPr>
      <a:lvl8pPr marL="0" indent="3200400" algn="r">
        <a:lnSpc>
          <a:spcPct val="100000"/>
        </a:lnSpc>
        <a:spcBef>
          <a:spcPts val="0"/>
        </a:spcBef>
        <a:spcAft>
          <a:spcPts val="0"/>
        </a:spcAft>
        <a:buNone/>
        <a:defRPr sz="1200" b="0" i="0" u="none" cap="none" spc="0">
          <a:solidFill>
            <a:schemeClr val="tx1"/>
          </a:solidFill>
          <a:latin typeface="+mn-lt"/>
          <a:ea typeface="+mn-lt"/>
          <a:cs typeface="+mn-lt"/>
        </a:defRPr>
      </a:lvl8pPr>
      <a:lvl9pPr marL="0" indent="3657600" algn="r">
        <a:lnSpc>
          <a:spcPct val="100000"/>
        </a:lnSpc>
        <a:spcBef>
          <a:spcPts val="0"/>
        </a:spcBef>
        <a:spcAft>
          <a:spcPts val="0"/>
        </a:spcAft>
        <a:buNone/>
        <a:defRPr sz="1200" b="0" i="0" u="none" cap="none" spc="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1" Type="http://schemas.openxmlformats.org/officeDocument/2006/relationships/image" Target="../media/image6.tiff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hyperlink" Target="https://github.com/ypmen/TransientX" TargetMode="Externa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8.jpe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png"/><Relationship Id="rId8" Type="http://schemas.openxmlformats.org/officeDocument/2006/relationships/image" Target="../media/image44.png"/><Relationship Id="rId7" Type="http://schemas.openxmlformats.org/officeDocument/2006/relationships/image" Target="../media/image43.png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1" Type="http://schemas.openxmlformats.org/officeDocument/2006/relationships/notesSlide" Target="../notesSlides/notesSlide15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" y="0"/>
            <a:ext cx="9145794" cy="5884985"/>
          </a:xfrm>
          <a:prstGeom prst="rect">
            <a:avLst/>
          </a:prstGeom>
          <a:ln w="12700">
            <a:miter/>
          </a:ln>
        </p:spPr>
      </p:pic>
      <p:sp>
        <p:nvSpPr>
          <p:cNvPr id="95" name="矩形"/>
          <p:cNvSpPr>
            <a:spLocks noGrp="1"/>
          </p:cNvSpPr>
          <p:nvPr/>
        </p:nvSpPr>
        <p:spPr>
          <a:xfrm>
            <a:off x="259715" y="323850"/>
            <a:ext cx="8624571" cy="1379220"/>
          </a:xfrm>
          <a:prstGeom prst="rect">
            <a:avLst/>
          </a:prstGeom>
          <a:solidFill>
            <a:srgbClr val="8EB4E3">
              <a:alpha val="52000"/>
            </a:srgbClr>
          </a:solidFill>
          <a:ln w="1270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buNone/>
            </a:pPr>
          </a:p>
        </p:txBody>
      </p:sp>
      <p:sp>
        <p:nvSpPr>
          <p:cNvPr id="96" name="单脉冲搜索和在 FAST 漂移扫描数据中的脉冲星发现"/>
          <p:cNvSpPr>
            <a:spLocks noGrp="1"/>
          </p:cNvSpPr>
          <p:nvPr/>
        </p:nvSpPr>
        <p:spPr>
          <a:xfrm>
            <a:off x="305434" y="323850"/>
            <a:ext cx="8533131" cy="1625959"/>
          </a:xfrm>
          <a:prstGeom prst="rect">
            <a:avLst/>
          </a:prstGeom>
          <a:noFill/>
          <a:ln w="12700">
            <a:noFill/>
          </a:ln>
        </p:spPr>
        <p:txBody>
          <a:bodyPr wrap="square" lIns="45719" tIns="45719" rIns="45719" bIns="45719" anchor="t">
            <a:spAutoFit/>
          </a:bodyPr>
          <a:lstStyle/>
          <a:p>
            <a:pPr algn="ctr">
              <a:buNone/>
              <a:defRPr sz="4000" b="1"/>
            </a:pPr>
            <a:r>
              <a:rPr>
                <a:latin typeface="+mj-lt"/>
                <a:ea typeface="+mj-lt"/>
                <a:cs typeface="+mj-lt"/>
              </a:rPr>
              <a:t>单脉冲搜索和在</a:t>
            </a:r>
            <a:r>
              <a:t> FAST </a:t>
            </a:r>
            <a:r>
              <a:rPr>
                <a:latin typeface="+mj-lt"/>
                <a:ea typeface="+mj-lt"/>
                <a:cs typeface="+mj-lt"/>
              </a:rPr>
              <a:t>漂移扫描数据中的脉冲星发现</a:t>
            </a:r>
            <a:endParaRPr>
              <a:latin typeface="+mj-lt"/>
              <a:ea typeface="+mj-lt"/>
              <a:cs typeface="+mj-lt"/>
            </a:endParaRPr>
          </a:p>
        </p:txBody>
      </p:sp>
      <p:sp>
        <p:nvSpPr>
          <p:cNvPr id="98" name="文本框 6"/>
          <p:cNvSpPr>
            <a:spLocks noGrp="1"/>
          </p:cNvSpPr>
          <p:nvPr/>
        </p:nvSpPr>
        <p:spPr>
          <a:xfrm>
            <a:off x="5021642" y="3868073"/>
            <a:ext cx="4168776" cy="1322070"/>
          </a:xfrm>
          <a:prstGeom prst="rect">
            <a:avLst/>
          </a:prstGeom>
          <a:solidFill>
            <a:srgbClr val="8EB4E3">
              <a:alpha val="79000"/>
            </a:srgbClr>
          </a:solidFill>
          <a:ln w="12700"/>
        </p:spPr>
        <p:txBody>
          <a:bodyPr lIns="45719" rIns="45719">
            <a:spAutoFit/>
          </a:bodyPr>
          <a:lstStyle/>
          <a:p>
            <a:pPr algn="l">
              <a:buNone/>
              <a:defRPr sz="2000" b="1"/>
            </a:pPr>
            <a:r>
              <a:rPr>
                <a:latin typeface="+mj-lt"/>
                <a:ea typeface="+mj-lt"/>
                <a:cs typeface="+mj-lt"/>
              </a:rPr>
              <a:t>张亦弛</a:t>
            </a:r>
            <a:r>
              <a:t>  </a:t>
            </a:r>
            <a:r>
              <a:rPr>
                <a:latin typeface="+mj-lt"/>
                <a:ea typeface="+mj-lt"/>
                <a:cs typeface="+mj-lt"/>
              </a:rPr>
              <a:t>  </a:t>
            </a:r>
            <a:r>
              <a:rPr>
                <a:latin typeface="+mj-lt"/>
                <a:ea typeface="+mj-lt"/>
                <a:cs typeface="+mj-lt"/>
              </a:rPr>
              <a:t>国家天文台</a:t>
            </a:r>
            <a:endParaRPr>
              <a:latin typeface="+mj-lt"/>
              <a:ea typeface="+mj-lt"/>
              <a:cs typeface="+mj-lt"/>
            </a:endParaRPr>
          </a:p>
          <a:p>
            <a:pPr algn="l">
              <a:buNone/>
              <a:defRPr sz="2000" b="1"/>
            </a:pPr>
            <a:r>
              <a:rPr>
                <a:latin typeface="+mj-lt"/>
                <a:ea typeface="+mj-lt"/>
                <a:cs typeface="+mj-lt"/>
              </a:rPr>
              <a:t>合作者</a:t>
            </a:r>
            <a:r>
              <a:rPr>
                <a:latin typeface="+mj-lt"/>
                <a:ea typeface="+mj-lt"/>
                <a:cs typeface="+mj-lt"/>
              </a:rPr>
              <a:t>：</a:t>
            </a:r>
            <a:r>
              <a:rPr>
                <a:latin typeface="+mj-lt"/>
                <a:ea typeface="+mj-lt"/>
                <a:cs typeface="+mj-lt"/>
              </a:rPr>
              <a:t>潘之辰</a:t>
            </a:r>
            <a:r>
              <a:rPr>
                <a:latin typeface="+mj-lt"/>
                <a:ea typeface="+mj-lt"/>
                <a:cs typeface="+mj-lt"/>
              </a:rPr>
              <a:t>，</a:t>
            </a:r>
            <a:r>
              <a:rPr>
                <a:latin typeface="+mj-lt"/>
                <a:ea typeface="+mj-lt"/>
                <a:cs typeface="+mj-lt"/>
              </a:rPr>
              <a:t>钱磊</a:t>
            </a:r>
            <a:r>
              <a:rPr>
                <a:latin typeface="+mj-lt"/>
                <a:ea typeface="+mj-lt"/>
                <a:cs typeface="+mj-lt"/>
              </a:rPr>
              <a:t>，</a:t>
            </a:r>
            <a:r>
              <a:rPr>
                <a:latin typeface="+mj-lt"/>
                <a:ea typeface="+mj-lt"/>
                <a:cs typeface="+mj-lt"/>
              </a:rPr>
              <a:t>张光远</a:t>
            </a:r>
            <a:r>
              <a:rPr>
                <a:latin typeface="+mj-lt"/>
                <a:ea typeface="+mj-lt"/>
                <a:cs typeface="+mj-lt"/>
              </a:rPr>
              <a:t>，</a:t>
            </a:r>
            <a:endParaRPr>
              <a:latin typeface="+mj-lt"/>
              <a:ea typeface="+mj-lt"/>
              <a:cs typeface="+mj-lt"/>
            </a:endParaRPr>
          </a:p>
          <a:p>
            <a:pPr algn="l">
              <a:buNone/>
              <a:defRPr sz="2000" b="1"/>
            </a:pPr>
            <a:r>
              <a:rPr>
                <a:latin typeface="+mj-lt"/>
                <a:ea typeface="+mj-lt"/>
                <a:cs typeface="+mj-lt"/>
              </a:rPr>
              <a:t>张欣雨</a:t>
            </a:r>
            <a:r>
              <a:rPr>
                <a:latin typeface="+mj-lt"/>
                <a:ea typeface="+mj-lt"/>
                <a:cs typeface="+mj-lt"/>
              </a:rPr>
              <a:t>，</a:t>
            </a:r>
            <a:r>
              <a:rPr>
                <a:latin typeface="+mj-lt"/>
                <a:ea typeface="+mj-lt"/>
                <a:cs typeface="+mj-lt"/>
              </a:rPr>
              <a:t>王路尧</a:t>
            </a:r>
            <a:r>
              <a:rPr>
                <a:latin typeface="+mj-lt"/>
                <a:ea typeface="+mj-lt"/>
                <a:cs typeface="+mj-lt"/>
              </a:rPr>
              <a:t>，Ralph Eatough</a:t>
            </a:r>
            <a:endParaRPr>
              <a:latin typeface="+mj-lt"/>
              <a:ea typeface="+mj-lt"/>
              <a:cs typeface="+mj-lt"/>
            </a:endParaRPr>
          </a:p>
          <a:p>
            <a:pPr algn="l">
              <a:buNone/>
              <a:defRPr sz="2000" b="1"/>
            </a:pPr>
            <a:r>
              <a:t>2026.0</a:t>
            </a:r>
            <a:r>
              <a:t>7</a:t>
            </a:r>
            <a:r>
              <a:t>.</a:t>
            </a:r>
            <a:r>
              <a:t>4</a:t>
            </a:r>
          </a:p>
        </p:txBody>
      </p:sp>
      <p:pic>
        <p:nvPicPr>
          <p:cNvPr id="106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225" y="4256405"/>
            <a:ext cx="3196590" cy="670560"/>
          </a:xfrm>
          <a:prstGeom prst="rect">
            <a:avLst/>
          </a:prstGeom>
          <a:ln w="12700">
            <a:miter/>
          </a:ln>
        </p:spPr>
      </p:pic>
      <p:pic>
        <p:nvPicPr>
          <p:cNvPr id="107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4059555"/>
            <a:ext cx="1210945" cy="1064260"/>
          </a:xfrm>
          <a:prstGeom prst="rect">
            <a:avLst/>
          </a:prstGeom>
          <a:ln w="12700">
            <a:miter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4" name="内容占位符 2"/>
          <p:cNvSpPr>
            <a:spLocks noGrp="1"/>
          </p:cNvSpPr>
          <p:nvPr>
            <p:ph type="body" idx="1"/>
          </p:nvPr>
        </p:nvSpPr>
        <p:spPr>
          <a:xfrm>
            <a:off x="540385" y="672465"/>
            <a:ext cx="7404100" cy="2865755"/>
          </a:xfrm>
          <a:prstGeom prst="rect">
            <a:avLst/>
          </a:prstGeom>
        </p:spPr>
        <p:txBody>
          <a:bodyPr>
            <a:normAutofit fontScale="70000"/>
          </a:bodyPr>
          <a:lstStyle/>
          <a:p>
            <a:pPr algn="l">
              <a:defRPr sz="2800"/>
            </a:pPr>
            <a:r>
              <a:t>方法</a:t>
            </a:r>
            <a:r>
              <a:t>：</a:t>
            </a:r>
            <a:r>
              <a:t>单脉冲搜索</a:t>
            </a:r>
          </a:p>
          <a:p>
            <a:pPr algn="l">
              <a:defRPr sz="2800"/>
            </a:pPr>
            <a:endParaRPr sz="2800">
              <a:solidFill>
                <a:srgbClr val="242B30"/>
              </a:solidFill>
              <a:latin typeface="Aptos"/>
              <a:ea typeface="Aptos"/>
              <a:cs typeface="Aptos"/>
            </a:endParaRPr>
          </a:p>
          <a:p>
            <a:pPr algn="l"/>
            <a:r>
              <a:rPr sz="2800">
                <a:solidFill>
                  <a:srgbClr val="242B30"/>
                </a:solidFill>
                <a:latin typeface="Aptos"/>
                <a:ea typeface="Aptos"/>
                <a:cs typeface="Aptos"/>
              </a:rPr>
              <a:t>补充 FFT 周期搜索对长周期、nulling 脉冲星</a:t>
            </a:r>
            <a:r>
              <a:rPr lang="zh-CN" sz="2800">
                <a:solidFill>
                  <a:srgbClr val="242B30"/>
                </a:solidFill>
                <a:latin typeface="Aptos"/>
                <a:ea typeface="Aptos"/>
                <a:cs typeface="Aptos"/>
              </a:rPr>
              <a:t>和</a:t>
            </a:r>
            <a:r>
              <a:rPr lang="en-US" altLang="zh-CN" sz="2800">
                <a:solidFill>
                  <a:srgbClr val="242B30"/>
                </a:solidFill>
                <a:latin typeface="Aptos"/>
                <a:ea typeface="Aptos"/>
                <a:cs typeface="Aptos"/>
              </a:rPr>
              <a:t>RRATs</a:t>
            </a:r>
            <a:r>
              <a:rPr lang="zh-CN" altLang="en-US" sz="2800">
                <a:solidFill>
                  <a:srgbClr val="242B30"/>
                </a:solidFill>
                <a:latin typeface="Aptos"/>
                <a:ea typeface="Aptos"/>
                <a:cs typeface="Aptos"/>
              </a:rPr>
              <a:t>等</a:t>
            </a:r>
            <a:r>
              <a:rPr sz="2800">
                <a:solidFill>
                  <a:srgbClr val="242B30"/>
                </a:solidFill>
                <a:latin typeface="Aptos"/>
                <a:ea typeface="Aptos"/>
                <a:cs typeface="Aptos"/>
              </a:rPr>
              <a:t>盲区</a:t>
            </a:r>
            <a:endParaRPr sz="2800">
              <a:solidFill>
                <a:srgbClr val="242B30"/>
              </a:solidFill>
              <a:latin typeface="Aptos"/>
              <a:ea typeface="Aptos"/>
              <a:cs typeface="Aptos"/>
            </a:endParaRPr>
          </a:p>
          <a:p>
            <a:pPr algn="l"/>
            <a:r>
              <a:rPr lang="zh-CN" altLang="en-US" sz="2800">
                <a:latin typeface="+mj-lt"/>
                <a:ea typeface="+mj-lt"/>
                <a:cs typeface="+mj-lt"/>
                <a:sym typeface="+mn-ea"/>
              </a:rPr>
              <a:t>短驻留时间下长周期脉冲星可能只看到一两个脉冲，通过单脉冲搜索能把这些“入口信号”发现</a:t>
            </a:r>
            <a:r>
              <a:rPr lang="en-US" altLang="zh-CN" sz="2800">
                <a:latin typeface="+mj-lt"/>
                <a:ea typeface="+mj-lt"/>
                <a:cs typeface="+mj-lt"/>
                <a:sym typeface="+mn-ea"/>
              </a:rPr>
              <a:t>，</a:t>
            </a:r>
            <a:r>
              <a:rPr lang="zh-CN" altLang="en-US" sz="2800">
                <a:latin typeface="+mj-lt"/>
                <a:ea typeface="+mj-lt"/>
                <a:cs typeface="+mj-lt"/>
                <a:sym typeface="+mn-ea"/>
              </a:rPr>
              <a:t>从而后续定位</a:t>
            </a:r>
            <a:r>
              <a:rPr lang="en-US" altLang="zh-CN" sz="2800">
                <a:latin typeface="+mj-lt"/>
                <a:ea typeface="+mj-lt"/>
                <a:cs typeface="+mj-lt"/>
                <a:sym typeface="+mn-ea"/>
              </a:rPr>
              <a:t>、</a:t>
            </a:r>
            <a:r>
              <a:rPr lang="zh-CN" altLang="en-US" sz="2800">
                <a:latin typeface="+mj-lt"/>
                <a:ea typeface="+mj-lt"/>
                <a:cs typeface="+mj-lt"/>
                <a:sym typeface="+mn-ea"/>
              </a:rPr>
              <a:t>跟踪、验证新的候选体</a:t>
            </a:r>
            <a:endParaRPr lang="zh-CN" altLang="en-US" sz="2800">
              <a:latin typeface="+mj-lt"/>
              <a:ea typeface="+mj-lt"/>
              <a:cs typeface="+mj-lt"/>
              <a:sym typeface="+mn-ea"/>
            </a:endParaRPr>
          </a:p>
          <a:p>
            <a:pPr algn="l"/>
            <a:r>
              <a:rPr lang="zh-CN" altLang="en-US" sz="2800">
                <a:latin typeface="+mj-lt"/>
                <a:ea typeface="+mj-lt"/>
                <a:cs typeface="+mj-lt"/>
                <a:sym typeface="+mn-ea"/>
              </a:rPr>
              <a:t>单脉冲搜索时间快</a:t>
            </a:r>
            <a:r>
              <a:rPr lang="en-US" altLang="zh-CN" sz="2800">
                <a:latin typeface="+mj-lt"/>
                <a:ea typeface="+mj-lt"/>
                <a:cs typeface="+mj-lt"/>
                <a:sym typeface="+mn-ea"/>
              </a:rPr>
              <a:t>，</a:t>
            </a:r>
            <a:r>
              <a:rPr lang="zh-CN" altLang="en-US" sz="2800">
                <a:latin typeface="+mj-lt"/>
                <a:ea typeface="+mj-lt"/>
                <a:cs typeface="+mj-lt"/>
                <a:sym typeface="+mn-ea"/>
              </a:rPr>
              <a:t>适用于快速处理巡天数据</a:t>
            </a:r>
            <a:endParaRPr sz="2800">
              <a:solidFill>
                <a:srgbClr val="242B30"/>
              </a:solidFill>
              <a:latin typeface="Aptos"/>
              <a:ea typeface="Aptos"/>
              <a:cs typeface="Aptos"/>
            </a:endParaRPr>
          </a:p>
          <a:p>
            <a:pPr algn="l">
              <a:defRPr sz="2800"/>
            </a:pPr>
            <a:r>
              <a:t>FAST 极高灵敏度和 19 波束的漂移扫描积累了大规模巡天数据</a:t>
            </a:r>
          </a:p>
          <a:p>
            <a:pPr algn="l">
              <a:buNone/>
              <a:defRPr sz="2800"/>
            </a:pPr>
          </a:p>
        </p:txBody>
      </p:sp>
      <p:sp>
        <p:nvSpPr>
          <p:cNvPr id="105" name="文本框 4"/>
          <p:cNvSpPr>
            <a:spLocks noGrp="1"/>
          </p:cNvSpPr>
          <p:nvPr/>
        </p:nvSpPr>
        <p:spPr>
          <a:xfrm>
            <a:off x="1462405" y="47625"/>
            <a:ext cx="5255260" cy="624841"/>
          </a:xfrm>
          <a:prstGeom prst="rect">
            <a:avLst/>
          </a:prstGeom>
          <a:ln w="12700"/>
        </p:spPr>
        <p:txBody>
          <a:bodyPr lIns="45719" rIns="45719">
            <a:spAutoFit/>
          </a:bodyPr>
          <a:lstStyle>
            <a:lvl1pPr algn="ctr">
              <a:buNone/>
              <a:defRPr sz="3000" b="1">
                <a:latin typeface="+mj-lt"/>
                <a:ea typeface="+mj-lt"/>
                <a:cs typeface="+mj-lt"/>
              </a:defRPr>
            </a:lvl1pPr>
          </a:lstStyle>
          <a:p>
            <a:pPr>
              <a:buNone/>
              <a:defRPr>
                <a:latin typeface="Calibri"/>
                <a:ea typeface="Calibri"/>
                <a:cs typeface="Calibri"/>
              </a:defRPr>
            </a:pPr>
            <a:r>
              <a:rPr>
                <a:latin typeface="+mj-lt"/>
                <a:ea typeface="+mj-lt"/>
                <a:cs typeface="+mj-lt"/>
              </a:rPr>
              <a:t>研究背景</a:t>
            </a:r>
            <a:endParaRPr>
              <a:latin typeface="+mj-lt"/>
              <a:ea typeface="+mj-lt"/>
              <a:cs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0" name="文本框 3"/>
          <p:cNvSpPr>
            <a:spLocks noGrp="1"/>
          </p:cNvSpPr>
          <p:nvPr/>
        </p:nvSpPr>
        <p:spPr>
          <a:xfrm>
            <a:off x="-1" y="-20320"/>
            <a:ext cx="9052561" cy="553085"/>
          </a:xfrm>
          <a:prstGeom prst="rect">
            <a:avLst/>
          </a:prstGeom>
          <a:ln w="12700"/>
        </p:spPr>
        <p:txBody>
          <a:bodyPr lIns="45719" rIns="45719">
            <a:spAutoFit/>
          </a:bodyPr>
          <a:lstStyle/>
          <a:p>
            <a:pPr algn="ctr">
              <a:buNone/>
              <a:defRPr sz="3000" b="1"/>
            </a:pPr>
            <a:r>
              <a:t>FAST</a:t>
            </a:r>
            <a:r>
              <a:rPr lang="en-US"/>
              <a:t> </a:t>
            </a:r>
            <a:r>
              <a:rPr lang="en-US" altLang="zh-CN"/>
              <a:t>Piggyback Observation of Pulsars (POP)</a:t>
            </a:r>
            <a:r>
              <a:rPr lang="en-US"/>
              <a:t> </a:t>
            </a:r>
            <a:endParaRPr lang="en-US"/>
          </a:p>
        </p:txBody>
      </p:sp>
      <p:sp>
        <p:nvSpPr>
          <p:cNvPr id="111" name="文本框 7"/>
          <p:cNvSpPr>
            <a:spLocks noGrp="1"/>
          </p:cNvSpPr>
          <p:nvPr/>
        </p:nvSpPr>
        <p:spPr>
          <a:xfrm>
            <a:off x="462279" y="401954"/>
            <a:ext cx="8636001" cy="1322070"/>
          </a:xfrm>
          <a:prstGeom prst="rect">
            <a:avLst/>
          </a:prstGeom>
          <a:ln w="12700"/>
        </p:spPr>
        <p:txBody>
          <a:bodyPr lIns="45719" rIns="45719">
            <a:spAutoFit/>
          </a:bodyPr>
          <a:lstStyle/>
          <a:p>
            <a:pPr marL="285750" indent="-285750">
              <a:buChar char="•"/>
              <a:defRPr sz="1600"/>
            </a:pPr>
            <a:r>
              <a:rPr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FAST</a:t>
            </a:r>
            <a:r>
              <a:rPr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高灵敏度优势，</a:t>
            </a:r>
            <a:r>
              <a:rPr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19 </a:t>
            </a:r>
            <a:r>
              <a:rPr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波束漂移扫描的高效巡天能力</a:t>
            </a:r>
            <a:endParaRPr>
              <a:latin typeface="PingFang SC Regular" panose="020B0400000000000000" charset="-122"/>
              <a:ea typeface="PingFang SC Regular" panose="020B0400000000000000" charset="-122"/>
              <a:cs typeface="PingFang SC Regular" panose="020B0400000000000000" charset="-122"/>
            </a:endParaRPr>
          </a:p>
          <a:p>
            <a:pPr marL="285750" indent="-285750">
              <a:buChar char="•"/>
              <a:defRPr sz="1600"/>
            </a:pPr>
            <a:r>
              <a:rPr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漂移扫描模式：带角度保位漂移</a:t>
            </a:r>
            <a:r>
              <a:rPr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(DecDriftWithAngle)</a:t>
            </a:r>
            <a:endParaRPr>
              <a:latin typeface="PingFang SC Regular" panose="020B0400000000000000" charset="-122"/>
              <a:ea typeface="PingFang SC Regular" panose="020B0400000000000000" charset="-122"/>
              <a:cs typeface="PingFang SC Regular" panose="020B0400000000000000" charset="-122"/>
            </a:endParaRPr>
          </a:p>
          <a:p>
            <a:pPr marL="285750" indent="-285750">
              <a:buChar char="•"/>
              <a:defRPr sz="1600"/>
            </a:pPr>
            <a:r>
              <a:rPr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19-beam L-band receiver (1.05-1.45 GHz), dual linear polarizations, 1024 channels, 196.608 </a:t>
            </a:r>
            <a:r>
              <a:rPr lang="en-US" altLang="en-US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µ</a:t>
            </a:r>
            <a:r>
              <a:rPr lang="en-US" altLang="zh-CN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s</a:t>
            </a:r>
            <a:r>
              <a:rPr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 sampling.</a:t>
            </a:r>
            <a:endParaRPr>
              <a:latin typeface="PingFang SC Regular" panose="020B0400000000000000" charset="-122"/>
              <a:ea typeface="PingFang SC Regular" panose="020B0400000000000000" charset="-122"/>
              <a:cs typeface="PingFang SC Regular" panose="020B0400000000000000" charset="-122"/>
            </a:endParaRPr>
          </a:p>
          <a:p>
            <a:pPr marL="285750" indent="-285750">
              <a:buChar char="•"/>
              <a:defRPr sz="1600" b="1"/>
            </a:pPr>
            <a:r>
              <a:rPr lang="en-US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目前已发现</a:t>
            </a:r>
            <a:r>
              <a:rPr lang="en-US">
                <a:solidFill>
                  <a:srgbClr val="FF0000"/>
                </a:solidFill>
                <a:latin typeface="PingFang SC Semibold" panose="020B0400000000000000" charset="-122"/>
                <a:ea typeface="PingFang SC Semibold" panose="020B0400000000000000" charset="-122"/>
                <a:cs typeface="PingFang SC Regular" panose="020B0400000000000000" charset="-122"/>
              </a:rPr>
              <a:t>63</a:t>
            </a:r>
            <a:r>
              <a:rPr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颗新脉冲星候选体和</a:t>
            </a:r>
            <a:r>
              <a:rPr lang="en-US">
                <a:solidFill>
                  <a:srgbClr val="FF0000"/>
                </a:solidFill>
                <a:latin typeface="PingFang SC Semibold" panose="020B0400000000000000" charset="-122"/>
                <a:ea typeface="PingFang SC Semibold" panose="020B0400000000000000" charset="-122"/>
                <a:cs typeface="PingFang SC Regular" panose="020B0400000000000000" charset="-122"/>
              </a:rPr>
              <a:t>9</a:t>
            </a:r>
            <a:r>
              <a:rPr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个FRB</a:t>
            </a:r>
            <a:endParaRPr b="0">
              <a:latin typeface="PingFang SC Regular" panose="020B0400000000000000" charset="-122"/>
              <a:ea typeface="PingFang SC Regular" panose="020B0400000000000000" charset="-122"/>
              <a:cs typeface="PingFang SC Regular" panose="020B0400000000000000" charset="-122"/>
            </a:endParaRPr>
          </a:p>
        </p:txBody>
      </p:sp>
      <p:pic>
        <p:nvPicPr>
          <p:cNvPr id="118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28640" y="2139950"/>
            <a:ext cx="3596640" cy="2918460"/>
          </a:xfrm>
          <a:prstGeom prst="rect">
            <a:avLst/>
          </a:prstGeom>
          <a:ln w="12700" cap="flat">
            <a:noFill/>
            <a:miter/>
          </a:ln>
        </p:spPr>
      </p:pic>
      <p:sp>
        <p:nvSpPr>
          <p:cNvPr id="113" name="文本框 2"/>
          <p:cNvSpPr>
            <a:spLocks noGrp="1"/>
          </p:cNvSpPr>
          <p:nvPr/>
        </p:nvSpPr>
        <p:spPr>
          <a:xfrm>
            <a:off x="5819775" y="1790065"/>
            <a:ext cx="3405505" cy="363220"/>
          </a:xfrm>
          <a:prstGeom prst="rect">
            <a:avLst/>
          </a:prstGeom>
          <a:noFill/>
          <a:ln w="12700">
            <a:noFill/>
          </a:ln>
        </p:spPr>
        <p:txBody>
          <a:bodyPr wrap="square" lIns="45719" tIns="45719" rIns="45719" bIns="45719" anchor="t">
            <a:noAutofit/>
          </a:bodyPr>
          <a:lstStyle>
            <a:lvl1pPr>
              <a:buNone/>
              <a:defRPr sz="1200"/>
            </a:lvl1pPr>
          </a:lstStyle>
          <a:p>
            <a:pPr algn="ctr">
              <a:buNone/>
            </a:pPr>
            <a:r>
              <a:t>Sun Jinghai &amp; Yang Qingliang</a:t>
            </a:r>
            <a:r>
              <a:t>，</a:t>
            </a:r>
          </a:p>
          <a:p>
            <a:pPr algn="ctr">
              <a:buNone/>
            </a:pPr>
            <a:r>
              <a:t>FAST 19 </a:t>
            </a:r>
            <a:r>
              <a:t>beams</a:t>
            </a:r>
          </a:p>
        </p:txBody>
      </p:sp>
      <p:pic>
        <p:nvPicPr>
          <p:cNvPr id="120" name="DC_scan_public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6240" y="1707515"/>
            <a:ext cx="6376670" cy="3374390"/>
          </a:xfrm>
          <a:prstGeom prst="rect">
            <a:avLst/>
          </a:prstGeom>
          <a:ln w="12700">
            <a:miter/>
          </a:ln>
        </p:spPr>
      </p:pic>
      <p:sp>
        <p:nvSpPr>
          <p:cNvPr id="2" name="文本框 1"/>
          <p:cNvSpPr txBox="1"/>
          <p:nvPr/>
        </p:nvSpPr>
        <p:spPr>
          <a:xfrm>
            <a:off x="6300470" y="483870"/>
            <a:ext cx="25946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巡天项目详见钱磊报告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7" name="FAST 19波束 漂移扫描"/>
          <p:cNvSpPr>
            <a:spLocks noGrp="1"/>
          </p:cNvSpPr>
          <p:nvPr>
            <p:ph type="title"/>
          </p:nvPr>
        </p:nvSpPr>
        <p:spPr>
          <a:xfrm>
            <a:off x="1344197" y="-80"/>
            <a:ext cx="6455606" cy="661273"/>
          </a:xfrm>
          <a:prstGeom prst="rect">
            <a:avLst/>
          </a:prstGeom>
        </p:spPr>
        <p:txBody>
          <a:bodyPr/>
          <a:lstStyle>
            <a:lvl1pPr>
              <a:buNone/>
              <a:defRPr sz="3210"/>
            </a:lvl1pPr>
          </a:lstStyle>
          <a:p>
            <a:r>
              <a:t>FAST 19波束 漂移扫描</a:t>
            </a:r>
          </a:p>
        </p:txBody>
      </p:sp>
      <p:pic>
        <p:nvPicPr>
          <p:cNvPr id="125" name="图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858" y="772296"/>
            <a:ext cx="3000870" cy="2785396"/>
          </a:xfrm>
          <a:prstGeom prst="rect">
            <a:avLst/>
          </a:prstGeom>
          <a:ln w="12700" cap="flat">
            <a:noFill/>
            <a:miter/>
          </a:ln>
        </p:spPr>
      </p:pic>
      <p:sp>
        <p:nvSpPr>
          <p:cNvPr id="119" name="Peng Jiang et al. 2019"/>
          <p:cNvSpPr>
            <a:spLocks noGrp="1"/>
          </p:cNvSpPr>
          <p:nvPr/>
        </p:nvSpPr>
        <p:spPr>
          <a:xfrm>
            <a:off x="568714" y="3639072"/>
            <a:ext cx="2009156" cy="241648"/>
          </a:xfrm>
          <a:prstGeom prst="rect">
            <a:avLst/>
          </a:prstGeom>
          <a:noFill/>
          <a:ln w="1270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t>Peng Jiang et al. 2019</a:t>
            </a:r>
          </a:p>
        </p:txBody>
      </p:sp>
      <p:sp>
        <p:nvSpPr>
          <p:cNvPr id="121" name="As a function of frequency HPBW ∼ 2.9′− 3.4′"/>
          <p:cNvSpPr>
            <a:spLocks noGrp="1"/>
          </p:cNvSpPr>
          <p:nvPr/>
        </p:nvSpPr>
        <p:spPr>
          <a:xfrm>
            <a:off x="73025" y="4371975"/>
            <a:ext cx="3524885" cy="269240"/>
          </a:xfrm>
          <a:prstGeom prst="rect">
            <a:avLst/>
          </a:prstGeom>
          <a:ln w="12700"/>
        </p:spPr>
        <p:txBody>
          <a:bodyPr wrap="none" lIns="0" tIns="0" rIns="0" bIns="0">
            <a:noAutofit/>
          </a:bodyPr>
          <a:lstStyle/>
          <a:p>
            <a:pPr marL="285750" indent="-285750" algn="l">
              <a:buChar char="•"/>
            </a:pPr>
            <a:r>
              <a:t>As a function of frequency HPBW ∼ 2.9′− 3.4′</a:t>
            </a:r>
          </a:p>
          <a:p>
            <a:pPr marL="285750" indent="-285750" algn="l">
              <a:buChar char="•"/>
            </a:pPr>
            <a:r>
              <a:t>drift-scan crossing time </a:t>
            </a:r>
            <a:r>
              <a:t>∼</a:t>
            </a:r>
            <a:r>
              <a:t> 12s </a:t>
            </a:r>
            <a:r>
              <a:t>− </a:t>
            </a:r>
            <a:r>
              <a:t>14s </a:t>
            </a:r>
          </a:p>
        </p:txBody>
      </p:sp>
      <p:pic>
        <p:nvPicPr>
          <p:cNvPr id="128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920" y="555625"/>
            <a:ext cx="6177915" cy="31972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3" name="文本框 3"/>
          <p:cNvSpPr>
            <a:spLocks noGrp="1"/>
          </p:cNvSpPr>
          <p:nvPr/>
        </p:nvSpPr>
        <p:spPr>
          <a:xfrm>
            <a:off x="45719" y="0"/>
            <a:ext cx="9052561" cy="521970"/>
          </a:xfrm>
          <a:prstGeom prst="rect">
            <a:avLst/>
          </a:prstGeom>
          <a:ln w="12700"/>
        </p:spPr>
        <p:txBody>
          <a:bodyPr lIns="45719" rIns="45719">
            <a:spAutoFit/>
          </a:bodyPr>
          <a:lstStyle>
            <a:lvl1pPr algn="ctr">
              <a:buNone/>
              <a:defRPr sz="3000" b="1">
                <a:latin typeface="+mj-lt"/>
                <a:ea typeface="+mj-lt"/>
                <a:cs typeface="+mj-lt"/>
              </a:defRPr>
            </a:lvl1pPr>
          </a:lstStyle>
          <a:p>
            <a:pPr>
              <a:buNone/>
              <a:defRPr>
                <a:latin typeface="Calibri"/>
                <a:ea typeface="Calibri"/>
                <a:cs typeface="Calibri"/>
              </a:defRPr>
            </a:pPr>
            <a:r>
              <a:rPr sz="2800" b="1">
                <a:solidFill>
                  <a:srgbClr val="0D2E42"/>
                </a:solidFill>
                <a:latin typeface="Aptos"/>
                <a:ea typeface="Aptos"/>
                <a:cs typeface="Aptos"/>
              </a:rPr>
              <a:t>单脉冲搜索流程</a:t>
            </a:r>
            <a:endParaRPr sz="2800" b="1">
              <a:solidFill>
                <a:srgbClr val="0D2E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4" name="TextBox 133"/>
          <p:cNvSpPr>
            <a:spLocks noGrp="1"/>
          </p:cNvSpPr>
          <p:nvPr/>
        </p:nvSpPr>
        <p:spPr>
          <a:xfrm>
            <a:off x="568325" y="2995295"/>
            <a:ext cx="7635240" cy="424815"/>
          </a:xfrm>
          <a:prstGeom prst="rect">
            <a:avLst/>
          </a:prstGeom>
          <a:noFill/>
        </p:spPr>
        <p:txBody>
          <a:bodyPr wrap="square" lIns="36576" tIns="18288" rIns="36576" bIns="18288" anchor="t">
            <a:noAutofit/>
          </a:bodyPr>
          <a:lstStyle/>
          <a:p>
            <a:pPr algn="l">
              <a:buNone/>
            </a:pPr>
            <a:r>
              <a:rPr sz="1220" b="1">
                <a:solidFill>
                  <a:srgbClr val="143645"/>
                </a:solidFill>
                <a:latin typeface="Aptos"/>
                <a:ea typeface="Aptos"/>
                <a:cs typeface="Aptos"/>
              </a:rPr>
              <a:t>搜索</a:t>
            </a:r>
            <a:r>
              <a:rPr sz="1220" b="1">
                <a:solidFill>
                  <a:srgbClr val="143645"/>
                </a:solidFill>
                <a:latin typeface="Aptos"/>
                <a:ea typeface="Aptos"/>
                <a:cs typeface="Aptos"/>
              </a:rPr>
              <a:t>参数</a:t>
            </a:r>
            <a:r>
              <a:rPr sz="1220" b="1">
                <a:solidFill>
                  <a:srgbClr val="143645"/>
                </a:solidFill>
                <a:latin typeface="Aptos"/>
                <a:ea typeface="Aptos"/>
                <a:cs typeface="Aptos"/>
              </a:rPr>
              <a:t>：</a:t>
            </a:r>
            <a:endParaRPr sz="1220" b="1">
              <a:solidFill>
                <a:srgbClr val="143645"/>
              </a:solidFill>
              <a:latin typeface="Aptos"/>
              <a:ea typeface="Aptos"/>
              <a:cs typeface="Aptos"/>
            </a:endParaRPr>
          </a:p>
          <a:p>
            <a:pPr marL="285750" indent="-285750" algn="l">
              <a:buChar char="•"/>
            </a:pPr>
            <a:r>
              <a:rPr sz="1220" b="1">
                <a:solidFill>
                  <a:srgbClr val="143645"/>
                </a:solidFill>
                <a:latin typeface="Aptos"/>
                <a:ea typeface="Aptos"/>
                <a:cs typeface="Aptos"/>
              </a:rPr>
              <a:t>DM </a:t>
            </a:r>
            <a:r>
              <a:rPr sz="1220" b="1">
                <a:solidFill>
                  <a:srgbClr val="143645"/>
                </a:solidFill>
                <a:latin typeface="Aptos"/>
                <a:ea typeface="Aptos"/>
                <a:cs typeface="Aptos"/>
              </a:rPr>
              <a:t>:</a:t>
            </a:r>
            <a:r>
              <a:rPr sz="1220" b="1">
                <a:solidFill>
                  <a:srgbClr val="143645"/>
                </a:solidFill>
                <a:latin typeface="Aptos"/>
                <a:ea typeface="Aptos"/>
                <a:cs typeface="Aptos"/>
              </a:rPr>
              <a:t> 1</a:t>
            </a:r>
            <a:r>
              <a:rPr sz="1220" b="1">
                <a:solidFill>
                  <a:srgbClr val="143645"/>
                </a:solidFill>
                <a:latin typeface="Aptos"/>
                <a:ea typeface="Aptos"/>
                <a:cs typeface="Aptos"/>
              </a:rPr>
              <a:t>0</a:t>
            </a:r>
            <a:r>
              <a:rPr sz="1220" b="1">
                <a:solidFill>
                  <a:srgbClr val="143645"/>
                </a:solidFill>
                <a:latin typeface="Aptos"/>
                <a:ea typeface="Aptos"/>
                <a:cs typeface="Aptos"/>
              </a:rPr>
              <a:t>-5000 pc cm^-3   </a:t>
            </a:r>
            <a:endParaRPr sz="1220" b="1">
              <a:solidFill>
                <a:srgbClr val="143645"/>
              </a:solidFill>
              <a:latin typeface="Aptos"/>
              <a:ea typeface="Aptos"/>
              <a:cs typeface="Aptos"/>
            </a:endParaRPr>
          </a:p>
          <a:p>
            <a:pPr marL="285750" indent="-285750" algn="l">
              <a:buChar char="•"/>
            </a:pPr>
            <a:r>
              <a:rPr sz="1220" b="1">
                <a:solidFill>
                  <a:srgbClr val="143645"/>
                </a:solidFill>
                <a:latin typeface="Aptos"/>
                <a:ea typeface="Aptos"/>
                <a:cs typeface="Aptos"/>
              </a:rPr>
              <a:t>pulse width </a:t>
            </a:r>
            <a:r>
              <a:rPr sz="1220" b="1">
                <a:solidFill>
                  <a:srgbClr val="143645"/>
                </a:solidFill>
                <a:latin typeface="Aptos"/>
                <a:ea typeface="Aptos"/>
                <a:cs typeface="Aptos"/>
              </a:rPr>
              <a:t>:</a:t>
            </a:r>
            <a:r>
              <a:rPr sz="1220" b="1">
                <a:solidFill>
                  <a:srgbClr val="143645"/>
                </a:solidFill>
                <a:latin typeface="Aptos"/>
                <a:ea typeface="Aptos"/>
                <a:cs typeface="Aptos"/>
              </a:rPr>
              <a:t> 0.2-100 ms   </a:t>
            </a:r>
            <a:endParaRPr sz="1220" b="1">
              <a:solidFill>
                <a:srgbClr val="143645"/>
              </a:solidFill>
              <a:latin typeface="Aptos"/>
              <a:ea typeface="Aptos"/>
              <a:cs typeface="Aptos"/>
            </a:endParaRPr>
          </a:p>
          <a:p>
            <a:pPr marL="285750" indent="-285750" algn="l">
              <a:buChar char="•"/>
            </a:pPr>
            <a:r>
              <a:rPr sz="1220" b="1">
                <a:solidFill>
                  <a:srgbClr val="143645"/>
                </a:solidFill>
                <a:latin typeface="Aptos"/>
                <a:ea typeface="Aptos"/>
                <a:cs typeface="Aptos"/>
              </a:rPr>
              <a:t>S/N &gt;= </a:t>
            </a:r>
            <a:r>
              <a:rPr sz="1220" b="1">
                <a:solidFill>
                  <a:srgbClr val="143645"/>
                </a:solidFill>
                <a:latin typeface="Aptos"/>
                <a:ea typeface="Aptos"/>
                <a:cs typeface="Aptos"/>
              </a:rPr>
              <a:t>8.0</a:t>
            </a:r>
            <a:r>
              <a:rPr sz="1220" b="1">
                <a:solidFill>
                  <a:srgbClr val="143645"/>
                </a:solidFill>
                <a:latin typeface="Aptos"/>
                <a:ea typeface="Aptos"/>
                <a:cs typeface="Aptos"/>
              </a:rPr>
              <a:t> </a:t>
            </a:r>
            <a:endParaRPr sz="1220" b="1">
              <a:solidFill>
                <a:srgbClr val="14364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47" name="TextBox 146"/>
          <p:cNvSpPr>
            <a:spLocks noGrp="1"/>
          </p:cNvSpPr>
          <p:nvPr/>
        </p:nvSpPr>
        <p:spPr>
          <a:xfrm>
            <a:off x="567563" y="4713351"/>
            <a:ext cx="7955279" cy="201168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>
              <a:buNone/>
            </a:pPr>
            <a:r>
              <a:rPr sz="850" b="0">
                <a:solidFill>
                  <a:srgbClr val="70767C"/>
                </a:solidFill>
                <a:latin typeface="Aptos"/>
                <a:ea typeface="Aptos"/>
                <a:cs typeface="Aptos"/>
              </a:rPr>
              <a:t>Sources: Men &amp; Barr 2024, TransientX; Mickaliger et al. 2018; Ransom 2011, PRESTO.</a:t>
            </a:r>
            <a:endParaRPr sz="850" b="0">
              <a:solidFill>
                <a:srgbClr val="70767C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6" name="Rectangle 125"/>
          <p:cNvSpPr>
            <a:spLocks noGrp="1"/>
          </p:cNvSpPr>
          <p:nvPr/>
        </p:nvSpPr>
        <p:spPr>
          <a:xfrm>
            <a:off x="337185" y="892175"/>
            <a:ext cx="73025" cy="1920240"/>
          </a:xfrm>
          <a:prstGeom prst="rect">
            <a:avLst/>
          </a:prstGeom>
          <a:solidFill>
            <a:srgbClr val="265E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4" name="Rectangle 124"/>
          <p:cNvSpPr>
            <a:spLocks noGrp="1"/>
          </p:cNvSpPr>
          <p:nvPr/>
        </p:nvSpPr>
        <p:spPr>
          <a:xfrm>
            <a:off x="414655" y="888365"/>
            <a:ext cx="3886200" cy="1920240"/>
          </a:xfrm>
          <a:prstGeom prst="rect">
            <a:avLst/>
          </a:prstGeom>
          <a:solidFill>
            <a:srgbClr val="F6F8FA"/>
          </a:solidFill>
          <a:ln w="10160">
            <a:solidFill>
              <a:srgbClr val="C4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27" name="TextBox 126"/>
          <p:cNvSpPr>
            <a:spLocks noGrp="1"/>
          </p:cNvSpPr>
          <p:nvPr/>
        </p:nvSpPr>
        <p:spPr>
          <a:xfrm>
            <a:off x="589915" y="1030605"/>
            <a:ext cx="3611880" cy="527685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>
              <a:buNone/>
            </a:pPr>
            <a:r>
              <a:rPr sz="1600" b="1">
                <a:solidFill>
                  <a:srgbClr val="0D2E42"/>
                </a:solidFill>
                <a:latin typeface="Aptos"/>
                <a:ea typeface="Aptos"/>
                <a:cs typeface="Aptos"/>
              </a:rPr>
              <a:t>TransientX</a:t>
            </a:r>
            <a:r>
              <a:rPr sz="1600" b="1">
                <a:solidFill>
                  <a:srgbClr val="0D2E42"/>
                </a:solidFill>
                <a:latin typeface="Aptos"/>
                <a:ea typeface="Aptos"/>
                <a:cs typeface="Aptos"/>
              </a:rPr>
              <a:t> </a:t>
            </a:r>
            <a:r>
              <a:rPr sz="1600"/>
              <a:t>(Yunpeng Men et al. 2024)</a:t>
            </a:r>
            <a:endParaRPr sz="1600"/>
          </a:p>
          <a:p>
            <a:pPr algn="l">
              <a:buNone/>
            </a:pPr>
            <a:r>
              <a:rPr sz="1600" b="1">
                <a:solidFill>
                  <a:srgbClr val="0D2E42"/>
                </a:solidFill>
                <a:latin typeface="Aptos"/>
                <a:ea typeface="Aptos"/>
                <a:cs typeface="Aptos"/>
              </a:rPr>
              <a:t> </a:t>
            </a:r>
            <a:endParaRPr sz="1600" b="1">
              <a:solidFill>
                <a:srgbClr val="0D2E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8" name="TextBox 127"/>
          <p:cNvSpPr>
            <a:spLocks noGrp="1"/>
          </p:cNvSpPr>
          <p:nvPr/>
        </p:nvSpPr>
        <p:spPr>
          <a:xfrm>
            <a:off x="589915" y="1359535"/>
            <a:ext cx="3593465" cy="996950"/>
          </a:xfrm>
          <a:prstGeom prst="rect">
            <a:avLst/>
          </a:prstGeom>
          <a:noFill/>
        </p:spPr>
        <p:txBody>
          <a:bodyPr wrap="square" lIns="36576" tIns="18288" rIns="36576" bIns="18288" anchor="t">
            <a:spAutoFit/>
          </a:bodyPr>
          <a:lstStyle/>
          <a:p>
            <a:pPr algn="l">
              <a:buNone/>
            </a:pPr>
            <a:r>
              <a:rPr sz="1250" b="0">
                <a:solidFill>
                  <a:srgbClr val="242B30"/>
                </a:solidFill>
                <a:latin typeface="Aptos"/>
                <a:ea typeface="Aptos"/>
                <a:cs typeface="Aptos"/>
              </a:rPr>
              <a:t>• normalisation </a:t>
            </a:r>
            <a:r>
              <a:rPr sz="1250" b="0">
                <a:solidFill>
                  <a:srgbClr val="242B30"/>
                </a:solidFill>
                <a:latin typeface="Aptos"/>
                <a:ea typeface="Aptos"/>
                <a:cs typeface="Aptos"/>
              </a:rPr>
              <a:t>and</a:t>
            </a:r>
            <a:r>
              <a:rPr sz="1250" b="0">
                <a:solidFill>
                  <a:srgbClr val="242B30"/>
                </a:solidFill>
                <a:latin typeface="Aptos"/>
                <a:ea typeface="Aptos"/>
                <a:cs typeface="Aptos"/>
              </a:rPr>
              <a:t> RFI mitigation</a:t>
            </a:r>
            <a:endParaRPr sz="1250" b="0">
              <a:solidFill>
                <a:srgbClr val="242B30"/>
              </a:solidFill>
              <a:latin typeface="Aptos"/>
              <a:ea typeface="Aptos"/>
              <a:cs typeface="Aptos"/>
            </a:endParaRPr>
          </a:p>
          <a:p>
            <a:pPr algn="l">
              <a:buNone/>
            </a:pPr>
            <a:r>
              <a:rPr sz="1250" b="0">
                <a:solidFill>
                  <a:srgbClr val="242B30"/>
                </a:solidFill>
                <a:latin typeface="Aptos"/>
                <a:ea typeface="Aptos"/>
                <a:cs typeface="Aptos"/>
              </a:rPr>
              <a:t>• sub-band dedispersion</a:t>
            </a:r>
            <a:endParaRPr sz="1250" b="0">
              <a:solidFill>
                <a:srgbClr val="242B30"/>
              </a:solidFill>
              <a:latin typeface="Aptos"/>
              <a:ea typeface="Aptos"/>
              <a:cs typeface="Aptos"/>
            </a:endParaRPr>
          </a:p>
          <a:p>
            <a:pPr algn="l">
              <a:buNone/>
            </a:pPr>
            <a:r>
              <a:rPr sz="1250" b="0">
                <a:solidFill>
                  <a:srgbClr val="242B30"/>
                </a:solidFill>
                <a:latin typeface="Aptos"/>
                <a:ea typeface="Aptos"/>
                <a:cs typeface="Aptos"/>
              </a:rPr>
              <a:t>• boxcar matched filtering</a:t>
            </a:r>
            <a:endParaRPr sz="1250" b="0">
              <a:solidFill>
                <a:srgbClr val="242B30"/>
              </a:solidFill>
              <a:latin typeface="Aptos"/>
              <a:ea typeface="Aptos"/>
              <a:cs typeface="Aptos"/>
            </a:endParaRPr>
          </a:p>
          <a:p>
            <a:pPr algn="l">
              <a:buNone/>
            </a:pPr>
            <a:r>
              <a:rPr sz="1250" b="0">
                <a:solidFill>
                  <a:srgbClr val="242B30"/>
                </a:solidFill>
                <a:latin typeface="Aptos"/>
                <a:ea typeface="Aptos"/>
                <a:cs typeface="Aptos"/>
              </a:rPr>
              <a:t>• DBSCAN：合并同一脉冲的重复候选</a:t>
            </a:r>
            <a:endParaRPr sz="1250" b="0">
              <a:solidFill>
                <a:srgbClr val="242B30"/>
              </a:solidFill>
              <a:latin typeface="Aptos"/>
              <a:ea typeface="Aptos"/>
              <a:cs typeface="Aptos"/>
            </a:endParaRPr>
          </a:p>
          <a:p>
            <a:pPr algn="l">
              <a:buNone/>
            </a:pPr>
            <a:r>
              <a:rPr sz="1250" b="0">
                <a:solidFill>
                  <a:srgbClr val="242B30"/>
                </a:solidFill>
                <a:latin typeface="Aptos"/>
                <a:ea typeface="Aptos"/>
                <a:cs typeface="Aptos"/>
              </a:rPr>
              <a:t>• </a:t>
            </a:r>
            <a:r>
              <a:rPr sz="1250" b="0">
                <a:solidFill>
                  <a:srgbClr val="242B30"/>
                </a:solidFill>
                <a:latin typeface="Aptos"/>
                <a:ea typeface="Aptos"/>
                <a:cs typeface="Aptos"/>
              </a:rPr>
              <a:t>replot </a:t>
            </a:r>
            <a:r>
              <a:rPr sz="1250" b="0">
                <a:solidFill>
                  <a:srgbClr val="242B30"/>
                </a:solidFill>
                <a:latin typeface="Aptos"/>
                <a:ea typeface="Aptos"/>
                <a:cs typeface="Aptos"/>
              </a:rPr>
              <a:t>candidate plot</a:t>
            </a:r>
            <a:endParaRPr sz="1250" b="0">
              <a:solidFill>
                <a:srgbClr val="242B3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Rectangle 135"/>
          <p:cNvSpPr>
            <a:spLocks noGrp="1"/>
          </p:cNvSpPr>
          <p:nvPr/>
        </p:nvSpPr>
        <p:spPr>
          <a:xfrm>
            <a:off x="567690" y="4084320"/>
            <a:ext cx="1207135" cy="530225"/>
          </a:xfrm>
          <a:prstGeom prst="rect">
            <a:avLst/>
          </a:prstGeom>
          <a:solidFill>
            <a:srgbClr val="FFFFFF"/>
          </a:solidFill>
          <a:ln w="10160">
            <a:solidFill>
              <a:srgbClr val="6F8B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36576" rIns="27432" bIns="27432" anchor="ctr"/>
          <a:lstStyle/>
          <a:p>
            <a:pPr algn="ctr">
              <a:buNone/>
            </a:pPr>
            <a:r>
              <a:rPr sz="1050" b="1">
                <a:solidFill>
                  <a:srgbClr val="0D2E42"/>
                </a:solidFill>
                <a:latin typeface="Aptos"/>
                <a:ea typeface="Aptos"/>
                <a:cs typeface="Aptos"/>
              </a:rPr>
              <a:t>FAST </a:t>
            </a:r>
            <a:r>
              <a:rPr lang="en-US" sz="1050" b="1">
                <a:solidFill>
                  <a:srgbClr val="0D2E42"/>
                </a:solidFill>
                <a:latin typeface="Aptos"/>
                <a:ea typeface="Aptos"/>
                <a:cs typeface="Aptos"/>
              </a:rPr>
              <a:t>PSRFITS</a:t>
            </a:r>
            <a:endParaRPr lang="en-US" sz="1050" b="1">
              <a:solidFill>
                <a:srgbClr val="0D2E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Connector 136"/>
          <p:cNvSpPr>
            <a:spLocks noGrp="1"/>
          </p:cNvSpPr>
          <p:nvPr/>
        </p:nvSpPr>
        <p:spPr>
          <a:xfrm>
            <a:off x="1792605" y="4349750"/>
            <a:ext cx="109855" cy="0"/>
          </a:xfrm>
          <a:prstGeom prst="line">
            <a:avLst/>
          </a:prstGeom>
          <a:ln w="13970">
            <a:solidFill>
              <a:srgbClr val="5A6E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2" name="Rectangle 137"/>
          <p:cNvSpPr>
            <a:spLocks noGrp="1"/>
          </p:cNvSpPr>
          <p:nvPr/>
        </p:nvSpPr>
        <p:spPr>
          <a:xfrm>
            <a:off x="1920875" y="4084320"/>
            <a:ext cx="1207135" cy="530225"/>
          </a:xfrm>
          <a:prstGeom prst="rect">
            <a:avLst/>
          </a:prstGeom>
          <a:solidFill>
            <a:srgbClr val="FFFFFF"/>
          </a:solidFill>
          <a:ln w="10160">
            <a:solidFill>
              <a:srgbClr val="6F8B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36576" rIns="27432" bIns="27432" anchor="ctr"/>
          <a:lstStyle/>
          <a:p>
            <a:pPr algn="ctr">
              <a:buNone/>
            </a:pPr>
            <a:r>
              <a:rPr sz="1050" b="1">
                <a:solidFill>
                  <a:srgbClr val="0D2E42"/>
                </a:solidFill>
                <a:latin typeface="Aptos"/>
                <a:ea typeface="Aptos"/>
                <a:cs typeface="Aptos"/>
              </a:rPr>
              <a:t>transientx_fil</a:t>
            </a:r>
            <a:endParaRPr sz="1050" b="1">
              <a:solidFill>
                <a:srgbClr val="0D2E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Connector 138"/>
          <p:cNvSpPr>
            <a:spLocks noGrp="1"/>
          </p:cNvSpPr>
          <p:nvPr/>
        </p:nvSpPr>
        <p:spPr>
          <a:xfrm>
            <a:off x="3146425" y="4349750"/>
            <a:ext cx="109855" cy="0"/>
          </a:xfrm>
          <a:prstGeom prst="line">
            <a:avLst/>
          </a:prstGeom>
          <a:ln w="13970">
            <a:solidFill>
              <a:srgbClr val="5A6E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0" name="Rectangle 139"/>
          <p:cNvSpPr>
            <a:spLocks noGrp="1"/>
          </p:cNvSpPr>
          <p:nvPr/>
        </p:nvSpPr>
        <p:spPr>
          <a:xfrm>
            <a:off x="3274060" y="4084320"/>
            <a:ext cx="1207135" cy="530225"/>
          </a:xfrm>
          <a:prstGeom prst="rect">
            <a:avLst/>
          </a:prstGeom>
          <a:solidFill>
            <a:srgbClr val="FFFFFF"/>
          </a:solidFill>
          <a:ln w="10160">
            <a:solidFill>
              <a:srgbClr val="6F8B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36576" rIns="27432" bIns="27432" anchor="ctr"/>
          <a:lstStyle/>
          <a:p>
            <a:pPr algn="ctr">
              <a:buNone/>
            </a:pPr>
            <a:r>
              <a:rPr sz="1050" b="1">
                <a:solidFill>
                  <a:srgbClr val="0D2E42"/>
                </a:solidFill>
                <a:latin typeface="Aptos"/>
                <a:ea typeface="Aptos"/>
                <a:cs typeface="Aptos"/>
              </a:rPr>
              <a:t>replot_fil</a:t>
            </a:r>
            <a:endParaRPr sz="1050" b="1">
              <a:solidFill>
                <a:srgbClr val="0D2E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41" name="Connector 140"/>
          <p:cNvSpPr>
            <a:spLocks noGrp="1"/>
          </p:cNvSpPr>
          <p:nvPr/>
        </p:nvSpPr>
        <p:spPr>
          <a:xfrm>
            <a:off x="4499610" y="4349750"/>
            <a:ext cx="109855" cy="0"/>
          </a:xfrm>
          <a:prstGeom prst="line">
            <a:avLst/>
          </a:prstGeom>
          <a:ln w="13970">
            <a:solidFill>
              <a:srgbClr val="5A6E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2" name="Rectangle 141"/>
          <p:cNvSpPr>
            <a:spLocks noGrp="1"/>
          </p:cNvSpPr>
          <p:nvPr/>
        </p:nvSpPr>
        <p:spPr>
          <a:xfrm>
            <a:off x="4627245" y="4084320"/>
            <a:ext cx="1207135" cy="530225"/>
          </a:xfrm>
          <a:prstGeom prst="rect">
            <a:avLst/>
          </a:prstGeom>
          <a:solidFill>
            <a:srgbClr val="FFFFFF"/>
          </a:solidFill>
          <a:ln w="10160">
            <a:solidFill>
              <a:srgbClr val="6F8B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36576" rIns="27432" bIns="27432" anchor="ctr"/>
          <a:lstStyle/>
          <a:p>
            <a:pPr algn="ctr">
              <a:buNone/>
            </a:pPr>
            <a:r>
              <a:rPr sz="1050" b="1">
                <a:solidFill>
                  <a:srgbClr val="0D2E42"/>
                </a:solidFill>
                <a:latin typeface="Aptos"/>
                <a:ea typeface="Aptos"/>
                <a:cs typeface="Aptos"/>
              </a:rPr>
              <a:t>图像筛选</a:t>
            </a:r>
            <a:endParaRPr lang="en-US" sz="1050" b="1">
              <a:solidFill>
                <a:srgbClr val="0D2E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43" name="Connector 142"/>
          <p:cNvSpPr>
            <a:spLocks noGrp="1"/>
          </p:cNvSpPr>
          <p:nvPr/>
        </p:nvSpPr>
        <p:spPr>
          <a:xfrm>
            <a:off x="5852795" y="4349750"/>
            <a:ext cx="109855" cy="0"/>
          </a:xfrm>
          <a:prstGeom prst="line">
            <a:avLst/>
          </a:prstGeom>
          <a:ln w="13970">
            <a:solidFill>
              <a:srgbClr val="5A6E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" name="Rectangle 143"/>
          <p:cNvSpPr>
            <a:spLocks noGrp="1"/>
          </p:cNvSpPr>
          <p:nvPr/>
        </p:nvSpPr>
        <p:spPr>
          <a:xfrm>
            <a:off x="5981065" y="4084320"/>
            <a:ext cx="1207135" cy="530225"/>
          </a:xfrm>
          <a:prstGeom prst="rect">
            <a:avLst/>
          </a:prstGeom>
          <a:solidFill>
            <a:srgbClr val="FFFFFF"/>
          </a:solidFill>
          <a:ln w="10160">
            <a:solidFill>
              <a:srgbClr val="6F8B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36576" rIns="27432" bIns="27432" anchor="ctr"/>
          <a:lstStyle/>
          <a:p>
            <a:pPr algn="ctr">
              <a:buNone/>
            </a:pPr>
            <a:r>
              <a:rPr sz="1050" b="1">
                <a:solidFill>
                  <a:srgbClr val="0D2E42"/>
                </a:solidFill>
                <a:latin typeface="Aptos"/>
                <a:ea typeface="Aptos"/>
                <a:cs typeface="Aptos"/>
              </a:rPr>
              <a:t>定位与跟踪</a:t>
            </a:r>
            <a:endParaRPr sz="1050" b="1">
              <a:solidFill>
                <a:srgbClr val="0D2E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45" name="Connector 144"/>
          <p:cNvSpPr>
            <a:spLocks noGrp="1"/>
          </p:cNvSpPr>
          <p:nvPr/>
        </p:nvSpPr>
        <p:spPr>
          <a:xfrm>
            <a:off x="7205980" y="4349750"/>
            <a:ext cx="109855" cy="0"/>
          </a:xfrm>
          <a:prstGeom prst="line">
            <a:avLst/>
          </a:prstGeom>
          <a:ln w="13970">
            <a:solidFill>
              <a:srgbClr val="5A6E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6" name="Rectangle 145"/>
          <p:cNvSpPr>
            <a:spLocks noGrp="1"/>
          </p:cNvSpPr>
          <p:nvPr/>
        </p:nvSpPr>
        <p:spPr>
          <a:xfrm>
            <a:off x="7334250" y="4084320"/>
            <a:ext cx="1207135" cy="530225"/>
          </a:xfrm>
          <a:prstGeom prst="rect">
            <a:avLst/>
          </a:prstGeom>
          <a:solidFill>
            <a:srgbClr val="FFFFFF"/>
          </a:solidFill>
          <a:ln w="10160">
            <a:solidFill>
              <a:srgbClr val="6F8B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" tIns="36576" rIns="27432" bIns="27432" anchor="ctr" anchorCtr="0"/>
          <a:lstStyle/>
          <a:p>
            <a:pPr algn="ctr">
              <a:buNone/>
            </a:pPr>
            <a:r>
              <a:rPr sz="1050" b="1">
                <a:solidFill>
                  <a:srgbClr val="0D2E42"/>
                </a:solidFill>
                <a:latin typeface="Aptos"/>
                <a:ea typeface="Aptos"/>
                <a:cs typeface="Aptos"/>
              </a:rPr>
              <a:t>FFT</a:t>
            </a:r>
            <a:r>
              <a:rPr lang="en-US" sz="1050" b="1">
                <a:solidFill>
                  <a:srgbClr val="0D2E42"/>
                </a:solidFill>
                <a:latin typeface="Aptos"/>
                <a:ea typeface="Aptos"/>
                <a:cs typeface="Aptos"/>
              </a:rPr>
              <a:t>/FFA</a:t>
            </a:r>
            <a:r>
              <a:rPr sz="1050" b="1">
                <a:solidFill>
                  <a:srgbClr val="0D2E42"/>
                </a:solidFill>
                <a:latin typeface="Aptos"/>
                <a:ea typeface="Aptos"/>
                <a:cs typeface="Aptos"/>
              </a:rPr>
              <a:t>验证</a:t>
            </a:r>
            <a:endParaRPr sz="1050" b="1">
              <a:solidFill>
                <a:srgbClr val="0D2E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文本框 4"/>
          <p:cNvSpPr>
            <a:spLocks noGrp="1"/>
          </p:cNvSpPr>
          <p:nvPr/>
        </p:nvSpPr>
        <p:spPr>
          <a:xfrm>
            <a:off x="4787900" y="3613785"/>
            <a:ext cx="1530350" cy="276860"/>
          </a:xfrm>
          <a:prstGeom prst="rect">
            <a:avLst/>
          </a:prstGeom>
          <a:noFill/>
          <a:ln w="127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="horz" wrap="square" lIns="0" tIns="0" rIns="0" bIns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 u="none" cap="none" spc="0">
                <a:ln>
                  <a:noFill/>
                </a:ln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DC</a:t>
            </a:r>
            <a:r>
              <a:rPr lang="en-US" sz="1800" b="0" i="0" u="none" cap="none" spc="0">
                <a:ln>
                  <a:noFill/>
                </a:ln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039 </a:t>
            </a:r>
            <a:r>
              <a:rPr sz="1800" b="0" i="0" u="none" cap="none" spc="0">
                <a:ln>
                  <a:noFill/>
                </a:ln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plot</a:t>
            </a:r>
            <a:endParaRPr sz="1800" b="0" i="0" u="none" cap="none" spc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" name="图片 1" descr="DEC+642751-10_M18-0007_61097.1046868873_cfbf00017_01_01_replo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7220" y="483870"/>
            <a:ext cx="2026285" cy="303847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6660515" y="483235"/>
            <a:ext cx="2025650" cy="3407410"/>
            <a:chOff x="10489" y="761"/>
            <a:chExt cx="3190" cy="5366"/>
          </a:xfrm>
        </p:grpSpPr>
        <p:sp>
          <p:nvSpPr>
            <p:cNvPr id="6" name="文本框 5"/>
            <p:cNvSpPr>
              <a:spLocks noGrp="1"/>
            </p:cNvSpPr>
            <p:nvPr/>
          </p:nvSpPr>
          <p:spPr>
            <a:xfrm>
              <a:off x="10942" y="5691"/>
              <a:ext cx="2128" cy="436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vert="horz" wrap="square" lIns="0" tIns="0" rIns="0" bIns="0" anchor="t">
              <a:sp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800" b="0" i="0" u="none" cap="none" spc="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DFC00</a:t>
              </a:r>
              <a:r>
                <a:rPr lang="en-US" sz="1800" b="0" i="0" u="none" cap="none" spc="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7</a:t>
              </a:r>
              <a:r>
                <a:rPr sz="1800" b="0" i="0" u="none" cap="none" spc="0">
                  <a:ln>
                    <a:noFill/>
                  </a:ln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 plot</a:t>
              </a:r>
              <a:endParaRPr sz="1800" b="0" i="0" u="none" cap="none" spc="0">
                <a:ln>
                  <a:noFill/>
                </a:ln>
                <a:solidFill>
                  <a:srgbClr val="000000"/>
                </a:solidFill>
                <a:latin typeface="Calibri"/>
                <a:ea typeface="Calibri"/>
                <a:cs typeface="Calibri"/>
              </a:endParaRPr>
            </a:p>
          </p:txBody>
        </p:sp>
        <p:pic>
          <p:nvPicPr>
            <p:cNvPr id="7" name="图片 6" descr="DFC007_N2024_1_DEC-101750-7_20241020_M15_0010_DM2710p23_SNR21p3_60602p9723827586_L4_DEC-101750-7_M15-0010_60602.9723775317_cfbf00014_05_01_replot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89" y="761"/>
              <a:ext cx="3191" cy="4785"/>
            </a:xfrm>
            <a:prstGeom prst="rect">
              <a:avLst/>
            </a:prstGeom>
          </p:spPr>
        </p:pic>
      </p:grpSp>
      <p:sp>
        <p:nvSpPr>
          <p:cNvPr id="3" name="文本框 2">
            <a:hlinkClick r:id="rId3" tooltip="" action="ppaction://hlinkfile"/>
          </p:cNvPr>
          <p:cNvSpPr txBox="1"/>
          <p:nvPr/>
        </p:nvSpPr>
        <p:spPr>
          <a:xfrm>
            <a:off x="337185" y="482600"/>
            <a:ext cx="4068445" cy="3625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/>
              <a:t>https://github.com/ypmen/TransientX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411480" y="210820"/>
            <a:ext cx="1918335" cy="309880"/>
          </a:xfrm>
          <a:prstGeom prst="rect">
            <a:avLst/>
          </a:prstGeom>
          <a:noFill/>
        </p:spPr>
        <p:txBody>
          <a:bodyPr wrap="none" lIns="18288" tIns="9144" rIns="18288" bIns="9144" anchor="ctr">
            <a:spAutoFit/>
          </a:bodyPr>
          <a:lstStyle/>
          <a:p>
            <a:pPr algn="l">
              <a:buNone/>
            </a:pPr>
            <a:r>
              <a:rPr sz="1900" b="0">
                <a:solidFill>
                  <a:srgbClr val="222222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Processing </a:t>
            </a:r>
            <a:r>
              <a:rPr sz="1900" b="0">
                <a:solidFill>
                  <a:srgbClr val="222222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time</a:t>
            </a:r>
            <a:r>
              <a:rPr sz="1900" b="0">
                <a:solidFill>
                  <a:srgbClr val="222222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endParaRPr sz="1900" b="0">
              <a:solidFill>
                <a:srgbClr val="222222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TextBox 2"/>
          <p:cNvSpPr>
            <a:spLocks noGrp="1"/>
          </p:cNvSpPr>
          <p:nvPr/>
        </p:nvSpPr>
        <p:spPr>
          <a:xfrm>
            <a:off x="411480" y="552895"/>
            <a:ext cx="4622800" cy="183515"/>
          </a:xfrm>
          <a:prstGeom prst="rect">
            <a:avLst/>
          </a:prstGeom>
          <a:noFill/>
        </p:spPr>
        <p:txBody>
          <a:bodyPr wrap="none" lIns="18288" tIns="9144" rIns="18288" bIns="9144" anchor="ctr">
            <a:spAutoFit/>
          </a:bodyPr>
          <a:lstStyle/>
          <a:p>
            <a:pPr algn="l">
              <a:buNone/>
            </a:pPr>
            <a:r>
              <a:rPr sz="1080" b="0">
                <a:solidFill>
                  <a:srgbClr val="5A5A5A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cpu cores : 192/node   RAM GiB : 1515.53 GiB/node   nodes : 6</a:t>
            </a:r>
            <a:r>
              <a:rPr lang="en-US" sz="1080" b="0">
                <a:solidFill>
                  <a:srgbClr val="5A5A5A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  cpu</a:t>
            </a:r>
            <a:r>
              <a:rPr lang="zh-CN" altLang="en-US" sz="1080" b="0">
                <a:solidFill>
                  <a:srgbClr val="5A5A5A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并行</a:t>
            </a:r>
            <a:r>
              <a:rPr sz="1080" b="0">
                <a:solidFill>
                  <a:srgbClr val="5A5A5A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endParaRPr sz="1080" b="0">
              <a:solidFill>
                <a:srgbClr val="5A5A5A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4" name="TextBox 3"/>
          <p:cNvSpPr>
            <a:spLocks noGrp="1"/>
          </p:cNvSpPr>
          <p:nvPr/>
        </p:nvSpPr>
        <p:spPr>
          <a:xfrm>
            <a:off x="411480" y="926973"/>
            <a:ext cx="1633220" cy="194310"/>
          </a:xfrm>
          <a:prstGeom prst="rect">
            <a:avLst/>
          </a:prstGeom>
          <a:noFill/>
        </p:spPr>
        <p:txBody>
          <a:bodyPr wrap="none" lIns="18288" tIns="9144" rIns="18288" bIns="9144" anchor="ctr">
            <a:spAutoFit/>
          </a:bodyPr>
          <a:lstStyle/>
          <a:p>
            <a:pPr algn="l">
              <a:buNone/>
            </a:pPr>
            <a:r>
              <a:rPr sz="1150" b="0">
                <a:solidFill>
                  <a:srgbClr val="222222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all</a:t>
            </a:r>
            <a:r>
              <a:rPr sz="1150" b="0">
                <a:solidFill>
                  <a:srgbClr val="222222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observation duration</a:t>
            </a:r>
            <a:endParaRPr sz="1150" b="0">
              <a:solidFill>
                <a:srgbClr val="222222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411480" y="1188720"/>
            <a:ext cx="6446520" cy="310896"/>
          </a:xfrm>
          <a:prstGeom prst="rect">
            <a:avLst/>
          </a:prstGeom>
          <a:solidFill>
            <a:srgbClr val="F2F4F6"/>
          </a:solidFill>
          <a:ln w="6985">
            <a:solidFill>
              <a:srgbClr val="D0D0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411480" y="1188720"/>
            <a:ext cx="6446520" cy="310896"/>
          </a:xfrm>
          <a:prstGeom prst="rect">
            <a:avLst/>
          </a:prstGeom>
          <a:solidFill>
            <a:srgbClr val="6E97BE"/>
          </a:solidFill>
          <a:ln w="6985">
            <a:solidFill>
              <a:srgbClr val="6E9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7" name="TextBox 6"/>
          <p:cNvSpPr>
            <a:spLocks noGrp="1"/>
          </p:cNvSpPr>
          <p:nvPr/>
        </p:nvSpPr>
        <p:spPr>
          <a:xfrm>
            <a:off x="6199632" y="1252728"/>
            <a:ext cx="594360" cy="164592"/>
          </a:xfrm>
          <a:prstGeom prst="rect">
            <a:avLst/>
          </a:prstGeom>
          <a:noFill/>
        </p:spPr>
        <p:txBody>
          <a:bodyPr wrap="none" lIns="18288" tIns="9144" rIns="18288" bIns="9144" anchor="ctr">
            <a:spAutoFit/>
          </a:bodyPr>
          <a:lstStyle/>
          <a:p>
            <a:pPr algn="r">
              <a:buNone/>
            </a:pPr>
            <a:r>
              <a:rPr sz="1050" b="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2398.88 h</a:t>
            </a:r>
            <a:endParaRPr sz="1050" b="0">
              <a:solidFill>
                <a:srgbClr val="FFFFFF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8" name="TextBox 7"/>
          <p:cNvSpPr>
            <a:spLocks noGrp="1"/>
          </p:cNvSpPr>
          <p:nvPr/>
        </p:nvSpPr>
        <p:spPr>
          <a:xfrm>
            <a:off x="411480" y="1682496"/>
            <a:ext cx="6446520" cy="182880"/>
          </a:xfrm>
          <a:prstGeom prst="rect">
            <a:avLst/>
          </a:prstGeom>
          <a:noFill/>
        </p:spPr>
        <p:txBody>
          <a:bodyPr wrap="none" lIns="18288" tIns="9144" rIns="18288" bIns="9144" anchor="ctr">
            <a:spAutoFit/>
          </a:bodyPr>
          <a:lstStyle/>
          <a:p>
            <a:pPr algn="l">
              <a:buNone/>
            </a:pPr>
            <a:r>
              <a:rPr sz="1150" b="0">
                <a:solidFill>
                  <a:srgbClr val="222222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all processing time</a:t>
            </a:r>
            <a:endParaRPr sz="1150" b="0">
              <a:solidFill>
                <a:srgbClr val="222222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411480" y="1938528"/>
            <a:ext cx="6446520" cy="310896"/>
          </a:xfrm>
          <a:prstGeom prst="rect">
            <a:avLst/>
          </a:prstGeom>
          <a:solidFill>
            <a:srgbClr val="F2F4F6"/>
          </a:solidFill>
          <a:ln w="6985">
            <a:solidFill>
              <a:srgbClr val="D0D0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411480" y="1938528"/>
            <a:ext cx="905164" cy="310896"/>
          </a:xfrm>
          <a:prstGeom prst="rect">
            <a:avLst/>
          </a:prstGeom>
          <a:solidFill>
            <a:srgbClr val="E5686C"/>
          </a:solidFill>
          <a:ln w="6985">
            <a:solidFill>
              <a:srgbClr val="E568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1" name="TextBox 10"/>
          <p:cNvSpPr>
            <a:spLocks noGrp="1"/>
          </p:cNvSpPr>
          <p:nvPr/>
        </p:nvSpPr>
        <p:spPr>
          <a:xfrm>
            <a:off x="1426372" y="2002536"/>
            <a:ext cx="868680" cy="164592"/>
          </a:xfrm>
          <a:prstGeom prst="rect">
            <a:avLst/>
          </a:prstGeom>
          <a:noFill/>
        </p:spPr>
        <p:txBody>
          <a:bodyPr wrap="none" lIns="18288" tIns="9144" rIns="18288" bIns="9144" anchor="ctr">
            <a:spAutoFit/>
          </a:bodyPr>
          <a:lstStyle/>
          <a:p>
            <a:pPr algn="l">
              <a:buNone/>
            </a:pPr>
            <a:r>
              <a:rPr sz="1050" b="0">
                <a:solidFill>
                  <a:srgbClr val="222222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336.83 h</a:t>
            </a:r>
            <a:endParaRPr sz="1050" b="0">
              <a:solidFill>
                <a:srgbClr val="222222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7178040" y="1143000"/>
            <a:ext cx="1572768" cy="1143000"/>
          </a:xfrm>
          <a:prstGeom prst="rect">
            <a:avLst/>
          </a:prstGeom>
          <a:solidFill>
            <a:srgbClr val="F9F9F9"/>
          </a:solidFill>
          <a:ln w="6985">
            <a:solidFill>
              <a:srgbClr val="D0D0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3" name="TextBox 12"/>
          <p:cNvSpPr>
            <a:spLocks noGrp="1"/>
          </p:cNvSpPr>
          <p:nvPr/>
        </p:nvSpPr>
        <p:spPr>
          <a:xfrm>
            <a:off x="7360920" y="1307592"/>
            <a:ext cx="1234440" cy="201168"/>
          </a:xfrm>
          <a:prstGeom prst="rect">
            <a:avLst/>
          </a:prstGeom>
          <a:noFill/>
        </p:spPr>
        <p:txBody>
          <a:bodyPr wrap="none" lIns="18288" tIns="9144" rIns="18288" bIns="9144" anchor="ctr">
            <a:spAutoFit/>
          </a:bodyPr>
          <a:lstStyle/>
          <a:p>
            <a:pPr algn="l">
              <a:buNone/>
            </a:pPr>
            <a:r>
              <a:rPr sz="980" b="0">
                <a:solidFill>
                  <a:srgbClr val="222222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Observation / Processing</a:t>
            </a:r>
            <a:endParaRPr sz="980" b="0">
              <a:solidFill>
                <a:srgbClr val="222222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" name="TextBox 13"/>
          <p:cNvSpPr>
            <a:spLocks noGrp="1"/>
          </p:cNvSpPr>
          <p:nvPr/>
        </p:nvSpPr>
        <p:spPr>
          <a:xfrm>
            <a:off x="7360920" y="1591056"/>
            <a:ext cx="1005840" cy="347472"/>
          </a:xfrm>
          <a:prstGeom prst="rect">
            <a:avLst/>
          </a:prstGeom>
          <a:noFill/>
        </p:spPr>
        <p:txBody>
          <a:bodyPr wrap="none" lIns="18288" tIns="9144" rIns="18288" bIns="9144" anchor="ctr">
            <a:spAutoFit/>
          </a:bodyPr>
          <a:lstStyle/>
          <a:p>
            <a:pPr algn="l">
              <a:buNone/>
            </a:pPr>
            <a:r>
              <a:rPr sz="2700" b="0">
                <a:solidFill>
                  <a:srgbClr val="E5686C"/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7.12</a:t>
            </a:r>
            <a:endParaRPr sz="2700" b="0">
              <a:solidFill>
                <a:srgbClr val="E5686C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5" name="TextBox 14"/>
          <p:cNvSpPr>
            <a:spLocks noGrp="1"/>
          </p:cNvSpPr>
          <p:nvPr/>
        </p:nvSpPr>
        <p:spPr>
          <a:xfrm>
            <a:off x="7360920" y="1993392"/>
            <a:ext cx="1170432" cy="256032"/>
          </a:xfrm>
          <a:prstGeom prst="rect">
            <a:avLst/>
          </a:prstGeom>
          <a:noFill/>
        </p:spPr>
        <p:txBody>
          <a:bodyPr wrap="none" lIns="18288" tIns="9144" rIns="18288" bIns="9144" anchor="ctr">
            <a:spAutoFit/>
          </a:bodyPr>
          <a:lstStyle/>
          <a:p>
            <a:pPr algn="l">
              <a:buNone/>
            </a:pPr>
            <a:r>
              <a:rPr sz="780" b="0">
                <a:solidFill>
                  <a:srgbClr val="5A5A5A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Processing time is 14.0%
of the observation duration</a:t>
            </a:r>
            <a:endParaRPr sz="780" b="0">
              <a:solidFill>
                <a:srgbClr val="5A5A5A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graphicFrame>
        <p:nvGraphicFramePr>
          <p:cNvPr id="31" name="Table 15"/>
          <p:cNvGraphicFramePr/>
          <p:nvPr/>
        </p:nvGraphicFramePr>
        <p:xfrm>
          <a:off x="411480" y="2570480"/>
          <a:ext cx="6446520" cy="2038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7890"/>
                <a:gridCol w="775335"/>
                <a:gridCol w="831850"/>
                <a:gridCol w="1162050"/>
                <a:gridCol w="1106170"/>
                <a:gridCol w="1087120"/>
                <a:gridCol w="586105"/>
              </a:tblGrid>
              <a:tr h="4076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75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Project</a:t>
                      </a:r>
                      <a:endParaRPr sz="75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E8EB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75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Observation
h</a:t>
                      </a:r>
                      <a:endParaRPr sz="75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E8EB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75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Exposure
(deg2 h)</a:t>
                      </a:r>
                      <a:endParaRPr sz="75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E8EB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75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候选体图像
数量</a:t>
                      </a:r>
                      <a:endParaRPr sz="75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E8EB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75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DM≧500
候选体数量</a:t>
                      </a:r>
                      <a:endParaRPr sz="75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E8EB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75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processing
time t (h)</a:t>
                      </a:r>
                      <a:endParaRPr sz="75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E8EB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75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t (d)</a:t>
                      </a:r>
                      <a:endParaRPr sz="75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E8EBEF"/>
                    </a:solidFill>
                  </a:tcPr>
                </a:tc>
              </a:tr>
              <a:tr h="4076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202312-202407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763.19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39.450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1,077,073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11,608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107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4.47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</a:tr>
              <a:tr h="4076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202408-202507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948.50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48.760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3,805,057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28,831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133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5.55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</a:tr>
              <a:tr h="4076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202508-202605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687.19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35.522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2,502,848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34,270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96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0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4.02</a:t>
                      </a:r>
                      <a:endParaRPr sz="820" b="0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FFFFF"/>
                    </a:solidFill>
                  </a:tcPr>
                </a:tc>
              </a:tr>
              <a:tr h="4076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1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ALL</a:t>
                      </a:r>
                      <a:endParaRPr sz="820" b="1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1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2,398.88</a:t>
                      </a:r>
                      <a:endParaRPr sz="820" b="1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1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123.732</a:t>
                      </a:r>
                      <a:endParaRPr sz="820" b="1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1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7,384,978</a:t>
                      </a:r>
                      <a:endParaRPr sz="820" b="1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1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74,709</a:t>
                      </a:r>
                      <a:endParaRPr sz="820" b="1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1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336</a:t>
                      </a:r>
                      <a:endParaRPr sz="820" b="1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20" b="1">
                          <a:solidFill>
                            <a:srgbClr val="222222"/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14.03</a:t>
                      </a:r>
                      <a:endParaRPr sz="820" b="1">
                        <a:solidFill>
                          <a:srgbClr val="222222"/>
                        </a:solidFill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27432" marR="27432" marT="18288" marB="18288" anchor="ctr">
                    <a:solidFill>
                      <a:srgbClr val="F8F8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315" y="411480"/>
            <a:ext cx="5113655" cy="3835400"/>
          </a:xfrm>
          <a:prstGeom prst="rect">
            <a:avLst/>
          </a:prstGeom>
          <a:ln w="12700">
            <a:miter/>
          </a:ln>
        </p:spPr>
      </p:pic>
      <p:sp>
        <p:nvSpPr>
          <p:cNvPr id="2" name="文本框 1"/>
          <p:cNvSpPr>
            <a:spLocks noGrp="1"/>
          </p:cNvSpPr>
          <p:nvPr/>
        </p:nvSpPr>
        <p:spPr>
          <a:xfrm>
            <a:off x="1049655" y="4300220"/>
            <a:ext cx="3228975" cy="215265"/>
          </a:xfrm>
          <a:prstGeom prst="rect">
            <a:avLst/>
          </a:prstGeom>
          <a:noFill/>
          <a:ln w="127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="horz" wrap="square" lIns="0" tIns="0" rIns="0" bIns="0" anchor="t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400">
                <a:solidFill>
                  <a:srgbClr val="222222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202312-202407</a:t>
            </a:r>
            <a:r>
              <a:rPr sz="1400">
                <a:solidFill>
                  <a:srgbClr val="222222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single pluse DM-SNR</a:t>
            </a:r>
            <a:endParaRPr sz="1400">
              <a:solidFill>
                <a:srgbClr val="222222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文本框 3"/>
          <p:cNvSpPr>
            <a:spLocks noGrp="1"/>
          </p:cNvSpPr>
          <p:nvPr/>
        </p:nvSpPr>
        <p:spPr>
          <a:xfrm>
            <a:off x="5219700" y="194945"/>
            <a:ext cx="4003675" cy="5539740"/>
          </a:xfrm>
          <a:prstGeom prst="rect">
            <a:avLst/>
          </a:prstGeom>
          <a:noFill/>
          <a:ln w="127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="horz" wrap="square" lIns="0" tIns="0" rIns="0" bIns="0" anchor="t">
            <a:spAutoFit/>
          </a:bodyPr>
          <a:lstStyle/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</a:pPr>
            <a:r>
              <a:t>All</a:t>
            </a:r>
            <a:r>
              <a:t> </a:t>
            </a:r>
            <a:r>
              <a:t>plots</a:t>
            </a:r>
            <a:r>
              <a:t> : </a:t>
            </a:r>
            <a:r>
              <a:t>7,384,978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</a:pPr>
            <a:r>
              <a:t>Prioritize clean high-DM events</a:t>
            </a:r>
            <a:r>
              <a:t>   </a:t>
            </a:r>
            <a:r>
              <a:t>DM &gt; 500 pc cm^-3, </a:t>
            </a:r>
            <a:r>
              <a:t>~</a:t>
            </a:r>
            <a:r>
              <a:t>1%</a:t>
            </a:r>
            <a:r>
              <a:t> plots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</a:pPr>
            <a:r>
              <a:t>Reviewed candidates from high to low S/N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</a:pPr>
            <a:r>
              <a:rPr>
                <a:sym typeface="+mn-ea"/>
              </a:rPr>
              <a:t>Manual selection for the training set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</a:p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</a:p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</a:pPr>
            <a:r>
              <a:t>For repeated single pulses, checked :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</a:pPr>
            <a:r>
              <a:t>whether pulse intervals match the beam-crossing time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</a:pPr>
            <a:r>
              <a:t>whether DMs are consistent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</a:pPr>
            <a:r>
              <a:t>how many beams detected the signal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</a:p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</a:p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</a:p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</a:p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dc-location-title"/>
          <p:cNvSpPr>
            <a:spLocks noGrp="1"/>
          </p:cNvSpPr>
          <p:nvPr/>
        </p:nvSpPr>
        <p:spPr>
          <a:xfrm>
            <a:off x="333375" y="51435"/>
            <a:ext cx="8477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9050" tIns="19050" rIns="19050" bIns="19050" anchor="t"/>
          <a:lstStyle/>
          <a:p>
            <a:pPr algn="ctr">
              <a:lnSpc>
                <a:spcPct val="105000"/>
              </a:lnSpc>
              <a:buNone/>
              <a:defRPr sz="2025" b="1">
                <a:solidFill>
                  <a:srgbClr val="111827"/>
                </a:solidFill>
                <a:latin typeface="Helvetica"/>
                <a:ea typeface="Helvetica"/>
                <a:cs typeface="Helvetica"/>
              </a:defRPr>
            </a:pPr>
            <a:r>
              <a:rPr sz="2025" b="1">
                <a:solidFill>
                  <a:srgbClr val="111827"/>
                </a:solidFill>
                <a:latin typeface="Helvetica"/>
                <a:ea typeface="Helvetica"/>
                <a:cs typeface="Helvetica"/>
              </a:rPr>
              <a:t>定位</a:t>
            </a:r>
            <a:r>
              <a:rPr sz="2025" b="1">
                <a:solidFill>
                  <a:srgbClr val="111827"/>
                </a:solidFill>
                <a:latin typeface="Helvetica"/>
                <a:ea typeface="Helvetica"/>
                <a:cs typeface="Helvetica"/>
              </a:rPr>
              <a:t>方法</a:t>
            </a:r>
            <a:endParaRPr sz="2025" b="1">
              <a:solidFill>
                <a:srgbClr val="111827"/>
              </a:solidFill>
              <a:latin typeface="Helvetica"/>
              <a:ea typeface="Helvetica"/>
              <a:cs typeface="Helvetica"/>
            </a:endParaRPr>
          </a:p>
          <a:p>
            <a:pPr algn="ctr">
              <a:lnSpc>
                <a:spcPct val="105000"/>
              </a:lnSpc>
              <a:buNone/>
              <a:defRPr sz="2025" b="1">
                <a:solidFill>
                  <a:srgbClr val="111827"/>
                </a:solidFill>
                <a:latin typeface="Helvetica"/>
                <a:ea typeface="Helvetica"/>
                <a:cs typeface="Helvetica"/>
              </a:defRPr>
            </a:pPr>
            <a:r>
              <a:rPr>
                <a:latin typeface="+mj-lt"/>
                <a:ea typeface="+mj-lt"/>
                <a:cs typeface="+mj-lt"/>
              </a:rPr>
              <a:t>脉冲发生</a:t>
            </a:r>
            <a:r>
              <a:rPr>
                <a:latin typeface="+mj-lt"/>
                <a:ea typeface="+mj-lt"/>
                <a:cs typeface="+mj-lt"/>
              </a:rPr>
              <a:t>时间+馈源姿态+天球投影</a:t>
            </a:r>
            <a:endParaRPr>
              <a:latin typeface="+mj-lt"/>
              <a:ea typeface="+mj-lt"/>
              <a:cs typeface="+mj-lt"/>
            </a:endParaRPr>
          </a:p>
          <a:p>
            <a:pPr algn="ctr">
              <a:lnSpc>
                <a:spcPct val="105000"/>
              </a:lnSpc>
              <a:buNone/>
              <a:defRPr sz="2025" b="1">
                <a:solidFill>
                  <a:srgbClr val="111827"/>
                </a:solidFill>
                <a:latin typeface="Helvetica"/>
                <a:ea typeface="Helvetica"/>
                <a:cs typeface="Helvetica"/>
              </a:defRPr>
            </a:pPr>
          </a:p>
        </p:txBody>
      </p:sp>
      <p:pic>
        <p:nvPicPr>
          <p:cNvPr id="117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60" y="771525"/>
            <a:ext cx="6353810" cy="3163570"/>
          </a:xfrm>
          <a:prstGeom prst="rect">
            <a:avLst/>
          </a:prstGeom>
        </p:spPr>
      </p:pic>
      <p:sp>
        <p:nvSpPr>
          <p:cNvPr id="3" name="dc-location-bottom-rule"/>
          <p:cNvSpPr>
            <a:spLocks noGrp="1"/>
          </p:cNvSpPr>
          <p:nvPr/>
        </p:nvSpPr>
        <p:spPr>
          <a:xfrm>
            <a:off x="0" y="4991100"/>
            <a:ext cx="9144000" cy="38100"/>
          </a:xfrm>
          <a:prstGeom prst="rect">
            <a:avLst/>
          </a:prstGeom>
          <a:solidFill>
            <a:srgbClr val="4F81BD"/>
          </a:solidFill>
          <a:ln w="0">
            <a:noFill/>
            <a:prstDash val="solid"/>
          </a:ln>
        </p:spPr>
      </p:sp>
      <p:pic>
        <p:nvPicPr>
          <p:cNvPr id="119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25" y="1398812"/>
            <a:ext cx="2596515" cy="2271488"/>
          </a:xfrm>
          <a:prstGeom prst="rect">
            <a:avLst/>
          </a:prstGeom>
          <a:ln w="12700" cap="flat">
            <a:noFill/>
            <a:miter/>
          </a:ln>
        </p:spPr>
      </p:pic>
      <p:sp>
        <p:nvSpPr>
          <p:cNvPr id="113" name="文本框 2"/>
          <p:cNvSpPr>
            <a:spLocks noGrp="1"/>
          </p:cNvSpPr>
          <p:nvPr/>
        </p:nvSpPr>
        <p:spPr>
          <a:xfrm>
            <a:off x="6510211" y="1036540"/>
            <a:ext cx="2458529" cy="282700"/>
          </a:xfrm>
          <a:prstGeom prst="rect">
            <a:avLst/>
          </a:prstGeom>
          <a:noFill/>
          <a:ln w="12700">
            <a:noFill/>
          </a:ln>
        </p:spPr>
        <p:txBody>
          <a:bodyPr wrap="square" lIns="45719" tIns="45719" rIns="45719" bIns="45719" anchor="t">
            <a:noAutofit/>
          </a:bodyPr>
          <a:lstStyle>
            <a:lvl1pPr>
              <a:buNone/>
              <a:defRPr sz="1200"/>
            </a:lvl1pPr>
          </a:lstStyle>
          <a:p>
            <a:pPr algn="ctr">
              <a:buNone/>
            </a:pPr>
            <a:r>
              <a:t>Sun Jinghai &amp; Yang Qingliang</a:t>
            </a:r>
            <a:r>
              <a:t>，</a:t>
            </a:r>
          </a:p>
          <a:p>
            <a:pPr algn="ctr">
              <a:buNone/>
            </a:pPr>
            <a:r>
              <a:t>FAST 19 </a:t>
            </a:r>
            <a:r>
              <a:t>beams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9-title-v2"/>
          <p:cNvSpPr>
            <a:spLocks noGrp="1"/>
          </p:cNvSpPr>
          <p:nvPr/>
        </p:nvSpPr>
        <p:spPr>
          <a:xfrm>
            <a:off x="381000" y="209550"/>
            <a:ext cx="8382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1725" b="1">
                <a:solidFill>
                  <a:srgbClr val="0F172A"/>
                </a:solidFill>
              </a:defRPr>
            </a:pPr>
            <a:r>
              <a:rPr lang="en-US" sz="1725" b="1">
                <a:solidFill>
                  <a:srgbClr val="0F172A"/>
                </a:solidFill>
              </a:rPr>
              <a:t>T</a:t>
            </a:r>
            <a:r>
              <a:rPr sz="1725" b="1">
                <a:solidFill>
                  <a:srgbClr val="0F172A"/>
                </a:solidFill>
              </a:rPr>
              <a:t>he long-period of the </a:t>
            </a:r>
            <a:r>
              <a:rPr lang="en-US" sz="1725" b="1">
                <a:solidFill>
                  <a:srgbClr val="0F172A"/>
                </a:solidFill>
              </a:rPr>
              <a:t>PSRs</a:t>
            </a:r>
            <a:endParaRPr lang="en-US" sz="1725" b="1">
              <a:solidFill>
                <a:srgbClr val="0F172A"/>
              </a:solidFill>
            </a:endParaRPr>
          </a:p>
        </p:txBody>
      </p:sp>
      <p:sp>
        <p:nvSpPr>
          <p:cNvPr id="3" name="slide9-subtitle-v2"/>
          <p:cNvSpPr>
            <a:spLocks noGrp="1"/>
          </p:cNvSpPr>
          <p:nvPr/>
        </p:nvSpPr>
        <p:spPr>
          <a:xfrm>
            <a:off x="400050" y="542925"/>
            <a:ext cx="800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865">
                <a:solidFill>
                  <a:srgbClr val="475569"/>
                </a:solidFill>
              </a:defRPr>
            </a:pPr>
            <a:r>
              <a:rPr sz="865">
                <a:solidFill>
                  <a:srgbClr val="475569"/>
                </a:solidFill>
              </a:rPr>
              <a:t>FAST drift-scan candidates compared with PSRCAT and known single-pulse pulsars</a:t>
            </a:r>
            <a:endParaRPr sz="865">
              <a:solidFill>
                <a:srgbClr val="475569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924550" y="627380"/>
            <a:ext cx="2724150" cy="631190"/>
            <a:chOff x="9330" y="1770"/>
            <a:chExt cx="4290" cy="994"/>
          </a:xfrm>
        </p:grpSpPr>
        <p:sp>
          <p:nvSpPr>
            <p:cNvPr id="5" name="slide9-stat-label-Known SP P0 range"/>
            <p:cNvSpPr>
              <a:spLocks noGrp="1"/>
            </p:cNvSpPr>
            <p:nvPr/>
          </p:nvSpPr>
          <p:spPr>
            <a:xfrm>
              <a:off x="9330" y="1770"/>
              <a:ext cx="2580" cy="300"/>
            </a:xfrm>
            <a:prstGeom prst="rect">
              <a:avLst/>
            </a:prstGeom>
            <a:noFill/>
            <a:ln w="0">
              <a:noFill/>
              <a:prstDash val="solid"/>
            </a:ln>
          </p:spPr>
          <p:txBody>
            <a:bodyPr/>
            <a:lstStyle/>
            <a:p>
              <a:pPr>
                <a:defRPr sz="795">
                  <a:solidFill>
                    <a:srgbClr val="475569"/>
                  </a:solidFill>
                </a:defRPr>
              </a:pPr>
              <a:r>
                <a:rPr sz="795">
                  <a:solidFill>
                    <a:srgbClr val="475569"/>
                  </a:solidFill>
                </a:rPr>
                <a:t>Known SP P0 range</a:t>
              </a:r>
              <a:endParaRPr sz="795">
                <a:solidFill>
                  <a:srgbClr val="475569"/>
                </a:solidFill>
              </a:endParaRPr>
            </a:p>
          </p:txBody>
        </p:sp>
        <p:sp>
          <p:nvSpPr>
            <p:cNvPr id="6" name="slide9-stat-value-Known SP P0 range"/>
            <p:cNvSpPr>
              <a:spLocks noGrp="1"/>
            </p:cNvSpPr>
            <p:nvPr/>
          </p:nvSpPr>
          <p:spPr>
            <a:xfrm>
              <a:off x="11850" y="1770"/>
              <a:ext cx="1770" cy="300"/>
            </a:xfrm>
            <a:prstGeom prst="rect">
              <a:avLst/>
            </a:prstGeom>
            <a:noFill/>
            <a:ln w="0">
              <a:noFill/>
              <a:prstDash val="solid"/>
            </a:ln>
          </p:spPr>
          <p:txBody>
            <a:bodyPr/>
            <a:lstStyle/>
            <a:p>
              <a:pPr algn="r">
                <a:defRPr sz="865" b="1">
                  <a:solidFill>
                    <a:srgbClr val="0F172A"/>
                  </a:solidFill>
                </a:defRPr>
              </a:pPr>
              <a:r>
                <a:rPr sz="865" b="1">
                  <a:solidFill>
                    <a:srgbClr val="0F172A"/>
                  </a:solidFill>
                </a:rPr>
                <a:t>0.00199-5.01 s</a:t>
              </a:r>
              <a:endParaRPr sz="865" b="1">
                <a:solidFill>
                  <a:srgbClr val="0F172A"/>
                </a:solidFill>
              </a:endParaRPr>
            </a:p>
          </p:txBody>
        </p:sp>
        <p:sp>
          <p:nvSpPr>
            <p:cNvPr id="11" name="slide9-stat-label-Longest new P0"/>
            <p:cNvSpPr>
              <a:spLocks noGrp="1"/>
            </p:cNvSpPr>
            <p:nvPr/>
          </p:nvSpPr>
          <p:spPr>
            <a:xfrm>
              <a:off x="9355" y="2437"/>
              <a:ext cx="2580" cy="300"/>
            </a:xfrm>
            <a:prstGeom prst="rect">
              <a:avLst/>
            </a:prstGeom>
            <a:noFill/>
            <a:ln w="0">
              <a:noFill/>
              <a:prstDash val="solid"/>
            </a:ln>
          </p:spPr>
          <p:txBody>
            <a:bodyPr/>
            <a:lstStyle/>
            <a:p>
              <a:pPr>
                <a:defRPr sz="795">
                  <a:solidFill>
                    <a:srgbClr val="475569"/>
                  </a:solidFill>
                </a:defRPr>
              </a:pPr>
              <a:r>
                <a:rPr sz="795">
                  <a:solidFill>
                    <a:srgbClr val="475569"/>
                  </a:solidFill>
                </a:rPr>
                <a:t>Longest new P0</a:t>
              </a:r>
              <a:endParaRPr sz="795">
                <a:solidFill>
                  <a:srgbClr val="475569"/>
                </a:solidFill>
              </a:endParaRPr>
            </a:p>
          </p:txBody>
        </p:sp>
        <p:sp>
          <p:nvSpPr>
            <p:cNvPr id="12" name="slide9-stat-value-Longest new P0"/>
            <p:cNvSpPr>
              <a:spLocks noGrp="1"/>
            </p:cNvSpPr>
            <p:nvPr/>
          </p:nvSpPr>
          <p:spPr>
            <a:xfrm>
              <a:off x="11835" y="2464"/>
              <a:ext cx="1770" cy="300"/>
            </a:xfrm>
            <a:prstGeom prst="rect">
              <a:avLst/>
            </a:prstGeom>
            <a:noFill/>
            <a:ln w="0">
              <a:noFill/>
              <a:prstDash val="solid"/>
            </a:ln>
          </p:spPr>
          <p:txBody>
            <a:bodyPr/>
            <a:lstStyle/>
            <a:p>
              <a:pPr algn="r">
                <a:defRPr sz="865" b="1">
                  <a:solidFill>
                    <a:srgbClr val="0F172A"/>
                  </a:solidFill>
                </a:defRPr>
              </a:pPr>
              <a:r>
                <a:rPr lang="en-US" sz="865" b="1">
                  <a:solidFill>
                    <a:srgbClr val="0F172A"/>
                  </a:solidFill>
                </a:rPr>
                <a:t>DC030, </a:t>
              </a:r>
              <a:r>
                <a:rPr lang="en-US" altLang="zh-CN" sz="865" b="1">
                  <a:solidFill>
                    <a:srgbClr val="0F172A"/>
                  </a:solidFill>
                </a:rPr>
                <a:t>17.494</a:t>
              </a:r>
              <a:r>
                <a:rPr lang="en-US" sz="865" b="1">
                  <a:solidFill>
                    <a:srgbClr val="0F172A"/>
                  </a:solidFill>
                </a:rPr>
                <a:t> s </a:t>
              </a:r>
              <a:endParaRPr lang="en-US" sz="865" b="1">
                <a:solidFill>
                  <a:srgbClr val="0F172A"/>
                </a:solidFill>
              </a:endParaRPr>
            </a:p>
          </p:txBody>
        </p:sp>
      </p:grpSp>
      <p:pic>
        <p:nvPicPr>
          <p:cNvPr id="35" name="slide9-cdf-image-v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3164205"/>
            <a:ext cx="3625215" cy="1957705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5518785" y="2903855"/>
            <a:ext cx="3625215" cy="2233295"/>
            <a:chOff x="8691" y="4573"/>
            <a:chExt cx="5709" cy="3517"/>
          </a:xfrm>
        </p:grpSpPr>
        <p:sp>
          <p:nvSpPr>
            <p:cNvPr id="15" name="slide9-bottom-left-label-v2"/>
            <p:cNvSpPr>
              <a:spLocks noGrp="1"/>
            </p:cNvSpPr>
            <p:nvPr/>
          </p:nvSpPr>
          <p:spPr>
            <a:xfrm>
              <a:off x="9922" y="4573"/>
              <a:ext cx="3736" cy="422"/>
            </a:xfrm>
            <a:prstGeom prst="rect">
              <a:avLst/>
            </a:prstGeom>
            <a:noFill/>
            <a:ln w="0">
              <a:noFill/>
              <a:prstDash val="solid"/>
            </a:ln>
          </p:spPr>
          <p:txBody>
            <a:bodyPr/>
            <a:lstStyle/>
            <a:p>
              <a:pPr algn="ctr">
                <a:defRPr sz="765" b="1">
                  <a:solidFill>
                    <a:srgbClr val="0F172A"/>
                  </a:solidFill>
                </a:defRPr>
              </a:pPr>
              <a:r>
                <a:rPr sz="765" b="1">
                  <a:solidFill>
                    <a:srgbClr val="0F172A"/>
                  </a:solidFill>
                </a:rPr>
                <a:t>Known-pulsar parameter distribution</a:t>
              </a:r>
              <a:endParaRPr sz="765" b="1">
                <a:solidFill>
                  <a:srgbClr val="0F172A"/>
                </a:solidFill>
              </a:endParaRPr>
            </a:p>
          </p:txBody>
        </p:sp>
        <p:pic>
          <p:nvPicPr>
            <p:cNvPr id="37" name="slide9-s1400-image-v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91" y="5007"/>
              <a:ext cx="5709" cy="3083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5940425" y="1685925"/>
            <a:ext cx="30734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单脉冲搜索</a:t>
            </a:r>
            <a:r>
              <a:rPr lang="zh-CN" altLang="en-US">
                <a:sym typeface="+mn-ea"/>
              </a:rPr>
              <a:t>探测到</a:t>
            </a:r>
            <a:r>
              <a:rPr lang="en-US" altLang="zh-CN">
                <a:sym typeface="+mn-ea"/>
              </a:rPr>
              <a:t>89</a:t>
            </a:r>
            <a:r>
              <a:rPr lang="zh-CN" altLang="en-US">
                <a:sym typeface="+mn-ea"/>
              </a:rPr>
              <a:t>颗已知脉冲星</a:t>
            </a:r>
            <a:r>
              <a:rPr lang="en-US" altLang="zh-CN">
                <a:sym typeface="+mn-ea"/>
              </a:rPr>
              <a:t>，</a:t>
            </a:r>
            <a:r>
              <a:rPr lang="zh-CN" altLang="en-US"/>
              <a:t>共发现</a:t>
            </a:r>
            <a:r>
              <a:rPr lang="en-US" altLang="zh-CN">
                <a:solidFill>
                  <a:srgbClr val="FF0000"/>
                </a:solidFill>
              </a:rPr>
              <a:t>63</a:t>
            </a:r>
            <a:r>
              <a:rPr lang="zh-CN" altLang="en-US"/>
              <a:t>颗脉冲星候选体</a:t>
            </a:r>
            <a:r>
              <a:rPr lang="en-US" altLang="zh-CN"/>
              <a:t>，</a:t>
            </a:r>
            <a:r>
              <a:rPr lang="zh-CN" altLang="en-US"/>
              <a:t>已验证</a:t>
            </a:r>
            <a:r>
              <a:rPr lang="en-US" altLang="zh-CN">
                <a:solidFill>
                  <a:srgbClr val="FF0000"/>
                </a:solidFill>
              </a:rPr>
              <a:t>17</a:t>
            </a:r>
            <a:r>
              <a:rPr lang="zh-CN" altLang="en-US"/>
              <a:t>颗新脉冲星</a:t>
            </a:r>
            <a:r>
              <a:rPr lang="en-US" altLang="zh-CN"/>
              <a:t>，FAST</a:t>
            </a:r>
            <a:r>
              <a:rPr lang="zh-CN" altLang="en-US"/>
              <a:t>持续验证中</a:t>
            </a:r>
            <a:r>
              <a:rPr lang="en-US" altLang="zh-CN"/>
              <a:t>...</a:t>
            </a:r>
            <a:endParaRPr lang="en-US" altLang="zh-CN"/>
          </a:p>
        </p:txBody>
      </p:sp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395605" y="843338"/>
            <a:ext cx="5286375" cy="236513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8" name="文本框 3"/>
          <p:cNvSpPr>
            <a:spLocks noGrp="1"/>
          </p:cNvSpPr>
          <p:nvPr/>
        </p:nvSpPr>
        <p:spPr>
          <a:xfrm>
            <a:off x="45719" y="0"/>
            <a:ext cx="9052561" cy="489953"/>
          </a:xfrm>
          <a:prstGeom prst="rect">
            <a:avLst/>
          </a:prstGeom>
          <a:ln w="12700"/>
        </p:spPr>
        <p:txBody>
          <a:bodyPr lIns="45719" rIns="45719">
            <a:spAutoFit/>
          </a:bodyPr>
          <a:lstStyle>
            <a:lvl1pPr algn="ctr">
              <a:buNone/>
              <a:defRPr sz="3000" b="1"/>
            </a:lvl1pPr>
          </a:lstStyle>
          <a:p>
            <a:r>
              <a:t>DC001 (J1933+0623)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9" name="文本框 1"/>
              <p:cNvSpPr>
                <a:spLocks noGrp="1"/>
              </p:cNvSpPr>
              <p:nvPr/>
            </p:nvSpPr>
            <p:spPr>
              <a:xfrm>
                <a:off x="844550" y="492125"/>
                <a:ext cx="8036560" cy="1246505"/>
              </a:xfrm>
              <a:prstGeom prst="rect">
                <a:avLst/>
              </a:prstGeom>
              <a:ln w="12700"/>
            </p:spPr>
            <p:txBody>
              <a:bodyPr lIns="45719" rIns="45719">
                <a:spAutoFit/>
              </a:bodyPr>
              <a:lstStyle/>
              <a:p>
                <a:pPr marL="285750" indent="-285750">
                  <a:buChar char="•"/>
                </a:pPr>
                <a:r>
                  <a:rPr>
                    <a:latin typeface="+mj-lt"/>
                    <a:ea typeface="+mj-lt"/>
                    <a:cs typeface="+mj-lt"/>
                  </a:rPr>
                  <a:t>位置：</a:t>
                </a:r>
                <a:r>
                  <a:t>RA(J2000)=19:33:38.59, DEC(J2000)=+06:23:56.03</a:t>
                </a:r>
              </a:p>
              <a:p>
                <a:pPr marL="285750" indent="-285750">
                  <a:buChar char="•"/>
                </a:pPr>
                <a:r>
                  <a:rPr>
                    <a:latin typeface="+mj-lt"/>
                    <a:ea typeface="+mj-lt"/>
                    <a:cs typeface="+mj-lt"/>
                  </a:rPr>
                  <a:t>首次观测：</a:t>
                </a:r>
                <a:r>
                  <a:t>2024-04-19</a:t>
                </a:r>
              </a:p>
              <a:p>
                <a:pPr marL="285750" indent="-285750">
                  <a:buChar char="•"/>
                </a:pPr>
                <a:r>
                  <a:rPr>
                    <a:latin typeface="+mj-lt"/>
                    <a:ea typeface="+mj-lt"/>
                    <a:cs typeface="+mj-lt"/>
                  </a:rPr>
                  <a:t>单脉冲识别：</a:t>
                </a:r>
                <a:r>
                  <a:t>2026-02-13, SNR=19.8, DM = 97</a:t>
                </a:r>
                <a:r>
                  <a:rPr lang="en-US"/>
                  <a:t>.6</a:t>
                </a:r>
                <a:r>
                  <a:t> </a:t>
                </a:r>
                <a14:m>
                  <m:oMath xmlns:m="http://schemas.openxmlformats.org/officeDocument/2006/math">
                    <m:r>
                      <a:rPr sz="1800" i="1">
                        <a:solidFill>
                          <a:srgbClr val="000000"/>
                        </a:solidFill>
                        <a:latin typeface="Cambria Math"/>
                        <a:ea typeface="Cambria Math"/>
                        <a:cs typeface="Cambria Math"/>
                      </a:rPr>
                      <m:t>𝑝</m:t>
                    </m:r>
                    <m:r>
                      <a:rPr sz="1800" i="1">
                        <a:solidFill>
                          <a:srgbClr val="000000"/>
                        </a:solidFill>
                        <a:latin typeface="Cambria Math"/>
                        <a:ea typeface="Cambria Math"/>
                        <a:cs typeface="Cambria Math"/>
                      </a:rPr>
                      <m:t>𝑐</m:t>
                    </m:r>
                    <m:sSup>
                      <m:sSupPr>
                        <m:ctrlPr>
                          <a:rPr/>
                        </m:ctrlPr>
                      </m:sSupPr>
                      <m:e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  <a:cs typeface="Cambria Math"/>
                          </a:rPr>
                          <m:t>𝑐</m:t>
                        </m:r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  <a:cs typeface="Cambria Math"/>
                          </a:rPr>
                          <m:t>𝑚</m:t>
                        </m:r>
                      </m:e>
                      <m:sup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  <a:cs typeface="Cambria Math"/>
                          </a:rPr>
                          <m:t>−</m:t>
                        </m:r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  <a:cs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t>, </a:t>
                </a:r>
                <a:r>
                  <a:rPr>
                    <a:latin typeface="+mj-lt"/>
                    <a:ea typeface="+mj-lt"/>
                    <a:cs typeface="+mj-lt"/>
                  </a:rPr>
                  <a:t>宽度</a:t>
                </a:r>
                <a:r>
                  <a:t> = 3.7 ms</a:t>
                </a:r>
              </a:p>
              <a:p>
                <a:pPr marL="285750" indent="-285750">
                  <a:buChar char="•"/>
                </a:pPr>
                <a:r>
                  <a:rPr>
                    <a:latin typeface="+mj-lt"/>
                    <a:ea typeface="+mj-lt"/>
                    <a:cs typeface="+mj-lt"/>
                  </a:rPr>
                  <a:t>确认：</a:t>
                </a:r>
                <a:r>
                  <a:t>2026-03-17, </a:t>
                </a:r>
                <a:r>
                  <a:rPr>
                    <a:latin typeface="+mj-lt"/>
                    <a:ea typeface="+mj-lt"/>
                    <a:cs typeface="+mj-lt"/>
                  </a:rPr>
                  <a:t>自转周期</a:t>
                </a:r>
                <a:r>
                  <a:t> P0 = 0.5465</a:t>
                </a:r>
                <a:r>
                  <a:rPr lang="en-US"/>
                  <a:t>2</a:t>
                </a:r>
                <a:r>
                  <a:t> s</a:t>
                </a:r>
              </a:p>
            </p:txBody>
          </p:sp>
        </mc:Choice>
        <mc:Fallback>
          <p:sp>
            <p:nvSpPr>
              <p:cNvPr id="129" name="文本框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550" y="492125"/>
                <a:ext cx="8036560" cy="124650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  <a:ln w="12700"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9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95" y="1707514"/>
            <a:ext cx="2203451" cy="3303906"/>
          </a:xfrm>
          <a:prstGeom prst="rect">
            <a:avLst/>
          </a:prstGeom>
          <a:ln w="12700">
            <a:miter/>
          </a:ln>
        </p:spPr>
      </p:pic>
      <p:pic>
        <p:nvPicPr>
          <p:cNvPr id="140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050" y="1687195"/>
            <a:ext cx="4471035" cy="3455671"/>
          </a:xfrm>
          <a:prstGeom prst="rect">
            <a:avLst/>
          </a:prstGeom>
          <a:ln w="12700">
            <a:miter/>
          </a:ln>
        </p:spPr>
      </p:pic>
      <p:pic>
        <p:nvPicPr>
          <p:cNvPr id="141" name="IMG_923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634" y="2225039"/>
            <a:ext cx="255906" cy="2729231"/>
          </a:xfrm>
          <a:prstGeom prst="rect">
            <a:avLst/>
          </a:prstGeom>
          <a:ln w="12700">
            <a:miter/>
          </a:ln>
        </p:spPr>
      </p:pic>
      <p:sp>
        <p:nvSpPr>
          <p:cNvPr id="133" name="右箭头 2"/>
          <p:cNvSpPr>
            <a:spLocks noGrp="1"/>
          </p:cNvSpPr>
          <p:nvPr/>
        </p:nvSpPr>
        <p:spPr>
          <a:xfrm rot="7680000">
            <a:off x="3954145" y="3131185"/>
            <a:ext cx="1475106" cy="111761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F80CE"/>
              </a:gs>
              <a:gs pos="100000">
                <a:schemeClr val="accent1">
                  <a:lumOff val="29273"/>
                </a:schemeClr>
              </a:gs>
            </a:gsLst>
            <a:lin ang="16200000"/>
          </a:gradFill>
          <a:ln>
            <a:solidFill>
              <a:srgbClr val="4A7EBB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>
              <a:buNone/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5" name="文本框 3"/>
          <p:cNvSpPr>
            <a:spLocks noGrp="1"/>
          </p:cNvSpPr>
          <p:nvPr/>
        </p:nvSpPr>
        <p:spPr>
          <a:xfrm>
            <a:off x="45719" y="0"/>
            <a:ext cx="9052561" cy="489953"/>
          </a:xfrm>
          <a:prstGeom prst="rect">
            <a:avLst/>
          </a:prstGeom>
          <a:ln w="12700"/>
        </p:spPr>
        <p:txBody>
          <a:bodyPr lIns="45719" rIns="45719">
            <a:spAutoFit/>
          </a:bodyPr>
          <a:lstStyle>
            <a:lvl1pPr algn="ctr">
              <a:buNone/>
              <a:defRPr sz="3000" b="1"/>
            </a:lvl1pPr>
          </a:lstStyle>
          <a:p>
            <a:r>
              <a:t>DC002 (J2012+0703)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6" name="文本框 4"/>
              <p:cNvSpPr>
                <a:spLocks noGrp="1"/>
              </p:cNvSpPr>
              <p:nvPr/>
            </p:nvSpPr>
            <p:spPr>
              <a:xfrm>
                <a:off x="342900" y="553085"/>
                <a:ext cx="8599805" cy="1246505"/>
              </a:xfrm>
              <a:prstGeom prst="rect">
                <a:avLst/>
              </a:prstGeom>
              <a:ln w="12700"/>
            </p:spPr>
            <p:txBody>
              <a:bodyPr wrap="square" lIns="45719" rIns="45719">
                <a:spAutoFit/>
              </a:bodyPr>
              <a:lstStyle/>
              <a:p>
                <a:pPr marL="285750" indent="-285750">
                  <a:buChar char="•"/>
                </a:pPr>
                <a:r>
                  <a:rPr>
                    <a:latin typeface="+mj-lt"/>
                    <a:ea typeface="+mj-lt"/>
                    <a:cs typeface="+mj-lt"/>
                  </a:rPr>
                  <a:t>位置：</a:t>
                </a:r>
                <a:r>
                  <a:t>RA(J2000) = 20:12:50.49</a:t>
                </a:r>
                <a:r>
                  <a:rPr>
                    <a:latin typeface="+mj-lt"/>
                    <a:ea typeface="+mj-lt"/>
                    <a:cs typeface="+mj-lt"/>
                  </a:rPr>
                  <a:t>，</a:t>
                </a:r>
                <a:r>
                  <a:t>DEC(J2000) = +07:03:03.5</a:t>
                </a:r>
              </a:p>
              <a:p>
                <a:pPr marL="285750" indent="-285750">
                  <a:buChar char="•"/>
                </a:pPr>
                <a:r>
                  <a:rPr>
                    <a:latin typeface="+mj-lt"/>
                    <a:ea typeface="+mj-lt"/>
                    <a:cs typeface="+mj-lt"/>
                  </a:rPr>
                  <a:t>首次观测：</a:t>
                </a:r>
                <a:r>
                  <a:t>2024-04-17</a:t>
                </a:r>
              </a:p>
              <a:p>
                <a:pPr marL="285750" indent="-285750">
                  <a:buChar char="•"/>
                </a:pPr>
                <a:r>
                  <a:rPr>
                    <a:latin typeface="+mj-lt"/>
                    <a:ea typeface="+mj-lt"/>
                    <a:cs typeface="+mj-lt"/>
                  </a:rPr>
                  <a:t>单脉冲识别：</a:t>
                </a:r>
                <a:r>
                  <a:t>2026-03-03,  SNR=11.1,  DM = 63.9 </a:t>
                </a:r>
                <a14:m>
                  <m:oMath xmlns:m="http://schemas.openxmlformats.org/officeDocument/2006/math">
                    <m:r>
                      <a:rPr sz="1800" i="1">
                        <a:solidFill>
                          <a:srgbClr val="000000"/>
                        </a:solidFill>
                        <a:latin typeface="Cambria Math"/>
                        <a:ea typeface="Cambria Math"/>
                        <a:cs typeface="Cambria Math"/>
                      </a:rPr>
                      <m:t>𝑝</m:t>
                    </m:r>
                    <m:r>
                      <a:rPr sz="1800" i="1">
                        <a:solidFill>
                          <a:srgbClr val="000000"/>
                        </a:solidFill>
                        <a:latin typeface="Cambria Math"/>
                        <a:ea typeface="Cambria Math"/>
                        <a:cs typeface="Cambria Math"/>
                      </a:rPr>
                      <m:t>𝑐</m:t>
                    </m:r>
                    <m:sSup>
                      <m:sSupPr>
                        <m:ctrlPr>
                          <a:rPr/>
                        </m:ctrlPr>
                      </m:sSupPr>
                      <m:e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  <a:cs typeface="Cambria Math"/>
                          </a:rPr>
                          <m:t>𝑐</m:t>
                        </m:r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  <a:cs typeface="Cambria Math"/>
                          </a:rPr>
                          <m:t>𝑚</m:t>
                        </m:r>
                      </m:e>
                      <m:sup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  <a:cs typeface="Cambria Math"/>
                          </a:rPr>
                          <m:t>−</m:t>
                        </m:r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  <a:cs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t>, </a:t>
                </a:r>
                <a:r>
                  <a:rPr>
                    <a:latin typeface="+mj-lt"/>
                    <a:ea typeface="+mj-lt"/>
                    <a:cs typeface="+mj-lt"/>
                  </a:rPr>
                  <a:t>宽度</a:t>
                </a:r>
                <a:r>
                  <a:t> = 22.2ms</a:t>
                </a:r>
              </a:p>
              <a:p>
                <a:pPr marL="285750" indent="-285750">
                  <a:buChar char="•"/>
                </a:pPr>
                <a:r>
                  <a:rPr>
                    <a:latin typeface="+mj-lt"/>
                    <a:ea typeface="+mj-lt"/>
                    <a:cs typeface="+mj-lt"/>
                  </a:rPr>
                  <a:t>确认：</a:t>
                </a:r>
                <a:r>
                  <a:t>2026-03-19, </a:t>
                </a:r>
                <a:r>
                  <a:rPr>
                    <a:latin typeface="+mj-lt"/>
                    <a:ea typeface="+mj-lt"/>
                    <a:cs typeface="+mj-lt"/>
                  </a:rPr>
                  <a:t>自转周期</a:t>
                </a:r>
                <a:r>
                  <a:t> P0 = 6.355</a:t>
                </a:r>
                <a:r>
                  <a:rPr lang="en-US"/>
                  <a:t>2</a:t>
                </a:r>
                <a:r>
                  <a:t> s</a:t>
                </a:r>
              </a:p>
            </p:txBody>
          </p:sp>
        </mc:Choice>
        <mc:Fallback>
          <p:sp>
            <p:nvSpPr>
              <p:cNvPr id="136" name="文本框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" y="553085"/>
                <a:ext cx="8599805" cy="124650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  <a:ln w="12700"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3140" y="1722120"/>
            <a:ext cx="4340860" cy="3354071"/>
          </a:xfrm>
          <a:prstGeom prst="rect">
            <a:avLst/>
          </a:prstGeom>
          <a:ln w="12700">
            <a:miter/>
          </a:ln>
        </p:spPr>
      </p:pic>
      <p:pic>
        <p:nvPicPr>
          <p:cNvPr id="142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0" y="1779269"/>
            <a:ext cx="2198371" cy="3296922"/>
          </a:xfrm>
          <a:prstGeom prst="rect">
            <a:avLst/>
          </a:prstGeom>
          <a:ln w="12700">
            <a:miter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8" name="表格 16"/>
          <p:cNvGraphicFramePr/>
          <p:nvPr/>
        </p:nvGraphicFramePr>
        <p:xfrm>
          <a:off x="5039995" y="-20320"/>
          <a:ext cx="4013200" cy="2663190"/>
        </p:xfrm>
        <a:graphic>
          <a:graphicData uri="http://schemas.openxmlformats.org/drawingml/2006/table">
            <a:tbl>
              <a:tblPr/>
              <a:tblGrid>
                <a:gridCol w="599440"/>
                <a:gridCol w="670560"/>
                <a:gridCol w="723900"/>
                <a:gridCol w="542925"/>
                <a:gridCol w="801370"/>
                <a:gridCol w="675005"/>
              </a:tblGrid>
              <a:tr h="62230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1000" b="1">
                          <a:solidFill>
                            <a:srgbClr val="FFFFFF"/>
                          </a:solidFill>
                        </a:rPr>
                        <a:t>DC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1F2F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1000" b="1">
                          <a:solidFill>
                            <a:srgbClr val="FFFFFF"/>
                          </a:solidFill>
                        </a:rPr>
                        <a:t>Date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1F2F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1000" b="1">
                          <a:solidFill>
                            <a:srgbClr val="FFFFFF"/>
                          </a:solidFill>
                        </a:rPr>
                        <a:t>DM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1000" b="1">
                          <a:solidFill>
                            <a:srgbClr val="FFFFFF"/>
                          </a:solidFill>
                        </a:rPr>
                        <a:t>cm^-3 pc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1F2F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1000" b="1">
                          <a:solidFill>
                            <a:srgbClr val="FFFFFF"/>
                          </a:solidFill>
                        </a:rPr>
                        <a:t>P0 (s)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1F2F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</a:rPr>
                        <a:t>RA Dec</a:t>
                      </a:r>
                      <a:r>
                        <a:rPr sz="1000" b="1">
                          <a:solidFill>
                            <a:srgbClr val="FFFFFF"/>
                          </a:solidFill>
                        </a:rPr>
                        <a:t> (J2000)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1F2F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1000" b="1">
                          <a:solidFill>
                            <a:srgbClr val="FFFFFF"/>
                          </a:solidFill>
                        </a:rPr>
                        <a:t>Nsp</a:t>
                      </a:r>
                      <a:endParaRPr sz="10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1F2F46"/>
                    </a:solidFill>
                  </a:tcPr>
                </a:tc>
              </a:tr>
              <a:tr h="392430">
                <a:tc row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900">
                          <a:solidFill>
                            <a:srgbClr val="111827"/>
                          </a:solidFill>
                        </a:rPr>
                        <a:t>DC027</a:t>
                      </a:r>
                      <a:endParaRPr sz="900">
                        <a:solidFill>
                          <a:srgbClr val="111827"/>
                        </a:solidFill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endParaRPr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900">
                          <a:solidFill>
                            <a:srgbClr val="111827"/>
                          </a:solidFill>
                        </a:rPr>
                        <a:t>2025-06-06</a:t>
                      </a:r>
                      <a:endParaRPr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900">
                          <a:solidFill>
                            <a:srgbClr val="111827"/>
                          </a:solidFill>
                        </a:rPr>
                        <a:t>34.2</a:t>
                      </a:r>
                      <a:endParaRPr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900">
                          <a:solidFill>
                            <a:srgbClr val="111827"/>
                          </a:solidFill>
                        </a:rPr>
                        <a:t>1.504</a:t>
                      </a:r>
                      <a:r>
                        <a:rPr lang="en-US" sz="900">
                          <a:solidFill>
                            <a:srgbClr val="111827"/>
                          </a:solidFill>
                        </a:rPr>
                        <a:t>8</a:t>
                      </a:r>
                      <a:endParaRPr sz="900">
                        <a:solidFill>
                          <a:srgbClr val="111827"/>
                        </a:solidFill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endParaRPr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900">
                          <a:solidFill>
                            <a:srgbClr val="111827"/>
                          </a:solidFill>
                        </a:rPr>
                        <a:t>09:16:37.6</a:t>
                      </a:r>
                      <a:endParaRPr sz="900">
                        <a:solidFill>
                          <a:srgbClr val="111827"/>
                        </a:solidFill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900">
                          <a:solidFill>
                            <a:srgbClr val="111827"/>
                          </a:solidFill>
                        </a:rPr>
                        <a:t>+03:20:40.1</a:t>
                      </a:r>
                      <a:endParaRPr sz="900">
                        <a:solidFill>
                          <a:srgbClr val="111827"/>
                        </a:solidFill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endParaRPr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900">
                          <a:solidFill>
                            <a:srgbClr val="111827"/>
                          </a:solidFill>
                        </a:rPr>
                        <a:t>1</a:t>
                      </a:r>
                      <a:endParaRPr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2430">
                <a:tc vMerge="1"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900">
                          <a:solidFill>
                            <a:srgbClr val="111827"/>
                          </a:solidFill>
                        </a:rPr>
                        <a:t>2025-06-15</a:t>
                      </a:r>
                      <a:endParaRPr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900">
                          <a:solidFill>
                            <a:srgbClr val="111827"/>
                          </a:solidFill>
                        </a:rPr>
                        <a:t>32.84</a:t>
                      </a:r>
                      <a:endParaRPr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 vMerge="1">
                  <a:tcPr>
                    <a:solidFill>
                      <a:srgbClr val="F5F7F8"/>
                    </a:solidFill>
                  </a:tcPr>
                </a:tc>
                <a:tc vMerge="1"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900">
                          <a:solidFill>
                            <a:srgbClr val="111827"/>
                          </a:solidFill>
                        </a:rPr>
                        <a:t>15</a:t>
                      </a:r>
                      <a:endParaRPr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2430">
                <a:tc row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900">
                          <a:solidFill>
                            <a:srgbClr val="111827"/>
                          </a:solidFill>
                        </a:rPr>
                        <a:t>DC028</a:t>
                      </a:r>
                      <a:endParaRPr sz="900">
                        <a:solidFill>
                          <a:srgbClr val="111827"/>
                        </a:solidFill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endParaRPr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900">
                          <a:solidFill>
                            <a:srgbClr val="111827"/>
                          </a:solidFill>
                        </a:rPr>
                        <a:t>2025-06-01</a:t>
                      </a:r>
                      <a:endParaRPr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900">
                          <a:solidFill>
                            <a:srgbClr val="111827"/>
                          </a:solidFill>
                        </a:rPr>
                        <a:t>37.5</a:t>
                      </a:r>
                      <a:endParaRPr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900">
                          <a:solidFill>
                            <a:srgbClr val="111827"/>
                          </a:solidFill>
                        </a:rPr>
                        <a:t>1.709</a:t>
                      </a:r>
                      <a:r>
                        <a:rPr lang="en-US" sz="900">
                          <a:solidFill>
                            <a:srgbClr val="111827"/>
                          </a:solidFill>
                        </a:rPr>
                        <a:t>1</a:t>
                      </a:r>
                      <a:endParaRPr sz="900">
                        <a:solidFill>
                          <a:srgbClr val="111827"/>
                        </a:solidFill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endParaRPr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900">
                          <a:solidFill>
                            <a:srgbClr val="111827"/>
                          </a:solidFill>
                        </a:rPr>
                        <a:t>09:05:05.5</a:t>
                      </a:r>
                      <a:endParaRPr sz="900">
                        <a:solidFill>
                          <a:srgbClr val="111827"/>
                        </a:solidFill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900">
                          <a:solidFill>
                            <a:srgbClr val="111827"/>
                          </a:solidFill>
                        </a:rPr>
                        <a:t>+03:48:54.2</a:t>
                      </a:r>
                      <a:endParaRPr sz="900">
                        <a:solidFill>
                          <a:srgbClr val="111827"/>
                        </a:solidFill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endParaRPr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900">
                          <a:solidFill>
                            <a:srgbClr val="111827"/>
                          </a:solidFill>
                        </a:rPr>
                        <a:t>5</a:t>
                      </a:r>
                      <a:endParaRPr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2430">
                <a:tc vMerge="1"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900">
                          <a:solidFill>
                            <a:srgbClr val="111827"/>
                          </a:solidFill>
                        </a:rPr>
                        <a:t>2025-06-04</a:t>
                      </a:r>
                      <a:endParaRPr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900">
                          <a:solidFill>
                            <a:srgbClr val="111827"/>
                          </a:solidFill>
                        </a:rPr>
                        <a:t>37.98</a:t>
                      </a:r>
                      <a:endParaRPr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 vMerge="1">
                  <a:tcPr>
                    <a:solidFill>
                      <a:srgbClr val="F5F7F8"/>
                    </a:solidFill>
                  </a:tcPr>
                </a:tc>
                <a:tc vMerge="1"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sz="900">
                          <a:solidFill>
                            <a:srgbClr val="111827"/>
                          </a:solidFill>
                        </a:rPr>
                        <a:t>11</a:t>
                      </a:r>
                      <a:endParaRPr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71170"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altLang="zh-CN" sz="900">
                          <a:solidFill>
                            <a:srgbClr val="111827"/>
                          </a:solidFill>
                        </a:rPr>
                        <a:t>DC014</a:t>
                      </a:r>
                      <a:endParaRPr lang="en-US" altLang="zh-CN"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altLang="zh-CN" sz="900">
                          <a:solidFill>
                            <a:srgbClr val="111827"/>
                          </a:solidFill>
                        </a:rPr>
                        <a:t>2024-02-18</a:t>
                      </a:r>
                      <a:endParaRPr lang="en-US" altLang="zh-CN"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altLang="zh-CN" sz="900">
                          <a:solidFill>
                            <a:srgbClr val="111827"/>
                          </a:solidFill>
                        </a:rPr>
                        <a:t>98.75</a:t>
                      </a:r>
                      <a:endParaRPr lang="en-US" altLang="zh-CN"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altLang="zh-CN" sz="900">
                          <a:solidFill>
                            <a:srgbClr val="111827"/>
                          </a:solidFill>
                        </a:rPr>
                        <a:t>1.2143</a:t>
                      </a:r>
                      <a:endParaRPr lang="en-US" altLang="zh-CN"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altLang="zh-CN" sz="900">
                          <a:solidFill>
                            <a:srgbClr val="111827"/>
                          </a:solidFill>
                        </a:rPr>
                        <a:t>05:49:29.7 +11:38:34.7</a:t>
                      </a:r>
                      <a:endParaRPr lang="en-US" altLang="zh-CN"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altLang="zh-CN" sz="900">
                          <a:solidFill>
                            <a:srgbClr val="111827"/>
                          </a:solidFill>
                        </a:rPr>
                        <a:t>2</a:t>
                      </a:r>
                      <a:endParaRPr lang="en-US" altLang="zh-CN" sz="9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0" y="0"/>
            <a:ext cx="5026660" cy="2664460"/>
            <a:chOff x="0" y="0"/>
            <a:chExt cx="7916" cy="4196"/>
          </a:xfrm>
        </p:grpSpPr>
        <p:pic>
          <p:nvPicPr>
            <p:cNvPr id="12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0"/>
              <a:ext cx="5458" cy="4196"/>
            </a:xfrm>
            <a:prstGeom prst="rect">
              <a:avLst/>
            </a:prstGeom>
          </p:spPr>
        </p:pic>
        <p:pic>
          <p:nvPicPr>
            <p:cNvPr id="13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26" y="185"/>
              <a:ext cx="2591" cy="3868"/>
            </a:xfrm>
            <a:prstGeom prst="rect">
              <a:avLst/>
            </a:prstGeom>
          </p:spPr>
        </p:pic>
        <p:sp>
          <p:nvSpPr>
            <p:cNvPr id="11" name="文本框 10"/>
            <p:cNvSpPr>
              <a:spLocks noGrp="1"/>
            </p:cNvSpPr>
            <p:nvPr/>
          </p:nvSpPr>
          <p:spPr>
            <a:xfrm>
              <a:off x="4365" y="1102"/>
              <a:ext cx="1717" cy="535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b="1">
                  <a:solidFill>
                    <a:srgbClr val="FF0000"/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DC0</a:t>
              </a:r>
              <a:r>
                <a:rPr lang="en-US" b="1">
                  <a:solidFill>
                    <a:srgbClr val="FF0000"/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27</a:t>
              </a:r>
              <a:endParaRPr lang="en-US" b="1">
                <a:solidFill>
                  <a:srgbClr val="FF0000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7315" y="2614930"/>
            <a:ext cx="4926965" cy="2503805"/>
            <a:chOff x="169" y="4118"/>
            <a:chExt cx="7759" cy="3943"/>
          </a:xfrm>
        </p:grpSpPr>
        <p:pic>
          <p:nvPicPr>
            <p:cNvPr id="14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" y="4118"/>
              <a:ext cx="5103" cy="3943"/>
            </a:xfrm>
            <a:prstGeom prst="rect">
              <a:avLst/>
            </a:prstGeom>
          </p:spPr>
        </p:pic>
        <p:pic>
          <p:nvPicPr>
            <p:cNvPr id="15" name="图片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26" y="4159"/>
              <a:ext cx="2602" cy="3902"/>
            </a:xfrm>
            <a:prstGeom prst="rect">
              <a:avLst/>
            </a:prstGeom>
          </p:spPr>
        </p:pic>
        <p:sp>
          <p:nvSpPr>
            <p:cNvPr id="2" name="文本框 10"/>
            <p:cNvSpPr>
              <a:spLocks noGrp="1"/>
            </p:cNvSpPr>
            <p:nvPr/>
          </p:nvSpPr>
          <p:spPr>
            <a:xfrm>
              <a:off x="4365" y="5184"/>
              <a:ext cx="1717" cy="535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b="1">
                  <a:solidFill>
                    <a:srgbClr val="FF0000"/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DC0</a:t>
              </a:r>
              <a:r>
                <a:rPr lang="en-US" b="1">
                  <a:solidFill>
                    <a:srgbClr val="FF0000"/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28</a:t>
              </a:r>
              <a:endParaRPr lang="en-US" b="1">
                <a:solidFill>
                  <a:srgbClr val="FF0000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039995" y="2614930"/>
            <a:ext cx="4151630" cy="2533015"/>
            <a:chOff x="7937" y="4118"/>
            <a:chExt cx="6538" cy="3989"/>
          </a:xfrm>
        </p:grpSpPr>
        <p:pic>
          <p:nvPicPr>
            <p:cNvPr id="7" name="图片 6" descr="DC014_fold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7" y="4164"/>
              <a:ext cx="5103" cy="3943"/>
            </a:xfrm>
            <a:prstGeom prst="rect">
              <a:avLst/>
            </a:prstGeom>
          </p:spPr>
        </p:pic>
        <p:pic>
          <p:nvPicPr>
            <p:cNvPr id="8" name="图片 7" descr="0.65869278_DEC+114402-9_M04-0006_60358.5357614719_cfbf00003_28_01_replot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873" y="4118"/>
              <a:ext cx="2602" cy="3902"/>
            </a:xfrm>
            <a:prstGeom prst="rect">
              <a:avLst/>
            </a:prstGeom>
          </p:spPr>
        </p:pic>
        <p:sp>
          <p:nvSpPr>
            <p:cNvPr id="9" name="文本框 10"/>
            <p:cNvSpPr>
              <a:spLocks noGrp="1"/>
            </p:cNvSpPr>
            <p:nvPr/>
          </p:nvSpPr>
          <p:spPr>
            <a:xfrm>
              <a:off x="11056" y="5184"/>
              <a:ext cx="1717" cy="535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b="1">
                  <a:solidFill>
                    <a:srgbClr val="FF0000"/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DC0</a:t>
              </a:r>
              <a:r>
                <a:rPr lang="en-US" b="1">
                  <a:solidFill>
                    <a:srgbClr val="FF0000"/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14</a:t>
              </a:r>
              <a:endParaRPr lang="en-US" b="1">
                <a:solidFill>
                  <a:srgbClr val="FF0000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51435"/>
            <a:ext cx="3219450" cy="2487930"/>
          </a:xfrm>
          <a:prstGeom prst="rect">
            <a:avLst/>
          </a:prstGeom>
        </p:spPr>
      </p:pic>
      <p:pic>
        <p:nvPicPr>
          <p:cNvPr id="19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7400" y="123190"/>
            <a:ext cx="1581785" cy="2372360"/>
          </a:xfrm>
          <a:prstGeom prst="rect">
            <a:avLst/>
          </a:prstGeom>
        </p:spPr>
      </p:pic>
      <p:pic>
        <p:nvPicPr>
          <p:cNvPr id="20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74345" y="2205990"/>
            <a:ext cx="2487295" cy="3218815"/>
          </a:xfrm>
          <a:prstGeom prst="rect">
            <a:avLst/>
          </a:prstGeom>
        </p:spPr>
      </p:pic>
      <p:pic>
        <p:nvPicPr>
          <p:cNvPr id="21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8035" y="2632075"/>
            <a:ext cx="1581150" cy="2372995"/>
          </a:xfrm>
          <a:prstGeom prst="rect">
            <a:avLst/>
          </a:prstGeom>
        </p:spPr>
      </p:pic>
      <p:sp>
        <p:nvSpPr>
          <p:cNvPr id="11" name="文本框 10"/>
          <p:cNvSpPr>
            <a:spLocks noGrp="1"/>
          </p:cNvSpPr>
          <p:nvPr/>
        </p:nvSpPr>
        <p:spPr>
          <a:xfrm>
            <a:off x="2771775" y="267335"/>
            <a:ext cx="1090295" cy="3397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b="1">
                <a:solidFill>
                  <a:srgbClr val="FF0000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DC007</a:t>
            </a:r>
            <a:endParaRPr b="1">
              <a:solidFill>
                <a:srgbClr val="FF0000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12" name="文本框 11"/>
          <p:cNvSpPr>
            <a:spLocks noGrp="1"/>
          </p:cNvSpPr>
          <p:nvPr/>
        </p:nvSpPr>
        <p:spPr>
          <a:xfrm>
            <a:off x="2771775" y="3003550"/>
            <a:ext cx="1090295" cy="3397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b="1">
                <a:solidFill>
                  <a:srgbClr val="FF0000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DC042</a:t>
            </a:r>
            <a:endParaRPr b="1">
              <a:solidFill>
                <a:srgbClr val="FF0000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graphicFrame>
        <p:nvGraphicFramePr>
          <p:cNvPr id="24" name="表格 31"/>
          <p:cNvGraphicFramePr/>
          <p:nvPr/>
        </p:nvGraphicFramePr>
        <p:xfrm>
          <a:off x="5059680" y="411480"/>
          <a:ext cx="4084320" cy="4267200"/>
        </p:xfrm>
        <a:graphic>
          <a:graphicData uri="http://schemas.openxmlformats.org/drawingml/2006/table">
            <a:tbl>
              <a:tblPr/>
              <a:tblGrid>
                <a:gridCol w="514985"/>
                <a:gridCol w="768350"/>
                <a:gridCol w="704215"/>
                <a:gridCol w="653415"/>
                <a:gridCol w="581025"/>
                <a:gridCol w="474980"/>
                <a:gridCol w="387350"/>
              </a:tblGrid>
              <a:tr h="2623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 b="1">
                          <a:solidFill>
                            <a:srgbClr val="FFFFFF"/>
                          </a:solidFill>
                        </a:rPr>
                        <a:t>DC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1F2F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 b="1">
                          <a:solidFill>
                            <a:srgbClr val="FFFFFF"/>
                          </a:solidFill>
                        </a:rPr>
                        <a:t>Date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1F2F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 b="1">
                          <a:solidFill>
                            <a:srgbClr val="FFFFFF"/>
                          </a:solidFill>
                        </a:rPr>
                        <a:t>RA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1F2F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 b="1">
                          <a:solidFill>
                            <a:srgbClr val="FFFFFF"/>
                          </a:solidFill>
                        </a:rPr>
                        <a:t>Dec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1F2F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 b="1">
                          <a:solidFill>
                            <a:srgbClr val="FFFFFF"/>
                          </a:solidFill>
                        </a:rPr>
                        <a:t>DM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sz="800" b="1">
                          <a:solidFill>
                            <a:srgbClr val="FFFFFF"/>
                          </a:solidFill>
                        </a:rPr>
                        <a:t>(cm^-3 pc)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1F2F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 b="1">
                          <a:solidFill>
                            <a:srgbClr val="FFFFFF"/>
                          </a:solidFill>
                        </a:rPr>
                        <a:t>P0</a:t>
                      </a:r>
                      <a:r>
                        <a:rPr sz="800" b="1">
                          <a:solidFill>
                            <a:srgbClr val="FFFFFF"/>
                          </a:solidFill>
                        </a:rPr>
                        <a:t>(s)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1F2F4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 b="1">
                          <a:solidFill>
                            <a:srgbClr val="FFFFFF"/>
                          </a:solidFill>
                        </a:rPr>
                        <a:t>N</a:t>
                      </a:r>
                      <a:r>
                        <a:rPr sz="800" b="1">
                          <a:solidFill>
                            <a:srgbClr val="FFFFFF"/>
                          </a:solidFill>
                        </a:rPr>
                        <a:t>sp</a:t>
                      </a:r>
                      <a:endParaRPr sz="800" b="1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1F2F46"/>
                    </a:solidFill>
                  </a:tcPr>
                </a:tc>
              </a:tr>
              <a:tr h="2623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DC042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26-04-07/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26-04-11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01:00:47.2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+64:26:38.86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228.7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0.154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2099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</a:tr>
              <a:tr h="2623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DC070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26-03-17/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26-04-01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12:04:27.9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-12:33:44.08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30.7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1.215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67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623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DC045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26-03-05/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26-03-20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00:50:14.9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+63:44:05.36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38.6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--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38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</a:tr>
              <a:tr h="2623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DC039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26-02-26/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26-03-14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20:02:07.5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+64:39:33.98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62.5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0.469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32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623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DC041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25-09-21/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25-09-30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12:54:57.7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+64:22:32.06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39.3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--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24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</a:tr>
              <a:tr h="2623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DC028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25-06-01/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25-06-04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09:05:05.5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+03:48:54.23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37.7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1.709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16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623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DC027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25-06-06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/25-06-15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09:16:37.6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+03:20:40.11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33.5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1.505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16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</a:tr>
              <a:tr h="2623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DC038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26-02-22/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26-03-24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23:40:30.3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+64:59:56.04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68.9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--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13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623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DC007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24-05-10/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25-09-22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16:28:54.2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+06:14:15.56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52.5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1.381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12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</a:tr>
              <a:tr h="2623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DC064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25-09-22/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25-10-25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16:55:12.2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+06:31:46.65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54.8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--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5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6230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DC044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26-03-05/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26-03-20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00:10:18.2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+63:49:34.95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139.1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--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800">
                          <a:solidFill>
                            <a:srgbClr val="111827"/>
                          </a:solidFill>
                        </a:rPr>
                        <a:t>4</a:t>
                      </a:r>
                      <a:endParaRPr sz="800">
                        <a:solidFill>
                          <a:srgbClr val="111827"/>
                        </a:solidFill>
                      </a:endParaRPr>
                    </a:p>
                  </a:txBody>
                  <a:tcPr>
                    <a:solidFill>
                      <a:srgbClr val="F5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15-title"/>
          <p:cNvSpPr>
            <a:spLocks noGrp="1"/>
          </p:cNvSpPr>
          <p:nvPr/>
        </p:nvSpPr>
        <p:spPr>
          <a:xfrm>
            <a:off x="828040" y="51435"/>
            <a:ext cx="8915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465" b="1">
                <a:solidFill>
                  <a:srgbClr val="222222"/>
                </a:solidFill>
              </a:defRPr>
            </a:pPr>
            <a:r>
              <a:rPr sz="1600" b="1">
                <a:solidFill>
                  <a:srgbClr val="222222"/>
                </a:solidFill>
              </a:rPr>
              <a:t>The discovery of FRB</a:t>
            </a:r>
            <a:r>
              <a:rPr lang="en-US" sz="1600" b="1">
                <a:solidFill>
                  <a:srgbClr val="222222"/>
                </a:solidFill>
              </a:rPr>
              <a:t>s</a:t>
            </a:r>
            <a:r>
              <a:rPr sz="1600" b="1">
                <a:solidFill>
                  <a:srgbClr val="222222"/>
                </a:solidFill>
              </a:rPr>
              <a:t> in the POP</a:t>
            </a:r>
            <a:endParaRPr sz="1600" b="1">
              <a:solidFill>
                <a:srgbClr val="222222"/>
              </a:solidFill>
            </a:endParaRPr>
          </a:p>
        </p:txBody>
      </p:sp>
      <p:pic>
        <p:nvPicPr>
          <p:cNvPr id="25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55" y="51435"/>
            <a:ext cx="3573145" cy="2899410"/>
          </a:xfrm>
          <a:prstGeom prst="rect">
            <a:avLst/>
          </a:prstGeom>
        </p:spPr>
      </p:pic>
      <p:sp>
        <p:nvSpPr>
          <p:cNvPr id="3" name="event-rate-title"/>
          <p:cNvSpPr>
            <a:spLocks noGrp="1"/>
          </p:cNvSpPr>
          <p:nvPr/>
        </p:nvSpPr>
        <p:spPr>
          <a:xfrm>
            <a:off x="3707765" y="555625"/>
            <a:ext cx="1091565" cy="2908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915" b="1">
                <a:solidFill>
                  <a:srgbClr val="1F4E79"/>
                </a:solidFill>
              </a:defRPr>
            </a:pPr>
            <a:r>
              <a:rPr sz="1020" b="1">
                <a:solidFill>
                  <a:srgbClr val="1F4E79"/>
                </a:solidFill>
              </a:rPr>
              <a:t>事件率估计</a:t>
            </a:r>
            <a:endParaRPr sz="1020" b="1">
              <a:solidFill>
                <a:srgbClr val="1F4E79"/>
              </a:solidFill>
            </a:endParaRPr>
          </a:p>
        </p:txBody>
      </p:sp>
      <p:sp>
        <p:nvSpPr>
          <p:cNvPr id="4" name="event-rate-body"/>
          <p:cNvSpPr>
            <a:spLocks noGrp="1"/>
          </p:cNvSpPr>
          <p:nvPr/>
        </p:nvSpPr>
        <p:spPr>
          <a:xfrm>
            <a:off x="3632200" y="771525"/>
            <a:ext cx="4095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720">
                <a:solidFill>
                  <a:srgbClr val="222222"/>
                </a:solidFill>
              </a:defRPr>
            </a:pPr>
            <a:r>
              <a:rPr sz="1400">
                <a:solidFill>
                  <a:srgbClr val="222222"/>
                </a:solidFill>
              </a:rPr>
              <a:t>R = 1.28 x 10^5 sky^-1 day^-1</a:t>
            </a:r>
            <a:endParaRPr sz="1400">
              <a:solidFill>
                <a:srgbClr val="222222"/>
              </a:solidFill>
            </a:endParaRPr>
          </a:p>
          <a:p>
            <a:pPr algn="l">
              <a:buNone/>
              <a:defRPr sz="720">
                <a:solidFill>
                  <a:srgbClr val="222222"/>
                </a:solidFill>
              </a:defRPr>
            </a:pPr>
            <a:r>
              <a:rPr sz="1400">
                <a:solidFill>
                  <a:srgbClr val="222222"/>
                </a:solidFill>
              </a:rPr>
              <a:t>68% Poisson: 9.64 x 10^4 - 1.69 x 10^5</a:t>
            </a:r>
            <a:endParaRPr sz="1400">
              <a:solidFill>
                <a:srgbClr val="222222"/>
              </a:solidFill>
            </a:endParaRPr>
          </a:p>
          <a:p>
            <a:pPr algn="l">
              <a:buNone/>
              <a:defRPr sz="720">
                <a:solidFill>
                  <a:srgbClr val="222222"/>
                </a:solidFill>
              </a:defRPr>
            </a:pPr>
            <a:r>
              <a:rPr sz="1400">
                <a:solidFill>
                  <a:srgbClr val="222222"/>
                </a:solidFill>
              </a:rPr>
              <a:t>above</a:t>
            </a:r>
            <a:r>
              <a:rPr sz="1400">
                <a:solidFill>
                  <a:srgbClr val="222222"/>
                </a:solidFill>
              </a:rPr>
              <a:t> 0.072 Jy ms</a:t>
            </a:r>
            <a:endParaRPr sz="1400">
              <a:solidFill>
                <a:srgbClr val="222222"/>
              </a:solidFill>
            </a:endParaRPr>
          </a:p>
        </p:txBody>
      </p:sp>
      <p:pic>
        <p:nvPicPr>
          <p:cNvPr id="28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090" y="1550035"/>
            <a:ext cx="3876261" cy="742950"/>
          </a:xfrm>
          <a:prstGeom prst="rect">
            <a:avLst/>
          </a:prstGeom>
        </p:spPr>
      </p:pic>
      <p:graphicFrame>
        <p:nvGraphicFramePr>
          <p:cNvPr id="29" name="表格 18"/>
          <p:cNvGraphicFramePr/>
          <p:nvPr/>
        </p:nvGraphicFramePr>
        <p:xfrm>
          <a:off x="0" y="3152140"/>
          <a:ext cx="5058410" cy="1991360"/>
        </p:xfrm>
        <a:graphic>
          <a:graphicData uri="http://schemas.openxmlformats.org/drawingml/2006/table">
            <a:tbl>
              <a:tblPr firstRow="1" bandRow="1"/>
              <a:tblGrid>
                <a:gridCol w="474345"/>
                <a:gridCol w="774065"/>
                <a:gridCol w="680085"/>
                <a:gridCol w="348615"/>
                <a:gridCol w="533400"/>
                <a:gridCol w="676910"/>
                <a:gridCol w="333375"/>
                <a:gridCol w="322580"/>
                <a:gridCol w="397510"/>
                <a:gridCol w="517525"/>
              </a:tblGrid>
              <a:tr h="165735">
                <a:tc>
                  <a:txBody>
                    <a:bodyPr/>
                    <a:lstStyle/>
                    <a:p>
                      <a:r>
                        <a:rPr sz="730" b="1">
                          <a:solidFill>
                            <a:srgbClr val="FFFFFF"/>
                          </a:solidFill>
                        </a:rPr>
                        <a:t>ID</a:t>
                      </a:r>
                      <a:endParaRPr sz="730" b="1">
                        <a:solidFill>
                          <a:srgbClr val="FFFFFF"/>
                        </a:solidFill>
                      </a:endParaRPr>
                    </a:p>
                  </a:txBody>
                  <a:tcPr marL="9525" marR="9525" marT="5715" marB="5715" anchor="ctr"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30" b="1">
                          <a:solidFill>
                            <a:srgbClr val="FFFFFF"/>
                          </a:solidFill>
                        </a:rPr>
                        <a:t>Name</a:t>
                      </a:r>
                      <a:endParaRPr sz="730" b="1">
                        <a:solidFill>
                          <a:srgbClr val="FFFFFF"/>
                        </a:solidFill>
                      </a:endParaRPr>
                    </a:p>
                  </a:txBody>
                  <a:tcPr marL="9525" marR="9525" marT="5715" marB="5715" anchor="ctr"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30" b="1">
                          <a:solidFill>
                            <a:srgbClr val="FFFFFF"/>
                          </a:solidFill>
                        </a:rPr>
                        <a:t>Date</a:t>
                      </a:r>
                      <a:endParaRPr sz="730" b="1">
                        <a:solidFill>
                          <a:srgbClr val="FFFFFF"/>
                        </a:solidFill>
                      </a:endParaRPr>
                    </a:p>
                  </a:txBody>
                  <a:tcPr marL="9525" marR="9525" marT="5715" marB="5715" anchor="ctr"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30" b="1">
                          <a:solidFill>
                            <a:srgbClr val="FFFFFF"/>
                          </a:solidFill>
                        </a:rPr>
                        <a:t>Burst_</a:t>
                      </a:r>
                      <a:r>
                        <a:rPr sz="730" b="1">
                          <a:solidFill>
                            <a:srgbClr val="FFFFFF"/>
                          </a:solidFill>
                        </a:rPr>
                        <a:t>N</a:t>
                      </a:r>
                      <a:endParaRPr sz="730" b="1">
                        <a:solidFill>
                          <a:srgbClr val="FFFFFF"/>
                        </a:solidFill>
                      </a:endParaRPr>
                    </a:p>
                  </a:txBody>
                  <a:tcPr marL="9525" marR="9525" marT="5715" marB="5715" anchor="ctr"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30" b="1">
                          <a:solidFill>
                            <a:srgbClr val="FFFFFF"/>
                          </a:solidFill>
                        </a:rPr>
                        <a:t>RA</a:t>
                      </a:r>
                      <a:endParaRPr sz="730" b="1">
                        <a:solidFill>
                          <a:srgbClr val="FFFFFF"/>
                        </a:solidFill>
                      </a:endParaRPr>
                    </a:p>
                  </a:txBody>
                  <a:tcPr marL="9525" marR="9525" marT="5715" marB="5715" anchor="ctr"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30" b="1">
                          <a:solidFill>
                            <a:srgbClr val="FFFFFF"/>
                          </a:solidFill>
                        </a:rPr>
                        <a:t>Dec</a:t>
                      </a:r>
                      <a:endParaRPr sz="730" b="1">
                        <a:solidFill>
                          <a:srgbClr val="FFFFFF"/>
                        </a:solidFill>
                      </a:endParaRPr>
                    </a:p>
                  </a:txBody>
                  <a:tcPr marL="9525" marR="9525" marT="5715" marB="5715" anchor="ctr"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30" b="1">
                          <a:solidFill>
                            <a:srgbClr val="FFFFFF"/>
                          </a:solidFill>
                        </a:rPr>
                        <a:t>SNR</a:t>
                      </a:r>
                      <a:endParaRPr sz="730" b="1">
                        <a:solidFill>
                          <a:srgbClr val="FFFFFF"/>
                        </a:solidFill>
                      </a:endParaRPr>
                    </a:p>
                  </a:txBody>
                  <a:tcPr marL="9525" marR="9525" marT="5715" marB="5715" anchor="ctr"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30" b="1">
                          <a:solidFill>
                            <a:srgbClr val="FFFFFF"/>
                          </a:solidFill>
                        </a:rPr>
                        <a:t>W(ms)</a:t>
                      </a:r>
                      <a:endParaRPr sz="730" b="1">
                        <a:solidFill>
                          <a:srgbClr val="FFFFFF"/>
                        </a:solidFill>
                      </a:endParaRPr>
                    </a:p>
                  </a:txBody>
                  <a:tcPr marL="9525" marR="9525" marT="5715" marB="5715" anchor="ctr"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30" b="1">
                          <a:solidFill>
                            <a:srgbClr val="FFFFFF"/>
                          </a:solidFill>
                        </a:rPr>
                        <a:t>DM</a:t>
                      </a:r>
                      <a:endParaRPr sz="730" b="1">
                        <a:solidFill>
                          <a:srgbClr val="FFFFFF"/>
                        </a:solidFill>
                      </a:endParaRPr>
                    </a:p>
                  </a:txBody>
                  <a:tcPr marL="9525" marR="9525" marT="5715" marB="5715" anchor="ctr"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30" b="1">
                          <a:solidFill>
                            <a:srgbClr val="FFFFFF"/>
                          </a:solidFill>
                        </a:rPr>
                        <a:t>Y</a:t>
                      </a:r>
                      <a:r>
                        <a:rPr sz="730" b="1">
                          <a:solidFill>
                            <a:srgbClr val="FFFFFF"/>
                          </a:solidFill>
                        </a:rPr>
                        <a:t>MW</a:t>
                      </a:r>
                      <a:r>
                        <a:rPr sz="730" b="1">
                          <a:solidFill>
                            <a:srgbClr val="FFFFFF"/>
                          </a:solidFill>
                        </a:rPr>
                        <a:t>16_</a:t>
                      </a:r>
                      <a:r>
                        <a:rPr sz="730" b="1">
                          <a:solidFill>
                            <a:srgbClr val="FFFFFF"/>
                          </a:solidFill>
                        </a:rPr>
                        <a:t>DM</a:t>
                      </a:r>
                      <a:endParaRPr sz="730" b="1">
                        <a:solidFill>
                          <a:srgbClr val="FFFFFF"/>
                        </a:solidFill>
                      </a:endParaRPr>
                    </a:p>
                  </a:txBody>
                  <a:tcPr marL="9525" marR="9525" marT="5715" marB="5715" anchor="ctr">
                    <a:solidFill>
                      <a:srgbClr val="1F4E7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DFC001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FRB 20240519A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2024-5-19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01:19:06.76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-12:07:35.5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22.0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3.7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1846.7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20.5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</a:tr>
              <a:tr h="0">
                <a:tc rowSpan="8">
                  <a:txBody>
                    <a:bodyPr/>
                    <a:lstStyle/>
                    <a:p>
                      <a:r>
                        <a:rPr sz="680" b="1">
                          <a:solidFill>
                            <a:srgbClr val="FF0000"/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DFC002</a:t>
                      </a:r>
                      <a:endParaRPr sz="680" b="1">
                        <a:solidFill>
                          <a:srgbClr val="FF0000"/>
                        </a:solidFill>
                        <a:latin typeface="Helvetica Neue" panose="02000503000000020004"/>
                        <a:ea typeface="Helvetica Neue" panose="02000503000000020004"/>
                        <a:cs typeface="Helvetica Neue" panose="02000503000000020004"/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rowSpan="8">
                  <a:txBody>
                    <a:bodyPr/>
                    <a:lstStyle/>
                    <a:p>
                      <a:r>
                        <a:rPr sz="680" b="1">
                          <a:solidFill>
                            <a:srgbClr val="FF0000"/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FRB 20241112A</a:t>
                      </a:r>
                      <a:endParaRPr sz="680" b="1">
                        <a:solidFill>
                          <a:srgbClr val="FF0000"/>
                        </a:solidFill>
                        <a:latin typeface="Helvetica Neue" panose="02000503000000020004"/>
                        <a:ea typeface="Helvetica Neue" panose="02000503000000020004"/>
                        <a:cs typeface="Helvetica Neue" panose="02000503000000020004"/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2024-11-12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3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14:58:47.96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+56:17:55.66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28.3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3.7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1009.4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rowSpan="8"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25.3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</a:tr>
              <a:tr h="0">
                <a:tc vMerge="1">
                  <a:tcPr marL="7620" marR="7620" marT="3334" marB="3334" anchor="ctr"/>
                </a:tc>
                <a:tc vMerge="1">
                  <a:tcPr marL="7620" marR="7620" marT="3334" marB="3334" anchor="ctr"/>
                </a:tc>
                <a:tc vMerge="1">
                  <a:tcPr marL="7620" marR="7620" marT="3334" marB="3334" anchor="ctr"/>
                </a:tc>
                <a:tc vMerge="1">
                  <a:tcPr marL="7620" marR="7620" marT="3334" marB="3334" anchor="ctr"/>
                </a:tc>
                <a:tc vMerge="1">
                  <a:tcPr marL="7620" marR="7620" marT="3334" marB="3334" anchor="ctr"/>
                </a:tc>
                <a:tc vMerge="1"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8.4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8.4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1012.8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 vMerge="1">
                  <a:tcPr marL="7620" marR="7620" marT="3334" marB="3334" anchor="ctr"/>
                </a:tc>
              </a:tr>
              <a:tr h="0"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14.8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6.7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1020.8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</a:tr>
              <a:tr h="0">
                <a:tc vMerge="1">
                  <a:tcPr marL="7620" marR="7620" marT="3334" marB="3334" anchor="ctr"/>
                </a:tc>
                <a:tc vMerge="1">
                  <a:tcPr marL="7620" marR="7620" marT="3334" marB="3334" anchor="ctr"/>
                </a:tc>
                <a:tc rowSpan="2"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2024-11-18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 rowSpan="2"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 rowSpan="2"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14:58:34.71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 rowSpan="2"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+56:19:4.86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22.2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5.5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1012.4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 vMerge="1">
                  <a:tcPr marL="7620" marR="7620" marT="3334" marB="3334" anchor="ctr"/>
                </a:tc>
              </a:tr>
              <a:tr h="0"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8.7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14.7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1023.9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</a:tr>
              <a:tr h="0">
                <a:tc vMerge="1">
                  <a:tcPr marL="7620" marR="7620" marT="3334" marB="3334" anchor="ctr"/>
                </a:tc>
                <a:tc vMerge="1">
                  <a:tcPr marL="7620" marR="7620" marT="3334" marB="3334" anchor="ctr"/>
                </a:tc>
                <a:tc rowSpan="2"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2025-11-26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 rowSpan="2"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 rowSpan="2"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14:58:11.76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 rowSpan="2"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+56:16:50.20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11.5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6.7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1014.5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 vMerge="1">
                  <a:tcPr marL="7620" marR="7620" marT="3334" marB="3334" anchor="ctr"/>
                </a:tc>
              </a:tr>
              <a:tr h="0"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18.4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6.7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1018.8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 vMerge="1">
                  <a:tcPr marL="7620" marR="7620" marT="3334" marB="3334" anchor="ctr">
                    <a:solidFill>
                      <a:srgbClr val="F8FAFC"/>
                    </a:solidFill>
                  </a:tcPr>
                </a:tc>
              </a:tr>
              <a:tr h="0">
                <a:tc vMerge="1">
                  <a:tcPr marL="7620" marR="7620" marT="3334" marB="3334" anchor="ctr"/>
                </a:tc>
                <a:tc vMerge="1"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2025-12-9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14:58:24.131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+56:19:5.56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18.7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3.7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1017.2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 vMerge="1">
                  <a:tcPr marL="7620" marR="7620" marT="3334" marB="3334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DFC003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FRB 20260326A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2026-3-26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06:56:39.17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-12:20:8.62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18.2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9.8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1288.1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299.6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DFC004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FRB 20251011A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2025-10-11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10:22:56.34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+06:27:22.40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24.3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12.0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1683.7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26.3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DFC005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FRB 20251125A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2025-11-26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10:23:47.53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+09:51:24.74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20.7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12.0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585.3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25.4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DFC006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FRB 20251219A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2025-12-20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09:21:18.97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+10:23:21.12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31.4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9.8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568.3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39.2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DFC007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FRB 20241019D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2024-10-20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08:21:29.60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-10:15:52.60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21.3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6.7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 b="1">
                          <a:solidFill>
                            <a:srgbClr val="FF0000"/>
                          </a:solidFill>
                          <a:latin typeface="Helvetica Neue" panose="02000503000000020004" charset="0"/>
                          <a:cs typeface="Helvetica Neue" panose="02000503000000020004" charset="0"/>
                        </a:rPr>
                        <a:t>2710.2</a:t>
                      </a:r>
                      <a:endParaRPr sz="680" b="1">
                        <a:solidFill>
                          <a:srgbClr val="FF0000"/>
                        </a:solidFill>
                        <a:latin typeface="Helvetica Neue" panose="02000503000000020004" charset="0"/>
                        <a:cs typeface="Helvetica Neue" panose="02000503000000020004" charset="0"/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90.7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DFC008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FRB 20250716C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2025-7-16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09:05:5.00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+56:00:44.90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43.6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1.2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580.1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33.5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/>
                </a:tc>
              </a:tr>
              <a:tr h="0"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DFC009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FRB 20250511A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2025-5-11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00:42:59.26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+63:17:28.44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 b="1">
                          <a:solidFill>
                            <a:srgbClr val="FF0000"/>
                          </a:solidFill>
                          <a:latin typeface="Helvetica Neue" panose="02000503000000020004" charset="0"/>
                          <a:cs typeface="Helvetica Neue" panose="02000503000000020004" charset="0"/>
                        </a:rPr>
                        <a:t>73.1</a:t>
                      </a:r>
                      <a:endParaRPr sz="680" b="1">
                        <a:solidFill>
                          <a:srgbClr val="FF0000"/>
                        </a:solidFill>
                        <a:latin typeface="Helvetica Neue" panose="02000503000000020004" charset="0"/>
                        <a:cs typeface="Helvetica Neue" panose="02000503000000020004" charset="0"/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8.1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1330.4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680">
                          <a:solidFill>
                            <a:srgbClr val="111111"/>
                          </a:solidFill>
                        </a:rPr>
                        <a:t>337.4</a:t>
                      </a:r>
                      <a:endParaRPr sz="680">
                        <a:solidFill>
                          <a:srgbClr val="111111"/>
                        </a:solidFill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文本框 5"/>
          <p:cNvSpPr>
            <a:spLocks noGrp="1"/>
          </p:cNvSpPr>
          <p:nvPr/>
        </p:nvSpPr>
        <p:spPr>
          <a:xfrm>
            <a:off x="3491865" y="2371725"/>
            <a:ext cx="367665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共发现</a:t>
            </a:r>
            <a:r>
              <a:rPr lang="en-US"/>
              <a:t>9</a:t>
            </a:r>
            <a:r>
              <a:t>个FRB，1</a:t>
            </a:r>
            <a:r>
              <a:rPr lang="en-US"/>
              <a:t>7</a:t>
            </a:r>
            <a:r>
              <a:t>个</a:t>
            </a:r>
            <a:r>
              <a:t>Burst，</a:t>
            </a:r>
            <a:r>
              <a:t>其中</a:t>
            </a:r>
            <a:r>
              <a:t>DFC002</a:t>
            </a:r>
            <a:r>
              <a:t>已确认是</a:t>
            </a:r>
            <a:r>
              <a:rPr b="1">
                <a:solidFill>
                  <a:srgbClr val="FF0000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Repeating FRB</a:t>
            </a:r>
            <a:endParaRPr b="1">
              <a:solidFill>
                <a:srgbClr val="FF0000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pic>
        <p:nvPicPr>
          <p:cNvPr id="31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475" y="0"/>
            <a:ext cx="2168525" cy="2608580"/>
          </a:xfrm>
          <a:prstGeom prst="rect">
            <a:avLst/>
          </a:prstGeom>
        </p:spPr>
      </p:pic>
      <p:pic>
        <p:nvPicPr>
          <p:cNvPr id="32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9670" y="2586990"/>
            <a:ext cx="1682750" cy="2523490"/>
          </a:xfrm>
          <a:prstGeom prst="rect">
            <a:avLst/>
          </a:prstGeom>
        </p:spPr>
      </p:pic>
      <p:sp>
        <p:nvSpPr>
          <p:cNvPr id="14" name="文本框 13"/>
          <p:cNvSpPr>
            <a:spLocks noGrp="1"/>
          </p:cNvSpPr>
          <p:nvPr/>
        </p:nvSpPr>
        <p:spPr>
          <a:xfrm>
            <a:off x="7380605" y="4156075"/>
            <a:ext cx="1393825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>
                <a:solidFill>
                  <a:srgbClr val="FF0000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DFC009</a:t>
            </a:r>
            <a:endParaRPr b="1">
              <a:solidFill>
                <a:srgbClr val="FF0000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r>
              <a:rPr b="1">
                <a:solidFill>
                  <a:srgbClr val="FF0000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SNR 73.1</a:t>
            </a:r>
            <a:endParaRPr b="1">
              <a:solidFill>
                <a:srgbClr val="FF0000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  <a:p>
            <a:r>
              <a:rPr b="1">
                <a:solidFill>
                  <a:srgbClr val="FF0000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DM 1330.4</a:t>
            </a:r>
            <a:endParaRPr b="1">
              <a:solidFill>
                <a:srgbClr val="FF0000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pic>
        <p:nvPicPr>
          <p:cNvPr id="34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7945" y="3314700"/>
            <a:ext cx="2214245" cy="1828800"/>
          </a:xfrm>
          <a:prstGeom prst="rect">
            <a:avLst/>
          </a:prstGeom>
        </p:spPr>
      </p:pic>
      <p:sp>
        <p:nvSpPr>
          <p:cNvPr id="17" name="文本框 16"/>
          <p:cNvSpPr>
            <a:spLocks noGrp="1"/>
          </p:cNvSpPr>
          <p:nvPr/>
        </p:nvSpPr>
        <p:spPr>
          <a:xfrm>
            <a:off x="5584825" y="3096895"/>
            <a:ext cx="1394460" cy="2921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sz="1200"/>
              <a:t>Z</a:t>
            </a:r>
            <a:r>
              <a:rPr sz="1200"/>
              <a:t>hang et al. 2026</a:t>
            </a:r>
            <a:endParaRPr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6" name="表格 18"/>
          <p:cNvGraphicFramePr/>
          <p:nvPr/>
        </p:nvGraphicFramePr>
        <p:xfrm>
          <a:off x="179705" y="123825"/>
          <a:ext cx="5579745" cy="405765"/>
        </p:xfrm>
        <a:graphic>
          <a:graphicData uri="http://schemas.openxmlformats.org/drawingml/2006/table">
            <a:tbl>
              <a:tblPr firstRow="1" bandRow="1"/>
              <a:tblGrid>
                <a:gridCol w="1308735"/>
                <a:gridCol w="1842770"/>
                <a:gridCol w="2428240"/>
              </a:tblGrid>
              <a:tr h="40576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600" b="1">
                          <a:solidFill>
                            <a:srgbClr val="FF0000"/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DFC002</a:t>
                      </a:r>
                      <a:endParaRPr sz="1600" b="1">
                        <a:solidFill>
                          <a:srgbClr val="FF0000"/>
                        </a:solidFill>
                        <a:latin typeface="Helvetica Neue" panose="02000503000000020004"/>
                        <a:ea typeface="Helvetica Neue" panose="02000503000000020004"/>
                        <a:cs typeface="Helvetica Neue" panose="02000503000000020004"/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600" b="1">
                          <a:solidFill>
                            <a:srgbClr val="FF0000"/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FRB 20241112A</a:t>
                      </a:r>
                      <a:endParaRPr sz="1600" b="1">
                        <a:solidFill>
                          <a:srgbClr val="FF0000"/>
                        </a:solidFill>
                        <a:latin typeface="Helvetica Neue" panose="02000503000000020004"/>
                        <a:ea typeface="Helvetica Neue" panose="02000503000000020004"/>
                        <a:cs typeface="Helvetica Neue" panose="02000503000000020004"/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600" b="1">
                          <a:solidFill>
                            <a:srgbClr val="FF0000"/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DM : 101</a:t>
                      </a:r>
                      <a:r>
                        <a:rPr lang="en-US" sz="1600" b="1">
                          <a:solidFill>
                            <a:srgbClr val="FF0000"/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5</a:t>
                      </a:r>
                      <a:r>
                        <a:rPr sz="1600" b="1">
                          <a:solidFill>
                            <a:srgbClr val="FF0000"/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±</a:t>
                      </a:r>
                      <a:r>
                        <a:rPr lang="en-US" sz="1600" b="1">
                          <a:solidFill>
                            <a:srgbClr val="FF0000"/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8</a:t>
                      </a:r>
                      <a:r>
                        <a:rPr sz="1600" b="1">
                          <a:solidFill>
                            <a:srgbClr val="FF0000"/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  </a:t>
                      </a:r>
                      <a:r>
                        <a:rPr sz="1600">
                          <a:solidFill>
                            <a:srgbClr val="FF0000"/>
                          </a:solidFill>
                          <a:latin typeface="Helvetica Neue" panose="02000503000000020004"/>
                          <a:ea typeface="Helvetica Neue" panose="02000503000000020004"/>
                          <a:cs typeface="Helvetica Neue" panose="02000503000000020004"/>
                        </a:rPr>
                        <a:t>pc cm^-3</a:t>
                      </a:r>
                      <a:endParaRPr sz="1600">
                        <a:solidFill>
                          <a:srgbClr val="FF0000"/>
                        </a:solidFill>
                        <a:latin typeface="Helvetica Neue" panose="02000503000000020004"/>
                        <a:ea typeface="Helvetica Neue" panose="02000503000000020004"/>
                        <a:cs typeface="Helvetica Neue" panose="02000503000000020004"/>
                      </a:endParaRPr>
                    </a:p>
                  </a:txBody>
                  <a:tcPr marL="7620" marR="7620" marT="3334" marB="3334" anchor="ctr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" name="表格 3"/>
          <p:cNvGraphicFramePr/>
          <p:nvPr/>
        </p:nvGraphicFramePr>
        <p:xfrm>
          <a:off x="179705" y="638397"/>
          <a:ext cx="6269990" cy="1671955"/>
        </p:xfrm>
        <a:graphic>
          <a:graphicData uri="http://schemas.openxmlformats.org/drawingml/2006/table">
            <a:tbl>
              <a:tblPr/>
              <a:tblGrid>
                <a:gridCol w="1116965"/>
                <a:gridCol w="979805"/>
                <a:gridCol w="1233170"/>
                <a:gridCol w="979805"/>
                <a:gridCol w="660399"/>
                <a:gridCol w="979805"/>
              </a:tblGrid>
              <a:tr h="17907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Burst_Date (UTC+8)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FFFFFF"/>
                      </a:solidFill>
                      <a:prstDash val="solid"/>
                    </a:lnL>
                    <a:lnR w="12700" cmpd="sng">
                      <a:solidFill>
                        <a:srgbClr val="FFFFFF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76716C"/>
                      </a:solidFill>
                      <a:prstDash val="solid"/>
                    </a:lnB>
                    <a:solidFill>
                      <a:srgbClr val="20A60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Burst_Count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FFFFFF"/>
                      </a:solidFill>
                      <a:prstDash val="solid"/>
                    </a:lnL>
                    <a:lnR w="12700" cmpd="sng">
                      <a:solidFill>
                        <a:srgbClr val="FFFFFF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76716C"/>
                      </a:solidFill>
                      <a:prstDash val="solid"/>
                    </a:lnB>
                    <a:solidFill>
                      <a:srgbClr val="20A60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Burst_MJD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FFFFFF"/>
                      </a:solidFill>
                      <a:prstDash val="solid"/>
                    </a:lnL>
                    <a:lnR w="12700" cmpd="sng">
                      <a:solidFill>
                        <a:srgbClr val="FFFFFF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76716C"/>
                      </a:solidFill>
                      <a:prstDash val="solid"/>
                    </a:lnB>
                    <a:solidFill>
                      <a:srgbClr val="20A60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SNR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FFFFFF"/>
                      </a:solidFill>
                      <a:prstDash val="solid"/>
                    </a:lnL>
                    <a:lnR w="12700" cmpd="sng">
                      <a:solidFill>
                        <a:srgbClr val="FFFFFF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76716C"/>
                      </a:solidFill>
                      <a:prstDash val="solid"/>
                    </a:lnB>
                    <a:solidFill>
                      <a:srgbClr val="20A60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Width (ms)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FFFFFF"/>
                      </a:solidFill>
                      <a:prstDash val="solid"/>
                    </a:lnL>
                    <a:lnR w="12700" cmpd="sng">
                      <a:solidFill>
                        <a:srgbClr val="FFFFFF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76716C"/>
                      </a:solidFill>
                      <a:prstDash val="solid"/>
                    </a:lnB>
                    <a:solidFill>
                      <a:srgbClr val="20A60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DM (pc cm^-3)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FFFFFF"/>
                      </a:solidFill>
                      <a:prstDash val="solid"/>
                    </a:lnL>
                    <a:lnR w="12700" cmpd="sng">
                      <a:solidFill>
                        <a:srgbClr val="FFFFFF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76716C"/>
                      </a:solidFill>
                      <a:prstDash val="solid"/>
                    </a:lnB>
                    <a:solidFill>
                      <a:srgbClr val="20A603"/>
                    </a:solidFill>
                  </a:tcPr>
                </a:tc>
              </a:tr>
              <a:tr h="179070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FF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2024-11-12</a:t>
                      </a:r>
                      <a:endParaRPr sz="900">
                        <a:solidFill>
                          <a:srgbClr val="FF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3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60626.1841006450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28.3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3.7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1009.4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</a:tr>
              <a:tr h="179070">
                <a:tc vMerge="1">
                  <a:tcPr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</a:tcPr>
                </a:tc>
                <a:tc vMerge="1">
                  <a:tcPr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60626.183552802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8.4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8.4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1012.8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</a:tr>
              <a:tr h="179070">
                <a:tc vMerge="1">
                  <a:tcPr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B w="12700" cmpd="sng">
                      <a:solidFill>
                        <a:srgbClr val="BCBCBC"/>
                      </a:solidFill>
                      <a:prstDash val="solid"/>
                    </a:lnB>
                  </a:tcPr>
                </a:tc>
                <a:tc vMerge="1">
                  <a:tcPr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B w="12700" cmpd="sng">
                      <a:solidFill>
                        <a:srgbClr val="BCBC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60626.1832473116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14.8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6.7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1020.8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79070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FF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2024-11-18</a:t>
                      </a:r>
                      <a:endParaRPr sz="900">
                        <a:solidFill>
                          <a:srgbClr val="FF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2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60632.1674389893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22.2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5.5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1012.4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</a:tr>
              <a:tr h="189865">
                <a:tc vMerge="1">
                  <a:tcPr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B w="12700" cmpd="sng">
                      <a:solidFill>
                        <a:srgbClr val="BCBCBC"/>
                      </a:solidFill>
                      <a:prstDash val="solid"/>
                    </a:lnB>
                  </a:tcPr>
                </a:tc>
                <a:tc vMerge="1">
                  <a:tcPr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B w="12700" cmpd="sng">
                      <a:solidFill>
                        <a:srgbClr val="BCBC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60632.167252882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8.7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14.7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1023.9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</a:tr>
              <a:tr h="179070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FF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2025-11-26</a:t>
                      </a:r>
                      <a:endParaRPr sz="900">
                        <a:solidFill>
                          <a:srgbClr val="FF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2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61005.1456311431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11.5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6.7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1014.5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79070">
                <a:tc vMerge="1">
                  <a:tcPr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B w="12700" cmpd="sng">
                      <a:solidFill>
                        <a:srgbClr val="BCBCBC"/>
                      </a:solidFill>
                      <a:prstDash val="solid"/>
                    </a:lnB>
                  </a:tcPr>
                </a:tc>
                <a:tc vMerge="1">
                  <a:tcPr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B w="12700" cmpd="sng">
                      <a:solidFill>
                        <a:srgbClr val="BCBC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61005.1457347992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18.4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6.7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1018.8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FF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2025-12-9</a:t>
                      </a:r>
                      <a:endParaRPr sz="900">
                        <a:solidFill>
                          <a:srgbClr val="FF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1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61018.1106601856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18.7</a:t>
                      </a:r>
                      <a:endParaRPr sz="900"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t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3.7</a:t>
                      </a:r>
                      <a:endParaRPr sz="900"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t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900">
                          <a:solidFill>
                            <a:srgbClr val="000000"/>
                          </a:solidFill>
                          <a:latin typeface="PingFang SC Regular" panose="020B0400000000000000" charset="-122"/>
                          <a:ea typeface="PingFang SC Regular" panose="020B0400000000000000" charset="-122"/>
                          <a:cs typeface="PingFang SC Regular" panose="020B0400000000000000" charset="-122"/>
                        </a:rPr>
                        <a:t>1017.2</a:t>
                      </a:r>
                      <a:endParaRPr sz="900">
                        <a:solidFill>
                          <a:srgbClr val="000000"/>
                        </a:solidFill>
                        <a:latin typeface="PingFang SC Regular" panose="020B0400000000000000" charset="-122"/>
                        <a:ea typeface="PingFang SC Regular" panose="020B0400000000000000" charset="-122"/>
                        <a:cs typeface="PingFang SC Regular" panose="020B0400000000000000" charset="-122"/>
                      </a:endParaRPr>
                    </a:p>
                  </a:txBody>
                  <a:tcPr marL="25717" marR="25717" marT="0" marB="25717" anchor="ctr" anchorCtr="0">
                    <a:lnL w="12700" cmpd="sng">
                      <a:solidFill>
                        <a:srgbClr val="BCBCBC"/>
                      </a:solidFill>
                      <a:prstDash val="solid"/>
                    </a:lnL>
                    <a:lnR w="12700" cmpd="sng">
                      <a:solidFill>
                        <a:srgbClr val="BCBCBC"/>
                      </a:solidFill>
                      <a:prstDash val="solid"/>
                    </a:lnR>
                    <a:lnT w="12700" cmpd="sng">
                      <a:solidFill>
                        <a:srgbClr val="BCBCBC"/>
                      </a:solidFill>
                      <a:prstDash val="solid"/>
                    </a:lnT>
                    <a:lnB w="12700" cmpd="sng">
                      <a:solidFill>
                        <a:srgbClr val="BCBCBC"/>
                      </a:solidFill>
                      <a:prstDash val="solid"/>
                    </a:lnB>
                    <a:solidFill>
                      <a:srgbClr val="F5F5F4"/>
                    </a:solidFill>
                  </a:tcPr>
                </a:tc>
              </a:tr>
            </a:tbl>
          </a:graphicData>
        </a:graphic>
      </p:graphicFrame>
      <p:pic>
        <p:nvPicPr>
          <p:cNvPr id="38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030" y="2939415"/>
            <a:ext cx="1363345" cy="2044700"/>
          </a:xfrm>
          <a:prstGeom prst="rect">
            <a:avLst/>
          </a:prstGeom>
        </p:spPr>
      </p:pic>
      <p:pic>
        <p:nvPicPr>
          <p:cNvPr id="39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105" y="2941320"/>
            <a:ext cx="1363345" cy="2044700"/>
          </a:xfrm>
          <a:prstGeom prst="rect">
            <a:avLst/>
          </a:prstGeom>
        </p:spPr>
      </p:pic>
      <p:pic>
        <p:nvPicPr>
          <p:cNvPr id="40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530" y="2941320"/>
            <a:ext cx="1363345" cy="2044700"/>
          </a:xfrm>
          <a:prstGeom prst="rect">
            <a:avLst/>
          </a:prstGeom>
        </p:spPr>
      </p:pic>
      <p:sp>
        <p:nvSpPr>
          <p:cNvPr id="9" name="文本框 8"/>
          <p:cNvSpPr>
            <a:spLocks noGrp="1"/>
          </p:cNvSpPr>
          <p:nvPr/>
        </p:nvSpPr>
        <p:spPr>
          <a:xfrm>
            <a:off x="1259840" y="4300220"/>
            <a:ext cx="1862455" cy="4603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buNone/>
            </a:pPr>
            <a:r>
              <a:rPr sz="2400" b="1">
                <a:solidFill>
                  <a:srgbClr val="FF0000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2024-11-12</a:t>
            </a:r>
            <a:endParaRPr sz="2400" b="1">
              <a:solidFill>
                <a:srgbClr val="FF0000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sp>
        <p:nvSpPr>
          <p:cNvPr id="15" name="文本框 14"/>
          <p:cNvSpPr>
            <a:spLocks noGrp="1"/>
          </p:cNvSpPr>
          <p:nvPr/>
        </p:nvSpPr>
        <p:spPr>
          <a:xfrm>
            <a:off x="179705" y="2440940"/>
            <a:ext cx="52203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8次Burst，横跨一年</a:t>
            </a:r>
            <a:r>
              <a:rPr lang="en-US"/>
              <a:t>。</a:t>
            </a:r>
            <a:r>
              <a:rPr lang="zh-CN" altLang="en-US"/>
              <a:t>计划</a:t>
            </a:r>
            <a:r>
              <a:rPr lang="en-US"/>
              <a:t>FAST</a:t>
            </a:r>
            <a:r>
              <a:rPr lang="zh-CN" altLang="en-US"/>
              <a:t>核心阵</a:t>
            </a:r>
            <a:r>
              <a:rPr lang="zh-CN" altLang="en-US"/>
              <a:t>观测定位</a:t>
            </a:r>
            <a:endParaRPr lang="zh-CN" altLang="en-US"/>
          </a:p>
        </p:txBody>
      </p:sp>
      <p:pic>
        <p:nvPicPr>
          <p:cNvPr id="43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100" y="2931795"/>
            <a:ext cx="1363345" cy="2044700"/>
          </a:xfrm>
          <a:prstGeom prst="rect">
            <a:avLst/>
          </a:prstGeom>
        </p:spPr>
      </p:pic>
      <p:pic>
        <p:nvPicPr>
          <p:cNvPr id="44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3890" y="2931795"/>
            <a:ext cx="1363345" cy="2044700"/>
          </a:xfrm>
          <a:prstGeom prst="rect">
            <a:avLst/>
          </a:prstGeom>
        </p:spPr>
      </p:pic>
      <p:sp>
        <p:nvSpPr>
          <p:cNvPr id="20" name="文本框 19"/>
          <p:cNvSpPr>
            <a:spLocks noGrp="1"/>
          </p:cNvSpPr>
          <p:nvPr/>
        </p:nvSpPr>
        <p:spPr>
          <a:xfrm>
            <a:off x="4859655" y="4300220"/>
            <a:ext cx="187134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2400" b="1">
                <a:solidFill>
                  <a:srgbClr val="FF0000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2024-11-18</a:t>
            </a:r>
            <a:endParaRPr sz="2400" b="1">
              <a:solidFill>
                <a:srgbClr val="FF0000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232525" y="843280"/>
            <a:ext cx="2730500" cy="2044700"/>
            <a:chOff x="9695" y="762"/>
            <a:chExt cx="4300" cy="3220"/>
          </a:xfrm>
        </p:grpSpPr>
        <p:pic>
          <p:nvPicPr>
            <p:cNvPr id="46" name="图片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849" y="762"/>
              <a:ext cx="2147" cy="3220"/>
            </a:xfrm>
            <a:prstGeom prst="rect">
              <a:avLst/>
            </a:prstGeom>
          </p:spPr>
        </p:pic>
        <p:pic>
          <p:nvPicPr>
            <p:cNvPr id="47" name="图片 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695" y="762"/>
              <a:ext cx="2147" cy="3219"/>
            </a:xfrm>
            <a:prstGeom prst="rect">
              <a:avLst/>
            </a:prstGeom>
          </p:spPr>
        </p:pic>
        <p:sp>
          <p:nvSpPr>
            <p:cNvPr id="23" name="文本框 22"/>
            <p:cNvSpPr>
              <a:spLocks noGrp="1"/>
            </p:cNvSpPr>
            <p:nvPr/>
          </p:nvSpPr>
          <p:spPr>
            <a:xfrm>
              <a:off x="10262" y="2913"/>
              <a:ext cx="3270" cy="7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2400" b="1">
                  <a:solidFill>
                    <a:srgbClr val="FF0000"/>
                  </a:solidFill>
                  <a:latin typeface="Helvetica Neue" panose="02000503000000020004"/>
                  <a:ea typeface="Helvetica Neue" panose="02000503000000020004"/>
                  <a:cs typeface="Helvetica Neue" panose="02000503000000020004"/>
                </a:rPr>
                <a:t>2025-11-26</a:t>
              </a:r>
              <a:endParaRPr sz="2400" b="1">
                <a:solidFill>
                  <a:srgbClr val="FF0000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endParaRPr>
            </a:p>
          </p:txBody>
        </p:sp>
      </p:grpSp>
      <p:pic>
        <p:nvPicPr>
          <p:cNvPr id="49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24115" y="2931795"/>
            <a:ext cx="1363345" cy="2044700"/>
          </a:xfrm>
          <a:prstGeom prst="rect">
            <a:avLst/>
          </a:prstGeom>
        </p:spPr>
      </p:pic>
      <p:sp>
        <p:nvSpPr>
          <p:cNvPr id="25" name="文本框 24"/>
          <p:cNvSpPr>
            <a:spLocks noGrp="1"/>
          </p:cNvSpPr>
          <p:nvPr/>
        </p:nvSpPr>
        <p:spPr>
          <a:xfrm>
            <a:off x="7379970" y="4300220"/>
            <a:ext cx="174180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FF0000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</a:rPr>
              <a:t>2025-12-9</a:t>
            </a:r>
            <a:endParaRPr sz="2400" b="1">
              <a:solidFill>
                <a:srgbClr val="FF0000"/>
              </a:solidFill>
              <a:latin typeface="Helvetica Neue" panose="02000503000000020004"/>
              <a:ea typeface="Helvetica Neue" panose="02000503000000020004"/>
              <a:cs typeface="Helvetica Neue" panose="02000503000000020004"/>
            </a:endParaRPr>
          </a:p>
        </p:txBody>
      </p:sp>
      <p:pic>
        <p:nvPicPr>
          <p:cNvPr id="4" name="图片 3" descr="2b72a15ceb4dafaa8a6d2b25300d336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00315" y="51435"/>
            <a:ext cx="1362710" cy="128460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5944235" y="142875"/>
            <a:ext cx="3199765" cy="731520"/>
            <a:chOff x="9361" y="225"/>
            <a:chExt cx="5039" cy="1152"/>
          </a:xfrm>
        </p:grpSpPr>
        <p:pic>
          <p:nvPicPr>
            <p:cNvPr id="192" name="图片 1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940" y="438"/>
              <a:ext cx="3460" cy="726"/>
            </a:xfrm>
            <a:prstGeom prst="rect">
              <a:avLst/>
            </a:prstGeom>
            <a:ln w="12700">
              <a:miter/>
            </a:ln>
          </p:spPr>
        </p:pic>
        <p:pic>
          <p:nvPicPr>
            <p:cNvPr id="193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61" y="225"/>
              <a:ext cx="1310" cy="1152"/>
            </a:xfrm>
            <a:prstGeom prst="rect">
              <a:avLst/>
            </a:prstGeom>
            <a:ln w="12700">
              <a:miter/>
            </a:ln>
          </p:spPr>
        </p:pic>
      </p:grpSp>
      <p:sp>
        <p:nvSpPr>
          <p:cNvPr id="188" name="文本框 4"/>
          <p:cNvSpPr>
            <a:spLocks noGrp="1"/>
          </p:cNvSpPr>
          <p:nvPr/>
        </p:nvSpPr>
        <p:spPr>
          <a:xfrm>
            <a:off x="1908175" y="231775"/>
            <a:ext cx="4480560" cy="553085"/>
          </a:xfrm>
          <a:prstGeom prst="rect">
            <a:avLst/>
          </a:prstGeom>
          <a:ln w="12700"/>
        </p:spPr>
        <p:txBody>
          <a:bodyPr lIns="45719" rIns="45719">
            <a:spAutoFit/>
          </a:bodyPr>
          <a:lstStyle>
            <a:lvl1pPr algn="ctr">
              <a:buNone/>
              <a:defRPr sz="3000" b="1">
                <a:latin typeface="+mj-lt"/>
                <a:ea typeface="+mj-lt"/>
                <a:cs typeface="+mj-lt"/>
              </a:defRPr>
            </a:lvl1pPr>
          </a:lstStyle>
          <a:p>
            <a:pPr algn="ctr">
              <a:buNone/>
              <a:defRPr>
                <a:latin typeface="Calibri"/>
                <a:ea typeface="Calibri"/>
                <a:cs typeface="Calibri"/>
              </a:defRPr>
            </a:pPr>
            <a:r>
              <a:rPr lang="zh-CN">
                <a:latin typeface="+mj-lt"/>
                <a:ea typeface="+mj-lt"/>
                <a:cs typeface="+mj-lt"/>
              </a:rPr>
              <a:t>总结及</a:t>
            </a:r>
            <a:r>
              <a:rPr>
                <a:latin typeface="+mj-lt"/>
                <a:ea typeface="+mj-lt"/>
                <a:cs typeface="+mj-lt"/>
              </a:rPr>
              <a:t>后续</a:t>
            </a:r>
            <a:r>
              <a:rPr lang="zh-CN">
                <a:latin typeface="+mj-lt"/>
                <a:ea typeface="+mj-lt"/>
                <a:cs typeface="+mj-lt"/>
              </a:rPr>
              <a:t>研究</a:t>
            </a:r>
            <a:endParaRPr lang="zh-CN">
              <a:latin typeface="+mj-lt"/>
              <a:ea typeface="+mj-lt"/>
              <a:cs typeface="+mj-lt"/>
            </a:endParaRPr>
          </a:p>
        </p:txBody>
      </p:sp>
      <p:sp>
        <p:nvSpPr>
          <p:cNvPr id="189" name="文本框 5"/>
          <p:cNvSpPr>
            <a:spLocks noGrp="1"/>
          </p:cNvSpPr>
          <p:nvPr/>
        </p:nvSpPr>
        <p:spPr>
          <a:xfrm>
            <a:off x="583565" y="1089025"/>
            <a:ext cx="7588885" cy="3422015"/>
          </a:xfrm>
          <a:prstGeom prst="rect">
            <a:avLst/>
          </a:prstGeom>
          <a:ln w="12700"/>
        </p:spPr>
        <p:txBody>
          <a:bodyPr lIns="45719" rIns="45719">
            <a:noAutofit/>
          </a:bodyPr>
          <a:lstStyle/>
          <a:p>
            <a:pPr marL="285750" indent="-285750">
              <a:buChar char="•"/>
            </a:pPr>
            <a:r>
              <a:rPr lang="zh-CN" altLang="en-US">
                <a:latin typeface="+mj-lt"/>
                <a:ea typeface="+mj-lt"/>
                <a:cs typeface="+mj-lt"/>
              </a:rPr>
              <a:t>短驻留时间下长周期脉冲星可能只看到一两个脉冲，通过单脉冲搜索能把这些“入口信号”发现</a:t>
            </a:r>
            <a:r>
              <a:rPr lang="en-US" altLang="zh-CN">
                <a:latin typeface="+mj-lt"/>
                <a:ea typeface="+mj-lt"/>
                <a:cs typeface="+mj-lt"/>
              </a:rPr>
              <a:t>，</a:t>
            </a:r>
            <a:r>
              <a:rPr lang="zh-CN" altLang="en-US">
                <a:latin typeface="+mj-lt"/>
                <a:ea typeface="+mj-lt"/>
                <a:cs typeface="+mj-lt"/>
              </a:rPr>
              <a:t>从而后补齐其它方法的</a:t>
            </a:r>
            <a:r>
              <a:rPr lang="zh-CN" altLang="en-US">
                <a:latin typeface="+mj-lt"/>
                <a:ea typeface="+mj-lt"/>
                <a:cs typeface="+mj-lt"/>
              </a:rPr>
              <a:t>搜索盲区</a:t>
            </a:r>
            <a:endParaRPr lang="zh-CN" altLang="en-US">
              <a:latin typeface="+mj-lt"/>
              <a:ea typeface="+mj-lt"/>
              <a:cs typeface="+mj-lt"/>
            </a:endParaRPr>
          </a:p>
          <a:p>
            <a:pPr marL="285750" indent="-285750">
              <a:buChar char="•"/>
            </a:pPr>
            <a:r>
              <a:rPr lang="zh-CN" altLang="en-US">
                <a:latin typeface="+mj-lt"/>
                <a:ea typeface="+mj-lt"/>
                <a:cs typeface="+mj-lt"/>
              </a:rPr>
              <a:t>单脉冲搜索</a:t>
            </a:r>
            <a:r>
              <a:rPr lang="zh-CN" altLang="en-US">
                <a:latin typeface="+mj-lt"/>
                <a:ea typeface="+mj-lt"/>
                <a:cs typeface="+mj-lt"/>
              </a:rPr>
              <a:t>仍是 </a:t>
            </a:r>
            <a:r>
              <a:rPr lang="en-US" altLang="zh-CN">
                <a:latin typeface="+mj-lt"/>
                <a:ea typeface="+mj-lt"/>
                <a:cs typeface="+mj-lt"/>
              </a:rPr>
              <a:t>FRB </a:t>
            </a:r>
            <a:r>
              <a:rPr lang="zh-CN" altLang="en-US">
                <a:latin typeface="+mj-lt"/>
                <a:ea typeface="+mj-lt"/>
                <a:cs typeface="+mj-lt"/>
              </a:rPr>
              <a:t>发现中最通用、最标准的方法</a:t>
            </a:r>
            <a:endParaRPr lang="zh-CN" altLang="en-US">
              <a:latin typeface="+mj-lt"/>
              <a:ea typeface="+mj-lt"/>
              <a:cs typeface="+mj-lt"/>
            </a:endParaRPr>
          </a:p>
          <a:p>
            <a:pPr marL="285750" indent="-285750">
              <a:buChar char="•"/>
            </a:pPr>
            <a:r>
              <a:rPr lang="zh-CN" altLang="en-US">
                <a:latin typeface="+mj-lt"/>
                <a:ea typeface="+mj-lt"/>
                <a:cs typeface="+mj-lt"/>
              </a:rPr>
              <a:t>单脉冲搜索时间快</a:t>
            </a:r>
            <a:r>
              <a:rPr lang="en-US" altLang="zh-CN">
                <a:latin typeface="+mj-lt"/>
                <a:ea typeface="+mj-lt"/>
                <a:cs typeface="+mj-lt"/>
              </a:rPr>
              <a:t>，</a:t>
            </a:r>
            <a:r>
              <a:rPr lang="zh-CN" altLang="en-US">
                <a:latin typeface="+mj-lt"/>
                <a:ea typeface="+mj-lt"/>
                <a:cs typeface="+mj-lt"/>
              </a:rPr>
              <a:t>适用于快速处理</a:t>
            </a:r>
            <a:r>
              <a:rPr lang="zh-CN" altLang="en-US">
                <a:latin typeface="+mj-lt"/>
                <a:ea typeface="+mj-lt"/>
                <a:cs typeface="+mj-lt"/>
              </a:rPr>
              <a:t>巡天数据</a:t>
            </a:r>
            <a:endParaRPr lang="zh-CN" altLang="en-US">
              <a:latin typeface="+mj-lt"/>
              <a:ea typeface="+mj-lt"/>
              <a:cs typeface="+mj-lt"/>
            </a:endParaRPr>
          </a:p>
          <a:p>
            <a:pPr marL="285750" indent="-285750">
              <a:buChar char="•"/>
            </a:pPr>
            <a:endParaRPr lang="zh-CN" altLang="en-US">
              <a:latin typeface="+mj-lt"/>
              <a:ea typeface="+mj-lt"/>
              <a:cs typeface="+mj-lt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>
                <a:latin typeface="+mj-lt"/>
                <a:ea typeface="+mj-lt"/>
                <a:cs typeface="+mj-lt"/>
              </a:rPr>
              <a:t>验证剩下</a:t>
            </a:r>
            <a:r>
              <a:rPr lang="zh-CN" altLang="en-US">
                <a:latin typeface="+mj-lt"/>
                <a:ea typeface="+mj-lt"/>
                <a:cs typeface="+mj-lt"/>
              </a:rPr>
              <a:t>的脉冲星候选体</a:t>
            </a:r>
            <a:endParaRPr lang="zh-CN" altLang="en-US">
              <a:latin typeface="+mj-lt"/>
              <a:ea typeface="+mj-lt"/>
              <a:cs typeface="+mj-lt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>
                <a:latin typeface="+mj-lt"/>
                <a:ea typeface="+mj-lt"/>
                <a:cs typeface="+mj-lt"/>
              </a:rPr>
              <a:t>长期观测和研究</a:t>
            </a:r>
            <a:r>
              <a:rPr lang="en-US" altLang="zh-CN">
                <a:latin typeface="+mj-lt"/>
                <a:ea typeface="+mj-lt"/>
                <a:cs typeface="+mj-lt"/>
              </a:rPr>
              <a:t>DFC002 </a:t>
            </a:r>
            <a:r>
              <a:rPr b="1">
                <a:solidFill>
                  <a:srgbClr val="FF0000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+mn-ea"/>
              </a:rPr>
              <a:t>Repeating FRB</a:t>
            </a:r>
            <a:endParaRPr lang="zh-CN" altLang="en-US">
              <a:latin typeface="+mj-lt"/>
              <a:ea typeface="+mj-lt"/>
              <a:cs typeface="+mj-lt"/>
            </a:endParaRPr>
          </a:p>
          <a:p>
            <a:pPr marL="285750" indent="-285750">
              <a:buChar char="•"/>
            </a:pPr>
            <a:r>
              <a:rPr lang="zh-CN">
                <a:latin typeface="+mj-lt"/>
                <a:ea typeface="+mj-lt"/>
                <a:cs typeface="+mj-lt"/>
              </a:rPr>
              <a:t>已验证</a:t>
            </a:r>
            <a:r>
              <a:rPr>
                <a:latin typeface="+mj-lt"/>
                <a:ea typeface="+mj-lt"/>
                <a:cs typeface="+mj-lt"/>
              </a:rPr>
              <a:t>脉冲星</a:t>
            </a:r>
            <a:r>
              <a:rPr lang="zh-CN">
                <a:latin typeface="+mj-lt"/>
                <a:ea typeface="+mj-lt"/>
                <a:cs typeface="+mj-lt"/>
              </a:rPr>
              <a:t>的</a:t>
            </a:r>
            <a:r>
              <a:rPr>
                <a:latin typeface="+mj-lt"/>
                <a:ea typeface="+mj-lt"/>
                <a:cs typeface="+mj-lt"/>
              </a:rPr>
              <a:t>偏振定标、</a:t>
            </a:r>
            <a:r>
              <a:t>timing</a:t>
            </a:r>
            <a:r>
              <a:rPr>
                <a:latin typeface="+mj-lt"/>
                <a:ea typeface="+mj-lt"/>
                <a:cs typeface="+mj-lt"/>
              </a:rPr>
              <a:t>等研究</a:t>
            </a:r>
            <a:r>
              <a:t> (Ralph Eatough &amp; Guangyuan Zhang &amp; Zhichen Pan)</a:t>
            </a:r>
          </a:p>
          <a:p>
            <a:pPr marL="285750" indent="-285750">
              <a:buChar char="•"/>
            </a:pPr>
            <a:r>
              <a:t>DC001</a:t>
            </a:r>
            <a:r>
              <a:rPr lang="en-US"/>
              <a:t> &amp; DC039 </a:t>
            </a:r>
            <a:r>
              <a:rPr>
                <a:latin typeface="+mj-lt"/>
                <a:ea typeface="+mj-lt"/>
                <a:cs typeface="+mj-lt"/>
              </a:rPr>
              <a:t>窄脉冲研究</a:t>
            </a:r>
            <a:r>
              <a:t> (Guangyuan Zhang &amp; Yilin Xu)</a:t>
            </a:r>
          </a:p>
          <a:p>
            <a:pPr marL="285750" indent="-285750">
              <a:buChar char="•"/>
            </a:pPr>
            <a:r>
              <a:t>FFT</a:t>
            </a:r>
            <a:r>
              <a:rPr lang="zh-CN"/>
              <a:t>方法</a:t>
            </a:r>
            <a:r>
              <a:rPr>
                <a:latin typeface="+mj-lt"/>
                <a:ea typeface="+mj-lt"/>
                <a:cs typeface="+mj-lt"/>
              </a:rPr>
              <a:t>搜索</a:t>
            </a:r>
            <a:r>
              <a:rPr lang="zh-CN"/>
              <a:t>毫秒脉冲星</a:t>
            </a:r>
            <a:r>
              <a:rPr lang="en-US" altLang="zh-CN"/>
              <a:t>、</a:t>
            </a:r>
            <a:r>
              <a:rPr lang="zh-CN" altLang="en-US"/>
              <a:t>脉冲双星</a:t>
            </a:r>
            <a:r>
              <a:t>(Luyao Wang)</a:t>
            </a:r>
          </a:p>
          <a:p>
            <a:pPr marL="285750" indent="-285750">
              <a:buChar char="•"/>
            </a:pPr>
            <a:r>
              <a:t>FFA</a:t>
            </a:r>
            <a:r>
              <a:rPr lang="zh-CN"/>
              <a:t>方法</a:t>
            </a:r>
            <a:r>
              <a:rPr>
                <a:latin typeface="+mj-lt"/>
                <a:ea typeface="+mj-lt"/>
                <a:cs typeface="+mj-lt"/>
              </a:rPr>
              <a:t>搜索</a:t>
            </a:r>
            <a:r>
              <a:rPr lang="zh-CN"/>
              <a:t>中长周期脉冲星</a:t>
            </a:r>
            <a:r>
              <a:t>(Xinyu Zhang)</a:t>
            </a:r>
            <a:endParaRPr lang="en-US" alt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92" name="文本框 4"/>
          <p:cNvSpPr>
            <a:spLocks noGrp="1"/>
          </p:cNvSpPr>
          <p:nvPr/>
        </p:nvSpPr>
        <p:spPr>
          <a:xfrm>
            <a:off x="971513" y="1275907"/>
            <a:ext cx="7596683" cy="653912"/>
          </a:xfrm>
          <a:prstGeom prst="rect">
            <a:avLst/>
          </a:prstGeom>
          <a:ln w="12700"/>
        </p:spPr>
        <p:txBody>
          <a:bodyPr lIns="45719" rIns="45719">
            <a:spAutoFit/>
          </a:bodyPr>
          <a:lstStyle>
            <a:lvl1pPr algn="ctr">
              <a:buNone/>
              <a:defRPr sz="4400"/>
            </a:lvl1pPr>
          </a:lstStyle>
          <a:p>
            <a:r>
              <a:t>Thank You!</a:t>
            </a:r>
          </a:p>
        </p:txBody>
      </p:sp>
      <p:sp>
        <p:nvSpPr>
          <p:cNvPr id="195" name="文本框 10"/>
          <p:cNvSpPr>
            <a:spLocks noGrp="1"/>
          </p:cNvSpPr>
          <p:nvPr/>
        </p:nvSpPr>
        <p:spPr>
          <a:xfrm>
            <a:off x="4868545" y="3650615"/>
            <a:ext cx="3868421" cy="1014730"/>
          </a:xfrm>
          <a:prstGeom prst="rect">
            <a:avLst/>
          </a:prstGeom>
          <a:solidFill>
            <a:srgbClr val="8EB4E3">
              <a:alpha val="79000"/>
            </a:srgbClr>
          </a:solidFill>
          <a:ln w="12700"/>
        </p:spPr>
        <p:txBody>
          <a:bodyPr lIns="45719" rIns="45719">
            <a:spAutoFit/>
          </a:bodyPr>
          <a:lstStyle/>
          <a:p>
            <a:pPr algn="ctr">
              <a:buNone/>
              <a:defRPr sz="2000" b="1"/>
            </a:pPr>
            <a:r>
              <a:rPr>
                <a:latin typeface="+mj-lt"/>
                <a:ea typeface="+mj-lt"/>
                <a:cs typeface="+mj-lt"/>
              </a:rPr>
              <a:t>张亦弛</a:t>
            </a:r>
            <a:r>
              <a:t>  </a:t>
            </a:r>
            <a:r>
              <a:rPr>
                <a:latin typeface="+mj-lt"/>
                <a:ea typeface="+mj-lt"/>
                <a:cs typeface="+mj-lt"/>
              </a:rPr>
              <a:t>潘之辰</a:t>
            </a:r>
            <a:r>
              <a:t>  </a:t>
            </a:r>
            <a:r>
              <a:rPr>
                <a:latin typeface="+mj-lt"/>
                <a:ea typeface="+mj-lt"/>
                <a:cs typeface="+mj-lt"/>
              </a:rPr>
              <a:t>钱磊</a:t>
            </a:r>
            <a:endParaRPr>
              <a:latin typeface="+mj-lt"/>
              <a:ea typeface="+mj-lt"/>
              <a:cs typeface="+mj-lt"/>
            </a:endParaRPr>
          </a:p>
          <a:p>
            <a:pPr algn="ctr">
              <a:buNone/>
              <a:defRPr sz="2000" b="1"/>
            </a:pPr>
            <a:r>
              <a:rPr>
                <a:latin typeface="+mj-lt"/>
                <a:ea typeface="+mj-lt"/>
                <a:cs typeface="+mj-lt"/>
              </a:rPr>
              <a:t>国家天文台</a:t>
            </a:r>
            <a:r>
              <a:t>  </a:t>
            </a:r>
          </a:p>
          <a:p>
            <a:pPr algn="ctr">
              <a:buNone/>
              <a:defRPr sz="2000" b="1"/>
            </a:pPr>
            <a:r>
              <a:t>2026.0</a:t>
            </a:r>
            <a:r>
              <a:rPr lang="en-US"/>
              <a:t>7</a:t>
            </a:r>
            <a:r>
              <a:t>.</a:t>
            </a:r>
            <a:r>
              <a:rPr lang="en-US"/>
              <a:t>04</a:t>
            </a:r>
            <a:endParaRPr lang="en-US"/>
          </a:p>
        </p:txBody>
      </p:sp>
      <p:grpSp>
        <p:nvGrpSpPr>
          <p:cNvPr id="2" name="组合 1"/>
          <p:cNvGrpSpPr/>
          <p:nvPr/>
        </p:nvGrpSpPr>
        <p:grpSpPr>
          <a:xfrm>
            <a:off x="6655435" y="46990"/>
            <a:ext cx="2488565" cy="519430"/>
            <a:chOff x="9361" y="225"/>
            <a:chExt cx="5039" cy="1152"/>
          </a:xfrm>
        </p:grpSpPr>
        <p:pic>
          <p:nvPicPr>
            <p:cNvPr id="3" name="图片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40" y="438"/>
              <a:ext cx="3460" cy="726"/>
            </a:xfrm>
            <a:prstGeom prst="rect">
              <a:avLst/>
            </a:prstGeom>
            <a:ln w="12700">
              <a:miter/>
            </a:ln>
          </p:spPr>
        </p:pic>
        <p:pic>
          <p:nvPicPr>
            <p:cNvPr id="193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61" y="225"/>
              <a:ext cx="1310" cy="1152"/>
            </a:xfrm>
            <a:prstGeom prst="rect">
              <a:avLst/>
            </a:prstGeom>
            <a:ln w="12700">
              <a:miter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主题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4999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主题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4999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5708</Words>
  <Application>WPS 演示</Application>
  <PresentationFormat>Converted Presentation</PresentationFormat>
  <Paragraphs>993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42" baseType="lpstr">
      <vt:lpstr>Arial</vt:lpstr>
      <vt:lpstr>宋体</vt:lpstr>
      <vt:lpstr>Wingdings</vt:lpstr>
      <vt:lpstr>Calibri</vt:lpstr>
      <vt:lpstr>Helvetica Neue</vt:lpstr>
      <vt:lpstr>Aptos</vt:lpstr>
      <vt:lpstr>PingFang SC Regular</vt:lpstr>
      <vt:lpstr>PingFang SC</vt:lpstr>
      <vt:lpstr>Arial</vt:lpstr>
      <vt:lpstr>Helvetica</vt:lpstr>
      <vt:lpstr>Cambria Math</vt:lpstr>
      <vt:lpstr>Kingsoft Math</vt:lpstr>
      <vt:lpstr>Helvetica Neue</vt:lpstr>
      <vt:lpstr>宋体</vt:lpstr>
      <vt:lpstr>汉仪书宋二KW</vt:lpstr>
      <vt:lpstr>微软雅黑</vt:lpstr>
      <vt:lpstr>汉仪旗黑</vt:lpstr>
      <vt:lpstr>Arial Unicode MS</vt:lpstr>
      <vt:lpstr>Aptos</vt:lpstr>
      <vt:lpstr>Cambria Math</vt:lpstr>
      <vt:lpstr>Helvetica</vt:lpstr>
      <vt:lpstr>MS PGothic</vt:lpstr>
      <vt:lpstr>苹方-简</vt:lpstr>
      <vt:lpstr>PingFang SC Semibold</vt:lpstr>
      <vt:lpstr>Office 主题</vt:lpstr>
      <vt:lpstr>PowerPoint 演示文稿</vt:lpstr>
      <vt:lpstr>PowerPoint 演示文稿</vt:lpstr>
      <vt:lpstr>PowerPoint 演示文稿</vt:lpstr>
      <vt:lpstr>FAST 19波束 漂移扫描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北海虽赊</cp:lastModifiedBy>
  <cp:revision>12</cp:revision>
  <dcterms:created xsi:type="dcterms:W3CDTF">2026-07-04T04:00:04Z</dcterms:created>
  <dcterms:modified xsi:type="dcterms:W3CDTF">2026-07-04T04:00:04Z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2052-12.1.26016.26016</vt:lpwstr>
  </property>
  <property fmtid="{D5CDD505-2E9C-101B-9397-08002B2CF9AE}" pid="3" name="ICV">
    <vt:lpwstr>42B5975CD5A301EA4E56476A5C0921FE_42</vt:lpwstr>
  </property>
</Properties>
</file>