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287" r:id="rId3"/>
    <p:sldId id="293" r:id="rId4"/>
    <p:sldId id="257" r:id="rId5"/>
    <p:sldId id="273" r:id="rId6"/>
    <p:sldId id="291" r:id="rId7"/>
    <p:sldId id="292" r:id="rId8"/>
    <p:sldId id="285" r:id="rId9"/>
    <p:sldId id="260" r:id="rId10"/>
    <p:sldId id="261" r:id="rId11"/>
    <p:sldId id="272" r:id="rId12"/>
    <p:sldId id="271" r:id="rId13"/>
    <p:sldId id="283" r:id="rId14"/>
    <p:sldId id="264" r:id="rId15"/>
    <p:sldId id="265" r:id="rId16"/>
    <p:sldId id="279" r:id="rId17"/>
    <p:sldId id="262" r:id="rId18"/>
    <p:sldId id="295" r:id="rId19"/>
    <p:sldId id="275" r:id="rId20"/>
    <p:sldId id="259" r:id="rId21"/>
    <p:sldId id="268" r:id="rId22"/>
    <p:sldId id="288" r:id="rId23"/>
    <p:sldId id="267" r:id="rId24"/>
    <p:sldId id="294" r:id="rId25"/>
    <p:sldId id="278" r:id="rId26"/>
    <p:sldId id="263" r:id="rId27"/>
    <p:sldId id="281" r:id="rId28"/>
    <p:sldId id="282" r:id="rId29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990099"/>
    <a:srgbClr val="FFC000"/>
    <a:srgbClr val="CC0099"/>
    <a:srgbClr val="0000FF"/>
    <a:srgbClr val="00B0F0"/>
    <a:srgbClr val="009900"/>
    <a:srgbClr val="0000CC"/>
    <a:srgbClr val="660033"/>
    <a:srgbClr val="CC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955" autoAdjust="0"/>
  </p:normalViewPr>
  <p:slideViewPr>
    <p:cSldViewPr snapToGrid="0">
      <p:cViewPr varScale="1">
        <p:scale>
          <a:sx n="71" d="100"/>
          <a:sy n="71" d="100"/>
        </p:scale>
        <p:origin x="411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823419-5BE6-4FD3-A81C-8AB419F8EE2A}" type="datetimeFigureOut">
              <a:rPr lang="zh-CN" altLang="en-US" smtClean="0"/>
              <a:t>2026/7/22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C5D168-4BFB-414D-8D2A-DD8D7BEBB9E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5D168-4BFB-414D-8D2A-DD8D7BEBB9EA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5D168-4BFB-414D-8D2A-DD8D7BEBB9EA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5D168-4BFB-414D-8D2A-DD8D7BEBB9EA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5D168-4BFB-414D-8D2A-DD8D7BEBB9EA}" type="slidenum">
              <a:rPr lang="zh-CN" altLang="en-US" smtClean="0"/>
              <a:t>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5D168-4BFB-414D-8D2A-DD8D7BEBB9EA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5D168-4BFB-414D-8D2A-DD8D7BEBB9EA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5D168-4BFB-414D-8D2A-DD8D7BEBB9EA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5D168-4BFB-414D-8D2A-DD8D7BEBB9EA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5D168-4BFB-414D-8D2A-DD8D7BEBB9EA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5D168-4BFB-414D-8D2A-DD8D7BEBB9EA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5D168-4BFB-414D-8D2A-DD8D7BEBB9EA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5D168-4BFB-414D-8D2A-DD8D7BEBB9EA}" type="slidenum">
              <a:rPr lang="zh-CN" altLang="en-US" smtClean="0"/>
              <a:t>12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5D168-4BFB-414D-8D2A-DD8D7BEBB9EA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5D168-4BFB-414D-8D2A-DD8D7BEBB9EA}" type="slidenum">
              <a:rPr lang="zh-CN" altLang="en-US" smtClean="0"/>
              <a:t>14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5D168-4BFB-414D-8D2A-DD8D7BEBB9EA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5D168-4BFB-414D-8D2A-DD8D7BEBB9EA}" type="slidenum">
              <a:rPr lang="zh-CN" altLang="en-US" smtClean="0"/>
              <a:t>18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5D168-4BFB-414D-8D2A-DD8D7BEBB9EA}" type="slidenum">
              <a:rPr lang="zh-CN" altLang="en-US" smtClean="0"/>
              <a:t>19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5D168-4BFB-414D-8D2A-DD8D7BEBB9EA}" type="slidenum">
              <a:rPr lang="zh-CN" altLang="en-US" smtClean="0"/>
              <a:t>20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5D168-4BFB-414D-8D2A-DD8D7BEBB9EA}" type="slidenum">
              <a:rPr lang="zh-CN" altLang="en-US" smtClean="0"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en-US" altLang="zh-CN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5D168-4BFB-414D-8D2A-DD8D7BEBB9EA}" type="slidenum">
              <a:rPr lang="zh-CN" altLang="en-US" smtClean="0"/>
              <a:t>26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5D168-4BFB-414D-8D2A-DD8D7BEBB9EA}" type="slidenum">
              <a:rPr lang="zh-CN" altLang="en-US" smtClean="0"/>
              <a:t>27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C5D168-4BFB-414D-8D2A-DD8D7BEBB9EA}" type="slidenum">
              <a:rPr lang="zh-CN" altLang="en-US" smtClean="0"/>
              <a:t>28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426"/>
            <a:ext cx="9144000" cy="238773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239"/>
            <a:ext cx="9144000" cy="165585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835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8235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7105F-19EE-4CFA-BC0C-CE3D14328812}" type="datetimeFigureOut">
              <a:rPr lang="zh-CN" altLang="en-US" smtClean="0"/>
              <a:t>2026/7/22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D6563-D37E-43F4-B260-60C27914A7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7105F-19EE-4CFA-BC0C-CE3D14328812}" type="datetimeFigureOut">
              <a:rPr lang="zh-CN" altLang="en-US" smtClean="0"/>
              <a:t>2026/7/22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D6563-D37E-43F4-B260-60C27914A7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834"/>
            <a:ext cx="10515600" cy="285289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720"/>
            <a:ext cx="10515600" cy="1500271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835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82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7105F-19EE-4CFA-BC0C-CE3D14328812}" type="datetimeFigureOut">
              <a:rPr lang="zh-CN" altLang="en-US" smtClean="0"/>
              <a:t>2026/7/22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D6563-D37E-43F4-B260-60C27914A7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727"/>
            <a:ext cx="5181600" cy="435158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727"/>
            <a:ext cx="5181600" cy="435158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7105F-19EE-4CFA-BC0C-CE3D14328812}" type="datetimeFigureOut">
              <a:rPr lang="zh-CN" altLang="en-US" smtClean="0"/>
              <a:t>2026/7/22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D6563-D37E-43F4-B260-60C27914A7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45"/>
            <a:ext cx="10515600" cy="1325637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257"/>
            <a:ext cx="5157787" cy="82395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835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215"/>
            <a:ext cx="5157787" cy="368479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257"/>
            <a:ext cx="5183188" cy="82395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835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8235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215"/>
            <a:ext cx="5183188" cy="368479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7105F-19EE-4CFA-BC0C-CE3D14328812}" type="datetimeFigureOut">
              <a:rPr lang="zh-CN" altLang="en-US" smtClean="0"/>
              <a:t>2026/7/22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D6563-D37E-43F4-B260-60C27914A7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7105F-19EE-4CFA-BC0C-CE3D14328812}" type="datetimeFigureOut">
              <a:rPr lang="zh-CN" altLang="en-US" smtClean="0"/>
              <a:t>2026/7/22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D6563-D37E-43F4-B260-60C27914A7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7105F-19EE-4CFA-BC0C-CE3D14328812}" type="datetimeFigureOut">
              <a:rPr lang="zh-CN" altLang="en-US" smtClean="0"/>
              <a:t>2026/7/22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D6563-D37E-43F4-B260-60C27914A7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26"/>
            <a:ext cx="3932237" cy="160029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80"/>
            <a:ext cx="6172200" cy="4873898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515"/>
            <a:ext cx="3932237" cy="3811801"/>
          </a:xfrm>
        </p:spPr>
        <p:txBody>
          <a:bodyPr/>
          <a:lstStyle>
            <a:lvl1pPr marL="0" indent="0">
              <a:buNone/>
              <a:defRPr sz="1600"/>
            </a:lvl1pPr>
            <a:lvl2pPr marL="457835" indent="0">
              <a:buNone/>
              <a:defRPr sz="1405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8235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7105F-19EE-4CFA-BC0C-CE3D14328812}" type="datetimeFigureOut">
              <a:rPr lang="zh-CN" altLang="en-US" smtClean="0"/>
              <a:t>2026/7/22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D6563-D37E-43F4-B260-60C27914A7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26"/>
            <a:ext cx="3932237" cy="160029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80"/>
            <a:ext cx="6172200" cy="4873898"/>
          </a:xfrm>
        </p:spPr>
        <p:txBody>
          <a:bodyPr/>
          <a:lstStyle>
            <a:lvl1pPr marL="0" indent="0">
              <a:buNone/>
              <a:defRPr sz="3200"/>
            </a:lvl1pPr>
            <a:lvl2pPr marL="457835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8235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515"/>
            <a:ext cx="3932237" cy="3811801"/>
          </a:xfrm>
        </p:spPr>
        <p:txBody>
          <a:bodyPr/>
          <a:lstStyle>
            <a:lvl1pPr marL="0" indent="0">
              <a:buNone/>
              <a:defRPr sz="1600"/>
            </a:lvl1pPr>
            <a:lvl2pPr marL="457835" indent="0">
              <a:buNone/>
              <a:defRPr sz="1405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8235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7105F-19EE-4CFA-BC0C-CE3D14328812}" type="datetimeFigureOut">
              <a:rPr lang="zh-CN" altLang="en-US" smtClean="0"/>
              <a:t>2026/7/22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D6563-D37E-43F4-B260-60C27914A7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7105F-19EE-4CFA-BC0C-CE3D14328812}" type="datetimeFigureOut">
              <a:rPr lang="zh-CN" altLang="en-US" smtClean="0"/>
              <a:t>2026/7/22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D6563-D37E-43F4-B260-60C27914A7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45"/>
            <a:ext cx="2628900" cy="581216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45"/>
            <a:ext cx="7734300" cy="581216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97105F-19EE-4CFA-BC0C-CE3D14328812}" type="datetimeFigureOut">
              <a:rPr lang="zh-CN" altLang="en-US" smtClean="0"/>
              <a:t>2026/7/22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D6563-D37E-43F4-B260-60C27914A7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45"/>
            <a:ext cx="10515600" cy="13256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727"/>
            <a:ext cx="10515600" cy="43515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706"/>
            <a:ext cx="2743200" cy="365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7105F-19EE-4CFA-BC0C-CE3D14328812}" type="datetimeFigureOut">
              <a:rPr lang="zh-CN" altLang="en-US" smtClean="0"/>
              <a:t>2026/7/22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706"/>
            <a:ext cx="4114800" cy="365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706"/>
            <a:ext cx="2743200" cy="36514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3D6563-D37E-43F4-B260-60C27914A7C8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80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4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83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8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823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4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13" Type="http://schemas.openxmlformats.org/officeDocument/2006/relationships/image" Target="../media/image26.png"/><Relationship Id="rId3" Type="http://schemas.openxmlformats.org/officeDocument/2006/relationships/tags" Target="../tags/tag3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9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25.png"/><Relationship Id="rId5" Type="http://schemas.openxmlformats.org/officeDocument/2006/relationships/tags" Target="../tags/tag5.xml"/><Relationship Id="rId10" Type="http://schemas.openxmlformats.org/officeDocument/2006/relationships/image" Target="../media/image24.png"/><Relationship Id="rId4" Type="http://schemas.openxmlformats.org/officeDocument/2006/relationships/tags" Target="../tags/tag4.xml"/><Relationship Id="rId9" Type="http://schemas.openxmlformats.org/officeDocument/2006/relationships/image" Target="../media/image23.png"/><Relationship Id="rId1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8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39.png"/><Relationship Id="rId5" Type="http://schemas.openxmlformats.org/officeDocument/2006/relationships/image" Target="../media/image34.png"/><Relationship Id="rId10" Type="http://schemas.openxmlformats.org/officeDocument/2006/relationships/image" Target="../media/image38.png"/><Relationship Id="rId4" Type="http://schemas.openxmlformats.org/officeDocument/2006/relationships/image" Target="../media/image33.png"/><Relationship Id="rId9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3.png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tags" Target="../tags/tag9.xml"/><Relationship Id="rId7" Type="http://schemas.openxmlformats.org/officeDocument/2006/relationships/image" Target="../media/image51.pn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0.xml"/><Relationship Id="rId9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image" Target="../media/image3.png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image" Target="../media/image3.png"/><Relationship Id="rId5" Type="http://schemas.openxmlformats.org/officeDocument/2006/relationships/image" Target="../media/image59.png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-1" y="365921"/>
            <a:ext cx="12192001" cy="5346610"/>
          </a:xfrm>
          <a:prstGeom prst="rect">
            <a:avLst/>
          </a:prstGeom>
          <a:solidFill>
            <a:srgbClr val="0000FF">
              <a:alpha val="21961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3493" y="927120"/>
            <a:ext cx="4525014" cy="1131254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93850" y="2266950"/>
            <a:ext cx="9004300" cy="2167255"/>
          </a:xfrm>
        </p:spPr>
        <p:txBody>
          <a:bodyPr>
            <a:noAutofit/>
          </a:bodyPr>
          <a:lstStyle/>
          <a:p>
            <a:pPr marL="0" indent="0" fontAlgn="auto">
              <a:lnSpc>
                <a:spcPts val="4000"/>
              </a:lnSpc>
            </a:pPr>
            <a:r>
              <a:rPr lang="en-US" altLang="zh-CN" sz="3000" dirty="0">
                <a:solidFill>
                  <a:srgbClr val="CC0099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Natal Kick </a:t>
            </a:r>
            <a:r>
              <a:rPr lang="en-US" altLang="zh-CN" sz="3000" dirty="0">
                <a:latin typeface="华文宋体" panose="02010600040101010101" pitchFamily="2" charset="-122"/>
                <a:ea typeface="华文宋体" panose="02010600040101010101" pitchFamily="2" charset="-122"/>
              </a:rPr>
              <a:t>Constraints from </a:t>
            </a:r>
            <a:br>
              <a:rPr lang="en-US" altLang="zh-CN" sz="3000" dirty="0">
                <a:solidFill>
                  <a:schemeClr val="tx1">
                    <a:lumMod val="75000"/>
                    <a:lumOff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</a:br>
            <a:r>
              <a:rPr lang="en-US" altLang="zh-CN" sz="3000" dirty="0">
                <a:latin typeface="华文宋体" panose="02010600040101010101" pitchFamily="2" charset="-122"/>
                <a:ea typeface="华文宋体" panose="02010600040101010101" pitchFamily="2" charset="-122"/>
              </a:rPr>
              <a:t>a </a:t>
            </a:r>
            <a:r>
              <a:rPr lang="en-US" altLang="zh-CN" sz="3000" dirty="0">
                <a:solidFill>
                  <a:srgbClr val="990099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Joint</a:t>
            </a:r>
            <a:r>
              <a:rPr lang="en-US" altLang="zh-CN" sz="3000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en-US" altLang="zh-CN" sz="30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Population Synthesis</a:t>
            </a:r>
            <a:r>
              <a:rPr lang="en-US" altLang="zh-CN" sz="3000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en-US" altLang="zh-CN" sz="3000" dirty="0">
                <a:solidFill>
                  <a:srgbClr val="990099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Fit</a:t>
            </a:r>
            <a:r>
              <a:rPr lang="en-US" altLang="zh-CN" sz="3000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br>
              <a:rPr lang="en-US" altLang="zh-CN" sz="3000" dirty="0">
                <a:solidFill>
                  <a:srgbClr val="990099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</a:br>
            <a:r>
              <a:rPr lang="en-US" altLang="zh-CN" sz="3000" dirty="0">
                <a:latin typeface="华文宋体" panose="02010600040101010101" pitchFamily="2" charset="-122"/>
                <a:ea typeface="华文宋体" panose="02010600040101010101" pitchFamily="2" charset="-122"/>
              </a:rPr>
              <a:t>to </a:t>
            </a:r>
            <a:r>
              <a:rPr lang="en-US" altLang="zh-CN" sz="3000" dirty="0">
                <a:solidFill>
                  <a:srgbClr val="990099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Two Pulsar Age Samples</a:t>
            </a:r>
            <a:br>
              <a:rPr lang="en-US" altLang="zh-CN" sz="3000" dirty="0">
                <a:solidFill>
                  <a:srgbClr val="990099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</a:b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（</a:t>
            </a:r>
            <a:r>
              <a:rPr lang="en-US" altLang="zh-CN" sz="1600" dirty="0">
                <a:solidFill>
                  <a:schemeClr val="bg2">
                    <a:lumMod val="1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submitted to ApJ, under review...</a:t>
            </a:r>
            <a:r>
              <a:rPr lang="zh-CN" altLang="en-US" sz="1600" dirty="0">
                <a:solidFill>
                  <a:schemeClr val="bg2">
                    <a:lumMod val="1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）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643120"/>
            <a:ext cx="9144000" cy="892810"/>
          </a:xfrm>
        </p:spPr>
        <p:txBody>
          <a:bodyPr>
            <a:normAutofit/>
          </a:bodyPr>
          <a:lstStyle/>
          <a:p>
            <a:r>
              <a:rPr lang="en-US" altLang="zh-CN" sz="2000" dirty="0">
                <a:latin typeface="华文宋体" panose="02010600040101010101" pitchFamily="2" charset="-122"/>
                <a:ea typeface="华文宋体" panose="02010600040101010101" pitchFamily="2" charset="-122"/>
              </a:rPr>
              <a:t>Yifan</a:t>
            </a:r>
            <a:r>
              <a:rPr lang="zh-CN" altLang="en-US" sz="2000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en-US" altLang="zh-CN" sz="2000" dirty="0">
                <a:latin typeface="华文宋体" panose="02010600040101010101" pitchFamily="2" charset="-122"/>
                <a:ea typeface="华文宋体" panose="02010600040101010101" pitchFamily="2" charset="-122"/>
              </a:rPr>
              <a:t>Zhang</a:t>
            </a:r>
          </a:p>
          <a:p>
            <a:r>
              <a:rPr lang="en-US" altLang="zh-CN" sz="2000" b="1" i="1" dirty="0">
                <a:latin typeface="华文宋体" panose="02010600040101010101" pitchFamily="2" charset="-122"/>
                <a:ea typeface="华文宋体" panose="02010600040101010101" pitchFamily="2" charset="-122"/>
              </a:rPr>
              <a:t>Advisor &amp; Collaborator:</a:t>
            </a:r>
            <a:r>
              <a:rPr lang="en-US" altLang="zh-CN" sz="2000" dirty="0">
                <a:latin typeface="华文宋体" panose="02010600040101010101" pitchFamily="2" charset="-122"/>
                <a:ea typeface="华文宋体" panose="02010600040101010101" pitchFamily="2" charset="-122"/>
              </a:rPr>
              <a:t>  Ruoyu Liu (NJU), Kai Yan (NJU)</a:t>
            </a:r>
            <a:r>
              <a:rPr lang="en-US" altLang="zh-CN" sz="2000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, Pei Wang (NAOC)</a:t>
            </a:r>
            <a:endParaRPr lang="en-US" altLang="zh-CN" sz="2000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501674"/>
            <a:ext cx="2743200" cy="365125"/>
          </a:xfrm>
        </p:spPr>
        <p:txBody>
          <a:bodyPr/>
          <a:lstStyle/>
          <a:p>
            <a:fld id="{4D82BDE0-6DA3-42A8-8A1A-A62FF90D22BC}" type="datetime1">
              <a:rPr lang="zh-CN" altLang="en-US" b="1" smtClean="0"/>
              <a:t>2026/7/22</a:t>
            </a:fld>
            <a:endParaRPr lang="zh-CN" altLang="en-US" b="1" dirty="0"/>
          </a:p>
        </p:txBody>
      </p:sp>
      <p:sp>
        <p:nvSpPr>
          <p:cNvPr id="5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501674"/>
            <a:ext cx="4114800" cy="365125"/>
          </a:xfrm>
        </p:spPr>
        <p:txBody>
          <a:bodyPr/>
          <a:lstStyle/>
          <a:p>
            <a:r>
              <a:rPr lang="en-US" altLang="zh-CN" b="1" dirty="0"/>
              <a:t>Nanjing University</a:t>
            </a:r>
            <a:endParaRPr lang="zh-CN" altLang="en-US" b="1" dirty="0"/>
          </a:p>
        </p:txBody>
      </p:sp>
      <p:sp>
        <p:nvSpPr>
          <p:cNvPr id="6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501674"/>
            <a:ext cx="2743200" cy="365125"/>
          </a:xfrm>
        </p:spPr>
        <p:txBody>
          <a:bodyPr/>
          <a:lstStyle/>
          <a:p>
            <a:fld id="{5618AB4B-60FB-4198-86E6-D67A0AFD8D6E}" type="slidenum">
              <a:rPr lang="zh-CN" altLang="en-US" b="1" smtClean="0"/>
              <a:t>1</a:t>
            </a:fld>
            <a:endParaRPr lang="zh-CN" alt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501674"/>
            <a:ext cx="2743200" cy="365125"/>
          </a:xfrm>
        </p:spPr>
        <p:txBody>
          <a:bodyPr/>
          <a:lstStyle/>
          <a:p>
            <a:fld id="{4D82BDE0-6DA3-42A8-8A1A-A62FF90D22BC}" type="datetime1">
              <a:rPr lang="zh-CN" altLang="en-US" b="1" smtClean="0"/>
              <a:t>2026/7/22</a:t>
            </a:fld>
            <a:endParaRPr lang="zh-CN" altLang="en-US" b="1" dirty="0"/>
          </a:p>
        </p:txBody>
      </p:sp>
      <p:sp>
        <p:nvSpPr>
          <p:cNvPr id="5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501674"/>
            <a:ext cx="4114800" cy="365125"/>
          </a:xfrm>
        </p:spPr>
        <p:txBody>
          <a:bodyPr/>
          <a:lstStyle/>
          <a:p>
            <a:r>
              <a:rPr lang="en-US" altLang="zh-CN" b="1" dirty="0"/>
              <a:t>Nanjing University</a:t>
            </a:r>
            <a:endParaRPr lang="zh-CN" altLang="en-US" b="1" dirty="0"/>
          </a:p>
        </p:txBody>
      </p:sp>
      <p:sp>
        <p:nvSpPr>
          <p:cNvPr id="6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501674"/>
            <a:ext cx="2743200" cy="365125"/>
          </a:xfrm>
        </p:spPr>
        <p:txBody>
          <a:bodyPr/>
          <a:lstStyle/>
          <a:p>
            <a:fld id="{5618AB4B-60FB-4198-86E6-D67A0AFD8D6E}" type="slidenum">
              <a:rPr lang="zh-CN" altLang="en-US" b="1" smtClean="0"/>
              <a:t>2</a:t>
            </a:fld>
            <a:endParaRPr lang="zh-CN" altLang="en-US" b="1" dirty="0"/>
          </a:p>
        </p:txBody>
      </p:sp>
      <p:sp>
        <p:nvSpPr>
          <p:cNvPr id="2" name="文本框 1"/>
          <p:cNvSpPr txBox="1"/>
          <p:nvPr/>
        </p:nvSpPr>
        <p:spPr>
          <a:xfrm>
            <a:off x="3198394" y="433996"/>
            <a:ext cx="5795210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Proper Motion of Galactic Pulsars</a:t>
            </a:r>
            <a:endParaRPr lang="zh-CN" altLang="en-US" sz="2800" b="1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870" y="1046375"/>
            <a:ext cx="10094259" cy="519706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246879" y="995296"/>
            <a:ext cx="992621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latin typeface="Aptos Narrow" panose="020B0004020202020204" pitchFamily="34" charset="0"/>
                <a:ea typeface="华文宋体" panose="02010600040101010101" pitchFamily="2" charset="-122"/>
              </a:rPr>
              <a:t>&lt;4 Myr 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rcRect t="-1" r="68302" b="-12901"/>
          <a:stretch>
            <a:fillRect/>
          </a:stretch>
        </p:blipFill>
        <p:spPr>
          <a:xfrm>
            <a:off x="9826677" y="957216"/>
            <a:ext cx="420202" cy="41697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9462466" y="1245681"/>
            <a:ext cx="1528482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altLang="zh-CN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ptos Narrow" panose="020B0004020202020204" pitchFamily="34" charset="0"/>
                <a:ea typeface="华文宋体" panose="02010600040101010101" pitchFamily="2" charset="-122"/>
              </a:rPr>
              <a:t>unit: mas/yr</a:t>
            </a:r>
          </a:p>
          <a:p>
            <a:pPr algn="r"/>
            <a:r>
              <a:rPr lang="en-US" altLang="zh-CN" sz="1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ptos Narrow" panose="020B0004020202020204" pitchFamily="34" charset="0"/>
                <a:ea typeface="华文宋体" panose="02010600040101010101" pitchFamily="2" charset="-122"/>
              </a:rPr>
              <a:t>from ATNF catalog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/>
          <p:cNvSpPr/>
          <p:nvPr/>
        </p:nvSpPr>
        <p:spPr>
          <a:xfrm>
            <a:off x="997120" y="1533644"/>
            <a:ext cx="4560046" cy="276161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 descr="Binary System Schemati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3689" y="1445171"/>
            <a:ext cx="4347628" cy="3640276"/>
          </a:xfrm>
          <a:prstGeom prst="rect">
            <a:avLst/>
          </a:prstGeom>
        </p:spPr>
      </p:pic>
      <p:sp>
        <p:nvSpPr>
          <p:cNvPr id="4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501674"/>
            <a:ext cx="2743200" cy="365125"/>
          </a:xfrm>
        </p:spPr>
        <p:txBody>
          <a:bodyPr/>
          <a:lstStyle/>
          <a:p>
            <a:fld id="{4D82BDE0-6DA3-42A8-8A1A-A62FF90D22BC}" type="datetime1">
              <a:rPr lang="zh-CN" altLang="en-US" b="1" smtClean="0"/>
              <a:t>2026/7/22</a:t>
            </a:fld>
            <a:endParaRPr lang="zh-CN" altLang="en-US" b="1" dirty="0"/>
          </a:p>
        </p:txBody>
      </p:sp>
      <p:sp>
        <p:nvSpPr>
          <p:cNvPr id="5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501674"/>
            <a:ext cx="4114800" cy="365125"/>
          </a:xfrm>
        </p:spPr>
        <p:txBody>
          <a:bodyPr/>
          <a:lstStyle/>
          <a:p>
            <a:r>
              <a:rPr lang="en-US" altLang="zh-CN" b="1" dirty="0"/>
              <a:t>Nanjing University</a:t>
            </a:r>
            <a:endParaRPr lang="zh-CN" altLang="en-US" b="1" dirty="0"/>
          </a:p>
        </p:txBody>
      </p:sp>
      <p:sp>
        <p:nvSpPr>
          <p:cNvPr id="6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501674"/>
            <a:ext cx="2743200" cy="365125"/>
          </a:xfrm>
        </p:spPr>
        <p:txBody>
          <a:bodyPr/>
          <a:lstStyle/>
          <a:p>
            <a:fld id="{5618AB4B-60FB-4198-86E6-D67A0AFD8D6E}" type="slidenum">
              <a:rPr lang="zh-CN" altLang="en-US" b="1" smtClean="0"/>
              <a:t>3</a:t>
            </a:fld>
            <a:endParaRPr lang="zh-CN" altLang="en-US" b="1" dirty="0"/>
          </a:p>
        </p:txBody>
      </p:sp>
      <p:sp>
        <p:nvSpPr>
          <p:cNvPr id="2" name="文本框 1"/>
          <p:cNvSpPr txBox="1"/>
          <p:nvPr/>
        </p:nvSpPr>
        <p:spPr>
          <a:xfrm>
            <a:off x="2209800" y="639691"/>
            <a:ext cx="7287930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What contributes to the </a:t>
            </a:r>
            <a:r>
              <a:rPr lang="en-US" altLang="zh-CN" sz="2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Proper Motion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 of a pulsar </a:t>
            </a:r>
            <a:r>
              <a:rPr lang="en-US" altLang="zh-CN" sz="2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? </a:t>
            </a:r>
            <a:endParaRPr lang="zh-CN" altLang="en-US" sz="2800" b="1" dirty="0"/>
          </a:p>
        </p:txBody>
      </p:sp>
      <p:sp>
        <p:nvSpPr>
          <p:cNvPr id="9" name="文本框 8"/>
          <p:cNvSpPr txBox="1"/>
          <p:nvPr/>
        </p:nvSpPr>
        <p:spPr>
          <a:xfrm>
            <a:off x="997118" y="2139361"/>
            <a:ext cx="3855562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Core Collapse Supernovae, CCSNe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997118" y="3167473"/>
            <a:ext cx="4117949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zh-CN" altLang="en-US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Electron Capture Supernovae, ECSNe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126189" y="2437036"/>
            <a:ext cx="3314941" cy="506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ZAMS mass: 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0309" y="2543811"/>
            <a:ext cx="2698749" cy="36512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1083845" y="3439131"/>
            <a:ext cx="4400155" cy="506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ZAMS mass:                      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（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super-AGB stars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）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8110" y="3539766"/>
            <a:ext cx="1248115" cy="362888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2518797" y="2578236"/>
            <a:ext cx="2566366" cy="306705"/>
          </a:xfrm>
          <a:prstGeom prst="rect">
            <a:avLst/>
          </a:prstGeom>
          <a:solidFill>
            <a:srgbClr val="FF0000">
              <a:alpha val="12941"/>
            </a:srgb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endParaRPr lang="zh-CN" altLang="en-US" sz="1400" dirty="0"/>
          </a:p>
        </p:txBody>
      </p:sp>
      <p:sp>
        <p:nvSpPr>
          <p:cNvPr id="27" name="文本框 26"/>
          <p:cNvSpPr txBox="1"/>
          <p:nvPr/>
        </p:nvSpPr>
        <p:spPr>
          <a:xfrm>
            <a:off x="2416506" y="3560840"/>
            <a:ext cx="1182314" cy="306705"/>
          </a:xfrm>
          <a:prstGeom prst="rect">
            <a:avLst/>
          </a:prstGeom>
          <a:solidFill>
            <a:srgbClr val="FF0000">
              <a:alpha val="12941"/>
            </a:srgb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endParaRPr lang="zh-CN" altLang="en-US" sz="1400" dirty="0"/>
          </a:p>
        </p:txBody>
      </p:sp>
      <p:sp>
        <p:nvSpPr>
          <p:cNvPr id="30" name="文本框 29"/>
          <p:cNvSpPr txBox="1"/>
          <p:nvPr/>
        </p:nvSpPr>
        <p:spPr>
          <a:xfrm>
            <a:off x="909840" y="4581659"/>
            <a:ext cx="4681212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i="1" dirty="0">
                <a:solidFill>
                  <a:schemeClr val="bg2">
                    <a:lumMod val="1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OB star progenitors </a:t>
            </a:r>
            <a:r>
              <a:rPr lang="en-US" altLang="zh-CN" sz="2000" dirty="0">
                <a:solidFill>
                  <a:schemeClr val="bg2">
                    <a:lumMod val="1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reside in </a:t>
            </a:r>
            <a:r>
              <a:rPr lang="en-US" altLang="zh-CN" sz="2000" b="1" i="1" dirty="0">
                <a:solidFill>
                  <a:schemeClr val="bg2">
                    <a:lumMod val="1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binary systems</a:t>
            </a:r>
            <a:endParaRPr lang="zh-CN" altLang="en-US" sz="2000" b="1" i="1" dirty="0">
              <a:solidFill>
                <a:schemeClr val="bg2">
                  <a:lumMod val="10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3957899" y="4627825"/>
            <a:ext cx="1526101" cy="306705"/>
          </a:xfrm>
          <a:prstGeom prst="rect">
            <a:avLst/>
          </a:prstGeom>
          <a:solidFill>
            <a:srgbClr val="FF0000">
              <a:alpha val="19000"/>
            </a:srgb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endParaRPr lang="zh-CN" altLang="en-US" sz="1400" dirty="0"/>
          </a:p>
        </p:txBody>
      </p:sp>
      <p:sp>
        <p:nvSpPr>
          <p:cNvPr id="36" name="文本框 35"/>
          <p:cNvSpPr txBox="1"/>
          <p:nvPr/>
        </p:nvSpPr>
        <p:spPr>
          <a:xfrm>
            <a:off x="838200" y="5347734"/>
            <a:ext cx="4681212" cy="706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i="1" dirty="0">
                <a:solidFill>
                  <a:srgbClr val="0000FF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We assume NSs are born and later evolve </a:t>
            </a:r>
          </a:p>
          <a:p>
            <a:pPr algn="ctr"/>
            <a:r>
              <a:rPr lang="en-US" altLang="zh-CN" sz="2000" b="1" i="1" dirty="0">
                <a:solidFill>
                  <a:srgbClr val="0000FF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as </a:t>
            </a:r>
            <a:r>
              <a:rPr lang="en-US" altLang="zh-CN" sz="2000" b="1" i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single stars </a:t>
            </a:r>
            <a:r>
              <a:rPr lang="en-US" altLang="zh-CN" sz="2000" b="1" i="1" dirty="0">
                <a:solidFill>
                  <a:srgbClr val="0000FF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!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3431350" y="2851250"/>
            <a:ext cx="2013924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>
                <a:latin typeface="华文宋体" panose="02010600040101010101" pitchFamily="2" charset="-122"/>
                <a:ea typeface="华文宋体" panose="02010600040101010101" pitchFamily="2" charset="-122"/>
              </a:rPr>
              <a:t>David Arnett </a:t>
            </a:r>
            <a:r>
              <a:rPr lang="fr-FR" altLang="zh-CN" sz="1400">
                <a:latin typeface="华文宋体" panose="02010600040101010101" pitchFamily="2" charset="-122"/>
                <a:ea typeface="华文宋体" panose="02010600040101010101" pitchFamily="2" charset="-122"/>
              </a:rPr>
              <a:t>et al. (2011)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3657918" y="3834142"/>
            <a:ext cx="1794389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B. </a:t>
            </a:r>
            <a:r>
              <a:rPr lang="en-US" altLang="zh-CN" sz="1400" dirty="0" err="1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Mu:ller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fr-FR" altLang="zh-CN" sz="1400" i="1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et al.</a:t>
            </a:r>
            <a:r>
              <a:rPr lang="fr-FR" altLang="zh-CN" sz="1400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 (2019)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911168" y="4978272"/>
            <a:ext cx="1707956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H.  Sana </a:t>
            </a:r>
            <a:r>
              <a:rPr lang="zh-CN" altLang="en-US" sz="1400" i="1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et al.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(</a:t>
            </a:r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2012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)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296031" y="1649598"/>
            <a:ext cx="3735571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2">
                    <a:lumMod val="1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Neutron Star (NS)  formation </a:t>
            </a:r>
            <a:endParaRPr lang="zh-CN" altLang="en-US" sz="2400" b="1" dirty="0">
              <a:solidFill>
                <a:schemeClr val="bg2">
                  <a:lumMod val="10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049414" y="5395165"/>
            <a:ext cx="5088037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velocity of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 ~</a:t>
            </a:r>
            <a:r>
              <a:rPr lang="zh-CN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100 km</a:t>
            </a:r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/s</a:t>
            </a:r>
            <a:r>
              <a:rPr lang="zh-CN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zh-CN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may in principle come from </a:t>
            </a:r>
            <a:r>
              <a:rPr lang="zh-CN" altLang="zh-CN" b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binary breakup </a:t>
            </a:r>
            <a:r>
              <a:rPr lang="zh-CN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in a supernova (without kick)</a:t>
            </a:r>
            <a:endParaRPr lang="zh-CN" altLang="en-US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708515" y="6054725"/>
            <a:ext cx="121221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D. Lai (2003)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: 圆角 46"/>
          <p:cNvSpPr/>
          <p:nvPr/>
        </p:nvSpPr>
        <p:spPr>
          <a:xfrm>
            <a:off x="6497955" y="1057910"/>
            <a:ext cx="5277485" cy="4920615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4" name="矩形: 圆角 43"/>
          <p:cNvSpPr/>
          <p:nvPr/>
        </p:nvSpPr>
        <p:spPr>
          <a:xfrm>
            <a:off x="397061" y="1056689"/>
            <a:ext cx="4114801" cy="2136577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2251"/>
          <a:stretch>
            <a:fillRect/>
          </a:stretch>
        </p:blipFill>
        <p:spPr>
          <a:xfrm>
            <a:off x="7026910" y="2903855"/>
            <a:ext cx="4219575" cy="2946400"/>
          </a:xfrm>
          <a:prstGeom prst="rect">
            <a:avLst/>
          </a:prstGeom>
        </p:spPr>
      </p:pic>
      <p:sp>
        <p:nvSpPr>
          <p:cNvPr id="4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501674"/>
            <a:ext cx="2743200" cy="365125"/>
          </a:xfrm>
        </p:spPr>
        <p:txBody>
          <a:bodyPr/>
          <a:lstStyle/>
          <a:p>
            <a:fld id="{4D82BDE0-6DA3-42A8-8A1A-A62FF90D22BC}" type="datetime1">
              <a:rPr lang="zh-CN" altLang="en-US" b="1" smtClean="0"/>
              <a:t>2026/7/22</a:t>
            </a:fld>
            <a:endParaRPr lang="zh-CN" altLang="en-US" b="1" dirty="0"/>
          </a:p>
        </p:txBody>
      </p:sp>
      <p:sp>
        <p:nvSpPr>
          <p:cNvPr id="5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501674"/>
            <a:ext cx="4114800" cy="365125"/>
          </a:xfrm>
        </p:spPr>
        <p:txBody>
          <a:bodyPr/>
          <a:lstStyle/>
          <a:p>
            <a:r>
              <a:rPr lang="en-US" altLang="zh-CN" b="1" dirty="0"/>
              <a:t>Nanjing University</a:t>
            </a:r>
            <a:endParaRPr lang="zh-CN" altLang="en-US" b="1" dirty="0"/>
          </a:p>
        </p:txBody>
      </p:sp>
      <p:sp>
        <p:nvSpPr>
          <p:cNvPr id="6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501674"/>
            <a:ext cx="2743200" cy="365125"/>
          </a:xfrm>
        </p:spPr>
        <p:txBody>
          <a:bodyPr/>
          <a:lstStyle/>
          <a:p>
            <a:fld id="{5618AB4B-60FB-4198-86E6-D67A0AFD8D6E}" type="slidenum">
              <a:rPr lang="zh-CN" altLang="en-US" b="1" smtClean="0"/>
              <a:t>4</a:t>
            </a:fld>
            <a:endParaRPr lang="zh-CN" altLang="en-US" b="1" dirty="0"/>
          </a:p>
        </p:txBody>
      </p:sp>
      <p:sp>
        <p:nvSpPr>
          <p:cNvPr id="7" name="文本框 6"/>
          <p:cNvSpPr txBox="1"/>
          <p:nvPr/>
        </p:nvSpPr>
        <p:spPr>
          <a:xfrm>
            <a:off x="6605905" y="1145540"/>
            <a:ext cx="5060950" cy="7683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2">
                    <a:lumMod val="1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  <a:cs typeface="Calibri" panose="020F0502020204030204" pitchFamily="34" charset="0"/>
              </a:rPr>
              <a:t>What is </a:t>
            </a:r>
            <a:r>
              <a:rPr lang="en-US" altLang="zh-CN" sz="2400" b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  <a:cs typeface="Calibri" panose="020F0502020204030204" pitchFamily="34" charset="0"/>
              </a:rPr>
              <a:t>Kick Velocity</a:t>
            </a:r>
            <a:r>
              <a:rPr lang="en-US" altLang="zh-CN" sz="2400" b="1" dirty="0">
                <a:solidFill>
                  <a:schemeClr val="bg2">
                    <a:lumMod val="1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  <a:cs typeface="Calibri" panose="020F0502020204030204" pitchFamily="34" charset="0"/>
              </a:rPr>
              <a:t>?</a:t>
            </a:r>
          </a:p>
          <a:p>
            <a:pPr algn="ctr"/>
            <a:r>
              <a:rPr lang="en-US" altLang="zh-CN" sz="2000" b="1" dirty="0">
                <a:solidFill>
                  <a:srgbClr val="0000FF"/>
                </a:solidFill>
                <a:latin typeface="华文宋体" panose="02010600040101010101" pitchFamily="2" charset="-122"/>
                <a:ea typeface="华文宋体" panose="02010600040101010101" pitchFamily="2" charset="-122"/>
                <a:cs typeface="Calibri" panose="020F0502020204030204" pitchFamily="34" charset="0"/>
              </a:rPr>
              <a:t>How is it distributed &amp; its physical interpretation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36484" y="1853280"/>
            <a:ext cx="2793560" cy="69528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61588" y="2440566"/>
            <a:ext cx="4614981" cy="489088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585564" y="1145828"/>
            <a:ext cx="3735571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bg2">
                    <a:lumMod val="1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Neutron Star (NS)  formation </a:t>
            </a:r>
            <a:endParaRPr lang="zh-CN" altLang="en-US" sz="2400" b="1" dirty="0">
              <a:solidFill>
                <a:schemeClr val="bg2">
                  <a:lumMod val="10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502116" y="1556385"/>
            <a:ext cx="3815955" cy="1106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Core Collapse Supernovae, CCSNe</a:t>
            </a:r>
            <a:endParaRPr lang="en-US" altLang="zh-CN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pPr algn="ctr"/>
            <a:endParaRPr lang="en-US" altLang="zh-CN" sz="1400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pPr algn="ctr"/>
            <a:endParaRPr lang="en-US" altLang="zh-CN" sz="1600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pPr algn="ctr"/>
            <a:r>
              <a:rPr lang="zh-CN" altLang="en-US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Electron Capture Supernovae, ECSNe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2131831" y="383085"/>
            <a:ext cx="7287930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What contributes to the </a:t>
            </a:r>
            <a:r>
              <a:rPr lang="en-US" altLang="zh-CN" sz="2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Proper Motion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 of a pulsar </a:t>
            </a:r>
            <a:r>
              <a:rPr lang="en-US" altLang="zh-CN" sz="2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? </a:t>
            </a:r>
            <a:endParaRPr lang="zh-CN" altLang="en-US" sz="2800" b="1" dirty="0"/>
          </a:p>
        </p:txBody>
      </p:sp>
      <p:sp>
        <p:nvSpPr>
          <p:cNvPr id="49" name="文本框 48"/>
          <p:cNvSpPr txBox="1"/>
          <p:nvPr/>
        </p:nvSpPr>
        <p:spPr>
          <a:xfrm>
            <a:off x="3290659" y="1597294"/>
            <a:ext cx="704720" cy="306705"/>
          </a:xfrm>
          <a:prstGeom prst="rect">
            <a:avLst/>
          </a:prstGeom>
          <a:solidFill>
            <a:srgbClr val="00B0F0">
              <a:alpha val="18824"/>
            </a:srgb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endParaRPr lang="zh-CN" altLang="en-US" sz="1400" dirty="0"/>
          </a:p>
        </p:txBody>
      </p:sp>
      <p:sp>
        <p:nvSpPr>
          <p:cNvPr id="50" name="文本框 49"/>
          <p:cNvSpPr txBox="1"/>
          <p:nvPr/>
        </p:nvSpPr>
        <p:spPr>
          <a:xfrm>
            <a:off x="3435740" y="2331158"/>
            <a:ext cx="704720" cy="306705"/>
          </a:xfrm>
          <a:prstGeom prst="rect">
            <a:avLst/>
          </a:prstGeom>
          <a:solidFill>
            <a:srgbClr val="33CC33">
              <a:alpha val="18824"/>
            </a:srgb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endParaRPr lang="zh-CN" altLang="en-US" sz="1400" dirty="0"/>
          </a:p>
        </p:txBody>
      </p:sp>
      <p:sp>
        <p:nvSpPr>
          <p:cNvPr id="2" name="文本框 1"/>
          <p:cNvSpPr txBox="1"/>
          <p:nvPr/>
        </p:nvSpPr>
        <p:spPr>
          <a:xfrm>
            <a:off x="991430" y="1829993"/>
            <a:ext cx="2837325" cy="506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ejecta mass: </a:t>
            </a:r>
            <a:endParaRPr lang="zh-CN" altLang="en-US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91430" y="2570509"/>
            <a:ext cx="3082678" cy="506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ejecta mass: </a:t>
            </a:r>
            <a:endParaRPr lang="zh-CN" altLang="en-US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4943" y="1969130"/>
            <a:ext cx="1480407" cy="31306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3720" y="2728317"/>
            <a:ext cx="1726561" cy="292447"/>
          </a:xfrm>
          <a:prstGeom prst="rect">
            <a:avLst/>
          </a:prstGeom>
        </p:spPr>
      </p:pic>
      <p:sp>
        <p:nvSpPr>
          <p:cNvPr id="11" name="矩形: 圆角 10"/>
          <p:cNvSpPr/>
          <p:nvPr/>
        </p:nvSpPr>
        <p:spPr>
          <a:xfrm>
            <a:off x="397061" y="3499015"/>
            <a:ext cx="4114801" cy="2607239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99761" y="4378797"/>
            <a:ext cx="1563488" cy="308133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686474" y="3554080"/>
            <a:ext cx="338429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2">
                    <a:lumMod val="1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possible</a:t>
            </a:r>
            <a:r>
              <a:rPr lang="en-US" altLang="zh-CN" sz="2400" b="1" dirty="0">
                <a:solidFill>
                  <a:schemeClr val="bg2">
                    <a:lumMod val="1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 Kick Mechanisms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622990" y="4015745"/>
            <a:ext cx="3792379" cy="2014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（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1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）</a:t>
            </a:r>
            <a:r>
              <a:rPr lang="zh-CN" altLang="zh-CN" b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Hydrodynamic</a:t>
            </a:r>
            <a:r>
              <a:rPr lang="en-US" altLang="zh-CN" b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ally Driven</a:t>
            </a:r>
          </a:p>
          <a:p>
            <a:pPr>
              <a:lnSpc>
                <a:spcPts val="2500"/>
              </a:lnSpc>
            </a:pPr>
            <a:endParaRPr lang="en-US" altLang="zh-CN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pPr>
              <a:lnSpc>
                <a:spcPts val="2500"/>
              </a:lnSpc>
            </a:pP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（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2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）</a:t>
            </a:r>
            <a:r>
              <a:rPr lang="zh-CN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Neutrino-Magnetic Field Driven</a:t>
            </a:r>
            <a:endParaRPr lang="en-US" altLang="zh-CN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pPr>
              <a:lnSpc>
                <a:spcPts val="2500"/>
              </a:lnSpc>
            </a:pP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（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3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）</a:t>
            </a:r>
            <a:r>
              <a:rPr lang="zh-CN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Electromagnetically Driven</a:t>
            </a:r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      </a:t>
            </a:r>
          </a:p>
          <a:p>
            <a:pPr>
              <a:lnSpc>
                <a:spcPts val="2500"/>
              </a:lnSpc>
            </a:pPr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(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electromagnetic rocket effect)</a:t>
            </a:r>
          </a:p>
          <a:p>
            <a:pPr>
              <a:lnSpc>
                <a:spcPts val="2500"/>
              </a:lnSpc>
            </a:pP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（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4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）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new</a:t>
            </a:r>
            <a:r>
              <a:rPr lang="zh-CN" altLang="en-US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physics?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816262" y="6188694"/>
            <a:ext cx="8565413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J. Nordhaus </a:t>
            </a:r>
            <a:r>
              <a:rPr lang="fr-FR" altLang="zh-CN" sz="1400" i="1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et al.</a:t>
            </a:r>
            <a:r>
              <a:rPr lang="fr-FR" altLang="zh-CN" sz="1400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 (2010); 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G. Lambiase (2005); I. Kondratyev(2024); D. Meyer(2025); Y. Farzan(2005); D. Lai (2003)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303079" y="2731792"/>
            <a:ext cx="1738666" cy="306705"/>
          </a:xfrm>
          <a:prstGeom prst="rect">
            <a:avLst/>
          </a:prstGeom>
          <a:solidFill>
            <a:srgbClr val="FF0000">
              <a:alpha val="12941"/>
            </a:srgb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endParaRPr lang="zh-CN" altLang="en-US" sz="1400" dirty="0"/>
          </a:p>
        </p:txBody>
      </p:sp>
      <p:sp>
        <p:nvSpPr>
          <p:cNvPr id="20" name="文本框 19"/>
          <p:cNvSpPr txBox="1"/>
          <p:nvPr/>
        </p:nvSpPr>
        <p:spPr>
          <a:xfrm>
            <a:off x="2316273" y="1973307"/>
            <a:ext cx="1444080" cy="306705"/>
          </a:xfrm>
          <a:prstGeom prst="rect">
            <a:avLst/>
          </a:prstGeom>
          <a:solidFill>
            <a:srgbClr val="FF0000">
              <a:alpha val="12941"/>
            </a:srgb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endParaRPr lang="zh-CN" altLang="en-US" sz="1400" dirty="0"/>
          </a:p>
        </p:txBody>
      </p:sp>
      <p:sp>
        <p:nvSpPr>
          <p:cNvPr id="21" name="右大括号 20"/>
          <p:cNvSpPr/>
          <p:nvPr/>
        </p:nvSpPr>
        <p:spPr>
          <a:xfrm>
            <a:off x="4656455" y="2681605"/>
            <a:ext cx="212725" cy="1989455"/>
          </a:xfrm>
          <a:prstGeom prst="rightBrace">
            <a:avLst>
              <a:gd name="adj1" fmla="val 40211"/>
              <a:gd name="adj2" fmla="val 50000"/>
            </a:avLst>
          </a:prstGeom>
          <a:ln>
            <a:solidFill>
              <a:srgbClr val="FF0000"/>
            </a:solidFill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4802084" y="2657922"/>
            <a:ext cx="1486367" cy="2030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asymmetric</a:t>
            </a:r>
          </a:p>
          <a:p>
            <a:pPr algn="ctr"/>
            <a:r>
              <a:rPr lang="en-US" altLang="zh-CN" b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ejection of </a:t>
            </a:r>
          </a:p>
          <a:p>
            <a:pPr algn="ctr"/>
            <a:r>
              <a:rPr lang="en-US" altLang="zh-CN" b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matter</a:t>
            </a:r>
          </a:p>
          <a:p>
            <a:pPr algn="ctr"/>
            <a:r>
              <a:rPr lang="en-US" altLang="zh-CN" b="1" dirty="0">
                <a:solidFill>
                  <a:srgbClr val="00206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during SNe</a:t>
            </a:r>
          </a:p>
          <a:p>
            <a:pPr algn="ctr"/>
            <a:r>
              <a:rPr lang="en-US" altLang="zh-CN" b="1" dirty="0">
                <a:solidFill>
                  <a:srgbClr val="00206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explosion</a:t>
            </a:r>
          </a:p>
          <a:p>
            <a:pPr algn="ctr"/>
            <a:r>
              <a:rPr lang="en-US" altLang="zh-CN" b="1" dirty="0">
                <a:solidFill>
                  <a:srgbClr val="00206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results in</a:t>
            </a:r>
          </a:p>
          <a:p>
            <a:pPr algn="ctr"/>
            <a:r>
              <a:rPr lang="en-US" altLang="zh-CN" b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recoil kick</a:t>
            </a:r>
            <a:endParaRPr lang="zh-CN" altLang="en-US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4" name="箭头: 右 23"/>
          <p:cNvSpPr/>
          <p:nvPr/>
        </p:nvSpPr>
        <p:spPr>
          <a:xfrm>
            <a:off x="6159948" y="3610339"/>
            <a:ext cx="268942" cy="17683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5" r="1841"/>
          <a:stretch>
            <a:fillRect/>
          </a:stretch>
        </p:blipFill>
        <p:spPr>
          <a:xfrm>
            <a:off x="355397" y="1781414"/>
            <a:ext cx="6178925" cy="457200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43618" y="319574"/>
            <a:ext cx="4504764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Literature Review </a:t>
            </a:r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(approach 1)</a:t>
            </a:r>
            <a:endParaRPr lang="zh-CN" altLang="en-US" sz="2800" b="1" dirty="0"/>
          </a:p>
        </p:txBody>
      </p:sp>
      <p:sp>
        <p:nvSpPr>
          <p:cNvPr id="2" name="文本框 1"/>
          <p:cNvSpPr txBox="1"/>
          <p:nvPr/>
        </p:nvSpPr>
        <p:spPr>
          <a:xfrm>
            <a:off x="6645335" y="2829422"/>
            <a:ext cx="496036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cs typeface="+mn-cs"/>
              </a:rPr>
              <a:t>Hobbs, et al. </a:t>
            </a:r>
            <a:r>
              <a:rPr lang="en-US" altLang="zh-CN" sz="1600" dirty="0">
                <a:solidFill>
                  <a:srgbClr val="222222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(</a:t>
            </a:r>
            <a:r>
              <a:rPr lang="en-US" altLang="zh-CN" sz="16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2005</a:t>
            </a:r>
            <a:r>
              <a:rPr lang="en-US" altLang="zh-CN" sz="1600" dirty="0">
                <a:solidFill>
                  <a:srgbClr val="222222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)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cs typeface="+mn-cs"/>
              </a:rPr>
              <a:t>"A statistical study of 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highlight>
                  <a:srgbClr val="FFFF00"/>
                </a:highlight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cs typeface="+mn-cs"/>
              </a:rPr>
              <a:t>233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cs typeface="+mn-cs"/>
              </a:rPr>
              <a:t> pulsar proper motions."                                                                        </a:t>
            </a:r>
            <a:r>
              <a:rPr kumimoji="0" lang="en-US" altLang="zh-CN" sz="1600" b="1" i="1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cs typeface="+mn-cs"/>
              </a:rPr>
              <a:t>red</a:t>
            </a:r>
            <a:endParaRPr kumimoji="0" lang="zh-CN" altLang="en-US" sz="1600" b="1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华文宋体" panose="02010600040101010101" pitchFamily="2" charset="-122"/>
              <a:ea typeface="华文宋体" panose="02010600040101010101" pitchFamily="2" charset="-122"/>
              <a:cs typeface="+mn-cs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45335" y="3683688"/>
            <a:ext cx="4960365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altLang="zh-CN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cs typeface="+mn-cs"/>
              </a:rPr>
              <a:t>Verbunt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cs typeface="+mn-cs"/>
              </a:rPr>
              <a:t>, et al.</a:t>
            </a:r>
            <a:r>
              <a:rPr lang="en-US" altLang="zh-CN" sz="1600" dirty="0">
                <a:solidFill>
                  <a:srgbClr val="222222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 (</a:t>
            </a:r>
            <a:r>
              <a:rPr lang="en-US" altLang="zh-CN" sz="16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2017</a:t>
            </a:r>
            <a:r>
              <a:rPr lang="en-US" altLang="zh-CN" sz="1600" dirty="0">
                <a:solidFill>
                  <a:srgbClr val="222222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)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cs typeface="+mn-cs"/>
              </a:rPr>
              <a:t> "The 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highlight>
                  <a:srgbClr val="FFFF00"/>
                </a:highlight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cs typeface="+mn-cs"/>
              </a:rPr>
              <a:t>observed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cs typeface="+mn-cs"/>
              </a:rPr>
              <a:t> velocity distribution of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highlight>
                  <a:srgbClr val="FFFF00"/>
                </a:highlight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cs typeface="+mn-cs"/>
              </a:rPr>
              <a:t>young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cs typeface="+mn-cs"/>
              </a:rPr>
              <a:t> pulsars.</a:t>
            </a:r>
            <a:r>
              <a:rPr lang="en-US" altLang="zh-CN" sz="160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"  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cs typeface="+mn-cs"/>
              </a:rPr>
              <a:t>                                                            </a:t>
            </a:r>
            <a:r>
              <a:rPr lang="en-US" altLang="zh-CN" sz="1600" b="1" i="1" dirty="0">
                <a:solidFill>
                  <a:srgbClr val="0000FF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blue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宋体" panose="02010600040101010101" pitchFamily="2" charset="-122"/>
              <a:ea typeface="华文宋体" panose="02010600040101010101" pitchFamily="2" charset="-122"/>
              <a:cs typeface="+mn-cs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645335" y="4537954"/>
            <a:ext cx="4960366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altLang="zh-CN" sz="1600" b="0" i="0" u="none" strike="noStrike" kern="1200" cap="none" spc="0" normalizeH="0" baseline="0" noProof="0" dirty="0" err="1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cs typeface="+mn-cs"/>
              </a:rPr>
              <a:t>Igoshev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cs typeface="+mn-cs"/>
              </a:rPr>
              <a:t>, et al.</a:t>
            </a:r>
            <a:r>
              <a:rPr lang="en-US" altLang="zh-CN" sz="1600" dirty="0">
                <a:solidFill>
                  <a:srgbClr val="222222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 (</a:t>
            </a:r>
            <a:r>
              <a:rPr lang="en-US" altLang="zh-CN" sz="16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2020</a:t>
            </a:r>
            <a:r>
              <a:rPr lang="en-US" altLang="zh-CN" sz="1600" dirty="0">
                <a:latin typeface="华文宋体" panose="02010600040101010101" pitchFamily="2" charset="-122"/>
                <a:ea typeface="华文宋体" panose="02010600040101010101" pitchFamily="2" charset="-122"/>
              </a:rPr>
              <a:t>)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cs typeface="+mn-cs"/>
              </a:rPr>
              <a:t> "The </a:t>
            </a:r>
            <a:r>
              <a:rPr kumimoji="0" lang="en-US" altLang="zh-CN" sz="1600" b="1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highlight>
                  <a:srgbClr val="FFFF00"/>
                </a:highlight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cs typeface="+mn-cs"/>
              </a:rPr>
              <a:t>observed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cs typeface="+mn-cs"/>
              </a:rPr>
              <a:t> velocity distribution of 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highlight>
                  <a:srgbClr val="FFFF00"/>
                </a:highlight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cs typeface="+mn-cs"/>
              </a:rPr>
              <a:t>young</a:t>
            </a: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cs typeface="+mn-cs"/>
              </a:rPr>
              <a:t> pulsars–II. Analysis of complete PSRπ."           </a:t>
            </a:r>
            <a:r>
              <a:rPr kumimoji="0" lang="en-US" altLang="zh-CN" sz="1600" b="1" i="1" u="none" strike="noStrike" kern="120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cs typeface="+mn-cs"/>
              </a:rPr>
              <a:t>black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华文宋体" panose="02010600040101010101" pitchFamily="2" charset="-122"/>
              <a:ea typeface="华文宋体" panose="02010600040101010101" pitchFamily="2" charset="-122"/>
              <a:cs typeface="+mn-cs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794594" y="1716172"/>
            <a:ext cx="2457523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characteristic age &lt;3Myr</a:t>
            </a:r>
            <a:endParaRPr lang="zh-CN" altLang="en-US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3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501674"/>
            <a:ext cx="2743200" cy="365125"/>
          </a:xfrm>
        </p:spPr>
        <p:txBody>
          <a:bodyPr/>
          <a:lstStyle/>
          <a:p>
            <a:fld id="{4D82BDE0-6DA3-42A8-8A1A-A62FF90D22BC}" type="datetime1">
              <a:rPr lang="zh-CN" altLang="en-US" b="1" smtClean="0"/>
              <a:t>2026/7/22</a:t>
            </a:fld>
            <a:endParaRPr lang="zh-CN" altLang="en-US" b="1" dirty="0"/>
          </a:p>
        </p:txBody>
      </p:sp>
      <p:sp>
        <p:nvSpPr>
          <p:cNvPr id="14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501674"/>
            <a:ext cx="4114800" cy="365125"/>
          </a:xfrm>
        </p:spPr>
        <p:txBody>
          <a:bodyPr/>
          <a:lstStyle/>
          <a:p>
            <a:r>
              <a:rPr lang="en-US" altLang="zh-CN" b="1" dirty="0"/>
              <a:t>Nanjing University</a:t>
            </a:r>
            <a:endParaRPr lang="zh-CN" altLang="en-US" b="1" dirty="0"/>
          </a:p>
        </p:txBody>
      </p:sp>
      <p:sp>
        <p:nvSpPr>
          <p:cNvPr id="15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501674"/>
            <a:ext cx="2743200" cy="365125"/>
          </a:xfrm>
        </p:spPr>
        <p:txBody>
          <a:bodyPr/>
          <a:lstStyle/>
          <a:p>
            <a:fld id="{5618AB4B-60FB-4198-86E6-D67A0AFD8D6E}" type="slidenum">
              <a:rPr lang="zh-CN" altLang="en-US" b="1" smtClean="0"/>
              <a:t>5</a:t>
            </a:fld>
            <a:endParaRPr lang="zh-CN" altLang="en-US" b="1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60537" y="2104911"/>
            <a:ext cx="1325638" cy="369332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6579534" y="1781414"/>
            <a:ext cx="2124636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How to define</a:t>
            </a:r>
          </a:p>
          <a:p>
            <a:pPr algn="ctr"/>
            <a:r>
              <a:rPr lang="en-US" altLang="zh-CN" b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YOUNG</a:t>
            </a:r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pulsars?</a:t>
            </a:r>
            <a:endParaRPr lang="zh-CN" altLang="en-US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1176993" y="1670005"/>
            <a:ext cx="316006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Segoe UI Historic" panose="020B0502040204020203" pitchFamily="34" charset="0"/>
                <a:ea typeface="Segoe UI Historic" panose="020B0502040204020203" pitchFamily="34" charset="0"/>
                <a:cs typeface="Segoe UI Historic" panose="020B0502040204020203" pitchFamily="34" charset="0"/>
              </a:rPr>
              <a:t>?</a:t>
            </a:r>
            <a:endParaRPr lang="zh-CN" altLang="en-US" sz="2400" b="1" dirty="0">
              <a:solidFill>
                <a:srgbClr val="FF0000"/>
              </a:solidFill>
              <a:latin typeface="Segoe UI Historic" panose="020B0502040204020203" pitchFamily="34" charset="0"/>
              <a:cs typeface="Segoe UI Historic" panose="020B0502040204020203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686307" y="5392220"/>
            <a:ext cx="4919393" cy="5835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zh-CN" sz="1600" b="0" i="0" dirty="0">
                <a:solidFill>
                  <a:srgbClr val="333333"/>
                </a:solidFill>
                <a:effectLst/>
                <a:latin typeface="华文宋体" panose="02010600040101010101" pitchFamily="2" charset="-122"/>
                <a:ea typeface="华文宋体" panose="02010600040101010101" pitchFamily="2" charset="-122"/>
              </a:rPr>
              <a:t>P</a:t>
            </a:r>
            <a:r>
              <a:rPr lang="en-US" altLang="zh-CN" sz="1600" b="0" i="0" dirty="0">
                <a:solidFill>
                  <a:srgbClr val="333333"/>
                </a:solidFill>
                <a:effectLst/>
                <a:latin typeface="华文宋体" panose="02010600040101010101" pitchFamily="2" charset="-122"/>
                <a:ea typeface="华文宋体" panose="02010600040101010101" pitchFamily="2" charset="-122"/>
              </a:rPr>
              <a:t>.</a:t>
            </a:r>
            <a:r>
              <a:rPr lang="zh-CN" altLang="zh-CN" sz="1600" b="0" i="0" dirty="0">
                <a:solidFill>
                  <a:srgbClr val="333333"/>
                </a:solidFill>
                <a:effectLst/>
                <a:latin typeface="华文宋体" panose="02010600040101010101" pitchFamily="2" charset="-122"/>
                <a:ea typeface="华文宋体" panose="02010600040101010101" pitchFamily="2" charset="-122"/>
              </a:rPr>
              <a:t> Disberg</a:t>
            </a:r>
            <a:r>
              <a:rPr lang="en-US" altLang="zh-CN" sz="1600" b="0" i="0" dirty="0">
                <a:solidFill>
                  <a:srgbClr val="333333"/>
                </a:solidFill>
                <a:effectLst/>
                <a:latin typeface="华文宋体" panose="02010600040101010101" pitchFamily="2" charset="-122"/>
                <a:ea typeface="华文宋体" panose="02010600040101010101" pitchFamily="2" charset="-122"/>
              </a:rPr>
              <a:t>,</a:t>
            </a:r>
            <a:r>
              <a:rPr lang="zh-CN" altLang="zh-CN" sz="1600" b="0" i="0" dirty="0">
                <a:solidFill>
                  <a:srgbClr val="333333"/>
                </a:solidFill>
                <a:effectLst/>
                <a:latin typeface="华文宋体" panose="02010600040101010101" pitchFamily="2" charset="-122"/>
                <a:ea typeface="华文宋体" panose="02010600040101010101" pitchFamily="2" charset="-122"/>
              </a:rPr>
              <a:t> </a:t>
            </a:r>
            <a:r>
              <a:rPr lang="en-US" altLang="zh-CN" sz="1600" b="0" i="0" dirty="0">
                <a:solidFill>
                  <a:srgbClr val="333333"/>
                </a:solidFill>
                <a:effectLst/>
                <a:latin typeface="华文宋体" panose="02010600040101010101" pitchFamily="2" charset="-122"/>
                <a:ea typeface="华文宋体" panose="02010600040101010101" pitchFamily="2" charset="-122"/>
              </a:rPr>
              <a:t>et al. (</a:t>
            </a:r>
            <a:r>
              <a:rPr lang="en-US" altLang="zh-CN" sz="1600" b="1" i="0" dirty="0">
                <a:solidFill>
                  <a:srgbClr val="333333"/>
                </a:solidFill>
                <a:effectLst/>
                <a:latin typeface="华文宋体" panose="02010600040101010101" pitchFamily="2" charset="-122"/>
                <a:ea typeface="华文宋体" panose="02010600040101010101" pitchFamily="2" charset="-122"/>
              </a:rPr>
              <a:t>2025</a:t>
            </a:r>
            <a:r>
              <a:rPr lang="en-US" altLang="zh-CN" sz="1600" b="0" i="0" dirty="0">
                <a:solidFill>
                  <a:srgbClr val="333333"/>
                </a:solidFill>
                <a:effectLst/>
                <a:latin typeface="华文宋体" panose="02010600040101010101" pitchFamily="2" charset="-122"/>
                <a:ea typeface="华文宋体" panose="02010600040101010101" pitchFamily="2" charset="-122"/>
              </a:rPr>
              <a:t>) </a:t>
            </a:r>
            <a:r>
              <a:rPr lang="en-US" altLang="zh-CN" sz="160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"</a:t>
            </a:r>
            <a:r>
              <a:rPr lang="zh-CN" altLang="zh-CN" sz="1600" dirty="0">
                <a:latin typeface="华文宋体" panose="02010600040101010101" pitchFamily="2" charset="-122"/>
                <a:ea typeface="华文宋体" panose="02010600040101010101" pitchFamily="2" charset="-122"/>
              </a:rPr>
              <a:t>The Kick Velocity Distribution of Isolated Neutron Stars</a:t>
            </a:r>
            <a:r>
              <a:rPr lang="en-US" altLang="zh-CN" sz="160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"</a:t>
            </a:r>
            <a:r>
              <a:rPr lang="en-US" altLang="zh-CN" sz="1600" b="0" i="0" dirty="0">
                <a:solidFill>
                  <a:srgbClr val="333333"/>
                </a:solidFill>
                <a:effectLst/>
                <a:latin typeface="华文宋体" panose="02010600040101010101" pitchFamily="2" charset="-122"/>
                <a:ea typeface="华文宋体" panose="02010600040101010101" pitchFamily="2" charset="-122"/>
              </a:rPr>
              <a:t>                                                </a:t>
            </a:r>
            <a:r>
              <a:rPr lang="en-US" altLang="zh-CN" sz="1600" b="1" i="1" dirty="0">
                <a:solidFill>
                  <a:srgbClr val="0099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green</a:t>
            </a:r>
            <a:endParaRPr lang="en-US" altLang="zh-CN" sz="1600" b="1" i="1" dirty="0">
              <a:solidFill>
                <a:srgbClr val="009900"/>
              </a:solidFill>
              <a:effectLst/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455471" y="904141"/>
            <a:ext cx="8892358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Use observed velocity distribution of </a:t>
            </a:r>
            <a:r>
              <a:rPr lang="en-US" altLang="zh-CN" b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young</a:t>
            </a:r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pulsars as a trace for kick velocity</a:t>
            </a:r>
          </a:p>
          <a:p>
            <a:pPr algn="ctr"/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Premise: kick velocity does not change significantly during the time period defined as </a:t>
            </a:r>
            <a:r>
              <a:rPr lang="en-US" altLang="zh-CN" b="1" dirty="0">
                <a:solidFill>
                  <a:srgbClr val="FF0000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“</a:t>
            </a:r>
            <a:r>
              <a:rPr lang="en-US" altLang="zh-CN" b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young</a:t>
            </a:r>
            <a:r>
              <a:rPr lang="en-US" altLang="zh-CN" b="1" dirty="0">
                <a:solidFill>
                  <a:srgbClr val="FF0000"/>
                </a:solidFill>
                <a:latin typeface="Yu Gothic UI Light" panose="020B0300000000000000" pitchFamily="34" charset="-128"/>
                <a:ea typeface="Yu Gothic UI Light" panose="020B0300000000000000" pitchFamily="34" charset="-128"/>
              </a:rPr>
              <a:t>”</a:t>
            </a:r>
            <a:r>
              <a:rPr lang="en-US" altLang="zh-CN" b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endParaRPr lang="zh-CN" altLang="en-US" b="1" dirty="0">
              <a:solidFill>
                <a:srgbClr val="FF0000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501674"/>
            <a:ext cx="2743200" cy="365125"/>
          </a:xfrm>
        </p:spPr>
        <p:txBody>
          <a:bodyPr/>
          <a:lstStyle/>
          <a:p>
            <a:fld id="{4D82BDE0-6DA3-42A8-8A1A-A62FF90D22BC}" type="datetime1">
              <a:rPr lang="zh-CN" altLang="en-US" b="1" smtClean="0"/>
              <a:t>2026/7/22</a:t>
            </a:fld>
            <a:endParaRPr lang="zh-CN" altLang="en-US" b="1" dirty="0"/>
          </a:p>
        </p:txBody>
      </p:sp>
      <p:sp>
        <p:nvSpPr>
          <p:cNvPr id="14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501674"/>
            <a:ext cx="4114800" cy="365125"/>
          </a:xfrm>
        </p:spPr>
        <p:txBody>
          <a:bodyPr/>
          <a:lstStyle/>
          <a:p>
            <a:r>
              <a:rPr lang="en-US" altLang="zh-CN" b="1" dirty="0"/>
              <a:t>Nanjing University</a:t>
            </a:r>
            <a:endParaRPr lang="zh-CN" altLang="en-US" b="1" dirty="0"/>
          </a:p>
        </p:txBody>
      </p:sp>
      <p:sp>
        <p:nvSpPr>
          <p:cNvPr id="15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501674"/>
            <a:ext cx="2743200" cy="365125"/>
          </a:xfrm>
        </p:spPr>
        <p:txBody>
          <a:bodyPr/>
          <a:lstStyle/>
          <a:p>
            <a:fld id="{5618AB4B-60FB-4198-86E6-D67A0AFD8D6E}" type="slidenum">
              <a:rPr lang="zh-CN" altLang="en-US" b="1" smtClean="0"/>
              <a:t>6</a:t>
            </a:fld>
            <a:endParaRPr lang="zh-CN" altLang="en-US" b="1" dirty="0"/>
          </a:p>
        </p:txBody>
      </p:sp>
      <p:sp>
        <p:nvSpPr>
          <p:cNvPr id="2" name="文本框 1"/>
          <p:cNvSpPr txBox="1"/>
          <p:nvPr/>
        </p:nvSpPr>
        <p:spPr>
          <a:xfrm>
            <a:off x="3864719" y="1204719"/>
            <a:ext cx="4483607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What is pulsar </a:t>
            </a:r>
            <a:r>
              <a:rPr lang="en-US" altLang="zh-CN" sz="2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population synthesis</a:t>
            </a:r>
            <a:r>
              <a:rPr lang="en-US" altLang="zh-CN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?</a:t>
            </a:r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1314450" y="3202940"/>
            <a:ext cx="2519045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We model </a:t>
            </a:r>
          </a:p>
          <a:p>
            <a:pPr algn="ctr"/>
            <a:r>
              <a:rPr lang="en-US" altLang="zh-CN" sz="2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Birth &amp; Evolution </a:t>
            </a:r>
          </a:p>
          <a:p>
            <a:pPr algn="ctr"/>
            <a:r>
              <a:rPr lang="en-US" altLang="zh-CN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of NSs</a:t>
            </a:r>
            <a:endParaRPr lang="zh-CN" altLang="en-US" sz="2400" dirty="0"/>
          </a:p>
        </p:txBody>
      </p:sp>
      <p:sp>
        <p:nvSpPr>
          <p:cNvPr id="4" name="左大括号 3"/>
          <p:cNvSpPr/>
          <p:nvPr/>
        </p:nvSpPr>
        <p:spPr>
          <a:xfrm>
            <a:off x="3920513" y="2198785"/>
            <a:ext cx="334371" cy="3254529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571910" y="2671885"/>
            <a:ext cx="4235504" cy="1383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2. location</a:t>
            </a:r>
            <a:r>
              <a:rPr lang="en-US" altLang="zh-CN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 in the Galaxy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华文宋体" panose="02010600040101010101" pitchFamily="2" charset="-122"/>
                <a:ea typeface="华文宋体" panose="02010600040101010101" pitchFamily="2" charset="-122"/>
              </a:rPr>
              <a:t>birth location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b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kick velocity </a:t>
            </a:r>
            <a:r>
              <a:rPr lang="en-US" altLang="zh-CN" sz="2000" dirty="0">
                <a:latin typeface="华文宋体" panose="02010600040101010101" pitchFamily="2" charset="-122"/>
                <a:ea typeface="华文宋体" panose="02010600040101010101" pitchFamily="2" charset="-122"/>
              </a:rPr>
              <a:t>received at birth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华文宋体" panose="02010600040101010101" pitchFamily="2" charset="-122"/>
                <a:ea typeface="华文宋体" panose="02010600040101010101" pitchFamily="2" charset="-122"/>
              </a:rPr>
              <a:t>orbit integration under </a:t>
            </a:r>
            <a:r>
              <a:rPr lang="en-US" altLang="zh-CN" sz="2000" b="1" dirty="0">
                <a:solidFill>
                  <a:srgbClr val="0000FF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MW potential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571910" y="4139126"/>
            <a:ext cx="4309464" cy="19685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3. intrinsic properties</a:t>
            </a:r>
          </a:p>
          <a:p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(birth distribution and evolution functions)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华文宋体" panose="02010600040101010101" pitchFamily="2" charset="-122"/>
                <a:ea typeface="华文宋体" panose="02010600040101010101" pitchFamily="2" charset="-122"/>
              </a:rPr>
              <a:t>spin period, </a:t>
            </a:r>
            <a:r>
              <a:rPr lang="en-US" altLang="zh-CN" sz="2000" b="1" i="1" dirty="0">
                <a:latin typeface="华文宋体" panose="02010600040101010101" pitchFamily="2" charset="-122"/>
                <a:ea typeface="华文宋体" panose="02010600040101010101" pitchFamily="2" charset="-122"/>
              </a:rPr>
              <a:t>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华文宋体" panose="02010600040101010101" pitchFamily="2" charset="-122"/>
                <a:ea typeface="华文宋体" panose="02010600040101010101" pitchFamily="2" charset="-122"/>
              </a:rPr>
              <a:t>dipolar magnetic field strength, </a:t>
            </a:r>
            <a:r>
              <a:rPr lang="en-US" altLang="zh-CN" sz="2000" b="1" i="1" dirty="0">
                <a:latin typeface="华文宋体" panose="02010600040101010101" pitchFamily="2" charset="-122"/>
                <a:ea typeface="华文宋体" panose="02010600040101010101" pitchFamily="2" charset="-122"/>
              </a:rPr>
              <a:t>B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华文宋体" panose="02010600040101010101" pitchFamily="2" charset="-122"/>
                <a:ea typeface="华文宋体" panose="02010600040101010101" pitchFamily="2" charset="-122"/>
              </a:rPr>
              <a:t>inclination angle,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571910" y="1897227"/>
            <a:ext cx="2824902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1.</a:t>
            </a:r>
            <a:r>
              <a:rPr lang="zh-CN" altLang="en-US" sz="2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en-US" altLang="zh-CN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constant </a:t>
            </a:r>
            <a:r>
              <a:rPr lang="en-US" altLang="zh-CN" sz="2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birth rate</a:t>
            </a:r>
          </a:p>
        </p:txBody>
      </p:sp>
      <p:sp>
        <p:nvSpPr>
          <p:cNvPr id="9" name="左大括号 8"/>
          <p:cNvSpPr/>
          <p:nvPr/>
        </p:nvSpPr>
        <p:spPr>
          <a:xfrm rot="10800000">
            <a:off x="8881374" y="3220454"/>
            <a:ext cx="334371" cy="1756019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9370269" y="3873116"/>
            <a:ext cx="1657249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detectability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3211516" y="450656"/>
            <a:ext cx="5945841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Literature Review </a:t>
            </a:r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(approach 2: population synthesis)</a:t>
            </a:r>
            <a:endParaRPr lang="zh-CN" altLang="en-US" sz="2800" b="1" dirty="0"/>
          </a:p>
        </p:txBody>
      </p:sp>
      <p:sp>
        <p:nvSpPr>
          <p:cNvPr id="12" name="文本框 11"/>
          <p:cNvSpPr txBox="1"/>
          <p:nvPr/>
        </p:nvSpPr>
        <p:spPr>
          <a:xfrm>
            <a:off x="1394671" y="3644551"/>
            <a:ext cx="2358973" cy="306705"/>
          </a:xfrm>
          <a:prstGeom prst="rect">
            <a:avLst/>
          </a:prstGeom>
          <a:solidFill>
            <a:srgbClr val="FF0000">
              <a:alpha val="12941"/>
            </a:srgb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endParaRPr lang="zh-CN" altLang="en-US" sz="1400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l="31444" t="-7679" r="59192" b="-1232"/>
          <a:stretch>
            <a:fillRect/>
          </a:stretch>
        </p:blipFill>
        <p:spPr>
          <a:xfrm>
            <a:off x="5023405" y="5137460"/>
            <a:ext cx="188260" cy="41150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rcRect l="44598" t="18039" r="45454" b="-1232"/>
          <a:stretch>
            <a:fillRect/>
          </a:stretch>
        </p:blipFill>
        <p:spPr>
          <a:xfrm>
            <a:off x="6737906" y="5776540"/>
            <a:ext cx="181536" cy="28526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rcRect t="575"/>
          <a:stretch>
            <a:fillRect/>
          </a:stretch>
        </p:blipFill>
        <p:spPr>
          <a:xfrm>
            <a:off x="4957787" y="318480"/>
            <a:ext cx="6391225" cy="6145114"/>
          </a:xfrm>
          <a:prstGeom prst="rect">
            <a:avLst/>
          </a:prstGeom>
        </p:spPr>
      </p:pic>
      <p:sp>
        <p:nvSpPr>
          <p:cNvPr id="13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501674"/>
            <a:ext cx="2743200" cy="365125"/>
          </a:xfrm>
        </p:spPr>
        <p:txBody>
          <a:bodyPr/>
          <a:lstStyle/>
          <a:p>
            <a:fld id="{4D82BDE0-6DA3-42A8-8A1A-A62FF90D22BC}" type="datetime1">
              <a:rPr lang="zh-CN" altLang="en-US" b="1" smtClean="0"/>
              <a:t>2026/7/22</a:t>
            </a:fld>
            <a:endParaRPr lang="zh-CN" altLang="en-US" b="1" dirty="0"/>
          </a:p>
        </p:txBody>
      </p:sp>
      <p:sp>
        <p:nvSpPr>
          <p:cNvPr id="14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501674"/>
            <a:ext cx="4114800" cy="365125"/>
          </a:xfrm>
        </p:spPr>
        <p:txBody>
          <a:bodyPr/>
          <a:lstStyle/>
          <a:p>
            <a:r>
              <a:rPr lang="en-US" altLang="zh-CN" b="1" dirty="0"/>
              <a:t>Nanjing University</a:t>
            </a:r>
            <a:endParaRPr lang="zh-CN" altLang="en-US" b="1" dirty="0"/>
          </a:p>
        </p:txBody>
      </p:sp>
      <p:sp>
        <p:nvSpPr>
          <p:cNvPr id="15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501674"/>
            <a:ext cx="2743200" cy="365125"/>
          </a:xfrm>
        </p:spPr>
        <p:txBody>
          <a:bodyPr/>
          <a:lstStyle/>
          <a:p>
            <a:fld id="{5618AB4B-60FB-4198-86E6-D67A0AFD8D6E}" type="slidenum">
              <a:rPr lang="zh-CN" altLang="en-US" b="1" smtClean="0"/>
              <a:t>7</a:t>
            </a:fld>
            <a:endParaRPr lang="zh-CN" altLang="en-US" b="1" dirty="0"/>
          </a:p>
        </p:txBody>
      </p:sp>
      <p:sp>
        <p:nvSpPr>
          <p:cNvPr id="3" name="文本框 2"/>
          <p:cNvSpPr txBox="1"/>
          <p:nvPr/>
        </p:nvSpPr>
        <p:spPr>
          <a:xfrm>
            <a:off x="773260" y="448755"/>
            <a:ext cx="2566416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Birth &amp; Evolution of NSs</a:t>
            </a:r>
          </a:p>
          <a:p>
            <a:pPr marL="342900" indent="-342900" algn="just">
              <a:buAutoNum type="arabicPeriod"/>
            </a:pPr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constant birth rate</a:t>
            </a:r>
          </a:p>
          <a:p>
            <a:pPr marL="342900" indent="-342900" algn="just">
              <a:buFontTx/>
              <a:buAutoNum type="arabicPeriod"/>
            </a:pPr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location in MW</a:t>
            </a:r>
          </a:p>
          <a:p>
            <a:pPr marL="342900" indent="-342900" algn="just">
              <a:buAutoNum type="arabicPeriod"/>
            </a:pPr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intrinsic properties</a:t>
            </a:r>
          </a:p>
        </p:txBody>
      </p:sp>
      <p:sp>
        <p:nvSpPr>
          <p:cNvPr id="9" name="左大括号 8"/>
          <p:cNvSpPr/>
          <p:nvPr/>
        </p:nvSpPr>
        <p:spPr>
          <a:xfrm rot="10800000">
            <a:off x="3029725" y="1138294"/>
            <a:ext cx="162703" cy="365124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192428" y="1120640"/>
            <a:ext cx="1280731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detectability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7160779" y="381960"/>
            <a:ext cx="992621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latin typeface="Aptos Narrow" panose="020B0004020202020204" pitchFamily="34" charset="0"/>
                <a:ea typeface="华文宋体" panose="02010600040101010101" pitchFamily="2" charset="-122"/>
              </a:rPr>
              <a:t>1-4 Myr 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rcRect t="-1" r="68302" b="-12901"/>
          <a:stretch>
            <a:fillRect/>
          </a:stretch>
        </p:blipFill>
        <p:spPr>
          <a:xfrm>
            <a:off x="6740577" y="318480"/>
            <a:ext cx="420202" cy="416978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31677" y="2405833"/>
            <a:ext cx="3641482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Generates a set of synthetic samples </a:t>
            </a:r>
          </a:p>
          <a:p>
            <a:pPr algn="ctr"/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to compare with data (binned), </a:t>
            </a:r>
          </a:p>
          <a:p>
            <a:pPr algn="ctr"/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and further constrains </a:t>
            </a:r>
          </a:p>
          <a:p>
            <a:pPr algn="ctr"/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birth &amp; evolution parameters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334428" y="3278596"/>
            <a:ext cx="1599326" cy="306705"/>
          </a:xfrm>
          <a:prstGeom prst="rect">
            <a:avLst/>
          </a:prstGeom>
          <a:solidFill>
            <a:srgbClr val="FF0000">
              <a:alpha val="12941"/>
            </a:srgb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endParaRPr lang="zh-CN" altLang="en-US" sz="1400" dirty="0"/>
          </a:p>
        </p:txBody>
      </p:sp>
      <p:sp>
        <p:nvSpPr>
          <p:cNvPr id="11" name="文本框 10"/>
          <p:cNvSpPr txBox="1"/>
          <p:nvPr/>
        </p:nvSpPr>
        <p:spPr>
          <a:xfrm>
            <a:off x="831676" y="495823"/>
            <a:ext cx="1705389" cy="306705"/>
          </a:xfrm>
          <a:prstGeom prst="rect">
            <a:avLst/>
          </a:prstGeom>
          <a:solidFill>
            <a:srgbClr val="FF0000">
              <a:alpha val="12941"/>
            </a:srgb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endParaRPr lang="zh-CN" altLang="en-US" sz="1400" dirty="0"/>
          </a:p>
        </p:txBody>
      </p:sp>
      <p:sp>
        <p:nvSpPr>
          <p:cNvPr id="17" name="箭头: 直角上 16"/>
          <p:cNvSpPr/>
          <p:nvPr/>
        </p:nvSpPr>
        <p:spPr>
          <a:xfrm rot="5400000">
            <a:off x="2835718" y="3125558"/>
            <a:ext cx="783694" cy="2148173"/>
          </a:xfrm>
          <a:prstGeom prst="bentUpArrow">
            <a:avLst>
              <a:gd name="adj1" fmla="val 20808"/>
              <a:gd name="adj2" fmla="val 22886"/>
              <a:gd name="adj3" fmla="val 31921"/>
            </a:avLst>
          </a:prstGeom>
          <a:solidFill>
            <a:srgbClr val="00B0F0">
              <a:alpha val="2902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箭头: 下 17"/>
          <p:cNvSpPr/>
          <p:nvPr/>
        </p:nvSpPr>
        <p:spPr>
          <a:xfrm>
            <a:off x="2081972" y="1783561"/>
            <a:ext cx="268941" cy="558053"/>
          </a:xfrm>
          <a:prstGeom prst="downArrow">
            <a:avLst>
              <a:gd name="adj1" fmla="val 50000"/>
              <a:gd name="adj2" fmla="val 65000"/>
            </a:avLst>
          </a:prstGeom>
          <a:solidFill>
            <a:srgbClr val="00B0F0">
              <a:alpha val="2902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633143" y="4777680"/>
            <a:ext cx="4114800" cy="1476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for example in this work, we compared</a:t>
            </a:r>
          </a:p>
          <a:p>
            <a:r>
              <a:rPr lang="zh-CN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Galactocentric radius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, </a:t>
            </a:r>
            <a:r>
              <a:rPr lang="en-US" altLang="zh-CN" b="1" i="1" dirty="0">
                <a:latin typeface="华文宋体" panose="02010600040101010101" pitchFamily="2" charset="-122"/>
                <a:ea typeface="华文宋体" panose="02010600040101010101" pitchFamily="2" charset="-122"/>
              </a:rPr>
              <a:t>r 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, </a:t>
            </a:r>
          </a:p>
          <a:p>
            <a:r>
              <a:rPr lang="zh-CN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Vertical distance from the Galactic plane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, </a:t>
            </a:r>
            <a:r>
              <a:rPr lang="en-US" altLang="zh-CN" b="1" i="1" dirty="0">
                <a:latin typeface="华文宋体" panose="02010600040101010101" pitchFamily="2" charset="-122"/>
                <a:ea typeface="华文宋体" panose="02010600040101010101" pitchFamily="2" charset="-122"/>
              </a:rPr>
              <a:t>z 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, </a:t>
            </a:r>
          </a:p>
          <a:p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Spin period, </a:t>
            </a:r>
            <a:r>
              <a:rPr lang="en-US" altLang="zh-CN" b="1" i="1" dirty="0">
                <a:latin typeface="华文宋体" panose="02010600040101010101" pitchFamily="2" charset="-122"/>
                <a:ea typeface="华文宋体" panose="02010600040101010101" pitchFamily="2" charset="-122"/>
              </a:rPr>
              <a:t>P </a:t>
            </a:r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,</a:t>
            </a:r>
          </a:p>
          <a:p>
            <a:r>
              <a:rPr lang="en-US" altLang="zh-CN" dirty="0">
                <a:latin typeface="华文宋体" panose="02010600040101010101" pitchFamily="2" charset="-122"/>
                <a:ea typeface="华文宋体" panose="02010600040101010101" pitchFamily="2" charset="-122"/>
              </a:rPr>
              <a:t>Pseudo luminosity at 1400 MHz,  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1491953" y="2722350"/>
            <a:ext cx="851586" cy="306705"/>
          </a:xfrm>
          <a:prstGeom prst="rect">
            <a:avLst/>
          </a:prstGeom>
          <a:solidFill>
            <a:srgbClr val="00B0F0">
              <a:alpha val="18824"/>
            </a:srgb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endParaRPr lang="zh-CN" altLang="en-US" sz="1400" dirty="0"/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98961" y="5898766"/>
            <a:ext cx="564789" cy="324231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501674"/>
            <a:ext cx="2743200" cy="365125"/>
          </a:xfrm>
        </p:spPr>
        <p:txBody>
          <a:bodyPr/>
          <a:lstStyle/>
          <a:p>
            <a:fld id="{4D82BDE0-6DA3-42A8-8A1A-A62FF90D22BC}" type="datetime1">
              <a:rPr lang="zh-CN" altLang="en-US" b="1" smtClean="0"/>
              <a:t>2026/7/22</a:t>
            </a:fld>
            <a:endParaRPr lang="zh-CN" altLang="en-US" b="1" dirty="0"/>
          </a:p>
        </p:txBody>
      </p:sp>
      <p:sp>
        <p:nvSpPr>
          <p:cNvPr id="14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501674"/>
            <a:ext cx="4114800" cy="365125"/>
          </a:xfrm>
        </p:spPr>
        <p:txBody>
          <a:bodyPr/>
          <a:lstStyle/>
          <a:p>
            <a:r>
              <a:rPr lang="en-US" altLang="zh-CN" b="1" dirty="0"/>
              <a:t>Nanjing University</a:t>
            </a:r>
            <a:endParaRPr lang="zh-CN" altLang="en-US" b="1" dirty="0"/>
          </a:p>
        </p:txBody>
      </p:sp>
      <p:sp>
        <p:nvSpPr>
          <p:cNvPr id="15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501674"/>
            <a:ext cx="2743200" cy="365125"/>
          </a:xfrm>
        </p:spPr>
        <p:txBody>
          <a:bodyPr/>
          <a:lstStyle/>
          <a:p>
            <a:fld id="{5618AB4B-60FB-4198-86E6-D67A0AFD8D6E}" type="slidenum">
              <a:rPr lang="zh-CN" altLang="en-US" b="1" smtClean="0"/>
              <a:t>8</a:t>
            </a:fld>
            <a:endParaRPr lang="zh-CN" altLang="en-US" b="1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t="3984" b="14007"/>
          <a:stretch>
            <a:fillRect/>
          </a:stretch>
        </p:blipFill>
        <p:spPr>
          <a:xfrm>
            <a:off x="650889" y="994532"/>
            <a:ext cx="10890215" cy="530598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091311" y="270152"/>
            <a:ext cx="600937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Literature Review </a:t>
            </a:r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(approach 2: population synthesis)</a:t>
            </a:r>
            <a:endParaRPr lang="zh-CN" altLang="en-US" sz="2800" b="1" dirty="0"/>
          </a:p>
        </p:txBody>
      </p:sp>
      <p:sp>
        <p:nvSpPr>
          <p:cNvPr id="2" name="文本框 1"/>
          <p:cNvSpPr txBox="1"/>
          <p:nvPr/>
        </p:nvSpPr>
        <p:spPr>
          <a:xfrm>
            <a:off x="838201" y="2229889"/>
            <a:ext cx="10515598" cy="39878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sz="2000" dirty="0"/>
          </a:p>
        </p:txBody>
      </p:sp>
      <p:sp>
        <p:nvSpPr>
          <p:cNvPr id="4" name="文本框 3"/>
          <p:cNvSpPr txBox="1"/>
          <p:nvPr/>
        </p:nvSpPr>
        <p:spPr>
          <a:xfrm>
            <a:off x="838200" y="3865356"/>
            <a:ext cx="10515599" cy="414020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zh-CN" alt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: 圆角 17"/>
          <p:cNvSpPr/>
          <p:nvPr/>
        </p:nvSpPr>
        <p:spPr>
          <a:xfrm>
            <a:off x="8883388" y="955640"/>
            <a:ext cx="2033753" cy="942134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4" name="连接符: 肘形 63"/>
          <p:cNvCxnSpPr>
            <a:stCxn id="23" idx="2"/>
            <a:endCxn id="36" idx="3"/>
          </p:cNvCxnSpPr>
          <p:nvPr/>
        </p:nvCxnSpPr>
        <p:spPr>
          <a:xfrm rot="5400000">
            <a:off x="6368085" y="1570422"/>
            <a:ext cx="976757" cy="6194142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: 圆角 6"/>
          <p:cNvSpPr/>
          <p:nvPr/>
        </p:nvSpPr>
        <p:spPr>
          <a:xfrm>
            <a:off x="846420" y="915259"/>
            <a:ext cx="3313021" cy="1057332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4151630" y="1414145"/>
            <a:ext cx="4794250" cy="54229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pPr>
              <a:lnSpc>
                <a:spcPts val="42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a Joint</a:t>
            </a:r>
            <a:r>
              <a:rPr lang="en-US" altLang="zh-CN" sz="2400" b="1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 </a:t>
            </a:r>
            <a:r>
              <a:rPr lang="en-US" altLang="zh-CN" sz="2400" b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Fit to</a:t>
            </a:r>
            <a:r>
              <a:rPr lang="en-US" altLang="zh-CN" sz="2400" b="1" dirty="0"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 </a:t>
            </a:r>
            <a:r>
              <a:rPr lang="en-US" altLang="zh-CN" sz="2400" b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Two Pulsar Age Samples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26247" y="984201"/>
            <a:ext cx="3313021" cy="891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i="1" dirty="0">
                <a:latin typeface="华文宋体" panose="02010600040101010101" pitchFamily="2" charset="-122"/>
                <a:ea typeface="华文宋体" panose="02010600040101010101" pitchFamily="2" charset="-122"/>
              </a:rPr>
              <a:t>Birth Properties</a:t>
            </a:r>
          </a:p>
          <a:p>
            <a:pPr marL="342900" indent="-342900" algn="ctr">
              <a:buAutoNum type="arabicParenBoth"/>
            </a:pPr>
            <a:r>
              <a:rPr lang="en-US" altLang="zh-CN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Some are assumed</a:t>
            </a:r>
          </a:p>
          <a:p>
            <a:pPr marL="342900" indent="-342900" algn="ctr">
              <a:buAutoNum type="arabicParenBoth"/>
            </a:pPr>
            <a:r>
              <a:rPr lang="en-US" altLang="zh-CN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Some are treated as </a:t>
            </a:r>
            <a:r>
              <a:rPr lang="en-US" altLang="zh-CN" sz="16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free parameter</a:t>
            </a:r>
            <a:endParaRPr lang="zh-CN" altLang="en-US" sz="1600" b="1" i="1" dirty="0">
              <a:solidFill>
                <a:schemeClr val="tx1">
                  <a:lumMod val="95000"/>
                  <a:lumOff val="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>
            <a:off x="4307232" y="1505001"/>
            <a:ext cx="4399675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5448314" y="346641"/>
            <a:ext cx="1958135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i="1" dirty="0">
                <a:latin typeface="华文宋体" panose="02010600040101010101" pitchFamily="2" charset="-122"/>
                <a:ea typeface="华文宋体" panose="02010600040101010101" pitchFamily="2" charset="-122"/>
              </a:rPr>
              <a:t>Evolution Model</a:t>
            </a:r>
          </a:p>
        </p:txBody>
      </p:sp>
      <p:sp>
        <p:nvSpPr>
          <p:cNvPr id="11" name="左大括号 10"/>
          <p:cNvSpPr/>
          <p:nvPr/>
        </p:nvSpPr>
        <p:spPr>
          <a:xfrm>
            <a:off x="5620185" y="746751"/>
            <a:ext cx="219075" cy="603572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5848038" y="587804"/>
            <a:ext cx="2585544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arenBoth"/>
            </a:pPr>
            <a:r>
              <a:rPr lang="en-US" altLang="zh-CN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kinematic</a:t>
            </a:r>
          </a:p>
          <a:p>
            <a:pPr marL="342900" indent="-342900">
              <a:lnSpc>
                <a:spcPct val="150000"/>
              </a:lnSpc>
              <a:buAutoNum type="arabicParenBoth"/>
            </a:pPr>
            <a:r>
              <a:rPr lang="en-US" altLang="zh-CN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intrinsic</a:t>
            </a: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3916" y="1546722"/>
            <a:ext cx="1419236" cy="266702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08758" y="1331713"/>
            <a:ext cx="383011" cy="191505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8883388" y="985802"/>
            <a:ext cx="1987552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i="1" dirty="0">
                <a:latin typeface="华文宋体" panose="02010600040101010101" pitchFamily="2" charset="-122"/>
                <a:ea typeface="华文宋体" panose="02010600040101010101" pitchFamily="2" charset="-122"/>
              </a:rPr>
              <a:t>Synthetic Samples</a:t>
            </a:r>
          </a:p>
        </p:txBody>
      </p:sp>
      <p:cxnSp>
        <p:nvCxnSpPr>
          <p:cNvPr id="20" name="直接箭头连接符 19"/>
          <p:cNvCxnSpPr/>
          <p:nvPr/>
        </p:nvCxnSpPr>
        <p:spPr>
          <a:xfrm>
            <a:off x="9953534" y="1972591"/>
            <a:ext cx="0" cy="1603609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9982200" y="2213884"/>
            <a:ext cx="1558085" cy="1106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solidFill>
                  <a:schemeClr val="bg2">
                    <a:lumMod val="1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Calculate</a:t>
            </a:r>
          </a:p>
          <a:p>
            <a:pPr algn="ctr"/>
            <a:r>
              <a:rPr lang="en-US" altLang="zh-CN" sz="1600" b="1" i="1" dirty="0">
                <a:latin typeface="华文宋体" panose="02010600040101010101" pitchFamily="2" charset="-122"/>
                <a:ea typeface="华文宋体" panose="02010600040101010101" pitchFamily="2" charset="-122"/>
              </a:rPr>
              <a:t>Selection Effects</a:t>
            </a:r>
          </a:p>
          <a:p>
            <a:pPr algn="ctr"/>
            <a:r>
              <a:rPr lang="en-US" altLang="zh-CN" sz="1600" b="1" i="1" dirty="0">
                <a:latin typeface="华文宋体" panose="02010600040101010101" pitchFamily="2" charset="-122"/>
                <a:ea typeface="华文宋体" panose="02010600040101010101" pitchFamily="2" charset="-122"/>
              </a:rPr>
              <a:t>&amp;</a:t>
            </a:r>
          </a:p>
          <a:p>
            <a:pPr algn="ctr"/>
            <a:r>
              <a:rPr lang="en-US" altLang="zh-CN" sz="1600" b="1" i="1" dirty="0">
                <a:latin typeface="华文宋体" panose="02010600040101010101" pitchFamily="2" charset="-122"/>
                <a:ea typeface="华文宋体" panose="02010600040101010101" pitchFamily="2" charset="-122"/>
              </a:rPr>
              <a:t>Detectability</a:t>
            </a:r>
            <a:endParaRPr lang="en-US" altLang="zh-CN" b="1" i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3" name="矩形: 圆角 22"/>
          <p:cNvSpPr/>
          <p:nvPr/>
        </p:nvSpPr>
        <p:spPr>
          <a:xfrm>
            <a:off x="8758858" y="3655896"/>
            <a:ext cx="2389352" cy="523219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/>
        </p:nvSpPr>
        <p:spPr>
          <a:xfrm>
            <a:off x="8802017" y="3717063"/>
            <a:ext cx="2303034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i="1" dirty="0">
                <a:latin typeface="华文宋体" panose="02010600040101010101" pitchFamily="2" charset="-122"/>
                <a:ea typeface="华文宋体" panose="02010600040101010101" pitchFamily="2" charset="-122"/>
              </a:rPr>
              <a:t>Comparable Samples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2848244" y="1580121"/>
            <a:ext cx="1240225" cy="260350"/>
          </a:xfrm>
          <a:prstGeom prst="rect">
            <a:avLst/>
          </a:prstGeom>
          <a:solidFill>
            <a:srgbClr val="FF0000">
              <a:alpha val="18824"/>
            </a:srgb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endParaRPr lang="zh-CN" altLang="en-US" sz="1100" dirty="0"/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7916" y="2000911"/>
            <a:ext cx="2111623" cy="2055726"/>
          </a:xfrm>
          <a:prstGeom prst="rect">
            <a:avLst/>
          </a:prstGeom>
        </p:spPr>
      </p:pic>
      <p:sp>
        <p:nvSpPr>
          <p:cNvPr id="35" name="文本框 34"/>
          <p:cNvSpPr txBox="1"/>
          <p:nvPr/>
        </p:nvSpPr>
        <p:spPr>
          <a:xfrm>
            <a:off x="5166209" y="2107376"/>
            <a:ext cx="992621" cy="337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&lt; 0.5 Myr </a:t>
            </a:r>
            <a:endParaRPr lang="zh-CN" altLang="en-US" sz="1600" dirty="0">
              <a:solidFill>
                <a:srgbClr val="FF0000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>
            <a:off x="1157183" y="4571905"/>
            <a:ext cx="2602209" cy="1167934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978737" y="4616709"/>
            <a:ext cx="2780655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i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‘Dual-</a:t>
            </a:r>
            <a:r>
              <a:rPr lang="en-US" altLang="zh-CN" sz="2000" b="1" i="1" dirty="0" err="1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age’</a:t>
            </a:r>
            <a:r>
              <a:rPr lang="en-US" altLang="zh-CN" sz="2000" b="1" i="1" dirty="0" err="1">
                <a:solidFill>
                  <a:srgbClr val="0000FF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Sample</a:t>
            </a:r>
            <a:r>
              <a:rPr lang="en-US" altLang="zh-CN" sz="2000" b="1" i="1" dirty="0">
                <a:solidFill>
                  <a:srgbClr val="0000FF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 Set</a:t>
            </a: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3267" y="5013159"/>
            <a:ext cx="1939722" cy="636565"/>
          </a:xfrm>
          <a:prstGeom prst="rect">
            <a:avLst/>
          </a:prstGeom>
        </p:spPr>
      </p:pic>
      <p:cxnSp>
        <p:nvCxnSpPr>
          <p:cNvPr id="41" name="直接箭头连接符 40"/>
          <p:cNvCxnSpPr/>
          <p:nvPr/>
        </p:nvCxnSpPr>
        <p:spPr>
          <a:xfrm>
            <a:off x="3419384" y="2074848"/>
            <a:ext cx="0" cy="2378171"/>
          </a:xfrm>
          <a:prstGeom prst="straightConnector1">
            <a:avLst/>
          </a:prstGeom>
          <a:ln w="38100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文本框 45"/>
          <p:cNvSpPr txBox="1"/>
          <p:nvPr/>
        </p:nvSpPr>
        <p:spPr>
          <a:xfrm>
            <a:off x="698910" y="2672083"/>
            <a:ext cx="2616741" cy="119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000" b="1" i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Constrain </a:t>
            </a:r>
            <a:r>
              <a:rPr lang="en-US" altLang="zh-CN" sz="1400" b="1" i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(MCMC method)</a:t>
            </a:r>
            <a:endParaRPr lang="en-US" altLang="zh-CN" sz="2000" b="1" i="1" dirty="0">
              <a:solidFill>
                <a:srgbClr val="FF0000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pPr algn="ctr"/>
            <a:r>
              <a:rPr lang="zh-CN" altLang="en-US" sz="1600" dirty="0">
                <a:latin typeface="华文宋体" panose="02010600040101010101" pitchFamily="2" charset="-122"/>
                <a:ea typeface="华文宋体" panose="02010600040101010101" pitchFamily="2" charset="-122"/>
              </a:rPr>
              <a:t>describe</a:t>
            </a:r>
            <a:r>
              <a:rPr lang="en-US" altLang="zh-CN" sz="1600" dirty="0">
                <a:latin typeface="华文宋体" panose="02010600040101010101" pitchFamily="2" charset="-122"/>
                <a:ea typeface="华文宋体" panose="02010600040101010101" pitchFamily="2" charset="-122"/>
              </a:rPr>
              <a:t>s</a:t>
            </a:r>
            <a:r>
              <a:rPr lang="zh-CN" altLang="en-US" sz="1600" dirty="0">
                <a:latin typeface="华文宋体" panose="02010600040101010101" pitchFamily="2" charset="-122"/>
                <a:ea typeface="华文宋体" panose="02010600040101010101" pitchFamily="2" charset="-122"/>
              </a:rPr>
              <a:t> a </a:t>
            </a:r>
            <a:r>
              <a:rPr lang="en-US" altLang="zh-CN" sz="1600" b="1" i="1" dirty="0">
                <a:solidFill>
                  <a:srgbClr val="0000FF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self-</a:t>
            </a:r>
            <a:r>
              <a:rPr lang="zh-CN" altLang="en-US" sz="1600" b="1" i="1" dirty="0">
                <a:solidFill>
                  <a:srgbClr val="0000FF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consistent evolutionary path </a:t>
            </a:r>
            <a:r>
              <a:rPr lang="zh-CN" altLang="en-US" sz="1600" dirty="0">
                <a:latin typeface="华文宋体" panose="02010600040101010101" pitchFamily="2" charset="-122"/>
                <a:ea typeface="华文宋体" panose="02010600040101010101" pitchFamily="2" charset="-122"/>
              </a:rPr>
              <a:t>across time</a:t>
            </a:r>
          </a:p>
          <a:p>
            <a:pPr algn="ctr"/>
            <a:endParaRPr lang="en-US" altLang="zh-CN" sz="2000" b="1" i="1" dirty="0">
              <a:solidFill>
                <a:srgbClr val="660033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67299" y="1997096"/>
            <a:ext cx="2130934" cy="2055724"/>
          </a:xfrm>
          <a:prstGeom prst="rect">
            <a:avLst/>
          </a:prstGeom>
        </p:spPr>
      </p:pic>
      <p:sp>
        <p:nvSpPr>
          <p:cNvPr id="52" name="文本框 51"/>
          <p:cNvSpPr txBox="1"/>
          <p:nvPr/>
        </p:nvSpPr>
        <p:spPr>
          <a:xfrm>
            <a:off x="7379471" y="2107376"/>
            <a:ext cx="992621" cy="337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5~30 Myr </a:t>
            </a:r>
            <a:endParaRPr lang="zh-CN" altLang="en-US" sz="1600" dirty="0">
              <a:solidFill>
                <a:srgbClr val="FF0000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54" name="图片 5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26844" y="4321837"/>
            <a:ext cx="2069513" cy="2044429"/>
          </a:xfrm>
          <a:prstGeom prst="rect">
            <a:avLst/>
          </a:prstGeom>
        </p:spPr>
      </p:pic>
      <p:sp>
        <p:nvSpPr>
          <p:cNvPr id="55" name="文本框 54"/>
          <p:cNvSpPr txBox="1"/>
          <p:nvPr/>
        </p:nvSpPr>
        <p:spPr>
          <a:xfrm>
            <a:off x="6244590" y="4422775"/>
            <a:ext cx="1216025" cy="337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0.5~30 Myr </a:t>
            </a:r>
            <a:endParaRPr lang="zh-CN" altLang="en-US" sz="1600" dirty="0">
              <a:solidFill>
                <a:srgbClr val="FF0000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6059805" y="4869815"/>
            <a:ext cx="526415" cy="532130"/>
          </a:xfrm>
          <a:prstGeom prst="rect">
            <a:avLst/>
          </a:prstGeom>
          <a:noFill/>
          <a:ln w="38100">
            <a:solidFill>
              <a:srgbClr val="0000FF"/>
            </a:solidFill>
            <a:prstDash val="sysDot"/>
          </a:ln>
        </p:spPr>
        <p:txBody>
          <a:bodyPr wrap="square" rtlCol="0">
            <a:noAutofit/>
          </a:bodyPr>
          <a:lstStyle/>
          <a:p>
            <a:endParaRPr lang="zh-CN" altLang="en-US" dirty="0"/>
          </a:p>
        </p:txBody>
      </p:sp>
      <p:sp>
        <p:nvSpPr>
          <p:cNvPr id="66" name="文本框 65"/>
          <p:cNvSpPr txBox="1"/>
          <p:nvPr/>
        </p:nvSpPr>
        <p:spPr>
          <a:xfrm>
            <a:off x="4935220" y="3997960"/>
            <a:ext cx="3218180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i="1" dirty="0">
                <a:solidFill>
                  <a:srgbClr val="FFFF00"/>
                </a:solidFill>
                <a:highlight>
                  <a:srgbClr val="000080"/>
                </a:highlight>
                <a:latin typeface="华文宋体" panose="02010600040101010101" pitchFamily="2" charset="-122"/>
                <a:ea typeface="华文宋体" panose="02010600040101010101" pitchFamily="2" charset="-122"/>
              </a:rPr>
              <a:t> Is this an effect of kick velocity? . </a:t>
            </a:r>
          </a:p>
        </p:txBody>
      </p:sp>
      <p:sp>
        <p:nvSpPr>
          <p:cNvPr id="73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501674"/>
            <a:ext cx="2743200" cy="365125"/>
          </a:xfrm>
        </p:spPr>
        <p:txBody>
          <a:bodyPr/>
          <a:lstStyle/>
          <a:p>
            <a:fld id="{4D82BDE0-6DA3-42A8-8A1A-A62FF90D22BC}" type="datetime1">
              <a:rPr lang="zh-CN" altLang="en-US" b="1" smtClean="0"/>
              <a:t>2026/7/22</a:t>
            </a:fld>
            <a:endParaRPr lang="zh-CN" altLang="en-US" b="1" dirty="0"/>
          </a:p>
        </p:txBody>
      </p:sp>
      <p:sp>
        <p:nvSpPr>
          <p:cNvPr id="74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501674"/>
            <a:ext cx="4114800" cy="365125"/>
          </a:xfrm>
        </p:spPr>
        <p:txBody>
          <a:bodyPr/>
          <a:lstStyle/>
          <a:p>
            <a:r>
              <a:rPr lang="en-US" altLang="zh-CN" b="1" dirty="0"/>
              <a:t>Nanjing University</a:t>
            </a:r>
            <a:endParaRPr lang="zh-CN" altLang="en-US" b="1" dirty="0"/>
          </a:p>
        </p:txBody>
      </p:sp>
      <p:sp>
        <p:nvSpPr>
          <p:cNvPr id="75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501674"/>
            <a:ext cx="2743200" cy="365125"/>
          </a:xfrm>
        </p:spPr>
        <p:txBody>
          <a:bodyPr/>
          <a:lstStyle/>
          <a:p>
            <a:fld id="{5618AB4B-60FB-4198-86E6-D67A0AFD8D6E}" type="slidenum">
              <a:rPr lang="zh-CN" altLang="en-US" b="1" smtClean="0"/>
              <a:t>9</a:t>
            </a:fld>
            <a:endParaRPr lang="zh-CN" altLang="en-US" b="1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9"/>
          <a:srcRect t="30661" r="68302" b="8877"/>
          <a:stretch>
            <a:fillRect/>
          </a:stretch>
        </p:blipFill>
        <p:spPr>
          <a:xfrm>
            <a:off x="4828540" y="2168525"/>
            <a:ext cx="405130" cy="2159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9"/>
          <a:srcRect t="30661" r="68302" b="8877"/>
          <a:stretch>
            <a:fillRect/>
          </a:stretch>
        </p:blipFill>
        <p:spPr>
          <a:xfrm>
            <a:off x="7049770" y="2168525"/>
            <a:ext cx="405130" cy="2159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/>
          <a:srcRect l="6029" t="30661" r="68302" b="8877"/>
          <a:stretch>
            <a:fillRect/>
          </a:stretch>
        </p:blipFill>
        <p:spPr>
          <a:xfrm>
            <a:off x="6005830" y="4491355"/>
            <a:ext cx="323215" cy="21272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图片 5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112" y="702740"/>
            <a:ext cx="3888776" cy="3461740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504" y="702948"/>
            <a:ext cx="5349496" cy="3541009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14767" y="1005166"/>
            <a:ext cx="2367876" cy="875517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7659484" y="4269518"/>
            <a:ext cx="2441326" cy="2376701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2017296" y="4269518"/>
            <a:ext cx="2515220" cy="237670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4725921" y="213827"/>
            <a:ext cx="274015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Birth &amp; Evolution</a:t>
            </a:r>
            <a:endParaRPr lang="zh-CN" altLang="en-US" sz="2800" dirty="0"/>
          </a:p>
        </p:txBody>
      </p:sp>
      <p:sp>
        <p:nvSpPr>
          <p:cNvPr id="11" name="文本框 10"/>
          <p:cNvSpPr txBox="1"/>
          <p:nvPr/>
        </p:nvSpPr>
        <p:spPr>
          <a:xfrm>
            <a:off x="3331308" y="1254336"/>
            <a:ext cx="442209" cy="337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i="1" dirty="0">
                <a:latin typeface="Aptos Narrow" panose="020B0004020202020204" pitchFamily="34" charset="0"/>
                <a:ea typeface="华文宋体" panose="02010600040101010101" pitchFamily="2" charset="-122"/>
              </a:rPr>
              <a:t>f(r)</a:t>
            </a:r>
            <a:endParaRPr lang="zh-CN" altLang="en-US" sz="1600" b="1" i="1" dirty="0">
              <a:latin typeface="Aptos Narrow" panose="020B0004020202020204" pitchFamily="34" charset="0"/>
              <a:ea typeface="华文宋体" panose="02010600040101010101" pitchFamily="2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3"/>
            </p:custDataLst>
          </p:nvPr>
        </p:nvSpPr>
        <p:spPr>
          <a:xfrm>
            <a:off x="2313767" y="3882131"/>
            <a:ext cx="922584" cy="337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i="1" dirty="0">
                <a:latin typeface="Aptos Narrow" panose="020B0004020202020204" pitchFamily="34" charset="0"/>
                <a:ea typeface="华文宋体" panose="02010600040101010101" pitchFamily="2" charset="-122"/>
              </a:rPr>
              <a:t>a</a:t>
            </a:r>
            <a:r>
              <a:rPr lang="en-US" altLang="zh-CN" sz="1000" b="1" i="1" dirty="0">
                <a:latin typeface="Aptos Narrow" panose="020B0004020202020204" pitchFamily="34" charset="0"/>
                <a:ea typeface="华文宋体" panose="02010600040101010101" pitchFamily="2" charset="-122"/>
              </a:rPr>
              <a:t> </a:t>
            </a:r>
            <a:r>
              <a:rPr lang="en-US" altLang="zh-CN" sz="1600" dirty="0">
                <a:latin typeface="Aptos Narrow" panose="020B0004020202020204" pitchFamily="34" charset="0"/>
                <a:ea typeface="华文宋体" panose="02010600040101010101" pitchFamily="2" charset="-122"/>
              </a:rPr>
              <a:t>= 4.08</a:t>
            </a:r>
            <a:endParaRPr lang="zh-CN" altLang="en-US" sz="1600" dirty="0">
              <a:latin typeface="Aptos Narrow" panose="020B0004020202020204" pitchFamily="34" charset="0"/>
              <a:ea typeface="华文宋体" panose="02010600040101010101" pitchFamily="2" charset="-122"/>
            </a:endParaRPr>
          </a:p>
        </p:txBody>
      </p:sp>
      <p:cxnSp>
        <p:nvCxnSpPr>
          <p:cNvPr id="14" name="直接箭头连接符 13"/>
          <p:cNvCxnSpPr/>
          <p:nvPr/>
        </p:nvCxnSpPr>
        <p:spPr>
          <a:xfrm>
            <a:off x="2775059" y="2842367"/>
            <a:ext cx="1455701" cy="6350"/>
          </a:xfrm>
          <a:prstGeom prst="straightConnector1">
            <a:avLst/>
          </a:prstGeom>
          <a:ln w="19050">
            <a:solidFill>
              <a:srgbClr val="0000FF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>
            <a:off x="2440060" y="2842411"/>
            <a:ext cx="322299" cy="0"/>
          </a:xfrm>
          <a:prstGeom prst="straightConnector1">
            <a:avLst/>
          </a:prstGeom>
          <a:ln w="19050">
            <a:solidFill>
              <a:srgbClr val="0099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2436815" y="2669964"/>
            <a:ext cx="922584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009900"/>
                </a:solidFill>
                <a:latin typeface="Aptos Narrow" panose="020B0004020202020204" pitchFamily="34" charset="0"/>
                <a:ea typeface="华文宋体" panose="02010600040101010101" pitchFamily="2" charset="-122"/>
              </a:rPr>
              <a:t>b</a:t>
            </a:r>
            <a:r>
              <a:rPr lang="en-US" altLang="zh-CN" sz="1000" b="1" dirty="0">
                <a:solidFill>
                  <a:srgbClr val="009900"/>
                </a:solidFill>
                <a:latin typeface="Aptos Narrow" panose="020B0004020202020204" pitchFamily="34" charset="0"/>
                <a:ea typeface="华文宋体" panose="02010600040101010101" pitchFamily="2" charset="-122"/>
              </a:rPr>
              <a:t>1</a:t>
            </a:r>
            <a:r>
              <a:rPr lang="en-US" altLang="zh-CN" sz="2400" b="1" dirty="0">
                <a:solidFill>
                  <a:srgbClr val="009900"/>
                </a:solidFill>
                <a:latin typeface="Aptos Narrow" panose="020B0004020202020204" pitchFamily="34" charset="0"/>
                <a:ea typeface="华文宋体" panose="02010600040101010101" pitchFamily="2" charset="-122"/>
              </a:rPr>
              <a:t> </a:t>
            </a:r>
            <a:r>
              <a:rPr lang="en-US" altLang="zh-CN" sz="1600" dirty="0">
                <a:solidFill>
                  <a:srgbClr val="009900"/>
                </a:solidFill>
                <a:latin typeface="Aptos Narrow" panose="020B0004020202020204" pitchFamily="34" charset="0"/>
                <a:ea typeface="华文宋体" panose="02010600040101010101" pitchFamily="2" charset="-122"/>
              </a:rPr>
              <a:t>= 0.8</a:t>
            </a:r>
            <a:endParaRPr lang="zh-CN" altLang="en-US" dirty="0">
              <a:solidFill>
                <a:srgbClr val="009900"/>
              </a:solidFill>
              <a:latin typeface="Aptos Narrow" panose="020B0004020202020204" pitchFamily="34" charset="0"/>
              <a:ea typeface="华文宋体" panose="02010600040101010101" pitchFamily="2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021154" y="2382793"/>
            <a:ext cx="9906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rgbClr val="0000FF"/>
                </a:solidFill>
                <a:latin typeface="Aptos Narrow" panose="020B0004020202020204" pitchFamily="34" charset="0"/>
                <a:ea typeface="华文宋体" panose="02010600040101010101" pitchFamily="2" charset="-122"/>
              </a:rPr>
              <a:t>b</a:t>
            </a:r>
            <a:r>
              <a:rPr lang="en-US" altLang="zh-CN" sz="1000" b="1" dirty="0">
                <a:solidFill>
                  <a:srgbClr val="0000FF"/>
                </a:solidFill>
                <a:latin typeface="Aptos Narrow" panose="020B0004020202020204" pitchFamily="34" charset="0"/>
                <a:ea typeface="华文宋体" panose="02010600040101010101" pitchFamily="2" charset="-122"/>
              </a:rPr>
              <a:t>2</a:t>
            </a:r>
            <a:r>
              <a:rPr lang="en-US" altLang="zh-CN" sz="2400" b="1" dirty="0">
                <a:solidFill>
                  <a:srgbClr val="0000FF"/>
                </a:solidFill>
                <a:latin typeface="Aptos Narrow" panose="020B0004020202020204" pitchFamily="34" charset="0"/>
                <a:ea typeface="华文宋体" panose="02010600040101010101" pitchFamily="2" charset="-122"/>
              </a:rPr>
              <a:t> </a:t>
            </a:r>
            <a:r>
              <a:rPr lang="en-US" altLang="zh-CN" sz="1600" dirty="0">
                <a:solidFill>
                  <a:srgbClr val="0000FF"/>
                </a:solidFill>
                <a:latin typeface="Aptos Narrow" panose="020B0004020202020204" pitchFamily="34" charset="0"/>
                <a:ea typeface="华文宋体" panose="02010600040101010101" pitchFamily="2" charset="-122"/>
              </a:rPr>
              <a:t>= 3.5</a:t>
            </a:r>
            <a:endParaRPr lang="zh-CN" altLang="en-US" dirty="0">
              <a:solidFill>
                <a:srgbClr val="0000FF"/>
              </a:solidFill>
              <a:latin typeface="Aptos Narrow" panose="020B0004020202020204" pitchFamily="34" charset="0"/>
              <a:ea typeface="华文宋体" panose="02010600040101010101" pitchFamily="2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4"/>
            </p:custDataLst>
          </p:nvPr>
        </p:nvSpPr>
        <p:spPr>
          <a:xfrm>
            <a:off x="3503658" y="4384209"/>
            <a:ext cx="992621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latin typeface="Aptos Narrow" panose="020B0004020202020204" pitchFamily="34" charset="0"/>
                <a:ea typeface="华文宋体" panose="02010600040101010101" pitchFamily="2" charset="-122"/>
              </a:rPr>
              <a:t>&lt; 0.5 Myr </a:t>
            </a:r>
          </a:p>
        </p:txBody>
      </p:sp>
      <p:sp>
        <p:nvSpPr>
          <p:cNvPr id="44" name="文本框 43"/>
          <p:cNvSpPr txBox="1"/>
          <p:nvPr>
            <p:custDataLst>
              <p:tags r:id="rId5"/>
            </p:custDataLst>
          </p:nvPr>
        </p:nvSpPr>
        <p:spPr>
          <a:xfrm>
            <a:off x="7202966" y="3856731"/>
            <a:ext cx="1472646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i="1" dirty="0" err="1">
                <a:solidFill>
                  <a:srgbClr val="FF0000"/>
                </a:solidFill>
                <a:latin typeface="Aptos Narrow" panose="020B0004020202020204" pitchFamily="34" charset="0"/>
                <a:ea typeface="华文宋体" panose="02010600040101010101" pitchFamily="2" charset="-122"/>
              </a:rPr>
              <a:t>h</a:t>
            </a:r>
            <a:r>
              <a:rPr lang="en-US" altLang="zh-CN" sz="1000" b="1" i="1" dirty="0" err="1">
                <a:solidFill>
                  <a:srgbClr val="FF0000"/>
                </a:solidFill>
                <a:latin typeface="Aptos Narrow" panose="020B0004020202020204" pitchFamily="34" charset="0"/>
                <a:ea typeface="华文宋体" panose="02010600040101010101" pitchFamily="2" charset="-122"/>
              </a:rPr>
              <a:t>c</a:t>
            </a:r>
            <a:r>
              <a:rPr lang="en-US" altLang="zh-CN" sz="900" b="1" i="1" dirty="0">
                <a:solidFill>
                  <a:srgbClr val="FF0000"/>
                </a:solidFill>
                <a:latin typeface="Aptos Narrow" panose="020B0004020202020204" pitchFamily="34" charset="0"/>
                <a:ea typeface="华文宋体" panose="02010600040101010101" pitchFamily="2" charset="-122"/>
              </a:rPr>
              <a:t> </a:t>
            </a:r>
            <a:r>
              <a:rPr lang="en-US" altLang="zh-CN" sz="1400" dirty="0">
                <a:solidFill>
                  <a:srgbClr val="FF0000"/>
                </a:solidFill>
                <a:latin typeface="Aptos Narrow" panose="020B0004020202020204" pitchFamily="34" charset="0"/>
                <a:ea typeface="华文宋体" panose="02010600040101010101" pitchFamily="2" charset="-122"/>
              </a:rPr>
              <a:t>= 0.05 </a:t>
            </a:r>
            <a:r>
              <a:rPr lang="en-US" altLang="zh-CN" sz="1400" b="1" dirty="0">
                <a:solidFill>
                  <a:srgbClr val="FF0000"/>
                </a:solidFill>
                <a:latin typeface="Aptos Narrow" panose="020B0004020202020204" pitchFamily="34" charset="0"/>
                <a:ea typeface="华文宋体" panose="02010600040101010101" pitchFamily="2" charset="-122"/>
              </a:rPr>
              <a:t>kpc</a:t>
            </a:r>
          </a:p>
        </p:txBody>
      </p:sp>
      <p:pic>
        <p:nvPicPr>
          <p:cNvPr id="46" name="图片 4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8412" y="1105715"/>
            <a:ext cx="1115644" cy="220514"/>
          </a:xfrm>
          <a:prstGeom prst="rect">
            <a:avLst/>
          </a:prstGeom>
        </p:spPr>
      </p:pic>
      <p:sp>
        <p:nvSpPr>
          <p:cNvPr id="47" name="文本框 46"/>
          <p:cNvSpPr txBox="1"/>
          <p:nvPr/>
        </p:nvSpPr>
        <p:spPr>
          <a:xfrm>
            <a:off x="9044696" y="1032125"/>
            <a:ext cx="442209" cy="337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i="1" dirty="0">
                <a:latin typeface="Aptos Narrow" panose="020B0004020202020204" pitchFamily="34" charset="0"/>
                <a:ea typeface="华文宋体" panose="02010600040101010101" pitchFamily="2" charset="-122"/>
              </a:rPr>
              <a:t>f(z) </a:t>
            </a:r>
            <a:endParaRPr lang="zh-CN" altLang="en-US" sz="1600" b="1" i="1" dirty="0">
              <a:latin typeface="Aptos Narrow" panose="020B0004020202020204" pitchFamily="34" charset="0"/>
              <a:ea typeface="华文宋体" panose="02010600040101010101" pitchFamily="2" charset="-122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715385" y="1818005"/>
            <a:ext cx="2450465" cy="337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rgbClr val="FF0000"/>
                </a:solidFill>
                <a:latin typeface="Aptos Narrow" panose="020B0004020202020204" pitchFamily="34" charset="0"/>
                <a:ea typeface="华文宋体" panose="02010600040101010101" pitchFamily="2" charset="-122"/>
              </a:rPr>
              <a:t>a, b</a:t>
            </a:r>
            <a:r>
              <a:rPr lang="en-US" altLang="zh-CN" sz="1000" b="1" dirty="0">
                <a:solidFill>
                  <a:srgbClr val="FF0000"/>
                </a:solidFill>
                <a:latin typeface="Aptos Narrow" panose="020B0004020202020204" pitchFamily="34" charset="0"/>
                <a:ea typeface="华文宋体" panose="02010600040101010101" pitchFamily="2" charset="-122"/>
              </a:rPr>
              <a:t>1, </a:t>
            </a:r>
            <a:r>
              <a:rPr lang="en-US" altLang="zh-CN" sz="1600" b="1" dirty="0">
                <a:solidFill>
                  <a:srgbClr val="FF0000"/>
                </a:solidFill>
                <a:latin typeface="Aptos Narrow" panose="020B0004020202020204" pitchFamily="34" charset="0"/>
                <a:ea typeface="华文宋体" panose="02010600040101010101" pitchFamily="2" charset="-122"/>
              </a:rPr>
              <a:t>b</a:t>
            </a:r>
            <a:r>
              <a:rPr lang="en-US" altLang="zh-CN" sz="1000" b="1" dirty="0">
                <a:solidFill>
                  <a:srgbClr val="FF0000"/>
                </a:solidFill>
                <a:latin typeface="Aptos Narrow" panose="020B0004020202020204" pitchFamily="34" charset="0"/>
                <a:ea typeface="华文宋体" panose="02010600040101010101" pitchFamily="2" charset="-122"/>
              </a:rPr>
              <a:t>2  </a:t>
            </a:r>
            <a:r>
              <a:rPr lang="en-US" altLang="zh-CN" sz="1400" dirty="0">
                <a:solidFill>
                  <a:srgbClr val="FF0000"/>
                </a:solidFill>
                <a:latin typeface="Aptos Narrow" panose="020B0004020202020204" pitchFamily="34" charset="0"/>
                <a:ea typeface="华文宋体" panose="02010600040101010101" pitchFamily="2" charset="-122"/>
              </a:rPr>
              <a:t>are free parameter</a:t>
            </a:r>
          </a:p>
        </p:txBody>
      </p:sp>
      <p:sp>
        <p:nvSpPr>
          <p:cNvPr id="60" name="文本框 59"/>
          <p:cNvSpPr txBox="1"/>
          <p:nvPr>
            <p:custDataLst>
              <p:tags r:id="rId6"/>
            </p:custDataLst>
          </p:nvPr>
        </p:nvSpPr>
        <p:spPr>
          <a:xfrm>
            <a:off x="9007866" y="4384071"/>
            <a:ext cx="992621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latin typeface="Aptos Narrow" panose="020B0004020202020204" pitchFamily="34" charset="0"/>
                <a:ea typeface="华文宋体" panose="02010600040101010101" pitchFamily="2" charset="-122"/>
              </a:rPr>
              <a:t>&lt; 0.5 Myr 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8034917" y="1758932"/>
            <a:ext cx="2761971" cy="5530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i="1" dirty="0" err="1">
                <a:solidFill>
                  <a:srgbClr val="FF0000"/>
                </a:solidFill>
                <a:latin typeface="Aptos Narrow" panose="020B0004020202020204" pitchFamily="34" charset="0"/>
                <a:ea typeface="华文宋体" panose="02010600040101010101" pitchFamily="2" charset="-122"/>
              </a:rPr>
              <a:t>h</a:t>
            </a:r>
            <a:r>
              <a:rPr lang="en-US" altLang="zh-CN" sz="1000" b="1" i="1" dirty="0" err="1">
                <a:solidFill>
                  <a:srgbClr val="FF0000"/>
                </a:solidFill>
                <a:latin typeface="Aptos Narrow" panose="020B0004020202020204" pitchFamily="34" charset="0"/>
                <a:ea typeface="华文宋体" panose="02010600040101010101" pitchFamily="2" charset="-122"/>
              </a:rPr>
              <a:t>c</a:t>
            </a:r>
            <a:r>
              <a:rPr lang="en-US" altLang="zh-CN" sz="1000" b="1" i="1" dirty="0">
                <a:solidFill>
                  <a:srgbClr val="FF0000"/>
                </a:solidFill>
                <a:latin typeface="Aptos Narrow" panose="020B0004020202020204" pitchFamily="34" charset="0"/>
                <a:ea typeface="华文宋体" panose="02010600040101010101" pitchFamily="2" charset="-122"/>
              </a:rPr>
              <a:t>  </a:t>
            </a:r>
            <a:r>
              <a:rPr lang="en-US" altLang="zh-CN" sz="1400" i="1" dirty="0">
                <a:solidFill>
                  <a:srgbClr val="FF0000"/>
                </a:solidFill>
                <a:latin typeface="Aptos Narrow" panose="020B0004020202020204" pitchFamily="34" charset="0"/>
                <a:ea typeface="华文宋体" panose="02010600040101010101" pitchFamily="2" charset="-122"/>
              </a:rPr>
              <a:t>is chosen to be consistent with massive star distribution </a:t>
            </a:r>
            <a:r>
              <a:rPr lang="en-US" altLang="zh-CN" sz="1000" i="1" dirty="0">
                <a:solidFill>
                  <a:srgbClr val="FF0000"/>
                </a:solidFill>
                <a:latin typeface="Aptos Narrow" panose="020B0004020202020204" pitchFamily="34" charset="0"/>
                <a:ea typeface="华文宋体" panose="02010600040101010101" pitchFamily="2" charset="-122"/>
              </a:rPr>
              <a:t> </a:t>
            </a:r>
          </a:p>
        </p:txBody>
      </p:sp>
      <p:sp>
        <p:nvSpPr>
          <p:cNvPr id="63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501674"/>
            <a:ext cx="2743200" cy="365125"/>
          </a:xfrm>
        </p:spPr>
        <p:txBody>
          <a:bodyPr/>
          <a:lstStyle/>
          <a:p>
            <a:fld id="{4D82BDE0-6DA3-42A8-8A1A-A62FF90D22BC}" type="datetime1">
              <a:rPr lang="zh-CN" altLang="en-US" b="1" smtClean="0"/>
              <a:t>2026/7/22</a:t>
            </a:fld>
            <a:endParaRPr lang="zh-CN" altLang="en-US" b="1" dirty="0"/>
          </a:p>
        </p:txBody>
      </p:sp>
      <p:sp>
        <p:nvSpPr>
          <p:cNvPr id="64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501674"/>
            <a:ext cx="4114800" cy="365125"/>
          </a:xfrm>
        </p:spPr>
        <p:txBody>
          <a:bodyPr/>
          <a:lstStyle/>
          <a:p>
            <a:r>
              <a:rPr lang="en-US" altLang="zh-CN" b="1" dirty="0"/>
              <a:t>Nanjing University</a:t>
            </a:r>
            <a:endParaRPr lang="zh-CN" altLang="en-US" b="1" dirty="0"/>
          </a:p>
        </p:txBody>
      </p:sp>
      <p:sp>
        <p:nvSpPr>
          <p:cNvPr id="65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501674"/>
            <a:ext cx="2743200" cy="365125"/>
          </a:xfrm>
        </p:spPr>
        <p:txBody>
          <a:bodyPr/>
          <a:lstStyle/>
          <a:p>
            <a:fld id="{5618AB4B-60FB-4198-86E6-D67A0AFD8D6E}" type="slidenum">
              <a:rPr lang="zh-CN" altLang="en-US" b="1" smtClean="0"/>
              <a:t>10</a:t>
            </a:fld>
            <a:endParaRPr lang="zh-CN" altLang="en-US" b="1" dirty="0"/>
          </a:p>
        </p:txBody>
      </p:sp>
      <p:sp>
        <p:nvSpPr>
          <p:cNvPr id="67" name="文本框 66"/>
          <p:cNvSpPr txBox="1"/>
          <p:nvPr/>
        </p:nvSpPr>
        <p:spPr>
          <a:xfrm>
            <a:off x="8599788" y="2408354"/>
            <a:ext cx="1975153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zh-CN" altLang="en-US" sz="1400" dirty="0">
                <a:latin typeface="华文宋体" panose="02010600040101010101" pitchFamily="2" charset="-122"/>
                <a:ea typeface="华文宋体" panose="02010600040101010101" pitchFamily="2" charset="-122"/>
              </a:rPr>
              <a:t>L. Bronfman et al. </a:t>
            </a:r>
            <a:r>
              <a:rPr lang="en-US" altLang="zh-CN" sz="1400" dirty="0">
                <a:latin typeface="华文宋体" panose="02010600040101010101" pitchFamily="2" charset="-122"/>
                <a:ea typeface="华文宋体" panose="02010600040101010101" pitchFamily="2" charset="-122"/>
              </a:rPr>
              <a:t>(</a:t>
            </a:r>
            <a:r>
              <a:rPr lang="zh-CN" altLang="en-US" sz="1400" dirty="0">
                <a:latin typeface="华文宋体" panose="02010600040101010101" pitchFamily="2" charset="-122"/>
                <a:ea typeface="华文宋体" panose="02010600040101010101" pitchFamily="2" charset="-122"/>
              </a:rPr>
              <a:t>2000</a:t>
            </a:r>
            <a:r>
              <a:rPr lang="en-US" altLang="zh-CN" sz="1400" dirty="0">
                <a:latin typeface="华文宋体" panose="02010600040101010101" pitchFamily="2" charset="-122"/>
                <a:ea typeface="华文宋体" panose="02010600040101010101" pitchFamily="2" charset="-122"/>
              </a:rPr>
              <a:t>)</a:t>
            </a:r>
          </a:p>
          <a:p>
            <a:pPr algn="r"/>
            <a:r>
              <a:rPr lang="en-US" altLang="zh-CN" sz="1400" dirty="0">
                <a:latin typeface="华文宋体" panose="02010600040101010101" pitchFamily="2" charset="-122"/>
                <a:ea typeface="华文宋体" panose="02010600040101010101" pitchFamily="2" charset="-122"/>
              </a:rPr>
              <a:t>Sun &amp; Han (2004)</a:t>
            </a:r>
            <a:endParaRPr lang="zh-CN" altLang="en-US" sz="1400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4696069" y="365640"/>
            <a:ext cx="2799861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Birth &amp; Evolution</a:t>
            </a:r>
            <a:endParaRPr lang="zh-CN" altLang="en-US" sz="28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649" y="1680475"/>
            <a:ext cx="2793560" cy="69528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766" y="2494648"/>
            <a:ext cx="4614981" cy="489088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128649" y="1161478"/>
            <a:ext cx="1644650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  <a:cs typeface="Calibri" panose="020F0502020204030204" pitchFamily="34" charset="0"/>
              </a:rPr>
              <a:t>Kick Velocity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404283" y="5461391"/>
            <a:ext cx="2233457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altLang="zh-CN" sz="1400" b="0" i="0" dirty="0">
                <a:solidFill>
                  <a:srgbClr val="333333"/>
                </a:solidFill>
                <a:effectLst/>
                <a:latin typeface="华文宋体" panose="02010600040101010101" pitchFamily="2" charset="-122"/>
                <a:ea typeface="华文宋体" panose="02010600040101010101" pitchFamily="2" charset="-122"/>
              </a:rPr>
              <a:t>Z. Arzoumanian </a:t>
            </a:r>
            <a:r>
              <a:rPr lang="fr-FR" altLang="zh-CN" sz="1400" b="0" i="1" dirty="0">
                <a:solidFill>
                  <a:srgbClr val="333333"/>
                </a:solidFill>
                <a:effectLst/>
                <a:latin typeface="华文宋体" panose="02010600040101010101" pitchFamily="2" charset="-122"/>
                <a:ea typeface="华文宋体" panose="02010600040101010101" pitchFamily="2" charset="-122"/>
              </a:rPr>
              <a:t>et </a:t>
            </a:r>
            <a:r>
              <a:rPr lang="fr-FR" altLang="zh-CN" sz="1400" i="1" dirty="0">
                <a:solidFill>
                  <a:srgbClr val="333333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a</a:t>
            </a:r>
            <a:r>
              <a:rPr lang="fr-FR" altLang="zh-CN" sz="1400" b="0" i="1" dirty="0">
                <a:solidFill>
                  <a:srgbClr val="333333"/>
                </a:solidFill>
                <a:effectLst/>
                <a:latin typeface="华文宋体" panose="02010600040101010101" pitchFamily="2" charset="-122"/>
                <a:ea typeface="华文宋体" panose="02010600040101010101" pitchFamily="2" charset="-122"/>
              </a:rPr>
              <a:t>l.</a:t>
            </a:r>
            <a:r>
              <a:rPr lang="fr-FR" altLang="zh-CN" sz="1400" b="0" i="0" dirty="0">
                <a:solidFill>
                  <a:srgbClr val="333333"/>
                </a:solidFill>
                <a:effectLst/>
                <a:latin typeface="华文宋体" panose="02010600040101010101" pitchFamily="2" charset="-122"/>
                <a:ea typeface="华文宋体" panose="02010600040101010101" pitchFamily="2" charset="-122"/>
              </a:rPr>
              <a:t> (2002)</a:t>
            </a:r>
            <a:endParaRPr lang="zh-CN" altLang="en-US" sz="1400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023" y="3089657"/>
            <a:ext cx="5040724" cy="2290625"/>
          </a:xfrm>
          <a:prstGeom prst="rect">
            <a:avLst/>
          </a:prstGeom>
        </p:spPr>
      </p:pic>
      <p:sp>
        <p:nvSpPr>
          <p:cNvPr id="11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501674"/>
            <a:ext cx="2743200" cy="365125"/>
          </a:xfrm>
        </p:spPr>
        <p:txBody>
          <a:bodyPr/>
          <a:lstStyle/>
          <a:p>
            <a:fld id="{4D82BDE0-6DA3-42A8-8A1A-A62FF90D22BC}" type="datetime1">
              <a:rPr lang="zh-CN" altLang="en-US" b="1" smtClean="0"/>
              <a:t>2026/7/22</a:t>
            </a:fld>
            <a:endParaRPr lang="zh-CN" altLang="en-US" b="1" dirty="0"/>
          </a:p>
        </p:txBody>
      </p:sp>
      <p:sp>
        <p:nvSpPr>
          <p:cNvPr id="12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501674"/>
            <a:ext cx="4114800" cy="365125"/>
          </a:xfrm>
        </p:spPr>
        <p:txBody>
          <a:bodyPr/>
          <a:lstStyle/>
          <a:p>
            <a:r>
              <a:rPr lang="en-US" altLang="zh-CN" b="1" dirty="0"/>
              <a:t>Nanjing University</a:t>
            </a:r>
            <a:endParaRPr lang="zh-CN" altLang="en-US" b="1" dirty="0"/>
          </a:p>
        </p:txBody>
      </p:sp>
      <p:sp>
        <p:nvSpPr>
          <p:cNvPr id="13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501674"/>
            <a:ext cx="2743200" cy="365125"/>
          </a:xfrm>
        </p:spPr>
        <p:txBody>
          <a:bodyPr/>
          <a:lstStyle/>
          <a:p>
            <a:fld id="{5618AB4B-60FB-4198-86E6-D67A0AFD8D6E}" type="slidenum">
              <a:rPr lang="zh-CN" altLang="en-US" b="1" smtClean="0"/>
              <a:t>11</a:t>
            </a:fld>
            <a:endParaRPr lang="zh-CN" altLang="en-US" b="1" dirty="0"/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44380" y="1583604"/>
            <a:ext cx="4556149" cy="3467216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6464300" y="1161478"/>
            <a:ext cx="3505200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  <a:cs typeface="Calibri" panose="020F0502020204030204" pitchFamily="34" charset="0"/>
              </a:rPr>
              <a:t>MW potential </a:t>
            </a:r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  <a:cs typeface="Calibri" panose="020F0502020204030204" pitchFamily="34" charset="0"/>
              </a:rPr>
              <a:t>&amp; orbit integration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9449671" y="4929381"/>
            <a:ext cx="1319057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altLang="zh-CN" sz="1400" b="0" i="0" dirty="0">
                <a:solidFill>
                  <a:srgbClr val="333333"/>
                </a:solidFill>
                <a:effectLst/>
                <a:latin typeface="华文宋体" panose="02010600040101010101" pitchFamily="2" charset="-122"/>
                <a:ea typeface="华文宋体" panose="02010600040101010101" pitchFamily="2" charset="-122"/>
              </a:rPr>
              <a:t>J. Bovy (2015)</a:t>
            </a: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7"/>
          <a:srcRect t="11821" r="23391"/>
          <a:stretch>
            <a:fillRect/>
          </a:stretch>
        </p:blipFill>
        <p:spPr>
          <a:xfrm>
            <a:off x="6464300" y="5272812"/>
            <a:ext cx="4114801" cy="8205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/>
              <p:cNvSpPr txBox="1"/>
              <p:nvPr/>
            </p:nvSpPr>
            <p:spPr>
              <a:xfrm>
                <a:off x="2187128" y="3227139"/>
                <a:ext cx="996950" cy="3987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altLang="zh-CN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华文宋体" panose="02010600040101010101" pitchFamily="2" charset="-122"/>
                        </a:rPr>
                        <m:t>𝑤</m:t>
                      </m:r>
                      <m:r>
                        <a:rPr kumimoji="0" lang="en-US" altLang="zh-CN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华文宋体" panose="02010600040101010101" pitchFamily="2" charset="-122"/>
                        </a:rPr>
                        <m:t>, </m:t>
                      </m:r>
                      <m:r>
                        <a:rPr kumimoji="0" lang="zh-CN" alt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华文宋体" panose="02010600040101010101" pitchFamily="2" charset="-122"/>
                        </a:rPr>
                        <m:t>𝜎</m:t>
                      </m:r>
                      <m:r>
                        <a:rPr kumimoji="0" lang="en-US" altLang="zh-CN" sz="2000" b="0" i="1" u="none" strike="noStrike" kern="1200" cap="none" spc="0" normalizeH="0" baseline="-2500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华文宋体" panose="02010600040101010101" pitchFamily="2" charset="-122"/>
                        </a:rPr>
                        <m:t>1</m:t>
                      </m:r>
                      <m:r>
                        <a:rPr kumimoji="0" lang="en-US" altLang="zh-CN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华文宋体" panose="02010600040101010101" pitchFamily="2" charset="-122"/>
                        </a:rPr>
                        <m:t>, </m:t>
                      </m:r>
                      <m:r>
                        <a:rPr kumimoji="0" lang="zh-CN" alt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华文宋体" panose="02010600040101010101" pitchFamily="2" charset="-122"/>
                        </a:rPr>
                        <m:t>𝜎</m:t>
                      </m:r>
                      <m:r>
                        <a:rPr kumimoji="0" lang="en-US" altLang="zh-CN" sz="2000" b="0" i="1" u="none" strike="noStrike" kern="1200" cap="none" spc="0" normalizeH="0" baseline="-25000" noProof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MS Mincho" charset="0"/>
                          <a:cs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kumimoji="0" lang="en-US" altLang="zh-CN" sz="2000" b="0" i="1" u="none" strike="noStrike" kern="1200" cap="none" spc="0" normalizeH="0" baseline="-2500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mbria Math" panose="02040503050406030204" pitchFamily="18" charset="0"/>
                  <a:ea typeface="华文宋体" panose="02010600040101010101" pitchFamily="2" charset="-122"/>
                  <a:cs typeface="+mn-cs"/>
                </a:endParaRPr>
              </a:p>
            </p:txBody>
          </p:sp>
        </mc:Choice>
        <mc:Fallback xmlns="">
          <p:sp>
            <p:nvSpPr>
              <p:cNvPr id="33" name="文本框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7128" y="3227139"/>
                <a:ext cx="996950" cy="398780"/>
              </a:xfrm>
              <a:prstGeom prst="rect">
                <a:avLst/>
              </a:prstGeom>
              <a:blipFill rotWithShape="1">
                <a:blip r:embed="rId8"/>
                <a:stretch>
                  <a:fillRect l="-19" t="-17" r="19" b="-62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文本框 20"/>
          <p:cNvSpPr txBox="1"/>
          <p:nvPr/>
        </p:nvSpPr>
        <p:spPr>
          <a:xfrm>
            <a:off x="1742440" y="3582035"/>
            <a:ext cx="1777365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  <a:latin typeface="Aptos Narrow" panose="020B0004020202020204" pitchFamily="34" charset="0"/>
                <a:ea typeface="华文宋体" panose="02010600040101010101" pitchFamily="2" charset="-122"/>
              </a:rPr>
              <a:t>are free parameters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9295" y="977666"/>
            <a:ext cx="3945724" cy="310760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2512" y="4285367"/>
            <a:ext cx="2743200" cy="1916761"/>
          </a:xfrm>
          <a:prstGeom prst="rect">
            <a:avLst/>
          </a:prstGeom>
        </p:spPr>
      </p:pic>
      <p:sp>
        <p:nvSpPr>
          <p:cNvPr id="20" name="左大括号 19"/>
          <p:cNvSpPr/>
          <p:nvPr/>
        </p:nvSpPr>
        <p:spPr>
          <a:xfrm>
            <a:off x="1111787" y="4526443"/>
            <a:ext cx="228600" cy="666750"/>
          </a:xfrm>
          <a:prstGeom prst="leftBrace">
            <a:avLst/>
          </a:prstGeom>
          <a:ln w="19050">
            <a:solidFill>
              <a:schemeClr val="accent5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/>
          <p:cNvSpPr txBox="1"/>
          <p:nvPr/>
        </p:nvSpPr>
        <p:spPr>
          <a:xfrm>
            <a:off x="7592060" y="3148330"/>
            <a:ext cx="1777365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rgbClr val="FF0000"/>
                </a:solidFill>
                <a:latin typeface="Aptos Narrow" panose="020B0004020202020204" pitchFamily="34" charset="0"/>
                <a:ea typeface="华文宋体" panose="02010600040101010101" pitchFamily="2" charset="-122"/>
              </a:rPr>
              <a:t>are free parameters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/>
              <p:cNvSpPr txBox="1"/>
              <p:nvPr/>
            </p:nvSpPr>
            <p:spPr>
              <a:xfrm>
                <a:off x="7843708" y="2819095"/>
                <a:ext cx="996950" cy="3987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zh-CN" alt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华文宋体" panose="02010600040101010101" pitchFamily="2" charset="-122"/>
                      </a:rPr>
                      <m:t>𝜇</m:t>
                    </m:r>
                  </m:oMath>
                </a14:m>
                <a:r>
                  <a:rPr kumimoji="0" lang="en-US" altLang="zh-CN" sz="14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 Narrow" panose="020B0004020202020204" pitchFamily="34" charset="0"/>
                    <a:ea typeface="华文宋体" panose="02010600040101010101" pitchFamily="2" charset="-122"/>
                    <a:cs typeface="+mn-cs"/>
                  </a:rPr>
                  <a:t>logB</a:t>
                </a:r>
                <a:r>
                  <a:rPr kumimoji="0" lang="en-US" altLang="zh-CN" sz="9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 Narrow" panose="020B0004020202020204" pitchFamily="34" charset="0"/>
                    <a:ea typeface="华文宋体" panose="02010600040101010101" pitchFamily="2" charset="-122"/>
                    <a:cs typeface="+mn-cs"/>
                  </a:rPr>
                  <a:t>0</a:t>
                </a:r>
                <a:r>
                  <a:rPr kumimoji="0" lang="en-US" altLang="zh-CN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 Narrow" panose="020B0004020202020204" pitchFamily="34" charset="0"/>
                    <a:ea typeface="华文宋体" panose="02010600040101010101" pitchFamily="2" charset="-122"/>
                    <a:cs typeface="+mn-cs"/>
                  </a:rPr>
                  <a:t>,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32" name="文本框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3708" y="2819095"/>
                <a:ext cx="996950" cy="398780"/>
              </a:xfrm>
              <a:prstGeom prst="rect">
                <a:avLst/>
              </a:prstGeom>
              <a:blipFill rotWithShape="1">
                <a:blip r:embed="rId5"/>
                <a:stretch>
                  <a:fillRect l="-19" t="-83" r="19" b="8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/>
              <p:cNvSpPr txBox="1"/>
              <p:nvPr/>
            </p:nvSpPr>
            <p:spPr>
              <a:xfrm>
                <a:off x="8389808" y="2828359"/>
                <a:ext cx="996950" cy="3987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zh-CN" altLang="en-US" sz="2000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华文宋体" panose="02010600040101010101" pitchFamily="2" charset="-122"/>
                      </a:rPr>
                      <m:t>𝜎</m:t>
                    </m:r>
                  </m:oMath>
                </a14:m>
                <a:r>
                  <a:rPr kumimoji="0" lang="en-US" altLang="zh-CN" sz="14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 Narrow" panose="020B0004020202020204" pitchFamily="34" charset="0"/>
                    <a:ea typeface="华文宋体" panose="02010600040101010101" pitchFamily="2" charset="-122"/>
                    <a:cs typeface="+mn-cs"/>
                  </a:rPr>
                  <a:t>logB</a:t>
                </a:r>
                <a:r>
                  <a:rPr kumimoji="0" lang="en-US" altLang="zh-CN" sz="900" b="0" i="0" u="none" strike="noStrike" kern="1200" cap="none" spc="0" normalizeH="0" baseline="-2500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ptos Narrow" panose="020B0004020202020204" pitchFamily="34" charset="0"/>
                    <a:ea typeface="华文宋体" panose="02010600040101010101" pitchFamily="2" charset="-122"/>
                    <a:cs typeface="+mn-cs"/>
                  </a:rPr>
                  <a:t>0</a:t>
                </a:r>
              </a:p>
            </p:txBody>
          </p:sp>
        </mc:Choice>
        <mc:Fallback xmlns="">
          <p:sp>
            <p:nvSpPr>
              <p:cNvPr id="33" name="文本框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808" y="2828359"/>
                <a:ext cx="996950" cy="398780"/>
              </a:xfrm>
              <a:prstGeom prst="rect">
                <a:avLst/>
              </a:prstGeom>
              <a:blipFill rotWithShape="1">
                <a:blip r:embed="rId6"/>
                <a:stretch>
                  <a:fillRect l="-19" t="-17" r="19" b="1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文本框 36"/>
          <p:cNvSpPr txBox="1"/>
          <p:nvPr/>
        </p:nvSpPr>
        <p:spPr>
          <a:xfrm>
            <a:off x="2198063" y="4304776"/>
            <a:ext cx="205176" cy="260350"/>
          </a:xfrm>
          <a:prstGeom prst="rect">
            <a:avLst/>
          </a:prstGeom>
          <a:solidFill>
            <a:srgbClr val="0070C0">
              <a:alpha val="18824"/>
            </a:srgb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endParaRPr lang="zh-CN" altLang="en-US" sz="1100" dirty="0"/>
          </a:p>
        </p:txBody>
      </p:sp>
      <p:sp>
        <p:nvSpPr>
          <p:cNvPr id="38" name="文本框 37"/>
          <p:cNvSpPr txBox="1"/>
          <p:nvPr/>
        </p:nvSpPr>
        <p:spPr>
          <a:xfrm>
            <a:off x="2300651" y="4848162"/>
            <a:ext cx="205176" cy="260350"/>
          </a:xfrm>
          <a:prstGeom prst="rect">
            <a:avLst/>
          </a:prstGeom>
          <a:solidFill>
            <a:srgbClr val="0070C0">
              <a:alpha val="18824"/>
            </a:srgbClr>
          </a:solidFill>
          <a:ln w="28575">
            <a:noFill/>
          </a:ln>
        </p:spPr>
        <p:txBody>
          <a:bodyPr wrap="square" rtlCol="0">
            <a:spAutoFit/>
          </a:bodyPr>
          <a:lstStyle/>
          <a:p>
            <a:endParaRPr lang="zh-CN" altLang="en-US" sz="1100" dirty="0"/>
          </a:p>
        </p:txBody>
      </p:sp>
      <p:sp>
        <p:nvSpPr>
          <p:cNvPr id="39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501674"/>
            <a:ext cx="2743200" cy="365125"/>
          </a:xfrm>
        </p:spPr>
        <p:txBody>
          <a:bodyPr/>
          <a:lstStyle/>
          <a:p>
            <a:fld id="{4D82BDE0-6DA3-42A8-8A1A-A62FF90D22BC}" type="datetime1">
              <a:rPr lang="zh-CN" altLang="en-US" b="1" smtClean="0"/>
              <a:t>2026/7/22</a:t>
            </a:fld>
            <a:endParaRPr lang="zh-CN" altLang="en-US" b="1" dirty="0"/>
          </a:p>
        </p:txBody>
      </p:sp>
      <p:sp>
        <p:nvSpPr>
          <p:cNvPr id="40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501674"/>
            <a:ext cx="4114800" cy="365125"/>
          </a:xfrm>
        </p:spPr>
        <p:txBody>
          <a:bodyPr/>
          <a:lstStyle/>
          <a:p>
            <a:r>
              <a:rPr lang="en-US" altLang="zh-CN" b="1" dirty="0"/>
              <a:t>Nanjing University</a:t>
            </a:r>
            <a:endParaRPr lang="zh-CN" altLang="en-US" b="1" dirty="0"/>
          </a:p>
        </p:txBody>
      </p:sp>
      <p:sp>
        <p:nvSpPr>
          <p:cNvPr id="41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501674"/>
            <a:ext cx="2743200" cy="365125"/>
          </a:xfrm>
        </p:spPr>
        <p:txBody>
          <a:bodyPr/>
          <a:lstStyle/>
          <a:p>
            <a:fld id="{5618AB4B-60FB-4198-86E6-D67A0AFD8D6E}" type="slidenum">
              <a:rPr lang="zh-CN" altLang="en-US" b="1" smtClean="0"/>
              <a:t>12</a:t>
            </a:fld>
            <a:endParaRPr lang="zh-CN" altLang="en-US" b="1" dirty="0"/>
          </a:p>
        </p:txBody>
      </p:sp>
      <p:pic>
        <p:nvPicPr>
          <p:cNvPr id="43" name="图片 4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705" y="1019734"/>
            <a:ext cx="4249099" cy="3004062"/>
          </a:xfrm>
          <a:prstGeom prst="rect">
            <a:avLst/>
          </a:prstGeom>
        </p:spPr>
      </p:pic>
      <p:sp>
        <p:nvSpPr>
          <p:cNvPr id="45" name="文本框 44"/>
          <p:cNvSpPr txBox="1"/>
          <p:nvPr/>
        </p:nvSpPr>
        <p:spPr>
          <a:xfrm>
            <a:off x="4690668" y="244574"/>
            <a:ext cx="2799861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Birth &amp; Evolution</a:t>
            </a:r>
            <a:endParaRPr lang="zh-CN" altLang="en-US" sz="2800" dirty="0"/>
          </a:p>
        </p:txBody>
      </p:sp>
      <p:sp>
        <p:nvSpPr>
          <p:cNvPr id="49" name="文本框 48"/>
          <p:cNvSpPr txBox="1"/>
          <p:nvPr/>
        </p:nvSpPr>
        <p:spPr>
          <a:xfrm>
            <a:off x="3384254" y="1410296"/>
            <a:ext cx="2033306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Watters &amp; Romani (2011)</a:t>
            </a:r>
          </a:p>
        </p:txBody>
      </p:sp>
      <p:sp>
        <p:nvSpPr>
          <p:cNvPr id="52" name="文本框 51"/>
          <p:cNvSpPr txBox="1"/>
          <p:nvPr/>
        </p:nvSpPr>
        <p:spPr>
          <a:xfrm>
            <a:off x="4941263" y="4357433"/>
            <a:ext cx="6471829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  <a:cs typeface="Calibri" panose="020F0502020204030204" pitchFamily="34" charset="0"/>
              </a:rPr>
              <a:t>pseudo-luminosity function                     </a:t>
            </a:r>
            <a:r>
              <a:rPr lang="en-US" altLang="zh-CN" sz="1400" i="1" u="sng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  <a:cs typeface="Calibri" panose="020F0502020204030204" pitchFamily="34" charset="0"/>
              </a:rPr>
              <a:t>definition</a:t>
            </a:r>
            <a:r>
              <a:rPr lang="en-US" altLang="zh-CN" sz="1400" i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  <a:cs typeface="Calibri" panose="020F0502020204030204" pitchFamily="34" charset="0"/>
              </a:rPr>
              <a:t>:</a:t>
            </a:r>
            <a:endParaRPr lang="en-US" altLang="zh-CN" sz="2000" i="1" dirty="0">
              <a:solidFill>
                <a:srgbClr val="FF0000"/>
              </a:solidFill>
              <a:latin typeface="华文宋体" panose="02010600040101010101" pitchFamily="2" charset="-122"/>
              <a:ea typeface="华文宋体" panose="02010600040101010101" pitchFamily="2" charset="-122"/>
              <a:cs typeface="Calibri" panose="020F0502020204030204" pitchFamily="34" charset="0"/>
            </a:endParaRPr>
          </a:p>
          <a:p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  <a:cs typeface="Calibri" panose="020F0502020204030204" pitchFamily="34" charset="0"/>
              </a:rPr>
              <a:t>( in the following discussion, we refer pseudo-luminosity as </a:t>
            </a:r>
            <a:r>
              <a:rPr lang="en-US" altLang="zh-CN" sz="1600" b="1" i="1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  <a:cs typeface="Calibri" panose="020F0502020204030204" pitchFamily="34" charset="0"/>
              </a:rPr>
              <a:t>radio luminosity </a:t>
            </a: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  <a:cs typeface="Calibri" panose="020F0502020204030204" pitchFamily="34" charset="0"/>
              </a:rPr>
              <a:t>)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文本框 52"/>
              <p:cNvSpPr txBox="1"/>
              <p:nvPr/>
            </p:nvSpPr>
            <p:spPr>
              <a:xfrm>
                <a:off x="4982311" y="5618616"/>
                <a:ext cx="2300106" cy="3067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sz="1400" i="1" dirty="0">
                    <a:solidFill>
                      <a:srgbClr val="FF0000"/>
                    </a:solidFill>
                    <a:latin typeface="Aptos Narrow" panose="020B0004020202020204" pitchFamily="34" charset="0"/>
                    <a:ea typeface="华文宋体" panose="02010600040101010101" pitchFamily="2" charset="-122"/>
                  </a:rPr>
                  <a:t>L</a:t>
                </a:r>
                <a:r>
                  <a:rPr lang="en-US" altLang="zh-CN" sz="1000" i="1" dirty="0">
                    <a:solidFill>
                      <a:srgbClr val="FF0000"/>
                    </a:solidFill>
                    <a:latin typeface="Aptos Narrow" panose="020B0004020202020204" pitchFamily="34" charset="0"/>
                    <a:ea typeface="华文宋体" panose="02010600040101010101" pitchFamily="2" charset="-122"/>
                  </a:rPr>
                  <a:t>0</a:t>
                </a:r>
                <a:r>
                  <a:rPr lang="en-US" altLang="zh-CN" sz="1400" dirty="0">
                    <a:solidFill>
                      <a:srgbClr val="FF0000"/>
                    </a:solidFill>
                    <a:latin typeface="Aptos Narrow" panose="020B0004020202020204" pitchFamily="34" charset="0"/>
                    <a:ea typeface="华文宋体" panose="02010600040101010101" pitchFamily="2" charset="-122"/>
                  </a:rPr>
                  <a:t>, </a:t>
                </a:r>
                <a14:m>
                  <m:oMath xmlns:m="http://schemas.openxmlformats.org/officeDocument/2006/math">
                    <m:r>
                      <a:rPr lang="zh-CN" altLang="en-US" sz="1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宋体" panose="02010600040101010101" pitchFamily="2" charset="-122"/>
                      </a:rPr>
                      <m:t>𝛾</m:t>
                    </m:r>
                    <m:r>
                      <a:rPr lang="en-US" altLang="zh-CN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宋体" panose="02010600040101010101" pitchFamily="2" charset="-122"/>
                      </a:rPr>
                      <m:t>, </m:t>
                    </m:r>
                    <m:r>
                      <a:rPr lang="zh-CN" altLang="en-US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宋体" panose="02010600040101010101" pitchFamily="2" charset="-122"/>
                      </a:rPr>
                      <m:t>𝛽</m:t>
                    </m:r>
                    <m:r>
                      <a:rPr lang="en-US" altLang="zh-CN" sz="1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华文宋体" panose="02010600040101010101" pitchFamily="2" charset="-122"/>
                      </a:rPr>
                      <m:t> </m:t>
                    </m:r>
                  </m:oMath>
                </a14:m>
                <a:r>
                  <a:rPr lang="en-US" altLang="zh-CN" sz="1400" dirty="0">
                    <a:solidFill>
                      <a:srgbClr val="FF0000"/>
                    </a:solidFill>
                    <a:latin typeface="Aptos Narrow" panose="020B0004020202020204" pitchFamily="34" charset="0"/>
                    <a:ea typeface="华文宋体" panose="02010600040101010101" pitchFamily="2" charset="-122"/>
                  </a:rPr>
                  <a:t>are free parameter</a:t>
                </a:r>
              </a:p>
            </p:txBody>
          </p:sp>
        </mc:Choice>
        <mc:Fallback xmlns="">
          <p:sp>
            <p:nvSpPr>
              <p:cNvPr id="53" name="文本框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82311" y="5618616"/>
                <a:ext cx="2300106" cy="306705"/>
              </a:xfrm>
              <a:prstGeom prst="rect">
                <a:avLst/>
              </a:prstGeom>
              <a:blipFill rotWithShape="1">
                <a:blip r:embed="rId8"/>
                <a:stretch>
                  <a:fillRect l="-4" t="-44" r="10" b="4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9" name="图片 5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4738" y="4450295"/>
            <a:ext cx="1143000" cy="236412"/>
          </a:xfrm>
          <a:prstGeom prst="rect">
            <a:avLst/>
          </a:prstGeom>
        </p:spPr>
      </p:pic>
      <p:pic>
        <p:nvPicPr>
          <p:cNvPr id="61" name="图片 6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114" y="4988280"/>
            <a:ext cx="5180175" cy="63796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979023" y="5984024"/>
            <a:ext cx="4226859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A. </a:t>
            </a:r>
            <a:r>
              <a:rPr lang="en-US" altLang="zh-CN" sz="1400" dirty="0" err="1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Philippov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 (2014); M. </a:t>
            </a:r>
            <a:r>
              <a:rPr lang="en-US" altLang="zh-CN" sz="1400" dirty="0" err="1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Gullon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 (2014); M. Bagchi (2018)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37486" y="5562640"/>
            <a:ext cx="1503082" cy="320102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674831" y="5553414"/>
            <a:ext cx="1465737" cy="337185"/>
          </a:xfrm>
          <a:prstGeom prst="rect">
            <a:avLst/>
          </a:prstGeom>
          <a:noFill/>
          <a:ln w="28575">
            <a:solidFill>
              <a:srgbClr val="0000FF"/>
            </a:solidFill>
            <a:prstDash val="sysDot"/>
          </a:ln>
        </p:spPr>
        <p:txBody>
          <a:bodyPr wrap="square" rtlCol="0">
            <a:spAutoFit/>
          </a:bodyPr>
          <a:lstStyle/>
          <a:p>
            <a:endParaRPr lang="zh-CN" alt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501674"/>
            <a:ext cx="2743200" cy="365125"/>
          </a:xfrm>
        </p:spPr>
        <p:txBody>
          <a:bodyPr/>
          <a:lstStyle/>
          <a:p>
            <a:fld id="{4D82BDE0-6DA3-42A8-8A1A-A62FF90D22BC}" type="datetime1">
              <a:rPr lang="zh-CN" altLang="en-US" b="1" smtClean="0"/>
              <a:t>2026/7/22</a:t>
            </a:fld>
            <a:endParaRPr lang="zh-CN" altLang="en-US" b="1" dirty="0"/>
          </a:p>
        </p:txBody>
      </p:sp>
      <p:sp>
        <p:nvSpPr>
          <p:cNvPr id="3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501674"/>
            <a:ext cx="4114800" cy="365125"/>
          </a:xfrm>
        </p:spPr>
        <p:txBody>
          <a:bodyPr/>
          <a:lstStyle/>
          <a:p>
            <a:r>
              <a:rPr lang="en-US" altLang="zh-CN" b="1" dirty="0"/>
              <a:t>Nanjing University</a:t>
            </a:r>
            <a:endParaRPr lang="zh-CN" altLang="en-US" b="1" dirty="0"/>
          </a:p>
        </p:txBody>
      </p:sp>
      <p:sp>
        <p:nvSpPr>
          <p:cNvPr id="5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501674"/>
            <a:ext cx="2743200" cy="365125"/>
          </a:xfrm>
        </p:spPr>
        <p:txBody>
          <a:bodyPr/>
          <a:lstStyle/>
          <a:p>
            <a:fld id="{5618AB4B-60FB-4198-86E6-D67A0AFD8D6E}" type="slidenum">
              <a:rPr lang="zh-CN" altLang="en-US" b="1" smtClean="0"/>
              <a:t>13</a:t>
            </a:fld>
            <a:endParaRPr lang="zh-CN" altLang="en-US" b="1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4228" y="1501230"/>
            <a:ext cx="5125347" cy="4448339"/>
          </a:xfrm>
          <a:prstGeom prst="rect">
            <a:avLst/>
          </a:prstGeom>
        </p:spPr>
      </p:pic>
      <p:sp>
        <p:nvSpPr>
          <p:cNvPr id="15" name="文本框 14"/>
          <p:cNvSpPr txBox="1"/>
          <p:nvPr/>
        </p:nvSpPr>
        <p:spPr>
          <a:xfrm>
            <a:off x="837272" y="560323"/>
            <a:ext cx="6783860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Magneto-Thermal Evolution is </a:t>
            </a:r>
            <a:r>
              <a:rPr lang="en-US" altLang="zh-CN" sz="2800" i="1" dirty="0">
                <a:solidFill>
                  <a:srgbClr val="0000FF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NECESSARY</a:t>
            </a:r>
            <a:r>
              <a:rPr lang="en-US" altLang="zh-CN" sz="2800" i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en-US" altLang="zh-CN" sz="2800" i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!</a:t>
            </a:r>
            <a:endParaRPr lang="zh-CN" altLang="en-US" sz="2800" i="1" dirty="0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502" y="1391509"/>
            <a:ext cx="4823300" cy="480092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297964" y="4812054"/>
            <a:ext cx="3229250" cy="5835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altLang="zh-CN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static magnetic field model disagrees with observed </a:t>
            </a:r>
            <a:r>
              <a:rPr lang="zh-CN" alt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radio death line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981835" y="1081405"/>
            <a:ext cx="3009900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S. D. Bates &amp; D. R. Lorimer et al. (2014)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422515" y="1084580"/>
            <a:ext cx="3422015" cy="30670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  <a:sym typeface="+mn-ea"/>
              </a:rPr>
              <a:t>D. Vigano (2023, 2024);V. Graber et al. (2024)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图片 4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4265" y="3432387"/>
            <a:ext cx="3673499" cy="2930824"/>
          </a:xfrm>
          <a:prstGeom prst="rect">
            <a:avLst/>
          </a:prstGeom>
        </p:spPr>
      </p:pic>
      <p:sp>
        <p:nvSpPr>
          <p:cNvPr id="42" name="矩形: 圆角 41"/>
          <p:cNvSpPr/>
          <p:nvPr/>
        </p:nvSpPr>
        <p:spPr>
          <a:xfrm>
            <a:off x="8668942" y="4993126"/>
            <a:ext cx="2405538" cy="560233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矩形: 圆角 37"/>
          <p:cNvSpPr/>
          <p:nvPr/>
        </p:nvSpPr>
        <p:spPr>
          <a:xfrm>
            <a:off x="8306713" y="2454306"/>
            <a:ext cx="3022420" cy="826114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5" name="矩形: 圆角 34"/>
          <p:cNvSpPr/>
          <p:nvPr/>
        </p:nvSpPr>
        <p:spPr>
          <a:xfrm>
            <a:off x="4424454" y="1569206"/>
            <a:ext cx="3180603" cy="817810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4" name="矩形: 圆角 33"/>
          <p:cNvSpPr/>
          <p:nvPr/>
        </p:nvSpPr>
        <p:spPr>
          <a:xfrm>
            <a:off x="4472845" y="3734473"/>
            <a:ext cx="3246308" cy="1911046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矩形: 圆角 28"/>
          <p:cNvSpPr/>
          <p:nvPr/>
        </p:nvSpPr>
        <p:spPr>
          <a:xfrm>
            <a:off x="831128" y="2502710"/>
            <a:ext cx="3113164" cy="817809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8" name="矩形: 圆角 27"/>
          <p:cNvSpPr/>
          <p:nvPr/>
        </p:nvSpPr>
        <p:spPr>
          <a:xfrm>
            <a:off x="1126630" y="935660"/>
            <a:ext cx="2515666" cy="1057332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683959" y="311580"/>
            <a:ext cx="2824081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Selection Function</a:t>
            </a:r>
            <a:endParaRPr lang="zh-CN" altLang="en-US" sz="2800" dirty="0"/>
          </a:p>
        </p:txBody>
      </p:sp>
      <p:sp>
        <p:nvSpPr>
          <p:cNvPr id="2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501674"/>
            <a:ext cx="2743200" cy="365125"/>
          </a:xfrm>
        </p:spPr>
        <p:txBody>
          <a:bodyPr/>
          <a:lstStyle/>
          <a:p>
            <a:fld id="{4D82BDE0-6DA3-42A8-8A1A-A62FF90D22BC}" type="datetime1">
              <a:rPr lang="zh-CN" altLang="en-US" b="1" smtClean="0">
                <a:solidFill>
                  <a:schemeClr val="bg1">
                    <a:lumMod val="50000"/>
                  </a:schemeClr>
                </a:solidFill>
              </a:rPr>
              <a:t>2026/7/22</a:t>
            </a:fld>
            <a:endParaRPr lang="zh-CN" alt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3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501674"/>
            <a:ext cx="4114800" cy="365125"/>
          </a:xfrm>
        </p:spPr>
        <p:txBody>
          <a:bodyPr/>
          <a:lstStyle/>
          <a:p>
            <a:r>
              <a:rPr lang="en-US" altLang="zh-CN" b="1" dirty="0">
                <a:solidFill>
                  <a:schemeClr val="bg1">
                    <a:lumMod val="50000"/>
                  </a:schemeClr>
                </a:solidFill>
              </a:rPr>
              <a:t>Nanjing University</a:t>
            </a:r>
            <a:endParaRPr lang="zh-CN" alt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501674"/>
            <a:ext cx="2743200" cy="365125"/>
          </a:xfrm>
        </p:spPr>
        <p:txBody>
          <a:bodyPr/>
          <a:lstStyle/>
          <a:p>
            <a:fld id="{5618AB4B-60FB-4198-86E6-D67A0AFD8D6E}" type="slidenum">
              <a:rPr lang="zh-CN" altLang="en-US" b="1" smtClean="0">
                <a:solidFill>
                  <a:schemeClr val="bg1">
                    <a:lumMod val="50000"/>
                  </a:schemeClr>
                </a:solidFill>
              </a:rPr>
              <a:t>14</a:t>
            </a:fld>
            <a:endParaRPr lang="zh-CN" altLang="en-US" b="1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84453" y="1002661"/>
            <a:ext cx="2391629" cy="891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Assign pulsar properties</a:t>
            </a:r>
          </a:p>
          <a:p>
            <a:pPr algn="ctr"/>
            <a:r>
              <a:rPr lang="en-US" altLang="zh-CN" sz="1600" dirty="0">
                <a:latin typeface="华文仿宋" panose="02010600040101010101" pitchFamily="2" charset="-122"/>
                <a:ea typeface="华文仿宋" panose="02010600040101010101" pitchFamily="2" charset="-122"/>
              </a:rPr>
              <a:t>flat prior sampling</a:t>
            </a:r>
            <a:br>
              <a:rPr lang="en-US" altLang="zh-CN" b="1" dirty="0">
                <a:latin typeface="华文仿宋" panose="02010600040101010101" pitchFamily="2" charset="-122"/>
                <a:ea typeface="华文仿宋" panose="02010600040101010101" pitchFamily="2" charset="-122"/>
              </a:rPr>
            </a:br>
            <a:r>
              <a:rPr lang="en-US" altLang="zh-CN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(r, z, P, </a:t>
            </a:r>
            <a:r>
              <a:rPr lang="en-US" altLang="zh-CN" b="1" dirty="0" err="1">
                <a:latin typeface="华文仿宋" panose="02010600040101010101" pitchFamily="2" charset="-122"/>
                <a:ea typeface="华文仿宋" panose="02010600040101010101" pitchFamily="2" charset="-122"/>
              </a:rPr>
              <a:t>Pdot</a:t>
            </a:r>
            <a:r>
              <a:rPr lang="en-US" altLang="zh-CN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)</a:t>
            </a:r>
            <a:r>
              <a:rPr lang="zh-CN" altLang="en-US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 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831128" y="2579029"/>
            <a:ext cx="305378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Coordinate Transformation</a:t>
            </a:r>
            <a:br>
              <a:rPr lang="en-US" altLang="zh-CN" dirty="0">
                <a:latin typeface="华文仿宋" panose="02010600040101010101" pitchFamily="2" charset="-122"/>
                <a:ea typeface="华文仿宋" panose="02010600040101010101" pitchFamily="2" charset="-122"/>
              </a:rPr>
            </a:br>
            <a:r>
              <a:rPr lang="en-US" altLang="zh-CN" dirty="0">
                <a:latin typeface="华文仿宋" panose="02010600040101010101" pitchFamily="2" charset="-122"/>
                <a:ea typeface="华文仿宋" panose="02010600040101010101" pitchFamily="2" charset="-122"/>
              </a:rPr>
              <a:t>(</a:t>
            </a:r>
            <a:r>
              <a:rPr lang="en-US" altLang="zh-CN" dirty="0" err="1">
                <a:latin typeface="华文仿宋" panose="02010600040101010101" pitchFamily="2" charset="-122"/>
                <a:ea typeface="华文仿宋" panose="02010600040101010101" pitchFamily="2" charset="-122"/>
              </a:rPr>
              <a:t>x,y,z</a:t>
            </a:r>
            <a:r>
              <a:rPr lang="en-US" altLang="zh-CN" dirty="0">
                <a:latin typeface="华文仿宋" panose="02010600040101010101" pitchFamily="2" charset="-122"/>
                <a:ea typeface="华文仿宋" panose="02010600040101010101" pitchFamily="2" charset="-122"/>
              </a:rPr>
              <a:t>) </a:t>
            </a:r>
            <a:r>
              <a:rPr lang="en-US" altLang="zh-CN" dirty="0">
                <a:latin typeface="华文仿宋" panose="02010600040101010101" pitchFamily="2" charset="-122"/>
                <a:ea typeface="华文仿宋" panose="02010600040101010101" pitchFamily="2" charset="-122"/>
                <a:sym typeface="Wingdings" panose="05000000000000000000" pitchFamily="2" charset="2"/>
              </a:rPr>
              <a:t> </a:t>
            </a:r>
            <a:r>
              <a:rPr lang="en-US" altLang="zh-CN" dirty="0">
                <a:latin typeface="华文仿宋" panose="02010600040101010101" pitchFamily="2" charset="-122"/>
                <a:ea typeface="华文仿宋" panose="02010600040101010101" pitchFamily="2" charset="-122"/>
              </a:rPr>
              <a:t>(</a:t>
            </a:r>
            <a:r>
              <a:rPr lang="en-US" altLang="zh-CN" dirty="0" err="1">
                <a:latin typeface="华文仿宋" panose="02010600040101010101" pitchFamily="2" charset="-122"/>
                <a:ea typeface="华文仿宋" panose="02010600040101010101" pitchFamily="2" charset="-122"/>
              </a:rPr>
              <a:t>l,b,d</a:t>
            </a:r>
            <a:r>
              <a:rPr lang="en-US" altLang="zh-CN" dirty="0">
                <a:latin typeface="华文仿宋" panose="02010600040101010101" pitchFamily="2" charset="-122"/>
                <a:ea typeface="华文仿宋" panose="02010600040101010101" pitchFamily="2" charset="-122"/>
              </a:rPr>
              <a:t>) </a:t>
            </a:r>
            <a:r>
              <a:rPr lang="en-US" altLang="zh-CN" dirty="0">
                <a:latin typeface="华文仿宋" panose="02010600040101010101" pitchFamily="2" charset="-122"/>
                <a:ea typeface="华文仿宋" panose="02010600040101010101" pitchFamily="2" charset="-122"/>
                <a:sym typeface="Wingdings" panose="05000000000000000000" pitchFamily="2" charset="2"/>
              </a:rPr>
              <a:t> </a:t>
            </a:r>
            <a:r>
              <a:rPr lang="en-US" altLang="zh-CN" dirty="0">
                <a:latin typeface="华文仿宋" panose="02010600040101010101" pitchFamily="2" charset="-122"/>
                <a:ea typeface="华文仿宋" panose="02010600040101010101" pitchFamily="2" charset="-122"/>
              </a:rPr>
              <a:t>(RA, DEC)</a:t>
            </a:r>
            <a:endParaRPr lang="zh-CN" altLang="en-US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4577959" y="3843139"/>
                <a:ext cx="3141194" cy="16916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altLang="zh-CN" b="1" dirty="0">
                    <a:solidFill>
                      <a:schemeClr val="tx1"/>
                    </a:solidFill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          Beaming Geometry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b="1" dirty="0">
                    <a:solidFill>
                      <a:schemeClr val="tx1"/>
                    </a:solidFill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period-dependent beam size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b="1" dirty="0">
                    <a:solidFill>
                      <a:schemeClr val="tx1"/>
                    </a:solidFill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random orientation </a:t>
                </a:r>
              </a:p>
              <a:p>
                <a:r>
                  <a:rPr lang="en-US" altLang="zh-CN" sz="1600" dirty="0">
                    <a:solidFill>
                      <a:schemeClr val="tx1"/>
                    </a:solidFill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       inclination angle, </a:t>
                </a:r>
                <a14:m>
                  <m:oMath xmlns:m="http://schemas.openxmlformats.org/officeDocument/2006/math">
                    <m:r>
                      <a:rPr lang="zh-CN" altLang="en-US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仿宋" panose="02010600040101010101" pitchFamily="2" charset="-122"/>
                      </a:rPr>
                      <m:t>𝛼</m:t>
                    </m:r>
                  </m:oMath>
                </a14:m>
                <a:endParaRPr lang="en-US" altLang="zh-CN" sz="1600" dirty="0">
                  <a:solidFill>
                    <a:schemeClr val="tx1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altLang="zh-CN" b="1" dirty="0">
                    <a:solidFill>
                      <a:schemeClr val="tx1"/>
                    </a:solidFill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random line-of-sight</a:t>
                </a:r>
              </a:p>
              <a:p>
                <a:r>
                  <a:rPr lang="en-US" altLang="zh-CN" sz="1600" dirty="0">
                    <a:solidFill>
                      <a:schemeClr val="tx1"/>
                    </a:solidFill>
                    <a:latin typeface="华文仿宋" panose="02010600040101010101" pitchFamily="2" charset="-122"/>
                    <a:ea typeface="华文仿宋" panose="02010600040101010101" pitchFamily="2" charset="-122"/>
                  </a:rPr>
                  <a:t>       impact angle, </a:t>
                </a:r>
                <a14:m>
                  <m:oMath xmlns:m="http://schemas.openxmlformats.org/officeDocument/2006/math">
                    <m:r>
                      <a:rPr lang="zh-CN" altLang="en-US" sz="16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华文仿宋" panose="02010600040101010101" pitchFamily="2" charset="-122"/>
                      </a:rPr>
                      <m:t>𝛽</m:t>
                    </m:r>
                  </m:oMath>
                </a14:m>
                <a:endParaRPr lang="zh-CN" altLang="en-US" sz="1600" dirty="0">
                  <a:solidFill>
                    <a:schemeClr val="tx1"/>
                  </a:solidFill>
                  <a:latin typeface="华文仿宋" panose="02010600040101010101" pitchFamily="2" charset="-122"/>
                  <a:ea typeface="华文仿宋" panose="02010600040101010101" pitchFamily="2" charset="-122"/>
                </a:endParaRPr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959" y="3843139"/>
                <a:ext cx="3141194" cy="1691640"/>
              </a:xfrm>
              <a:prstGeom prst="rect">
                <a:avLst/>
              </a:prstGeom>
              <a:blipFill rotWithShape="1">
                <a:blip r:embed="rId4"/>
                <a:stretch>
                  <a:fillRect l="-8" t="-7" r="3" b="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文本框 20"/>
          <p:cNvSpPr txBox="1"/>
          <p:nvPr/>
        </p:nvSpPr>
        <p:spPr>
          <a:xfrm>
            <a:off x="4578956" y="1642349"/>
            <a:ext cx="280416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DM model</a:t>
            </a:r>
          </a:p>
          <a:p>
            <a:pPr algn="ctr"/>
            <a:r>
              <a:rPr lang="en-US" altLang="zh-CN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compute propagation effects</a:t>
            </a:r>
            <a:endParaRPr lang="zh-CN" altLang="en-US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8312866" y="2527092"/>
            <a:ext cx="3022419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Survey sensitivity calculation</a:t>
            </a:r>
            <a:br>
              <a:rPr lang="en-US" altLang="zh-CN" dirty="0">
                <a:latin typeface="华文仿宋" panose="02010600040101010101" pitchFamily="2" charset="-122"/>
                <a:ea typeface="华文仿宋" panose="02010600040101010101" pitchFamily="2" charset="-122"/>
              </a:rPr>
            </a:br>
            <a:r>
              <a:rPr lang="en-US" altLang="zh-CN" dirty="0">
                <a:latin typeface="华文仿宋" panose="02010600040101010101" pitchFamily="2" charset="-122"/>
                <a:ea typeface="华文仿宋" panose="02010600040101010101" pitchFamily="2" charset="-122"/>
              </a:rPr>
              <a:t>compute </a:t>
            </a:r>
            <a:r>
              <a:rPr lang="en-US" altLang="zh-CN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S/N</a:t>
            </a:r>
            <a:r>
              <a:rPr lang="en-US" altLang="zh-CN" dirty="0">
                <a:latin typeface="华文仿宋" panose="02010600040101010101" pitchFamily="2" charset="-122"/>
                <a:ea typeface="华文仿宋" panose="02010600040101010101" pitchFamily="2" charset="-122"/>
              </a:rPr>
              <a:t> for each survey</a:t>
            </a:r>
            <a:endParaRPr lang="zh-CN" altLang="en-US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748748" y="5085923"/>
            <a:ext cx="2291327" cy="368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Detected / Undetected </a:t>
            </a:r>
            <a:endParaRPr lang="zh-CN" altLang="en-US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cxnSp>
        <p:nvCxnSpPr>
          <p:cNvPr id="27" name="直接箭头连接符 26"/>
          <p:cNvCxnSpPr>
            <a:stCxn id="28" idx="2"/>
            <a:endCxn id="29" idx="0"/>
          </p:cNvCxnSpPr>
          <p:nvPr/>
        </p:nvCxnSpPr>
        <p:spPr>
          <a:xfrm>
            <a:off x="2384463" y="1992992"/>
            <a:ext cx="3247" cy="509718"/>
          </a:xfrm>
          <a:prstGeom prst="straightConnector1">
            <a:avLst/>
          </a:prstGeom>
          <a:ln w="28575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左大括号 35"/>
          <p:cNvSpPr/>
          <p:nvPr/>
        </p:nvSpPr>
        <p:spPr>
          <a:xfrm>
            <a:off x="4054991" y="2068764"/>
            <a:ext cx="292212" cy="1766547"/>
          </a:xfrm>
          <a:prstGeom prst="leftBrace">
            <a:avLst/>
          </a:prstGeom>
          <a:noFill/>
          <a:ln w="28575">
            <a:solidFill>
              <a:srgbClr val="0000FF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右大括号 38"/>
          <p:cNvSpPr/>
          <p:nvPr/>
        </p:nvSpPr>
        <p:spPr>
          <a:xfrm>
            <a:off x="7825264" y="2076592"/>
            <a:ext cx="286574" cy="1254935"/>
          </a:xfrm>
          <a:prstGeom prst="rightBrace">
            <a:avLst/>
          </a:prstGeom>
          <a:ln w="28575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3" name="直接箭头连接符 42"/>
          <p:cNvCxnSpPr/>
          <p:nvPr/>
        </p:nvCxnSpPr>
        <p:spPr>
          <a:xfrm>
            <a:off x="9871711" y="3280420"/>
            <a:ext cx="0" cy="1689843"/>
          </a:xfrm>
          <a:prstGeom prst="straightConnector1">
            <a:avLst/>
          </a:prstGeom>
          <a:ln w="28575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文本框 48"/>
          <p:cNvSpPr txBox="1"/>
          <p:nvPr/>
        </p:nvSpPr>
        <p:spPr>
          <a:xfrm>
            <a:off x="2074959" y="6067964"/>
            <a:ext cx="1968086" cy="275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250"/>
              </a:spcAft>
              <a:buNone/>
            </a:pPr>
            <a:r>
              <a:rPr lang="en-US" altLang="zh-CN" sz="1200" i="0" dirty="0">
                <a:solidFill>
                  <a:schemeClr val="bg2">
                    <a:lumMod val="50000"/>
                  </a:schemeClr>
                </a:solidFill>
                <a:effectLst/>
                <a:latin typeface="华文宋体" panose="02010600040101010101" pitchFamily="2" charset="-122"/>
                <a:ea typeface="华文宋体" panose="02010600040101010101" pitchFamily="2" charset="-122"/>
              </a:rPr>
              <a:t>From Crispin Agar’s blog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6400" y="1642349"/>
            <a:ext cx="2684528" cy="684292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6400" y="1072802"/>
            <a:ext cx="2614934" cy="56622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65272" y="3677409"/>
            <a:ext cx="1448961" cy="351263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22937" y="4028672"/>
            <a:ext cx="1265426" cy="529048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9202420" y="3692525"/>
            <a:ext cx="1360170" cy="847090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ot"/>
          </a:ln>
        </p:spPr>
        <p:txBody>
          <a:bodyPr wrap="square" rtlCol="0">
            <a:noAutofit/>
          </a:bodyPr>
          <a:lstStyle/>
          <a:p>
            <a:endParaRPr lang="en-US" altLang="zh-CN" sz="1600" dirty="0"/>
          </a:p>
          <a:p>
            <a:endParaRPr lang="en-US" altLang="zh-CN" sz="1600" dirty="0"/>
          </a:p>
          <a:p>
            <a:endParaRPr lang="zh-CN" altLang="en-US" sz="1600" dirty="0"/>
          </a:p>
        </p:txBody>
      </p:sp>
      <p:sp>
        <p:nvSpPr>
          <p:cNvPr id="30" name="文本框 29"/>
          <p:cNvSpPr txBox="1"/>
          <p:nvPr/>
        </p:nvSpPr>
        <p:spPr>
          <a:xfrm>
            <a:off x="4492826" y="2361823"/>
            <a:ext cx="2981370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2250"/>
              </a:spcAft>
              <a:buNone/>
            </a:pPr>
            <a:r>
              <a:rPr lang="en-US" altLang="zh-CN" sz="1400" i="0" dirty="0">
                <a:effectLst/>
                <a:latin typeface="华文宋体" panose="02010600040101010101" pitchFamily="2" charset="-122"/>
                <a:ea typeface="华文宋体" panose="02010600040101010101" pitchFamily="2" charset="-122"/>
              </a:rPr>
              <a:t>Our main result uses </a:t>
            </a:r>
            <a:r>
              <a:rPr lang="en-US" altLang="zh-CN" sz="1400" b="1" i="0" dirty="0">
                <a:solidFill>
                  <a:srgbClr val="FF0000"/>
                </a:solidFill>
                <a:effectLst/>
                <a:latin typeface="华文宋体" panose="02010600040101010101" pitchFamily="2" charset="-122"/>
                <a:ea typeface="华文宋体" panose="02010600040101010101" pitchFamily="2" charset="-122"/>
              </a:rPr>
              <a:t>YMW16</a:t>
            </a:r>
            <a:r>
              <a:rPr lang="en-US" altLang="zh-CN" sz="1400" i="0" dirty="0">
                <a:effectLst/>
                <a:latin typeface="华文宋体" panose="02010600040101010101" pitchFamily="2" charset="-122"/>
                <a:ea typeface="华文宋体" panose="02010600040101010101" pitchFamily="2" charset="-122"/>
              </a:rPr>
              <a:t> electron density model.</a:t>
            </a:r>
            <a:r>
              <a:rPr lang="en-US" altLang="zh-CN" sz="1400" dirty="0">
                <a:latin typeface="华文宋体" panose="02010600040101010101" pitchFamily="2" charset="-122"/>
                <a:ea typeface="华文宋体" panose="02010600040101010101" pitchFamily="2" charset="-122"/>
              </a:rPr>
              <a:t>           </a:t>
            </a:r>
            <a:r>
              <a:rPr lang="en-US" altLang="zh-CN" sz="1400" i="0" dirty="0">
                <a:effectLst/>
                <a:latin typeface="华文宋体" panose="02010600040101010101" pitchFamily="2" charset="-122"/>
                <a:ea typeface="华文宋体" panose="02010600040101010101" pitchFamily="2" charset="-122"/>
              </a:rPr>
              <a:t>J. Yao </a:t>
            </a:r>
            <a:r>
              <a:rPr lang="en-US" altLang="zh-CN" sz="1400" i="1" dirty="0">
                <a:effectLst/>
                <a:latin typeface="华文宋体" panose="02010600040101010101" pitchFamily="2" charset="-122"/>
                <a:ea typeface="华文宋体" panose="02010600040101010101" pitchFamily="2" charset="-122"/>
              </a:rPr>
              <a:t>et al. </a:t>
            </a:r>
            <a:r>
              <a:rPr lang="en-US" altLang="zh-CN" sz="1400" i="0" dirty="0">
                <a:effectLst/>
                <a:latin typeface="华文宋体" panose="02010600040101010101" pitchFamily="2" charset="-122"/>
                <a:ea typeface="华文宋体" panose="02010600040101010101" pitchFamily="2" charset="-122"/>
              </a:rPr>
              <a:t>(2017)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0051" y="2010441"/>
            <a:ext cx="8911898" cy="1066245"/>
          </a:xfrm>
          <a:prstGeom prst="rect">
            <a:avLst/>
          </a:prstGeom>
        </p:spPr>
      </p:pic>
      <p:sp>
        <p:nvSpPr>
          <p:cNvPr id="25" name="矩形: 圆角 24"/>
          <p:cNvSpPr/>
          <p:nvPr/>
        </p:nvSpPr>
        <p:spPr>
          <a:xfrm>
            <a:off x="8620766" y="4143424"/>
            <a:ext cx="2256169" cy="820731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矩形: 圆角 18"/>
          <p:cNvSpPr/>
          <p:nvPr/>
        </p:nvSpPr>
        <p:spPr>
          <a:xfrm>
            <a:off x="5704585" y="4048157"/>
            <a:ext cx="1739277" cy="961858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8" name="矩形: 圆角 17"/>
          <p:cNvSpPr/>
          <p:nvPr/>
        </p:nvSpPr>
        <p:spPr>
          <a:xfrm>
            <a:off x="962928" y="3500396"/>
            <a:ext cx="3461779" cy="2081503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09631" y="587992"/>
            <a:ext cx="8911898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华文仿宋" panose="02010600040101010101" pitchFamily="2" charset="-122"/>
                <a:ea typeface="华文仿宋" panose="02010600040101010101" pitchFamily="2" charset="-122"/>
              </a:rPr>
              <a:t>Bayesian Inference and MCMC Method</a:t>
            </a:r>
            <a:endParaRPr lang="zh-CN" altLang="en-US" sz="3600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sp>
        <p:nvSpPr>
          <p:cNvPr id="2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501674"/>
            <a:ext cx="2743200" cy="365125"/>
          </a:xfrm>
        </p:spPr>
        <p:txBody>
          <a:bodyPr/>
          <a:lstStyle/>
          <a:p>
            <a:fld id="{4D82BDE0-6DA3-42A8-8A1A-A62FF90D22BC}" type="datetime1">
              <a:rPr lang="zh-CN" altLang="en-US" b="1" smtClean="0"/>
              <a:t>2026/7/22</a:t>
            </a:fld>
            <a:endParaRPr lang="zh-CN" altLang="en-US" b="1" dirty="0"/>
          </a:p>
        </p:txBody>
      </p:sp>
      <p:sp>
        <p:nvSpPr>
          <p:cNvPr id="3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501674"/>
            <a:ext cx="4114800" cy="365125"/>
          </a:xfrm>
        </p:spPr>
        <p:txBody>
          <a:bodyPr/>
          <a:lstStyle/>
          <a:p>
            <a:r>
              <a:rPr lang="en-US" altLang="zh-CN" b="1" dirty="0"/>
              <a:t>Nanjing University</a:t>
            </a:r>
            <a:endParaRPr lang="zh-CN" altLang="en-US" b="1" dirty="0"/>
          </a:p>
        </p:txBody>
      </p:sp>
      <p:sp>
        <p:nvSpPr>
          <p:cNvPr id="5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501674"/>
            <a:ext cx="2743200" cy="365125"/>
          </a:xfrm>
        </p:spPr>
        <p:txBody>
          <a:bodyPr/>
          <a:lstStyle/>
          <a:p>
            <a:fld id="{5618AB4B-60FB-4198-86E6-D67A0AFD8D6E}" type="slidenum">
              <a:rPr lang="zh-CN" altLang="en-US" b="1" smtClean="0"/>
              <a:t>15</a:t>
            </a:fld>
            <a:endParaRPr lang="zh-CN" altLang="en-US" b="1" dirty="0"/>
          </a:p>
        </p:txBody>
      </p:sp>
      <p:sp>
        <p:nvSpPr>
          <p:cNvPr id="7" name="文本框 6"/>
          <p:cNvSpPr txBox="1"/>
          <p:nvPr/>
        </p:nvSpPr>
        <p:spPr>
          <a:xfrm>
            <a:off x="8643842" y="4230624"/>
            <a:ext cx="2206772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Posterior Distribution</a:t>
            </a:r>
            <a:br>
              <a:rPr lang="en-US" altLang="zh-CN" b="1" dirty="0">
                <a:latin typeface="华文仿宋" panose="02010600040101010101" pitchFamily="2" charset="-122"/>
                <a:ea typeface="华文仿宋" panose="02010600040101010101" pitchFamily="2" charset="-122"/>
              </a:rPr>
            </a:br>
            <a:r>
              <a:rPr lang="en-US" altLang="zh-CN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P(</a:t>
            </a:r>
            <a:r>
              <a:rPr lang="el-GR" altLang="zh-CN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Θ|</a:t>
            </a:r>
            <a:r>
              <a:rPr lang="en-US" altLang="zh-CN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Data)</a:t>
            </a:r>
            <a:endParaRPr lang="zh-CN" altLang="en-US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62928" y="3681139"/>
            <a:ext cx="3470646" cy="17532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Population Synthesis (</a:t>
            </a:r>
            <a:r>
              <a:rPr lang="el-GR" altLang="zh-CN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Θ</a:t>
            </a:r>
            <a:r>
              <a:rPr lang="en-US" altLang="zh-CN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) </a:t>
            </a:r>
          </a:p>
          <a:p>
            <a:pPr algn="ctr"/>
            <a:r>
              <a:rPr lang="en-US" altLang="zh-CN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&amp; </a:t>
            </a:r>
          </a:p>
          <a:p>
            <a:pPr algn="ctr"/>
            <a:r>
              <a:rPr lang="en-US" altLang="zh-CN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Selection Effects</a:t>
            </a:r>
          </a:p>
          <a:p>
            <a:pPr algn="ctr"/>
            <a:endParaRPr lang="en-US" altLang="zh-CN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  <a:p>
            <a:pPr algn="ctr"/>
            <a:br>
              <a:rPr lang="en-US" altLang="zh-CN" b="1" dirty="0">
                <a:latin typeface="华文仿宋" panose="02010600040101010101" pitchFamily="2" charset="-122"/>
                <a:ea typeface="华文仿宋" panose="02010600040101010101" pitchFamily="2" charset="-122"/>
              </a:rPr>
            </a:br>
            <a:r>
              <a:rPr lang="en-US" altLang="zh-CN" b="1" dirty="0">
                <a:latin typeface="华文仿宋" panose="02010600040101010101" pitchFamily="2" charset="-122"/>
                <a:ea typeface="华文仿宋" panose="02010600040101010101" pitchFamily="2" charset="-122"/>
                <a:sym typeface="Wingdings" panose="05000000000000000000" pitchFamily="2" charset="2"/>
              </a:rPr>
              <a:t> </a:t>
            </a:r>
            <a:r>
              <a:rPr lang="en-US" altLang="zh-CN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Synthetic Observable Population</a:t>
            </a:r>
            <a:endParaRPr lang="zh-CN" altLang="en-US" b="1" dirty="0"/>
          </a:p>
        </p:txBody>
      </p:sp>
      <p:sp>
        <p:nvSpPr>
          <p:cNvPr id="11" name="文本框 10"/>
          <p:cNvSpPr txBox="1"/>
          <p:nvPr/>
        </p:nvSpPr>
        <p:spPr>
          <a:xfrm>
            <a:off x="4370915" y="4062323"/>
            <a:ext cx="1379345" cy="9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latin typeface="华文仿宋" panose="02010600040101010101" pitchFamily="2" charset="-122"/>
                <a:ea typeface="华文仿宋" panose="02010600040101010101" pitchFamily="2" charset="-122"/>
              </a:rPr>
              <a:t>phase-space </a:t>
            </a:r>
          </a:p>
          <a:p>
            <a:pPr algn="ctr">
              <a:lnSpc>
                <a:spcPct val="150000"/>
              </a:lnSpc>
            </a:pPr>
            <a:r>
              <a:rPr lang="en-US" altLang="zh-CN" dirty="0">
                <a:latin typeface="华文仿宋" panose="02010600040101010101" pitchFamily="2" charset="-122"/>
                <a:ea typeface="华文仿宋" panose="02010600040101010101" pitchFamily="2" charset="-122"/>
              </a:rPr>
              <a:t>binning</a:t>
            </a:r>
            <a:endParaRPr lang="zh-CN" altLang="en-US" dirty="0"/>
          </a:p>
        </p:txBody>
      </p:sp>
      <p:sp>
        <p:nvSpPr>
          <p:cNvPr id="13" name="文本框 12"/>
          <p:cNvSpPr txBox="1"/>
          <p:nvPr/>
        </p:nvSpPr>
        <p:spPr>
          <a:xfrm>
            <a:off x="5716185" y="4230464"/>
            <a:ext cx="1739720" cy="645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  <a:cs typeface="华文宋体" panose="02010600040101010101" pitchFamily="2" charset="-122"/>
              </a:rPr>
              <a:t>Predicted Counts  </a:t>
            </a:r>
          </a:p>
          <a:p>
            <a:pPr algn="ctr"/>
            <a:r>
              <a:rPr lang="en-US" altLang="zh-CN" b="1" dirty="0" err="1">
                <a:latin typeface="华文宋体" panose="02010600040101010101" pitchFamily="2" charset="-122"/>
                <a:ea typeface="华文宋体" panose="02010600040101010101" pitchFamily="2" charset="-122"/>
                <a:cs typeface="华文宋体" panose="02010600040101010101" pitchFamily="2" charset="-122"/>
              </a:rPr>
              <a:t>n</a:t>
            </a:r>
            <a:r>
              <a:rPr lang="en-US" altLang="zh-CN" b="1" baseline="30000" dirty="0" err="1">
                <a:latin typeface="华文宋体" panose="02010600040101010101" pitchFamily="2" charset="-122"/>
                <a:ea typeface="华文宋体" panose="02010600040101010101" pitchFamily="2" charset="-122"/>
                <a:cs typeface="华文宋体" panose="02010600040101010101" pitchFamily="2" charset="-122"/>
              </a:rPr>
              <a:t>sim</a:t>
            </a:r>
            <a:r>
              <a:rPr lang="en-US" altLang="zh-CN" b="1" dirty="0">
                <a:latin typeface="华文宋体" panose="02010600040101010101" pitchFamily="2" charset="-122"/>
                <a:ea typeface="华文宋体" panose="02010600040101010101" pitchFamily="2" charset="-122"/>
                <a:cs typeface="华文宋体" panose="02010600040101010101" pitchFamily="2" charset="-122"/>
              </a:rPr>
              <a:t>(</a:t>
            </a:r>
            <a:r>
              <a:rPr lang="el-GR" altLang="zh-CN" b="1" dirty="0">
                <a:latin typeface="华文宋体" panose="02010600040101010101" pitchFamily="2" charset="-122"/>
                <a:ea typeface="华文宋体" panose="02010600040101010101" pitchFamily="2" charset="-122"/>
                <a:cs typeface="华文宋体" panose="02010600040101010101" pitchFamily="2" charset="-122"/>
              </a:rPr>
              <a:t>Θ)</a:t>
            </a:r>
            <a:endParaRPr lang="zh-CN" altLang="en-US" b="1" dirty="0">
              <a:latin typeface="华文宋体" panose="02010600040101010101" pitchFamily="2" charset="-122"/>
              <a:ea typeface="华文宋体" panose="02010600040101010101" pitchFamily="2" charset="-122"/>
              <a:cs typeface="华文宋体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444402" y="4044321"/>
            <a:ext cx="1176364" cy="922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dirty="0">
                <a:latin typeface="华文仿宋" panose="02010600040101010101" pitchFamily="2" charset="-122"/>
                <a:ea typeface="华文仿宋" panose="02010600040101010101" pitchFamily="2" charset="-122"/>
              </a:rPr>
              <a:t>Poisson</a:t>
            </a:r>
          </a:p>
          <a:p>
            <a:pPr algn="ctr">
              <a:lnSpc>
                <a:spcPct val="150000"/>
              </a:lnSpc>
            </a:pPr>
            <a:r>
              <a:rPr lang="en-US" altLang="zh-CN" dirty="0">
                <a:latin typeface="华文仿宋" panose="02010600040101010101" pitchFamily="2" charset="-122"/>
                <a:ea typeface="华文仿宋" panose="02010600040101010101" pitchFamily="2" charset="-122"/>
              </a:rPr>
              <a:t>Likelihood</a:t>
            </a:r>
            <a:endParaRPr lang="zh-CN" altLang="en-US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cxnSp>
        <p:nvCxnSpPr>
          <p:cNvPr id="20" name="直接箭头连接符 19"/>
          <p:cNvCxnSpPr/>
          <p:nvPr/>
        </p:nvCxnSpPr>
        <p:spPr>
          <a:xfrm flipV="1">
            <a:off x="4435479" y="4515757"/>
            <a:ext cx="1270000" cy="635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/>
          <p:nvPr/>
        </p:nvCxnSpPr>
        <p:spPr>
          <a:xfrm>
            <a:off x="7446942" y="4523035"/>
            <a:ext cx="1176655" cy="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9239" y="5219736"/>
            <a:ext cx="4253817" cy="540864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6169" y="4611439"/>
            <a:ext cx="2495046" cy="371603"/>
          </a:xfrm>
          <a:prstGeom prst="rect">
            <a:avLst/>
          </a:prstGeom>
        </p:spPr>
      </p:pic>
      <p:sp>
        <p:nvSpPr>
          <p:cNvPr id="17" name="左大括号 16"/>
          <p:cNvSpPr/>
          <p:nvPr/>
        </p:nvSpPr>
        <p:spPr>
          <a:xfrm rot="5400000">
            <a:off x="3684480" y="1883278"/>
            <a:ext cx="162703" cy="365124"/>
          </a:xfrm>
          <a:prstGeom prst="leftBrac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/>
        </p:nvSpPr>
        <p:spPr>
          <a:xfrm>
            <a:off x="3234775" y="1486188"/>
            <a:ext cx="1047364" cy="5067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birth</a:t>
            </a:r>
            <a:r>
              <a:rPr lang="zh-CN" altLang="en-US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 </a:t>
            </a:r>
            <a:r>
              <a:rPr lang="en-US" altLang="zh-CN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rate</a:t>
            </a:r>
            <a:endParaRPr lang="zh-CN" altLang="en-US" b="1" dirty="0">
              <a:latin typeface="华文仿宋" panose="02010600040101010101" pitchFamily="2" charset="-122"/>
              <a:ea typeface="华文仿宋" panose="02010600040101010101" pitchFamily="2" charset="-122"/>
            </a:endParaRP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3504" b="3553"/>
          <a:stretch>
            <a:fillRect/>
          </a:stretch>
        </p:blipFill>
        <p:spPr>
          <a:xfrm>
            <a:off x="8022555" y="1505024"/>
            <a:ext cx="2408567" cy="615301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103485" y="880942"/>
            <a:ext cx="5820513" cy="564762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/>
          <a:srcRect t="744"/>
          <a:stretch>
            <a:fillRect/>
          </a:stretch>
        </p:blipFill>
        <p:spPr>
          <a:xfrm>
            <a:off x="316325" y="960064"/>
            <a:ext cx="5772192" cy="5568504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29689" y="329752"/>
            <a:ext cx="2201392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bg2">
                    <a:lumMod val="1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Model Outcome</a:t>
            </a:r>
            <a:endParaRPr lang="zh-CN" altLang="en-US" sz="24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501674"/>
            <a:ext cx="2743200" cy="365125"/>
          </a:xfrm>
        </p:spPr>
        <p:txBody>
          <a:bodyPr/>
          <a:lstStyle/>
          <a:p>
            <a:fld id="{4D82BDE0-6DA3-42A8-8A1A-A62FF90D22BC}" type="datetime1">
              <a:rPr lang="zh-CN" altLang="en-US" b="1" smtClean="0"/>
              <a:t>2026/7/22</a:t>
            </a:fld>
            <a:endParaRPr lang="zh-CN" altLang="en-US" b="1" dirty="0"/>
          </a:p>
        </p:txBody>
      </p:sp>
      <p:sp>
        <p:nvSpPr>
          <p:cNvPr id="4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501674"/>
            <a:ext cx="4114800" cy="365125"/>
          </a:xfrm>
        </p:spPr>
        <p:txBody>
          <a:bodyPr/>
          <a:lstStyle/>
          <a:p>
            <a:r>
              <a:rPr lang="en-US" altLang="zh-CN" b="1" dirty="0"/>
              <a:t>Nanjing University</a:t>
            </a:r>
            <a:endParaRPr lang="zh-CN" altLang="en-US" b="1" dirty="0"/>
          </a:p>
        </p:txBody>
      </p:sp>
      <p:sp>
        <p:nvSpPr>
          <p:cNvPr id="5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501674"/>
            <a:ext cx="2743200" cy="365125"/>
          </a:xfrm>
        </p:spPr>
        <p:txBody>
          <a:bodyPr/>
          <a:lstStyle/>
          <a:p>
            <a:fld id="{5618AB4B-60FB-4198-86E6-D67A0AFD8D6E}" type="slidenum">
              <a:rPr lang="zh-CN" altLang="en-US" b="1" smtClean="0"/>
              <a:t>16</a:t>
            </a:fld>
            <a:endParaRPr lang="zh-CN" altLang="en-US" b="1" dirty="0"/>
          </a:p>
        </p:txBody>
      </p:sp>
      <p:sp>
        <p:nvSpPr>
          <p:cNvPr id="10" name="文本框 9"/>
          <p:cNvSpPr txBox="1"/>
          <p:nvPr>
            <p:custDataLst>
              <p:tags r:id="rId3"/>
            </p:custDataLst>
          </p:nvPr>
        </p:nvSpPr>
        <p:spPr>
          <a:xfrm>
            <a:off x="2277035" y="956035"/>
            <a:ext cx="992621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latin typeface="Aptos Narrow" panose="020B0004020202020204" pitchFamily="34" charset="0"/>
                <a:ea typeface="华文宋体" panose="02010600040101010101" pitchFamily="2" charset="-122"/>
              </a:rPr>
              <a:t>&lt; 1 Myr </a:t>
            </a:r>
          </a:p>
        </p:txBody>
      </p:sp>
      <p:sp>
        <p:nvSpPr>
          <p:cNvPr id="11" name="文本框 10"/>
          <p:cNvSpPr txBox="1"/>
          <p:nvPr>
            <p:custDataLst>
              <p:tags r:id="rId4"/>
            </p:custDataLst>
          </p:nvPr>
        </p:nvSpPr>
        <p:spPr>
          <a:xfrm>
            <a:off x="8110818" y="956035"/>
            <a:ext cx="992621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latin typeface="Aptos Narrow" panose="020B0004020202020204" pitchFamily="34" charset="0"/>
                <a:ea typeface="华文宋体" panose="02010600040101010101" pitchFamily="2" charset="-122"/>
              </a:rPr>
              <a:t>1-4 Myr 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9"/>
          <a:srcRect t="-1" r="68302" b="-12901"/>
          <a:stretch>
            <a:fillRect/>
          </a:stretch>
        </p:blipFill>
        <p:spPr>
          <a:xfrm>
            <a:off x="1901877" y="895695"/>
            <a:ext cx="420202" cy="41697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9"/>
          <a:srcRect t="-1" r="68302" b="-12901"/>
          <a:stretch>
            <a:fillRect/>
          </a:stretch>
        </p:blipFill>
        <p:spPr>
          <a:xfrm>
            <a:off x="7733082" y="902680"/>
            <a:ext cx="420202" cy="41697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4400" y="1346444"/>
            <a:ext cx="4984428" cy="416543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34" y="1209171"/>
            <a:ext cx="6217132" cy="459002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38200" y="662921"/>
            <a:ext cx="445586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Main Result on </a:t>
            </a:r>
            <a:r>
              <a:rPr lang="en-US" altLang="zh-CN" sz="2400" b="1" i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Kick Velocity</a:t>
            </a:r>
            <a:endParaRPr lang="zh-CN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2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501674"/>
            <a:ext cx="2743200" cy="365125"/>
          </a:xfrm>
        </p:spPr>
        <p:txBody>
          <a:bodyPr/>
          <a:lstStyle/>
          <a:p>
            <a:fld id="{4D82BDE0-6DA3-42A8-8A1A-A62FF90D22BC}" type="datetime1">
              <a:rPr lang="zh-CN" altLang="en-US" b="1" smtClean="0"/>
              <a:t>2026/7/22</a:t>
            </a:fld>
            <a:endParaRPr lang="zh-CN" altLang="en-US" b="1" dirty="0"/>
          </a:p>
        </p:txBody>
      </p:sp>
      <p:sp>
        <p:nvSpPr>
          <p:cNvPr id="3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501674"/>
            <a:ext cx="4114800" cy="365125"/>
          </a:xfrm>
        </p:spPr>
        <p:txBody>
          <a:bodyPr/>
          <a:lstStyle/>
          <a:p>
            <a:r>
              <a:rPr lang="en-US" altLang="zh-CN" b="1" dirty="0"/>
              <a:t>Nanjing University</a:t>
            </a:r>
            <a:endParaRPr lang="zh-CN" altLang="en-US" b="1" dirty="0"/>
          </a:p>
        </p:txBody>
      </p:sp>
      <p:sp>
        <p:nvSpPr>
          <p:cNvPr id="5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501674"/>
            <a:ext cx="2743200" cy="365125"/>
          </a:xfrm>
        </p:spPr>
        <p:txBody>
          <a:bodyPr/>
          <a:lstStyle/>
          <a:p>
            <a:fld id="{5618AB4B-60FB-4198-86E6-D67A0AFD8D6E}" type="slidenum">
              <a:rPr lang="zh-CN" altLang="en-US" b="1" smtClean="0"/>
              <a:t>17</a:t>
            </a:fld>
            <a:endParaRPr lang="zh-CN" altLang="en-US" b="1" dirty="0"/>
          </a:p>
        </p:txBody>
      </p:sp>
      <p:sp>
        <p:nvSpPr>
          <p:cNvPr id="8" name="文本框 7"/>
          <p:cNvSpPr txBox="1"/>
          <p:nvPr/>
        </p:nvSpPr>
        <p:spPr>
          <a:xfrm>
            <a:off x="1657144" y="5795289"/>
            <a:ext cx="4165602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i="1" dirty="0">
                <a:solidFill>
                  <a:srgbClr val="FFFF00"/>
                </a:solidFill>
                <a:highlight>
                  <a:srgbClr val="000080"/>
                </a:highlight>
                <a:latin typeface="华文宋体" panose="02010600040101010101" pitchFamily="2" charset="-122"/>
                <a:ea typeface="华文宋体" panose="02010600040101010101" pitchFamily="2" charset="-122"/>
              </a:rPr>
              <a:t>Supports Multiple Supernovae Chanels!</a:t>
            </a:r>
            <a:endParaRPr lang="zh-CN" altLang="en-US" sz="2000" b="1" i="1" dirty="0">
              <a:solidFill>
                <a:srgbClr val="FFFF00"/>
              </a:solidFill>
              <a:highlight>
                <a:srgbClr val="000080"/>
              </a:highlight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518410" y="2928620"/>
            <a:ext cx="3326765" cy="492760"/>
          </a:xfrm>
          <a:prstGeom prst="rect">
            <a:avLst/>
          </a:prstGeom>
          <a:solidFill>
            <a:srgbClr val="CC0099">
              <a:alpha val="17000"/>
            </a:srgbClr>
          </a:solidFill>
          <a:ln w="38100">
            <a:solidFill>
              <a:srgbClr val="CC0099"/>
            </a:solidFill>
          </a:ln>
        </p:spPr>
        <p:txBody>
          <a:bodyPr wrap="square" rtlCol="0">
            <a:noAutofit/>
          </a:bodyPr>
          <a:lstStyle/>
          <a:p>
            <a:endParaRPr lang="zh-CN" altLang="en-US" sz="2100" dirty="0"/>
          </a:p>
        </p:txBody>
      </p:sp>
      <p:sp>
        <p:nvSpPr>
          <p:cNvPr id="7" name="文本框 6"/>
          <p:cNvSpPr txBox="1"/>
          <p:nvPr/>
        </p:nvSpPr>
        <p:spPr>
          <a:xfrm>
            <a:off x="9231630" y="2790825"/>
            <a:ext cx="53340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4400" b="1" dirty="0">
                <a:solidFill>
                  <a:srgbClr val="FF0000"/>
                </a:solidFill>
                <a:sym typeface="+mn-ea"/>
              </a:rPr>
              <a:t>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685290"/>
            <a:ext cx="5474970" cy="388747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30"/>
          <a:stretch>
            <a:fillRect/>
          </a:stretch>
        </p:blipFill>
        <p:spPr>
          <a:xfrm>
            <a:off x="485140" y="1483360"/>
            <a:ext cx="5585460" cy="420497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38200" y="662921"/>
            <a:ext cx="4455860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Main Result on </a:t>
            </a:r>
            <a:r>
              <a:rPr lang="en-US" altLang="zh-CN" sz="2400" b="1" i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Kick Velocity</a:t>
            </a:r>
            <a:endParaRPr lang="zh-CN" altLang="en-US" sz="2400" b="1" i="1" dirty="0">
              <a:solidFill>
                <a:srgbClr val="FF0000"/>
              </a:solidFill>
            </a:endParaRPr>
          </a:p>
        </p:txBody>
      </p:sp>
      <p:sp>
        <p:nvSpPr>
          <p:cNvPr id="2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501674"/>
            <a:ext cx="2743200" cy="365125"/>
          </a:xfrm>
        </p:spPr>
        <p:txBody>
          <a:bodyPr/>
          <a:lstStyle/>
          <a:p>
            <a:fld id="{4D82BDE0-6DA3-42A8-8A1A-A62FF90D22BC}" type="datetime1">
              <a:rPr lang="zh-CN" altLang="en-US" b="1" smtClean="0"/>
              <a:t>2026/7/22</a:t>
            </a:fld>
            <a:endParaRPr lang="zh-CN" altLang="en-US" b="1" dirty="0"/>
          </a:p>
        </p:txBody>
      </p:sp>
      <p:sp>
        <p:nvSpPr>
          <p:cNvPr id="3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501674"/>
            <a:ext cx="4114800" cy="365125"/>
          </a:xfrm>
        </p:spPr>
        <p:txBody>
          <a:bodyPr/>
          <a:lstStyle/>
          <a:p>
            <a:r>
              <a:rPr lang="en-US" altLang="zh-CN" b="1" dirty="0"/>
              <a:t>Nanjing University</a:t>
            </a:r>
            <a:endParaRPr lang="zh-CN" altLang="en-US" b="1" dirty="0"/>
          </a:p>
        </p:txBody>
      </p:sp>
      <p:sp>
        <p:nvSpPr>
          <p:cNvPr id="5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501674"/>
            <a:ext cx="2743200" cy="365125"/>
          </a:xfrm>
        </p:spPr>
        <p:txBody>
          <a:bodyPr/>
          <a:lstStyle/>
          <a:p>
            <a:fld id="{5618AB4B-60FB-4198-86E6-D67A0AFD8D6E}" type="slidenum">
              <a:rPr lang="zh-CN" altLang="en-US" b="1" smtClean="0"/>
              <a:t>18</a:t>
            </a:fld>
            <a:endParaRPr lang="zh-CN" altLang="en-US" b="1" dirty="0"/>
          </a:p>
        </p:txBody>
      </p:sp>
      <p:sp>
        <p:nvSpPr>
          <p:cNvPr id="6" name="文本框 5"/>
          <p:cNvSpPr txBox="1"/>
          <p:nvPr/>
        </p:nvSpPr>
        <p:spPr>
          <a:xfrm>
            <a:off x="2390140" y="3068955"/>
            <a:ext cx="2965450" cy="451485"/>
          </a:xfrm>
          <a:prstGeom prst="rect">
            <a:avLst/>
          </a:prstGeom>
          <a:solidFill>
            <a:srgbClr val="CC0099">
              <a:alpha val="17000"/>
            </a:srgbClr>
          </a:solidFill>
          <a:ln w="38100">
            <a:solidFill>
              <a:srgbClr val="CC0099"/>
            </a:solidFill>
          </a:ln>
        </p:spPr>
        <p:txBody>
          <a:bodyPr wrap="square" rtlCol="0">
            <a:noAutofit/>
          </a:bodyPr>
          <a:lstStyle/>
          <a:p>
            <a:endParaRPr lang="zh-CN" altLang="en-US" sz="2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246005" y="928547"/>
            <a:ext cx="10020389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i="1" dirty="0">
                <a:solidFill>
                  <a:schemeClr val="bg2">
                    <a:lumMod val="1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Single Maxwellian  </a:t>
            </a:r>
            <a:r>
              <a:rPr lang="en-US" altLang="zh-CN" sz="2400" dirty="0">
                <a:solidFill>
                  <a:schemeClr val="bg2">
                    <a:lumMod val="1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is </a:t>
            </a:r>
            <a:r>
              <a:rPr lang="en-US" altLang="zh-CN" sz="2400" b="1" i="1" dirty="0">
                <a:solidFill>
                  <a:srgbClr val="0000FF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NOT SUFFICIENT  </a:t>
            </a:r>
            <a:r>
              <a:rPr lang="en-US" altLang="zh-CN" sz="2400" dirty="0">
                <a:solidFill>
                  <a:schemeClr val="bg2">
                    <a:lumMod val="1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to describe observed pulsar population</a:t>
            </a:r>
            <a:endParaRPr lang="zh-CN" altLang="en-US" sz="2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501674"/>
            <a:ext cx="2743200" cy="365125"/>
          </a:xfrm>
        </p:spPr>
        <p:txBody>
          <a:bodyPr/>
          <a:lstStyle/>
          <a:p>
            <a:fld id="{4D82BDE0-6DA3-42A8-8A1A-A62FF90D22BC}" type="datetime1">
              <a:rPr lang="zh-CN" altLang="en-US" b="1" smtClean="0"/>
              <a:t>2026/7/22</a:t>
            </a:fld>
            <a:endParaRPr lang="zh-CN" altLang="en-US" b="1" dirty="0"/>
          </a:p>
        </p:txBody>
      </p:sp>
      <p:sp>
        <p:nvSpPr>
          <p:cNvPr id="4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501674"/>
            <a:ext cx="4114800" cy="365125"/>
          </a:xfrm>
        </p:spPr>
        <p:txBody>
          <a:bodyPr/>
          <a:lstStyle/>
          <a:p>
            <a:r>
              <a:rPr lang="en-US" altLang="zh-CN" b="1" dirty="0"/>
              <a:t>Nanjing University</a:t>
            </a:r>
            <a:endParaRPr lang="zh-CN" altLang="en-US" b="1" dirty="0"/>
          </a:p>
        </p:txBody>
      </p:sp>
      <p:sp>
        <p:nvSpPr>
          <p:cNvPr id="5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501674"/>
            <a:ext cx="2743200" cy="365125"/>
          </a:xfrm>
        </p:spPr>
        <p:txBody>
          <a:bodyPr/>
          <a:lstStyle/>
          <a:p>
            <a:fld id="{5618AB4B-60FB-4198-86E6-D67A0AFD8D6E}" type="slidenum">
              <a:rPr lang="zh-CN" altLang="en-US" b="1" smtClean="0"/>
              <a:t>19</a:t>
            </a:fld>
            <a:endParaRPr lang="zh-CN" altLang="en-US" b="1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413" y="1575110"/>
            <a:ext cx="9973076" cy="4137668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2988235" y="1843765"/>
            <a:ext cx="992621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latin typeface="Aptos Narrow" panose="020B0004020202020204" pitchFamily="34" charset="0"/>
                <a:ea typeface="华文宋体" panose="02010600040101010101" pitchFamily="2" charset="-122"/>
              </a:rPr>
              <a:t>&lt; 1 Myr </a:t>
            </a:r>
          </a:p>
        </p:txBody>
      </p: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8095578" y="1843765"/>
            <a:ext cx="992621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latin typeface="Aptos Narrow" panose="020B0004020202020204" pitchFamily="34" charset="0"/>
                <a:ea typeface="华文宋体" panose="02010600040101010101" pitchFamily="2" charset="-122"/>
              </a:rPr>
              <a:t>1-4 Myr 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rcRect t="-1" r="68302" b="-12901"/>
          <a:stretch>
            <a:fillRect/>
          </a:stretch>
        </p:blipFill>
        <p:spPr>
          <a:xfrm>
            <a:off x="2613077" y="1783425"/>
            <a:ext cx="420202" cy="41697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rcRect t="-1" r="68302" b="-12901"/>
          <a:stretch>
            <a:fillRect/>
          </a:stretch>
        </p:blipFill>
        <p:spPr>
          <a:xfrm>
            <a:off x="7717842" y="1790410"/>
            <a:ext cx="420202" cy="41697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642078" y="800261"/>
            <a:ext cx="2799212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i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Velocity Alteration </a:t>
            </a:r>
          </a:p>
          <a:p>
            <a:pPr algn="ctr"/>
            <a:r>
              <a:rPr lang="en-US" altLang="zh-CN" sz="2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by Galactic Potential</a:t>
            </a:r>
            <a:endParaRPr lang="zh-CN" altLang="en-US" sz="2800" b="1" dirty="0"/>
          </a:p>
        </p:txBody>
      </p:sp>
      <p:sp>
        <p:nvSpPr>
          <p:cNvPr id="2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501674"/>
            <a:ext cx="2743200" cy="365125"/>
          </a:xfrm>
        </p:spPr>
        <p:txBody>
          <a:bodyPr/>
          <a:lstStyle/>
          <a:p>
            <a:fld id="{4D82BDE0-6DA3-42A8-8A1A-A62FF90D22BC}" type="datetime1">
              <a:rPr lang="zh-CN" altLang="en-US" b="1" smtClean="0"/>
              <a:t>2026/7/22</a:t>
            </a:fld>
            <a:endParaRPr lang="zh-CN" altLang="en-US" b="1" dirty="0"/>
          </a:p>
        </p:txBody>
      </p:sp>
      <p:sp>
        <p:nvSpPr>
          <p:cNvPr id="3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501674"/>
            <a:ext cx="4114800" cy="365125"/>
          </a:xfrm>
        </p:spPr>
        <p:txBody>
          <a:bodyPr/>
          <a:lstStyle/>
          <a:p>
            <a:r>
              <a:rPr lang="en-US" altLang="zh-CN" b="1" dirty="0"/>
              <a:t>Nanjing University</a:t>
            </a:r>
            <a:endParaRPr lang="zh-CN" altLang="en-US" b="1" dirty="0"/>
          </a:p>
        </p:txBody>
      </p:sp>
      <p:sp>
        <p:nvSpPr>
          <p:cNvPr id="4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501674"/>
            <a:ext cx="2743200" cy="365125"/>
          </a:xfrm>
        </p:spPr>
        <p:txBody>
          <a:bodyPr/>
          <a:lstStyle/>
          <a:p>
            <a:fld id="{5618AB4B-60FB-4198-86E6-D67A0AFD8D6E}" type="slidenum">
              <a:rPr lang="zh-CN" altLang="en-US" b="1" smtClean="0"/>
              <a:t>20</a:t>
            </a:fld>
            <a:endParaRPr lang="zh-CN" altLang="en-US" b="1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290" y="800261"/>
            <a:ext cx="7981979" cy="5701413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5704840" y="3016885"/>
            <a:ext cx="5497830" cy="247015"/>
          </a:xfrm>
          <a:prstGeom prst="rect">
            <a:avLst/>
          </a:prstGeom>
          <a:solidFill>
            <a:srgbClr val="FFC000">
              <a:alpha val="27000"/>
            </a:srgbClr>
          </a:solidFill>
          <a:ln w="38100">
            <a:solidFill>
              <a:schemeClr val="accent2"/>
            </a:solidFill>
          </a:ln>
        </p:spPr>
        <p:txBody>
          <a:bodyPr wrap="square" rtlCol="0">
            <a:noAutofit/>
          </a:bodyPr>
          <a:lstStyle/>
          <a:p>
            <a:endParaRPr lang="zh-CN" altLang="en-US" sz="21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501674"/>
            <a:ext cx="2743200" cy="365125"/>
          </a:xfrm>
        </p:spPr>
        <p:txBody>
          <a:bodyPr/>
          <a:lstStyle/>
          <a:p>
            <a:fld id="{4D82BDE0-6DA3-42A8-8A1A-A62FF90D22BC}" type="datetime1">
              <a:rPr lang="zh-CN" altLang="en-US" b="1" smtClean="0"/>
              <a:t>2026/7/22</a:t>
            </a:fld>
            <a:endParaRPr lang="zh-CN" altLang="en-US" b="1" dirty="0"/>
          </a:p>
        </p:txBody>
      </p:sp>
      <p:sp>
        <p:nvSpPr>
          <p:cNvPr id="4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501674"/>
            <a:ext cx="4114800" cy="365125"/>
          </a:xfrm>
        </p:spPr>
        <p:txBody>
          <a:bodyPr/>
          <a:lstStyle/>
          <a:p>
            <a:r>
              <a:rPr lang="en-US" altLang="zh-CN" b="1" dirty="0"/>
              <a:t>Nanjing University</a:t>
            </a:r>
            <a:endParaRPr lang="zh-CN" altLang="en-US" b="1" dirty="0"/>
          </a:p>
        </p:txBody>
      </p:sp>
      <p:sp>
        <p:nvSpPr>
          <p:cNvPr id="5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501674"/>
            <a:ext cx="2743200" cy="365125"/>
          </a:xfrm>
        </p:spPr>
        <p:txBody>
          <a:bodyPr/>
          <a:lstStyle/>
          <a:p>
            <a:fld id="{5618AB4B-60FB-4198-86E6-D67A0AFD8D6E}" type="slidenum">
              <a:rPr lang="zh-CN" altLang="en-US" b="1" smtClean="0"/>
              <a:t>21</a:t>
            </a:fld>
            <a:endParaRPr lang="zh-CN" altLang="en-US" b="1" dirty="0"/>
          </a:p>
        </p:txBody>
      </p:sp>
      <p:sp>
        <p:nvSpPr>
          <p:cNvPr id="6" name="文本框 5"/>
          <p:cNvSpPr txBox="1"/>
          <p:nvPr/>
        </p:nvSpPr>
        <p:spPr>
          <a:xfrm>
            <a:off x="1483972" y="934666"/>
            <a:ext cx="419485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dirty="0">
                <a:latin typeface="华文宋体" panose="02010600040101010101" pitchFamily="2" charset="-122"/>
                <a:ea typeface="华文宋体" panose="02010600040101010101" pitchFamily="2" charset="-122"/>
              </a:rPr>
              <a:t>The Choice of </a:t>
            </a:r>
            <a:r>
              <a:rPr lang="en-US" altLang="zh-CN" sz="2400" b="1" i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Birth Scale Height</a:t>
            </a:r>
            <a:endParaRPr lang="zh-CN" altLang="en-US" sz="2400" b="1" i="1" dirty="0">
              <a:solidFill>
                <a:srgbClr val="FF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212" y="1666396"/>
            <a:ext cx="9973076" cy="4137668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1"/>
            </p:custDataLst>
          </p:nvPr>
        </p:nvSpPr>
        <p:spPr>
          <a:xfrm>
            <a:off x="3046020" y="1952985"/>
            <a:ext cx="992621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latin typeface="Aptos Narrow" panose="020B0004020202020204" pitchFamily="34" charset="0"/>
                <a:ea typeface="华文宋体" panose="02010600040101010101" pitchFamily="2" charset="-122"/>
              </a:rPr>
              <a:t>&lt; 1 Myr </a:t>
            </a:r>
          </a:p>
        </p:txBody>
      </p:sp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8153363" y="1952985"/>
            <a:ext cx="992621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b="1" dirty="0">
                <a:latin typeface="Aptos Narrow" panose="020B0004020202020204" pitchFamily="34" charset="0"/>
                <a:ea typeface="华文宋体" panose="02010600040101010101" pitchFamily="2" charset="-122"/>
              </a:rPr>
              <a:t>1-4 Myr 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6"/>
          <a:srcRect t="-1" r="68302" b="-12901"/>
          <a:stretch>
            <a:fillRect/>
          </a:stretch>
        </p:blipFill>
        <p:spPr>
          <a:xfrm>
            <a:off x="2670862" y="1892645"/>
            <a:ext cx="420202" cy="416978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6"/>
          <a:srcRect t="-1" r="68302" b="-12901"/>
          <a:stretch>
            <a:fillRect/>
          </a:stretch>
        </p:blipFill>
        <p:spPr>
          <a:xfrm>
            <a:off x="7775627" y="1899630"/>
            <a:ext cx="420202" cy="41697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3170" y="2117090"/>
            <a:ext cx="5494020" cy="3385820"/>
          </a:xfrm>
          <a:prstGeom prst="rect">
            <a:avLst/>
          </a:prstGeom>
        </p:spPr>
      </p:pic>
      <p:sp>
        <p:nvSpPr>
          <p:cNvPr id="3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501674"/>
            <a:ext cx="2743200" cy="365125"/>
          </a:xfrm>
        </p:spPr>
        <p:txBody>
          <a:bodyPr/>
          <a:lstStyle/>
          <a:p>
            <a:fld id="{4D82BDE0-6DA3-42A8-8A1A-A62FF90D22BC}" type="datetime1">
              <a:rPr lang="zh-CN" altLang="en-US" b="1" smtClean="0"/>
              <a:t>2026/7/22</a:t>
            </a:fld>
            <a:endParaRPr lang="zh-CN" altLang="en-US" b="1" dirty="0"/>
          </a:p>
        </p:txBody>
      </p:sp>
      <p:sp>
        <p:nvSpPr>
          <p:cNvPr id="4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501674"/>
            <a:ext cx="4114800" cy="365125"/>
          </a:xfrm>
        </p:spPr>
        <p:txBody>
          <a:bodyPr/>
          <a:lstStyle/>
          <a:p>
            <a:r>
              <a:rPr lang="en-US" altLang="zh-CN" b="1" dirty="0"/>
              <a:t>Nanjing University</a:t>
            </a:r>
            <a:endParaRPr lang="zh-CN" altLang="en-US" b="1" dirty="0"/>
          </a:p>
        </p:txBody>
      </p:sp>
      <p:sp>
        <p:nvSpPr>
          <p:cNvPr id="5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501674"/>
            <a:ext cx="2743200" cy="365125"/>
          </a:xfrm>
        </p:spPr>
        <p:txBody>
          <a:bodyPr/>
          <a:lstStyle/>
          <a:p>
            <a:fld id="{5618AB4B-60FB-4198-86E6-D67A0AFD8D6E}" type="slidenum">
              <a:rPr lang="zh-CN" altLang="en-US" b="1" smtClean="0"/>
              <a:t>22</a:t>
            </a:fld>
            <a:endParaRPr lang="zh-CN" altLang="en-US" b="1" dirty="0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" y="2255520"/>
            <a:ext cx="5768340" cy="313626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519796" y="892760"/>
            <a:ext cx="7152407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i="1" dirty="0">
                <a:solidFill>
                  <a:schemeClr val="bg2">
                    <a:lumMod val="1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Implication  for  Galactic  Diffuse  Gamma-ray  Emission</a:t>
            </a:r>
            <a:endParaRPr lang="zh-CN" altLang="en-US" sz="2400" b="1" i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19825" y="1486535"/>
            <a:ext cx="3452495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bg2">
                    <a:lumMod val="1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NS birth rate: ~0.75 per century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822592" y="3099727"/>
            <a:ext cx="3107805" cy="658865"/>
          </a:xfrm>
        </p:spPr>
        <p:txBody>
          <a:bodyPr>
            <a:normAutofit/>
          </a:bodyPr>
          <a:lstStyle/>
          <a:p>
            <a:pPr algn="just"/>
            <a:r>
              <a:rPr lang="en-US" altLang="zh-CN" sz="2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Thank you for your time!</a:t>
            </a:r>
            <a:endParaRPr lang="zh-CN" altLang="en-US" sz="24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3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501674"/>
            <a:ext cx="2743200" cy="365125"/>
          </a:xfrm>
        </p:spPr>
        <p:txBody>
          <a:bodyPr/>
          <a:lstStyle/>
          <a:p>
            <a:fld id="{4D82BDE0-6DA3-42A8-8A1A-A62FF90D22BC}" type="datetime1">
              <a:rPr lang="zh-CN" altLang="en-US" b="1" smtClean="0"/>
              <a:t>2026/7/22</a:t>
            </a:fld>
            <a:endParaRPr lang="zh-CN" altLang="en-US" b="1" dirty="0"/>
          </a:p>
        </p:txBody>
      </p:sp>
      <p:sp>
        <p:nvSpPr>
          <p:cNvPr id="4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501674"/>
            <a:ext cx="4114800" cy="365125"/>
          </a:xfrm>
        </p:spPr>
        <p:txBody>
          <a:bodyPr/>
          <a:lstStyle/>
          <a:p>
            <a:r>
              <a:rPr lang="en-US" altLang="zh-CN" b="1" dirty="0"/>
              <a:t>Nanjing University</a:t>
            </a:r>
            <a:endParaRPr lang="zh-CN" altLang="en-US" b="1" dirty="0"/>
          </a:p>
        </p:txBody>
      </p:sp>
      <p:sp>
        <p:nvSpPr>
          <p:cNvPr id="5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501674"/>
            <a:ext cx="2743200" cy="365125"/>
          </a:xfrm>
        </p:spPr>
        <p:txBody>
          <a:bodyPr/>
          <a:lstStyle/>
          <a:p>
            <a:fld id="{5618AB4B-60FB-4198-86E6-D67A0AFD8D6E}" type="slidenum">
              <a:rPr lang="zh-CN" altLang="en-US" b="1" smtClean="0"/>
              <a:t>23</a:t>
            </a:fld>
            <a:endParaRPr lang="zh-CN" altLang="en-US" b="1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8533130" y="160"/>
            <a:ext cx="77204" cy="6866639"/>
          </a:xfrm>
          <a:prstGeom prst="line">
            <a:avLst/>
          </a:prstGeom>
          <a:ln w="28575">
            <a:solidFill>
              <a:schemeClr val="tx1"/>
            </a:solidFill>
            <a:prstDash val="sysDot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708024" y="715719"/>
            <a:ext cx="4323735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Summary </a:t>
            </a:r>
            <a:endParaRPr lang="zh-CN" altLang="en-US" sz="2800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98878" y="1237896"/>
            <a:ext cx="7042638" cy="2604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chemeClr val="bg2">
                    <a:lumMod val="1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natal kick velocity distribution is strongly </a:t>
            </a:r>
            <a:r>
              <a:rPr lang="en-US" altLang="zh-CN" sz="2000" b="1" dirty="0">
                <a:solidFill>
                  <a:schemeClr val="bg2">
                    <a:lumMod val="1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bimodal</a:t>
            </a:r>
          </a:p>
          <a:p>
            <a:pPr marL="342900" indent="-342900" algn="just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zh-CN" altLang="zh-CN" sz="20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Magnetic field evolution</a:t>
            </a:r>
            <a:r>
              <a:rPr lang="zh-CN" altLang="zh-CN" sz="2000" dirty="0">
                <a:latin typeface="华文宋体" panose="02010600040101010101" pitchFamily="2" charset="-122"/>
                <a:ea typeface="华文宋体" panose="02010600040101010101" pitchFamily="2" charset="-122"/>
              </a:rPr>
              <a:t> regulates the observable lifetime of pulsar, </a:t>
            </a:r>
            <a:r>
              <a:rPr lang="en-US" altLang="zh-CN" sz="2000" dirty="0">
                <a:latin typeface="华文宋体" panose="02010600040101010101" pitchFamily="2" charset="-122"/>
                <a:ea typeface="华文宋体" panose="02010600040101010101" pitchFamily="2" charset="-122"/>
              </a:rPr>
              <a:t>thus </a:t>
            </a:r>
            <a:r>
              <a:rPr lang="zh-CN" altLang="zh-CN" sz="2000" dirty="0">
                <a:latin typeface="华文宋体" panose="02010600040101010101" pitchFamily="2" charset="-122"/>
                <a:ea typeface="华文宋体" panose="02010600040101010101" pitchFamily="2" charset="-122"/>
              </a:rPr>
              <a:t>crucial for obtaining </a:t>
            </a:r>
            <a:r>
              <a:rPr lang="en-US" altLang="zh-CN" sz="2000" dirty="0">
                <a:latin typeface="华文宋体" panose="02010600040101010101" pitchFamily="2" charset="-122"/>
                <a:ea typeface="华文宋体" panose="02010600040101010101" pitchFamily="2" charset="-122"/>
              </a:rPr>
              <a:t>synthetic</a:t>
            </a:r>
            <a:r>
              <a:rPr lang="zh-CN" altLang="zh-CN" sz="2000" dirty="0">
                <a:latin typeface="华文宋体" panose="02010600040101010101" pitchFamily="2" charset="-122"/>
                <a:ea typeface="华文宋体" panose="02010600040101010101" pitchFamily="2" charset="-122"/>
              </a:rPr>
              <a:t> samples </a:t>
            </a:r>
            <a:r>
              <a:rPr lang="en-US" altLang="zh-CN" sz="2000" dirty="0">
                <a:latin typeface="华文宋体" panose="02010600040101010101" pitchFamily="2" charset="-122"/>
                <a:ea typeface="华文宋体" panose="02010600040101010101" pitchFamily="2" charset="-122"/>
              </a:rPr>
              <a:t>which</a:t>
            </a:r>
            <a:r>
              <a:rPr lang="zh-CN" altLang="zh-CN" sz="2000" dirty="0">
                <a:latin typeface="华文宋体" panose="02010600040101010101" pitchFamily="2" charset="-122"/>
                <a:ea typeface="华文宋体" panose="02010600040101010101" pitchFamily="2" charset="-122"/>
              </a:rPr>
              <a:t> are consistent with the observed </a:t>
            </a:r>
            <a:r>
              <a:rPr lang="en-US" altLang="zh-CN" sz="2000" dirty="0">
                <a:latin typeface="华文宋体" panose="02010600040101010101" pitchFamily="2" charset="-122"/>
                <a:ea typeface="华文宋体" panose="02010600040101010101" pitchFamily="2" charset="-122"/>
              </a:rPr>
              <a:t>population of pulsars</a:t>
            </a:r>
            <a:r>
              <a:rPr lang="zh-CN" altLang="zh-CN" sz="2000" dirty="0">
                <a:latin typeface="华文宋体" panose="02010600040101010101" pitchFamily="2" charset="-122"/>
                <a:ea typeface="华文宋体" panose="02010600040101010101" pitchFamily="2" charset="-122"/>
              </a:rPr>
              <a:t>.</a:t>
            </a:r>
            <a:endParaRPr lang="en-US" altLang="zh-CN" sz="2000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pPr marL="342900" indent="-342900" algn="just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zh-CN" altLang="zh-CN" sz="20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Galactic dynamics </a:t>
            </a:r>
            <a:r>
              <a:rPr lang="zh-CN" altLang="zh-CN" sz="2000" dirty="0">
                <a:latin typeface="华文宋体" panose="02010600040101010101" pitchFamily="2" charset="-122"/>
                <a:ea typeface="华文宋体" panose="02010600040101010101" pitchFamily="2" charset="-122"/>
              </a:rPr>
              <a:t>can produce statistically significant changes in velocity-related observables on timescales as short as a few million years.</a:t>
            </a:r>
            <a:endParaRPr lang="en-US" altLang="zh-CN" sz="2000" dirty="0">
              <a:solidFill>
                <a:schemeClr val="bg2">
                  <a:lumMod val="10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708023" y="4124802"/>
            <a:ext cx="6921501" cy="5219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F</a:t>
            </a:r>
            <a:r>
              <a:rPr lang="en-US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uture</a:t>
            </a:r>
            <a:r>
              <a:rPr lang="zh-CN" altLang="zh-CN" sz="2800" dirty="0">
                <a:latin typeface="华文宋体" panose="02010600040101010101" pitchFamily="2" charset="-122"/>
                <a:ea typeface="华文宋体" panose="02010600040101010101" pitchFamily="2" charset="-122"/>
              </a:rPr>
              <a:t> improvements</a:t>
            </a:r>
            <a:endParaRPr lang="zh-CN" altLang="en-US" sz="4000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98830" y="4646930"/>
            <a:ext cx="7178675" cy="1168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altLang="zh-CN" sz="2000" dirty="0">
                <a:latin typeface="华文宋体" panose="02010600040101010101" pitchFamily="2" charset="-122"/>
                <a:ea typeface="华文宋体" panose="02010600040101010101" pitchFamily="2" charset="-122"/>
              </a:rPr>
              <a:t>We need to build</a:t>
            </a:r>
            <a:r>
              <a:rPr lang="zh-CN" altLang="zh-CN" sz="2000" dirty="0">
                <a:latin typeface="华文宋体" panose="02010600040101010101" pitchFamily="2" charset="-122"/>
                <a:ea typeface="华文宋体" panose="02010600040101010101" pitchFamily="2" charset="-122"/>
              </a:rPr>
              <a:t> </a:t>
            </a:r>
            <a:r>
              <a:rPr lang="zh-CN" altLang="zh-CN" sz="20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a larger </a:t>
            </a:r>
            <a:r>
              <a:rPr lang="en-US" altLang="zh-CN" sz="20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pulsar database</a:t>
            </a:r>
            <a:r>
              <a:rPr lang="zh-CN" altLang="zh-CN" sz="20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with precise parallaxes and proper motions</a:t>
            </a:r>
            <a:r>
              <a:rPr lang="zh-CN" altLang="zh-CN" sz="2000" dirty="0">
                <a:latin typeface="华文宋体" panose="02010600040101010101" pitchFamily="2" charset="-122"/>
                <a:ea typeface="华文宋体" panose="02010600040101010101" pitchFamily="2" charset="-122"/>
              </a:rPr>
              <a:t>.</a:t>
            </a:r>
            <a:endParaRPr lang="en-US" altLang="zh-CN" sz="2000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zh-CN" altLang="zh-CN" sz="2000" dirty="0">
                <a:latin typeface="华文宋体" panose="02010600040101010101" pitchFamily="2" charset="-122"/>
                <a:ea typeface="华文宋体" panose="02010600040101010101" pitchFamily="2" charset="-122"/>
              </a:rPr>
              <a:t>Jointly model the </a:t>
            </a:r>
            <a:r>
              <a:rPr lang="zh-CN" altLang="zh-CN" sz="20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binary evolution </a:t>
            </a:r>
            <a:r>
              <a:rPr lang="zh-CN" altLang="zh-CN" sz="2000" dirty="0">
                <a:latin typeface="华文宋体" panose="02010600040101010101" pitchFamily="2" charset="-122"/>
                <a:ea typeface="华文宋体" panose="02010600040101010101" pitchFamily="2" charset="-122"/>
              </a:rPr>
              <a:t>and </a:t>
            </a:r>
            <a:r>
              <a:rPr lang="zh-CN" altLang="zh-CN" sz="20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supernova processes</a:t>
            </a:r>
            <a:r>
              <a:rPr lang="zh-CN" altLang="zh-CN" sz="2000" dirty="0">
                <a:latin typeface="华文宋体" panose="02010600040101010101" pitchFamily="2" charset="-122"/>
                <a:ea typeface="华文宋体" panose="02010600040101010101" pitchFamily="2" charset="-122"/>
              </a:rPr>
              <a:t>.</a:t>
            </a:r>
            <a:endParaRPr lang="en-US" altLang="zh-CN" sz="2400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2490" y="948558"/>
            <a:ext cx="5715042" cy="555311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375" y="899881"/>
            <a:ext cx="5734092" cy="5553116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838200" y="383653"/>
            <a:ext cx="126877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4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NE2025</a:t>
            </a:r>
            <a:endParaRPr lang="zh-CN" altLang="en-US" sz="2400" b="1" i="1" dirty="0"/>
          </a:p>
        </p:txBody>
      </p:sp>
      <p:sp>
        <p:nvSpPr>
          <p:cNvPr id="3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501674"/>
            <a:ext cx="2743200" cy="365125"/>
          </a:xfrm>
        </p:spPr>
        <p:txBody>
          <a:bodyPr/>
          <a:lstStyle/>
          <a:p>
            <a:fld id="{4D82BDE0-6DA3-42A8-8A1A-A62FF90D22BC}" type="datetime1">
              <a:rPr lang="zh-CN" altLang="en-US" b="1" smtClean="0"/>
              <a:t>2026/7/22</a:t>
            </a:fld>
            <a:endParaRPr lang="zh-CN" altLang="en-US" b="1" dirty="0"/>
          </a:p>
        </p:txBody>
      </p:sp>
      <p:sp>
        <p:nvSpPr>
          <p:cNvPr id="4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501674"/>
            <a:ext cx="4114800" cy="365125"/>
          </a:xfrm>
        </p:spPr>
        <p:txBody>
          <a:bodyPr/>
          <a:lstStyle/>
          <a:p>
            <a:r>
              <a:rPr lang="en-US" altLang="zh-CN" b="1" dirty="0"/>
              <a:t>Nanjing University</a:t>
            </a:r>
            <a:endParaRPr lang="zh-CN" altLang="en-US" b="1" dirty="0"/>
          </a:p>
        </p:txBody>
      </p:sp>
      <p:sp>
        <p:nvSpPr>
          <p:cNvPr id="5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501674"/>
            <a:ext cx="2743200" cy="365125"/>
          </a:xfrm>
        </p:spPr>
        <p:txBody>
          <a:bodyPr/>
          <a:lstStyle/>
          <a:p>
            <a:fld id="{5618AB4B-60FB-4198-86E6-D67A0AFD8D6E}" type="slidenum">
              <a:rPr lang="zh-CN" altLang="en-US" b="1" smtClean="0"/>
              <a:t>24</a:t>
            </a:fld>
            <a:endParaRPr lang="zh-CN" altLang="en-US" b="1" dirty="0"/>
          </a:p>
        </p:txBody>
      </p:sp>
      <p:sp>
        <p:nvSpPr>
          <p:cNvPr id="6" name="文本框 5"/>
          <p:cNvSpPr txBox="1"/>
          <p:nvPr/>
        </p:nvSpPr>
        <p:spPr>
          <a:xfrm>
            <a:off x="2209800" y="1009006"/>
            <a:ext cx="992621" cy="337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Aptos Narrow" panose="020B0004020202020204" pitchFamily="34" charset="0"/>
                <a:ea typeface="华文宋体" panose="02010600040101010101" pitchFamily="2" charset="-122"/>
              </a:rPr>
              <a:t>&lt; 1 Myr </a:t>
            </a:r>
            <a:endParaRPr lang="zh-CN" altLang="en-US" sz="1600" dirty="0">
              <a:latin typeface="Aptos Narrow" panose="020B0004020202020204" pitchFamily="34" charset="0"/>
              <a:ea typeface="华文宋体" panose="02010600040101010101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947390" y="1009006"/>
            <a:ext cx="992621" cy="337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b="1" dirty="0">
                <a:latin typeface="Aptos Narrow" panose="020B0004020202020204" pitchFamily="34" charset="0"/>
                <a:ea typeface="华文宋体" panose="02010600040101010101" pitchFamily="2" charset="-122"/>
              </a:rPr>
              <a:t>1-4 Myr </a:t>
            </a:r>
            <a:endParaRPr lang="zh-CN" altLang="en-US" sz="1600" dirty="0">
              <a:latin typeface="Aptos Narrow" panose="020B0004020202020204" pitchFamily="34" charset="0"/>
              <a:ea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501674"/>
            <a:ext cx="2743200" cy="365125"/>
          </a:xfrm>
        </p:spPr>
        <p:txBody>
          <a:bodyPr/>
          <a:lstStyle/>
          <a:p>
            <a:fld id="{4D82BDE0-6DA3-42A8-8A1A-A62FF90D22BC}" type="datetime1">
              <a:rPr lang="zh-CN" altLang="en-US" b="1" smtClean="0"/>
              <a:t>2026/7/22</a:t>
            </a:fld>
            <a:endParaRPr lang="zh-CN" altLang="en-US" b="1" dirty="0"/>
          </a:p>
        </p:txBody>
      </p:sp>
      <p:sp>
        <p:nvSpPr>
          <p:cNvPr id="4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501674"/>
            <a:ext cx="4114800" cy="365125"/>
          </a:xfrm>
        </p:spPr>
        <p:txBody>
          <a:bodyPr/>
          <a:lstStyle/>
          <a:p>
            <a:r>
              <a:rPr lang="en-US" altLang="zh-CN" b="1" dirty="0"/>
              <a:t>Nanjing University</a:t>
            </a:r>
            <a:endParaRPr lang="zh-CN" altLang="en-US" b="1" dirty="0"/>
          </a:p>
        </p:txBody>
      </p:sp>
      <p:sp>
        <p:nvSpPr>
          <p:cNvPr id="5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501674"/>
            <a:ext cx="2743200" cy="365125"/>
          </a:xfrm>
        </p:spPr>
        <p:txBody>
          <a:bodyPr/>
          <a:lstStyle/>
          <a:p>
            <a:fld id="{5618AB4B-60FB-4198-86E6-D67A0AFD8D6E}" type="slidenum">
              <a:rPr lang="zh-CN" altLang="en-US" b="1" smtClean="0"/>
              <a:t>25</a:t>
            </a:fld>
            <a:endParaRPr lang="zh-CN" altLang="en-US" b="1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rcRect t="9477"/>
          <a:stretch>
            <a:fillRect/>
          </a:stretch>
        </p:blipFill>
        <p:spPr>
          <a:xfrm>
            <a:off x="436245" y="104775"/>
            <a:ext cx="7200900" cy="35179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305" y="3588385"/>
            <a:ext cx="7413625" cy="291338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501674"/>
            <a:ext cx="2743200" cy="365125"/>
          </a:xfrm>
        </p:spPr>
        <p:txBody>
          <a:bodyPr/>
          <a:lstStyle/>
          <a:p>
            <a:fld id="{4D82BDE0-6DA3-42A8-8A1A-A62FF90D22BC}" type="datetime1">
              <a:rPr lang="zh-CN" altLang="en-US" b="1" smtClean="0"/>
              <a:t>2026/7/22</a:t>
            </a:fld>
            <a:endParaRPr lang="zh-CN" altLang="en-US" b="1" dirty="0"/>
          </a:p>
        </p:txBody>
      </p:sp>
      <p:sp>
        <p:nvSpPr>
          <p:cNvPr id="3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501674"/>
            <a:ext cx="4114800" cy="365125"/>
          </a:xfrm>
        </p:spPr>
        <p:txBody>
          <a:bodyPr/>
          <a:lstStyle/>
          <a:p>
            <a:r>
              <a:rPr lang="en-US" altLang="zh-CN" b="1" dirty="0"/>
              <a:t>Nanjing University</a:t>
            </a:r>
            <a:endParaRPr lang="zh-CN" altLang="en-US" b="1" dirty="0"/>
          </a:p>
        </p:txBody>
      </p:sp>
      <p:sp>
        <p:nvSpPr>
          <p:cNvPr id="5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501674"/>
            <a:ext cx="2743200" cy="365125"/>
          </a:xfrm>
        </p:spPr>
        <p:txBody>
          <a:bodyPr/>
          <a:lstStyle/>
          <a:p>
            <a:fld id="{5618AB4B-60FB-4198-86E6-D67A0AFD8D6E}" type="slidenum">
              <a:rPr lang="zh-CN" altLang="en-US" b="1" smtClean="0"/>
              <a:t>26</a:t>
            </a:fld>
            <a:endParaRPr lang="zh-CN" altLang="en-US" b="1" dirty="0"/>
          </a:p>
        </p:txBody>
      </p:sp>
      <p:sp>
        <p:nvSpPr>
          <p:cNvPr id="6" name="文本框 5"/>
          <p:cNvSpPr txBox="1"/>
          <p:nvPr/>
        </p:nvSpPr>
        <p:spPr>
          <a:xfrm>
            <a:off x="1246676" y="490432"/>
            <a:ext cx="4849324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660033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What is Magneto-Thermal Evolution of NSs?</a:t>
            </a:r>
            <a:endParaRPr lang="zh-CN" altLang="en-US" sz="2000" b="1" dirty="0">
              <a:solidFill>
                <a:srgbClr val="660033"/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991" y="1214148"/>
            <a:ext cx="9320018" cy="4917753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7964170" y="536575"/>
            <a:ext cx="2677160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altLang="zh-CN" sz="1400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S</a:t>
            </a:r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.</a:t>
            </a:r>
            <a:r>
              <a:rPr lang="it-IT" altLang="zh-CN" sz="1400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 Ascenzi, D. Vigano </a:t>
            </a:r>
            <a:r>
              <a:rPr lang="it-IT" altLang="zh-CN" sz="1400" i="1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et al. </a:t>
            </a:r>
            <a:r>
              <a:rPr lang="it-IT" altLang="zh-CN" sz="1400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(2024)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501674"/>
            <a:ext cx="2743200" cy="365125"/>
          </a:xfrm>
        </p:spPr>
        <p:txBody>
          <a:bodyPr/>
          <a:lstStyle/>
          <a:p>
            <a:fld id="{4D82BDE0-6DA3-42A8-8A1A-A62FF90D22BC}" type="datetime1">
              <a:rPr lang="zh-CN" altLang="en-US" b="1" smtClean="0"/>
              <a:t>2026/7/22</a:t>
            </a:fld>
            <a:endParaRPr lang="zh-CN" altLang="en-US" b="1" dirty="0"/>
          </a:p>
        </p:txBody>
      </p:sp>
      <p:sp>
        <p:nvSpPr>
          <p:cNvPr id="3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501674"/>
            <a:ext cx="4114800" cy="365125"/>
          </a:xfrm>
        </p:spPr>
        <p:txBody>
          <a:bodyPr/>
          <a:lstStyle/>
          <a:p>
            <a:r>
              <a:rPr lang="en-US" altLang="zh-CN" b="1" dirty="0"/>
              <a:t>Nanjing University</a:t>
            </a:r>
            <a:endParaRPr lang="zh-CN" altLang="en-US" b="1" dirty="0"/>
          </a:p>
        </p:txBody>
      </p:sp>
      <p:sp>
        <p:nvSpPr>
          <p:cNvPr id="5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501674"/>
            <a:ext cx="2743200" cy="365125"/>
          </a:xfrm>
        </p:spPr>
        <p:txBody>
          <a:bodyPr/>
          <a:lstStyle/>
          <a:p>
            <a:fld id="{5618AB4B-60FB-4198-86E6-D67A0AFD8D6E}" type="slidenum">
              <a:rPr lang="zh-CN" altLang="en-US" b="1" smtClean="0"/>
              <a:t>27</a:t>
            </a:fld>
            <a:endParaRPr lang="zh-CN" altLang="en-US" b="1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8606" y="1421805"/>
            <a:ext cx="6347691" cy="485852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5454" y="1421805"/>
            <a:ext cx="5427531" cy="480048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rcRect l="1754" t="11602" r="-1754" b="11604"/>
          <a:stretch>
            <a:fillRect/>
          </a:stretch>
        </p:blipFill>
        <p:spPr>
          <a:xfrm>
            <a:off x="8153400" y="474370"/>
            <a:ext cx="1461263" cy="726089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9766935" y="747395"/>
            <a:ext cx="1721485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2">
                    <a:lumMod val="25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S. Johnston (2017)</a:t>
            </a:r>
            <a:endParaRPr lang="zh-CN" altLang="en-US" sz="1400" dirty="0">
              <a:solidFill>
                <a:schemeClr val="bg2">
                  <a:lumMod val="25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894919" y="702214"/>
            <a:ext cx="1269749" cy="337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600" i="1" dirty="0">
                <a:solidFill>
                  <a:schemeClr val="bg2">
                    <a:lumMod val="25000"/>
                  </a:schemeClr>
                </a:solidFill>
                <a:latin typeface="Aptos Narrow" panose="020B0004020202020204" pitchFamily="34" charset="0"/>
                <a:ea typeface="华文宋体" panose="02010600040101010101" pitchFamily="2" charset="-122"/>
              </a:rPr>
              <a:t>定义比较量</a:t>
            </a:r>
            <a:endParaRPr lang="zh-CN" altLang="en-US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5"/>
          <p:cNvSpPr>
            <a:spLocks noGrp="1"/>
          </p:cNvSpPr>
          <p:nvPr>
            <p:ph type="dt" sz="half" idx="10"/>
          </p:nvPr>
        </p:nvSpPr>
        <p:spPr>
          <a:xfrm>
            <a:off x="838200" y="6501674"/>
            <a:ext cx="2743200" cy="365125"/>
          </a:xfrm>
        </p:spPr>
        <p:txBody>
          <a:bodyPr/>
          <a:lstStyle/>
          <a:p>
            <a:fld id="{4D82BDE0-6DA3-42A8-8A1A-A62FF90D22BC}" type="datetime1">
              <a:rPr lang="zh-CN" altLang="en-US" b="1" smtClean="0"/>
              <a:t>2026/7/22</a:t>
            </a:fld>
            <a:endParaRPr lang="zh-CN" altLang="en-US" b="1" dirty="0"/>
          </a:p>
        </p:txBody>
      </p:sp>
      <p:sp>
        <p:nvSpPr>
          <p:cNvPr id="3" name="页脚占位符 6"/>
          <p:cNvSpPr>
            <a:spLocks noGrp="1"/>
          </p:cNvSpPr>
          <p:nvPr>
            <p:ph type="ftr" sz="quarter" idx="11"/>
          </p:nvPr>
        </p:nvSpPr>
        <p:spPr>
          <a:xfrm>
            <a:off x="4038600" y="6501674"/>
            <a:ext cx="4114800" cy="365125"/>
          </a:xfrm>
        </p:spPr>
        <p:txBody>
          <a:bodyPr/>
          <a:lstStyle/>
          <a:p>
            <a:r>
              <a:rPr lang="en-US" altLang="zh-CN" b="1" dirty="0"/>
              <a:t>Nanjing University</a:t>
            </a:r>
            <a:endParaRPr lang="zh-CN" altLang="en-US" b="1" dirty="0"/>
          </a:p>
        </p:txBody>
      </p:sp>
      <p:sp>
        <p:nvSpPr>
          <p:cNvPr id="5" name="灯片编号占位符 7"/>
          <p:cNvSpPr>
            <a:spLocks noGrp="1"/>
          </p:cNvSpPr>
          <p:nvPr>
            <p:ph type="sldNum" sz="quarter" idx="12"/>
          </p:nvPr>
        </p:nvSpPr>
        <p:spPr>
          <a:xfrm>
            <a:off x="8610600" y="6501674"/>
            <a:ext cx="2743200" cy="365125"/>
          </a:xfrm>
        </p:spPr>
        <p:txBody>
          <a:bodyPr/>
          <a:lstStyle/>
          <a:p>
            <a:fld id="{5618AB4B-60FB-4198-86E6-D67A0AFD8D6E}" type="slidenum">
              <a:rPr lang="zh-CN" altLang="en-US" b="1" smtClean="0"/>
              <a:t>28</a:t>
            </a:fld>
            <a:endParaRPr lang="zh-CN" altLang="en-US" b="1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754620"/>
            <a:ext cx="4445196" cy="440411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9613" y="709816"/>
            <a:ext cx="4424633" cy="4404111"/>
          </a:xfrm>
          <a:prstGeom prst="rect">
            <a:avLst/>
          </a:prstGeom>
        </p:spPr>
      </p:pic>
      <p:sp>
        <p:nvSpPr>
          <p:cNvPr id="9" name="矩形: 圆角 8"/>
          <p:cNvSpPr/>
          <p:nvPr/>
        </p:nvSpPr>
        <p:spPr>
          <a:xfrm>
            <a:off x="4782952" y="4993733"/>
            <a:ext cx="2602209" cy="1167934"/>
          </a:xfrm>
          <a:prstGeom prst="roundRect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4604506" y="5038537"/>
            <a:ext cx="2780655" cy="398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i="1" dirty="0">
                <a:latin typeface="华文宋体" panose="02010600040101010101" pitchFamily="2" charset="-122"/>
                <a:ea typeface="华文宋体" panose="02010600040101010101" pitchFamily="2" charset="-122"/>
              </a:rPr>
              <a:t>‘</a:t>
            </a:r>
            <a:r>
              <a:rPr lang="en-US" altLang="zh-CN" sz="2000" b="1" i="1" dirty="0">
                <a:latin typeface="华文宋体" panose="02010600040101010101" pitchFamily="2" charset="-122"/>
                <a:ea typeface="华文宋体" panose="02010600040101010101" pitchFamily="2" charset="-122"/>
              </a:rPr>
              <a:t>Dual-</a:t>
            </a:r>
            <a:r>
              <a:rPr lang="en-US" altLang="zh-CN" sz="2000" b="1" i="1" dirty="0" err="1">
                <a:latin typeface="华文宋体" panose="02010600040101010101" pitchFamily="2" charset="-122"/>
                <a:ea typeface="华文宋体" panose="02010600040101010101" pitchFamily="2" charset="-122"/>
              </a:rPr>
              <a:t>age’Sample</a:t>
            </a:r>
            <a:r>
              <a:rPr lang="en-US" altLang="zh-CN" sz="2000" b="1" i="1" dirty="0">
                <a:latin typeface="华文宋体" panose="02010600040101010101" pitchFamily="2" charset="-122"/>
                <a:ea typeface="华文宋体" panose="02010600040101010101" pitchFamily="2" charset="-122"/>
              </a:rPr>
              <a:t> Set</a:t>
            </a: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9036" y="5434987"/>
            <a:ext cx="1939722" cy="636565"/>
          </a:xfrm>
          <a:prstGeom prst="rect">
            <a:avLst/>
          </a:prstGeom>
        </p:spPr>
      </p:pic>
      <p:sp>
        <p:nvSpPr>
          <p:cNvPr id="12" name="箭头: 右 11"/>
          <p:cNvSpPr/>
          <p:nvPr/>
        </p:nvSpPr>
        <p:spPr>
          <a:xfrm>
            <a:off x="4325792" y="5455537"/>
            <a:ext cx="346841" cy="283779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6881642" y="5416862"/>
            <a:ext cx="620635" cy="6813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b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546</a:t>
            </a:r>
          </a:p>
          <a:p>
            <a:pPr>
              <a:lnSpc>
                <a:spcPts val="2300"/>
              </a:lnSpc>
            </a:pPr>
            <a:r>
              <a:rPr lang="zh-CN" altLang="en-US" b="1" dirty="0">
                <a:solidFill>
                  <a:srgbClr val="FF0000"/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473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19.64472440944877,&quot;left&quot;:158.84220472440944,&quot;top&quot;:303.67960553026575,&quot;width&quot;:636.497165354330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19.64472440944877,&quot;left&quot;:158.84220472440944,&quot;top&quot;:303.67960553026575,&quot;width&quot;:636.4971653543307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19.64472440944877,&quot;left&quot;:158.84220472440944,&quot;top&quot;:303.67960553026575,&quot;width&quot;:636.4971653543307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19.64472440944877,&quot;left&quot;:158.84220472440944,&quot;top&quot;:303.67960553026575,&quot;width&quot;:636.4971653543307}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19.64472440944877,&quot;left&quot;:158.84220472440944,&quot;top&quot;:303.67960553026575,&quot;width&quot;:636.4971653543307}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219.64472440944877,&quot;left&quot;:158.84220472440944,&quot;top&quot;:303.67960553026575,&quot;width&quot;:636.4971653543307}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4.69496139886814,&quot;left&quot;:24.90748031496063,&quot;top&quot;:69.36551104207678,&quot;width&quot;:913.99}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4.69496139886814,&quot;left&quot;:24.90748031496063,&quot;top&quot;:69.36551104207678,&quot;width&quot;:913.99}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4.69496139886814,&quot;left&quot;:24.90748031496063,&quot;top&quot;:69.36551104207678,&quot;width&quot;:913.99}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4.69496139886814,&quot;left&quot;:24.90748031496063,&quot;top&quot;:69.36551104207678,&quot;width&quot;:913.99}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4.69496139886814,&quot;left&quot;:24.90748031496063,&quot;top&quot;:69.36551104207678,&quot;width&quot;:913.99}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4.69496139886814,&quot;left&quot;:24.90748031496063,&quot;top&quot;:69.36551104207678,&quot;width&quot;:913.99}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4.69496139886814,&quot;left&quot;:24.90748031496063,&quot;top&quot;:69.36551104207678,&quot;width&quot;:913.99}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DIAGRAM_VIRTUALLY_FRAME" val="{&quot;height&quot;:444.69496139886814,&quot;left&quot;:24.90748031496063,&quot;top&quot;:69.36551104207678,&quot;width&quot;:913.99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517</TotalTime>
  <Words>1324</Words>
  <Application>Microsoft Office PowerPoint</Application>
  <PresentationFormat>宽屏</PresentationFormat>
  <Paragraphs>315</Paragraphs>
  <Slides>28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9" baseType="lpstr">
      <vt:lpstr>Yu Gothic UI Light</vt:lpstr>
      <vt:lpstr>等线</vt:lpstr>
      <vt:lpstr>等线 Light</vt:lpstr>
      <vt:lpstr>华文仿宋</vt:lpstr>
      <vt:lpstr>华文宋体</vt:lpstr>
      <vt:lpstr>Aptos Narrow</vt:lpstr>
      <vt:lpstr>Arial</vt:lpstr>
      <vt:lpstr>Calibri</vt:lpstr>
      <vt:lpstr>Cambria Math</vt:lpstr>
      <vt:lpstr>Segoe UI Historic</vt:lpstr>
      <vt:lpstr>Office 主题​​</vt:lpstr>
      <vt:lpstr>Natal Kick Constraints from  a Joint Population Synthesis Fit  to Two Pulsar Age Samples （submitted to ApJ, under review...）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Thank you for your time!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怡繁 张</dc:creator>
  <cp:lastModifiedBy>怡繁 张</cp:lastModifiedBy>
  <cp:revision>49</cp:revision>
  <dcterms:created xsi:type="dcterms:W3CDTF">2026-05-19T12:01:00Z</dcterms:created>
  <dcterms:modified xsi:type="dcterms:W3CDTF">2026-07-22T06:10:31Z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A5EF629B78B049B994BEB863E2721BDC_12</vt:lpwstr>
  </property>
  <property fmtid="{D5CDD505-2E9C-101B-9397-08002B2CF9AE}" pid="3" name="KSOProductBuildVer">
    <vt:lpwstr>2052-12.1.0.20305</vt:lpwstr>
  </property>
</Properties>
</file>