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3"/>
  </p:notesMasterIdLst>
  <p:sldIdLst>
    <p:sldId id="256" r:id="rId3"/>
    <p:sldId id="258" r:id="rId4"/>
    <p:sldId id="307" r:id="rId5"/>
    <p:sldId id="308" r:id="rId6"/>
    <p:sldId id="309" r:id="rId7"/>
    <p:sldId id="281" r:id="rId8"/>
    <p:sldId id="310" r:id="rId9"/>
    <p:sldId id="282" r:id="rId10"/>
    <p:sldId id="291" r:id="rId11"/>
    <p:sldId id="297" r:id="rId12"/>
    <p:sldId id="293" r:id="rId13"/>
    <p:sldId id="294" r:id="rId14"/>
    <p:sldId id="311" r:id="rId15"/>
    <p:sldId id="312" r:id="rId16"/>
    <p:sldId id="295" r:id="rId17"/>
    <p:sldId id="313" r:id="rId18"/>
    <p:sldId id="296" r:id="rId19"/>
    <p:sldId id="303" r:id="rId20"/>
    <p:sldId id="298" r:id="rId21"/>
    <p:sldId id="277" r:id="rId22"/>
  </p:sldIdLst>
  <p:sldSz cx="12192000" cy="6858000"/>
  <p:notesSz cx="7559675" cy="106918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309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E45E6-7437-4C4B-9AD4-0B6BDC47F37F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E8D24A-1ED7-4792-A74A-196F831594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089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E8D24A-1ED7-4792-A74A-196F831594B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728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20FEAAB-F05C-446A-AC18-35EFEB52B18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D546F70-D7C7-4FAE-A328-FE34622B14AE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0FC488E-A10C-44AE-91DD-E704529DF6B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4164D4B-577B-4B12-9782-F2785159DCD7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DDDE5E2-A666-419A-811D-532354D986E7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E363A65-EA76-4771-97B2-F7C2B94BDB61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B46A5CD-837E-4A66-8481-D2E199DA6C8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AB17451-B87F-4890-A2BE-2910747544E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FF7700A-FDC7-428B-B31C-096B25A3EB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C19F057-9132-403D-9231-A76C55AECA9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96DA7D8-4D01-4784-8B9F-16E0E106E7DD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71077B8-6AF5-4827-8BC8-AF2881E30EDF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BA7F2AE-9238-482B-9F56-B1DE14A1788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7730C8F-4869-4882-9573-2A3D7171EB93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12A17BB-1C59-4541-956B-AD32F206B84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36C39F7-8C14-4DFE-9290-C5CA74C5A8D0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B5487F6-D0C3-4B55-B3FE-47439B71E58C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E5B5639-173C-43AB-B9E7-025F2FDDB69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07F56EC-1B0E-40C5-AE4D-84C05D3C2AC8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B404A02-B085-4852-A942-C43F9E9EFF61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5D6AA442-DA4B-4701-8EF2-A13DE4ED31B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225D4A6-3050-4F5C-A24E-9C09089BC9B0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701729E-8EDD-485C-A3F8-AF673ACA6EEF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2216AB7-AB20-41EC-A64D-09AFC4ACCC3A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115880" y="6314400"/>
            <a:ext cx="3948840" cy="305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&lt;页脚&gt;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877600" y="6314400"/>
            <a:ext cx="2688840" cy="305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r">
              <a:lnSpc>
                <a:spcPct val="100000"/>
              </a:lnSpc>
              <a:buNone/>
              <a:defRPr lang="en-US" sz="1000" b="0" strike="noStrike" spc="-1">
                <a:solidFill>
                  <a:srgbClr val="8B8B8B"/>
                </a:solidFill>
                <a:latin typeface="Arial"/>
                <a:ea typeface="微软雅黑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C94363C-7B02-406C-8A40-CFCBAFFCA149}" type="slidenum">
              <a:rPr lang="en-US" sz="1000" b="0" strike="noStrike" spc="-1">
                <a:solidFill>
                  <a:srgbClr val="8B8B8B"/>
                </a:solidFill>
                <a:latin typeface="Arial"/>
                <a:ea typeface="微软雅黑"/>
              </a:rPr>
              <a:t>‹#›</a:t>
            </a:fld>
            <a:endParaRPr lang="en-US" sz="10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612000" y="6314400"/>
            <a:ext cx="2688840" cy="305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&lt;日期/时间&gt;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CN" sz="4400" b="0" strike="noStrike" spc="-1">
                <a:latin typeface="Arial"/>
              </a:rPr>
              <a:t>单击以编辑标题文本格式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3200" b="0" strike="noStrike" spc="-1">
                <a:latin typeface="Arial"/>
              </a:rPr>
              <a:t>点击以编辑提纲文本格式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800" b="0" strike="noStrike" spc="-1">
                <a:latin typeface="Arial"/>
              </a:rPr>
              <a:t>第二提纲级别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400" b="0" strike="noStrike" spc="-1">
                <a:latin typeface="Arial"/>
              </a:rPr>
              <a:t>第三提纲级别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000" b="0" strike="noStrike" spc="-1">
                <a:latin typeface="Arial"/>
              </a:rPr>
              <a:t>第四提纲级别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strike="noStrike" spc="-1">
                <a:latin typeface="Arial"/>
              </a:rPr>
              <a:t>第五提纲级别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strike="noStrike" spc="-1">
                <a:latin typeface="Arial"/>
              </a:rPr>
              <a:t>第六提纲级别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strike="noStrike" spc="-1">
                <a:latin typeface="Arial"/>
              </a:rPr>
              <a:t>第七提纲级别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9D9D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4115880" y="6314400"/>
            <a:ext cx="3948840" cy="305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&lt;页脚&gt;</a:t>
            </a:r>
            <a:endParaRPr lang="en-US" sz="1400" b="0" strike="noStrike" spc="-1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8877600" y="6314400"/>
            <a:ext cx="2688840" cy="305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r">
              <a:lnSpc>
                <a:spcPct val="100000"/>
              </a:lnSpc>
              <a:buNone/>
              <a:defRPr lang="en-US" sz="1000" b="0" strike="noStrike" spc="-1">
                <a:solidFill>
                  <a:srgbClr val="8B8B8B"/>
                </a:solidFill>
                <a:latin typeface="Arial"/>
                <a:ea typeface="微软雅黑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7FE802D-9E2A-443F-9B36-BFC03B144926}" type="slidenum">
              <a:rPr lang="en-US" sz="1000" b="0" strike="noStrike" spc="-1">
                <a:solidFill>
                  <a:srgbClr val="8B8B8B"/>
                </a:solidFill>
                <a:latin typeface="Arial"/>
                <a:ea typeface="微软雅黑"/>
              </a:rPr>
              <a:t>‹#›</a:t>
            </a:fld>
            <a:endParaRPr lang="en-US" sz="1000" b="0" strike="noStrike" spc="-1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612000" y="6314400"/>
            <a:ext cx="2688840" cy="305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&lt;日期/时间&gt;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CN" sz="4400" b="0" strike="noStrike" spc="-1">
                <a:latin typeface="Arial"/>
              </a:rPr>
              <a:t>单击以编辑标题文本格式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3200" b="0" strike="noStrike" spc="-1">
                <a:latin typeface="Arial"/>
              </a:rPr>
              <a:t>点击以编辑提纲文本格式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800" b="0" strike="noStrike" spc="-1">
                <a:latin typeface="Arial"/>
              </a:rPr>
              <a:t>第二提纲级别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400" b="0" strike="noStrike" spc="-1">
                <a:latin typeface="Arial"/>
              </a:rPr>
              <a:t>第三提纲级别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CN" sz="2000" b="0" strike="noStrike" spc="-1">
                <a:latin typeface="Arial"/>
              </a:rPr>
              <a:t>第四提纲级别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strike="noStrike" spc="-1">
                <a:latin typeface="Arial"/>
              </a:rPr>
              <a:t>第五提纲级别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strike="noStrike" spc="-1">
                <a:latin typeface="Arial"/>
              </a:rPr>
              <a:t>第六提纲级别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CN" sz="2000" b="0" strike="noStrike" spc="-1">
                <a:latin typeface="Arial"/>
              </a:rPr>
              <a:t>第七提纲级别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jpe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jpg"/><Relationship Id="rId5" Type="http://schemas.openxmlformats.org/officeDocument/2006/relationships/image" Target="../media/image46.png"/><Relationship Id="rId4" Type="http://schemas.openxmlformats.org/officeDocument/2006/relationships/image" Target="../media/image4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流程图: 过程 1"/>
          <p:cNvSpPr/>
          <p:nvPr/>
        </p:nvSpPr>
        <p:spPr>
          <a:xfrm>
            <a:off x="-7560" y="6162840"/>
            <a:ext cx="12143880" cy="692280"/>
          </a:xfrm>
          <a:prstGeom prst="flowChartProcess">
            <a:avLst/>
          </a:prstGeom>
          <a:solidFill>
            <a:srgbClr val="941225"/>
          </a:solidFill>
          <a:ln w="25560">
            <a:solidFill>
              <a:srgbClr val="476EA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3" name="Picture 1" descr="F:\新大工作\宣传部\ppt\学术报告类\校徽.png"/>
          <p:cNvPicPr/>
          <p:nvPr/>
        </p:nvPicPr>
        <p:blipFill>
          <a:blip r:embed="rId3"/>
          <a:stretch/>
        </p:blipFill>
        <p:spPr>
          <a:xfrm>
            <a:off x="10944720" y="0"/>
            <a:ext cx="1305360" cy="1284840"/>
          </a:xfrm>
          <a:prstGeom prst="rect">
            <a:avLst/>
          </a:prstGeom>
          <a:ln w="0">
            <a:noFill/>
          </a:ln>
        </p:spPr>
      </p:pic>
      <p:sp>
        <p:nvSpPr>
          <p:cNvPr id="84" name="直接连接符 1"/>
          <p:cNvSpPr/>
          <p:nvPr/>
        </p:nvSpPr>
        <p:spPr>
          <a:xfrm>
            <a:off x="0" y="833040"/>
            <a:ext cx="11009520" cy="7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矩形 1"/>
          <p:cNvSpPr/>
          <p:nvPr/>
        </p:nvSpPr>
        <p:spPr>
          <a:xfrm>
            <a:off x="11340360" y="6300000"/>
            <a:ext cx="7851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fld id="{502AAFB8-CDF9-42CE-B069-288978A38E05}" type="slidenum">
              <a:rPr lang="en-US" sz="24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1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3FECD6A-0B79-F8F1-B12F-F3E50AB17807}"/>
              </a:ext>
            </a:extLst>
          </p:cNvPr>
          <p:cNvSpPr txBox="1"/>
          <p:nvPr/>
        </p:nvSpPr>
        <p:spPr>
          <a:xfrm>
            <a:off x="328926" y="1453056"/>
            <a:ext cx="10545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n-US" altLang="zh-CN" sz="3200" b="1" i="1" kern="100" dirty="0">
                <a:solidFill>
                  <a:srgbClr val="000000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          4U 1730-22 </a:t>
            </a:r>
            <a:r>
              <a:rPr lang="zh-CN" altLang="en-US" sz="3200" b="1" i="1" kern="100" dirty="0">
                <a:solidFill>
                  <a:srgbClr val="000000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毫赫兹</a:t>
            </a:r>
            <a:r>
              <a:rPr lang="en-US" altLang="zh-CN" sz="3200" b="1" i="1" kern="100" dirty="0">
                <a:solidFill>
                  <a:srgbClr val="000000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QPOs</a:t>
            </a:r>
            <a:r>
              <a:rPr lang="zh-CN" altLang="en-US" sz="3200" b="1" i="1" kern="100" dirty="0">
                <a:solidFill>
                  <a:srgbClr val="000000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与热核爆发的研究</a:t>
            </a:r>
            <a:endParaRPr lang="zh-CN" altLang="zh-CN" sz="3200" b="1" i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51617E7-7D8C-FE0C-35F1-21FB7D47D2C8}"/>
              </a:ext>
            </a:extLst>
          </p:cNvPr>
          <p:cNvSpPr txBox="1"/>
          <p:nvPr/>
        </p:nvSpPr>
        <p:spPr>
          <a:xfrm>
            <a:off x="6096000" y="3367401"/>
            <a:ext cx="4542798" cy="128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报告人：    张鹏斌    新疆大学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指导老师： 刘荷蕾    教授   新疆大学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2026/7/4</a:t>
            </a:r>
            <a:r>
              <a:rPr lang="zh-CN" altLang="en-US" dirty="0"/>
              <a:t>，</a:t>
            </a:r>
            <a:r>
              <a:rPr lang="en-US" altLang="zh-CN" dirty="0"/>
              <a:t>FPS</a:t>
            </a:r>
            <a:r>
              <a:rPr lang="zh-CN" altLang="en-US" dirty="0"/>
              <a:t>脉冲星年会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流程图: 过程 2"/>
          <p:cNvSpPr/>
          <p:nvPr/>
        </p:nvSpPr>
        <p:spPr>
          <a:xfrm>
            <a:off x="-7560" y="6162840"/>
            <a:ext cx="12143880" cy="692280"/>
          </a:xfrm>
          <a:prstGeom prst="flowChartProcess">
            <a:avLst/>
          </a:prstGeom>
          <a:solidFill>
            <a:srgbClr val="941225"/>
          </a:solidFill>
          <a:ln w="25560">
            <a:solidFill>
              <a:srgbClr val="476EA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1" name="Picture 2" descr="F:\新大工作\宣传部\ppt\学术报告类\校徽.png"/>
          <p:cNvPicPr/>
          <p:nvPr/>
        </p:nvPicPr>
        <p:blipFill>
          <a:blip r:embed="rId2"/>
          <a:stretch/>
        </p:blipFill>
        <p:spPr>
          <a:xfrm>
            <a:off x="10944720" y="0"/>
            <a:ext cx="1305360" cy="1284840"/>
          </a:xfrm>
          <a:prstGeom prst="rect">
            <a:avLst/>
          </a:prstGeom>
          <a:ln w="0">
            <a:noFill/>
          </a:ln>
        </p:spPr>
      </p:pic>
      <p:sp>
        <p:nvSpPr>
          <p:cNvPr id="112" name="直接连接符 2"/>
          <p:cNvSpPr/>
          <p:nvPr/>
        </p:nvSpPr>
        <p:spPr>
          <a:xfrm>
            <a:off x="0" y="833040"/>
            <a:ext cx="11009520" cy="7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矩形 2"/>
          <p:cNvSpPr/>
          <p:nvPr/>
        </p:nvSpPr>
        <p:spPr>
          <a:xfrm>
            <a:off x="11340360" y="6300000"/>
            <a:ext cx="7851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fld id="{5FBB2833-A36B-460E-AE56-8010D7CF4650}" type="slidenum">
              <a:rPr lang="en-US" sz="24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2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4339962" y="144415"/>
            <a:ext cx="1611360" cy="76207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r>
              <a:rPr lang="zh-CN" altLang="en-US" sz="2800" b="1" dirty="0"/>
              <a:t>目录</a:t>
            </a:r>
          </a:p>
        </p:txBody>
      </p:sp>
      <p:sp>
        <p:nvSpPr>
          <p:cNvPr id="117" name="矩形 116"/>
          <p:cNvSpPr/>
          <p:nvPr/>
        </p:nvSpPr>
        <p:spPr>
          <a:xfrm>
            <a:off x="540000" y="3793320"/>
            <a:ext cx="1697760" cy="33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A1D5102-8CB6-6EB0-B05D-B9A48BCE26BD}"/>
              </a:ext>
            </a:extLst>
          </p:cNvPr>
          <p:cNvSpPr txBox="1"/>
          <p:nvPr/>
        </p:nvSpPr>
        <p:spPr>
          <a:xfrm>
            <a:off x="2042343" y="1456602"/>
            <a:ext cx="8218648" cy="2959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200" dirty="0" err="1"/>
              <a:t>mHz</a:t>
            </a:r>
            <a:r>
              <a:rPr lang="en-US" altLang="zh-CN" sz="3200" dirty="0"/>
              <a:t> QPOs</a:t>
            </a:r>
            <a:r>
              <a:rPr lang="zh-CN" altLang="en-US" sz="3200" dirty="0"/>
              <a:t>与热核</a:t>
            </a:r>
            <a:r>
              <a:rPr lang="en-US" altLang="zh-CN" sz="3200" dirty="0"/>
              <a:t>X</a:t>
            </a:r>
            <a:r>
              <a:rPr lang="zh-CN" altLang="en-US" sz="3200" dirty="0"/>
              <a:t>射线暴的背景研究</a:t>
            </a:r>
            <a:endParaRPr lang="en-US" altLang="zh-CN" sz="32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dirty="0"/>
              <a:t>研究动机</a:t>
            </a:r>
            <a:endParaRPr lang="en-US" altLang="zh-CN" sz="32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dirty="0"/>
              <a:t>研究内容与结果</a:t>
            </a:r>
            <a:endParaRPr lang="en-US" altLang="zh-CN" sz="32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dirty="0"/>
              <a:t>总结</a:t>
            </a:r>
            <a:endParaRPr lang="en-US" altLang="zh-CN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B0006-854E-700C-D540-827F694DE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流程图: 过程 2">
            <a:extLst>
              <a:ext uri="{FF2B5EF4-FFF2-40B4-BE49-F238E27FC236}">
                <a16:creationId xmlns:a16="http://schemas.microsoft.com/office/drawing/2014/main" id="{9C441D00-C79A-6AC5-F950-DE939473D166}"/>
              </a:ext>
            </a:extLst>
          </p:cNvPr>
          <p:cNvSpPr/>
          <p:nvPr/>
        </p:nvSpPr>
        <p:spPr>
          <a:xfrm>
            <a:off x="-7560" y="6162840"/>
            <a:ext cx="12143880" cy="692280"/>
          </a:xfrm>
          <a:prstGeom prst="flowChartProcess">
            <a:avLst/>
          </a:prstGeom>
          <a:solidFill>
            <a:srgbClr val="941225"/>
          </a:solidFill>
          <a:ln w="25560">
            <a:solidFill>
              <a:srgbClr val="476EA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1" name="Picture 2" descr="F:\新大工作\宣传部\ppt\学术报告类\校徽.png">
            <a:extLst>
              <a:ext uri="{FF2B5EF4-FFF2-40B4-BE49-F238E27FC236}">
                <a16:creationId xmlns:a16="http://schemas.microsoft.com/office/drawing/2014/main" id="{649CFA4E-4393-819C-4839-B5E40F57E93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944720" y="0"/>
            <a:ext cx="1305360" cy="1284840"/>
          </a:xfrm>
          <a:prstGeom prst="rect">
            <a:avLst/>
          </a:prstGeom>
          <a:ln w="0">
            <a:noFill/>
          </a:ln>
        </p:spPr>
      </p:pic>
      <p:sp>
        <p:nvSpPr>
          <p:cNvPr id="112" name="直接连接符 2">
            <a:extLst>
              <a:ext uri="{FF2B5EF4-FFF2-40B4-BE49-F238E27FC236}">
                <a16:creationId xmlns:a16="http://schemas.microsoft.com/office/drawing/2014/main" id="{36C7D215-6DF3-4A29-7F36-815C697BE3E6}"/>
              </a:ext>
            </a:extLst>
          </p:cNvPr>
          <p:cNvSpPr/>
          <p:nvPr/>
        </p:nvSpPr>
        <p:spPr>
          <a:xfrm>
            <a:off x="0" y="833040"/>
            <a:ext cx="11009520" cy="7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矩形 2">
            <a:extLst>
              <a:ext uri="{FF2B5EF4-FFF2-40B4-BE49-F238E27FC236}">
                <a16:creationId xmlns:a16="http://schemas.microsoft.com/office/drawing/2014/main" id="{736C4D3A-B1EB-5CC3-3C88-1EBBE4B2C7C8}"/>
              </a:ext>
            </a:extLst>
          </p:cNvPr>
          <p:cNvSpPr/>
          <p:nvPr/>
        </p:nvSpPr>
        <p:spPr>
          <a:xfrm>
            <a:off x="11340360" y="6300000"/>
            <a:ext cx="7851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fld id="{5FBB2833-A36B-460E-AE56-8010D7CF4650}" type="slidenum">
              <a:rPr lang="en-US" sz="24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3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3990AB76-D90D-E614-1A54-1D6F931CBA35}"/>
              </a:ext>
            </a:extLst>
          </p:cNvPr>
          <p:cNvSpPr/>
          <p:nvPr/>
        </p:nvSpPr>
        <p:spPr>
          <a:xfrm>
            <a:off x="540000" y="3793320"/>
            <a:ext cx="1697760" cy="33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B41D3CA-D24E-5E34-771D-FAD10CC4D324}"/>
              </a:ext>
            </a:extLst>
          </p:cNvPr>
          <p:cNvSpPr txBox="1"/>
          <p:nvPr/>
        </p:nvSpPr>
        <p:spPr>
          <a:xfrm>
            <a:off x="2398616" y="24960"/>
            <a:ext cx="7862376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200" dirty="0" err="1"/>
              <a:t>mHz</a:t>
            </a:r>
            <a:r>
              <a:rPr lang="en-US" altLang="zh-CN" sz="3200" dirty="0"/>
              <a:t> QPOs</a:t>
            </a:r>
            <a:r>
              <a:rPr lang="zh-CN" altLang="en-US" sz="3200" dirty="0"/>
              <a:t>与热核</a:t>
            </a:r>
            <a:r>
              <a:rPr lang="en-US" altLang="zh-CN" sz="3200" dirty="0"/>
              <a:t>X</a:t>
            </a:r>
            <a:r>
              <a:rPr lang="zh-CN" altLang="en-US" sz="3200" dirty="0"/>
              <a:t>射线暴的背景研究</a:t>
            </a:r>
            <a:endParaRPr lang="en-US" altLang="zh-CN" sz="32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D059F1E-8E8B-C8CA-FA84-1100140CD7A4}"/>
              </a:ext>
            </a:extLst>
          </p:cNvPr>
          <p:cNvSpPr txBox="1"/>
          <p:nvPr/>
        </p:nvSpPr>
        <p:spPr>
          <a:xfrm>
            <a:off x="176896" y="1278979"/>
            <a:ext cx="6448397" cy="3792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mHz QPOs是低质量中子星X射线双星（NS LMXBs）中一类低频现象，</a:t>
            </a:r>
            <a: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观测上</a:t>
            </a:r>
            <a:r>
              <a:rPr lang="zh-CN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2001年由Revnivtsev等人于4U 1608−52、4U 1636−53和Aql X-1中首次发现</a:t>
            </a:r>
            <a: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：</a:t>
            </a:r>
            <a:endParaRPr lang="en-US" altLang="zh-CN" sz="18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   1. </a:t>
            </a:r>
            <a:r>
              <a:rPr lang="zh-CN" altLang="en-US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震荡频率非常低</a:t>
            </a: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，～ 7- 10 </a:t>
            </a:r>
            <a:r>
              <a:rPr lang="en-US" altLang="zh-CN" sz="1800" b="1" dirty="0" err="1">
                <a:latin typeface="华文宋体" panose="02010600040101010101" pitchFamily="2" charset="-122"/>
                <a:ea typeface="华文宋体" panose="02010600040101010101" pitchFamily="2" charset="-122"/>
              </a:rPr>
              <a:t>mHz</a:t>
            </a:r>
            <a:endParaRPr lang="en-US" altLang="zh-CN" sz="18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   2. </a:t>
            </a:r>
            <a:r>
              <a:rPr lang="zh-CN" altLang="en-US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只出现于特定的双星系统亮度区间</a:t>
            </a: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:   L  ~ (5 - 11) * 10</a:t>
            </a:r>
            <a:r>
              <a:rPr lang="en-US" altLang="zh-CN" sz="1800" b="1" baseline="30000" dirty="0">
                <a:latin typeface="华文宋体" panose="02010600040101010101" pitchFamily="2" charset="-122"/>
                <a:ea typeface="华文宋体" panose="02010600040101010101" pitchFamily="2" charset="-122"/>
              </a:rPr>
              <a:t>36</a:t>
            </a: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erg/s</a:t>
            </a:r>
          </a:p>
          <a:p>
            <a:pPr>
              <a:lnSpc>
                <a:spcPct val="150000"/>
              </a:lnSpc>
            </a:pP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   3. </a:t>
            </a:r>
            <a:r>
              <a:rPr lang="zh-CN" altLang="en-US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在</a:t>
            </a: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I</a:t>
            </a:r>
            <a:r>
              <a:rPr lang="zh-CN" altLang="en-US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型</a:t>
            </a: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X</a:t>
            </a:r>
            <a:r>
              <a:rPr lang="zh-CN" altLang="en-US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射线暴前立即消失</a:t>
            </a:r>
            <a:endParaRPr lang="en-US" altLang="zh-CN" sz="18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理论研究表明</a:t>
            </a:r>
            <a:r>
              <a:rPr lang="en-US" altLang="zh-CN" b="1" dirty="0" err="1">
                <a:latin typeface="华文宋体" panose="02010600040101010101" pitchFamily="2" charset="-122"/>
                <a:ea typeface="华文宋体" panose="02010600040101010101" pitchFamily="2" charset="-122"/>
              </a:rPr>
              <a:t>mHz</a:t>
            </a:r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QPOs</a:t>
            </a:r>
            <a: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可能起源于中子星表面一种临界态的核燃烧过程</a:t>
            </a:r>
            <a:endParaRPr lang="en-US" altLang="zh-CN" sz="18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18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5658F78-6C95-241B-C623-B9907C6E6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871" y="1045542"/>
            <a:ext cx="4482477" cy="460057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14AC0EEF-25BD-2843-BE33-6223201A441E}"/>
              </a:ext>
            </a:extLst>
          </p:cNvPr>
          <p:cNvSpPr txBox="1"/>
          <p:nvPr/>
        </p:nvSpPr>
        <p:spPr>
          <a:xfrm>
            <a:off x="7846319" y="5721020"/>
            <a:ext cx="2584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/>
              <a:t>Heger et al. 2007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2129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93F5E-882A-887E-AC25-686D962B5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流程图: 过程 2">
            <a:extLst>
              <a:ext uri="{FF2B5EF4-FFF2-40B4-BE49-F238E27FC236}">
                <a16:creationId xmlns:a16="http://schemas.microsoft.com/office/drawing/2014/main" id="{782957C5-6B96-7243-25CA-3324B50C8C58}"/>
              </a:ext>
            </a:extLst>
          </p:cNvPr>
          <p:cNvSpPr/>
          <p:nvPr/>
        </p:nvSpPr>
        <p:spPr>
          <a:xfrm>
            <a:off x="-7560" y="6162840"/>
            <a:ext cx="12143880" cy="692280"/>
          </a:xfrm>
          <a:prstGeom prst="flowChartProcess">
            <a:avLst/>
          </a:prstGeom>
          <a:solidFill>
            <a:srgbClr val="941225"/>
          </a:solidFill>
          <a:ln w="25560">
            <a:solidFill>
              <a:srgbClr val="476EA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1" name="Picture 2" descr="F:\新大工作\宣传部\ppt\学术报告类\校徽.png">
            <a:extLst>
              <a:ext uri="{FF2B5EF4-FFF2-40B4-BE49-F238E27FC236}">
                <a16:creationId xmlns:a16="http://schemas.microsoft.com/office/drawing/2014/main" id="{146A4D68-954F-9E9A-FB74-FF97284DAF6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944720" y="0"/>
            <a:ext cx="1305360" cy="1284840"/>
          </a:xfrm>
          <a:prstGeom prst="rect">
            <a:avLst/>
          </a:prstGeom>
          <a:ln w="0">
            <a:noFill/>
          </a:ln>
        </p:spPr>
      </p:pic>
      <p:sp>
        <p:nvSpPr>
          <p:cNvPr id="112" name="直接连接符 2">
            <a:extLst>
              <a:ext uri="{FF2B5EF4-FFF2-40B4-BE49-F238E27FC236}">
                <a16:creationId xmlns:a16="http://schemas.microsoft.com/office/drawing/2014/main" id="{ADFC671B-6CCC-A1D0-614A-45813FFE18B1}"/>
              </a:ext>
            </a:extLst>
          </p:cNvPr>
          <p:cNvSpPr/>
          <p:nvPr/>
        </p:nvSpPr>
        <p:spPr>
          <a:xfrm>
            <a:off x="0" y="833040"/>
            <a:ext cx="11009520" cy="7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矩形 2">
            <a:extLst>
              <a:ext uri="{FF2B5EF4-FFF2-40B4-BE49-F238E27FC236}">
                <a16:creationId xmlns:a16="http://schemas.microsoft.com/office/drawing/2014/main" id="{63EA9BC4-D7F4-5F18-141C-1FA14557FFB3}"/>
              </a:ext>
            </a:extLst>
          </p:cNvPr>
          <p:cNvSpPr/>
          <p:nvPr/>
        </p:nvSpPr>
        <p:spPr>
          <a:xfrm>
            <a:off x="11340360" y="6300000"/>
            <a:ext cx="7851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fld id="{5FBB2833-A36B-460E-AE56-8010D7CF4650}" type="slidenum">
              <a:rPr lang="en-US" sz="24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4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7153113-363B-2A88-457F-059131603A1B}"/>
              </a:ext>
            </a:extLst>
          </p:cNvPr>
          <p:cNvSpPr txBox="1"/>
          <p:nvPr/>
        </p:nvSpPr>
        <p:spPr>
          <a:xfrm>
            <a:off x="2398616" y="24960"/>
            <a:ext cx="7862376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200" dirty="0" err="1"/>
              <a:t>mHz</a:t>
            </a:r>
            <a:r>
              <a:rPr lang="en-US" altLang="zh-CN" sz="3200" dirty="0"/>
              <a:t> QPOs</a:t>
            </a:r>
            <a:r>
              <a:rPr lang="zh-CN" altLang="en-US" sz="3200" dirty="0"/>
              <a:t>与热核</a:t>
            </a:r>
            <a:r>
              <a:rPr lang="en-US" altLang="zh-CN" sz="3200" dirty="0"/>
              <a:t>X</a:t>
            </a:r>
            <a:r>
              <a:rPr lang="zh-CN" altLang="en-US" sz="3200" dirty="0"/>
              <a:t>射线暴的背景研究</a:t>
            </a:r>
            <a:endParaRPr lang="en-US" altLang="zh-CN" sz="32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9DE77E1-F4A7-B38C-4189-CE9F480B5F66}"/>
              </a:ext>
            </a:extLst>
          </p:cNvPr>
          <p:cNvSpPr txBox="1"/>
          <p:nvPr/>
        </p:nvSpPr>
        <p:spPr>
          <a:xfrm>
            <a:off x="367040" y="1793560"/>
            <a:ext cx="613250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 err="1">
                <a:latin typeface="华文宋体" panose="02010600040101010101" pitchFamily="2" charset="-122"/>
                <a:ea typeface="华文宋体" panose="02010600040101010101" pitchFamily="2" charset="-122"/>
              </a:rPr>
              <a:t>Stiele</a:t>
            </a: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et al. (2016) + Hsieh &amp; Chou（2020），4U 1636-53，</a:t>
            </a:r>
            <a:r>
              <a:rPr lang="zh-CN" altLang="en-US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支持</a:t>
            </a: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en-US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辐射面积调制</a:t>
            </a: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。</a:t>
            </a:r>
          </a:p>
          <a:p>
            <a:endParaRPr lang="en-US" altLang="zh-CN" sz="18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en-US" altLang="zh-CN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en-US" altLang="zh-CN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en-US" altLang="zh-CN" sz="18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en-US" altLang="zh-CN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en-US" altLang="zh-CN" sz="18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en-US" altLang="zh-CN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en-US" altLang="zh-CN" sz="18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Strohmayer et al. (2018) + Xiao et al. (2025)，GS 1826-238，</a:t>
            </a:r>
            <a:r>
              <a:rPr lang="zh-CN" altLang="en-US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支持</a:t>
            </a: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en-US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温度调制</a:t>
            </a: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。</a:t>
            </a:r>
            <a:endParaRPr lang="en-US" altLang="zh-CN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Lyu et al.(2026), 4U 1608-53 ,</a:t>
            </a:r>
            <a: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支持 温度调制。</a:t>
            </a:r>
            <a:endParaRPr lang="en-US" altLang="zh-CN" sz="18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7CD0E07-60B8-648C-CA95-1A78B8505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9804" y="916194"/>
            <a:ext cx="2929923" cy="251303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DFCAEFC-9B60-501B-4785-3391BAC964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7652" y="891558"/>
            <a:ext cx="2711848" cy="253744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BEDD836D-6326-8D71-7507-1FBE3FAC35CA}"/>
              </a:ext>
            </a:extLst>
          </p:cNvPr>
          <p:cNvSpPr txBox="1"/>
          <p:nvPr/>
        </p:nvSpPr>
        <p:spPr>
          <a:xfrm>
            <a:off x="6806878" y="3385448"/>
            <a:ext cx="26231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 err="1">
                <a:latin typeface="华文宋体" panose="02010600040101010101" pitchFamily="2" charset="-122"/>
                <a:ea typeface="华文宋体" panose="02010600040101010101" pitchFamily="2" charset="-122"/>
              </a:rPr>
              <a:t>Stiele</a:t>
            </a: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et al. (2016) </a:t>
            </a:r>
            <a:endParaRPr lang="zh-CN" altLang="en-US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AF445823-64C0-0C65-2336-BBEC223C37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7425" y="3695814"/>
            <a:ext cx="3821863" cy="2466795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B2AF79C5-1587-3C50-0F83-AC819B119D34}"/>
              </a:ext>
            </a:extLst>
          </p:cNvPr>
          <p:cNvSpPr txBox="1"/>
          <p:nvPr/>
        </p:nvSpPr>
        <p:spPr>
          <a:xfrm>
            <a:off x="6877165" y="6248670"/>
            <a:ext cx="20149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Xiao et al. (2025)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831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5279C-8C5F-B4E0-AF5D-651A03572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流程图: 过程 2">
            <a:extLst>
              <a:ext uri="{FF2B5EF4-FFF2-40B4-BE49-F238E27FC236}">
                <a16:creationId xmlns:a16="http://schemas.microsoft.com/office/drawing/2014/main" id="{96A7208B-8839-31C2-3956-6579A380C9F8}"/>
              </a:ext>
            </a:extLst>
          </p:cNvPr>
          <p:cNvSpPr/>
          <p:nvPr/>
        </p:nvSpPr>
        <p:spPr>
          <a:xfrm>
            <a:off x="-7560" y="6162840"/>
            <a:ext cx="12143880" cy="692280"/>
          </a:xfrm>
          <a:prstGeom prst="flowChartProcess">
            <a:avLst/>
          </a:prstGeom>
          <a:solidFill>
            <a:srgbClr val="941225"/>
          </a:solidFill>
          <a:ln w="25560">
            <a:solidFill>
              <a:srgbClr val="476EA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1" name="Picture 2" descr="F:\新大工作\宣传部\ppt\学术报告类\校徽.png">
            <a:extLst>
              <a:ext uri="{FF2B5EF4-FFF2-40B4-BE49-F238E27FC236}">
                <a16:creationId xmlns:a16="http://schemas.microsoft.com/office/drawing/2014/main" id="{A131FF3D-BCD7-EC38-7B75-9396D2D9F2D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944720" y="0"/>
            <a:ext cx="1305360" cy="1284840"/>
          </a:xfrm>
          <a:prstGeom prst="rect">
            <a:avLst/>
          </a:prstGeom>
          <a:ln w="0">
            <a:noFill/>
          </a:ln>
        </p:spPr>
      </p:pic>
      <p:sp>
        <p:nvSpPr>
          <p:cNvPr id="112" name="直接连接符 2">
            <a:extLst>
              <a:ext uri="{FF2B5EF4-FFF2-40B4-BE49-F238E27FC236}">
                <a16:creationId xmlns:a16="http://schemas.microsoft.com/office/drawing/2014/main" id="{146061E6-EED6-BC7D-B01C-ABDEC9C54E44}"/>
              </a:ext>
            </a:extLst>
          </p:cNvPr>
          <p:cNvSpPr/>
          <p:nvPr/>
        </p:nvSpPr>
        <p:spPr>
          <a:xfrm>
            <a:off x="0" y="833040"/>
            <a:ext cx="11009520" cy="7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矩形 2">
            <a:extLst>
              <a:ext uri="{FF2B5EF4-FFF2-40B4-BE49-F238E27FC236}">
                <a16:creationId xmlns:a16="http://schemas.microsoft.com/office/drawing/2014/main" id="{EB6D2890-F53D-66CA-AAF8-3FBA6738D4CA}"/>
              </a:ext>
            </a:extLst>
          </p:cNvPr>
          <p:cNvSpPr/>
          <p:nvPr/>
        </p:nvSpPr>
        <p:spPr>
          <a:xfrm>
            <a:off x="11340360" y="6300000"/>
            <a:ext cx="7851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fld id="{5FBB2833-A36B-460E-AE56-8010D7CF4650}" type="slidenum">
              <a:rPr lang="en-US" sz="24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5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EEF5963-1CF6-E656-1CF0-0E5D5CADD5BA}"/>
              </a:ext>
            </a:extLst>
          </p:cNvPr>
          <p:cNvSpPr txBox="1"/>
          <p:nvPr/>
        </p:nvSpPr>
        <p:spPr>
          <a:xfrm>
            <a:off x="2398616" y="24960"/>
            <a:ext cx="7862376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200" dirty="0" err="1"/>
              <a:t>mHz</a:t>
            </a:r>
            <a:r>
              <a:rPr lang="en-US" altLang="zh-CN" sz="3200" dirty="0"/>
              <a:t> QPOs</a:t>
            </a:r>
            <a:r>
              <a:rPr lang="zh-CN" altLang="en-US" sz="3200" dirty="0"/>
              <a:t>与热核</a:t>
            </a:r>
            <a:r>
              <a:rPr lang="en-US" altLang="zh-CN" sz="3200" dirty="0"/>
              <a:t>X</a:t>
            </a:r>
            <a:r>
              <a:rPr lang="zh-CN" altLang="en-US" sz="3200" dirty="0"/>
              <a:t>射线暴的背景研究</a:t>
            </a:r>
            <a:endParaRPr lang="en-US" altLang="zh-CN" sz="32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F5503C7-3750-5819-41FE-8EACDFB2257A}"/>
              </a:ext>
            </a:extLst>
          </p:cNvPr>
          <p:cNvSpPr txBox="1"/>
          <p:nvPr/>
        </p:nvSpPr>
        <p:spPr>
          <a:xfrm>
            <a:off x="-7560" y="1010519"/>
            <a:ext cx="5483009" cy="2118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射线暴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吸积</a:t>
            </a:r>
            <a:r>
              <a:rPr lang="zh-CN" altLang="en-US" dirty="0"/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NS-LMXB</a:t>
            </a:r>
            <a:r>
              <a:rPr lang="en-US" altLang="zh-CN" dirty="0"/>
              <a:t>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中中子星表面发生的剧烈 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射线增强事件，可分为三类：：正常暴、中等持续暴和超级暴。还有较为特殊的双峰暴和特别强的一类光球半径膨胀暴</a:t>
            </a:r>
            <a:r>
              <a:rPr lang="zh-CN" altLang="en-US" dirty="0"/>
              <a:t>（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</a:t>
            </a:r>
            <a:r>
              <a:rPr lang="en-US" altLang="zh-CN" dirty="0"/>
              <a:t>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暴</a:t>
            </a:r>
            <a:r>
              <a:rPr lang="zh-CN" altLang="en-US" dirty="0"/>
              <a:t>）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D42E5BB-8BFC-C9C6-A4E2-200E8D204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" y="3028444"/>
            <a:ext cx="5527330" cy="300564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DD817DFD-8D3B-8D14-8CBF-22AD8F5F2A6B}"/>
              </a:ext>
            </a:extLst>
          </p:cNvPr>
          <p:cNvSpPr txBox="1"/>
          <p:nvPr/>
        </p:nvSpPr>
        <p:spPr>
          <a:xfrm>
            <a:off x="382703" y="6257712"/>
            <a:ext cx="61516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Lewin et al.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(1993)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Sanna et al.(2025)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FA9A8BA-8FE6-B0F9-5E26-D23A214F50FE}"/>
              </a:ext>
            </a:extLst>
          </p:cNvPr>
          <p:cNvSpPr txBox="1"/>
          <p:nvPr/>
        </p:nvSpPr>
        <p:spPr>
          <a:xfrm>
            <a:off x="6916037" y="1036790"/>
            <a:ext cx="4386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光球半径膨胀暴：触地法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AC0908B-0EB1-9F54-168B-17DD46A69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6036" y="1565812"/>
            <a:ext cx="2276190" cy="63809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4F26D16-C118-2BA2-011C-DD0D47FFEC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6036" y="2408564"/>
            <a:ext cx="3142857" cy="58095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7AF2A87-87FA-9C12-E0CB-FFFA91BB8E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6036" y="3166432"/>
            <a:ext cx="3298810" cy="271673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D6B6796F-1A79-A804-97FB-0A253C86268C}"/>
              </a:ext>
            </a:extLst>
          </p:cNvPr>
          <p:cNvSpPr txBox="1"/>
          <p:nvPr/>
        </p:nvSpPr>
        <p:spPr>
          <a:xfrm>
            <a:off x="7803253" y="6308872"/>
            <a:ext cx="29658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Ascenzi et al.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(2024)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D64CACD-0761-B45A-D77A-0F8B56E2946D}"/>
              </a:ext>
            </a:extLst>
          </p:cNvPr>
          <p:cNvSpPr txBox="1"/>
          <p:nvPr/>
        </p:nvSpPr>
        <p:spPr>
          <a:xfrm>
            <a:off x="10416143" y="3574838"/>
            <a:ext cx="164496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PRE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暴，已经被广泛用于质量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半径测量，如</a:t>
            </a:r>
            <a:r>
              <a:rPr lang="zh-CN" altLang="en-US" dirty="0"/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EXO 1745-248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SAX J1810.8-2609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4U 1820–30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等源。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3949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3BF9F-0268-3493-8923-E7BA3A590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流程图: 过程 2">
            <a:extLst>
              <a:ext uri="{FF2B5EF4-FFF2-40B4-BE49-F238E27FC236}">
                <a16:creationId xmlns:a16="http://schemas.microsoft.com/office/drawing/2014/main" id="{4D1B9B3B-BF08-A488-537D-7E3D0B27E8F8}"/>
              </a:ext>
            </a:extLst>
          </p:cNvPr>
          <p:cNvSpPr/>
          <p:nvPr/>
        </p:nvSpPr>
        <p:spPr>
          <a:xfrm>
            <a:off x="-18360" y="6165720"/>
            <a:ext cx="12143880" cy="692280"/>
          </a:xfrm>
          <a:prstGeom prst="flowChartProcess">
            <a:avLst/>
          </a:prstGeom>
          <a:solidFill>
            <a:srgbClr val="941225"/>
          </a:solidFill>
          <a:ln w="25560">
            <a:solidFill>
              <a:srgbClr val="476EA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1" name="Picture 2" descr="F:\新大工作\宣传部\ppt\学术报告类\校徽.png">
            <a:extLst>
              <a:ext uri="{FF2B5EF4-FFF2-40B4-BE49-F238E27FC236}">
                <a16:creationId xmlns:a16="http://schemas.microsoft.com/office/drawing/2014/main" id="{6675D7D0-4E89-ADAA-5612-9BE6CA7B62E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944720" y="0"/>
            <a:ext cx="1305360" cy="1284840"/>
          </a:xfrm>
          <a:prstGeom prst="rect">
            <a:avLst/>
          </a:prstGeom>
          <a:ln w="0">
            <a:noFill/>
          </a:ln>
        </p:spPr>
      </p:pic>
      <p:sp>
        <p:nvSpPr>
          <p:cNvPr id="112" name="直接连接符 2">
            <a:extLst>
              <a:ext uri="{FF2B5EF4-FFF2-40B4-BE49-F238E27FC236}">
                <a16:creationId xmlns:a16="http://schemas.microsoft.com/office/drawing/2014/main" id="{98BAE4B1-2192-C7F5-AB66-32A94912849C}"/>
              </a:ext>
            </a:extLst>
          </p:cNvPr>
          <p:cNvSpPr/>
          <p:nvPr/>
        </p:nvSpPr>
        <p:spPr>
          <a:xfrm>
            <a:off x="0" y="833040"/>
            <a:ext cx="11009520" cy="7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矩形 2">
            <a:extLst>
              <a:ext uri="{FF2B5EF4-FFF2-40B4-BE49-F238E27FC236}">
                <a16:creationId xmlns:a16="http://schemas.microsoft.com/office/drawing/2014/main" id="{AFBB7AD3-9D2F-536C-DD66-F3C5C6CA2D84}"/>
              </a:ext>
            </a:extLst>
          </p:cNvPr>
          <p:cNvSpPr/>
          <p:nvPr/>
        </p:nvSpPr>
        <p:spPr>
          <a:xfrm>
            <a:off x="11340360" y="6300000"/>
            <a:ext cx="7851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fld id="{5FBB2833-A36B-460E-AE56-8010D7CF4650}" type="slidenum">
              <a:rPr lang="en-US" sz="24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6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1195E729-A1D6-FEA4-A47C-E86A149D41ED}"/>
              </a:ext>
            </a:extLst>
          </p:cNvPr>
          <p:cNvSpPr/>
          <p:nvPr/>
        </p:nvSpPr>
        <p:spPr>
          <a:xfrm>
            <a:off x="360000" y="1093680"/>
            <a:ext cx="161136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4C24D38B-8E6B-21B0-6B79-CFF30873DC0C}"/>
              </a:ext>
            </a:extLst>
          </p:cNvPr>
          <p:cNvSpPr/>
          <p:nvPr/>
        </p:nvSpPr>
        <p:spPr>
          <a:xfrm>
            <a:off x="540000" y="3793320"/>
            <a:ext cx="1697760" cy="33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44C6BAE-6AFA-AF22-D354-076E5A67BB2C}"/>
              </a:ext>
            </a:extLst>
          </p:cNvPr>
          <p:cNvSpPr txBox="1"/>
          <p:nvPr/>
        </p:nvSpPr>
        <p:spPr>
          <a:xfrm>
            <a:off x="4513079" y="97448"/>
            <a:ext cx="6132502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/>
              <a:t>背景介绍</a:t>
            </a:r>
            <a:endParaRPr lang="en-US" altLang="zh-CN" sz="32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80314FA-5241-E003-C105-CC568E80150D}"/>
              </a:ext>
            </a:extLst>
          </p:cNvPr>
          <p:cNvSpPr txBox="1"/>
          <p:nvPr/>
        </p:nvSpPr>
        <p:spPr>
          <a:xfrm>
            <a:off x="1226499" y="923664"/>
            <a:ext cx="920970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4u 1730-22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：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1.Uhuru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天文台于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1972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年首次探测到的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LMXB(Cominsky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等，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1978)</a:t>
            </a:r>
          </a:p>
          <a:p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                      2.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该系统爆发了大约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200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天转为平静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(Cominsky et al. 1978;Chen et al.1997) </a:t>
            </a:r>
          </a:p>
          <a:p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                      3.</a:t>
            </a:r>
            <a:r>
              <a:rPr lang="zh-CN" altLang="zh-CN" dirty="0"/>
              <a:t> </a:t>
            </a:r>
            <a:r>
              <a:rPr lang="zh-CN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2021 年和 2022 年该源相继发生两次持续约 90 天和 280 天的爆发，NICER 和 Insight-HXMT 等卫星对其进行了密集监测。</a:t>
            </a:r>
            <a:endParaRPr lang="en-US" altLang="zh-CN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                      4.Bult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等人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(2022)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利用在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2022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年爆发中观测到的光球半径膨胀爆发，获得了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6.9±0.2 kpc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的源距离估计。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7-12kpc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（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Lu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等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(2023)Chen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等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(2023))</a:t>
            </a:r>
          </a:p>
          <a:p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                      5.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对于这颗源观测数据的处理我们发现了</a:t>
            </a:r>
            <a:r>
              <a:rPr lang="en-US" altLang="zh-CN" dirty="0" err="1">
                <a:latin typeface="华文宋体" panose="02010600040101010101" pitchFamily="2" charset="-122"/>
                <a:ea typeface="华文宋体" panose="02010600040101010101" pitchFamily="2" charset="-122"/>
              </a:rPr>
              <a:t>mHz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 QPOs(Mancuso.2023)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与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PER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爆发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Bult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等人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(2022)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EAEEAD0-9115-8EFA-35B5-9099229C1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6071" y="3276432"/>
            <a:ext cx="7917499" cy="279297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11437BFE-5876-EB10-6B2A-5A5474510C91}"/>
              </a:ext>
            </a:extLst>
          </p:cNvPr>
          <p:cNvSpPr txBox="1"/>
          <p:nvPr/>
        </p:nvSpPr>
        <p:spPr>
          <a:xfrm>
            <a:off x="4465355" y="6300000"/>
            <a:ext cx="6138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Bult</a:t>
            </a:r>
            <a:r>
              <a:rPr lang="zh-CN" altLang="en-US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等人</a:t>
            </a:r>
            <a:r>
              <a:rPr lang="en-US" altLang="zh-CN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(2022)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345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D7D36-1F22-D310-C947-ECA2B7ABC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流程图: 过程 2">
            <a:extLst>
              <a:ext uri="{FF2B5EF4-FFF2-40B4-BE49-F238E27FC236}">
                <a16:creationId xmlns:a16="http://schemas.microsoft.com/office/drawing/2014/main" id="{2FB66CA8-F0DA-C678-9C0E-4519B9052F0D}"/>
              </a:ext>
            </a:extLst>
          </p:cNvPr>
          <p:cNvSpPr/>
          <p:nvPr/>
        </p:nvSpPr>
        <p:spPr>
          <a:xfrm>
            <a:off x="-7560" y="6162840"/>
            <a:ext cx="12143880" cy="692280"/>
          </a:xfrm>
          <a:prstGeom prst="flowChartProcess">
            <a:avLst/>
          </a:prstGeom>
          <a:solidFill>
            <a:srgbClr val="941225"/>
          </a:solidFill>
          <a:ln w="25560">
            <a:solidFill>
              <a:srgbClr val="476EA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1" name="Picture 2" descr="F:\新大工作\宣传部\ppt\学术报告类\校徽.png">
            <a:extLst>
              <a:ext uri="{FF2B5EF4-FFF2-40B4-BE49-F238E27FC236}">
                <a16:creationId xmlns:a16="http://schemas.microsoft.com/office/drawing/2014/main" id="{B679146B-170A-4D07-E0A9-398540C0DBB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944720" y="0"/>
            <a:ext cx="1305360" cy="1284840"/>
          </a:xfrm>
          <a:prstGeom prst="rect">
            <a:avLst/>
          </a:prstGeom>
          <a:ln w="0">
            <a:noFill/>
          </a:ln>
        </p:spPr>
      </p:pic>
      <p:sp>
        <p:nvSpPr>
          <p:cNvPr id="112" name="直接连接符 2">
            <a:extLst>
              <a:ext uri="{FF2B5EF4-FFF2-40B4-BE49-F238E27FC236}">
                <a16:creationId xmlns:a16="http://schemas.microsoft.com/office/drawing/2014/main" id="{4E10E5AB-3E78-CF3E-7234-E81A0B600F03}"/>
              </a:ext>
            </a:extLst>
          </p:cNvPr>
          <p:cNvSpPr/>
          <p:nvPr/>
        </p:nvSpPr>
        <p:spPr>
          <a:xfrm>
            <a:off x="0" y="833040"/>
            <a:ext cx="11009520" cy="7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矩形 2">
            <a:extLst>
              <a:ext uri="{FF2B5EF4-FFF2-40B4-BE49-F238E27FC236}">
                <a16:creationId xmlns:a16="http://schemas.microsoft.com/office/drawing/2014/main" id="{BE8A2A04-2595-3267-03B1-DA4EB069C5AC}"/>
              </a:ext>
            </a:extLst>
          </p:cNvPr>
          <p:cNvSpPr/>
          <p:nvPr/>
        </p:nvSpPr>
        <p:spPr>
          <a:xfrm>
            <a:off x="11340360" y="6300000"/>
            <a:ext cx="7851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fld id="{5FBB2833-A36B-460E-AE56-8010D7CF4650}" type="slidenum">
              <a:rPr lang="en-US" sz="24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7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C27F5AB2-47D7-4ABC-74A6-65EC7E527774}"/>
              </a:ext>
            </a:extLst>
          </p:cNvPr>
          <p:cNvSpPr/>
          <p:nvPr/>
        </p:nvSpPr>
        <p:spPr>
          <a:xfrm>
            <a:off x="360000" y="1093680"/>
            <a:ext cx="161136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8EF3FBFE-5870-DA9E-A987-3E8AF9CE741F}"/>
              </a:ext>
            </a:extLst>
          </p:cNvPr>
          <p:cNvSpPr/>
          <p:nvPr/>
        </p:nvSpPr>
        <p:spPr>
          <a:xfrm>
            <a:off x="540000" y="3793320"/>
            <a:ext cx="1697760" cy="33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6BB0532-00E7-D7E5-1A46-98A01A03D139}"/>
              </a:ext>
            </a:extLst>
          </p:cNvPr>
          <p:cNvSpPr txBox="1"/>
          <p:nvPr/>
        </p:nvSpPr>
        <p:spPr>
          <a:xfrm>
            <a:off x="4513079" y="97448"/>
            <a:ext cx="6132502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/>
              <a:t>研究动机</a:t>
            </a:r>
            <a:endParaRPr lang="en-US" altLang="zh-CN" sz="32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F47C020-8426-D2D2-51CC-ACAA77E3E0E0}"/>
              </a:ext>
            </a:extLst>
          </p:cNvPr>
          <p:cNvSpPr txBox="1"/>
          <p:nvPr/>
        </p:nvSpPr>
        <p:spPr>
          <a:xfrm>
            <a:off x="494142" y="1224487"/>
            <a:ext cx="9956437" cy="4539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/>
              <a:t>1.</a:t>
            </a:r>
            <a:r>
              <a:rPr lang="zh-CN" altLang="en-US" sz="2800" dirty="0"/>
              <a:t>亚稳态核燃烧辐射区 面积调制还是温度调制？（存在争议）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endParaRPr lang="en-US" altLang="zh-CN" sz="2800" dirty="0"/>
          </a:p>
          <a:p>
            <a:pPr>
              <a:lnSpc>
                <a:spcPct val="150000"/>
              </a:lnSpc>
            </a:pPr>
            <a:endParaRPr lang="en-US" altLang="zh-CN" sz="2800" dirty="0"/>
          </a:p>
          <a:p>
            <a:pPr>
              <a:lnSpc>
                <a:spcPct val="150000"/>
              </a:lnSpc>
            </a:pPr>
            <a:endParaRPr lang="en-US" altLang="zh-CN" sz="2800" dirty="0"/>
          </a:p>
          <a:p>
            <a:pPr>
              <a:lnSpc>
                <a:spcPct val="150000"/>
              </a:lnSpc>
            </a:pP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en-US" altLang="zh-CN" sz="2800" dirty="0"/>
              <a:t>2.</a:t>
            </a:r>
            <a:r>
              <a:rPr lang="zh-CN" altLang="en-US" sz="2800" dirty="0"/>
              <a:t>面积调制可以与</a:t>
            </a:r>
            <a:r>
              <a:rPr lang="en-US" altLang="zh-CN" sz="2800" dirty="0"/>
              <a:t>PRE</a:t>
            </a:r>
            <a:r>
              <a:rPr lang="zh-CN" altLang="en-US" sz="2800" dirty="0"/>
              <a:t>暴一起去约束中子星的质量半径。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en-US" altLang="zh-CN" sz="2800" dirty="0"/>
              <a:t>3.NICER</a:t>
            </a:r>
            <a:r>
              <a:rPr lang="zh-CN" altLang="en-US" sz="2800" dirty="0"/>
              <a:t>和</a:t>
            </a:r>
            <a:r>
              <a:rPr lang="en-US" altLang="zh-CN" sz="2800" dirty="0"/>
              <a:t>HXMT PRE</a:t>
            </a:r>
            <a:r>
              <a:rPr lang="zh-CN" altLang="en-US" sz="2800" dirty="0"/>
              <a:t>暴的数据共同约束中子星质量半径</a:t>
            </a:r>
            <a:endParaRPr lang="en-US" altLang="zh-CN" sz="28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5D53D5E-3070-E8EE-DB4B-D322C122E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59" y="1847508"/>
            <a:ext cx="2929923" cy="18573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EC4BB76-0551-DC9B-77AD-C1A6661CD6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0755" y="1847507"/>
            <a:ext cx="2711848" cy="185739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32C779E-DD34-BA65-A2B4-65D7FF2BA0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8860" y="1870628"/>
            <a:ext cx="3203138" cy="183427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8CE398F9-E17B-4EB9-E0CF-7FA7FE2E56E3}"/>
              </a:ext>
            </a:extLst>
          </p:cNvPr>
          <p:cNvSpPr txBox="1"/>
          <p:nvPr/>
        </p:nvSpPr>
        <p:spPr>
          <a:xfrm>
            <a:off x="649013" y="3857565"/>
            <a:ext cx="61327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 err="1">
                <a:latin typeface="华文宋体" panose="02010600040101010101" pitchFamily="2" charset="-122"/>
                <a:ea typeface="华文宋体" panose="02010600040101010101" pitchFamily="2" charset="-122"/>
              </a:rPr>
              <a:t>Stiele</a:t>
            </a: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et al. (2016)</a:t>
            </a:r>
            <a:r>
              <a:rPr lang="zh-CN" altLang="en-US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，</a:t>
            </a: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4u 1636-53 </a:t>
            </a:r>
            <a:r>
              <a:rPr lang="zh-CN" altLang="en-US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，</a:t>
            </a:r>
            <a: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支持</a:t>
            </a:r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辐射面积调制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61B903D-47CA-6960-475A-7538464046D8}"/>
              </a:ext>
            </a:extLst>
          </p:cNvPr>
          <p:cNvSpPr txBox="1"/>
          <p:nvPr/>
        </p:nvSpPr>
        <p:spPr>
          <a:xfrm>
            <a:off x="6608314" y="3876645"/>
            <a:ext cx="50436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Xiao et al. (2025)，GS 1826-238，</a:t>
            </a:r>
            <a:r>
              <a:rPr lang="zh-CN" altLang="en-US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支持</a:t>
            </a: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en-US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温度调制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972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5A203-7C3F-8ABE-2ECE-71D01162B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流程图: 过程 2">
            <a:extLst>
              <a:ext uri="{FF2B5EF4-FFF2-40B4-BE49-F238E27FC236}">
                <a16:creationId xmlns:a16="http://schemas.microsoft.com/office/drawing/2014/main" id="{41ECCEA9-2F53-C001-2CFA-6F0095EB3671}"/>
              </a:ext>
            </a:extLst>
          </p:cNvPr>
          <p:cNvSpPr/>
          <p:nvPr/>
        </p:nvSpPr>
        <p:spPr>
          <a:xfrm>
            <a:off x="-7560" y="6162840"/>
            <a:ext cx="12143880" cy="692280"/>
          </a:xfrm>
          <a:prstGeom prst="flowChartProcess">
            <a:avLst/>
          </a:prstGeom>
          <a:solidFill>
            <a:srgbClr val="941225"/>
          </a:solidFill>
          <a:ln w="25560">
            <a:solidFill>
              <a:srgbClr val="476EA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1" name="Picture 2" descr="F:\新大工作\宣传部\ppt\学术报告类\校徽.png">
            <a:extLst>
              <a:ext uri="{FF2B5EF4-FFF2-40B4-BE49-F238E27FC236}">
                <a16:creationId xmlns:a16="http://schemas.microsoft.com/office/drawing/2014/main" id="{730F3202-71A0-EEC1-AFFD-1F39DEC060A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944720" y="0"/>
            <a:ext cx="1305360" cy="1284840"/>
          </a:xfrm>
          <a:prstGeom prst="rect">
            <a:avLst/>
          </a:prstGeom>
          <a:ln w="0">
            <a:noFill/>
          </a:ln>
        </p:spPr>
      </p:pic>
      <p:sp>
        <p:nvSpPr>
          <p:cNvPr id="112" name="直接连接符 2">
            <a:extLst>
              <a:ext uri="{FF2B5EF4-FFF2-40B4-BE49-F238E27FC236}">
                <a16:creationId xmlns:a16="http://schemas.microsoft.com/office/drawing/2014/main" id="{B8590660-13EF-26A4-A44A-A4D5C3329D09}"/>
              </a:ext>
            </a:extLst>
          </p:cNvPr>
          <p:cNvSpPr/>
          <p:nvPr/>
        </p:nvSpPr>
        <p:spPr>
          <a:xfrm>
            <a:off x="0" y="833040"/>
            <a:ext cx="11009520" cy="7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矩形 2">
            <a:extLst>
              <a:ext uri="{FF2B5EF4-FFF2-40B4-BE49-F238E27FC236}">
                <a16:creationId xmlns:a16="http://schemas.microsoft.com/office/drawing/2014/main" id="{239F9039-F406-275A-C227-95230E62D757}"/>
              </a:ext>
            </a:extLst>
          </p:cNvPr>
          <p:cNvSpPr/>
          <p:nvPr/>
        </p:nvSpPr>
        <p:spPr>
          <a:xfrm>
            <a:off x="11340360" y="6300000"/>
            <a:ext cx="7851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fld id="{5FBB2833-A36B-460E-AE56-8010D7CF4650}" type="slidenum">
              <a:rPr lang="en-US" sz="24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8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4D18EECC-1601-F324-6F58-CB18F37E1F21}"/>
              </a:ext>
            </a:extLst>
          </p:cNvPr>
          <p:cNvSpPr/>
          <p:nvPr/>
        </p:nvSpPr>
        <p:spPr>
          <a:xfrm>
            <a:off x="360000" y="1093680"/>
            <a:ext cx="161136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B428AF83-A5BF-3638-9A23-9C5A1AE05E54}"/>
              </a:ext>
            </a:extLst>
          </p:cNvPr>
          <p:cNvSpPr/>
          <p:nvPr/>
        </p:nvSpPr>
        <p:spPr>
          <a:xfrm>
            <a:off x="540000" y="3793320"/>
            <a:ext cx="1697760" cy="33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AF54838-B067-603D-DECD-FE736CD26450}"/>
              </a:ext>
            </a:extLst>
          </p:cNvPr>
          <p:cNvSpPr txBox="1"/>
          <p:nvPr/>
        </p:nvSpPr>
        <p:spPr>
          <a:xfrm>
            <a:off x="3671607" y="126675"/>
            <a:ext cx="6132502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 err="1"/>
              <a:t>mHz</a:t>
            </a:r>
            <a:r>
              <a:rPr lang="en-US" altLang="zh-CN" sz="3200" dirty="0"/>
              <a:t> QPOs</a:t>
            </a:r>
            <a:r>
              <a:rPr lang="zh-CN" altLang="en-US" sz="3200" dirty="0"/>
              <a:t>研究内容与结果</a:t>
            </a:r>
            <a:endParaRPr lang="en-US" altLang="zh-CN" sz="32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05EC3FB-E96E-65A0-69E5-6FB63549601E}"/>
              </a:ext>
            </a:extLst>
          </p:cNvPr>
          <p:cNvSpPr txBox="1"/>
          <p:nvPr/>
        </p:nvSpPr>
        <p:spPr>
          <a:xfrm>
            <a:off x="153312" y="1048400"/>
            <a:ext cx="3460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err="1"/>
              <a:t>mHz</a:t>
            </a:r>
            <a:r>
              <a:rPr lang="en-US" altLang="zh-CN" sz="2800" dirty="0"/>
              <a:t> QPOs</a:t>
            </a:r>
            <a:r>
              <a:rPr lang="zh-CN" altLang="en-US" sz="2800" dirty="0"/>
              <a:t>的搜索</a:t>
            </a:r>
          </a:p>
        </p:txBody>
      </p:sp>
      <p:pic>
        <p:nvPicPr>
          <p:cNvPr id="4" name="图像17">
            <a:extLst>
              <a:ext uri="{FF2B5EF4-FFF2-40B4-BE49-F238E27FC236}">
                <a16:creationId xmlns:a16="http://schemas.microsoft.com/office/drawing/2014/main" id="{C85A8477-8F06-BDA4-F4AE-AC898A89E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4754" y="2433039"/>
            <a:ext cx="6087448" cy="285334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858402C-1CFA-575B-F844-3AFDD8ED03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320" y="1175467"/>
            <a:ext cx="5387172" cy="454313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77C2640F-16CD-0955-9197-DA199337F64C}"/>
              </a:ext>
            </a:extLst>
          </p:cNvPr>
          <p:cNvSpPr txBox="1"/>
          <p:nvPr/>
        </p:nvSpPr>
        <p:spPr>
          <a:xfrm>
            <a:off x="196130" y="1571620"/>
            <a:ext cx="61325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数据来源</a:t>
            </a: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：NICER</a:t>
            </a:r>
            <a:r>
              <a:rPr lang="zh-CN" altLang="en-US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探测器对</a:t>
            </a: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4U </a:t>
            </a:r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1730-22</a:t>
            </a:r>
            <a:r>
              <a:rPr lang="zh-CN" altLang="en-US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的所有已公开的数据（</a:t>
            </a: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21-23 189</a:t>
            </a:r>
            <a:r>
              <a:rPr lang="zh-CN" altLang="en-US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个数据）</a:t>
            </a:r>
          </a:p>
          <a:p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 </a:t>
            </a:r>
            <a:r>
              <a:rPr lang="zh-CN" altLang="en-US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搜寻方法</a:t>
            </a: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： Lomb-</a:t>
            </a:r>
            <a:r>
              <a:rPr lang="en-US" altLang="zh-CN" sz="1800" b="1" dirty="0" err="1">
                <a:latin typeface="华文宋体" panose="02010600040101010101" pitchFamily="2" charset="-122"/>
                <a:ea typeface="华文宋体" panose="02010600040101010101" pitchFamily="2" charset="-122"/>
              </a:rPr>
              <a:t>Scargle</a:t>
            </a:r>
            <a:r>
              <a:rPr lang="en-US" altLang="zh-CN" sz="1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periodogram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F6C695B-3C88-A149-7D77-B53068ECE261}"/>
              </a:ext>
            </a:extLst>
          </p:cNvPr>
          <p:cNvSpPr txBox="1"/>
          <p:nvPr/>
        </p:nvSpPr>
        <p:spPr>
          <a:xfrm>
            <a:off x="85242" y="5318490"/>
            <a:ext cx="64500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高亮度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(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计数率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250cts−1)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和软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(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硬颜色在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~ 0.24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和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~ 0.32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之间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)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状态，以及低亮度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(࣠50 cts−1)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但硬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(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硬颜色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0.30)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状态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(Mancuso.2023)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669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130FD-3661-E6F3-BF31-D7708494A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流程图: 过程 2">
            <a:extLst>
              <a:ext uri="{FF2B5EF4-FFF2-40B4-BE49-F238E27FC236}">
                <a16:creationId xmlns:a16="http://schemas.microsoft.com/office/drawing/2014/main" id="{63FCFA52-A6A9-8688-AA7C-986849E58CD5}"/>
              </a:ext>
            </a:extLst>
          </p:cNvPr>
          <p:cNvSpPr/>
          <p:nvPr/>
        </p:nvSpPr>
        <p:spPr>
          <a:xfrm>
            <a:off x="-7560" y="6162840"/>
            <a:ext cx="12143880" cy="692280"/>
          </a:xfrm>
          <a:prstGeom prst="flowChartProcess">
            <a:avLst/>
          </a:prstGeom>
          <a:solidFill>
            <a:srgbClr val="941225"/>
          </a:solidFill>
          <a:ln w="25560">
            <a:solidFill>
              <a:srgbClr val="476EA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1" name="Picture 2" descr="F:\新大工作\宣传部\ppt\学术报告类\校徽.png">
            <a:extLst>
              <a:ext uri="{FF2B5EF4-FFF2-40B4-BE49-F238E27FC236}">
                <a16:creationId xmlns:a16="http://schemas.microsoft.com/office/drawing/2014/main" id="{D1BB2A94-6434-734F-7093-41BDFBE4503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944720" y="0"/>
            <a:ext cx="1305360" cy="1284840"/>
          </a:xfrm>
          <a:prstGeom prst="rect">
            <a:avLst/>
          </a:prstGeom>
          <a:ln w="0">
            <a:noFill/>
          </a:ln>
        </p:spPr>
      </p:pic>
      <p:sp>
        <p:nvSpPr>
          <p:cNvPr id="112" name="直接连接符 2">
            <a:extLst>
              <a:ext uri="{FF2B5EF4-FFF2-40B4-BE49-F238E27FC236}">
                <a16:creationId xmlns:a16="http://schemas.microsoft.com/office/drawing/2014/main" id="{92A45A0E-385B-2268-6A40-DA71C74A3045}"/>
              </a:ext>
            </a:extLst>
          </p:cNvPr>
          <p:cNvSpPr/>
          <p:nvPr/>
        </p:nvSpPr>
        <p:spPr>
          <a:xfrm>
            <a:off x="0" y="833040"/>
            <a:ext cx="11009520" cy="7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矩形 2">
            <a:extLst>
              <a:ext uri="{FF2B5EF4-FFF2-40B4-BE49-F238E27FC236}">
                <a16:creationId xmlns:a16="http://schemas.microsoft.com/office/drawing/2014/main" id="{C96912D0-A406-0A7B-6CEF-31DB2140B1BE}"/>
              </a:ext>
            </a:extLst>
          </p:cNvPr>
          <p:cNvSpPr/>
          <p:nvPr/>
        </p:nvSpPr>
        <p:spPr>
          <a:xfrm>
            <a:off x="11340360" y="6300000"/>
            <a:ext cx="7851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fld id="{5FBB2833-A36B-460E-AE56-8010D7CF4650}" type="slidenum">
              <a:rPr lang="en-US" sz="24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9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AEE75FBF-7250-74CF-7A93-3338D882AA60}"/>
              </a:ext>
            </a:extLst>
          </p:cNvPr>
          <p:cNvSpPr/>
          <p:nvPr/>
        </p:nvSpPr>
        <p:spPr>
          <a:xfrm>
            <a:off x="360000" y="1093680"/>
            <a:ext cx="161136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4AA40B74-FC06-76EA-4BB7-0377CE1B7F4F}"/>
              </a:ext>
            </a:extLst>
          </p:cNvPr>
          <p:cNvSpPr/>
          <p:nvPr/>
        </p:nvSpPr>
        <p:spPr>
          <a:xfrm>
            <a:off x="540000" y="3793320"/>
            <a:ext cx="1697760" cy="33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4D860EF-6950-77DC-158F-338B563B2F4F}"/>
              </a:ext>
            </a:extLst>
          </p:cNvPr>
          <p:cNvSpPr txBox="1"/>
          <p:nvPr/>
        </p:nvSpPr>
        <p:spPr>
          <a:xfrm>
            <a:off x="3671607" y="126675"/>
            <a:ext cx="6132502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 err="1"/>
              <a:t>mHz</a:t>
            </a:r>
            <a:r>
              <a:rPr lang="en-US" altLang="zh-CN" sz="3200" dirty="0"/>
              <a:t> QPOs </a:t>
            </a:r>
            <a:r>
              <a:rPr lang="zh-CN" altLang="en-US" sz="3200" dirty="0"/>
              <a:t>研究内容与结果</a:t>
            </a:r>
            <a:endParaRPr lang="en-US" altLang="zh-CN" sz="32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57442D2-7133-76A9-9938-7A0592728620}"/>
              </a:ext>
            </a:extLst>
          </p:cNvPr>
          <p:cNvSpPr txBox="1"/>
          <p:nvPr/>
        </p:nvSpPr>
        <p:spPr>
          <a:xfrm>
            <a:off x="6346046" y="1027992"/>
            <a:ext cx="61325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我们研究了</a:t>
            </a:r>
            <a:r>
              <a:rPr lang="en-US" altLang="zh-CN" dirty="0"/>
              <a:t>QPOs</a:t>
            </a:r>
            <a:r>
              <a:rPr lang="zh-CN" altLang="en-US" dirty="0"/>
              <a:t>的分数均方根随能量的变化</a:t>
            </a:r>
          </a:p>
        </p:txBody>
      </p:sp>
      <p:pic>
        <p:nvPicPr>
          <p:cNvPr id="5" name="图像15">
            <a:extLst>
              <a:ext uri="{FF2B5EF4-FFF2-40B4-BE49-F238E27FC236}">
                <a16:creationId xmlns:a16="http://schemas.microsoft.com/office/drawing/2014/main" id="{46EDF1BE-1F87-D118-4EDC-C7F5CCBA1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895122" y="1397324"/>
            <a:ext cx="3311607" cy="1755918"/>
          </a:xfrm>
          <a:prstGeom prst="rect">
            <a:avLst/>
          </a:prstGeom>
        </p:spPr>
      </p:pic>
      <p:pic>
        <p:nvPicPr>
          <p:cNvPr id="6" name="图像13">
            <a:extLst>
              <a:ext uri="{FF2B5EF4-FFF2-40B4-BE49-F238E27FC236}">
                <a16:creationId xmlns:a16="http://schemas.microsoft.com/office/drawing/2014/main" id="{40E507C5-1DC4-DBB9-A088-AEB145894F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8895122" y="3153242"/>
            <a:ext cx="3311607" cy="1585439"/>
          </a:xfrm>
          <a:prstGeom prst="rect">
            <a:avLst/>
          </a:prstGeom>
        </p:spPr>
      </p:pic>
      <p:pic>
        <p:nvPicPr>
          <p:cNvPr id="7" name="图像14">
            <a:extLst>
              <a:ext uri="{FF2B5EF4-FFF2-40B4-BE49-F238E27FC236}">
                <a16:creationId xmlns:a16="http://schemas.microsoft.com/office/drawing/2014/main" id="{228383B3-3A3A-F48D-B745-604E9A5301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8880394" y="4767908"/>
            <a:ext cx="3311606" cy="136570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EC33F84-E596-740F-A7BF-9C960E978B60}"/>
              </a:ext>
            </a:extLst>
          </p:cNvPr>
          <p:cNvSpPr txBox="1"/>
          <p:nvPr/>
        </p:nvSpPr>
        <p:spPr>
          <a:xfrm>
            <a:off x="98560" y="962148"/>
            <a:ext cx="62474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我们研究了</a:t>
            </a:r>
            <a:r>
              <a:rPr lang="en-US" altLang="zh-CN" dirty="0" err="1"/>
              <a:t>mhz</a:t>
            </a:r>
            <a:r>
              <a:rPr lang="en-US" altLang="zh-CN" dirty="0"/>
              <a:t> </a:t>
            </a:r>
            <a:r>
              <a:rPr lang="en-US" altLang="zh-CN" dirty="0" err="1"/>
              <a:t>qpo</a:t>
            </a:r>
            <a:r>
              <a:rPr lang="zh-CN" altLang="en-US" dirty="0"/>
              <a:t>存在和吸积率之间的关系</a:t>
            </a:r>
          </a:p>
        </p:txBody>
      </p:sp>
      <p:pic>
        <p:nvPicPr>
          <p:cNvPr id="10" name="图像1">
            <a:extLst>
              <a:ext uri="{FF2B5EF4-FFF2-40B4-BE49-F238E27FC236}">
                <a16:creationId xmlns:a16="http://schemas.microsoft.com/office/drawing/2014/main" id="{05271BF4-4C72-DA5A-6A5F-3A7AE5B465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190002" y="2003385"/>
            <a:ext cx="5274310" cy="2046605"/>
          </a:xfrm>
          <a:prstGeom prst="rect">
            <a:avLst/>
          </a:prstGeom>
        </p:spPr>
      </p:pic>
      <p:pic>
        <p:nvPicPr>
          <p:cNvPr id="11" name="图像2">
            <a:extLst>
              <a:ext uri="{FF2B5EF4-FFF2-40B4-BE49-F238E27FC236}">
                <a16:creationId xmlns:a16="http://schemas.microsoft.com/office/drawing/2014/main" id="{43B5DBE9-3B4B-272B-E64F-85D29D5397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98560" y="4146295"/>
            <a:ext cx="5274310" cy="192024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9C3EF4B-C4C3-4454-CA7F-A4A1DE0615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2760" y="1303728"/>
            <a:ext cx="1905000" cy="45720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97F1E874-37BB-FA0F-FBA2-67823FDBF9A2}"/>
              </a:ext>
            </a:extLst>
          </p:cNvPr>
          <p:cNvSpPr txBox="1"/>
          <p:nvPr/>
        </p:nvSpPr>
        <p:spPr>
          <a:xfrm>
            <a:off x="2625000" y="1461596"/>
            <a:ext cx="3690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校准常数</a:t>
            </a:r>
            <a:r>
              <a:rPr lang="en-US" altLang="zh-CN" dirty="0"/>
              <a:t>C</a:t>
            </a:r>
            <a:r>
              <a:rPr lang="zh-CN" altLang="en-US" dirty="0"/>
              <a:t>为</a:t>
            </a:r>
            <a:r>
              <a:rPr lang="en-US" altLang="zh-CN" dirty="0"/>
              <a:t>5.05*10-5(counts/s)-1</a:t>
            </a:r>
            <a:endParaRPr lang="zh-CN" altLang="en-US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E072FC4C-AF26-0C84-2320-708ECF386E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22620" y="1584716"/>
            <a:ext cx="1981200" cy="3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951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A02C9-9799-31F1-E685-4849621CB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流程图: 过程 2">
            <a:extLst>
              <a:ext uri="{FF2B5EF4-FFF2-40B4-BE49-F238E27FC236}">
                <a16:creationId xmlns:a16="http://schemas.microsoft.com/office/drawing/2014/main" id="{D3E5FBDC-B775-38FF-9ED4-20F28CB1C179}"/>
              </a:ext>
            </a:extLst>
          </p:cNvPr>
          <p:cNvSpPr/>
          <p:nvPr/>
        </p:nvSpPr>
        <p:spPr>
          <a:xfrm>
            <a:off x="-7560" y="6162840"/>
            <a:ext cx="12143880" cy="692280"/>
          </a:xfrm>
          <a:prstGeom prst="flowChartProcess">
            <a:avLst/>
          </a:prstGeom>
          <a:solidFill>
            <a:srgbClr val="941225"/>
          </a:solidFill>
          <a:ln w="25560">
            <a:solidFill>
              <a:srgbClr val="476EA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1" name="Picture 2" descr="F:\新大工作\宣传部\ppt\学术报告类\校徽.png">
            <a:extLst>
              <a:ext uri="{FF2B5EF4-FFF2-40B4-BE49-F238E27FC236}">
                <a16:creationId xmlns:a16="http://schemas.microsoft.com/office/drawing/2014/main" id="{34E98B7B-FE8F-E47B-3EDE-8D95B9F536F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944720" y="0"/>
            <a:ext cx="1305360" cy="1284840"/>
          </a:xfrm>
          <a:prstGeom prst="rect">
            <a:avLst/>
          </a:prstGeom>
          <a:ln w="0">
            <a:noFill/>
          </a:ln>
        </p:spPr>
      </p:pic>
      <p:sp>
        <p:nvSpPr>
          <p:cNvPr id="112" name="直接连接符 2">
            <a:extLst>
              <a:ext uri="{FF2B5EF4-FFF2-40B4-BE49-F238E27FC236}">
                <a16:creationId xmlns:a16="http://schemas.microsoft.com/office/drawing/2014/main" id="{3CA63167-0764-9400-9103-B20189B579B9}"/>
              </a:ext>
            </a:extLst>
          </p:cNvPr>
          <p:cNvSpPr/>
          <p:nvPr/>
        </p:nvSpPr>
        <p:spPr>
          <a:xfrm>
            <a:off x="0" y="833040"/>
            <a:ext cx="11009520" cy="7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矩形 2">
            <a:extLst>
              <a:ext uri="{FF2B5EF4-FFF2-40B4-BE49-F238E27FC236}">
                <a16:creationId xmlns:a16="http://schemas.microsoft.com/office/drawing/2014/main" id="{0DD29F83-940F-AE15-B54D-CA1F7FFEADBE}"/>
              </a:ext>
            </a:extLst>
          </p:cNvPr>
          <p:cNvSpPr/>
          <p:nvPr/>
        </p:nvSpPr>
        <p:spPr>
          <a:xfrm>
            <a:off x="11340360" y="6300000"/>
            <a:ext cx="7851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fld id="{5FBB2833-A36B-460E-AE56-8010D7CF4650}" type="slidenum">
              <a:rPr lang="en-US" sz="24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10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D070404B-DA4B-F77C-456F-EA9F69239CB2}"/>
              </a:ext>
            </a:extLst>
          </p:cNvPr>
          <p:cNvSpPr/>
          <p:nvPr/>
        </p:nvSpPr>
        <p:spPr>
          <a:xfrm>
            <a:off x="360000" y="1093680"/>
            <a:ext cx="161136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B24DE3EF-5689-11CB-4652-DD1E55D8F713}"/>
              </a:ext>
            </a:extLst>
          </p:cNvPr>
          <p:cNvSpPr/>
          <p:nvPr/>
        </p:nvSpPr>
        <p:spPr>
          <a:xfrm>
            <a:off x="540000" y="3793320"/>
            <a:ext cx="1697760" cy="33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7C1D735-79F8-D750-67ED-233E1794EBD3}"/>
              </a:ext>
            </a:extLst>
          </p:cNvPr>
          <p:cNvSpPr txBox="1"/>
          <p:nvPr/>
        </p:nvSpPr>
        <p:spPr>
          <a:xfrm>
            <a:off x="3671607" y="126675"/>
            <a:ext cx="6132502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 err="1"/>
              <a:t>mHz</a:t>
            </a:r>
            <a:r>
              <a:rPr lang="en-US" altLang="zh-CN" sz="3200" dirty="0"/>
              <a:t> QPOs </a:t>
            </a:r>
            <a:r>
              <a:rPr lang="zh-CN" altLang="en-US" sz="3200" dirty="0"/>
              <a:t>研究内容与结果</a:t>
            </a:r>
            <a:endParaRPr lang="en-US" altLang="zh-CN" sz="3200" dirty="0"/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6E0E985C-9ABB-A631-9EF2-9E55771D2F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053" y="1963644"/>
            <a:ext cx="4984887" cy="2182907"/>
          </a:xfrm>
          <a:prstGeom prst="rect">
            <a:avLst/>
          </a:prstGeom>
        </p:spPr>
      </p:pic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F3D90FC7-BC74-9C2F-0591-ADD3954CBF82}"/>
              </a:ext>
            </a:extLst>
          </p:cNvPr>
          <p:cNvCxnSpPr>
            <a:cxnSpLocks/>
          </p:cNvCxnSpPr>
          <p:nvPr/>
        </p:nvCxnSpPr>
        <p:spPr>
          <a:xfrm>
            <a:off x="7387804" y="2101063"/>
            <a:ext cx="0" cy="189711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27E900A9-6D71-2D4E-D46E-57A5AD89CFD8}"/>
              </a:ext>
            </a:extLst>
          </p:cNvPr>
          <p:cNvCxnSpPr>
            <a:cxnSpLocks/>
          </p:cNvCxnSpPr>
          <p:nvPr/>
        </p:nvCxnSpPr>
        <p:spPr>
          <a:xfrm>
            <a:off x="8235525" y="2107323"/>
            <a:ext cx="0" cy="189711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782AEBBD-5105-2B6F-CB26-2812859930CA}"/>
              </a:ext>
            </a:extLst>
          </p:cNvPr>
          <p:cNvCxnSpPr>
            <a:cxnSpLocks/>
          </p:cNvCxnSpPr>
          <p:nvPr/>
        </p:nvCxnSpPr>
        <p:spPr>
          <a:xfrm>
            <a:off x="8556091" y="2101063"/>
            <a:ext cx="0" cy="189711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19A6CB0A-6B4D-2B74-4EE9-EEF5085B9E90}"/>
              </a:ext>
            </a:extLst>
          </p:cNvPr>
          <p:cNvCxnSpPr>
            <a:cxnSpLocks/>
          </p:cNvCxnSpPr>
          <p:nvPr/>
        </p:nvCxnSpPr>
        <p:spPr>
          <a:xfrm>
            <a:off x="9101275" y="2066122"/>
            <a:ext cx="0" cy="189711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F2D29752-5FCC-8495-E61C-ED3DDB2B23EE}"/>
              </a:ext>
            </a:extLst>
          </p:cNvPr>
          <p:cNvSpPr txBox="1"/>
          <p:nvPr/>
        </p:nvSpPr>
        <p:spPr>
          <a:xfrm>
            <a:off x="6674069" y="4290230"/>
            <a:ext cx="52912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峰值区域</a:t>
            </a:r>
            <a:r>
              <a:rPr lang="en-US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(</a:t>
            </a:r>
            <a:r>
              <a:rPr lang="zh-CN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高于</a:t>
            </a:r>
            <a:r>
              <a:rPr lang="zh-CN" altLang="en-US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峰值</a:t>
            </a:r>
            <a:r>
              <a:rPr lang="zh-CN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通量的</a:t>
            </a:r>
            <a:r>
              <a:rPr lang="en-US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2/3)</a:t>
            </a:r>
            <a:r>
              <a:rPr lang="zh-CN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，中间区域</a:t>
            </a:r>
            <a:r>
              <a:rPr lang="en-US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(</a:t>
            </a:r>
            <a:r>
              <a:rPr lang="zh-CN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介于峰值</a:t>
            </a:r>
            <a:r>
              <a:rPr lang="zh-CN" altLang="en-US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通量</a:t>
            </a:r>
            <a:r>
              <a:rPr lang="zh-CN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的</a:t>
            </a:r>
            <a:r>
              <a:rPr lang="en-US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1/3</a:t>
            </a:r>
            <a:r>
              <a:rPr lang="zh-CN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和</a:t>
            </a:r>
            <a:r>
              <a:rPr lang="en-US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2/3</a:t>
            </a:r>
            <a:r>
              <a:rPr lang="zh-CN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之间</a:t>
            </a:r>
            <a:r>
              <a:rPr lang="en-US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)</a:t>
            </a:r>
            <a:r>
              <a:rPr lang="en-US" altLang="zh-CN" sz="1100" dirty="0">
                <a:effectLst/>
                <a:latin typeface="等线" panose="02010600030101010101" pitchFamily="2" charset="-122"/>
                <a:cs typeface="等线" panose="02010600030101010101" pitchFamily="2" charset="-122"/>
              </a:rPr>
              <a:t> </a:t>
            </a:r>
            <a:r>
              <a:rPr lang="zh-CN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和底部区域</a:t>
            </a:r>
            <a:r>
              <a:rPr lang="en-US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(</a:t>
            </a:r>
            <a:r>
              <a:rPr lang="zh-CN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低于</a:t>
            </a:r>
            <a:r>
              <a:rPr lang="zh-CN" altLang="en-US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峰值</a:t>
            </a:r>
            <a:r>
              <a:rPr lang="zh-CN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通量的</a:t>
            </a:r>
            <a:r>
              <a:rPr lang="en-US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1/3)</a:t>
            </a:r>
            <a:r>
              <a:rPr lang="zh-CN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。</a:t>
            </a:r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Lyu et al.(2026)</a:t>
            </a:r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0EE2DF91-34C2-0786-EC3B-2097BE0D0AD0}"/>
              </a:ext>
            </a:extLst>
          </p:cNvPr>
          <p:cNvSpPr txBox="1"/>
          <p:nvPr/>
        </p:nvSpPr>
        <p:spPr>
          <a:xfrm>
            <a:off x="7877533" y="1019936"/>
            <a:ext cx="3396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强度分离谱</a:t>
            </a:r>
          </a:p>
        </p:txBody>
      </p:sp>
      <p:pic>
        <p:nvPicPr>
          <p:cNvPr id="2" name="图像3">
            <a:extLst>
              <a:ext uri="{FF2B5EF4-FFF2-40B4-BE49-F238E27FC236}">
                <a16:creationId xmlns:a16="http://schemas.microsoft.com/office/drawing/2014/main" id="{FF80FCAA-E962-BC9C-F0C9-11952BFFF8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92093" y="2076620"/>
            <a:ext cx="6029613" cy="300798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B37D04B-2393-F9E3-A0C1-2EC28095FCD7}"/>
              </a:ext>
            </a:extLst>
          </p:cNvPr>
          <p:cNvSpPr txBox="1"/>
          <p:nvPr/>
        </p:nvSpPr>
        <p:spPr>
          <a:xfrm>
            <a:off x="136845" y="1661266"/>
            <a:ext cx="2504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 err="1">
                <a:effectLst/>
                <a:latin typeface="宋体" panose="02010600030101010101" pitchFamily="2" charset="-122"/>
                <a:cs typeface="等线" panose="02010600030101010101" pitchFamily="2" charset="-122"/>
              </a:rPr>
              <a:t>tbabs</a:t>
            </a:r>
            <a:r>
              <a:rPr lang="en-US" altLang="zh-CN" sz="1800" b="1" dirty="0">
                <a:effectLst/>
                <a:latin typeface="宋体" panose="02010600030101010101" pitchFamily="2" charset="-122"/>
                <a:cs typeface="等线" panose="02010600030101010101" pitchFamily="2" charset="-122"/>
              </a:rPr>
              <a:t>*</a:t>
            </a:r>
            <a:r>
              <a:rPr lang="en-US" altLang="zh-CN" sz="1800" b="1" dirty="0" err="1">
                <a:effectLst/>
                <a:latin typeface="宋体" panose="02010600030101010101" pitchFamily="2" charset="-122"/>
                <a:cs typeface="等线" panose="02010600030101010101" pitchFamily="2" charset="-122"/>
              </a:rPr>
              <a:t>nthcomp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4169725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575FE-AEE2-A20A-BCE2-DB0CDFF2E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流程图: 过程 2">
            <a:extLst>
              <a:ext uri="{FF2B5EF4-FFF2-40B4-BE49-F238E27FC236}">
                <a16:creationId xmlns:a16="http://schemas.microsoft.com/office/drawing/2014/main" id="{04AF40AB-1713-5FF4-6640-465E535C746D}"/>
              </a:ext>
            </a:extLst>
          </p:cNvPr>
          <p:cNvSpPr/>
          <p:nvPr/>
        </p:nvSpPr>
        <p:spPr>
          <a:xfrm>
            <a:off x="-7560" y="6162840"/>
            <a:ext cx="12143880" cy="692280"/>
          </a:xfrm>
          <a:prstGeom prst="flowChartProcess">
            <a:avLst/>
          </a:prstGeom>
          <a:solidFill>
            <a:srgbClr val="941225"/>
          </a:solidFill>
          <a:ln w="25560">
            <a:solidFill>
              <a:srgbClr val="476EA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1" name="Picture 2" descr="F:\新大工作\宣传部\ppt\学术报告类\校徽.png">
            <a:extLst>
              <a:ext uri="{FF2B5EF4-FFF2-40B4-BE49-F238E27FC236}">
                <a16:creationId xmlns:a16="http://schemas.microsoft.com/office/drawing/2014/main" id="{BD0F8DA1-7642-AE3D-0CB1-7E509DEA3E6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944720" y="0"/>
            <a:ext cx="1305360" cy="1284840"/>
          </a:xfrm>
          <a:prstGeom prst="rect">
            <a:avLst/>
          </a:prstGeom>
          <a:ln w="0">
            <a:noFill/>
          </a:ln>
        </p:spPr>
      </p:pic>
      <p:sp>
        <p:nvSpPr>
          <p:cNvPr id="112" name="直接连接符 2">
            <a:extLst>
              <a:ext uri="{FF2B5EF4-FFF2-40B4-BE49-F238E27FC236}">
                <a16:creationId xmlns:a16="http://schemas.microsoft.com/office/drawing/2014/main" id="{164663E5-DE1B-222C-0C13-FC4BF1D15C38}"/>
              </a:ext>
            </a:extLst>
          </p:cNvPr>
          <p:cNvSpPr/>
          <p:nvPr/>
        </p:nvSpPr>
        <p:spPr>
          <a:xfrm>
            <a:off x="0" y="833040"/>
            <a:ext cx="11009520" cy="7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矩形 2">
            <a:extLst>
              <a:ext uri="{FF2B5EF4-FFF2-40B4-BE49-F238E27FC236}">
                <a16:creationId xmlns:a16="http://schemas.microsoft.com/office/drawing/2014/main" id="{F6FF4A98-8E06-98E7-D05B-66DEAE5C259F}"/>
              </a:ext>
            </a:extLst>
          </p:cNvPr>
          <p:cNvSpPr/>
          <p:nvPr/>
        </p:nvSpPr>
        <p:spPr>
          <a:xfrm>
            <a:off x="11340360" y="6300000"/>
            <a:ext cx="7851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fld id="{5FBB2833-A36B-460E-AE56-8010D7CF4650}" type="slidenum">
              <a:rPr lang="en-US" sz="24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11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9E8F1702-62C5-725D-A9B0-FF30571344AE}"/>
              </a:ext>
            </a:extLst>
          </p:cNvPr>
          <p:cNvSpPr/>
          <p:nvPr/>
        </p:nvSpPr>
        <p:spPr>
          <a:xfrm>
            <a:off x="360000" y="1093680"/>
            <a:ext cx="161136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013B17DC-E238-2AE2-FD0C-860E75BB8B99}"/>
              </a:ext>
            </a:extLst>
          </p:cNvPr>
          <p:cNvSpPr/>
          <p:nvPr/>
        </p:nvSpPr>
        <p:spPr>
          <a:xfrm>
            <a:off x="540000" y="3793320"/>
            <a:ext cx="1697760" cy="33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1690929-A899-57DB-B7F6-7A2593D170D5}"/>
              </a:ext>
            </a:extLst>
          </p:cNvPr>
          <p:cNvSpPr txBox="1"/>
          <p:nvPr/>
        </p:nvSpPr>
        <p:spPr>
          <a:xfrm>
            <a:off x="3671607" y="126675"/>
            <a:ext cx="6132502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 err="1"/>
              <a:t>mHz</a:t>
            </a:r>
            <a:r>
              <a:rPr lang="en-US" altLang="zh-CN" sz="3200" dirty="0"/>
              <a:t> QPOs </a:t>
            </a:r>
            <a:r>
              <a:rPr lang="zh-CN" altLang="en-US" sz="3200" dirty="0"/>
              <a:t>研究内容与结果</a:t>
            </a:r>
            <a:endParaRPr lang="en-US" altLang="zh-CN" sz="3200" dirty="0"/>
          </a:p>
        </p:txBody>
      </p:sp>
      <p:pic>
        <p:nvPicPr>
          <p:cNvPr id="2" name="图像9">
            <a:extLst>
              <a:ext uri="{FF2B5EF4-FFF2-40B4-BE49-F238E27FC236}">
                <a16:creationId xmlns:a16="http://schemas.microsoft.com/office/drawing/2014/main" id="{57E8627C-0FE6-3BBA-BB4A-71B6772C3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626848" y="1234966"/>
            <a:ext cx="3089275" cy="2589234"/>
          </a:xfrm>
          <a:prstGeom prst="rect">
            <a:avLst/>
          </a:prstGeom>
        </p:spPr>
      </p:pic>
      <p:pic>
        <p:nvPicPr>
          <p:cNvPr id="4" name="图像10">
            <a:extLst>
              <a:ext uri="{FF2B5EF4-FFF2-40B4-BE49-F238E27FC236}">
                <a16:creationId xmlns:a16="http://schemas.microsoft.com/office/drawing/2014/main" id="{21303600-8054-A80A-56A5-DACF149EFC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1371" y="3800880"/>
            <a:ext cx="3028315" cy="2346841"/>
          </a:xfrm>
          <a:prstGeom prst="rect">
            <a:avLst/>
          </a:prstGeom>
        </p:spPr>
      </p:pic>
      <p:pic>
        <p:nvPicPr>
          <p:cNvPr id="5" name="图像11">
            <a:extLst>
              <a:ext uri="{FF2B5EF4-FFF2-40B4-BE49-F238E27FC236}">
                <a16:creationId xmlns:a16="http://schemas.microsoft.com/office/drawing/2014/main" id="{E8FE9EDF-14F0-164D-274C-178F411A94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039686" y="3747426"/>
            <a:ext cx="3257080" cy="2407854"/>
          </a:xfrm>
          <a:prstGeom prst="rect">
            <a:avLst/>
          </a:prstGeom>
        </p:spPr>
      </p:pic>
      <p:pic>
        <p:nvPicPr>
          <p:cNvPr id="6" name="图像12">
            <a:extLst>
              <a:ext uri="{FF2B5EF4-FFF2-40B4-BE49-F238E27FC236}">
                <a16:creationId xmlns:a16="http://schemas.microsoft.com/office/drawing/2014/main" id="{8B0AE1AD-C35C-67EA-B702-A373AFF107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5390614" y="1004030"/>
            <a:ext cx="3160395" cy="282017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2AB66B7-1555-1E72-4FEE-37CF3EC34A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35943" y="817196"/>
            <a:ext cx="5354671" cy="296517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F31481C-C115-B53F-F61F-276D458CE9F6}"/>
              </a:ext>
            </a:extLst>
          </p:cNvPr>
          <p:cNvSpPr txBox="1"/>
          <p:nvPr/>
        </p:nvSpPr>
        <p:spPr>
          <a:xfrm>
            <a:off x="6774671" y="4020029"/>
            <a:ext cx="41986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在相位分辨光谱中，我们发现</a:t>
            </a:r>
            <a:r>
              <a:rPr lang="en-US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QPO</a:t>
            </a:r>
            <a:r>
              <a:rPr lang="zh-CN" altLang="zh-CN" sz="1800" dirty="0">
                <a:effectLst/>
                <a:ea typeface="宋体" panose="02010600030101010101" pitchFamily="2" charset="-122"/>
                <a:cs typeface="等线" panose="02010600030101010101" pitchFamily="2" charset="-122"/>
              </a:rPr>
              <a:t>相位分辨通量与种子光子温度的变化一致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4286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A979C-A933-9C30-5124-E2CF7F266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流程图: 过程 2">
            <a:extLst>
              <a:ext uri="{FF2B5EF4-FFF2-40B4-BE49-F238E27FC236}">
                <a16:creationId xmlns:a16="http://schemas.microsoft.com/office/drawing/2014/main" id="{9DD734EC-DAF0-759C-E94F-13667DA917F4}"/>
              </a:ext>
            </a:extLst>
          </p:cNvPr>
          <p:cNvSpPr/>
          <p:nvPr/>
        </p:nvSpPr>
        <p:spPr>
          <a:xfrm>
            <a:off x="24060" y="6170423"/>
            <a:ext cx="12143880" cy="692280"/>
          </a:xfrm>
          <a:prstGeom prst="flowChartProcess">
            <a:avLst/>
          </a:prstGeom>
          <a:solidFill>
            <a:srgbClr val="941225"/>
          </a:solidFill>
          <a:ln w="25560">
            <a:solidFill>
              <a:srgbClr val="476EA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1" name="Picture 2" descr="F:\新大工作\宣传部\ppt\学术报告类\校徽.png">
            <a:extLst>
              <a:ext uri="{FF2B5EF4-FFF2-40B4-BE49-F238E27FC236}">
                <a16:creationId xmlns:a16="http://schemas.microsoft.com/office/drawing/2014/main" id="{B5AEDCD1-A17F-BE71-37B9-9A6A79F2237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944720" y="0"/>
            <a:ext cx="1305360" cy="1284840"/>
          </a:xfrm>
          <a:prstGeom prst="rect">
            <a:avLst/>
          </a:prstGeom>
          <a:ln w="0">
            <a:noFill/>
          </a:ln>
        </p:spPr>
      </p:pic>
      <p:sp>
        <p:nvSpPr>
          <p:cNvPr id="112" name="直接连接符 2">
            <a:extLst>
              <a:ext uri="{FF2B5EF4-FFF2-40B4-BE49-F238E27FC236}">
                <a16:creationId xmlns:a16="http://schemas.microsoft.com/office/drawing/2014/main" id="{5BBD20F7-F0B7-CACB-1D37-F9CCF46AF019}"/>
              </a:ext>
            </a:extLst>
          </p:cNvPr>
          <p:cNvSpPr/>
          <p:nvPr/>
        </p:nvSpPr>
        <p:spPr>
          <a:xfrm>
            <a:off x="0" y="833040"/>
            <a:ext cx="11009520" cy="7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矩形 2">
            <a:extLst>
              <a:ext uri="{FF2B5EF4-FFF2-40B4-BE49-F238E27FC236}">
                <a16:creationId xmlns:a16="http://schemas.microsoft.com/office/drawing/2014/main" id="{F73ECCD4-5893-E7AA-1449-F2E14F720B23}"/>
              </a:ext>
            </a:extLst>
          </p:cNvPr>
          <p:cNvSpPr/>
          <p:nvPr/>
        </p:nvSpPr>
        <p:spPr>
          <a:xfrm>
            <a:off x="11340360" y="6300000"/>
            <a:ext cx="7851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fld id="{5FBB2833-A36B-460E-AE56-8010D7CF4650}" type="slidenum">
              <a:rPr lang="en-US" sz="24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12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0ECB8ADE-0351-C6A7-B019-85518DA98548}"/>
              </a:ext>
            </a:extLst>
          </p:cNvPr>
          <p:cNvSpPr/>
          <p:nvPr/>
        </p:nvSpPr>
        <p:spPr>
          <a:xfrm>
            <a:off x="360000" y="1093680"/>
            <a:ext cx="161136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FE67D873-A4E5-19E6-EDD0-AC30725D5A60}"/>
              </a:ext>
            </a:extLst>
          </p:cNvPr>
          <p:cNvSpPr/>
          <p:nvPr/>
        </p:nvSpPr>
        <p:spPr>
          <a:xfrm>
            <a:off x="540000" y="3793320"/>
            <a:ext cx="1697760" cy="33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1BF0A52-7472-9E25-25EE-71E2A61D9B87}"/>
              </a:ext>
            </a:extLst>
          </p:cNvPr>
          <p:cNvSpPr txBox="1"/>
          <p:nvPr/>
        </p:nvSpPr>
        <p:spPr>
          <a:xfrm>
            <a:off x="3671607" y="126675"/>
            <a:ext cx="6132502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/>
              <a:t>PRE</a:t>
            </a:r>
            <a:r>
              <a:rPr lang="zh-CN" altLang="en-US" sz="3200" dirty="0"/>
              <a:t>爆发 研究内容与结果</a:t>
            </a:r>
            <a:endParaRPr lang="en-US" altLang="zh-CN" sz="32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4DCCA37-3800-3E59-6AB7-7C458A84846F}"/>
              </a:ext>
            </a:extLst>
          </p:cNvPr>
          <p:cNvSpPr txBox="1"/>
          <p:nvPr/>
        </p:nvSpPr>
        <p:spPr>
          <a:xfrm>
            <a:off x="84081" y="853508"/>
            <a:ext cx="9427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PRE</a:t>
            </a:r>
            <a:r>
              <a:rPr lang="zh-CN" altLang="en-US" sz="3200" dirty="0"/>
              <a:t>爆发：</a:t>
            </a:r>
            <a:r>
              <a:rPr lang="en-US" altLang="zh-CN" sz="2400" dirty="0"/>
              <a:t>NICER</a:t>
            </a:r>
            <a:r>
              <a:rPr lang="zh-CN" altLang="en-US" sz="2400" dirty="0"/>
              <a:t>与</a:t>
            </a:r>
            <a:r>
              <a:rPr lang="en-US" altLang="zh-CN" sz="2400" dirty="0"/>
              <a:t>HXMT</a:t>
            </a:r>
            <a:r>
              <a:rPr lang="zh-CN" altLang="en-US" sz="2400" dirty="0"/>
              <a:t>卫星数据（</a:t>
            </a:r>
            <a:r>
              <a:rPr lang="en-US" altLang="zh-CN" sz="2400" dirty="0"/>
              <a:t>4U 1730-22</a:t>
            </a:r>
            <a:r>
              <a:rPr lang="zh-CN" altLang="en-US" sz="2400" dirty="0"/>
              <a:t>）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1953835-60E5-5F0B-5DD5-3278FA24E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5516" y="765854"/>
            <a:ext cx="4377185" cy="416325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A618C36-04E3-3459-69A0-142499A4852D}"/>
              </a:ext>
            </a:extLst>
          </p:cNvPr>
          <p:cNvSpPr txBox="1"/>
          <p:nvPr/>
        </p:nvSpPr>
        <p:spPr>
          <a:xfrm>
            <a:off x="7774985" y="5017702"/>
            <a:ext cx="39062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effectLst/>
                <a:latin typeface="宋体" panose="02010600030101010101" pitchFamily="2" charset="-122"/>
                <a:cs typeface="等线" panose="02010600030101010101" pitchFamily="2" charset="-122"/>
              </a:rPr>
              <a:t>4639010131 </a:t>
            </a:r>
            <a:r>
              <a:rPr lang="en-US" altLang="zh-CN" sz="1800" dirty="0" err="1">
                <a:effectLst/>
                <a:latin typeface="宋体" panose="02010600030101010101" pitchFamily="2" charset="-122"/>
                <a:cs typeface="等线" panose="02010600030101010101" pitchFamily="2" charset="-122"/>
              </a:rPr>
              <a:t>NICER</a:t>
            </a:r>
            <a:r>
              <a:rPr lang="en-US" altLang="zh-CN" dirty="0" err="1">
                <a:latin typeface="宋体" panose="02010600030101010101" pitchFamily="2" charset="-122"/>
                <a:cs typeface="等线" panose="02010600030101010101" pitchFamily="2" charset="-122"/>
              </a:rPr>
              <a:t>Flux</a:t>
            </a:r>
            <a:r>
              <a:rPr lang="en-US" altLang="zh-CN" dirty="0">
                <a:latin typeface="宋体" panose="02010600030101010101" pitchFamily="2" charset="-122"/>
                <a:cs typeface="等线" panose="02010600030101010101" pitchFamily="2" charset="-122"/>
              </a:rPr>
              <a:t> 5.47+-0.201</a:t>
            </a:r>
          </a:p>
          <a:p>
            <a:r>
              <a:rPr lang="en-US" altLang="zh-CN" dirty="0">
                <a:latin typeface="宋体" panose="02010600030101010101" pitchFamily="2" charset="-122"/>
                <a:cs typeface="等线" panose="02010600030101010101" pitchFamily="2" charset="-122"/>
              </a:rPr>
              <a:t>norm 66.86+-12.3 </a:t>
            </a:r>
            <a:r>
              <a:rPr lang="en-US" altLang="zh-CN" dirty="0" err="1">
                <a:latin typeface="宋体" panose="02010600030101010101" pitchFamily="2" charset="-122"/>
                <a:cs typeface="等线" panose="02010600030101010101" pitchFamily="2" charset="-122"/>
              </a:rPr>
              <a:t>tbabs</a:t>
            </a:r>
            <a:r>
              <a:rPr lang="en-US" altLang="zh-CN" dirty="0">
                <a:latin typeface="宋体" panose="02010600030101010101" pitchFamily="2" charset="-122"/>
                <a:cs typeface="等线" panose="02010600030101010101" pitchFamily="2" charset="-122"/>
              </a:rPr>
              <a:t>*(</a:t>
            </a:r>
            <a:r>
              <a:rPr lang="en-US" altLang="zh-CN" dirty="0" err="1">
                <a:latin typeface="宋体" panose="02010600030101010101" pitchFamily="2" charset="-122"/>
                <a:cs typeface="等线" panose="02010600030101010101" pitchFamily="2" charset="-122"/>
              </a:rPr>
              <a:t>bbodyrad+const</a:t>
            </a:r>
            <a:r>
              <a:rPr lang="en-US" altLang="zh-CN" dirty="0">
                <a:latin typeface="宋体" panose="02010600030101010101" pitchFamily="2" charset="-122"/>
                <a:cs typeface="等线" panose="02010600030101010101" pitchFamily="2" charset="-122"/>
              </a:rPr>
              <a:t>(</a:t>
            </a:r>
            <a:r>
              <a:rPr lang="en-US" altLang="zh-CN" dirty="0" err="1">
                <a:latin typeface="宋体" panose="02010600030101010101" pitchFamily="2" charset="-122"/>
                <a:cs typeface="等线" panose="02010600030101010101" pitchFamily="2" charset="-122"/>
              </a:rPr>
              <a:t>nthcomp</a:t>
            </a:r>
            <a:r>
              <a:rPr lang="en-US" altLang="zh-CN" dirty="0">
                <a:latin typeface="宋体" panose="02010600030101010101" pitchFamily="2" charset="-122"/>
                <a:cs typeface="等线" panose="02010600030101010101" pitchFamily="2" charset="-122"/>
              </a:rPr>
              <a:t>)</a:t>
            </a:r>
          </a:p>
          <a:p>
            <a:r>
              <a:rPr lang="zh-CN" altLang="en-US" dirty="0">
                <a:latin typeface="宋体" panose="02010600030101010101" pitchFamily="2" charset="-122"/>
                <a:cs typeface="等线" panose="02010600030101010101" pitchFamily="2" charset="-122"/>
              </a:rPr>
              <a:t>暴前 </a:t>
            </a:r>
            <a:r>
              <a:rPr lang="en-US" altLang="zh-CN" dirty="0">
                <a:latin typeface="宋体" panose="02010600030101010101" pitchFamily="2" charset="-122"/>
                <a:cs typeface="等线" panose="02010600030101010101" pitchFamily="2" charset="-122"/>
              </a:rPr>
              <a:t>64s </a:t>
            </a:r>
            <a:r>
              <a:rPr lang="zh-CN" altLang="en-US" dirty="0">
                <a:latin typeface="宋体" panose="02010600030101010101" pitchFamily="2" charset="-122"/>
                <a:cs typeface="等线" panose="02010600030101010101" pitchFamily="2" charset="-122"/>
              </a:rPr>
              <a:t>作为持续谱</a:t>
            </a:r>
            <a:r>
              <a:rPr lang="en-US" altLang="zh-CN" sz="1800" dirty="0">
                <a:effectLst/>
                <a:latin typeface="宋体" panose="02010600030101010101" pitchFamily="2" charset="-122"/>
                <a:cs typeface="等线" panose="02010600030101010101" pitchFamily="2" charset="-122"/>
              </a:rPr>
              <a:t> 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6BA3337-B02E-3951-9610-A5A6A3F6A5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1" y="1377600"/>
            <a:ext cx="7509136" cy="336331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D27FDC6-6B6C-B289-3ADF-35087B09FB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1" y="4747127"/>
            <a:ext cx="4221709" cy="139319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12F9816-FBFD-84B1-3DDC-F90A128372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272" y="4740910"/>
            <a:ext cx="3312945" cy="134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62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CA2BA-6A64-A901-7AEF-307510565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流程图: 过程 2">
            <a:extLst>
              <a:ext uri="{FF2B5EF4-FFF2-40B4-BE49-F238E27FC236}">
                <a16:creationId xmlns:a16="http://schemas.microsoft.com/office/drawing/2014/main" id="{3505BF04-5C91-6837-D1A0-7BC8A273B0AB}"/>
              </a:ext>
            </a:extLst>
          </p:cNvPr>
          <p:cNvSpPr/>
          <p:nvPr/>
        </p:nvSpPr>
        <p:spPr>
          <a:xfrm>
            <a:off x="24060" y="6170423"/>
            <a:ext cx="12143880" cy="692280"/>
          </a:xfrm>
          <a:prstGeom prst="flowChartProcess">
            <a:avLst/>
          </a:prstGeom>
          <a:solidFill>
            <a:srgbClr val="941225"/>
          </a:solidFill>
          <a:ln w="25560">
            <a:solidFill>
              <a:srgbClr val="476EA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1" name="Picture 2" descr="F:\新大工作\宣传部\ppt\学术报告类\校徽.png">
            <a:extLst>
              <a:ext uri="{FF2B5EF4-FFF2-40B4-BE49-F238E27FC236}">
                <a16:creationId xmlns:a16="http://schemas.microsoft.com/office/drawing/2014/main" id="{293D1B30-E9A1-1B11-2DB9-8A32B3A80FF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944720" y="0"/>
            <a:ext cx="1305360" cy="1284840"/>
          </a:xfrm>
          <a:prstGeom prst="rect">
            <a:avLst/>
          </a:prstGeom>
          <a:ln w="0">
            <a:noFill/>
          </a:ln>
        </p:spPr>
      </p:pic>
      <p:sp>
        <p:nvSpPr>
          <p:cNvPr id="112" name="直接连接符 2">
            <a:extLst>
              <a:ext uri="{FF2B5EF4-FFF2-40B4-BE49-F238E27FC236}">
                <a16:creationId xmlns:a16="http://schemas.microsoft.com/office/drawing/2014/main" id="{4ABD17A8-DEBE-C5E2-123B-75D8AF04A9F8}"/>
              </a:ext>
            </a:extLst>
          </p:cNvPr>
          <p:cNvSpPr/>
          <p:nvPr/>
        </p:nvSpPr>
        <p:spPr>
          <a:xfrm>
            <a:off x="0" y="833040"/>
            <a:ext cx="11009520" cy="7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矩形 2">
            <a:extLst>
              <a:ext uri="{FF2B5EF4-FFF2-40B4-BE49-F238E27FC236}">
                <a16:creationId xmlns:a16="http://schemas.microsoft.com/office/drawing/2014/main" id="{EC86C444-3BC0-8996-38FC-44D4B23FCA73}"/>
              </a:ext>
            </a:extLst>
          </p:cNvPr>
          <p:cNvSpPr/>
          <p:nvPr/>
        </p:nvSpPr>
        <p:spPr>
          <a:xfrm>
            <a:off x="11340360" y="6300000"/>
            <a:ext cx="7851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fld id="{5FBB2833-A36B-460E-AE56-8010D7CF4650}" type="slidenum">
              <a:rPr lang="en-US" sz="24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13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FAB6CA13-CD09-2CB9-E40D-314734EF215F}"/>
              </a:ext>
            </a:extLst>
          </p:cNvPr>
          <p:cNvSpPr/>
          <p:nvPr/>
        </p:nvSpPr>
        <p:spPr>
          <a:xfrm>
            <a:off x="360000" y="1093680"/>
            <a:ext cx="161136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5C76CDE2-5485-381D-F026-450D6BA93ABD}"/>
              </a:ext>
            </a:extLst>
          </p:cNvPr>
          <p:cNvSpPr/>
          <p:nvPr/>
        </p:nvSpPr>
        <p:spPr>
          <a:xfrm>
            <a:off x="540000" y="3793320"/>
            <a:ext cx="1697760" cy="33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12930CC-A730-60C7-19A4-56FCBF491445}"/>
              </a:ext>
            </a:extLst>
          </p:cNvPr>
          <p:cNvSpPr txBox="1"/>
          <p:nvPr/>
        </p:nvSpPr>
        <p:spPr>
          <a:xfrm>
            <a:off x="3671607" y="126675"/>
            <a:ext cx="6132502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/>
              <a:t>PRE</a:t>
            </a:r>
            <a:r>
              <a:rPr lang="zh-CN" altLang="en-US" sz="3200" dirty="0"/>
              <a:t>爆发 研究内容与结果</a:t>
            </a:r>
            <a:endParaRPr lang="en-US" altLang="zh-CN" sz="32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943DA67-48E2-C90B-D037-8C2B3BE0A20F}"/>
              </a:ext>
            </a:extLst>
          </p:cNvPr>
          <p:cNvSpPr txBox="1"/>
          <p:nvPr/>
        </p:nvSpPr>
        <p:spPr>
          <a:xfrm>
            <a:off x="243768" y="1791539"/>
            <a:ext cx="38612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根据</a:t>
            </a:r>
            <a:r>
              <a:rPr lang="en-US" altLang="zh-CN" dirty="0" err="1"/>
              <a:t>F.Ozel</a:t>
            </a:r>
            <a:r>
              <a:rPr lang="zh-CN" altLang="en-US" dirty="0"/>
              <a:t> </a:t>
            </a:r>
            <a:r>
              <a:rPr lang="en-US" altLang="zh-CN" dirty="0"/>
              <a:t>et</a:t>
            </a:r>
            <a:r>
              <a:rPr lang="zh-CN" altLang="en-US" dirty="0"/>
              <a:t> </a:t>
            </a:r>
            <a:r>
              <a:rPr lang="en-US" altLang="zh-CN" dirty="0"/>
              <a:t>at(2016a)</a:t>
            </a:r>
            <a:r>
              <a:rPr lang="zh-CN" altLang="en-US" dirty="0"/>
              <a:t>研究。采用贝叶斯方法给出中子星的质量半径范围。基于贝叶斯定理我们计算了概率值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4871B608-969F-7ED2-B72C-78161F16D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11" y="3140814"/>
            <a:ext cx="3884499" cy="34786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8A2177D-362C-E7CB-1A61-527DAAA501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11" y="3899671"/>
            <a:ext cx="3857625" cy="77152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85B3487-44FE-ED8E-592A-B858976DEC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651" y="992874"/>
            <a:ext cx="5138496" cy="502527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2DC0D25B-7D05-2C80-B9FB-780164815FDB}"/>
              </a:ext>
            </a:extLst>
          </p:cNvPr>
          <p:cNvSpPr txBox="1"/>
          <p:nvPr/>
        </p:nvSpPr>
        <p:spPr>
          <a:xfrm>
            <a:off x="360000" y="5082192"/>
            <a:ext cx="44695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D:  6.7-12kpc</a:t>
            </a:r>
            <a:r>
              <a:rPr lang="zh-CN" altLang="en-US" dirty="0"/>
              <a:t>（</a:t>
            </a:r>
            <a:r>
              <a:rPr lang="en-US" altLang="zh-CN" dirty="0"/>
              <a:t>Lu</a:t>
            </a:r>
            <a:r>
              <a:rPr lang="zh-CN" altLang="en-US" dirty="0"/>
              <a:t>，</a:t>
            </a:r>
            <a:r>
              <a:rPr lang="en-US" altLang="zh-CN" dirty="0" err="1"/>
              <a:t>Chen,Bult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Fc</a:t>
            </a:r>
            <a:r>
              <a:rPr lang="zh-CN" altLang="en-US" dirty="0"/>
              <a:t>：</a:t>
            </a:r>
            <a:r>
              <a:rPr lang="en-US" altLang="zh-CN" dirty="0"/>
              <a:t>1.4  </a:t>
            </a:r>
            <a:r>
              <a:rPr lang="en-US" altLang="zh-CN" dirty="0" err="1"/>
              <a:t>F.Ozel</a:t>
            </a:r>
            <a:r>
              <a:rPr lang="zh-CN" altLang="en-US" dirty="0"/>
              <a:t> </a:t>
            </a:r>
            <a:r>
              <a:rPr lang="en-US" altLang="zh-CN" dirty="0"/>
              <a:t>et</a:t>
            </a:r>
            <a:r>
              <a:rPr lang="zh-CN" altLang="en-US" dirty="0"/>
              <a:t> </a:t>
            </a:r>
            <a:r>
              <a:rPr lang="en-US" altLang="zh-CN" dirty="0"/>
              <a:t>at 2009</a:t>
            </a:r>
          </a:p>
          <a:p>
            <a:r>
              <a:rPr lang="en-US" altLang="zh-CN" dirty="0"/>
              <a:t>X:0-0.5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60108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9A15E-C079-AC9A-28A4-69DFF7201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流程图: 过程 2">
            <a:extLst>
              <a:ext uri="{FF2B5EF4-FFF2-40B4-BE49-F238E27FC236}">
                <a16:creationId xmlns:a16="http://schemas.microsoft.com/office/drawing/2014/main" id="{0386808A-D4A2-0BFB-0279-2CEBAE15B767}"/>
              </a:ext>
            </a:extLst>
          </p:cNvPr>
          <p:cNvSpPr/>
          <p:nvPr/>
        </p:nvSpPr>
        <p:spPr>
          <a:xfrm>
            <a:off x="24060" y="6170423"/>
            <a:ext cx="12143880" cy="692280"/>
          </a:xfrm>
          <a:prstGeom prst="flowChartProcess">
            <a:avLst/>
          </a:prstGeom>
          <a:solidFill>
            <a:srgbClr val="941225"/>
          </a:solidFill>
          <a:ln w="25560">
            <a:solidFill>
              <a:srgbClr val="476EA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1" name="Picture 2" descr="F:\新大工作\宣传部\ppt\学术报告类\校徽.png">
            <a:extLst>
              <a:ext uri="{FF2B5EF4-FFF2-40B4-BE49-F238E27FC236}">
                <a16:creationId xmlns:a16="http://schemas.microsoft.com/office/drawing/2014/main" id="{EC377B1C-E1CC-20F5-644A-501503BA1CD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944720" y="0"/>
            <a:ext cx="1305360" cy="1284840"/>
          </a:xfrm>
          <a:prstGeom prst="rect">
            <a:avLst/>
          </a:prstGeom>
          <a:ln w="0">
            <a:noFill/>
          </a:ln>
        </p:spPr>
      </p:pic>
      <p:sp>
        <p:nvSpPr>
          <p:cNvPr id="112" name="直接连接符 2">
            <a:extLst>
              <a:ext uri="{FF2B5EF4-FFF2-40B4-BE49-F238E27FC236}">
                <a16:creationId xmlns:a16="http://schemas.microsoft.com/office/drawing/2014/main" id="{98FBAB7D-54BA-CDB5-386F-0692A73320FE}"/>
              </a:ext>
            </a:extLst>
          </p:cNvPr>
          <p:cNvSpPr/>
          <p:nvPr/>
        </p:nvSpPr>
        <p:spPr>
          <a:xfrm>
            <a:off x="0" y="833040"/>
            <a:ext cx="11009520" cy="7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矩形 2">
            <a:extLst>
              <a:ext uri="{FF2B5EF4-FFF2-40B4-BE49-F238E27FC236}">
                <a16:creationId xmlns:a16="http://schemas.microsoft.com/office/drawing/2014/main" id="{C8F4BEC1-F108-04B4-9D67-274E0D767635}"/>
              </a:ext>
            </a:extLst>
          </p:cNvPr>
          <p:cNvSpPr/>
          <p:nvPr/>
        </p:nvSpPr>
        <p:spPr>
          <a:xfrm>
            <a:off x="11340360" y="6300000"/>
            <a:ext cx="7851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fld id="{5FBB2833-A36B-460E-AE56-8010D7CF4650}" type="slidenum">
              <a:rPr lang="en-US" sz="24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14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710268A3-6557-1619-38B1-2BDB9C985F34}"/>
              </a:ext>
            </a:extLst>
          </p:cNvPr>
          <p:cNvSpPr/>
          <p:nvPr/>
        </p:nvSpPr>
        <p:spPr>
          <a:xfrm>
            <a:off x="360000" y="1093680"/>
            <a:ext cx="161136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58161049-859B-DFD9-F22C-77AA87FCB301}"/>
              </a:ext>
            </a:extLst>
          </p:cNvPr>
          <p:cNvSpPr/>
          <p:nvPr/>
        </p:nvSpPr>
        <p:spPr>
          <a:xfrm>
            <a:off x="540000" y="3793320"/>
            <a:ext cx="1697760" cy="33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B43860E-D4FA-A2C5-0871-1A826184E3D0}"/>
              </a:ext>
            </a:extLst>
          </p:cNvPr>
          <p:cNvSpPr txBox="1"/>
          <p:nvPr/>
        </p:nvSpPr>
        <p:spPr>
          <a:xfrm>
            <a:off x="3671607" y="126675"/>
            <a:ext cx="6132502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/>
              <a:t>PRE</a:t>
            </a:r>
            <a:r>
              <a:rPr lang="zh-CN" altLang="en-US" sz="3200" dirty="0"/>
              <a:t>爆发 研究内容与结果</a:t>
            </a:r>
            <a:endParaRPr lang="en-US" altLang="zh-CN" sz="3200" dirty="0"/>
          </a:p>
        </p:txBody>
      </p:sp>
      <p:pic>
        <p:nvPicPr>
          <p:cNvPr id="4" name="图像6">
            <a:extLst>
              <a:ext uri="{FF2B5EF4-FFF2-40B4-BE49-F238E27FC236}">
                <a16:creationId xmlns:a16="http://schemas.microsoft.com/office/drawing/2014/main" id="{3BE143AF-7C5E-55CB-602F-3DD7C7985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6480" y="840599"/>
            <a:ext cx="3051209" cy="360616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18D8FB2-7FC0-9895-D8AE-CA05016377CD}"/>
              </a:ext>
            </a:extLst>
          </p:cNvPr>
          <p:cNvSpPr txBox="1"/>
          <p:nvPr/>
        </p:nvSpPr>
        <p:spPr>
          <a:xfrm>
            <a:off x="360000" y="4618727"/>
            <a:ext cx="28249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effectLst/>
                <a:latin typeface="宋体" panose="02010600030101010101" pitchFamily="2" charset="-122"/>
                <a:cs typeface="等线" panose="02010600030101010101" pitchFamily="2" charset="-122"/>
              </a:rPr>
              <a:t>4639010102 NICER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6A5B445-482B-1AB0-6EA6-DE2CA1D11BDC}"/>
              </a:ext>
            </a:extLst>
          </p:cNvPr>
          <p:cNvSpPr txBox="1"/>
          <p:nvPr/>
        </p:nvSpPr>
        <p:spPr>
          <a:xfrm>
            <a:off x="102843" y="5184796"/>
            <a:ext cx="46981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Flux</a:t>
            </a:r>
            <a:r>
              <a:rPr lang="zh-CN" altLang="en-US" dirty="0"/>
              <a:t>（</a:t>
            </a:r>
            <a:r>
              <a:rPr lang="en-US" altLang="zh-CN" dirty="0"/>
              <a:t>4.99+-0.235</a:t>
            </a:r>
            <a:r>
              <a:rPr lang="zh-CN" altLang="en-US" dirty="0"/>
              <a:t>）*</a:t>
            </a:r>
            <a:r>
              <a:rPr lang="en-US" altLang="zh-CN" dirty="0"/>
              <a:t>10-8erg/cm^2/s</a:t>
            </a:r>
          </a:p>
          <a:p>
            <a:r>
              <a:rPr lang="en-US" altLang="zh-CN" dirty="0"/>
              <a:t>Norm</a:t>
            </a:r>
            <a:r>
              <a:rPr lang="zh-CN" altLang="en-US" dirty="0"/>
              <a:t>（</a:t>
            </a:r>
            <a:r>
              <a:rPr lang="en-US" altLang="zh-CN" dirty="0"/>
              <a:t>37.37+-9.17</a:t>
            </a:r>
            <a:r>
              <a:rPr lang="zh-CN" altLang="en-US" dirty="0"/>
              <a:t>）（</a:t>
            </a:r>
            <a:r>
              <a:rPr lang="en-US" altLang="zh-CN" dirty="0"/>
              <a:t>NICER</a:t>
            </a:r>
            <a:r>
              <a:rPr lang="zh-CN" altLang="en-US" dirty="0"/>
              <a:t>）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5024933-CCB5-739E-D54D-9E944C8F5F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474" y="840600"/>
            <a:ext cx="2933363" cy="360616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7C83BED-E40B-5D6B-42E3-C545FDC2F6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837" y="914800"/>
            <a:ext cx="2931683" cy="3561192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49A81A3F-D1E8-F10C-D5E0-A8337C9E67C6}"/>
              </a:ext>
            </a:extLst>
          </p:cNvPr>
          <p:cNvSpPr txBox="1"/>
          <p:nvPr/>
        </p:nvSpPr>
        <p:spPr>
          <a:xfrm>
            <a:off x="7391033" y="5184795"/>
            <a:ext cx="42212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Flux</a:t>
            </a:r>
            <a:r>
              <a:rPr lang="zh-CN" altLang="en-US" dirty="0"/>
              <a:t>（</a:t>
            </a:r>
            <a:r>
              <a:rPr lang="en-US" altLang="zh-CN" dirty="0"/>
              <a:t>3.4+-0.159</a:t>
            </a:r>
            <a:r>
              <a:rPr lang="zh-CN" altLang="en-US" dirty="0"/>
              <a:t>）*</a:t>
            </a:r>
            <a:r>
              <a:rPr lang="en-US" altLang="zh-CN" dirty="0"/>
              <a:t>10-8erg/cm^2/s</a:t>
            </a:r>
          </a:p>
          <a:p>
            <a:r>
              <a:rPr lang="en-US" altLang="zh-CN" dirty="0"/>
              <a:t>Norm</a:t>
            </a:r>
            <a:r>
              <a:rPr lang="zh-CN" altLang="en-US" dirty="0"/>
              <a:t>（</a:t>
            </a:r>
            <a:r>
              <a:rPr lang="en-US" altLang="zh-CN" dirty="0"/>
              <a:t>57.27+-12.39</a:t>
            </a:r>
            <a:r>
              <a:rPr lang="zh-CN" altLang="en-US" dirty="0"/>
              <a:t>）（</a:t>
            </a:r>
            <a:r>
              <a:rPr lang="en-US" altLang="zh-CN" dirty="0"/>
              <a:t>NICER</a:t>
            </a:r>
            <a:r>
              <a:rPr lang="zh-CN" altLang="en-US" dirty="0"/>
              <a:t>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69E9AC0-8394-B19C-6A40-44B1AD639F99}"/>
              </a:ext>
            </a:extLst>
          </p:cNvPr>
          <p:cNvSpPr txBox="1"/>
          <p:nvPr/>
        </p:nvSpPr>
        <p:spPr>
          <a:xfrm>
            <a:off x="7928742" y="4815288"/>
            <a:ext cx="20560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宋体" panose="02010600030101010101" pitchFamily="2" charset="-122"/>
                <a:cs typeface="等线" panose="02010600030101010101" pitchFamily="2" charset="-122"/>
              </a:rPr>
              <a:t>5202200112</a:t>
            </a:r>
            <a:r>
              <a:rPr lang="en-US" altLang="zh-CN" sz="1800" dirty="0">
                <a:effectLst/>
                <a:latin typeface="宋体" panose="02010600030101010101" pitchFamily="2" charset="-122"/>
                <a:cs typeface="等线" panose="02010600030101010101" pitchFamily="2" charset="-122"/>
              </a:rPr>
              <a:t> NICER</a:t>
            </a:r>
            <a:endParaRPr lang="zh-CN" altLang="en-US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6FDFCBE-13EE-7F15-64AD-A4535ABF88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971" y="921528"/>
            <a:ext cx="3148503" cy="352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461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9F319-8049-E8C5-2014-AE5995840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流程图: 过程 2">
            <a:extLst>
              <a:ext uri="{FF2B5EF4-FFF2-40B4-BE49-F238E27FC236}">
                <a16:creationId xmlns:a16="http://schemas.microsoft.com/office/drawing/2014/main" id="{4EB85482-0E16-48AB-E164-F5A8703D757B}"/>
              </a:ext>
            </a:extLst>
          </p:cNvPr>
          <p:cNvSpPr/>
          <p:nvPr/>
        </p:nvSpPr>
        <p:spPr>
          <a:xfrm>
            <a:off x="-7560" y="6162840"/>
            <a:ext cx="12143880" cy="692280"/>
          </a:xfrm>
          <a:prstGeom prst="flowChartProcess">
            <a:avLst/>
          </a:prstGeom>
          <a:solidFill>
            <a:srgbClr val="941225"/>
          </a:solidFill>
          <a:ln w="25560">
            <a:solidFill>
              <a:srgbClr val="476EA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1" name="Picture 2" descr="F:\新大工作\宣传部\ppt\学术报告类\校徽.png">
            <a:extLst>
              <a:ext uri="{FF2B5EF4-FFF2-40B4-BE49-F238E27FC236}">
                <a16:creationId xmlns:a16="http://schemas.microsoft.com/office/drawing/2014/main" id="{FD9EECDA-0AA2-F3C6-4327-71B74E9ECAC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944720" y="0"/>
            <a:ext cx="1305360" cy="1284840"/>
          </a:xfrm>
          <a:prstGeom prst="rect">
            <a:avLst/>
          </a:prstGeom>
          <a:ln w="0">
            <a:noFill/>
          </a:ln>
        </p:spPr>
      </p:pic>
      <p:sp>
        <p:nvSpPr>
          <p:cNvPr id="112" name="直接连接符 2">
            <a:extLst>
              <a:ext uri="{FF2B5EF4-FFF2-40B4-BE49-F238E27FC236}">
                <a16:creationId xmlns:a16="http://schemas.microsoft.com/office/drawing/2014/main" id="{5E5FCB71-25BD-2A7C-154A-2A72A467C1AD}"/>
              </a:ext>
            </a:extLst>
          </p:cNvPr>
          <p:cNvSpPr/>
          <p:nvPr/>
        </p:nvSpPr>
        <p:spPr>
          <a:xfrm>
            <a:off x="0" y="833040"/>
            <a:ext cx="11009520" cy="7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矩形 2">
            <a:extLst>
              <a:ext uri="{FF2B5EF4-FFF2-40B4-BE49-F238E27FC236}">
                <a16:creationId xmlns:a16="http://schemas.microsoft.com/office/drawing/2014/main" id="{9AE6AD77-20A6-F556-B4C7-22718BA1A9CD}"/>
              </a:ext>
            </a:extLst>
          </p:cNvPr>
          <p:cNvSpPr/>
          <p:nvPr/>
        </p:nvSpPr>
        <p:spPr>
          <a:xfrm>
            <a:off x="11340360" y="6300000"/>
            <a:ext cx="7851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fld id="{5FBB2833-A36B-460E-AE56-8010D7CF4650}" type="slidenum">
              <a:rPr lang="en-US" sz="24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15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F9B0D2E1-0A56-4399-95D9-E8D78DBE0957}"/>
              </a:ext>
            </a:extLst>
          </p:cNvPr>
          <p:cNvSpPr/>
          <p:nvPr/>
        </p:nvSpPr>
        <p:spPr>
          <a:xfrm>
            <a:off x="360000" y="1093680"/>
            <a:ext cx="161136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2772DBAD-C3FC-D86B-DF85-4C5308225FA8}"/>
              </a:ext>
            </a:extLst>
          </p:cNvPr>
          <p:cNvSpPr/>
          <p:nvPr/>
        </p:nvSpPr>
        <p:spPr>
          <a:xfrm>
            <a:off x="540000" y="3793320"/>
            <a:ext cx="1697760" cy="33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D67FC86-C2FC-8584-8ADB-0F0534D166DE}"/>
              </a:ext>
            </a:extLst>
          </p:cNvPr>
          <p:cNvSpPr txBox="1"/>
          <p:nvPr/>
        </p:nvSpPr>
        <p:spPr>
          <a:xfrm>
            <a:off x="3671607" y="126675"/>
            <a:ext cx="6132502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/>
              <a:t>PRE</a:t>
            </a:r>
            <a:r>
              <a:rPr lang="zh-CN" altLang="en-US" sz="3200" dirty="0"/>
              <a:t>爆发 研究内容与结果</a:t>
            </a:r>
            <a:endParaRPr lang="en-US" altLang="zh-CN" sz="32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2590E67-0AD7-6B19-7D9C-DBEEBF31985C}"/>
              </a:ext>
            </a:extLst>
          </p:cNvPr>
          <p:cNvSpPr txBox="1"/>
          <p:nvPr/>
        </p:nvSpPr>
        <p:spPr>
          <a:xfrm>
            <a:off x="189841" y="5198516"/>
            <a:ext cx="40763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pc="-1" dirty="0">
                <a:solidFill>
                  <a:srgbClr val="000000"/>
                </a:solidFill>
              </a:rPr>
              <a:t>P041401100410-20210709-02-01 ME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EDF5E95-B8E0-E55F-91D0-1698E0714AC3}"/>
              </a:ext>
            </a:extLst>
          </p:cNvPr>
          <p:cNvSpPr txBox="1"/>
          <p:nvPr/>
        </p:nvSpPr>
        <p:spPr>
          <a:xfrm>
            <a:off x="360000" y="5516509"/>
            <a:ext cx="41962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Flux</a:t>
            </a:r>
            <a:r>
              <a:rPr lang="zh-CN" altLang="en-US" dirty="0"/>
              <a:t>（</a:t>
            </a:r>
            <a:r>
              <a:rPr lang="en-US" altLang="zh-CN" dirty="0"/>
              <a:t>2.44+-0.194</a:t>
            </a:r>
            <a:r>
              <a:rPr lang="zh-CN" altLang="en-US" dirty="0"/>
              <a:t>）*</a:t>
            </a:r>
            <a:r>
              <a:rPr lang="en-US" altLang="zh-CN" dirty="0"/>
              <a:t>10-8 erg/cm^2/s</a:t>
            </a:r>
          </a:p>
          <a:p>
            <a:r>
              <a:rPr lang="en-US" altLang="zh-CN" dirty="0"/>
              <a:t>Norm</a:t>
            </a:r>
            <a:r>
              <a:rPr lang="zh-CN" altLang="en-US" dirty="0"/>
              <a:t>（</a:t>
            </a:r>
            <a:r>
              <a:rPr lang="en-US" altLang="zh-CN" dirty="0"/>
              <a:t>36.0+-14.9</a:t>
            </a:r>
            <a:r>
              <a:rPr lang="zh-CN" altLang="en-US" dirty="0"/>
              <a:t>）（</a:t>
            </a:r>
            <a:r>
              <a:rPr lang="en-US" altLang="zh-CN" dirty="0"/>
              <a:t>HXMT</a:t>
            </a:r>
            <a:r>
              <a:rPr lang="zh-CN" altLang="en-US" dirty="0"/>
              <a:t>）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8C30C1B7-9557-4800-997F-E16C4D30A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16" y="906999"/>
            <a:ext cx="5217731" cy="423606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04D2937-D3AB-7DD8-70BD-B20A8036BF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760" y="959331"/>
            <a:ext cx="5678247" cy="433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09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FF8C8-F092-315D-C8A8-0BB947893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流程图: 过程 2">
            <a:extLst>
              <a:ext uri="{FF2B5EF4-FFF2-40B4-BE49-F238E27FC236}">
                <a16:creationId xmlns:a16="http://schemas.microsoft.com/office/drawing/2014/main" id="{16DFF55C-5585-2D91-8E6C-DEF8296DA6E3}"/>
              </a:ext>
            </a:extLst>
          </p:cNvPr>
          <p:cNvSpPr/>
          <p:nvPr/>
        </p:nvSpPr>
        <p:spPr>
          <a:xfrm>
            <a:off x="-7560" y="6162840"/>
            <a:ext cx="12143880" cy="692280"/>
          </a:xfrm>
          <a:prstGeom prst="flowChartProcess">
            <a:avLst/>
          </a:prstGeom>
          <a:solidFill>
            <a:srgbClr val="941225"/>
          </a:solidFill>
          <a:ln w="25560">
            <a:solidFill>
              <a:srgbClr val="476EA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1" name="Picture 2" descr="F:\新大工作\宣传部\ppt\学术报告类\校徽.png">
            <a:extLst>
              <a:ext uri="{FF2B5EF4-FFF2-40B4-BE49-F238E27FC236}">
                <a16:creationId xmlns:a16="http://schemas.microsoft.com/office/drawing/2014/main" id="{13E802A4-462D-02BC-C5E1-A1B81AEBF5A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944720" y="0"/>
            <a:ext cx="1305360" cy="1284840"/>
          </a:xfrm>
          <a:prstGeom prst="rect">
            <a:avLst/>
          </a:prstGeom>
          <a:ln w="0">
            <a:noFill/>
          </a:ln>
        </p:spPr>
      </p:pic>
      <p:sp>
        <p:nvSpPr>
          <p:cNvPr id="112" name="直接连接符 2">
            <a:extLst>
              <a:ext uri="{FF2B5EF4-FFF2-40B4-BE49-F238E27FC236}">
                <a16:creationId xmlns:a16="http://schemas.microsoft.com/office/drawing/2014/main" id="{CEC1A62A-F8C6-FF18-9BF7-D3F3B7235C5B}"/>
              </a:ext>
            </a:extLst>
          </p:cNvPr>
          <p:cNvSpPr/>
          <p:nvPr/>
        </p:nvSpPr>
        <p:spPr>
          <a:xfrm>
            <a:off x="0" y="833040"/>
            <a:ext cx="11009520" cy="7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矩形 2">
            <a:extLst>
              <a:ext uri="{FF2B5EF4-FFF2-40B4-BE49-F238E27FC236}">
                <a16:creationId xmlns:a16="http://schemas.microsoft.com/office/drawing/2014/main" id="{2FF8C3BE-49EF-7396-3115-5BED5DB3DACE}"/>
              </a:ext>
            </a:extLst>
          </p:cNvPr>
          <p:cNvSpPr/>
          <p:nvPr/>
        </p:nvSpPr>
        <p:spPr>
          <a:xfrm>
            <a:off x="11340360" y="6300000"/>
            <a:ext cx="7851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fld id="{5FBB2833-A36B-460E-AE56-8010D7CF4650}" type="slidenum">
              <a:rPr lang="en-US" sz="24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16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0967186C-E53A-6063-A377-6CF42D6AA9BD}"/>
              </a:ext>
            </a:extLst>
          </p:cNvPr>
          <p:cNvSpPr/>
          <p:nvPr/>
        </p:nvSpPr>
        <p:spPr>
          <a:xfrm>
            <a:off x="360000" y="1093680"/>
            <a:ext cx="161136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7233265E-B625-DCB4-7781-F59C8C2A1616}"/>
              </a:ext>
            </a:extLst>
          </p:cNvPr>
          <p:cNvSpPr/>
          <p:nvPr/>
        </p:nvSpPr>
        <p:spPr>
          <a:xfrm>
            <a:off x="540000" y="3793320"/>
            <a:ext cx="1697760" cy="33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2AFB6BD-71F1-AE20-BE72-4D8DFA15A946}"/>
              </a:ext>
            </a:extLst>
          </p:cNvPr>
          <p:cNvSpPr txBox="1"/>
          <p:nvPr/>
        </p:nvSpPr>
        <p:spPr>
          <a:xfrm>
            <a:off x="3671607" y="126675"/>
            <a:ext cx="6132502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/>
              <a:t>PRE</a:t>
            </a:r>
            <a:r>
              <a:rPr lang="zh-CN" altLang="en-US" sz="3200" dirty="0"/>
              <a:t>爆发 研究内容与结果</a:t>
            </a:r>
            <a:endParaRPr lang="en-US" altLang="zh-CN" sz="32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7B3B6F-6F3E-8F29-503C-BDF27A19CF8E}"/>
              </a:ext>
            </a:extLst>
          </p:cNvPr>
          <p:cNvSpPr txBox="1"/>
          <p:nvPr/>
        </p:nvSpPr>
        <p:spPr>
          <a:xfrm>
            <a:off x="189841" y="5198516"/>
            <a:ext cx="40763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pc="-1" dirty="0">
                <a:solidFill>
                  <a:srgbClr val="000000"/>
                </a:solidFill>
              </a:rPr>
              <a:t>P051400200902-20220508-01-01 ME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137208A-654C-029B-09F9-BE4BD083682E}"/>
              </a:ext>
            </a:extLst>
          </p:cNvPr>
          <p:cNvSpPr txBox="1"/>
          <p:nvPr/>
        </p:nvSpPr>
        <p:spPr>
          <a:xfrm>
            <a:off x="189841" y="5466110"/>
            <a:ext cx="41962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Flux</a:t>
            </a:r>
            <a:r>
              <a:rPr lang="zh-CN" altLang="en-US" dirty="0"/>
              <a:t>（</a:t>
            </a:r>
            <a:r>
              <a:rPr lang="en-US" altLang="zh-CN" dirty="0"/>
              <a:t>2.28+-0.162</a:t>
            </a:r>
            <a:r>
              <a:rPr lang="zh-CN" altLang="en-US" dirty="0"/>
              <a:t>）*</a:t>
            </a:r>
            <a:r>
              <a:rPr lang="en-US" altLang="zh-CN" dirty="0"/>
              <a:t>10-8 erg/cm^2/s</a:t>
            </a:r>
          </a:p>
          <a:p>
            <a:r>
              <a:rPr lang="en-US" altLang="zh-CN" dirty="0"/>
              <a:t>Norm</a:t>
            </a:r>
            <a:r>
              <a:rPr lang="zh-CN" altLang="en-US" dirty="0"/>
              <a:t>（</a:t>
            </a:r>
            <a:r>
              <a:rPr lang="en-US" altLang="zh-CN" dirty="0"/>
              <a:t>28.17+-10.53</a:t>
            </a:r>
            <a:r>
              <a:rPr lang="zh-CN" altLang="en-US" dirty="0"/>
              <a:t>）（</a:t>
            </a:r>
            <a:r>
              <a:rPr lang="en-US" altLang="zh-CN" dirty="0"/>
              <a:t>HXMT</a:t>
            </a:r>
            <a:r>
              <a:rPr lang="zh-CN" altLang="en-US" dirty="0"/>
              <a:t>）</a:t>
            </a:r>
          </a:p>
        </p:txBody>
      </p:sp>
      <p:pic>
        <p:nvPicPr>
          <p:cNvPr id="2" name="图像7">
            <a:extLst>
              <a:ext uri="{FF2B5EF4-FFF2-40B4-BE49-F238E27FC236}">
                <a16:creationId xmlns:a16="http://schemas.microsoft.com/office/drawing/2014/main" id="{5657E011-C7B7-2967-A245-9EC35BEB0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9612" y="869827"/>
            <a:ext cx="2827132" cy="4265446"/>
          </a:xfrm>
          <a:prstGeom prst="rect">
            <a:avLst/>
          </a:prstGeom>
        </p:spPr>
      </p:pic>
      <p:pic>
        <p:nvPicPr>
          <p:cNvPr id="5" name="图像8">
            <a:extLst>
              <a:ext uri="{FF2B5EF4-FFF2-40B4-BE49-F238E27FC236}">
                <a16:creationId xmlns:a16="http://schemas.microsoft.com/office/drawing/2014/main" id="{D1F5EF42-5CB5-5E74-BD83-960548D40D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003818" y="962402"/>
            <a:ext cx="3259441" cy="414353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FCAFEAC-5609-63E1-996D-47A6BBDEB396}"/>
              </a:ext>
            </a:extLst>
          </p:cNvPr>
          <p:cNvSpPr txBox="1"/>
          <p:nvPr/>
        </p:nvSpPr>
        <p:spPr>
          <a:xfrm>
            <a:off x="6003818" y="5198516"/>
            <a:ext cx="45637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pc="-1" dirty="0">
                <a:solidFill>
                  <a:srgbClr val="000000"/>
                </a:solidFill>
              </a:rPr>
              <a:t>P051400201102-20220510-01-01 ME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9EFD0BD-D171-788A-37C7-3C585E429BAE}"/>
              </a:ext>
            </a:extLst>
          </p:cNvPr>
          <p:cNvSpPr txBox="1"/>
          <p:nvPr/>
        </p:nvSpPr>
        <p:spPr>
          <a:xfrm>
            <a:off x="5993018" y="5516509"/>
            <a:ext cx="61325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Flux</a:t>
            </a:r>
            <a:r>
              <a:rPr lang="zh-CN" altLang="en-US" dirty="0"/>
              <a:t>（</a:t>
            </a:r>
            <a:r>
              <a:rPr lang="en-US" altLang="zh-CN" dirty="0"/>
              <a:t>2.89+-0.189</a:t>
            </a:r>
            <a:r>
              <a:rPr lang="zh-CN" altLang="en-US" dirty="0"/>
              <a:t>）*</a:t>
            </a:r>
            <a:r>
              <a:rPr lang="en-US" altLang="zh-CN" dirty="0"/>
              <a:t>10-8 erg/cm^2/s</a:t>
            </a:r>
          </a:p>
          <a:p>
            <a:r>
              <a:rPr lang="en-US" altLang="zh-CN" dirty="0"/>
              <a:t>Norm</a:t>
            </a:r>
            <a:r>
              <a:rPr lang="zh-CN" altLang="en-US" dirty="0"/>
              <a:t>（</a:t>
            </a:r>
            <a:r>
              <a:rPr lang="en-US" altLang="zh-CN" dirty="0"/>
              <a:t>63.07+-21.74</a:t>
            </a:r>
            <a:r>
              <a:rPr lang="zh-CN" altLang="en-US" dirty="0"/>
              <a:t>）（</a:t>
            </a:r>
            <a:r>
              <a:rPr lang="en-US" altLang="zh-CN" dirty="0"/>
              <a:t>HXMT</a:t>
            </a:r>
            <a:r>
              <a:rPr lang="zh-CN" altLang="en-US" dirty="0"/>
              <a:t>）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3C855885-09B7-240F-53D4-2299B60E17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744" y="991734"/>
            <a:ext cx="3097281" cy="414353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1BB64CA6-5DBF-6FF5-3766-B6525CD2C3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259" y="1035786"/>
            <a:ext cx="2862261" cy="412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845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04040-A9B5-EF1A-9EB7-17D0CE109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流程图: 过程 2">
            <a:extLst>
              <a:ext uri="{FF2B5EF4-FFF2-40B4-BE49-F238E27FC236}">
                <a16:creationId xmlns:a16="http://schemas.microsoft.com/office/drawing/2014/main" id="{611EA455-7AF4-0B53-5639-50EEF20DDDE3}"/>
              </a:ext>
            </a:extLst>
          </p:cNvPr>
          <p:cNvSpPr/>
          <p:nvPr/>
        </p:nvSpPr>
        <p:spPr>
          <a:xfrm>
            <a:off x="-7560" y="6162840"/>
            <a:ext cx="12143880" cy="692280"/>
          </a:xfrm>
          <a:prstGeom prst="flowChartProcess">
            <a:avLst/>
          </a:prstGeom>
          <a:solidFill>
            <a:srgbClr val="941225"/>
          </a:solidFill>
          <a:ln w="25560">
            <a:solidFill>
              <a:srgbClr val="476EA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1" name="Picture 2" descr="F:\新大工作\宣传部\ppt\学术报告类\校徽.png">
            <a:extLst>
              <a:ext uri="{FF2B5EF4-FFF2-40B4-BE49-F238E27FC236}">
                <a16:creationId xmlns:a16="http://schemas.microsoft.com/office/drawing/2014/main" id="{3F4B1929-C5B0-B4D4-CDC4-06F49046FF4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944720" y="0"/>
            <a:ext cx="1305360" cy="1284840"/>
          </a:xfrm>
          <a:prstGeom prst="rect">
            <a:avLst/>
          </a:prstGeom>
          <a:ln w="0">
            <a:noFill/>
          </a:ln>
        </p:spPr>
      </p:pic>
      <p:sp>
        <p:nvSpPr>
          <p:cNvPr id="112" name="直接连接符 2">
            <a:extLst>
              <a:ext uri="{FF2B5EF4-FFF2-40B4-BE49-F238E27FC236}">
                <a16:creationId xmlns:a16="http://schemas.microsoft.com/office/drawing/2014/main" id="{56031D3A-F592-6077-0BA4-2622B4A99147}"/>
              </a:ext>
            </a:extLst>
          </p:cNvPr>
          <p:cNvSpPr/>
          <p:nvPr/>
        </p:nvSpPr>
        <p:spPr>
          <a:xfrm>
            <a:off x="0" y="833040"/>
            <a:ext cx="11009520" cy="7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矩形 2">
            <a:extLst>
              <a:ext uri="{FF2B5EF4-FFF2-40B4-BE49-F238E27FC236}">
                <a16:creationId xmlns:a16="http://schemas.microsoft.com/office/drawing/2014/main" id="{D088D2B7-7EA8-F107-F863-E373D451016A}"/>
              </a:ext>
            </a:extLst>
          </p:cNvPr>
          <p:cNvSpPr/>
          <p:nvPr/>
        </p:nvSpPr>
        <p:spPr>
          <a:xfrm>
            <a:off x="11340360" y="6300000"/>
            <a:ext cx="7851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fld id="{5FBB2833-A36B-460E-AE56-8010D7CF4650}" type="slidenum">
              <a:rPr lang="en-US" sz="24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17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306E47C0-1CED-CFB1-B0D9-BF2FFDB57CB4}"/>
              </a:ext>
            </a:extLst>
          </p:cNvPr>
          <p:cNvSpPr/>
          <p:nvPr/>
        </p:nvSpPr>
        <p:spPr>
          <a:xfrm>
            <a:off x="360000" y="1093680"/>
            <a:ext cx="161136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80621CDC-6D14-5E40-86EB-E1E973231452}"/>
              </a:ext>
            </a:extLst>
          </p:cNvPr>
          <p:cNvSpPr/>
          <p:nvPr/>
        </p:nvSpPr>
        <p:spPr>
          <a:xfrm>
            <a:off x="540000" y="3793320"/>
            <a:ext cx="1697760" cy="33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D27C6DD-6234-AA1B-9814-10719C462FA8}"/>
              </a:ext>
            </a:extLst>
          </p:cNvPr>
          <p:cNvSpPr txBox="1"/>
          <p:nvPr/>
        </p:nvSpPr>
        <p:spPr>
          <a:xfrm>
            <a:off x="3671607" y="126675"/>
            <a:ext cx="6132502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/>
              <a:t>PRE</a:t>
            </a:r>
            <a:r>
              <a:rPr lang="zh-CN" altLang="en-US" sz="3200" dirty="0"/>
              <a:t>爆发 研究内容与结果</a:t>
            </a:r>
            <a:endParaRPr lang="en-US" altLang="zh-CN" sz="32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35F408C-5177-09AC-DEA1-4C1691A15636}"/>
              </a:ext>
            </a:extLst>
          </p:cNvPr>
          <p:cNvSpPr txBox="1"/>
          <p:nvPr/>
        </p:nvSpPr>
        <p:spPr>
          <a:xfrm>
            <a:off x="257503" y="951185"/>
            <a:ext cx="4787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联合拟合</a:t>
            </a:r>
            <a:endParaRPr lang="en-US" altLang="zh-CN" dirty="0"/>
          </a:p>
          <a:p>
            <a:r>
              <a:rPr lang="zh-CN" altLang="en-US" dirty="0"/>
              <a:t>数据：</a:t>
            </a:r>
            <a:r>
              <a:rPr lang="en-US" altLang="zh-CN" dirty="0"/>
              <a:t>P051400200102-20220430-01-01</a:t>
            </a:r>
            <a:endParaRPr lang="zh-CN" altLang="en-US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302B3B48-65DB-CC52-EF05-E3E8566D9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1" y="1644418"/>
            <a:ext cx="2863503" cy="4074182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CABE5667-613C-C590-32DA-612E24DF882A}"/>
              </a:ext>
            </a:extLst>
          </p:cNvPr>
          <p:cNvSpPr txBox="1"/>
          <p:nvPr/>
        </p:nvSpPr>
        <p:spPr>
          <a:xfrm>
            <a:off x="218089" y="5732603"/>
            <a:ext cx="44695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Norm55.78+-7.64   Flux2.12+-0.102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6B7A5C8-015E-AF71-C0B5-CA2C69C383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304" y="1719326"/>
            <a:ext cx="3008470" cy="406017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155E3AC-916A-815B-F326-CD487FEFB7E3}"/>
              </a:ext>
            </a:extLst>
          </p:cNvPr>
          <p:cNvSpPr txBox="1"/>
          <p:nvPr/>
        </p:nvSpPr>
        <p:spPr>
          <a:xfrm>
            <a:off x="6552898" y="877518"/>
            <a:ext cx="4787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联合拟合</a:t>
            </a:r>
            <a:endParaRPr lang="en-US" altLang="zh-CN" dirty="0"/>
          </a:p>
          <a:p>
            <a:r>
              <a:rPr lang="zh-CN" altLang="en-US" dirty="0"/>
              <a:t>数据：</a:t>
            </a:r>
            <a:r>
              <a:rPr lang="en-US" altLang="zh-CN" dirty="0"/>
              <a:t>P051400200701-20220506-01-01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99E1DF1-70E2-BE4B-107A-BF9ECE1C3D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2775" y="1634894"/>
            <a:ext cx="3080536" cy="409323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30EC057-1D38-1620-0DAA-089D9AA26C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311" y="1644418"/>
            <a:ext cx="2856266" cy="4135087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3D8F045A-1E53-24C6-0784-CA2BC6996088}"/>
              </a:ext>
            </a:extLst>
          </p:cNvPr>
          <p:cNvSpPr txBox="1"/>
          <p:nvPr/>
        </p:nvSpPr>
        <p:spPr>
          <a:xfrm>
            <a:off x="6467915" y="5793508"/>
            <a:ext cx="42717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norm78.36+-9.8   Flux2.06+-0.096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2466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C945D-EDF8-AABD-30E2-FF8134A4B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流程图: 过程 2">
            <a:extLst>
              <a:ext uri="{FF2B5EF4-FFF2-40B4-BE49-F238E27FC236}">
                <a16:creationId xmlns:a16="http://schemas.microsoft.com/office/drawing/2014/main" id="{A43279EA-AF49-0FD8-9795-3B3E6D562285}"/>
              </a:ext>
            </a:extLst>
          </p:cNvPr>
          <p:cNvSpPr/>
          <p:nvPr/>
        </p:nvSpPr>
        <p:spPr>
          <a:xfrm>
            <a:off x="-7560" y="6162840"/>
            <a:ext cx="12143880" cy="692280"/>
          </a:xfrm>
          <a:prstGeom prst="flowChartProcess">
            <a:avLst/>
          </a:prstGeom>
          <a:solidFill>
            <a:srgbClr val="941225"/>
          </a:solidFill>
          <a:ln w="25560">
            <a:solidFill>
              <a:srgbClr val="476EA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1" name="Picture 2" descr="F:\新大工作\宣传部\ppt\学术报告类\校徽.png">
            <a:extLst>
              <a:ext uri="{FF2B5EF4-FFF2-40B4-BE49-F238E27FC236}">
                <a16:creationId xmlns:a16="http://schemas.microsoft.com/office/drawing/2014/main" id="{A2B7456C-BCCB-5F6A-D584-80C71F7E761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944720" y="0"/>
            <a:ext cx="1305360" cy="1284840"/>
          </a:xfrm>
          <a:prstGeom prst="rect">
            <a:avLst/>
          </a:prstGeom>
          <a:ln w="0">
            <a:noFill/>
          </a:ln>
        </p:spPr>
      </p:pic>
      <p:sp>
        <p:nvSpPr>
          <p:cNvPr id="112" name="直接连接符 2">
            <a:extLst>
              <a:ext uri="{FF2B5EF4-FFF2-40B4-BE49-F238E27FC236}">
                <a16:creationId xmlns:a16="http://schemas.microsoft.com/office/drawing/2014/main" id="{E70D632F-B7AC-D363-C401-F002DF62694D}"/>
              </a:ext>
            </a:extLst>
          </p:cNvPr>
          <p:cNvSpPr/>
          <p:nvPr/>
        </p:nvSpPr>
        <p:spPr>
          <a:xfrm>
            <a:off x="0" y="833040"/>
            <a:ext cx="11009520" cy="7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矩形 2">
            <a:extLst>
              <a:ext uri="{FF2B5EF4-FFF2-40B4-BE49-F238E27FC236}">
                <a16:creationId xmlns:a16="http://schemas.microsoft.com/office/drawing/2014/main" id="{249F42AD-2459-21ED-ED02-22CE2607F3D9}"/>
              </a:ext>
            </a:extLst>
          </p:cNvPr>
          <p:cNvSpPr/>
          <p:nvPr/>
        </p:nvSpPr>
        <p:spPr>
          <a:xfrm>
            <a:off x="11340360" y="6300000"/>
            <a:ext cx="7851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fld id="{5FBB2833-A36B-460E-AE56-8010D7CF4650}" type="slidenum">
              <a:rPr lang="en-US" sz="24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18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80F07BB6-26C7-84A9-3446-8BB88B8B1C71}"/>
              </a:ext>
            </a:extLst>
          </p:cNvPr>
          <p:cNvSpPr/>
          <p:nvPr/>
        </p:nvSpPr>
        <p:spPr>
          <a:xfrm>
            <a:off x="360000" y="1093680"/>
            <a:ext cx="161136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FC554C48-620A-2BE2-8E3C-862E2893C75E}"/>
              </a:ext>
            </a:extLst>
          </p:cNvPr>
          <p:cNvSpPr/>
          <p:nvPr/>
        </p:nvSpPr>
        <p:spPr>
          <a:xfrm>
            <a:off x="540000" y="3793320"/>
            <a:ext cx="1697760" cy="33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EE4D7E2-40D7-F13C-B23D-FB54E880756F}"/>
              </a:ext>
            </a:extLst>
          </p:cNvPr>
          <p:cNvSpPr txBox="1"/>
          <p:nvPr/>
        </p:nvSpPr>
        <p:spPr>
          <a:xfrm>
            <a:off x="3671607" y="126675"/>
            <a:ext cx="6132502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/>
              <a:t>质量半径约束结果</a:t>
            </a:r>
            <a:endParaRPr lang="en-US" altLang="zh-CN" sz="32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5062E9C-50E6-2EFC-60F8-AAF425390080}"/>
              </a:ext>
            </a:extLst>
          </p:cNvPr>
          <p:cNvSpPr txBox="1"/>
          <p:nvPr/>
        </p:nvSpPr>
        <p:spPr>
          <a:xfrm>
            <a:off x="360000" y="1062028"/>
            <a:ext cx="49950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NICER</a:t>
            </a:r>
            <a:r>
              <a:rPr lang="zh-CN" altLang="en-US" dirty="0"/>
              <a:t>数据与</a:t>
            </a:r>
            <a:r>
              <a:rPr lang="en-US" altLang="zh-CN" dirty="0"/>
              <a:t>HXMT ME</a:t>
            </a:r>
            <a:r>
              <a:rPr lang="zh-CN" altLang="en-US" dirty="0"/>
              <a:t>数据共同的约束结果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3556516-879E-E492-A622-25C7D151B983}"/>
              </a:ext>
            </a:extLst>
          </p:cNvPr>
          <p:cNvSpPr txBox="1"/>
          <p:nvPr/>
        </p:nvSpPr>
        <p:spPr>
          <a:xfrm>
            <a:off x="6059214" y="1023548"/>
            <a:ext cx="61327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NICER</a:t>
            </a:r>
            <a:r>
              <a:rPr lang="zh-CN" altLang="en-US" dirty="0"/>
              <a:t>数据与</a:t>
            </a:r>
            <a:r>
              <a:rPr lang="en-US" altLang="zh-CN" dirty="0"/>
              <a:t>HXMT LE</a:t>
            </a:r>
            <a:r>
              <a:rPr lang="zh-CN" altLang="en-US" dirty="0"/>
              <a:t>与</a:t>
            </a:r>
            <a:r>
              <a:rPr lang="en-US" altLang="zh-CN" dirty="0"/>
              <a:t>ME</a:t>
            </a:r>
            <a:r>
              <a:rPr lang="zh-CN" altLang="en-US" dirty="0"/>
              <a:t>联合拟合数据的约束结果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9414086-3DB2-D13B-A175-ED0AC77810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214" y="1597263"/>
            <a:ext cx="5487208" cy="414511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A8572F6-931F-3209-D015-1B3E786E01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3" y="1560246"/>
            <a:ext cx="5716264" cy="421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798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AFF9F-6993-5726-11FF-04BC617C7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流程图: 过程 2">
            <a:extLst>
              <a:ext uri="{FF2B5EF4-FFF2-40B4-BE49-F238E27FC236}">
                <a16:creationId xmlns:a16="http://schemas.microsoft.com/office/drawing/2014/main" id="{BFA03CC6-F44E-3C0F-99F6-E00E842AFAB7}"/>
              </a:ext>
            </a:extLst>
          </p:cNvPr>
          <p:cNvSpPr/>
          <p:nvPr/>
        </p:nvSpPr>
        <p:spPr>
          <a:xfrm>
            <a:off x="-7560" y="6162840"/>
            <a:ext cx="12143880" cy="692280"/>
          </a:xfrm>
          <a:prstGeom prst="flowChartProcess">
            <a:avLst/>
          </a:prstGeom>
          <a:solidFill>
            <a:srgbClr val="941225"/>
          </a:solidFill>
          <a:ln w="25560">
            <a:solidFill>
              <a:srgbClr val="476EA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1" name="Picture 2" descr="F:\新大工作\宣传部\ppt\学术报告类\校徽.png">
            <a:extLst>
              <a:ext uri="{FF2B5EF4-FFF2-40B4-BE49-F238E27FC236}">
                <a16:creationId xmlns:a16="http://schemas.microsoft.com/office/drawing/2014/main" id="{AB8A87D0-27E7-6A73-3614-C8512266D9C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944720" y="0"/>
            <a:ext cx="1305360" cy="1284840"/>
          </a:xfrm>
          <a:prstGeom prst="rect">
            <a:avLst/>
          </a:prstGeom>
          <a:ln w="0">
            <a:noFill/>
          </a:ln>
        </p:spPr>
      </p:pic>
      <p:sp>
        <p:nvSpPr>
          <p:cNvPr id="112" name="直接连接符 2">
            <a:extLst>
              <a:ext uri="{FF2B5EF4-FFF2-40B4-BE49-F238E27FC236}">
                <a16:creationId xmlns:a16="http://schemas.microsoft.com/office/drawing/2014/main" id="{8A3625A0-519E-D209-E0EC-60B0460A28FE}"/>
              </a:ext>
            </a:extLst>
          </p:cNvPr>
          <p:cNvSpPr/>
          <p:nvPr/>
        </p:nvSpPr>
        <p:spPr>
          <a:xfrm>
            <a:off x="0" y="833040"/>
            <a:ext cx="11009520" cy="7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矩形 2">
            <a:extLst>
              <a:ext uri="{FF2B5EF4-FFF2-40B4-BE49-F238E27FC236}">
                <a16:creationId xmlns:a16="http://schemas.microsoft.com/office/drawing/2014/main" id="{D4E1E1F7-5C03-660B-0FAE-F03872834224}"/>
              </a:ext>
            </a:extLst>
          </p:cNvPr>
          <p:cNvSpPr/>
          <p:nvPr/>
        </p:nvSpPr>
        <p:spPr>
          <a:xfrm>
            <a:off x="11340360" y="6300000"/>
            <a:ext cx="7851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fld id="{5FBB2833-A36B-460E-AE56-8010D7CF4650}" type="slidenum">
              <a:rPr lang="en-US" sz="24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19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44943A76-0835-591F-AC34-F527F0755369}"/>
              </a:ext>
            </a:extLst>
          </p:cNvPr>
          <p:cNvSpPr/>
          <p:nvPr/>
        </p:nvSpPr>
        <p:spPr>
          <a:xfrm>
            <a:off x="360000" y="1093680"/>
            <a:ext cx="161136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95A94F34-6D15-F76A-9DD0-60946C0E4C7E}"/>
              </a:ext>
            </a:extLst>
          </p:cNvPr>
          <p:cNvSpPr/>
          <p:nvPr/>
        </p:nvSpPr>
        <p:spPr>
          <a:xfrm>
            <a:off x="540000" y="3793320"/>
            <a:ext cx="1697760" cy="33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87D84FE-BEFB-BA46-5EC6-EC4107B88258}"/>
              </a:ext>
            </a:extLst>
          </p:cNvPr>
          <p:cNvSpPr txBox="1"/>
          <p:nvPr/>
        </p:nvSpPr>
        <p:spPr>
          <a:xfrm>
            <a:off x="4833000" y="147696"/>
            <a:ext cx="2187910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/>
              <a:t>总结</a:t>
            </a:r>
            <a:endParaRPr lang="en-US" altLang="zh-CN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3ED5CB6B-8BC1-E1B0-BE6F-25D7EB93B74F}"/>
                  </a:ext>
                </a:extLst>
              </p:cNvPr>
              <p:cNvSpPr txBox="1"/>
              <p:nvPr/>
            </p:nvSpPr>
            <p:spPr>
              <a:xfrm>
                <a:off x="814552" y="1229710"/>
                <a:ext cx="11188262" cy="31469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1.</a:t>
                </a:r>
                <a:r>
                  <a:rPr lang="zh-CN" altLang="en-US" sz="2800" b="1" dirty="0"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在相位分辨光谱中，我们发现</a:t>
                </a:r>
                <a:r>
                  <a:rPr lang="en-US" altLang="zh-CN" sz="2800" b="1" dirty="0"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QPO</a:t>
                </a:r>
                <a:r>
                  <a:rPr lang="zh-CN" altLang="en-US" sz="2800" b="1" dirty="0"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相位分辨通量与种子光子温度的变化一致，与</a:t>
                </a:r>
                <a:r>
                  <a:rPr lang="en-US" altLang="zh-CN" sz="2800" b="1" dirty="0"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Heger</a:t>
                </a:r>
                <a:r>
                  <a:rPr lang="zh-CN" altLang="en-US" sz="2800" b="1" dirty="0"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等人</a:t>
                </a:r>
                <a:r>
                  <a:rPr lang="en-US" altLang="zh-CN" sz="2800" b="1" dirty="0"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(2007)</a:t>
                </a:r>
                <a:r>
                  <a:rPr lang="zh-CN" altLang="en-US" sz="2800" b="1" dirty="0"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提出的燃烧区温度升高加速燃料消耗的模型一致。支持温度调制</a:t>
                </a:r>
                <a:endParaRPr lang="en-US" altLang="zh-CN" sz="2800" b="1" dirty="0">
                  <a:latin typeface="华文仿宋" panose="02010600040101010101" pitchFamily="2" charset="-122"/>
                  <a:ea typeface="华文仿宋" panose="02010600040101010101" pitchFamily="2" charset="-122"/>
                </a:endParaRPr>
              </a:p>
              <a:p>
                <a:endParaRPr lang="en-US" altLang="zh-CN" sz="2800" b="1" dirty="0">
                  <a:latin typeface="华文仿宋" panose="02010600040101010101" pitchFamily="2" charset="-122"/>
                  <a:ea typeface="华文仿宋" panose="02010600040101010101" pitchFamily="2" charset="-122"/>
                </a:endParaRPr>
              </a:p>
              <a:p>
                <a:r>
                  <a:rPr lang="en-US" altLang="zh-CN" sz="2800" b="1" dirty="0"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2.</a:t>
                </a:r>
                <a:r>
                  <a:rPr lang="zh-CN" altLang="en-US" sz="2800" b="1" dirty="0"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对于这颗源的</a:t>
                </a:r>
                <a:r>
                  <a:rPr lang="en-US" altLang="zh-CN" sz="2800" b="1" dirty="0"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PER</a:t>
                </a:r>
                <a:r>
                  <a:rPr lang="zh-CN" altLang="en-US" sz="2800" b="1" dirty="0"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暴，触地法的分析我们给出了</a:t>
                </a:r>
                <a:r>
                  <a:rPr lang="en-US" altLang="zh-CN" sz="2800" b="1" dirty="0"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NICER</a:t>
                </a:r>
                <a:r>
                  <a:rPr lang="zh-CN" altLang="en-US" sz="2800" b="1" dirty="0"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和</a:t>
                </a:r>
                <a:r>
                  <a:rPr lang="en-US" altLang="zh-CN" sz="2800" b="1" dirty="0"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HXMT</a:t>
                </a:r>
                <a:r>
                  <a:rPr lang="zh-CN" altLang="en-US" sz="2800" b="1" dirty="0"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数据对于这颗源的约束范围。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</m:ctrlPr>
                      </m:sSubSup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𝟏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.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𝟒𝟒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−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𝟎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.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𝟐𝟗</m:t>
                        </m:r>
                      </m:sub>
                      <m:sup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+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𝟎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.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𝟑𝟓</m:t>
                        </m:r>
                      </m:sup>
                    </m:sSubSup>
                  </m:oMath>
                </a14:m>
                <a:r>
                  <a:rPr lang="en-US" altLang="zh-CN" sz="2800" b="1" dirty="0"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 M(solar)</a:t>
                </a:r>
                <a:r>
                  <a:rPr lang="zh-CN" altLang="en-US" sz="2800" b="1" dirty="0"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，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</m:ctrlPr>
                      </m:sSubSup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𝟗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.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𝟐𝟓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−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𝟏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.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𝟕𝟖</m:t>
                        </m:r>
                      </m:sub>
                      <m:sup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+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𝟐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.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华文仿宋" panose="02010600040101010101" pitchFamily="2" charset="-122"/>
                          </a:rPr>
                          <m:t>𝟐𝟏</m:t>
                        </m:r>
                      </m:sup>
                    </m:sSubSup>
                  </m:oMath>
                </a14:m>
                <a:r>
                  <a:rPr lang="en-US" altLang="zh-CN" sz="2800" b="1" dirty="0"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 R(km)</a:t>
                </a:r>
              </a:p>
              <a:p>
                <a:endParaRPr lang="zh-CN" altLang="en-US" sz="2800" dirty="0">
                  <a:latin typeface="华文仿宋" panose="02010600040101010101" pitchFamily="2" charset="-122"/>
                  <a:ea typeface="华文仿宋" panose="02010600040101010101" pitchFamily="2" charset="-122"/>
                </a:endParaRPr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3ED5CB6B-8BC1-E1B0-BE6F-25D7EB93B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552" y="1229710"/>
                <a:ext cx="11188262" cy="3146952"/>
              </a:xfrm>
              <a:prstGeom prst="rect">
                <a:avLst/>
              </a:prstGeom>
              <a:blipFill>
                <a:blip r:embed="rId3"/>
                <a:stretch>
                  <a:fillRect l="-1144" t="-2132" r="-9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3727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B5783-1052-E1A0-F1FC-2BAFFA4B1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流程图: 过程 17">
            <a:extLst>
              <a:ext uri="{FF2B5EF4-FFF2-40B4-BE49-F238E27FC236}">
                <a16:creationId xmlns:a16="http://schemas.microsoft.com/office/drawing/2014/main" id="{04BC0755-5210-22E1-429E-9525A7E7195F}"/>
              </a:ext>
            </a:extLst>
          </p:cNvPr>
          <p:cNvSpPr/>
          <p:nvPr/>
        </p:nvSpPr>
        <p:spPr>
          <a:xfrm>
            <a:off x="-7560" y="6162840"/>
            <a:ext cx="12143880" cy="692280"/>
          </a:xfrm>
          <a:prstGeom prst="flowChartProcess">
            <a:avLst/>
          </a:prstGeom>
          <a:solidFill>
            <a:srgbClr val="941225"/>
          </a:solidFill>
          <a:ln w="25560">
            <a:solidFill>
              <a:srgbClr val="476EAA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84" name="Picture 17" descr="F:\新大工作\宣传部\ppt\学术报告类\校徽.png">
            <a:extLst>
              <a:ext uri="{FF2B5EF4-FFF2-40B4-BE49-F238E27FC236}">
                <a16:creationId xmlns:a16="http://schemas.microsoft.com/office/drawing/2014/main" id="{1CA0B3E2-7A2B-399E-158D-8D66718C3DF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944720" y="0"/>
            <a:ext cx="1305360" cy="1284840"/>
          </a:xfrm>
          <a:prstGeom prst="rect">
            <a:avLst/>
          </a:prstGeom>
          <a:ln w="0">
            <a:noFill/>
          </a:ln>
        </p:spPr>
      </p:pic>
      <p:sp>
        <p:nvSpPr>
          <p:cNvPr id="285" name="直接连接符 16">
            <a:extLst>
              <a:ext uri="{FF2B5EF4-FFF2-40B4-BE49-F238E27FC236}">
                <a16:creationId xmlns:a16="http://schemas.microsoft.com/office/drawing/2014/main" id="{8AAADB9D-306E-E81E-668E-98B7DAF2A496}"/>
              </a:ext>
            </a:extLst>
          </p:cNvPr>
          <p:cNvSpPr/>
          <p:nvPr/>
        </p:nvSpPr>
        <p:spPr>
          <a:xfrm>
            <a:off x="0" y="833040"/>
            <a:ext cx="11009520" cy="7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6" name="矩形 17">
            <a:extLst>
              <a:ext uri="{FF2B5EF4-FFF2-40B4-BE49-F238E27FC236}">
                <a16:creationId xmlns:a16="http://schemas.microsoft.com/office/drawing/2014/main" id="{3A013BB6-1567-47AE-035A-B20813F8FCCF}"/>
              </a:ext>
            </a:extLst>
          </p:cNvPr>
          <p:cNvSpPr/>
          <p:nvPr/>
        </p:nvSpPr>
        <p:spPr>
          <a:xfrm>
            <a:off x="11340360" y="6300000"/>
            <a:ext cx="7851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fld id="{EF675D42-7EF9-4741-BC60-411C7749E221}" type="slidenum">
              <a:rPr lang="en-US" sz="24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20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287" name="矩形 286">
            <a:extLst>
              <a:ext uri="{FF2B5EF4-FFF2-40B4-BE49-F238E27FC236}">
                <a16:creationId xmlns:a16="http://schemas.microsoft.com/office/drawing/2014/main" id="{E3C94387-5F40-9FC6-2310-94AB90A1490B}"/>
              </a:ext>
            </a:extLst>
          </p:cNvPr>
          <p:cNvSpPr/>
          <p:nvPr/>
        </p:nvSpPr>
        <p:spPr>
          <a:xfrm>
            <a:off x="360000" y="1093680"/>
            <a:ext cx="161136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8" name="矩形 287">
            <a:extLst>
              <a:ext uri="{FF2B5EF4-FFF2-40B4-BE49-F238E27FC236}">
                <a16:creationId xmlns:a16="http://schemas.microsoft.com/office/drawing/2014/main" id="{46093EB9-1CE2-F545-70EA-526721E82ADF}"/>
              </a:ext>
            </a:extLst>
          </p:cNvPr>
          <p:cNvSpPr/>
          <p:nvPr/>
        </p:nvSpPr>
        <p:spPr>
          <a:xfrm>
            <a:off x="180000" y="900000"/>
            <a:ext cx="2332800" cy="41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3EAD626-5A34-F110-F9E5-EF3A7BDD8F7F}"/>
              </a:ext>
            </a:extLst>
          </p:cNvPr>
          <p:cNvSpPr txBox="1"/>
          <p:nvPr/>
        </p:nvSpPr>
        <p:spPr>
          <a:xfrm>
            <a:off x="4691065" y="2403567"/>
            <a:ext cx="62536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/>
              <a:t>谢谢！</a:t>
            </a:r>
          </a:p>
        </p:txBody>
      </p:sp>
    </p:spTree>
    <p:extLst>
      <p:ext uri="{BB962C8B-B14F-4D97-AF65-F5344CB8AC3E}">
        <p14:creationId xmlns:p14="http://schemas.microsoft.com/office/powerpoint/2010/main" val="3224990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25877</TotalTime>
  <Words>1215</Words>
  <Application>Microsoft Office PowerPoint</Application>
  <PresentationFormat>宽屏</PresentationFormat>
  <Paragraphs>132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等线</vt:lpstr>
      <vt:lpstr>华文仿宋</vt:lpstr>
      <vt:lpstr>华文宋体</vt:lpstr>
      <vt:lpstr>宋体</vt:lpstr>
      <vt:lpstr>Arial</vt:lpstr>
      <vt:lpstr>Cambria Math</vt:lpstr>
      <vt:lpstr>Symbol</vt:lpstr>
      <vt:lpstr>Times New Roman</vt:lpstr>
      <vt:lpstr>Wingdings</vt:lpstr>
      <vt:lpstr>Office Theme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/>
  <dc:description/>
  <cp:lastModifiedBy>2252540439@qq.com</cp:lastModifiedBy>
  <cp:revision>373</cp:revision>
  <dcterms:created xsi:type="dcterms:W3CDTF">2019-06-19T02:08:00Z</dcterms:created>
  <dcterms:modified xsi:type="dcterms:W3CDTF">2026-07-04T05:22:06Z</dcterms:modified>
  <dc:language>zh-CN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7E15AF3004EF4B67B5547AC91822C65A</vt:lpwstr>
  </property>
  <property fmtid="{D5CDD505-2E9C-101B-9397-08002B2CF9AE}" pid="3" name="KSOProductBuildVer">
    <vt:lpwstr>2052-11.1.0.12155</vt:lpwstr>
  </property>
  <property fmtid="{D5CDD505-2E9C-101B-9397-08002B2CF9AE}" pid="4" name="PresentationFormat">
    <vt:lpwstr>宽屏</vt:lpwstr>
  </property>
  <property fmtid="{D5CDD505-2E9C-101B-9397-08002B2CF9AE}" pid="5" name="Slides">
    <vt:r8>3</vt:r8>
  </property>
</Properties>
</file>