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mov" ContentType="video/quicktime"/>
  <Default Extension="rels" ContentType="application/vnd.openxmlformats-package.relationships+xml"/>
  <Override PartName="/customXml/itemProps120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1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326" r:id="rId5"/>
    <p:sldId id="457" r:id="rId6"/>
    <p:sldId id="378" r:id="rId7"/>
    <p:sldId id="376" r:id="rId8"/>
    <p:sldId id="373" r:id="rId9"/>
    <p:sldId id="377" r:id="rId10"/>
    <p:sldId id="442" r:id="rId11"/>
    <p:sldId id="441" r:id="rId12"/>
    <p:sldId id="458" r:id="rId13"/>
    <p:sldId id="437" r:id="rId14"/>
    <p:sldId id="419" r:id="rId15"/>
    <p:sldId id="443" r:id="rId16"/>
    <p:sldId id="444" r:id="rId17"/>
    <p:sldId id="445" r:id="rId18"/>
    <p:sldId id="447" r:id="rId19"/>
    <p:sldId id="459" r:id="rId20"/>
    <p:sldId id="432" r:id="rId21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5" userDrawn="1">
          <p15:clr>
            <a:srgbClr val="A4A3A4"/>
          </p15:clr>
        </p15:guide>
        <p15:guide id="2" pos="382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作者" initials="A" lastIdx="0" clrIdx="1"/>
  <p:cmAuthor id="0" name="Mia Vida Villanueva" initials="MVV" lastIdx="1" clrIdx="0"/>
  <p:cmAuthor id="7" name="1206988966@qq.com" initials="1" lastIdx="1" clrIdx="2"/>
  <p:cmAuthor id="8" name="姜伟光" initials="姜" lastIdx="1" clrIdx="0"/>
  <p:cmAuthor id="3" name="lenovo" initials="l" lastIdx="6" clrIdx="2"/>
  <p:cmAuthor id="5" name="宋洁然" initials="宋" lastIdx="2" clrIdx="1"/>
  <p:cmAuthor id="6" name="ming qiu" initials="m" lastIdx="1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385"/>
        <p:guide pos="382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gs" Target="tags/tag121.xml"/><Relationship Id="rId27" Type="http://schemas.openxmlformats.org/officeDocument/2006/relationships/customXml" Target="../customXml/item1.xml"/><Relationship Id="rId26" Type="http://schemas.openxmlformats.org/officeDocument/2006/relationships/customXmlProps" Target="../customXml/itemProps120.xml"/><Relationship Id="rId25" Type="http://schemas.openxmlformats.org/officeDocument/2006/relationships/commentAuthors" Target="commentAuthors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07500" y="92058"/>
            <a:ext cx="10510125" cy="659643"/>
          </a:xfrm>
          <a:prstGeom prst="rect">
            <a:avLst/>
          </a:prstGeom>
        </p:spPr>
        <p:txBody>
          <a:bodyPr lIns="91418" tIns="45709" rIns="91418" bIns="45709"/>
          <a:lstStyle>
            <a:lvl1pPr algn="l">
              <a:defRPr sz="4000" b="1" baseline="0">
                <a:solidFill>
                  <a:srgbClr val="005DA2"/>
                </a:solidFill>
                <a:latin typeface="Arial" panose="020B060402020209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10800000" y="360000"/>
            <a:ext cx="1080000" cy="360000"/>
          </a:xfrm>
          <a:prstGeom prst="rect">
            <a:avLst/>
          </a:prstGeom>
        </p:spPr>
        <p:txBody>
          <a:bodyPr lIns="91418" tIns="45709" rIns="91418" bIns="45709"/>
          <a:lstStyle>
            <a:lvl1pPr algn="r">
              <a:defRPr/>
            </a:lvl1pPr>
          </a:lstStyle>
          <a:p>
            <a:fld id="{E077DA78-E013-4A8C-AD75-63A150561B1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1054457" y="811417"/>
            <a:ext cx="11132828" cy="0"/>
          </a:xfrm>
          <a:prstGeom prst="line">
            <a:avLst/>
          </a:prstGeom>
          <a:ln w="158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2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>
          <a:xfrm>
            <a:off x="338360" y="961398"/>
            <a:ext cx="11279266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288290" indent="-28829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70000"/>
              <a:buFont typeface="Wingdings" panose="05000000000000000000" pitchFamily="2" charset="2"/>
              <a:buChar char="l"/>
              <a:defRPr sz="2400" b="1" baseline="0">
                <a:solidFill>
                  <a:srgbClr val="005DA2"/>
                </a:solidFill>
                <a:latin typeface="Times New Roman" panose="02020503050405090304" charset="0"/>
                <a:ea typeface="微软雅黑" panose="020B0503020204020204" charset="-122"/>
              </a:defRPr>
            </a:lvl1pPr>
            <a:lvl2pPr marL="720090" indent="-28829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90204" pitchFamily="34" charset="0"/>
              <a:buChar char="•"/>
              <a:defRPr sz="2000" baseline="0">
                <a:latin typeface="Times New Roman" panose="02020503050405090304" charset="0"/>
                <a:ea typeface="微软雅黑" panose="020B0503020204020204" charset="-122"/>
              </a:defRPr>
            </a:lvl2pPr>
            <a:lvl3pPr>
              <a:defRPr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75" y="122350"/>
            <a:ext cx="975500" cy="659545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3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1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77.xml"/><Relationship Id="rId4" Type="http://schemas.openxmlformats.org/officeDocument/2006/relationships/image" Target="../media/image4.png"/><Relationship Id="rId3" Type="http://schemas.openxmlformats.org/officeDocument/2006/relationships/hyperlink" Target="https://www.physics.mcgill.ca/~pulsar/magnetar/main.html" TargetMode="External"/><Relationship Id="rId2" Type="http://schemas.openxmlformats.org/officeDocument/2006/relationships/tags" Target="../tags/tag76.xml"/><Relationship Id="rId1" Type="http://schemas.openxmlformats.org/officeDocument/2006/relationships/tags" Target="../tags/tag7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81.xml"/><Relationship Id="rId5" Type="http://schemas.openxmlformats.org/officeDocument/2006/relationships/image" Target="../media/image5.png"/><Relationship Id="rId4" Type="http://schemas.openxmlformats.org/officeDocument/2006/relationships/tags" Target="../tags/tag80.xml"/><Relationship Id="rId3" Type="http://schemas.openxmlformats.org/officeDocument/2006/relationships/hyperlink" Target="https://www.physics.mcgill.ca/~pulsar/magnetar/main.html" TargetMode="External"/><Relationship Id="rId2" Type="http://schemas.openxmlformats.org/officeDocument/2006/relationships/tags" Target="../tags/tag79.xml"/><Relationship Id="rId1" Type="http://schemas.openxmlformats.org/officeDocument/2006/relationships/tags" Target="../tags/tag7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84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hyperlink" Target="https://www.physics.mcgill.ca/~pulsar/magnetar/main.html" TargetMode="Externa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8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tags" Target="../tags/tag86.xml"/><Relationship Id="rId1" Type="http://schemas.openxmlformats.org/officeDocument/2006/relationships/tags" Target="../tags/tag85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90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tags" Target="../tags/tag91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tags" Target="../tags/tag95.xml"/><Relationship Id="rId12" Type="http://schemas.openxmlformats.org/officeDocument/2006/relationships/notesSlide" Target="../notesSlides/notesSlide11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98.xml"/><Relationship Id="rId1" Type="http://schemas.openxmlformats.org/officeDocument/2006/relationships/tags" Target="../tags/tag94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101.xml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tags" Target="../tags/tag100.xml"/><Relationship Id="rId10" Type="http://schemas.openxmlformats.org/officeDocument/2006/relationships/notesSlide" Target="../notesSlides/notesSlide12.xml"/><Relationship Id="rId1" Type="http://schemas.openxmlformats.org/officeDocument/2006/relationships/tags" Target="../tags/tag99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3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0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tags" Target="../tags/tag103.xml"/><Relationship Id="rId1" Type="http://schemas.openxmlformats.org/officeDocument/2006/relationships/tags" Target="../tags/tag102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4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10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microsoft.com/office/2007/relationships/media" Target="../media/media1.mov"/><Relationship Id="rId3" Type="http://schemas.openxmlformats.org/officeDocument/2006/relationships/video" Target="../media/media1.mov"/><Relationship Id="rId2" Type="http://schemas.openxmlformats.org/officeDocument/2006/relationships/tags" Target="../tags/tag106.xml"/><Relationship Id="rId1" Type="http://schemas.openxmlformats.org/officeDocument/2006/relationships/tags" Target="../tags/tag105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10.xml"/><Relationship Id="rId3" Type="http://schemas.openxmlformats.org/officeDocument/2006/relationships/image" Target="../media/image29.png"/><Relationship Id="rId2" Type="http://schemas.openxmlformats.org/officeDocument/2006/relationships/tags" Target="../tags/tag109.xml"/><Relationship Id="rId1" Type="http://schemas.openxmlformats.org/officeDocument/2006/relationships/tags" Target="../tags/tag108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113.xml"/><Relationship Id="rId8" Type="http://schemas.openxmlformats.org/officeDocument/2006/relationships/image" Target="../media/image33.png"/><Relationship Id="rId7" Type="http://schemas.openxmlformats.org/officeDocument/2006/relationships/image" Target="../media/image18.png"/><Relationship Id="rId6" Type="http://schemas.openxmlformats.org/officeDocument/2006/relationships/image" Target="../media/image32.png"/><Relationship Id="rId5" Type="http://schemas.openxmlformats.org/officeDocument/2006/relationships/image" Target="../media/image11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tags" Target="../tags/tag112.xml"/><Relationship Id="rId11" Type="http://schemas.openxmlformats.org/officeDocument/2006/relationships/notesSlide" Target="../notesSlides/notesSlide16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111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" Type="http://schemas.openxmlformats.org/officeDocument/2006/relationships/tags" Target="../tags/tag114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tags" Target="../tags/tag1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67640" y="1521460"/>
            <a:ext cx="11856720" cy="1262380"/>
          </a:xfrm>
        </p:spPr>
        <p:txBody>
          <a:bodyPr>
            <a:normAutofit/>
          </a:bodyPr>
          <a:p>
            <a:r>
              <a:rPr lang="en-US" altLang="zh-CN" sz="3110">
                <a:latin typeface="Times New Roman" panose="02020503050405090304" charset="0"/>
                <a:ea typeface="华文楷体" panose="02010600040101010101" charset="-122"/>
                <a:cs typeface="Times New Roman" panose="02020503050405090304" charset="0"/>
              </a:rPr>
              <a:t>A Large Antiglitch with a Significant Flux Increase in 1E 2259+586</a:t>
            </a:r>
            <a:endParaRPr lang="en-US" altLang="zh-CN" sz="3110">
              <a:latin typeface="Times New Roman" panose="02020503050405090304" charset="0"/>
              <a:ea typeface="华文楷体" panose="02010600040101010101" charset="-122"/>
              <a:cs typeface="Times New Roman" panose="02020503050405090304" charset="0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075055" y="3160395"/>
            <a:ext cx="9799320" cy="1750060"/>
          </a:xfrm>
        </p:spPr>
        <p:txBody>
          <a:bodyPr>
            <a:normAutofit/>
          </a:bodyPr>
          <a:p>
            <a:r>
              <a:rPr lang="zh-CN" altLang="en-US" sz="18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报告人: 彭寒龙</a:t>
            </a:r>
            <a:endParaRPr lang="zh-CN" altLang="en-US" sz="180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18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南京师范大学</a:t>
            </a:r>
            <a:endParaRPr lang="zh-CN" altLang="en-US" sz="180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18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指导老师：翁山杉 &amp; 葛明玉</a:t>
            </a:r>
            <a:endParaRPr lang="zh-CN" altLang="en-US" sz="180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18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penghl@ihep.ac.cn</a:t>
            </a:r>
            <a:endParaRPr lang="zh-CN" altLang="en-US" sz="180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74420" y="5218430"/>
            <a:ext cx="97999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4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江苏省天文学会2026年学术年会</a:t>
            </a:r>
            <a:endParaRPr lang="zh-CN" altLang="en-US" sz="140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ctr"/>
            <a:r>
              <a:rPr lang="en-US" altLang="zh-CN" sz="14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2026.7.3 </a:t>
            </a:r>
            <a:r>
              <a:rPr lang="zh-CN" altLang="en-US" sz="14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贵阳</a:t>
            </a:r>
            <a:endParaRPr lang="zh-CN" altLang="en-US" sz="140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p>
            <a:fld id="{49AE70B2-8BF9-45C0-BB95-33D1B9D3A854}" type="slidenum">
              <a:rPr lang="zh-CN" altLang="en-US" sz="2000" smtClean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</a:fld>
            <a:endParaRPr lang="zh-CN" altLang="en-US" sz="2000" dirty="0" smtClean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</p:spTree>
    <p:custDataLst>
      <p:tags r:id="rId3"/>
    </p:custData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>
            <p:custDataLst>
              <p:tags r:id="rId1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文本框 6"/>
          <p:cNvSpPr txBox="1"/>
          <p:nvPr>
            <p:custDataLst>
              <p:tags r:id="rId2"/>
            </p:custDataLst>
          </p:nvPr>
        </p:nvSpPr>
        <p:spPr>
          <a:xfrm>
            <a:off x="457200" y="304800"/>
            <a:ext cx="11277600" cy="543560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目录</a:t>
            </a:r>
            <a:endParaRPr lang="zh-CN" altLang="en-US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4" name="副标题 3"/>
          <p:cNvSpPr/>
          <p:nvPr>
            <p:ph type="subTitle" idx="1"/>
          </p:nvPr>
        </p:nvSpPr>
        <p:spPr>
          <a:xfrm>
            <a:off x="1761490" y="1922145"/>
            <a:ext cx="7389495" cy="3396615"/>
          </a:xfrm>
        </p:spPr>
        <p:txBody>
          <a:bodyPr>
            <a:noAutofit/>
          </a:bodyPr>
          <a:p>
            <a:pPr marL="457200" indent="-457200" algn="l">
              <a:buFont typeface="Wingdings" panose="05000000000000000000" charset="0"/>
              <a:buChar char="p"/>
            </a:pPr>
            <a:r>
              <a:rPr lang="zh-CN" altLang="en-US"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研究背景</a:t>
            </a:r>
            <a:endParaRPr lang="zh-CN" altLang="en-US" sz="28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marL="457200" indent="-457200" algn="l">
              <a:buFont typeface="Wingdings" panose="05000000000000000000" charset="0"/>
              <a:buChar char="p"/>
            </a:pPr>
            <a:r>
              <a:rPr lang="en-US"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1E 2259+586</a:t>
            </a:r>
            <a:r>
              <a:rPr lang="zh-CN" altLang="en-US"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更新</a:t>
            </a:r>
            <a:r>
              <a:rPr lang="zh-CN" altLang="en-US"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结果</a:t>
            </a:r>
            <a:endParaRPr lang="zh-CN" altLang="en-US" sz="28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marL="914400" lvl="1" indent="-457200" algn="l">
              <a:buFont typeface="Wingdings" panose="05000000000000000000" charset="0"/>
              <a:buChar char="p"/>
            </a:pPr>
            <a:r>
              <a:rPr lang="en-US" altLang="zh-CN" sz="24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Timing</a:t>
            </a:r>
            <a:endParaRPr lang="zh-CN" altLang="en-US" sz="24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marL="914400" lvl="1" indent="-457200" algn="l">
              <a:buFont typeface="Wingdings" panose="05000000000000000000" charset="0"/>
              <a:buChar char="p"/>
            </a:pPr>
            <a:r>
              <a:rPr lang="en-US" altLang="zh-CN" sz="24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Flux</a:t>
            </a:r>
            <a:endParaRPr lang="zh-CN" altLang="en-US" sz="24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marL="457200" indent="-457200" algn="l">
              <a:buFont typeface="Wingdings" panose="05000000000000000000" charset="0"/>
              <a:buChar char="p"/>
            </a:pPr>
            <a:r>
              <a:rPr lang="zh-CN" altLang="en-US"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总结</a:t>
            </a:r>
            <a:endParaRPr lang="zh-CN" altLang="en-US" sz="28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Autofit/>
          </a:bodyPr>
          <a:p>
            <a:pPr lvl="0" algn="r">
              <a:buClrTx/>
              <a:buSzTx/>
              <a:buFontTx/>
            </a:pPr>
            <a:fld id="{9A0DB2DC-4C9A-4742-B13C-FB6460FD3503}" type="slidenum">
              <a:rPr lang="zh-CN" altLang="en-US" sz="2000" smtClean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</a:fld>
            <a:endParaRPr lang="zh-CN" altLang="en-US" sz="2000" smtClean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>
            <p:custDataLst>
              <p:tags r:id="rId1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文本框 6"/>
          <p:cNvSpPr txBox="1"/>
          <p:nvPr>
            <p:custDataLst>
              <p:tags r:id="rId2"/>
            </p:custDataLst>
          </p:nvPr>
        </p:nvSpPr>
        <p:spPr>
          <a:xfrm>
            <a:off x="457200" y="304800"/>
            <a:ext cx="11277600" cy="543560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目录</a:t>
            </a:r>
            <a:endParaRPr lang="zh-CN" altLang="en-US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4" name="副标题 3"/>
          <p:cNvSpPr/>
          <p:nvPr>
            <p:ph type="subTitle" idx="1"/>
          </p:nvPr>
        </p:nvSpPr>
        <p:spPr>
          <a:xfrm>
            <a:off x="1761490" y="1922145"/>
            <a:ext cx="7389495" cy="3396615"/>
          </a:xfrm>
        </p:spPr>
        <p:txBody>
          <a:bodyPr>
            <a:noAutofit/>
          </a:bodyPr>
          <a:p>
            <a:pPr marL="457200" indent="-457200" algn="l">
              <a:buFont typeface="Wingdings" panose="05000000000000000000" charset="0"/>
              <a:buChar char="p"/>
            </a:pPr>
            <a:r>
              <a:rPr lang="zh-CN" altLang="en-US" sz="28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研究背景</a:t>
            </a:r>
            <a:endParaRPr lang="zh-CN" altLang="en-US" sz="28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marL="457200" indent="-457200" algn="l">
              <a:buFont typeface="Wingdings" panose="05000000000000000000" charset="0"/>
              <a:buChar char="p"/>
            </a:pPr>
            <a:r>
              <a:rPr lang="en-US"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1E 2259+586</a:t>
            </a:r>
            <a:r>
              <a:rPr lang="zh-CN" altLang="en-US"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更新</a:t>
            </a:r>
            <a:r>
              <a:rPr lang="zh-CN" altLang="en-US"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结果</a:t>
            </a:r>
            <a:endParaRPr lang="zh-CN" altLang="en-US" sz="28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marL="914400" lvl="1" indent="-457200" algn="l">
              <a:buFont typeface="Wingdings" panose="05000000000000000000" charset="0"/>
              <a:buChar char="p"/>
            </a:pPr>
            <a:r>
              <a:rPr lang="en-US" altLang="zh-CN" sz="24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Timing</a:t>
            </a:r>
            <a:endParaRPr lang="zh-CN" altLang="en-US" sz="24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marL="914400" lvl="1" indent="-457200" algn="l">
              <a:buFont typeface="Wingdings" panose="05000000000000000000" charset="0"/>
              <a:buChar char="p"/>
            </a:pPr>
            <a:r>
              <a:rPr lang="en-US" altLang="zh-CN" sz="24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Flux</a:t>
            </a:r>
            <a:endParaRPr lang="zh-CN" altLang="en-US" sz="24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marL="457200" indent="-457200" algn="l">
              <a:buFont typeface="Wingdings" panose="05000000000000000000" charset="0"/>
              <a:buChar char="p"/>
            </a:pPr>
            <a:r>
              <a:rPr lang="zh-CN" altLang="en-US"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总结</a:t>
            </a:r>
            <a:endParaRPr lang="zh-CN" altLang="en-US" sz="28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Autofit/>
          </a:bodyPr>
          <a:p>
            <a:pPr lvl="0" algn="r">
              <a:buClrTx/>
              <a:buSzTx/>
              <a:buFontTx/>
            </a:pPr>
            <a:fld id="{9A0DB2DC-4C9A-4742-B13C-FB6460FD3503}" type="slidenum">
              <a:rPr lang="zh-CN" altLang="en-US" sz="2000" smtClean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</a:fld>
            <a:endParaRPr lang="zh-CN" altLang="en-US" sz="2000" smtClean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rcRect b="17287"/>
          <a:stretch>
            <a:fillRect/>
          </a:stretch>
        </p:blipFill>
        <p:spPr>
          <a:xfrm>
            <a:off x="120015" y="1626235"/>
            <a:ext cx="3655695" cy="4549140"/>
          </a:xfrm>
          <a:prstGeom prst="rect">
            <a:avLst/>
          </a:prstGeom>
          <a:ln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3903980" y="1346200"/>
            <a:ext cx="2317115" cy="18789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zh-CN" altLang="en-US" sz="2000" b="1">
                <a:latin typeface="华文楷体" panose="02010600040101010101" charset="-122"/>
                <a:ea typeface="华文楷体" panose="02010600040101010101" charset="-122"/>
                <a:cs typeface="Times New Roman" panose="02020503050405090304" charset="0"/>
              </a:rPr>
              <a:t>重复的伽马射线爆</a:t>
            </a:r>
            <a:endParaRPr lang="zh-CN" altLang="en-US" sz="20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l"/>
            <a:r>
              <a:rPr lang="en-US" altLang="zh-CN" sz="2000">
                <a:latin typeface="Times New Roman" panose="02020503050405090304" charset="0"/>
                <a:ea typeface="华文楷体" panose="02010600040101010101" charset="-122"/>
                <a:cs typeface="Times New Roman" panose="02020503050405090304" charset="0"/>
              </a:rPr>
              <a:t> ~ 10</a:t>
            </a:r>
            <a:r>
              <a:rPr lang="en-US" altLang="zh-CN" sz="2000" baseline="30000">
                <a:latin typeface="Times New Roman" panose="02020503050405090304" charset="0"/>
                <a:ea typeface="华文楷体" panose="02010600040101010101" charset="-122"/>
                <a:cs typeface="Times New Roman" panose="02020503050405090304" charset="0"/>
              </a:rPr>
              <a:t>7</a:t>
            </a:r>
            <a:r>
              <a:rPr lang="en-US" altLang="zh-CN" sz="2000">
                <a:latin typeface="Times New Roman" panose="02020503050405090304" charset="0"/>
                <a:ea typeface="华文楷体" panose="02010600040101010101" charset="-122"/>
                <a:cs typeface="Times New Roman" panose="02020503050405090304" charset="0"/>
              </a:rPr>
              <a:t> </a:t>
            </a:r>
            <a:r>
              <a:rPr lang="zh-CN" altLang="en-US" sz="2000" b="1">
                <a:latin typeface="华文楷体" panose="02010600040101010101" charset="-122"/>
                <a:ea typeface="华文楷体" panose="02010600040101010101" charset="-122"/>
                <a:cs typeface="Times New Roman" panose="02020503050405090304" charset="0"/>
              </a:rPr>
              <a:t>爱丁顿光度</a:t>
            </a:r>
            <a:endParaRPr lang="zh-CN" altLang="en-US" sz="200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pPr algn="l"/>
            <a:r>
              <a:rPr lang="en-US" altLang="zh-CN" sz="2000">
                <a:latin typeface="+mj-ea"/>
                <a:ea typeface="+mj-ea"/>
                <a:cs typeface="华文新魏" panose="02010800040101010101" charset="-122"/>
              </a:rPr>
              <a:t> </a:t>
            </a:r>
            <a:r>
              <a:rPr lang="zh-CN" altLang="en-US" sz="2000" b="1">
                <a:latin typeface="华文楷体" panose="02010600040101010101" charset="-122"/>
                <a:ea typeface="华文楷体" panose="02010600040101010101" charset="-122"/>
                <a:cs typeface="Times New Roman" panose="02020503050405090304" charset="0"/>
              </a:rPr>
              <a:t>距离</a:t>
            </a:r>
            <a:r>
              <a:rPr lang="en-US" altLang="zh-CN" sz="2000">
                <a:latin typeface="Times New Roman" panose="02020503050405090304" charset="0"/>
                <a:ea typeface="华文楷体" panose="02010600040101010101" charset="-122"/>
                <a:cs typeface="Times New Roman" panose="02020503050405090304" charset="0"/>
              </a:rPr>
              <a:t>~55kpc       </a:t>
            </a:r>
            <a:endParaRPr lang="en-US" altLang="zh-CN" sz="2000">
              <a:latin typeface="Times New Roman" panose="02020503050405090304" charset="0"/>
              <a:ea typeface="华文楷体" panose="02010600040101010101" charset="-122"/>
              <a:cs typeface="Times New Roman" panose="02020503050405090304" charset="0"/>
            </a:endParaRPr>
          </a:p>
          <a:p>
            <a:pPr algn="l"/>
            <a:endParaRPr lang="en-US" altLang="zh-CN" sz="2000">
              <a:latin typeface="Times New Roman" panose="02020503050405090304" charset="0"/>
              <a:ea typeface="华文楷体" panose="02010600040101010101" charset="-122"/>
              <a:cs typeface="Times New Roman" panose="02020503050405090304" charset="0"/>
            </a:endParaRPr>
          </a:p>
          <a:p>
            <a:pPr algn="l"/>
            <a:r>
              <a:rPr lang="en-US" altLang="zh-CN" sz="2000">
                <a:latin typeface="Times New Roman" panose="02020503050405090304" charset="0"/>
                <a:ea typeface="华文楷体" panose="02010600040101010101" charset="-122"/>
                <a:cs typeface="Times New Roman" panose="02020503050405090304" charset="0"/>
              </a:rPr>
              <a:t> &gt; </a:t>
            </a:r>
            <a:r>
              <a:rPr lang="en-US" altLang="zh-CN" sz="2000">
                <a:latin typeface="Times New Roman" panose="02020503050405090304" charset="0"/>
                <a:ea typeface="华文楷体" panose="02010600040101010101" charset="-122"/>
                <a:cs typeface="Times New Roman" panose="02020503050405090304" charset="0"/>
              </a:rPr>
              <a:t>5×10</a:t>
            </a:r>
            <a:r>
              <a:rPr lang="en-US" altLang="zh-CN" sz="2000" baseline="30000">
                <a:latin typeface="Times New Roman" panose="02020503050405090304" charset="0"/>
                <a:ea typeface="华文楷体" panose="02010600040101010101" charset="-122"/>
                <a:cs typeface="Times New Roman" panose="02020503050405090304" charset="0"/>
              </a:rPr>
              <a:t>44</a:t>
            </a:r>
            <a:r>
              <a:rPr lang="en-US" altLang="zh-CN" sz="2000">
                <a:latin typeface="Times New Roman" panose="02020503050405090304" charset="0"/>
                <a:ea typeface="华文楷体" panose="02010600040101010101" charset="-122"/>
                <a:cs typeface="Times New Roman" panose="02020503050405090304" charset="0"/>
              </a:rPr>
              <a:t> erg</a:t>
            </a:r>
            <a:endParaRPr lang="en-US" altLang="zh-CN" sz="2000">
              <a:latin typeface="Times New Roman" panose="02020503050405090304" charset="0"/>
              <a:ea typeface="华文楷体" panose="02010600040101010101" charset="-122"/>
              <a:cs typeface="Times New Roman" panose="020205030504050903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03980" y="3150235"/>
            <a:ext cx="1953895" cy="30257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latin typeface="Times New Roman" panose="02020503050405090304" charset="0"/>
                <a:cs typeface="Times New Roman" panose="02020503050405090304" charset="0"/>
              </a:rPr>
              <a:t>GRBs </a:t>
            </a:r>
            <a:r>
              <a:rPr lang="zh-CN" altLang="en-US" sz="2000">
                <a:latin typeface="Times New Roman" panose="02020503050405090304" charset="0"/>
                <a:cs typeface="Times New Roman" panose="02020503050405090304" charset="0"/>
              </a:rPr>
              <a:t>？</a:t>
            </a:r>
            <a:endParaRPr lang="zh-CN" altLang="en-US" sz="2000">
              <a:latin typeface="Times New Roman" panose="02020503050405090304" charset="0"/>
              <a:cs typeface="Times New Roman" panose="02020503050405090304" charset="0"/>
            </a:endParaRPr>
          </a:p>
          <a:p>
            <a:r>
              <a:rPr lang="zh-CN" altLang="en-US" sz="20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Times New Roman" panose="02020503050405090304" charset="0"/>
                <a:sym typeface="+mn-ea"/>
              </a:rPr>
              <a:t>吸积脉冲星？</a:t>
            </a:r>
            <a:endParaRPr lang="zh-CN" altLang="en-US" sz="2000">
              <a:solidFill>
                <a:schemeClr val="tx1"/>
              </a:solidFill>
              <a:latin typeface="+mn-ea"/>
              <a:cs typeface="Times New Roman" panose="02020503050405090304" charset="0"/>
              <a:sym typeface="+mn-ea"/>
            </a:endParaRPr>
          </a:p>
          <a:p>
            <a:endParaRPr lang="zh-CN" altLang="en-US" sz="2000" b="1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+mn-ea"/>
            </a:endParaRPr>
          </a:p>
          <a:p>
            <a:r>
              <a:rPr lang="zh-CN" altLang="en-US" sz="20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+mn-ea"/>
              </a:rPr>
              <a:t>能谱较软</a:t>
            </a:r>
            <a:endParaRPr lang="zh-CN" altLang="en-US" sz="2000" b="1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+mn-ea"/>
            </a:endParaRPr>
          </a:p>
          <a:p>
            <a:r>
              <a:rPr lang="zh-CN" altLang="en-US" sz="20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+mn-ea"/>
              </a:rPr>
              <a:t>重复爆发现象</a:t>
            </a:r>
            <a:endParaRPr lang="zh-CN" altLang="en-US" sz="2000" b="1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+mn-ea"/>
            </a:endParaRPr>
          </a:p>
          <a:p>
            <a:r>
              <a:rPr lang="zh-CN" altLang="en-US" sz="20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+mn-ea"/>
              </a:rPr>
              <a:t>脉冲信号</a:t>
            </a:r>
            <a:endParaRPr lang="zh-CN" altLang="en-US" sz="2000" b="1">
              <a:latin typeface="+mn-ea"/>
              <a:cs typeface="+mn-ea"/>
            </a:endParaRPr>
          </a:p>
          <a:p>
            <a:endParaRPr lang="zh-CN" altLang="en-US" sz="2000">
              <a:latin typeface="华文新魏" panose="02010800040101010101" charset="-122"/>
              <a:ea typeface="华文新魏" panose="02010800040101010101" charset="-122"/>
              <a:cs typeface="Times New Roman" panose="02020503050405090304" charset="0"/>
            </a:endParaRPr>
          </a:p>
          <a:p>
            <a:endParaRPr lang="zh-CN" altLang="en-US" sz="2000">
              <a:latin typeface="华文新魏" panose="02010800040101010101" charset="-122"/>
              <a:ea typeface="华文新魏" panose="02010800040101010101" charset="-122"/>
              <a:cs typeface="Times New Roman" panose="02020503050405090304" charset="0"/>
            </a:endParaRPr>
          </a:p>
          <a:p>
            <a:r>
              <a:rPr lang="zh-CN" altLang="en-US" sz="20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+mn-ea"/>
                <a:sym typeface="+mn-ea"/>
              </a:rPr>
              <a:t>软伽马重复暴</a:t>
            </a:r>
            <a:endParaRPr lang="zh-CN" altLang="en-US" sz="2000" b="1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+mn-ea"/>
            </a:endParaRPr>
          </a:p>
          <a:p>
            <a:endParaRPr lang="zh-CN" altLang="en-US" sz="2000">
              <a:latin typeface="华文新魏" panose="02010800040101010101" charset="-122"/>
              <a:ea typeface="华文新魏" panose="02010800040101010101" charset="-122"/>
              <a:cs typeface="Times New Roman" panose="0202050305040509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55395" y="4178300"/>
            <a:ext cx="14655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solidFill>
                  <a:schemeClr val="tx1"/>
                </a:solidFill>
              </a:rPr>
              <a:t>SGR 0526-66</a:t>
            </a:r>
            <a:r>
              <a:rPr lang="zh-CN" altLang="en-US" sz="1400">
                <a:solidFill>
                  <a:schemeClr val="tx1"/>
                </a:solidFill>
              </a:rPr>
              <a:t>，</a:t>
            </a:r>
            <a:endParaRPr lang="zh-CN" altLang="en-US" sz="1400">
              <a:solidFill>
                <a:schemeClr val="tx1"/>
              </a:solidFill>
            </a:endParaRPr>
          </a:p>
          <a:p>
            <a:r>
              <a:rPr lang="zh-CN" altLang="en-US" sz="1400">
                <a:solidFill>
                  <a:schemeClr val="tx1"/>
                </a:solidFill>
              </a:rPr>
              <a:t>与</a:t>
            </a:r>
            <a:r>
              <a:rPr lang="en-US" altLang="zh-CN" sz="1400">
                <a:solidFill>
                  <a:schemeClr val="tx1"/>
                </a:solidFill>
              </a:rPr>
              <a:t>N49</a:t>
            </a:r>
            <a:r>
              <a:rPr lang="zh-CN" altLang="en-US" sz="1400">
                <a:solidFill>
                  <a:schemeClr val="tx1"/>
                </a:solidFill>
              </a:rPr>
              <a:t>成协</a:t>
            </a:r>
            <a:endParaRPr lang="zh-CN" altLang="en-US" sz="1400">
              <a:solidFill>
                <a:schemeClr val="tx1"/>
              </a:solidFill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 flipV="1">
            <a:off x="1177925" y="1891030"/>
            <a:ext cx="2665095" cy="180340"/>
          </a:xfrm>
          <a:prstGeom prst="straightConnector1">
            <a:avLst/>
          </a:prstGeom>
          <a:ln w="3175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 flipV="1">
            <a:off x="2477135" y="2327275"/>
            <a:ext cx="1546225" cy="224409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908685" y="6221730"/>
            <a:ext cx="369951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>
                <a:latin typeface="Times New Roman" panose="02020503050405090304" charset="0"/>
                <a:cs typeface="Times New Roman" panose="02020503050405090304" charset="0"/>
              </a:rPr>
              <a:t>Mazets et al. 1979</a:t>
            </a:r>
            <a:r>
              <a:rPr lang="zh-CN" altLang="en-US" sz="1600">
                <a:latin typeface="Times New Roman" panose="02020503050405090304" charset="0"/>
                <a:cs typeface="Times New Roman" panose="02020503050405090304" charset="0"/>
              </a:rPr>
              <a:t>；</a:t>
            </a:r>
            <a:r>
              <a:rPr lang="en-US" altLang="zh-CN" sz="1600">
                <a:latin typeface="Times New Roman" panose="02020503050405090304" charset="0"/>
                <a:cs typeface="Times New Roman" panose="02020503050405090304" charset="0"/>
              </a:rPr>
              <a:t>Laros et al. 1987</a:t>
            </a:r>
            <a:endParaRPr lang="en-US" altLang="zh-CN" sz="1600">
              <a:latin typeface="Times New Roman" panose="02020503050405090304" charset="0"/>
              <a:cs typeface="Times New Roman" panose="02020503050405090304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9335" y="1626235"/>
            <a:ext cx="3441065" cy="4546600"/>
          </a:xfrm>
          <a:prstGeom prst="rect">
            <a:avLst/>
          </a:prstGeom>
          <a:ln>
            <a:noFill/>
          </a:ln>
        </p:spPr>
      </p:pic>
      <p:sp>
        <p:nvSpPr>
          <p:cNvPr id="19" name="文本框 18"/>
          <p:cNvSpPr txBox="1"/>
          <p:nvPr/>
        </p:nvSpPr>
        <p:spPr>
          <a:xfrm>
            <a:off x="7115810" y="6221095"/>
            <a:ext cx="46367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>
                <a:latin typeface="Times New Roman" panose="02020503050405090304" charset="0"/>
                <a:cs typeface="Times New Roman" panose="02020503050405090304" charset="0"/>
              </a:rPr>
              <a:t>Fahlman et al. 1981</a:t>
            </a:r>
            <a:r>
              <a:rPr lang="zh-CN" altLang="en-US" sz="1600">
                <a:latin typeface="Times New Roman" panose="02020503050405090304" charset="0"/>
                <a:cs typeface="Times New Roman" panose="02020503050405090304" charset="0"/>
              </a:rPr>
              <a:t>；</a:t>
            </a:r>
            <a:r>
              <a:rPr lang="en-US" altLang="zh-CN" sz="1600">
                <a:latin typeface="Times New Roman" panose="02020503050405090304" charset="0"/>
                <a:cs typeface="Times New Roman" panose="02020503050405090304" charset="0"/>
              </a:rPr>
              <a:t>van Paradijs et al .1995</a:t>
            </a:r>
            <a:endParaRPr lang="en-US" altLang="zh-CN" sz="1600"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22" name="下箭头 21"/>
          <p:cNvSpPr/>
          <p:nvPr/>
        </p:nvSpPr>
        <p:spPr>
          <a:xfrm>
            <a:off x="4608830" y="2327275"/>
            <a:ext cx="75565" cy="29400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271895" y="1346200"/>
            <a:ext cx="2258060" cy="25654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 b="1">
                <a:latin typeface="华文楷体" panose="02010600040101010101" charset="-122"/>
                <a:ea typeface="华文楷体" panose="02010600040101010101" charset="-122"/>
                <a:cs typeface="Times New Roman" panose="02020503050405090304" charset="0"/>
              </a:rPr>
              <a:t>恒定辐射光度：</a:t>
            </a:r>
            <a:endParaRPr lang="zh-CN" altLang="en-US"/>
          </a:p>
          <a:p>
            <a:r>
              <a:rPr lang="en-US" altLang="zh-CN" sz="2000">
                <a:latin typeface="Times New Roman" panose="02020503050405090304" charset="0"/>
                <a:cs typeface="Times New Roman" panose="02020503050405090304" charset="0"/>
              </a:rPr>
              <a:t>~ 10</a:t>
            </a:r>
            <a:r>
              <a:rPr lang="en-US" altLang="zh-CN" sz="2000" baseline="30000">
                <a:latin typeface="Times New Roman" panose="02020503050405090304" charset="0"/>
                <a:cs typeface="Times New Roman" panose="02020503050405090304" charset="0"/>
              </a:rPr>
              <a:t>35</a:t>
            </a:r>
            <a:r>
              <a:rPr lang="en-US" altLang="zh-CN" sz="2000">
                <a:latin typeface="Times New Roman" panose="02020503050405090304" charset="0"/>
                <a:cs typeface="Times New Roman" panose="02020503050405090304" charset="0"/>
              </a:rPr>
              <a:t> - 10</a:t>
            </a:r>
            <a:r>
              <a:rPr lang="en-US" altLang="zh-CN" sz="2000" baseline="30000">
                <a:latin typeface="Times New Roman" panose="02020503050405090304" charset="0"/>
                <a:cs typeface="Times New Roman" panose="02020503050405090304" charset="0"/>
              </a:rPr>
              <a:t>36</a:t>
            </a:r>
            <a:r>
              <a:rPr lang="en-US" altLang="zh-CN" sz="2000">
                <a:latin typeface="Times New Roman" panose="02020503050405090304" charset="0"/>
                <a:cs typeface="Times New Roman" panose="02020503050405090304" charset="0"/>
              </a:rPr>
              <a:t> erg/s</a:t>
            </a:r>
            <a:endParaRPr lang="en-US" altLang="zh-CN" sz="2000">
              <a:latin typeface="Times New Roman" panose="02020503050405090304" charset="0"/>
              <a:cs typeface="Times New Roman" panose="02020503050405090304" charset="0"/>
            </a:endParaRPr>
          </a:p>
          <a:p>
            <a:endParaRPr lang="en-US" altLang="zh-CN"/>
          </a:p>
          <a:p>
            <a:r>
              <a:rPr lang="zh-CN" altLang="en-US" sz="2000" b="1">
                <a:latin typeface="华文楷体" panose="02010600040101010101" charset="-122"/>
                <a:ea typeface="华文楷体" panose="02010600040101010101" charset="-122"/>
                <a:cs typeface="Times New Roman" panose="02020503050405090304" charset="0"/>
              </a:rPr>
              <a:t>自转能提供光度：</a:t>
            </a:r>
            <a:endParaRPr lang="zh-CN" altLang="en-US"/>
          </a:p>
          <a:p>
            <a:r>
              <a:rPr lang="en-US" altLang="zh-CN" sz="2000">
                <a:latin typeface="Times New Roman" panose="02020503050405090304" charset="0"/>
                <a:cs typeface="Times New Roman" panose="02020503050405090304" charset="0"/>
              </a:rPr>
              <a:t>~ </a:t>
            </a:r>
            <a:r>
              <a:rPr lang="en-US" altLang="zh-CN" sz="2000">
                <a:latin typeface="Times New Roman" panose="02020503050405090304" charset="0"/>
                <a:cs typeface="Times New Roman" panose="02020503050405090304" charset="0"/>
                <a:sym typeface="+mn-ea"/>
              </a:rPr>
              <a:t>10</a:t>
            </a:r>
            <a:r>
              <a:rPr lang="en-US" altLang="zh-CN" sz="2000" baseline="30000">
                <a:latin typeface="Times New Roman" panose="02020503050405090304" charset="0"/>
                <a:cs typeface="Times New Roman" panose="02020503050405090304" charset="0"/>
                <a:sym typeface="+mn-ea"/>
              </a:rPr>
              <a:t>31</a:t>
            </a:r>
            <a:r>
              <a:rPr lang="en-US" altLang="zh-CN" sz="2000">
                <a:latin typeface="Times New Roman" panose="02020503050405090304" charset="0"/>
                <a:cs typeface="Times New Roman" panose="02020503050405090304" charset="0"/>
                <a:sym typeface="+mn-ea"/>
              </a:rPr>
              <a:t> - 10</a:t>
            </a:r>
            <a:r>
              <a:rPr lang="en-US" altLang="zh-CN" sz="2000" baseline="30000">
                <a:latin typeface="Times New Roman" panose="02020503050405090304" charset="0"/>
                <a:cs typeface="Times New Roman" panose="02020503050405090304" charset="0"/>
                <a:sym typeface="+mn-ea"/>
              </a:rPr>
              <a:t>32</a:t>
            </a:r>
            <a:r>
              <a:rPr lang="en-US" altLang="zh-CN" sz="2000">
                <a:latin typeface="Times New Roman" panose="02020503050405090304" charset="0"/>
                <a:cs typeface="Times New Roman" panose="02020503050405090304" charset="0"/>
                <a:sym typeface="+mn-ea"/>
              </a:rPr>
              <a:t> erg/s</a:t>
            </a:r>
            <a:endParaRPr lang="en-US" altLang="zh-CN" sz="2000"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  <a:p>
            <a:endParaRPr lang="en-US" altLang="zh-CN" sz="2000"/>
          </a:p>
          <a:p>
            <a:r>
              <a:rPr lang="zh-CN" altLang="en-US" sz="2000" b="1">
                <a:latin typeface="华文楷体" panose="02010600040101010101" charset="-122"/>
                <a:ea typeface="华文楷体" panose="02010600040101010101" charset="-122"/>
                <a:cs typeface="Times New Roman" panose="02020503050405090304" charset="0"/>
                <a:sym typeface="+mn-ea"/>
              </a:rPr>
              <a:t>一种新的低质量的</a:t>
            </a:r>
            <a:endParaRPr lang="zh-CN" altLang="en-US" sz="20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Times New Roman" panose="02020503050405090304" charset="0"/>
              <a:sym typeface="+mn-ea"/>
            </a:endParaRPr>
          </a:p>
          <a:p>
            <a:r>
              <a:rPr lang="zh-CN" altLang="en-US" sz="2000" b="1">
                <a:latin typeface="华文楷体" panose="02010600040101010101" charset="-122"/>
                <a:ea typeface="华文楷体" panose="02010600040101010101" charset="-122"/>
                <a:cs typeface="Times New Roman" panose="02020503050405090304" charset="0"/>
                <a:sym typeface="+mn-ea"/>
              </a:rPr>
              <a:t>X射线吸积脉冲星？</a:t>
            </a:r>
            <a:endParaRPr lang="en-US" altLang="zh-CN" sz="2000">
              <a:latin typeface="+mj-ea"/>
              <a:ea typeface="+mj-ea"/>
              <a:cs typeface="+mj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272530" y="4002405"/>
            <a:ext cx="2569210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周期较长</a:t>
            </a:r>
            <a:endParaRPr lang="zh-CN" altLang="en-US" sz="2000" b="1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r>
              <a:rPr lang="zh-CN" altLang="en-US" sz="20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能谱较软</a:t>
            </a:r>
            <a:endParaRPr lang="zh-CN" altLang="en-US" sz="2000" b="1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r>
              <a:rPr lang="zh-CN" altLang="en-US" sz="20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自转能损</a:t>
            </a:r>
            <a:r>
              <a:rPr lang="en-US" altLang="zh-CN" sz="20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&lt;</a:t>
            </a:r>
            <a:r>
              <a:rPr lang="zh-CN" altLang="en-US" sz="20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观测光度</a:t>
            </a:r>
            <a:endParaRPr lang="zh-CN" altLang="en-US" sz="2000" b="1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r>
              <a:rPr lang="zh-CN" altLang="en-US" sz="20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未发现伴星</a:t>
            </a:r>
            <a:endParaRPr lang="zh-CN" altLang="en-US" sz="2000" b="1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endParaRPr lang="zh-CN" altLang="en-US" sz="2000">
              <a:solidFill>
                <a:srgbClr val="FF0000"/>
              </a:solidFill>
              <a:latin typeface="+mj-ea"/>
              <a:ea typeface="+mj-ea"/>
              <a:cs typeface="华文楷体" panose="02010600040101010101" charset="-122"/>
              <a:sym typeface="+mn-ea"/>
            </a:endParaRPr>
          </a:p>
          <a:p>
            <a:endParaRPr lang="zh-CN" altLang="en-US" sz="2000">
              <a:solidFill>
                <a:srgbClr val="FF0000"/>
              </a:solidFill>
              <a:latin typeface="+mj-ea"/>
              <a:ea typeface="+mj-ea"/>
              <a:cs typeface="华文楷体" panose="02010600040101010101" charset="-122"/>
              <a:sym typeface="+mn-ea"/>
            </a:endParaRPr>
          </a:p>
          <a:p>
            <a:r>
              <a:rPr lang="zh-CN" altLang="en-US" sz="20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反常X射线脉冲星</a:t>
            </a:r>
            <a:endParaRPr lang="zh-CN" altLang="en-US" sz="2000">
              <a:solidFill>
                <a:srgbClr val="FF0000"/>
              </a:solidFill>
              <a:latin typeface="+mj-ea"/>
              <a:ea typeface="+mj-ea"/>
              <a:cs typeface="华文楷体" panose="02010600040101010101" charset="-122"/>
              <a:sym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26770" y="1083310"/>
            <a:ext cx="258953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latin typeface="华文楷体" panose="02010600040101010101" charset="-122"/>
                <a:ea typeface="华文楷体" panose="02010600040101010101" charset="-122"/>
                <a:cs typeface="Times New Roman" panose="02020503050405090304" charset="0"/>
              </a:rPr>
              <a:t>软伽马重复暴</a:t>
            </a:r>
            <a:r>
              <a:rPr lang="en-US" altLang="zh-CN" sz="2000">
                <a:latin typeface="Times New Roman" panose="02020503050405090304" charset="0"/>
                <a:cs typeface="Times New Roman" panose="02020503050405090304" charset="0"/>
              </a:rPr>
              <a:t>(SGR)</a:t>
            </a:r>
            <a:endParaRPr lang="en-US" altLang="zh-CN" sz="2000"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764270" y="1139825"/>
            <a:ext cx="29883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latin typeface="华文楷体" panose="02010600040101010101" charset="-122"/>
                <a:ea typeface="华文楷体" panose="02010600040101010101" charset="-122"/>
                <a:cs typeface="Times New Roman" panose="02020503050405090304" charset="0"/>
              </a:rPr>
              <a:t>反常X射线脉冲星</a:t>
            </a:r>
            <a:r>
              <a:rPr lang="en-US" altLang="zh-CN" sz="2000">
                <a:latin typeface="+mn-ea"/>
                <a:cs typeface="Times New Roman" panose="02020503050405090304" charset="0"/>
              </a:rPr>
              <a:t>(AXP)</a:t>
            </a:r>
            <a:endParaRPr lang="en-US" altLang="zh-CN" sz="2000">
              <a:latin typeface="+mn-ea"/>
              <a:cs typeface="Times New Roman" panose="02020503050405090304" charset="0"/>
            </a:endParaRPr>
          </a:p>
        </p:txBody>
      </p:sp>
      <p:sp>
        <p:nvSpPr>
          <p:cNvPr id="33" name="下箭头 32"/>
          <p:cNvSpPr/>
          <p:nvPr/>
        </p:nvSpPr>
        <p:spPr>
          <a:xfrm>
            <a:off x="4608830" y="5174615"/>
            <a:ext cx="75565" cy="29400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下箭头 33"/>
          <p:cNvSpPr/>
          <p:nvPr/>
        </p:nvSpPr>
        <p:spPr>
          <a:xfrm>
            <a:off x="7040880" y="5415280"/>
            <a:ext cx="75565" cy="29400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06680" y="1033145"/>
            <a:ext cx="5994400" cy="5596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6243320" y="1033145"/>
            <a:ext cx="5871845" cy="5596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9954895" y="4893310"/>
            <a:ext cx="14655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solidFill>
                  <a:schemeClr val="tx1"/>
                </a:solidFill>
              </a:rPr>
              <a:t>1E 2259+586</a:t>
            </a:r>
            <a:r>
              <a:rPr lang="zh-CN" altLang="en-US" sz="1400">
                <a:solidFill>
                  <a:schemeClr val="tx1"/>
                </a:solidFill>
              </a:rPr>
              <a:t>，</a:t>
            </a:r>
            <a:endParaRPr lang="zh-CN" altLang="en-US" sz="1400">
              <a:solidFill>
                <a:schemeClr val="tx1"/>
              </a:solidFill>
            </a:endParaRPr>
          </a:p>
          <a:p>
            <a:r>
              <a:rPr lang="zh-CN" altLang="en-US" sz="1400">
                <a:solidFill>
                  <a:schemeClr val="tx1"/>
                </a:solidFill>
              </a:rPr>
              <a:t>与</a:t>
            </a:r>
            <a:r>
              <a:rPr lang="en-US" altLang="zh-CN" sz="1400">
                <a:solidFill>
                  <a:schemeClr val="tx1"/>
                </a:solidFill>
              </a:rPr>
              <a:t>CTB 109</a:t>
            </a:r>
            <a:r>
              <a:rPr lang="zh-CN" altLang="en-US" sz="1400">
                <a:solidFill>
                  <a:schemeClr val="tx1"/>
                </a:solidFill>
              </a:rPr>
              <a:t>成协</a:t>
            </a:r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6" name="文本框 6"/>
          <p:cNvSpPr txBox="1"/>
          <p:nvPr>
            <p:custDataLst>
              <p:tags r:id="rId3"/>
            </p:custDataLst>
          </p:nvPr>
        </p:nvSpPr>
        <p:spPr>
          <a:xfrm>
            <a:off x="142879" y="300356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2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研究背景：磁陀星</a:t>
            </a:r>
            <a:endParaRPr lang="zh-CN" altLang="en-US" sz="320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cxnSp>
        <p:nvCxnSpPr>
          <p:cNvPr id="12" name="直接连接符 11"/>
          <p:cNvCxnSpPr/>
          <p:nvPr>
            <p:custDataLst>
              <p:tags r:id="rId4"/>
            </p:custDataLst>
          </p:nvPr>
        </p:nvCxnSpPr>
        <p:spPr>
          <a:xfrm flipV="1">
            <a:off x="93984" y="909962"/>
            <a:ext cx="12008485" cy="1905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Autofit/>
          </a:bodyPr>
          <a:p>
            <a:pPr lvl="0" algn="r">
              <a:buClrTx/>
              <a:buSzTx/>
              <a:buFontTx/>
            </a:pPr>
            <a:fld id="{9A0DB2DC-4C9A-4742-B13C-FB6460FD3503}" type="slidenum">
              <a:rPr lang="zh-CN" altLang="en-US" sz="2000" smtClean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</a:fld>
            <a:endParaRPr lang="zh-CN" altLang="en-US" sz="2000" smtClean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>
            <p:custDataLst>
              <p:tags r:id="rId1"/>
            </p:custDataLst>
          </p:nvPr>
        </p:nvCxnSpPr>
        <p:spPr>
          <a:xfrm>
            <a:off x="457204" y="831857"/>
            <a:ext cx="11277690" cy="127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文本框 6"/>
          <p:cNvSpPr txBox="1"/>
          <p:nvPr>
            <p:custDataLst>
              <p:tags r:id="rId2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200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</a:rPr>
              <a:t>研究背景</a:t>
            </a:r>
            <a:r>
              <a:rPr lang="zh-CN" altLang="en-US" sz="3200">
                <a:solidFill>
                  <a:schemeClr val="tx2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：磁陀星性质</a:t>
            </a:r>
            <a:endParaRPr lang="zh-CN" altLang="en-US" sz="3200">
              <a:solidFill>
                <a:schemeClr val="tx2"/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132455" y="6393180"/>
            <a:ext cx="77692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dirty="0">
                <a:solidFill>
                  <a:schemeClr val="accent3">
                    <a:lumMod val="40000"/>
                    <a:lumOff val="60000"/>
                  </a:schemeClr>
                </a:solidFill>
                <a:latin typeface="华文新魏" panose="02010800040101010101" charset="-122"/>
                <a:ea typeface="华文新魏" panose="02010800040101010101" charset="-122"/>
                <a:cs typeface="Times New Roman" panose="02020503050405090304" charset="0"/>
                <a:sym typeface="+mn-ea"/>
                <a:hlinkClick r:id="rId3"/>
              </a:rPr>
              <a:t>磁星星表</a:t>
            </a:r>
            <a:r>
              <a:rPr lang="zh-CN" altLang="en-US" sz="20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503050405090304" charset="0"/>
                <a:cs typeface="Times New Roman" panose="02020503050405090304" charset="0"/>
                <a:sym typeface="+mn-ea"/>
                <a:hlinkClick r:id="rId3"/>
              </a:rPr>
              <a:t>：</a:t>
            </a:r>
            <a:r>
              <a:rPr lang="en-US" altLang="zh-CN" sz="20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503050405090304" charset="0"/>
                <a:cs typeface="Times New Roman" panose="02020503050405090304" charset="0"/>
                <a:sym typeface="+mn-ea"/>
                <a:hlinkClick r:id="rId3"/>
              </a:rPr>
              <a:t>https://www.physics.mcgill.ca/~pulsar/magnetar/main.html</a:t>
            </a:r>
            <a:endParaRPr lang="en-US" altLang="zh-CN" sz="2000" dirty="0">
              <a:solidFill>
                <a:schemeClr val="accent3">
                  <a:lumMod val="40000"/>
                  <a:lumOff val="60000"/>
                </a:schemeClr>
              </a:solidFill>
              <a:latin typeface="Times New Roman" panose="02020503050405090304" charset="0"/>
              <a:cs typeface="Times New Roman" panose="02020503050405090304" charset="0"/>
              <a:sym typeface="+mn-ea"/>
              <a:hlinkClick r:id="rId3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7200" y="4089400"/>
            <a:ext cx="5406390" cy="20612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p>
            <a:r>
              <a:rPr lang="en-US" altLang="zh-CN" sz="2400" i="1">
                <a:latin typeface="Times New Roman" panose="02020503050405090304" charset="0"/>
                <a:cs typeface="Times New Roman" panose="02020503050405090304" charset="0"/>
              </a:rPr>
              <a:t>P</a:t>
            </a:r>
            <a:r>
              <a:rPr lang="en-US" altLang="zh-CN" sz="2400" baseline="-25000">
                <a:latin typeface="Times New Roman" panose="02020503050405090304" charset="0"/>
                <a:cs typeface="Times New Roman" panose="02020503050405090304" charset="0"/>
              </a:rPr>
              <a:t>spin</a:t>
            </a:r>
            <a:r>
              <a:rPr lang="en-US" altLang="zh-CN" sz="2400">
                <a:latin typeface="Times New Roman" panose="02020503050405090304" charset="0"/>
                <a:cs typeface="Times New Roman" panose="02020503050405090304" charset="0"/>
              </a:rPr>
              <a:t> ~ 1-12 s</a:t>
            </a:r>
            <a:endParaRPr lang="en-US" altLang="zh-CN" sz="2400">
              <a:latin typeface="Times New Roman" panose="02020503050405090304" charset="0"/>
              <a:cs typeface="Times New Roman" panose="02020503050405090304" charset="0"/>
            </a:endParaRPr>
          </a:p>
          <a:p>
            <a:r>
              <a:rPr lang="en-US" altLang="zh-CN" sz="2400" i="1">
                <a:latin typeface="Times New Roman" panose="02020503050405090304" charset="0"/>
                <a:cs typeface="Times New Roman" panose="02020503050405090304" charset="0"/>
              </a:rPr>
              <a:t>P</a:t>
            </a:r>
            <a:r>
              <a:rPr lang="en-US" altLang="zh-CN" sz="2400" baseline="-25000">
                <a:latin typeface="Times New Roman" panose="02020503050405090304" charset="0"/>
                <a:cs typeface="Times New Roman" panose="02020503050405090304" charset="0"/>
              </a:rPr>
              <a:t>dot</a:t>
            </a:r>
            <a:r>
              <a:rPr lang="en-US" altLang="zh-CN" sz="2400">
                <a:latin typeface="Times New Roman" panose="02020503050405090304" charset="0"/>
                <a:cs typeface="Times New Roman" panose="02020503050405090304" charset="0"/>
              </a:rPr>
              <a:t> ~ 10</a:t>
            </a:r>
            <a:r>
              <a:rPr lang="en-US" altLang="zh-CN" sz="2400" baseline="30000">
                <a:latin typeface="Times New Roman" panose="02020503050405090304" charset="0"/>
                <a:cs typeface="Times New Roman" panose="02020503050405090304" charset="0"/>
              </a:rPr>
              <a:t>-13</a:t>
            </a:r>
            <a:r>
              <a:rPr lang="en-US" altLang="zh-CN" sz="2400">
                <a:latin typeface="Times New Roman" panose="02020503050405090304" charset="0"/>
                <a:cs typeface="Times New Roman" panose="02020503050405090304" charset="0"/>
              </a:rPr>
              <a:t>-10</a:t>
            </a:r>
            <a:r>
              <a:rPr lang="en-US" altLang="zh-CN" sz="2400" baseline="30000">
                <a:latin typeface="Times New Roman" panose="02020503050405090304" charset="0"/>
                <a:cs typeface="Times New Roman" panose="02020503050405090304" charset="0"/>
              </a:rPr>
              <a:t>-10</a:t>
            </a:r>
            <a:r>
              <a:rPr lang="en-US" altLang="zh-CN" sz="2400">
                <a:latin typeface="Times New Roman" panose="02020503050405090304" charset="0"/>
                <a:cs typeface="Times New Roman" panose="02020503050405090304" charset="0"/>
              </a:rPr>
              <a:t> s/s</a:t>
            </a:r>
            <a:endParaRPr lang="en-US" altLang="zh-CN" sz="2400">
              <a:latin typeface="Times New Roman" panose="02020503050405090304" charset="0"/>
              <a:cs typeface="Times New Roman" panose="02020503050405090304" charset="0"/>
            </a:endParaRPr>
          </a:p>
          <a:p>
            <a:r>
              <a:rPr lang="zh-CN" altLang="en-US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特征年龄</a:t>
            </a:r>
            <a:r>
              <a:rPr lang="en-US" altLang="zh-CN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~ 10</a:t>
            </a:r>
            <a:r>
              <a:rPr lang="en-US" altLang="zh-CN" sz="2000" b="1" baseline="300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3</a:t>
            </a:r>
            <a:r>
              <a:rPr lang="en-US" altLang="zh-CN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-10</a:t>
            </a:r>
            <a:r>
              <a:rPr lang="en-US" altLang="zh-CN" sz="2000" b="1" baseline="300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5</a:t>
            </a:r>
            <a:r>
              <a:rPr lang="en-US" altLang="zh-CN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yr </a:t>
            </a:r>
            <a:endParaRPr lang="en-US" altLang="zh-CN" sz="20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特征磁场</a:t>
            </a:r>
            <a:r>
              <a:rPr lang="en-US" altLang="zh-CN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~ 10</a:t>
            </a:r>
            <a:r>
              <a:rPr lang="en-US" altLang="zh-CN" sz="2000" b="1" baseline="300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14</a:t>
            </a:r>
            <a:r>
              <a:rPr lang="en-US" altLang="zh-CN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-10</a:t>
            </a:r>
            <a:r>
              <a:rPr lang="en-US" altLang="zh-CN" sz="2000" b="1" baseline="300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15</a:t>
            </a:r>
            <a:r>
              <a:rPr lang="en-US" altLang="zh-CN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G</a:t>
            </a:r>
            <a:endParaRPr lang="en-US" altLang="zh-CN" sz="20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自转状态变化，计时噪声大；</a:t>
            </a:r>
            <a:endParaRPr lang="zh-CN" altLang="en-US" sz="20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超新星遗迹成协（部分）</a:t>
            </a:r>
            <a:endParaRPr lang="zh-CN" altLang="en-US" sz="20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17" name="内容占位符 3"/>
          <p:cNvSpPr>
            <a:spLocks noGrp="1"/>
          </p:cNvSpPr>
          <p:nvPr>
            <p:ph idx="1"/>
          </p:nvPr>
        </p:nvSpPr>
        <p:spPr>
          <a:xfrm>
            <a:off x="457200" y="1150620"/>
            <a:ext cx="5387975" cy="2828925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p>
            <a:pPr algn="l">
              <a:lnSpc>
                <a:spcPts val="264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16 软伽马重复暴(SGRs):</a:t>
            </a:r>
            <a:endParaRPr lang="zh-CN" altLang="en-US" sz="2000" b="1" dirty="0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marL="800100" lvl="1" indent="-342900" algn="l">
              <a:lnSpc>
                <a:spcPts val="2640"/>
              </a:lnSpc>
              <a:buFont typeface="Arial" panose="020B0604020202090204" pitchFamily="34" charset="0"/>
              <a:buChar char="•"/>
            </a:pPr>
            <a:r>
              <a:rPr lang="zh-CN" altLang="en-US" sz="18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Times New Roman" panose="02020503050405090304" charset="0"/>
              </a:rPr>
              <a:t>短暴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 (10</a:t>
            </a:r>
            <a:r>
              <a:rPr lang="en-US" altLang="zh-CN" sz="1800" b="1" baseline="30000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37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-10</a:t>
            </a:r>
            <a:r>
              <a:rPr lang="en-US" altLang="zh-CN" sz="1800" b="1" baseline="30000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41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erg/s)</a:t>
            </a:r>
            <a:endParaRPr lang="en-US" altLang="zh-CN" sz="1800" b="1" dirty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</a:endParaRPr>
          </a:p>
          <a:p>
            <a:pPr marL="800100" lvl="1" indent="-342900" algn="l">
              <a:lnSpc>
                <a:spcPts val="2640"/>
              </a:lnSpc>
              <a:buFont typeface="Arial" panose="020B0604020202090204" pitchFamily="34" charset="0"/>
              <a:buChar char="•"/>
            </a:pPr>
            <a:r>
              <a:rPr lang="zh-CN" altLang="en-US" sz="18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Times New Roman" panose="02020503050405090304" charset="0"/>
              </a:rPr>
              <a:t>中等耀发</a:t>
            </a:r>
            <a:endParaRPr lang="en-US" altLang="zh-CN" sz="1800" b="1" dirty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</a:endParaRPr>
          </a:p>
          <a:p>
            <a:pPr marL="800100" lvl="1" indent="-342900" algn="l">
              <a:lnSpc>
                <a:spcPts val="2640"/>
              </a:lnSpc>
              <a:buFont typeface="Arial" panose="020B0604020202090204" pitchFamily="34" charset="0"/>
              <a:buChar char="•"/>
            </a:pPr>
            <a:r>
              <a:rPr lang="zh-CN" altLang="en-US" sz="18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Times New Roman" panose="02020503050405090304" charset="0"/>
              </a:rPr>
              <a:t>巨耀发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(10</a:t>
            </a:r>
            <a:r>
              <a:rPr lang="en-US" altLang="zh-CN" sz="1800" b="1" baseline="30000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44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-10</a:t>
            </a:r>
            <a:r>
              <a:rPr lang="en-US" altLang="zh-CN" sz="1800" b="1" baseline="30000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47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erg/s)</a:t>
            </a:r>
            <a:endParaRPr lang="en-US" altLang="zh-CN" sz="1800" b="1" dirty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</a:endParaRPr>
          </a:p>
          <a:p>
            <a:pPr marL="0" lvl="0" algn="l">
              <a:lnSpc>
                <a:spcPts val="2640"/>
              </a:lnSpc>
              <a:buClrTx/>
              <a:buSzTx/>
              <a:buFont typeface="Arial" panose="020B0604020202090204" pitchFamily="34" charset="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14 反常X射线脉冲星(AXPs):</a:t>
            </a:r>
            <a:endParaRPr lang="zh-CN" altLang="en-US" sz="2000" b="1" dirty="0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pPr marL="800100" lvl="1" indent="-342900" algn="l">
              <a:lnSpc>
                <a:spcPts val="2640"/>
              </a:lnSpc>
              <a:buFont typeface="Arial" panose="020B0604020202090204" pitchFamily="34" charset="0"/>
              <a:buChar char="•"/>
            </a:pPr>
            <a:r>
              <a:rPr lang="en-US" altLang="zh-CN" sz="1800" b="1" i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L</a:t>
            </a:r>
            <a:r>
              <a:rPr lang="en-US" altLang="zh-CN" sz="1800" b="1" baseline="-25000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x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 &gt; </a:t>
            </a:r>
            <a:r>
              <a:rPr lang="en-US" altLang="zh-CN" sz="1800" b="1" i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E</a:t>
            </a:r>
            <a:r>
              <a:rPr lang="en-US" altLang="zh-CN" sz="1800" b="1" baseline="-25000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dot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 </a:t>
            </a:r>
            <a:endParaRPr lang="en-US" altLang="zh-CN" sz="1700" b="1" dirty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  <a:p>
            <a:pPr marL="0" lvl="0" indent="0" algn="l">
              <a:lnSpc>
                <a:spcPct val="150000"/>
              </a:lnSpc>
              <a:buFont typeface="Arial" panose="020B0604020202090204" pitchFamily="34" charset="0"/>
              <a:buNone/>
            </a:pPr>
            <a:endParaRPr lang="en-US" altLang="zh-CN" sz="2000" b="1" dirty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Autofit/>
          </a:bodyPr>
          <a:p>
            <a:pPr lvl="0" algn="r">
              <a:buClrTx/>
              <a:buSzTx/>
              <a:buFontTx/>
            </a:pPr>
            <a:fld id="{9A0DB2DC-4C9A-4742-B13C-FB6460FD3503}" type="slidenum">
              <a:rPr lang="zh-CN" altLang="en-US" sz="2000" smtClean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</a:fld>
            <a:endParaRPr lang="zh-CN" altLang="en-US" sz="2000" smtClean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</p:txBody>
      </p:sp>
      <p:pic>
        <p:nvPicPr>
          <p:cNvPr id="9" name="图片 8" descr="截屏2026-06-23 13.06.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050" y="1099185"/>
            <a:ext cx="5694045" cy="511111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>
            <p:custDataLst>
              <p:tags r:id="rId1"/>
            </p:custDataLst>
          </p:nvPr>
        </p:nvCxnSpPr>
        <p:spPr>
          <a:xfrm>
            <a:off x="457204" y="831857"/>
            <a:ext cx="11277690" cy="127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文本框 6"/>
          <p:cNvSpPr txBox="1"/>
          <p:nvPr>
            <p:custDataLst>
              <p:tags r:id="rId2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2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研究背景：磁陀星性质</a:t>
            </a:r>
            <a:endParaRPr lang="zh-CN" altLang="en-US" sz="320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132455" y="6393180"/>
            <a:ext cx="77692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dirty="0">
                <a:solidFill>
                  <a:schemeClr val="accent3">
                    <a:lumMod val="40000"/>
                    <a:lumOff val="60000"/>
                  </a:schemeClr>
                </a:solidFill>
                <a:latin typeface="华文新魏" panose="02010800040101010101" charset="-122"/>
                <a:ea typeface="华文新魏" panose="02010800040101010101" charset="-122"/>
                <a:cs typeface="Times New Roman" panose="02020503050405090304" charset="0"/>
                <a:sym typeface="+mn-ea"/>
                <a:hlinkClick r:id="rId3"/>
              </a:rPr>
              <a:t>磁星星表</a:t>
            </a:r>
            <a:r>
              <a:rPr lang="zh-CN" altLang="en-US" sz="20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503050405090304" charset="0"/>
                <a:cs typeface="Times New Roman" panose="02020503050405090304" charset="0"/>
                <a:sym typeface="+mn-ea"/>
                <a:hlinkClick r:id="rId3"/>
              </a:rPr>
              <a:t>：</a:t>
            </a:r>
            <a:r>
              <a:rPr lang="en-US" altLang="zh-CN" sz="2000" dirty="0">
                <a:solidFill>
                  <a:schemeClr val="accent3">
                    <a:lumMod val="40000"/>
                    <a:lumOff val="60000"/>
                  </a:schemeClr>
                </a:solidFill>
                <a:latin typeface="Times New Roman" panose="02020503050405090304" charset="0"/>
                <a:cs typeface="Times New Roman" panose="02020503050405090304" charset="0"/>
                <a:sym typeface="+mn-ea"/>
                <a:hlinkClick r:id="rId3"/>
              </a:rPr>
              <a:t>https://www.physics.mcgill.ca/~pulsar/magnetar/main.html</a:t>
            </a:r>
            <a:endParaRPr lang="en-US" altLang="zh-CN" sz="2000" dirty="0">
              <a:solidFill>
                <a:schemeClr val="accent3">
                  <a:lumMod val="40000"/>
                  <a:lumOff val="60000"/>
                </a:schemeClr>
              </a:solidFill>
              <a:latin typeface="Times New Roman" panose="02020503050405090304" charset="0"/>
              <a:cs typeface="Times New Roman" panose="02020503050405090304" charset="0"/>
              <a:sym typeface="+mn-ea"/>
              <a:hlinkClick r:id="rId3"/>
            </a:endParaRPr>
          </a:p>
        </p:txBody>
      </p:sp>
      <p:pic>
        <p:nvPicPr>
          <p:cNvPr id="8" name="图片 7" descr="屏幕截图 2023-03-22 21513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078855" y="1150620"/>
            <a:ext cx="5154295" cy="50234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椭圆 9"/>
          <p:cNvSpPr/>
          <p:nvPr/>
        </p:nvSpPr>
        <p:spPr>
          <a:xfrm rot="20580000">
            <a:off x="9464040" y="1176655"/>
            <a:ext cx="1384935" cy="219773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57200" y="4089400"/>
            <a:ext cx="5406390" cy="20612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p>
            <a:r>
              <a:rPr lang="en-US" altLang="zh-CN" sz="2400" i="1">
                <a:latin typeface="Times New Roman" panose="02020503050405090304" charset="0"/>
                <a:cs typeface="Times New Roman" panose="02020503050405090304" charset="0"/>
              </a:rPr>
              <a:t>P</a:t>
            </a:r>
            <a:r>
              <a:rPr lang="en-US" altLang="zh-CN" sz="2400" baseline="-25000">
                <a:latin typeface="Times New Roman" panose="02020503050405090304" charset="0"/>
                <a:cs typeface="Times New Roman" panose="02020503050405090304" charset="0"/>
              </a:rPr>
              <a:t>spin</a:t>
            </a:r>
            <a:r>
              <a:rPr lang="en-US" altLang="zh-CN" sz="2400">
                <a:latin typeface="Times New Roman" panose="02020503050405090304" charset="0"/>
                <a:cs typeface="Times New Roman" panose="02020503050405090304" charset="0"/>
              </a:rPr>
              <a:t> ~ 1-12 s</a:t>
            </a:r>
            <a:endParaRPr lang="en-US" altLang="zh-CN" sz="2400">
              <a:latin typeface="Times New Roman" panose="02020503050405090304" charset="0"/>
              <a:cs typeface="Times New Roman" panose="02020503050405090304" charset="0"/>
            </a:endParaRPr>
          </a:p>
          <a:p>
            <a:r>
              <a:rPr lang="en-US" altLang="zh-CN" sz="2400" i="1">
                <a:latin typeface="Times New Roman" panose="02020503050405090304" charset="0"/>
                <a:cs typeface="Times New Roman" panose="02020503050405090304" charset="0"/>
              </a:rPr>
              <a:t>P</a:t>
            </a:r>
            <a:r>
              <a:rPr lang="en-US" altLang="zh-CN" sz="2400" baseline="-25000">
                <a:latin typeface="Times New Roman" panose="02020503050405090304" charset="0"/>
                <a:cs typeface="Times New Roman" panose="02020503050405090304" charset="0"/>
              </a:rPr>
              <a:t>dot</a:t>
            </a:r>
            <a:r>
              <a:rPr lang="en-US" altLang="zh-CN" sz="2400">
                <a:latin typeface="Times New Roman" panose="02020503050405090304" charset="0"/>
                <a:cs typeface="Times New Roman" panose="02020503050405090304" charset="0"/>
              </a:rPr>
              <a:t> ~ 10</a:t>
            </a:r>
            <a:r>
              <a:rPr lang="en-US" altLang="zh-CN" sz="2400" baseline="30000">
                <a:latin typeface="Times New Roman" panose="02020503050405090304" charset="0"/>
                <a:cs typeface="Times New Roman" panose="02020503050405090304" charset="0"/>
              </a:rPr>
              <a:t>-13</a:t>
            </a:r>
            <a:r>
              <a:rPr lang="en-US" altLang="zh-CN" sz="2400">
                <a:latin typeface="Times New Roman" panose="02020503050405090304" charset="0"/>
                <a:cs typeface="Times New Roman" panose="02020503050405090304" charset="0"/>
              </a:rPr>
              <a:t>-10</a:t>
            </a:r>
            <a:r>
              <a:rPr lang="en-US" altLang="zh-CN" sz="2400" baseline="30000">
                <a:latin typeface="Times New Roman" panose="02020503050405090304" charset="0"/>
                <a:cs typeface="Times New Roman" panose="02020503050405090304" charset="0"/>
              </a:rPr>
              <a:t>-10</a:t>
            </a:r>
            <a:r>
              <a:rPr lang="en-US" altLang="zh-CN" sz="2400">
                <a:latin typeface="Times New Roman" panose="02020503050405090304" charset="0"/>
                <a:cs typeface="Times New Roman" panose="02020503050405090304" charset="0"/>
              </a:rPr>
              <a:t> s/s</a:t>
            </a:r>
            <a:endParaRPr lang="en-US" altLang="zh-CN" sz="2400">
              <a:latin typeface="Times New Roman" panose="02020503050405090304" charset="0"/>
              <a:cs typeface="Times New Roman" panose="02020503050405090304" charset="0"/>
            </a:endParaRPr>
          </a:p>
          <a:p>
            <a:r>
              <a:rPr lang="zh-CN" altLang="en-US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特征年龄</a:t>
            </a:r>
            <a:r>
              <a:rPr lang="en-US" altLang="zh-CN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~ 10</a:t>
            </a:r>
            <a:r>
              <a:rPr lang="en-US" altLang="zh-CN" sz="2000" b="1" baseline="300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3</a:t>
            </a:r>
            <a:r>
              <a:rPr lang="en-US" altLang="zh-CN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-10</a:t>
            </a:r>
            <a:r>
              <a:rPr lang="en-US" altLang="zh-CN" sz="2000" b="1" baseline="300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5</a:t>
            </a:r>
            <a:r>
              <a:rPr lang="en-US" altLang="zh-CN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yr </a:t>
            </a:r>
            <a:endParaRPr lang="en-US" altLang="zh-CN" sz="20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特征磁场</a:t>
            </a:r>
            <a:r>
              <a:rPr lang="en-US" altLang="zh-CN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~ 10</a:t>
            </a:r>
            <a:r>
              <a:rPr lang="en-US" altLang="zh-CN" sz="2000" b="1" baseline="300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14</a:t>
            </a:r>
            <a:r>
              <a:rPr lang="en-US" altLang="zh-CN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-10</a:t>
            </a:r>
            <a:r>
              <a:rPr lang="en-US" altLang="zh-CN" sz="2000" b="1" baseline="300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15</a:t>
            </a:r>
            <a:r>
              <a:rPr lang="en-US" altLang="zh-CN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G</a:t>
            </a:r>
            <a:endParaRPr lang="en-US" altLang="zh-CN" sz="20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自转状态变化，计时噪声大；</a:t>
            </a:r>
            <a:endParaRPr lang="zh-CN" altLang="en-US" sz="20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超新星遗迹成协（部分）</a:t>
            </a:r>
            <a:endParaRPr lang="zh-CN" altLang="en-US" sz="20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17" name="内容占位符 3"/>
          <p:cNvSpPr>
            <a:spLocks noGrp="1"/>
          </p:cNvSpPr>
          <p:nvPr>
            <p:ph idx="1"/>
          </p:nvPr>
        </p:nvSpPr>
        <p:spPr>
          <a:xfrm>
            <a:off x="457200" y="1150620"/>
            <a:ext cx="5387975" cy="2828925"/>
          </a:xfr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</a:extLst>
        </p:spPr>
        <p:txBody>
          <a:bodyPr>
            <a:normAutofit/>
          </a:bodyPr>
          <a:p>
            <a:pPr algn="l">
              <a:lnSpc>
                <a:spcPts val="264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16 </a:t>
            </a:r>
            <a:r>
              <a:rPr lang="zh-CN" altLang="en-US" sz="2000" b="1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软伽马重复暴</a:t>
            </a:r>
            <a:r>
              <a:rPr lang="en-US" altLang="zh-CN" sz="2000" b="1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(SGRs):</a:t>
            </a:r>
            <a:endParaRPr lang="en-US" altLang="zh-CN" sz="2000" b="1" dirty="0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marL="800100" lvl="1" indent="-342900" algn="l">
              <a:lnSpc>
                <a:spcPts val="2640"/>
              </a:lnSpc>
              <a:buFont typeface="Arial" panose="020B0604020202090204" pitchFamily="34" charset="0"/>
              <a:buChar char="•"/>
            </a:pPr>
            <a:r>
              <a:rPr lang="zh-CN" altLang="en-US" sz="18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Times New Roman" panose="02020503050405090304" charset="0"/>
              </a:rPr>
              <a:t>短暴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 (10</a:t>
            </a:r>
            <a:r>
              <a:rPr lang="en-US" altLang="zh-CN" sz="1800" b="1" baseline="30000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37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-10</a:t>
            </a:r>
            <a:r>
              <a:rPr lang="en-US" altLang="zh-CN" sz="1800" b="1" baseline="30000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41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erg/s)</a:t>
            </a:r>
            <a:endParaRPr lang="en-US" altLang="zh-CN" sz="1800" b="1" dirty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</a:endParaRPr>
          </a:p>
          <a:p>
            <a:pPr marL="800100" lvl="1" indent="-342900" algn="l">
              <a:lnSpc>
                <a:spcPts val="2640"/>
              </a:lnSpc>
              <a:buFont typeface="Arial" panose="020B0604020202090204" pitchFamily="34" charset="0"/>
              <a:buChar char="•"/>
            </a:pPr>
            <a:r>
              <a:rPr lang="zh-CN" altLang="en-US" sz="18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Times New Roman" panose="02020503050405090304" charset="0"/>
              </a:rPr>
              <a:t>中等耀发</a:t>
            </a:r>
            <a:endParaRPr lang="en-US" altLang="zh-CN" sz="1800" b="1" dirty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</a:endParaRPr>
          </a:p>
          <a:p>
            <a:pPr marL="800100" lvl="1" indent="-342900" algn="l">
              <a:lnSpc>
                <a:spcPts val="2640"/>
              </a:lnSpc>
              <a:buFont typeface="Arial" panose="020B0604020202090204" pitchFamily="34" charset="0"/>
              <a:buChar char="•"/>
            </a:pPr>
            <a:r>
              <a:rPr lang="zh-CN" altLang="en-US" sz="18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Times New Roman" panose="02020503050405090304" charset="0"/>
              </a:rPr>
              <a:t>巨耀发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(10</a:t>
            </a:r>
            <a:r>
              <a:rPr lang="en-US" altLang="zh-CN" sz="1800" b="1" baseline="30000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44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-10</a:t>
            </a:r>
            <a:r>
              <a:rPr lang="en-US" altLang="zh-CN" sz="1800" b="1" baseline="30000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47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erg/s)</a:t>
            </a:r>
            <a:endParaRPr lang="en-US" altLang="zh-CN" sz="1800" b="1" dirty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</a:endParaRPr>
          </a:p>
          <a:p>
            <a:pPr marL="0" lvl="0" indent="0" algn="l">
              <a:lnSpc>
                <a:spcPts val="2640"/>
              </a:lnSpc>
              <a:buFont typeface="Arial" panose="020B0604020202090204" pitchFamily="34" charset="0"/>
              <a:buNone/>
            </a:pPr>
            <a:r>
              <a:rPr lang="en-US" altLang="zh-CN" sz="2000" b="1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14 </a:t>
            </a:r>
            <a:r>
              <a:rPr lang="zh-CN" altLang="en-US" sz="2000" b="1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反常</a:t>
            </a:r>
            <a:r>
              <a:rPr lang="en-US" altLang="zh-CN" sz="2000" b="1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X</a:t>
            </a:r>
            <a:r>
              <a:rPr lang="zh-CN" altLang="en-US" sz="2000" b="1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射线脉冲星</a:t>
            </a:r>
            <a:r>
              <a:rPr lang="en-US" altLang="zh-CN" sz="2000" b="1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(AXPs):</a:t>
            </a:r>
            <a:endParaRPr lang="en-US" altLang="zh-CN" sz="2000" b="1" dirty="0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pPr marL="800100" lvl="1" indent="-342900" algn="l">
              <a:lnSpc>
                <a:spcPts val="2640"/>
              </a:lnSpc>
              <a:buFont typeface="Arial" panose="020B0604020202090204" pitchFamily="34" charset="0"/>
              <a:buChar char="•"/>
            </a:pPr>
            <a:r>
              <a:rPr lang="en-US" altLang="zh-CN" sz="1800" b="1" i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L</a:t>
            </a:r>
            <a:r>
              <a:rPr lang="en-US" altLang="zh-CN" sz="1800" b="1" baseline="-25000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x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 &gt; </a:t>
            </a:r>
            <a:r>
              <a:rPr lang="en-US" altLang="zh-CN" sz="1800" b="1" i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E</a:t>
            </a:r>
            <a:r>
              <a:rPr lang="en-US" altLang="zh-CN" sz="1800" b="1" baseline="-25000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dot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 </a:t>
            </a:r>
            <a:endParaRPr lang="en-US" altLang="zh-CN" sz="1700" b="1" dirty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  <a:p>
            <a:pPr marL="0" lvl="0" indent="0" algn="l">
              <a:lnSpc>
                <a:spcPct val="150000"/>
              </a:lnSpc>
              <a:buFont typeface="Arial" panose="020B0604020202090204" pitchFamily="34" charset="0"/>
              <a:buNone/>
            </a:pPr>
            <a:endParaRPr lang="en-US" altLang="zh-CN" sz="2000" b="1" dirty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Autofit/>
          </a:bodyPr>
          <a:p>
            <a:pPr lvl="0" algn="r">
              <a:buClrTx/>
              <a:buSzTx/>
              <a:buFontTx/>
            </a:pPr>
            <a:fld id="{9A0DB2DC-4C9A-4742-B13C-FB6460FD3503}" type="slidenum">
              <a:rPr lang="zh-CN" altLang="en-US" sz="2000" smtClean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</a:fld>
            <a:endParaRPr lang="zh-CN" altLang="en-US" sz="2000" smtClean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>
            <p:custDataLst>
              <p:tags r:id="rId1"/>
            </p:custDataLst>
          </p:nvPr>
        </p:nvCxnSpPr>
        <p:spPr>
          <a:xfrm>
            <a:off x="457204" y="831857"/>
            <a:ext cx="11277690" cy="127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文本框 6"/>
          <p:cNvSpPr txBox="1"/>
          <p:nvPr>
            <p:custDataLst>
              <p:tags r:id="rId2"/>
            </p:custDataLst>
          </p:nvPr>
        </p:nvSpPr>
        <p:spPr>
          <a:xfrm>
            <a:off x="457204" y="152401"/>
            <a:ext cx="11277690" cy="609605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2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研究背景</a:t>
            </a:r>
            <a:r>
              <a:rPr lang="zh-CN" altLang="en-US" sz="32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：磁陀星性质</a:t>
            </a:r>
            <a:endParaRPr lang="zh-CN" altLang="en-US" sz="320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132455" y="6393180"/>
            <a:ext cx="77692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dirty="0">
                <a:solidFill>
                  <a:schemeClr val="tx1"/>
                </a:solidFill>
                <a:latin typeface="华文新魏" panose="02010800040101010101" charset="-122"/>
                <a:ea typeface="华文新魏" panose="02010800040101010101" charset="-122"/>
                <a:cs typeface="Times New Roman" panose="02020503050405090304" charset="0"/>
                <a:sym typeface="+mn-ea"/>
                <a:hlinkClick r:id="rId3"/>
              </a:rPr>
              <a:t>磁</a:t>
            </a:r>
            <a:r>
              <a:rPr lang="zh-CN" altLang="en-US" sz="2400" dirty="0">
                <a:solidFill>
                  <a:schemeClr val="tx2"/>
                </a:solidFill>
                <a:latin typeface="华文新魏" panose="02010800040101010101" charset="-122"/>
                <a:ea typeface="华文新魏" panose="02010800040101010101" charset="-122"/>
                <a:cs typeface="Times New Roman" panose="02020503050405090304" charset="0"/>
                <a:sym typeface="+mn-ea"/>
                <a:hlinkClick r:id="rId3"/>
              </a:rPr>
              <a:t>星星表</a:t>
            </a:r>
            <a:r>
              <a:rPr lang="zh-CN" altLang="en-US" sz="2000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  <a:hlinkClick r:id="rId3"/>
              </a:rPr>
              <a:t>：</a:t>
            </a:r>
            <a:r>
              <a:rPr lang="en-US" altLang="zh-CN" sz="2000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  <a:hlinkClick r:id="rId3"/>
              </a:rPr>
              <a:t>https://www.physics.mcgill.ca/~pulsar/magnetar/main.html</a:t>
            </a:r>
            <a:endParaRPr lang="en-US" altLang="zh-CN" sz="2000" dirty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  <a:sym typeface="+mn-ea"/>
              <a:hlinkClick r:id="rId3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7200" y="4089400"/>
            <a:ext cx="5406390" cy="20612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p>
            <a:r>
              <a:rPr lang="en-US" altLang="zh-CN" sz="2400" i="1">
                <a:latin typeface="Times New Roman" panose="02020503050405090304" charset="0"/>
                <a:cs typeface="Times New Roman" panose="02020503050405090304" charset="0"/>
              </a:rPr>
              <a:t>P</a:t>
            </a:r>
            <a:r>
              <a:rPr lang="en-US" altLang="zh-CN" sz="2400" baseline="-25000">
                <a:latin typeface="Times New Roman" panose="02020503050405090304" charset="0"/>
                <a:cs typeface="Times New Roman" panose="02020503050405090304" charset="0"/>
              </a:rPr>
              <a:t>spin</a:t>
            </a:r>
            <a:r>
              <a:rPr lang="en-US" altLang="zh-CN" sz="2400">
                <a:latin typeface="Times New Roman" panose="02020503050405090304" charset="0"/>
                <a:cs typeface="Times New Roman" panose="02020503050405090304" charset="0"/>
              </a:rPr>
              <a:t> ~ 1-12 s</a:t>
            </a:r>
            <a:endParaRPr lang="en-US" altLang="zh-CN" sz="2400">
              <a:latin typeface="Times New Roman" panose="02020503050405090304" charset="0"/>
              <a:cs typeface="Times New Roman" panose="02020503050405090304" charset="0"/>
            </a:endParaRPr>
          </a:p>
          <a:p>
            <a:r>
              <a:rPr lang="en-US" altLang="zh-CN" sz="2400" i="1">
                <a:latin typeface="Times New Roman" panose="02020503050405090304" charset="0"/>
                <a:cs typeface="Times New Roman" panose="02020503050405090304" charset="0"/>
              </a:rPr>
              <a:t>P</a:t>
            </a:r>
            <a:r>
              <a:rPr lang="en-US" altLang="zh-CN" sz="2400" baseline="-25000">
                <a:latin typeface="Times New Roman" panose="02020503050405090304" charset="0"/>
                <a:cs typeface="Times New Roman" panose="02020503050405090304" charset="0"/>
              </a:rPr>
              <a:t>dot</a:t>
            </a:r>
            <a:r>
              <a:rPr lang="en-US" altLang="zh-CN" sz="2400">
                <a:latin typeface="Times New Roman" panose="02020503050405090304" charset="0"/>
                <a:cs typeface="Times New Roman" panose="02020503050405090304" charset="0"/>
              </a:rPr>
              <a:t> ~ 10</a:t>
            </a:r>
            <a:r>
              <a:rPr lang="en-US" altLang="zh-CN" sz="2400" baseline="30000">
                <a:latin typeface="Times New Roman" panose="02020503050405090304" charset="0"/>
                <a:cs typeface="Times New Roman" panose="02020503050405090304" charset="0"/>
              </a:rPr>
              <a:t>-13</a:t>
            </a:r>
            <a:r>
              <a:rPr lang="en-US" altLang="zh-CN" sz="2400">
                <a:latin typeface="Times New Roman" panose="02020503050405090304" charset="0"/>
                <a:cs typeface="Times New Roman" panose="02020503050405090304" charset="0"/>
              </a:rPr>
              <a:t>-10</a:t>
            </a:r>
            <a:r>
              <a:rPr lang="en-US" altLang="zh-CN" sz="2400" baseline="30000">
                <a:latin typeface="Times New Roman" panose="02020503050405090304" charset="0"/>
                <a:cs typeface="Times New Roman" panose="02020503050405090304" charset="0"/>
              </a:rPr>
              <a:t>-10</a:t>
            </a:r>
            <a:r>
              <a:rPr lang="en-US" altLang="zh-CN" sz="2400">
                <a:latin typeface="Times New Roman" panose="02020503050405090304" charset="0"/>
                <a:cs typeface="Times New Roman" panose="02020503050405090304" charset="0"/>
              </a:rPr>
              <a:t> s/s</a:t>
            </a:r>
            <a:endParaRPr lang="en-US" altLang="zh-CN" sz="2400">
              <a:latin typeface="Times New Roman" panose="02020503050405090304" charset="0"/>
              <a:cs typeface="Times New Roman" panose="02020503050405090304" charset="0"/>
            </a:endParaRPr>
          </a:p>
          <a:p>
            <a:r>
              <a:rPr lang="zh-CN" altLang="en-US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特征年龄</a:t>
            </a:r>
            <a:r>
              <a:rPr lang="en-US" altLang="zh-CN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~ 10</a:t>
            </a:r>
            <a:r>
              <a:rPr lang="en-US" altLang="zh-CN" sz="2000" b="1" baseline="300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3</a:t>
            </a:r>
            <a:r>
              <a:rPr lang="en-US" altLang="zh-CN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-10</a:t>
            </a:r>
            <a:r>
              <a:rPr lang="en-US" altLang="zh-CN" sz="2000" b="1" baseline="300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5</a:t>
            </a:r>
            <a:r>
              <a:rPr lang="en-US" altLang="zh-CN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yr </a:t>
            </a:r>
            <a:endParaRPr lang="en-US" altLang="zh-CN" sz="20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特征磁场</a:t>
            </a:r>
            <a:r>
              <a:rPr lang="en-US" altLang="zh-CN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~ 10</a:t>
            </a:r>
            <a:r>
              <a:rPr lang="en-US" altLang="zh-CN" sz="2000" b="1" baseline="300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14</a:t>
            </a:r>
            <a:r>
              <a:rPr lang="en-US" altLang="zh-CN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-10</a:t>
            </a:r>
            <a:r>
              <a:rPr lang="en-US" altLang="zh-CN" sz="2000" b="1" baseline="300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15</a:t>
            </a:r>
            <a:r>
              <a:rPr lang="en-US" altLang="zh-CN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G</a:t>
            </a:r>
            <a:endParaRPr lang="en-US" altLang="zh-CN" sz="20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自转状态变化，计时噪声大；</a:t>
            </a:r>
            <a:endParaRPr lang="zh-CN" altLang="en-US" sz="20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超新星遗迹成协（部分）</a:t>
            </a:r>
            <a:endParaRPr lang="zh-CN" altLang="en-US" sz="20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17" name="内容占位符 3"/>
          <p:cNvSpPr>
            <a:spLocks noGrp="1"/>
          </p:cNvSpPr>
          <p:nvPr>
            <p:ph idx="1"/>
          </p:nvPr>
        </p:nvSpPr>
        <p:spPr>
          <a:xfrm>
            <a:off x="457200" y="1150620"/>
            <a:ext cx="5387975" cy="2828925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p>
            <a:pPr algn="l">
              <a:lnSpc>
                <a:spcPts val="264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16 软伽马重复暴(SGRs):</a:t>
            </a:r>
            <a:endParaRPr lang="zh-CN" altLang="en-US" sz="2000" b="1" dirty="0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marL="800100" lvl="1" indent="-342900" algn="l">
              <a:lnSpc>
                <a:spcPts val="2640"/>
              </a:lnSpc>
              <a:buFont typeface="Arial" panose="020B0604020202090204" pitchFamily="34" charset="0"/>
              <a:buChar char="•"/>
            </a:pPr>
            <a:r>
              <a:rPr lang="zh-CN" altLang="en-US" sz="18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Times New Roman" panose="02020503050405090304" charset="0"/>
              </a:rPr>
              <a:t>短暴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 (10</a:t>
            </a:r>
            <a:r>
              <a:rPr lang="en-US" altLang="zh-CN" sz="1800" b="1" baseline="30000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37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-10</a:t>
            </a:r>
            <a:r>
              <a:rPr lang="en-US" altLang="zh-CN" sz="1800" b="1" baseline="30000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41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erg/s)</a:t>
            </a:r>
            <a:endParaRPr lang="en-US" altLang="zh-CN" sz="1800" b="1" dirty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</a:endParaRPr>
          </a:p>
          <a:p>
            <a:pPr marL="800100" lvl="1" indent="-342900" algn="l">
              <a:lnSpc>
                <a:spcPts val="2640"/>
              </a:lnSpc>
              <a:buFont typeface="Arial" panose="020B0604020202090204" pitchFamily="34" charset="0"/>
              <a:buChar char="•"/>
            </a:pPr>
            <a:r>
              <a:rPr lang="zh-CN" altLang="en-US" sz="18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Times New Roman" panose="02020503050405090304" charset="0"/>
              </a:rPr>
              <a:t>中等耀发</a:t>
            </a:r>
            <a:endParaRPr lang="en-US" altLang="zh-CN" sz="1800" b="1" dirty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</a:endParaRPr>
          </a:p>
          <a:p>
            <a:pPr marL="800100" lvl="1" indent="-342900" algn="l">
              <a:lnSpc>
                <a:spcPts val="2640"/>
              </a:lnSpc>
              <a:buFont typeface="Arial" panose="020B0604020202090204" pitchFamily="34" charset="0"/>
              <a:buChar char="•"/>
            </a:pPr>
            <a:r>
              <a:rPr lang="zh-CN" altLang="en-US" sz="18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Times New Roman" panose="02020503050405090304" charset="0"/>
              </a:rPr>
              <a:t>巨耀发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(10</a:t>
            </a:r>
            <a:r>
              <a:rPr lang="en-US" altLang="zh-CN" sz="1800" b="1" baseline="30000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44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-10</a:t>
            </a:r>
            <a:r>
              <a:rPr lang="en-US" altLang="zh-CN" sz="1800" b="1" baseline="30000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47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erg/s)</a:t>
            </a:r>
            <a:endParaRPr lang="en-US" altLang="zh-CN" sz="1800" b="1" dirty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</a:endParaRPr>
          </a:p>
          <a:p>
            <a:pPr marL="0" lvl="0" algn="l">
              <a:lnSpc>
                <a:spcPts val="2640"/>
              </a:lnSpc>
              <a:buClrTx/>
              <a:buSzTx/>
              <a:buFont typeface="Arial" panose="020B0604020202090204" pitchFamily="34" charset="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14 反常X射线脉冲星(AXPs):</a:t>
            </a:r>
            <a:endParaRPr lang="zh-CN" altLang="en-US" sz="2000" b="1" dirty="0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  <a:p>
            <a:pPr marL="800100" lvl="1" indent="-342900" algn="l">
              <a:lnSpc>
                <a:spcPts val="2640"/>
              </a:lnSpc>
              <a:buFont typeface="Arial" panose="020B0604020202090204" pitchFamily="34" charset="0"/>
              <a:buChar char="•"/>
            </a:pPr>
            <a:r>
              <a:rPr lang="en-US" altLang="zh-CN" sz="1800" b="1" i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L</a:t>
            </a:r>
            <a:r>
              <a:rPr lang="en-US" altLang="zh-CN" sz="1800" b="1" baseline="-25000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x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 &gt; </a:t>
            </a:r>
            <a:r>
              <a:rPr lang="en-US" altLang="zh-CN" sz="1800" b="1" i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E</a:t>
            </a:r>
            <a:r>
              <a:rPr lang="en-US" altLang="zh-CN" sz="1800" b="1" baseline="-25000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dot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  <a:t> </a:t>
            </a:r>
            <a:endParaRPr lang="en-US" altLang="zh-CN" sz="1700" b="1" dirty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  <a:p>
            <a:pPr marL="0" lvl="0" indent="0" algn="l">
              <a:lnSpc>
                <a:spcPct val="150000"/>
              </a:lnSpc>
              <a:buFont typeface="Arial" panose="020B0604020202090204" pitchFamily="34" charset="0"/>
              <a:buNone/>
            </a:pPr>
            <a:endParaRPr lang="en-US" altLang="zh-CN" sz="2000" b="1" dirty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037580" y="1170305"/>
            <a:ext cx="5696585" cy="4980940"/>
            <a:chOff x="9600" y="1983"/>
            <a:chExt cx="8880" cy="7459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00" y="1983"/>
              <a:ext cx="8880" cy="345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" name="内容占位符 5"/>
            <p:cNvPicPr>
              <a:picLocks noChangeAspect="1"/>
            </p:cNvPicPr>
            <p:nvPr/>
          </p:nvPicPr>
          <p:blipFill rotWithShape="1">
            <a:blip r:embed="rId5"/>
            <a:srcRect t="3301"/>
            <a:stretch>
              <a:fillRect/>
            </a:stretch>
          </p:blipFill>
          <p:spPr>
            <a:xfrm>
              <a:off x="9601" y="5540"/>
              <a:ext cx="8879" cy="390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9" name="文本框 8"/>
          <p:cNvSpPr txBox="1"/>
          <p:nvPr/>
        </p:nvSpPr>
        <p:spPr>
          <a:xfrm>
            <a:off x="6460490" y="1850390"/>
            <a:ext cx="1991360" cy="5200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 dirty="0">
                <a:solidFill>
                  <a:srgbClr val="FF0000"/>
                </a:solidFill>
                <a:latin typeface="Times New Roman" panose="02020503050405090304" charset="0"/>
                <a:ea typeface="黑体" panose="02010609060101010101" pitchFamily="49" charset="-122"/>
                <a:cs typeface="Times New Roman" panose="02020503050405090304" charset="0"/>
              </a:rPr>
              <a:t>1E 2259+586</a:t>
            </a:r>
            <a:endParaRPr lang="en-US" altLang="zh-CN" sz="2000" dirty="0">
              <a:solidFill>
                <a:srgbClr val="FF0000"/>
              </a:solidFill>
              <a:latin typeface="Times New Roman" panose="02020503050405090304" charset="0"/>
              <a:ea typeface="黑体" panose="02010609060101010101" pitchFamily="49" charset="-122"/>
              <a:cs typeface="Times New Roman" panose="0202050305040509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633707" y="3633655"/>
            <a:ext cx="417019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 dirty="0">
                <a:solidFill>
                  <a:srgbClr val="FF0000"/>
                </a:solidFill>
                <a:latin typeface="Times New Roman" panose="02020503050405090304" charset="0"/>
                <a:ea typeface="黑体" panose="02010609060101010101" pitchFamily="49" charset="-122"/>
                <a:cs typeface="Times New Roman" panose="02020503050405090304" charset="0"/>
              </a:rPr>
              <a:t>1E 1048.1-5937</a:t>
            </a:r>
            <a:endParaRPr lang="en-US" altLang="zh-CN" sz="2000" dirty="0">
              <a:solidFill>
                <a:srgbClr val="FF0000"/>
              </a:solidFill>
              <a:latin typeface="Times New Roman" panose="02020503050405090304" charset="0"/>
              <a:ea typeface="黑体" panose="02010609060101010101" pitchFamily="49" charset="-122"/>
              <a:cs typeface="Times New Roman" panose="02020503050405090304" charset="0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Autofit/>
          </a:bodyPr>
          <a:p>
            <a:pPr lvl="0" algn="r">
              <a:buClrTx/>
              <a:buSzTx/>
              <a:buFontTx/>
            </a:pPr>
            <a:fld id="{9A0DB2DC-4C9A-4742-B13C-FB6460FD3503}" type="slidenum">
              <a:rPr lang="zh-CN" altLang="en-US" sz="2000" smtClean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</a:fld>
            <a:endParaRPr lang="zh-CN" altLang="en-US" sz="2000" smtClean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>
            <p:custDataLst>
              <p:tags r:id="rId1"/>
            </p:custDataLst>
          </p:nvPr>
        </p:nvCxnSpPr>
        <p:spPr>
          <a:xfrm>
            <a:off x="457204" y="914407"/>
            <a:ext cx="11224895" cy="2413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文本框 6"/>
          <p:cNvSpPr txBox="1"/>
          <p:nvPr>
            <p:custDataLst>
              <p:tags r:id="rId2"/>
            </p:custDataLst>
          </p:nvPr>
        </p:nvSpPr>
        <p:spPr>
          <a:xfrm>
            <a:off x="457200" y="304800"/>
            <a:ext cx="9714865" cy="609600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2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研究背景：磁陀星周期跃变和活动性研究</a:t>
            </a:r>
            <a:endParaRPr lang="zh-CN" altLang="en-US" sz="4000">
              <a:solidFill>
                <a:schemeClr val="accent1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39235" y="5283200"/>
            <a:ext cx="4060190" cy="7067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磁星活动通常伴随周期跃变</a:t>
            </a:r>
            <a:endParaRPr lang="en-US" altLang="zh-CN" sz="20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ctr"/>
            <a:r>
              <a:rPr lang="zh-CN" altLang="en-US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周期跃变不一定伴随磁星活动</a:t>
            </a:r>
            <a:endParaRPr lang="zh-CN" altLang="en-US" sz="20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11225" y="1360805"/>
            <a:ext cx="128714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200" dirty="0">
                <a:latin typeface="Times New Roman" panose="02020503050405090304" charset="0"/>
                <a:cs typeface="Times New Roman" panose="02020503050405090304" charset="0"/>
              </a:rPr>
              <a:t>Dib et al. 2014</a:t>
            </a:r>
            <a:endParaRPr lang="en-US" altLang="zh-CN" sz="1200" dirty="0"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Autofit/>
          </a:bodyPr>
          <a:p>
            <a:pPr lvl="0" algn="r">
              <a:buClrTx/>
              <a:buSzTx/>
              <a:buFontTx/>
            </a:pPr>
            <a:fld id="{9A0DB2DC-4C9A-4742-B13C-FB6460FD3503}" type="slidenum">
              <a:rPr lang="zh-CN" altLang="en-US" sz="2000" smtClean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</a:fld>
            <a:endParaRPr lang="zh-CN" altLang="en-US" sz="2000" smtClean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993140" y="1659890"/>
            <a:ext cx="5775325" cy="3465195"/>
            <a:chOff x="720" y="1638"/>
            <a:chExt cx="11531" cy="6863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rcRect t="7090"/>
            <a:stretch>
              <a:fillRect/>
            </a:stretch>
          </p:blipFill>
          <p:spPr>
            <a:xfrm>
              <a:off x="729" y="1638"/>
              <a:ext cx="11523" cy="294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6" name="图片 25" descr="修改时间数据"/>
            <p:cNvPicPr>
              <a:picLocks noChangeAspect="1"/>
            </p:cNvPicPr>
            <p:nvPr/>
          </p:nvPicPr>
          <p:blipFill>
            <a:blip r:embed="rId4"/>
            <a:srcRect t="7398" r="946" b="4399"/>
            <a:stretch>
              <a:fillRect/>
            </a:stretch>
          </p:blipFill>
          <p:spPr>
            <a:xfrm>
              <a:off x="720" y="4805"/>
              <a:ext cx="11523" cy="3696"/>
            </a:xfrm>
            <a:prstGeom prst="rect">
              <a:avLst/>
            </a:prstGeom>
          </p:spPr>
        </p:pic>
      </p:grpSp>
      <p:sp>
        <p:nvSpPr>
          <p:cNvPr id="8" name="文本框 7"/>
          <p:cNvSpPr txBox="1"/>
          <p:nvPr/>
        </p:nvSpPr>
        <p:spPr>
          <a:xfrm>
            <a:off x="997585" y="5283200"/>
            <a:ext cx="120586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1200" dirty="0">
                <a:latin typeface="Times New Roman" panose="02020503050405090304" charset="0"/>
                <a:cs typeface="Times New Roman" panose="02020503050405090304" charset="0"/>
              </a:rPr>
              <a:t>Peng et al. 2026</a:t>
            </a:r>
            <a:endParaRPr lang="en-US" altLang="zh-CN" sz="1200" dirty="0"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008120" y="6113145"/>
            <a:ext cx="40913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因果关系？</a:t>
            </a:r>
            <a:r>
              <a:rPr lang="en-US" altLang="zh-CN" sz="24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  </a:t>
            </a:r>
            <a:r>
              <a:rPr lang="zh-CN" altLang="en-US" sz="24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和</a:t>
            </a:r>
            <a:r>
              <a:rPr lang="en-US" altLang="zh-CN" sz="24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FRB</a:t>
            </a:r>
            <a:r>
              <a:rPr lang="zh-CN" altLang="en-US" sz="24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之间关系？</a:t>
            </a:r>
            <a:endParaRPr lang="zh-CN" altLang="en-US" sz="2400" b="1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8340" y="1637030"/>
            <a:ext cx="3834765" cy="346456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>
            <p:custDataLst>
              <p:tags r:id="rId1"/>
            </p:custDataLst>
          </p:nvPr>
        </p:nvCxnSpPr>
        <p:spPr>
          <a:xfrm>
            <a:off x="457204" y="914407"/>
            <a:ext cx="11224895" cy="2413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文本框 6"/>
          <p:cNvSpPr txBox="1"/>
          <p:nvPr>
            <p:custDataLst>
              <p:tags r:id="rId2"/>
            </p:custDataLst>
          </p:nvPr>
        </p:nvSpPr>
        <p:spPr>
          <a:xfrm>
            <a:off x="457200" y="304800"/>
            <a:ext cx="9714865" cy="609600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2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研究背景：磁陀星周期反跃变和活动性研究</a:t>
            </a:r>
            <a:endParaRPr lang="zh-CN" altLang="en-US" sz="4000">
              <a:solidFill>
                <a:schemeClr val="accent1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178209" y="2825912"/>
            <a:ext cx="2880320" cy="275590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algn="ctr"/>
            <a:r>
              <a:rPr lang="en-US" altLang="zh-CN" sz="1200" dirty="0">
                <a:solidFill>
                  <a:schemeClr val="tx1"/>
                </a:solidFill>
                <a:latin typeface="Times New Roman" panose="02020503050405090304" charset="0"/>
                <a:ea typeface="黑体" panose="02010609060101010101" pitchFamily="49" charset="-122"/>
                <a:cs typeface="Times New Roman" panose="02020503050405090304" charset="0"/>
              </a:rPr>
              <a:t>Archibald et al. 2017</a:t>
            </a:r>
            <a:endParaRPr lang="en-US" altLang="zh-CN" sz="1200" dirty="0">
              <a:solidFill>
                <a:schemeClr val="tx1"/>
              </a:solidFill>
              <a:latin typeface="Times New Roman" panose="02020503050405090304" charset="0"/>
              <a:ea typeface="黑体" panose="02010609060101010101" pitchFamily="49" charset="-122"/>
              <a:cs typeface="Times New Roman" panose="02020503050405090304" charset="0"/>
            </a:endParaRPr>
          </a:p>
        </p:txBody>
      </p:sp>
      <p:sp>
        <p:nvSpPr>
          <p:cNvPr id="17" name="内容占位符 4"/>
          <p:cNvSpPr>
            <a:spLocks noGrp="1"/>
          </p:cNvSpPr>
          <p:nvPr/>
        </p:nvSpPr>
        <p:spPr>
          <a:xfrm>
            <a:off x="7065645" y="1800860"/>
            <a:ext cx="4534535" cy="259080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  <p:txBody>
          <a:bodyPr vert="horz" wrap="square" lIns="90170" tIns="46990" rIns="90170" bIns="46990" rtlCol="0">
            <a:normAutofit lnSpcReduction="10000"/>
          </a:bodyPr>
          <a:lstStyle>
            <a:lvl1pPr marL="288290" indent="-28829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ct val="70000"/>
              <a:buFont typeface="Wingdings" panose="05000000000000000000" pitchFamily="2" charset="2"/>
              <a:buChar char="l"/>
              <a:defRPr lang="zh-CN" altLang="en-US" sz="2400" b="1" u="none" strike="noStrike" kern="0" cap="none" spc="0" normalizeH="0" baseline="0" dirty="0">
                <a:solidFill>
                  <a:srgbClr val="005DA2"/>
                </a:solidFill>
                <a:uFillTx/>
                <a:latin typeface="Times New Roman" panose="02020503050405090304" charset="0"/>
                <a:ea typeface="微软雅黑" panose="020B0503020204020204" charset="-122"/>
                <a:cs typeface="+mn-cs"/>
              </a:defRPr>
            </a:lvl1pPr>
            <a:lvl2pPr marL="720090" indent="-28829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90204" pitchFamily="34" charset="0"/>
              <a:buChar char="•"/>
              <a:tabLst>
                <a:tab pos="1609725" algn="l"/>
              </a:tabLst>
              <a:defRPr lang="zh-CN" altLang="en-US" sz="2000" u="none" strike="noStrike" kern="0" cap="none" spc="0" normalizeH="0" baseline="0" dirty="0">
                <a:solidFill>
                  <a:schemeClr val="tx1"/>
                </a:solidFill>
                <a:uFillTx/>
                <a:latin typeface="Times New Roman" panose="0202050305040509030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9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磁星：</a:t>
            </a:r>
            <a:r>
              <a:rPr lang="en-US" altLang="zh-CN" sz="28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14</a:t>
            </a:r>
            <a:r>
              <a:rPr lang="zh-CN" altLang="en-US" sz="28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个</a:t>
            </a:r>
            <a:endParaRPr lang="en-US" altLang="zh-CN" sz="2800" b="1" dirty="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400" b="1" dirty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大部分伴随磁星活动</a:t>
            </a:r>
            <a:endParaRPr lang="en-US" altLang="zh-CN" sz="2400" b="1" dirty="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400" b="1" dirty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极少无对应磁星活动</a:t>
            </a:r>
            <a:endParaRPr lang="en-US" altLang="zh-CN" sz="2400" b="1" dirty="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周期变化幅度：</a:t>
            </a:r>
            <a:r>
              <a:rPr lang="en-US" altLang="zh-CN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1</a:t>
            </a:r>
            <a:r>
              <a:rPr lang="en-US" altLang="zh-CN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e-8~1e-4</a:t>
            </a:r>
            <a:endParaRPr lang="en-US" altLang="zh-CN" b="1" dirty="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385050" y="4571365"/>
            <a:ext cx="370522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样本少</a:t>
            </a:r>
            <a:endParaRPr lang="zh-CN" altLang="en-US" sz="2400" b="1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24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因果关系？</a:t>
            </a:r>
            <a:endParaRPr lang="zh-CN" altLang="en-US" sz="2400" b="1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r>
              <a:rPr lang="zh-CN" altLang="en-US" sz="24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和FRB触发机制？</a:t>
            </a:r>
            <a:endParaRPr lang="zh-CN" altLang="en-US" sz="2400" b="1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Autofit/>
          </a:bodyPr>
          <a:p>
            <a:pPr lvl="0" algn="r">
              <a:buClrTx/>
              <a:buSzTx/>
              <a:buFontTx/>
            </a:pPr>
            <a:fld id="{9A0DB2DC-4C9A-4742-B13C-FB6460FD3503}" type="slidenum">
              <a:rPr lang="zh-CN" altLang="en-US" sz="2000" smtClean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</a:fld>
            <a:endParaRPr lang="zh-CN" altLang="en-US" sz="2000" smtClean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</p:txBody>
      </p:sp>
      <p:pic>
        <p:nvPicPr>
          <p:cNvPr id="9" name="内容占位符 8" descr="截屏2026-04-24 09.18.07"/>
          <p:cNvPicPr>
            <a:picLocks noChangeAspect="1"/>
          </p:cNvPicPr>
          <p:nvPr>
            <p:ph idx="1"/>
          </p:nvPr>
        </p:nvPicPr>
        <p:blipFill>
          <a:blip r:embed="rId3"/>
          <a:srcRect t="9934"/>
          <a:stretch>
            <a:fillRect/>
          </a:stretch>
        </p:blipFill>
        <p:spPr>
          <a:xfrm>
            <a:off x="532765" y="1412875"/>
            <a:ext cx="6170930" cy="1412875"/>
          </a:xfrm>
          <a:prstGeom prst="rect">
            <a:avLst/>
          </a:prstGeom>
        </p:spPr>
      </p:pic>
      <p:pic>
        <p:nvPicPr>
          <p:cNvPr id="4" name="图片 3" descr="截屏2026-06-27 08.43.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285" y="3300095"/>
            <a:ext cx="5723890" cy="311467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>
            <p:custDataLst>
              <p:tags r:id="rId1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文本框 6"/>
          <p:cNvSpPr txBox="1"/>
          <p:nvPr>
            <p:custDataLst>
              <p:tags r:id="rId2"/>
            </p:custDataLst>
          </p:nvPr>
        </p:nvSpPr>
        <p:spPr>
          <a:xfrm>
            <a:off x="457200" y="304800"/>
            <a:ext cx="11277600" cy="543560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目录</a:t>
            </a:r>
            <a:endParaRPr lang="zh-CN" altLang="en-US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4" name="副标题 3"/>
          <p:cNvSpPr/>
          <p:nvPr>
            <p:ph type="subTitle" idx="1"/>
          </p:nvPr>
        </p:nvSpPr>
        <p:spPr>
          <a:xfrm>
            <a:off x="1761490" y="1922145"/>
            <a:ext cx="7389495" cy="3396615"/>
          </a:xfrm>
        </p:spPr>
        <p:txBody>
          <a:bodyPr>
            <a:noAutofit/>
          </a:bodyPr>
          <a:p>
            <a:pPr marL="457200" indent="-457200" algn="l">
              <a:buFont typeface="Wingdings" panose="05000000000000000000" charset="0"/>
              <a:buChar char="p"/>
            </a:pPr>
            <a:r>
              <a:rPr lang="zh-CN" altLang="en-US"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研究背景</a:t>
            </a:r>
            <a:endParaRPr lang="zh-CN" altLang="en-US" sz="28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marL="457200" indent="-457200" algn="l">
              <a:buFont typeface="Wingdings" panose="05000000000000000000" charset="0"/>
              <a:buChar char="p"/>
            </a:pPr>
            <a:r>
              <a:rPr lang="en-US" sz="28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1E 2259+586</a:t>
            </a:r>
            <a:r>
              <a:rPr lang="zh-CN" altLang="en-US" sz="28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更新结果</a:t>
            </a:r>
            <a:endParaRPr lang="zh-CN" altLang="en-US" sz="2800" b="1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marL="914400" lvl="1" indent="-457200" algn="l">
              <a:buFont typeface="Wingdings" panose="05000000000000000000" charset="0"/>
              <a:buChar char="p"/>
            </a:pPr>
            <a:r>
              <a:rPr lang="en-US" altLang="zh-CN" sz="24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Timing</a:t>
            </a:r>
            <a:endParaRPr lang="zh-CN" altLang="en-US" sz="24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marL="914400" lvl="1" indent="-457200" algn="l">
              <a:buFont typeface="Wingdings" panose="05000000000000000000" charset="0"/>
              <a:buChar char="p"/>
            </a:pPr>
            <a:r>
              <a:rPr lang="en-US" altLang="zh-CN" sz="24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Flux</a:t>
            </a:r>
            <a:endParaRPr lang="zh-CN" altLang="en-US" sz="24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marL="457200" indent="-457200" algn="l">
              <a:buFont typeface="Wingdings" panose="05000000000000000000" charset="0"/>
              <a:buChar char="p"/>
            </a:pPr>
            <a:r>
              <a:rPr lang="zh-CN" altLang="en-US"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总结</a:t>
            </a:r>
            <a:endParaRPr lang="zh-CN" altLang="en-US" sz="28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Autofit/>
          </a:bodyPr>
          <a:p>
            <a:pPr lvl="0" algn="r">
              <a:buClrTx/>
              <a:buSzTx/>
              <a:buFontTx/>
            </a:pPr>
            <a:fld id="{9A0DB2DC-4C9A-4742-B13C-FB6460FD3503}" type="slidenum">
              <a:rPr lang="zh-CN" altLang="en-US" sz="2000" smtClean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</a:fld>
            <a:endParaRPr lang="zh-CN" altLang="en-US" sz="2000" smtClean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>
            <p:custDataLst>
              <p:tags r:id="rId1"/>
            </p:custDataLst>
          </p:nvPr>
        </p:nvCxnSpPr>
        <p:spPr>
          <a:xfrm>
            <a:off x="457204" y="914407"/>
            <a:ext cx="11224895" cy="2413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文本框 6"/>
          <p:cNvSpPr txBox="1"/>
          <p:nvPr>
            <p:custDataLst>
              <p:tags r:id="rId2"/>
            </p:custDataLst>
          </p:nvPr>
        </p:nvSpPr>
        <p:spPr>
          <a:xfrm>
            <a:off x="457200" y="304800"/>
            <a:ext cx="9714865" cy="609600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altLang="zh-CN" sz="32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AXP 1E 2259+586</a:t>
            </a:r>
            <a:r>
              <a:rPr lang="zh-CN" altLang="en-US" sz="32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历史自转</a:t>
            </a:r>
            <a:r>
              <a:rPr lang="zh-CN" altLang="en-US" sz="32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演化</a:t>
            </a:r>
            <a:endParaRPr lang="zh-CN" altLang="en-US" sz="320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Autofit/>
          </a:bodyPr>
          <a:p>
            <a:pPr lvl="0" algn="r">
              <a:buClrTx/>
              <a:buSzTx/>
              <a:buFontTx/>
            </a:pPr>
            <a:fld id="{9A0DB2DC-4C9A-4742-B13C-FB6460FD3503}" type="slidenum">
              <a:rPr lang="zh-CN" altLang="en-US" sz="2000" smtClean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</a:fld>
            <a:endParaRPr lang="zh-CN" altLang="en-US" sz="2000" smtClean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91795" y="1076325"/>
            <a:ext cx="11054080" cy="5556238"/>
            <a:chOff x="720" y="1695"/>
            <a:chExt cx="18029" cy="8916"/>
          </a:xfrm>
        </p:grpSpPr>
        <p:pic>
          <p:nvPicPr>
            <p:cNvPr id="17" name="图片 16" descr="截屏2026-06-10 16.05.3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0" y="1695"/>
              <a:ext cx="7605" cy="3537"/>
            </a:xfrm>
            <a:prstGeom prst="rect">
              <a:avLst/>
            </a:prstGeom>
          </p:spPr>
        </p:pic>
        <p:pic>
          <p:nvPicPr>
            <p:cNvPr id="18" name="图片 17" descr="截屏2026-06-10 16.07.0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72" y="5400"/>
              <a:ext cx="6418" cy="5211"/>
            </a:xfrm>
            <a:prstGeom prst="rect">
              <a:avLst/>
            </a:prstGeom>
          </p:spPr>
        </p:pic>
        <p:pic>
          <p:nvPicPr>
            <p:cNvPr id="19" name="图片 18" descr="截屏2026-06-10 16.06.2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87" y="1695"/>
              <a:ext cx="10662" cy="3537"/>
            </a:xfrm>
            <a:prstGeom prst="rect">
              <a:avLst/>
            </a:prstGeom>
          </p:spPr>
        </p:pic>
        <p:pic>
          <p:nvPicPr>
            <p:cNvPr id="20" name="图片 19" descr="timing_a (1)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46" y="5558"/>
              <a:ext cx="5051" cy="5052"/>
            </a:xfrm>
            <a:prstGeom prst="rect">
              <a:avLst/>
            </a:prstGeom>
          </p:spPr>
        </p:pic>
      </p:grpSp>
      <p:sp>
        <p:nvSpPr>
          <p:cNvPr id="21" name="文本框 20"/>
          <p:cNvSpPr txBox="1"/>
          <p:nvPr/>
        </p:nvSpPr>
        <p:spPr>
          <a:xfrm>
            <a:off x="8877300" y="1531620"/>
            <a:ext cx="15532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</a:rPr>
              <a:t>Younes_2020</a:t>
            </a:r>
            <a:endParaRPr lang="en-US" altLang="zh-CN" sz="1200">
              <a:solidFill>
                <a:srgbClr val="FF0000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640840" y="5928360"/>
            <a:ext cx="92202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</a:rPr>
              <a:t>Dib_2014</a:t>
            </a:r>
            <a:endParaRPr lang="en-US" altLang="zh-CN" sz="1200">
              <a:solidFill>
                <a:srgbClr val="FF0000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640840" y="2479040"/>
            <a:ext cx="127063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</a:rPr>
              <a:t>Archibald_2013</a:t>
            </a:r>
            <a:endParaRPr lang="en-US" altLang="zh-CN"/>
          </a:p>
        </p:txBody>
      </p:sp>
      <p:sp>
        <p:nvSpPr>
          <p:cNvPr id="26" name="文本框 25"/>
          <p:cNvSpPr txBox="1"/>
          <p:nvPr/>
        </p:nvSpPr>
        <p:spPr>
          <a:xfrm>
            <a:off x="7232650" y="4182745"/>
            <a:ext cx="87058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</a:rPr>
              <a:t>Peng_2026</a:t>
            </a:r>
            <a:endParaRPr lang="en-US" altLang="zh-CN"/>
          </a:p>
        </p:txBody>
      </p:sp>
      <p:sp>
        <p:nvSpPr>
          <p:cNvPr id="27" name="文本框 26"/>
          <p:cNvSpPr txBox="1"/>
          <p:nvPr/>
        </p:nvSpPr>
        <p:spPr>
          <a:xfrm>
            <a:off x="8990330" y="5761355"/>
            <a:ext cx="18713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2-3次antiglitch</a:t>
            </a:r>
            <a:endParaRPr lang="zh-CN" altLang="en-US" sz="20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文本框 27" descr="7b0a202020202262756c6c6574223a20227b5c2263617465676f727949645c223a31303030352c5c2274656d706c61746549645c223a32303233313538357d220a7d0a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8364220" y="3442335"/>
                <a:ext cx="3726180" cy="2148205"/>
              </a:xfrm>
              <a:prstGeom prst="rect">
                <a:avLst/>
              </a:prstGeom>
              <a:noFill/>
            </p:spPr>
            <p:txBody>
              <a:bodyPr wrap="square" lIns="101600" tIns="0" rIns="82550" bIns="0" rtlCol="0">
                <a:noAutofit/>
              </a:bodyPr>
              <a:lstStyle>
                <a:defPPr>
                  <a:defRPr lang="zh-CN"/>
                </a:defPPr>
                <a:lvl1pPr fontAlgn="auto">
                  <a:lnSpc>
                    <a:spcPct val="130000"/>
                  </a:lnSpc>
                  <a:spcAft>
                    <a:spcPts val="1000"/>
                  </a:spcAft>
                  <a:defRPr sz="1600" spc="150"/>
                </a:lvl1pPr>
              </a:lstStyle>
              <a:p>
                <a:pPr lvl="0" indent="0" algn="l" fontAlgn="ctr">
                  <a:lnSpc>
                    <a:spcPct val="12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chemeClr val="tx1">
                      <a:lumMod val="75000"/>
                      <a:lumOff val="25000"/>
                    </a:schemeClr>
                  </a:buClr>
                  <a:buSzPct val="130000"/>
                  <a:buNone/>
                </a:pPr>
                <a:r>
                  <a:rPr lang="zh-CN" altLang="en-US" sz="1800" spc="0">
                    <a:solidFill>
                      <a:schemeClr val="tx1"/>
                    </a:solidFill>
                    <a:latin typeface="Times New Roman" panose="02020503050405090304" charset="0"/>
                    <a:ea typeface="华文楷体" panose="02010600040101010101" charset="-122"/>
                    <a:cs typeface="Times New Roman" panose="02020503050405090304" charset="0"/>
                  </a:rPr>
                  <a:t>Anomalous X-ray pulsars (AXPs) ;</a:t>
                </a:r>
                <a:endParaRPr lang="zh-CN" altLang="en-US" sz="1800" spc="0">
                  <a:solidFill>
                    <a:schemeClr val="tx1"/>
                  </a:solidFill>
                  <a:latin typeface="Times New Roman" panose="02020503050405090304" charset="0"/>
                  <a:ea typeface="华文楷体" panose="02010600040101010101" charset="-122"/>
                  <a:cs typeface="Times New Roman" panose="02020503050405090304" charset="0"/>
                </a:endParaRPr>
              </a:p>
              <a:p>
                <a:pPr lvl="0" indent="0" algn="l" fontAlgn="ctr">
                  <a:lnSpc>
                    <a:spcPct val="12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chemeClr val="tx1">
                      <a:lumMod val="75000"/>
                      <a:lumOff val="25000"/>
                    </a:schemeClr>
                  </a:buClr>
                  <a:buSzPct val="130000"/>
                  <a:buNone/>
                </a:pPr>
                <a:r>
                  <a:rPr lang="zh-CN" altLang="en-US" sz="1800" spc="0">
                    <a:solidFill>
                      <a:schemeClr val="tx1"/>
                    </a:solidFill>
                    <a:latin typeface="Times New Roman" panose="02020503050405090304" charset="0"/>
                    <a:ea typeface="华文楷体" panose="02010600040101010101" charset="-122"/>
                    <a:cs typeface="Times New Roman" panose="02020503050405090304" charset="0"/>
                  </a:rPr>
                  <a:t>P~6.98 (s);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zh-CN" altLang="en-US" sz="1800" spc="0">
                            <a:solidFill>
                              <a:schemeClr val="tx1"/>
                            </a:solidFill>
                            <a:latin typeface="DejaVu Math TeX Gyre" panose="02000503000000000000" charset="0"/>
                            <a:ea typeface="华文楷体" panose="02010600040101010101" charset="-122"/>
                            <a:cs typeface="DejaVu Math TeX Gyre" panose="02000503000000000000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zh-CN" altLang="en-US" sz="1800" spc="0">
                            <a:solidFill>
                              <a:schemeClr val="tx1"/>
                            </a:solidFill>
                            <a:latin typeface="DejaVu Math TeX Gyre" panose="02000503000000000000" charset="0"/>
                            <a:ea typeface="华文楷体" panose="02010600040101010101" charset="-122"/>
                            <a:cs typeface="DejaVu Math TeX Gyre" panose="02000503000000000000" charset="0"/>
                          </a:rPr>
                          <m:t>P</m:t>
                        </m:r>
                      </m:e>
                    </m:acc>
                  </m:oMath>
                </a14:m>
                <a:r>
                  <a:rPr lang="zh-CN" altLang="en-US" sz="1800" spc="0">
                    <a:solidFill>
                      <a:schemeClr val="tx1"/>
                    </a:solidFill>
                    <a:latin typeface="Times New Roman" panose="02020503050405090304" charset="0"/>
                    <a:ea typeface="华文楷体" panose="02010600040101010101" charset="-122"/>
                    <a:cs typeface="Times New Roman" panose="02020503050405090304" charset="0"/>
                  </a:rPr>
                  <a:t>~5×10</a:t>
                </a:r>
                <a:r>
                  <a:rPr lang="zh-CN" altLang="en-US" sz="1800" spc="0" baseline="30000">
                    <a:solidFill>
                      <a:schemeClr val="tx1"/>
                    </a:solidFill>
                    <a:latin typeface="Times New Roman" panose="02020503050405090304" charset="0"/>
                    <a:ea typeface="华文楷体" panose="02010600040101010101" charset="-122"/>
                    <a:cs typeface="Times New Roman" panose="02020503050405090304" charset="0"/>
                  </a:rPr>
                  <a:t>-13</a:t>
                </a:r>
                <a:r>
                  <a:rPr lang="zh-CN" altLang="en-US" sz="1800" spc="0">
                    <a:solidFill>
                      <a:schemeClr val="tx1"/>
                    </a:solidFill>
                    <a:latin typeface="Times New Roman" panose="02020503050405090304" charset="0"/>
                    <a:ea typeface="华文楷体" panose="02010600040101010101" charset="-122"/>
                    <a:cs typeface="Times New Roman" panose="02020503050405090304" charset="0"/>
                  </a:rPr>
                  <a:t> (s s-1 ) ;</a:t>
                </a:r>
                <a:endParaRPr lang="zh-CN" altLang="en-US" sz="1800" spc="0">
                  <a:solidFill>
                    <a:schemeClr val="tx1"/>
                  </a:solidFill>
                  <a:latin typeface="Times New Roman" panose="02020503050405090304" charset="0"/>
                  <a:ea typeface="华文楷体" panose="02010600040101010101" charset="-122"/>
                  <a:cs typeface="Times New Roman" panose="02020503050405090304" charset="0"/>
                </a:endParaRPr>
              </a:p>
              <a:p>
                <a:pPr lvl="0" indent="0" algn="l" fontAlgn="ctr">
                  <a:lnSpc>
                    <a:spcPct val="12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chemeClr val="tx1">
                      <a:lumMod val="75000"/>
                      <a:lumOff val="25000"/>
                    </a:schemeClr>
                  </a:buClr>
                  <a:buSzPct val="130000"/>
                  <a:buNone/>
                </a:pPr>
                <a:r>
                  <a:rPr lang="zh-CN" altLang="en-US" sz="1800" spc="0">
                    <a:solidFill>
                      <a:schemeClr val="tx1"/>
                    </a:solidFill>
                    <a:latin typeface="Times New Roman" panose="02020503050405090304" charset="0"/>
                    <a:ea typeface="华文楷体" panose="02010600040101010101" charset="-122"/>
                    <a:cs typeface="Times New Roman" panose="02020503050405090304" charset="0"/>
                  </a:rPr>
                  <a:t>B~5.9 </a:t>
                </a:r>
                <a:r>
                  <a:rPr lang="zh-CN" altLang="en-US" sz="1800" spc="0">
                    <a:latin typeface="Times New Roman" panose="02020503050405090304" charset="0"/>
                    <a:ea typeface="华文楷体" panose="02010600040101010101" charset="-122"/>
                    <a:cs typeface="Times New Roman" panose="02020503050405090304" charset="0"/>
                    <a:sym typeface="+mn-ea"/>
                  </a:rPr>
                  <a:t>×10</a:t>
                </a:r>
                <a:r>
                  <a:rPr lang="zh-CN" altLang="en-US" sz="1800" spc="0" baseline="30000">
                    <a:latin typeface="Times New Roman" panose="02020503050405090304" charset="0"/>
                    <a:ea typeface="华文楷体" panose="02010600040101010101" charset="-122"/>
                    <a:cs typeface="Times New Roman" panose="02020503050405090304" charset="0"/>
                    <a:sym typeface="+mn-ea"/>
                  </a:rPr>
                  <a:t>13</a:t>
                </a:r>
                <a:r>
                  <a:rPr lang="zh-CN" altLang="en-US" sz="1800" spc="0">
                    <a:latin typeface="Times New Roman" panose="02020503050405090304" charset="0"/>
                    <a:ea typeface="华文楷体" panose="02010600040101010101" charset="-122"/>
                    <a:cs typeface="Times New Roman" panose="02020503050405090304" charset="0"/>
                    <a:sym typeface="+mn-ea"/>
                  </a:rPr>
                  <a:t> </a:t>
                </a:r>
                <a:r>
                  <a:rPr lang="zh-CN" altLang="en-US" sz="1800" spc="0">
                    <a:solidFill>
                      <a:schemeClr val="tx1"/>
                    </a:solidFill>
                    <a:latin typeface="Times New Roman" panose="02020503050405090304" charset="0"/>
                    <a:ea typeface="华文楷体" panose="02010600040101010101" charset="-122"/>
                    <a:cs typeface="Times New Roman" panose="02020503050405090304" charset="0"/>
                  </a:rPr>
                  <a:t>G</a:t>
                </a:r>
                <a:endParaRPr lang="zh-CN" altLang="en-US" sz="1800" spc="0">
                  <a:solidFill>
                    <a:schemeClr val="tx1"/>
                  </a:solidFill>
                  <a:latin typeface="Times New Roman" panose="02020503050405090304" charset="0"/>
                  <a:ea typeface="华文楷体" panose="02010600040101010101" charset="-122"/>
                  <a:cs typeface="Times New Roman" panose="02020503050405090304" charset="0"/>
                </a:endParaRPr>
              </a:p>
              <a:p>
                <a:pPr lvl="0" indent="0" algn="l" fontAlgn="ctr">
                  <a:lnSpc>
                    <a:spcPct val="12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chemeClr val="tx1">
                      <a:lumMod val="75000"/>
                      <a:lumOff val="25000"/>
                    </a:schemeClr>
                  </a:buClr>
                  <a:buSzPct val="130000"/>
                  <a:buNone/>
                </a:pPr>
                <a:r>
                  <a:rPr lang="zh-CN" altLang="en-US" sz="1800" spc="0">
                    <a:solidFill>
                      <a:schemeClr val="tx1"/>
                    </a:solidFill>
                    <a:latin typeface="Times New Roman" panose="02020503050405090304" charset="0"/>
                    <a:ea typeface="华文楷体" panose="02010600040101010101" charset="-122"/>
                    <a:cs typeface="Times New Roman" panose="02020503050405090304" charset="0"/>
                  </a:rPr>
                  <a:t>与 CTB 109成协</a:t>
                </a:r>
                <a:endParaRPr lang="zh-CN" altLang="en-US" sz="1800" spc="0">
                  <a:solidFill>
                    <a:schemeClr val="tx1"/>
                  </a:solidFill>
                  <a:latin typeface="Times New Roman" panose="02020503050405090304" charset="0"/>
                  <a:ea typeface="华文楷体" panose="02010600040101010101" charset="-122"/>
                  <a:cs typeface="Times New Roman" panose="02020503050405090304" charset="0"/>
                </a:endParaRPr>
              </a:p>
              <a:p>
                <a:pPr lvl="0" indent="0" algn="l" fontAlgn="ctr">
                  <a:lnSpc>
                    <a:spcPct val="120000"/>
                  </a:lnSpc>
                  <a:spcBef>
                    <a:spcPts val="0"/>
                  </a:spcBef>
                  <a:spcAft>
                    <a:spcPts val="800"/>
                  </a:spcAft>
                  <a:buClr>
                    <a:schemeClr val="tx1">
                      <a:lumMod val="75000"/>
                      <a:lumOff val="25000"/>
                    </a:schemeClr>
                  </a:buClr>
                  <a:buSzPct val="130000"/>
                  <a:buNone/>
                </a:pPr>
                <a:r>
                  <a:rPr lang="zh-CN" altLang="en-US" sz="1800" spc="0">
                    <a:solidFill>
                      <a:schemeClr val="tx1"/>
                    </a:solidFill>
                    <a:latin typeface="Times New Roman" panose="02020503050405090304" charset="0"/>
                    <a:ea typeface="华文楷体" panose="02010600040101010101" charset="-122"/>
                    <a:cs typeface="Times New Roman" panose="02020503050405090304" charset="0"/>
                  </a:rPr>
                  <a:t>burst; glich; anti-glitch;</a:t>
                </a:r>
                <a:endParaRPr lang="en-US" altLang="zh-CN" sz="1800" spc="120"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503050405090304" charset="0"/>
                  <a:ea typeface="华文新魏" panose="02010800040101010101" charset="-122"/>
                  <a:cs typeface="Times New Roman" panose="02020503050405090304" charset="0"/>
                </a:endParaRPr>
              </a:p>
            </p:txBody>
          </p:sp>
        </mc:Choice>
        <mc:Fallback>
          <p:sp>
            <p:nvSpPr>
              <p:cNvPr id="28" name="文本框 27" descr="7b0a202020202262756c6c6574223a20227b5c2263617465676f727949645c223a31303030352c5c2274656d706c61746549645c223a32303233313538357d220a7d0a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8"/>
                </p:custDataLst>
              </p:nvPr>
            </p:nvSpPr>
            <p:spPr>
              <a:xfrm>
                <a:off x="8364220" y="3442335"/>
                <a:ext cx="3726180" cy="2148205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矩形 28"/>
          <p:cNvSpPr/>
          <p:nvPr/>
        </p:nvSpPr>
        <p:spPr>
          <a:xfrm>
            <a:off x="3599815" y="3935095"/>
            <a:ext cx="266700" cy="240030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10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>
            <p:custDataLst>
              <p:tags r:id="rId1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文本框 6"/>
          <p:cNvSpPr txBox="1"/>
          <p:nvPr>
            <p:custDataLst>
              <p:tags r:id="rId2"/>
            </p:custDataLst>
          </p:nvPr>
        </p:nvSpPr>
        <p:spPr>
          <a:xfrm>
            <a:off x="457200" y="304800"/>
            <a:ext cx="11277600" cy="543560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2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研究结果</a:t>
            </a:r>
            <a:r>
              <a:rPr lang="en-US" altLang="zh-CN" sz="32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：</a:t>
            </a:r>
            <a:r>
              <a:rPr lang="en-US" altLang="zh-CN" sz="32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Timing</a:t>
            </a:r>
            <a:endParaRPr lang="en-US" altLang="zh-CN" sz="320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330990" y="6440765"/>
            <a:ext cx="2700000" cy="316800"/>
          </a:xfrm>
        </p:spPr>
        <p:txBody>
          <a:bodyPr vert="horz" lIns="91440" tIns="45720" rIns="91440" bIns="45720" rtlCol="0" anchor="ctr">
            <a:noAutofit/>
          </a:bodyPr>
          <a:p>
            <a:pPr lvl="0" algn="r">
              <a:buClrTx/>
              <a:buSzTx/>
              <a:buFontTx/>
            </a:pPr>
            <a:fld id="{9A0DB2DC-4C9A-4742-B13C-FB6460FD3503}" type="slidenum">
              <a:rPr lang="zh-CN" altLang="en-US" sz="2000" smtClean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</a:fld>
            <a:endParaRPr lang="zh-CN" altLang="en-US" sz="2000" smtClean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</p:txBody>
      </p:sp>
      <p:pic>
        <p:nvPicPr>
          <p:cNvPr id="5" name="图片 4" descr="Figure 2026-05-20 1413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255" y="1546860"/>
            <a:ext cx="4829175" cy="446976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6732905" y="2138045"/>
            <a:ext cx="3025775" cy="8451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一次新的周期反跃变</a:t>
            </a:r>
            <a:endParaRPr lang="zh-CN" altLang="en-US" sz="2400" b="1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ctr"/>
            <a:r>
              <a:rPr lang="zh-CN" altLang="en-US" sz="2400" b="1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跃变幅度最大</a:t>
            </a:r>
            <a:endParaRPr lang="en-US" altLang="zh-CN" sz="2400" b="1" i="1">
              <a:latin typeface="DejaVu Math TeX Gyre" panose="02000503000000000000" charset="0"/>
              <a:cs typeface="DejaVu Math TeX Gyre" panose="02000503000000000000" charset="0"/>
            </a:endParaRPr>
          </a:p>
          <a:p>
            <a:endParaRPr lang="en-US" altLang="zh-CN" sz="2400" b="1">
              <a:latin typeface="Arial" panose="020B0604020202090204" pitchFamily="34" charset="0"/>
              <a:cs typeface="Arial" panose="020B0604020202090204" pitchFamily="34" charset="0"/>
            </a:endParaRPr>
          </a:p>
          <a:p>
            <a:endParaRPr lang="en-US" altLang="zh-CN" sz="2400" b="1">
              <a:latin typeface="Arial" panose="020B0604020202090204" pitchFamily="34" charset="0"/>
              <a:cs typeface="Arial" panose="020B0604020202090204" pitchFamily="34" charset="0"/>
            </a:endParaRPr>
          </a:p>
          <a:p>
            <a:endParaRPr lang="en-US" altLang="zh-CN" sz="2400" b="1"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331585" y="3511550"/>
            <a:ext cx="3736340" cy="1828165"/>
            <a:chOff x="9998" y="5402"/>
            <a:chExt cx="5884" cy="2879"/>
          </a:xfrm>
        </p:grpSpPr>
        <p:pic>
          <p:nvPicPr>
            <p:cNvPr id="7" name="334E55B0-647D-440b-865C-3EC943EB4CBC-1" descr="/Users/xia/Library/Containers/com.kingsoft.wpsoffice.mac/Data/tmp/wpsoffice.jprHfpwpsoffic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15" y="5402"/>
              <a:ext cx="5811" cy="354"/>
            </a:xfrm>
            <a:prstGeom prst="rect">
              <a:avLst/>
            </a:prstGeom>
          </p:spPr>
        </p:pic>
        <p:pic>
          <p:nvPicPr>
            <p:cNvPr id="11" name="334E55B0-647D-440b-865C-3EC943EB4CBC-2" descr="/Users/xia/Library/Containers/com.kingsoft.wpsoffice.mac/Data/tmp/wpsoffice.cUoKbBwpsoffice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998" y="6232"/>
              <a:ext cx="5810" cy="377"/>
            </a:xfrm>
            <a:prstGeom prst="rect">
              <a:avLst/>
            </a:prstGeom>
          </p:spPr>
        </p:pic>
        <p:pic>
          <p:nvPicPr>
            <p:cNvPr id="12" name="334E55B0-647D-440b-865C-3EC943EB4CBC-3" descr="/Users/xia/Library/Containers/com.kingsoft.wpsoffice.mac/Data/tmp/wpsoffice.VsAGGMwpsoffice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28" y="7104"/>
              <a:ext cx="5797" cy="377"/>
            </a:xfrm>
            <a:prstGeom prst="rect">
              <a:avLst/>
            </a:prstGeom>
          </p:spPr>
        </p:pic>
        <p:pic>
          <p:nvPicPr>
            <p:cNvPr id="13" name="334E55B0-647D-440b-865C-3EC943EB4CBC-4" descr="/Users/xia/Library/Containers/com.kingsoft.wpsoffice.mac/Data/tmp/wpsoffice.WrIcgBwpsoffice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028" y="7901"/>
              <a:ext cx="5855" cy="380"/>
            </a:xfrm>
            <a:prstGeom prst="rect">
              <a:avLst/>
            </a:prstGeom>
          </p:spPr>
        </p:pic>
      </p:grpSp>
      <p:sp>
        <p:nvSpPr>
          <p:cNvPr id="17" name="文本框 16"/>
          <p:cNvSpPr txBox="1"/>
          <p:nvPr/>
        </p:nvSpPr>
        <p:spPr>
          <a:xfrm>
            <a:off x="10394315" y="3506470"/>
            <a:ext cx="1518920" cy="2755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buClrTx/>
              <a:buSzTx/>
              <a:buFontTx/>
            </a:pPr>
            <a:r>
              <a:rPr lang="en-US" altLang="zh-CN" sz="120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This work</a:t>
            </a:r>
            <a:endParaRPr lang="en-US" altLang="zh-CN" sz="120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394315" y="4002405"/>
            <a:ext cx="127063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Archibald_2013</a:t>
            </a:r>
            <a:endParaRPr lang="en-US" altLang="zh-CN" sz="120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394315" y="4556125"/>
            <a:ext cx="92202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>
                <a:latin typeface="Times New Roman" panose="02020503050405090304" charset="0"/>
                <a:cs typeface="Times New Roman" panose="02020503050405090304" charset="0"/>
              </a:rPr>
              <a:t>Dib_2014</a:t>
            </a:r>
            <a:endParaRPr lang="en-US" altLang="zh-CN" sz="1200"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394315" y="5064125"/>
            <a:ext cx="15532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en-US" altLang="zh-CN" sz="1200">
                <a:latin typeface="Times New Roman" panose="02020503050405090304" charset="0"/>
                <a:cs typeface="Times New Roman" panose="02020503050405090304" charset="0"/>
              </a:rPr>
              <a:t>Younes_2020</a:t>
            </a:r>
            <a:endParaRPr lang="en-US" altLang="zh-CN" sz="1200">
              <a:latin typeface="Times New Roman" panose="02020503050405090304" charset="0"/>
              <a:cs typeface="Times New Roman" panose="02020503050405090304" charset="0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>
            <p:custDataLst>
              <p:tags r:id="rId1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文本框 6"/>
          <p:cNvSpPr txBox="1"/>
          <p:nvPr>
            <p:custDataLst>
              <p:tags r:id="rId2"/>
            </p:custDataLst>
          </p:nvPr>
        </p:nvSpPr>
        <p:spPr>
          <a:xfrm>
            <a:off x="457200" y="304800"/>
            <a:ext cx="11277600" cy="543560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2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研究结果</a:t>
            </a:r>
            <a:r>
              <a:rPr lang="en-US" altLang="zh-CN" sz="32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：Flux</a:t>
            </a:r>
            <a:endParaRPr lang="en-US" altLang="zh-CN" sz="320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330990" y="6440765"/>
            <a:ext cx="2700000" cy="316800"/>
          </a:xfrm>
        </p:spPr>
        <p:txBody>
          <a:bodyPr vert="horz" lIns="91440" tIns="45720" rIns="91440" bIns="45720" rtlCol="0" anchor="ctr">
            <a:noAutofit/>
          </a:bodyPr>
          <a:p>
            <a:pPr lvl="0" algn="r">
              <a:buClrTx/>
              <a:buSzTx/>
              <a:buFontTx/>
            </a:pPr>
            <a:fld id="{9A0DB2DC-4C9A-4742-B13C-FB6460FD3503}" type="slidenum">
              <a:rPr lang="zh-CN" altLang="en-US" sz="2000" smtClean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</a:fld>
            <a:endParaRPr lang="zh-CN" altLang="en-US" sz="2000" smtClean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</p:txBody>
      </p:sp>
      <p:pic>
        <p:nvPicPr>
          <p:cNvPr id="5" name="图片 4" descr="Figure 2026-06-07 2235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0" y="2442210"/>
            <a:ext cx="6255385" cy="366839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711835" y="1530985"/>
            <a:ext cx="6029960" cy="7137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400" b="1" kern="0" dirty="0">
                <a:uFillTx/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显著的流量增加</a:t>
            </a:r>
            <a:r>
              <a:rPr lang="en-US" altLang="zh-CN" sz="2400" b="1" kern="0" dirty="0">
                <a:uFillTx/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，</a:t>
            </a:r>
            <a:r>
              <a:rPr lang="zh-CN" altLang="en-US" sz="2400" b="1" kern="0" dirty="0">
                <a:uFillTx/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恢复时标</a:t>
            </a:r>
            <a:r>
              <a:rPr lang="en-US" altLang="zh-CN" sz="2400" b="1" kern="0" dirty="0">
                <a:uFillTx/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&gt;320</a:t>
            </a:r>
            <a:r>
              <a:rPr lang="zh-CN" altLang="en-US" sz="2400" b="1" kern="0" dirty="0">
                <a:uFillTx/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天</a:t>
            </a:r>
            <a:endParaRPr lang="en-US" altLang="zh-CN" sz="2000"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  <a:p>
            <a:pPr algn="ctr"/>
            <a:r>
              <a:rPr lang="zh-CN" altLang="en-US" sz="2400" b="1" kern="0" dirty="0">
                <a:uFillTx/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NICER: ~106%      EP: ~60%      IXPE:~13%</a:t>
            </a:r>
            <a:endParaRPr lang="zh-CN" altLang="en-US" sz="2400" b="1" kern="0" dirty="0">
              <a:uFillTx/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ctr"/>
            <a:endParaRPr lang="zh-CN" altLang="en-US" sz="2400" b="1" kern="0" dirty="0">
              <a:uFillTx/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497955" y="2272665"/>
            <a:ext cx="5325110" cy="3517265"/>
            <a:chOff x="10329" y="1780"/>
            <a:chExt cx="8404" cy="5508"/>
          </a:xfrm>
        </p:grpSpPr>
        <p:pic>
          <p:nvPicPr>
            <p:cNvPr id="6" name="图片 5" descr="截屏2026-06-10 17.16.0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341" y="3821"/>
              <a:ext cx="6030" cy="1515"/>
            </a:xfrm>
            <a:prstGeom prst="rect">
              <a:avLst/>
            </a:prstGeom>
          </p:spPr>
        </p:pic>
        <p:pic>
          <p:nvPicPr>
            <p:cNvPr id="7" name="图片 6" descr="截屏2026-06-10 17.16.0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29" y="1780"/>
              <a:ext cx="8405" cy="1499"/>
            </a:xfrm>
            <a:prstGeom prst="rect">
              <a:avLst/>
            </a:prstGeom>
          </p:spPr>
        </p:pic>
        <p:pic>
          <p:nvPicPr>
            <p:cNvPr id="8" name="图片 7" descr="截屏2026-06-10 17.16.3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533" y="5878"/>
              <a:ext cx="7998" cy="1410"/>
            </a:xfrm>
            <a:prstGeom prst="rect">
              <a:avLst/>
            </a:prstGeom>
          </p:spPr>
        </p:pic>
      </p:grpSp>
      <p:sp>
        <p:nvSpPr>
          <p:cNvPr id="10" name="文本框 9"/>
          <p:cNvSpPr txBox="1"/>
          <p:nvPr/>
        </p:nvSpPr>
        <p:spPr>
          <a:xfrm>
            <a:off x="6741160" y="1530985"/>
            <a:ext cx="46139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 kern="0" dirty="0">
                <a:uFillTx/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没有 short burst </a:t>
            </a:r>
            <a:endParaRPr lang="zh-CN" altLang="en-US" sz="2400" b="1" kern="0" dirty="0">
              <a:uFillTx/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ctr"/>
            <a:r>
              <a:rPr lang="zh-CN" altLang="en-US" sz="2400" b="1" kern="0" dirty="0">
                <a:uFillTx/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没有类似 GCN 等触发报道</a:t>
            </a:r>
            <a:endParaRPr lang="zh-CN" altLang="en-US"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741160" y="5789930"/>
            <a:ext cx="51593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 kern="0" dirty="0">
                <a:uFillTx/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CHU等人的文章也没有短爆的报道</a:t>
            </a:r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8725535" y="6264275"/>
            <a:ext cx="14084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</a:rPr>
              <a:t>CHU et al. 2026</a:t>
            </a:r>
            <a:endParaRPr lang="en-US" altLang="zh-CN"/>
          </a:p>
        </p:txBody>
      </p:sp>
    </p:spTree>
    <p:custDataLst>
      <p:tags r:id="rId7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>
            <p:custDataLst>
              <p:tags r:id="rId1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文本框 6"/>
          <p:cNvSpPr txBox="1"/>
          <p:nvPr>
            <p:custDataLst>
              <p:tags r:id="rId2"/>
            </p:custDataLst>
          </p:nvPr>
        </p:nvSpPr>
        <p:spPr>
          <a:xfrm>
            <a:off x="457200" y="304800"/>
            <a:ext cx="11277600" cy="543560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2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研究结果</a:t>
            </a:r>
            <a:r>
              <a:rPr lang="en-US" altLang="zh-CN" sz="32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：</a:t>
            </a:r>
            <a:r>
              <a:rPr lang="en-US" altLang="zh-CN" sz="32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Flux</a:t>
            </a:r>
            <a:endParaRPr lang="en-US" altLang="zh-CN" sz="320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330990" y="6440765"/>
            <a:ext cx="2700000" cy="316800"/>
          </a:xfrm>
        </p:spPr>
        <p:txBody>
          <a:bodyPr vert="horz" lIns="91440" tIns="45720" rIns="91440" bIns="45720" rtlCol="0" anchor="ctr">
            <a:noAutofit/>
          </a:bodyPr>
          <a:p>
            <a:pPr lvl="0" algn="r">
              <a:buClrTx/>
              <a:buSzTx/>
              <a:buFontTx/>
            </a:pPr>
            <a:fld id="{9A0DB2DC-4C9A-4742-B13C-FB6460FD3503}" type="slidenum">
              <a:rPr lang="zh-CN" altLang="en-US" sz="2000" smtClean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</a:fld>
            <a:endParaRPr lang="zh-CN" altLang="en-US" sz="2000" smtClean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</p:txBody>
      </p:sp>
      <p:pic>
        <p:nvPicPr>
          <p:cNvPr id="5" name="录屏2026-05-20 14.27.50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42620" y="1075055"/>
            <a:ext cx="6496050" cy="3897630"/>
          </a:xfrm>
          <a:prstGeom prst="rect">
            <a:avLst/>
          </a:prstGeom>
        </p:spPr>
      </p:pic>
      <p:pic>
        <p:nvPicPr>
          <p:cNvPr id="6" name="图片 5" descr="Figure 2026-05-21 16130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8210" y="1075055"/>
            <a:ext cx="3914140" cy="56826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732280" y="5268595"/>
            <a:ext cx="48806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kern="0" dirty="0">
                <a:uFillTx/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脉冲轮廓次峰谷先增加后逐渐恢复</a:t>
            </a:r>
            <a:endParaRPr lang="zh-CN" altLang="en-US" sz="2400" b="1" kern="0" dirty="0">
              <a:uFillTx/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</p:spTree>
    <p:custDataLst>
      <p:tags r:id="rId7"/>
    </p:custDataLst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>
            <p:custDataLst>
              <p:tags r:id="rId1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文本框 6"/>
          <p:cNvSpPr txBox="1"/>
          <p:nvPr>
            <p:custDataLst>
              <p:tags r:id="rId2"/>
            </p:custDataLst>
          </p:nvPr>
        </p:nvSpPr>
        <p:spPr>
          <a:xfrm>
            <a:off x="457200" y="304800"/>
            <a:ext cx="11277600" cy="543560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2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研究结果</a:t>
            </a:r>
            <a:r>
              <a:rPr lang="en-US" altLang="zh-CN" sz="32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：</a:t>
            </a:r>
            <a:r>
              <a:rPr lang="en-US" altLang="zh-CN" sz="32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Flux</a:t>
            </a:r>
            <a:endParaRPr lang="en-US" altLang="zh-CN" sz="320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330990" y="6440765"/>
            <a:ext cx="2700000" cy="316800"/>
          </a:xfrm>
        </p:spPr>
        <p:txBody>
          <a:bodyPr vert="horz" lIns="91440" tIns="45720" rIns="91440" bIns="45720" rtlCol="0" anchor="ctr">
            <a:noAutofit/>
          </a:bodyPr>
          <a:p>
            <a:pPr lvl="0" algn="r">
              <a:buClrTx/>
              <a:buSzTx/>
              <a:buFontTx/>
            </a:pPr>
            <a:fld id="{9A0DB2DC-4C9A-4742-B13C-FB6460FD3503}" type="slidenum">
              <a:rPr lang="zh-CN" altLang="en-US" sz="2000" smtClean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</a:fld>
            <a:endParaRPr lang="zh-CN" altLang="en-US" sz="2000" smtClean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67715" y="993140"/>
            <a:ext cx="49606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 kern="0" dirty="0">
                <a:uFillTx/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POW+BB</a:t>
            </a:r>
            <a:endParaRPr lang="zh-CN" altLang="en-US" sz="2400" b="1" kern="0" dirty="0">
              <a:uFillTx/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452870" y="993140"/>
            <a:ext cx="49606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 kern="0" dirty="0">
                <a:uFillTx/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BB+BB</a:t>
            </a:r>
            <a:endParaRPr lang="zh-CN" altLang="en-US" sz="2400" b="1" kern="0" dirty="0">
              <a:uFillTx/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444625" y="6151245"/>
            <a:ext cx="44418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 kern="0" dirty="0">
                <a:uFillTx/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整体变硬，温度变高</a:t>
            </a:r>
            <a:endParaRPr lang="zh-CN" altLang="en-US" sz="2000" b="1" kern="0" dirty="0">
              <a:uFillTx/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algn="ctr"/>
            <a:r>
              <a:rPr lang="zh-CN" altLang="en-US" sz="2000" b="1" kern="0" dirty="0">
                <a:uFillTx/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峰值都移动到脉冲峰值处</a:t>
            </a:r>
            <a:endParaRPr lang="zh-CN" altLang="en-US" sz="2000"/>
          </a:p>
        </p:txBody>
      </p:sp>
      <p:sp>
        <p:nvSpPr>
          <p:cNvPr id="19" name="文本框 18"/>
          <p:cNvSpPr txBox="1"/>
          <p:nvPr/>
        </p:nvSpPr>
        <p:spPr>
          <a:xfrm>
            <a:off x="6779895" y="6164580"/>
            <a:ext cx="44418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 kern="0" dirty="0">
                <a:uFillTx/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从偏均匀到反相关</a:t>
            </a:r>
            <a:endParaRPr lang="zh-CN" altLang="en-US" sz="2000"/>
          </a:p>
        </p:txBody>
      </p:sp>
      <p:pic>
        <p:nvPicPr>
          <p:cNvPr id="5" name="图片 4" descr="Figure 2026-06-27 1119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905" y="1350010"/>
            <a:ext cx="10522585" cy="481457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>
            <p:custDataLst>
              <p:tags r:id="rId1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文本框 6"/>
          <p:cNvSpPr txBox="1"/>
          <p:nvPr>
            <p:custDataLst>
              <p:tags r:id="rId2"/>
            </p:custDataLst>
          </p:nvPr>
        </p:nvSpPr>
        <p:spPr>
          <a:xfrm>
            <a:off x="457200" y="304800"/>
            <a:ext cx="11277600" cy="543560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 sz="32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结果对比</a:t>
            </a:r>
            <a:r>
              <a:rPr lang="en-US" altLang="zh-CN" sz="32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：</a:t>
            </a:r>
            <a:endParaRPr lang="en-US" altLang="zh-CN" sz="3200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330990" y="6440765"/>
            <a:ext cx="2700000" cy="316800"/>
          </a:xfrm>
        </p:spPr>
        <p:txBody>
          <a:bodyPr vert="horz" lIns="91440" tIns="45720" rIns="91440" bIns="45720" rtlCol="0" anchor="ctr">
            <a:noAutofit/>
          </a:bodyPr>
          <a:p>
            <a:pPr lvl="0" algn="r">
              <a:buClrTx/>
              <a:buSzTx/>
              <a:buFontTx/>
            </a:pPr>
            <a:fld id="{9A0DB2DC-4C9A-4742-B13C-FB6460FD3503}" type="slidenum">
              <a:rPr lang="zh-CN" altLang="en-US" sz="2000" smtClean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</a:fld>
            <a:endParaRPr lang="zh-CN" altLang="en-US" sz="2000" smtClean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</p:txBody>
      </p:sp>
      <p:pic>
        <p:nvPicPr>
          <p:cNvPr id="17" name="图片 16" descr="截屏2026-06-23 12.52.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65" y="1271905"/>
            <a:ext cx="5271135" cy="424561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457200" y="5695315"/>
            <a:ext cx="4864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 kern="0" dirty="0">
                <a:uFillTx/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大都伴随者爆发的剧烈活动</a:t>
            </a:r>
            <a:endParaRPr lang="zh-CN" altLang="en-US" sz="2400" b="1" kern="0" dirty="0">
              <a:uFillTx/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pic>
        <p:nvPicPr>
          <p:cNvPr id="23" name="图片 22" descr="截屏2026-06-22 08.49.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1300" y="1212850"/>
            <a:ext cx="2534285" cy="2246630"/>
          </a:xfrm>
          <a:prstGeom prst="rect">
            <a:avLst/>
          </a:prstGeom>
        </p:spPr>
      </p:pic>
      <p:pic>
        <p:nvPicPr>
          <p:cNvPr id="18" name="内容占位符 17" descr="截屏2026-04-24 09.18.07"/>
          <p:cNvPicPr>
            <a:picLocks noChangeAspect="1"/>
          </p:cNvPicPr>
          <p:nvPr>
            <p:ph idx="1"/>
          </p:nvPr>
        </p:nvPicPr>
        <p:blipFill>
          <a:blip r:embed="rId5"/>
          <a:srcRect t="9934"/>
          <a:stretch>
            <a:fillRect/>
          </a:stretch>
        </p:blipFill>
        <p:spPr>
          <a:xfrm>
            <a:off x="5750560" y="3459480"/>
            <a:ext cx="6279515" cy="1235075"/>
          </a:xfrm>
          <a:prstGeom prst="rect">
            <a:avLst/>
          </a:prstGeom>
        </p:spPr>
      </p:pic>
      <p:pic>
        <p:nvPicPr>
          <p:cNvPr id="34" name="图片 33" descr="截屏2026-06-23 12.45.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8645" y="4735195"/>
            <a:ext cx="6389370" cy="918845"/>
          </a:xfrm>
          <a:prstGeom prst="rect">
            <a:avLst/>
          </a:prstGeom>
        </p:spPr>
      </p:pic>
      <p:pic>
        <p:nvPicPr>
          <p:cNvPr id="19" name="图片 18" descr="Figure 2026-05-20 14134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55585" y="1271905"/>
            <a:ext cx="2217420" cy="2052955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6096000" y="2425700"/>
            <a:ext cx="108331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</a:rPr>
              <a:t>PSR J1846-0258</a:t>
            </a:r>
            <a:endParaRPr lang="en-US" altLang="zh-CN" sz="1000">
              <a:solidFill>
                <a:srgbClr val="FF0000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247380" y="1602105"/>
            <a:ext cx="10833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</a:rPr>
              <a:t>this work</a:t>
            </a:r>
            <a:endParaRPr lang="en-US" altLang="zh-CN" sz="1200">
              <a:solidFill>
                <a:srgbClr val="FF0000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668010" y="5822315"/>
            <a:ext cx="6362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 kern="0" dirty="0">
                <a:uFillTx/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不同于以往常规</a:t>
            </a:r>
            <a:r>
              <a:rPr lang="en-US" altLang="zh-CN" sz="2400" b="1" kern="0" dirty="0">
                <a:uFillTx/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outburst</a:t>
            </a:r>
            <a:r>
              <a:rPr lang="zh-CN" altLang="en-US" sz="2400" b="1" kern="0" dirty="0">
                <a:uFillTx/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中一次大的</a:t>
            </a:r>
            <a:r>
              <a:rPr lang="en-US" altLang="zh-CN" sz="2400" b="1" kern="0" dirty="0">
                <a:uFillTx/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antiglitch?</a:t>
            </a:r>
            <a:endParaRPr lang="en-US" altLang="zh-CN" sz="2400" b="1" kern="0" dirty="0">
              <a:uFillTx/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pic>
        <p:nvPicPr>
          <p:cNvPr id="9" name="图片 8" descr="pro-d-burs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18090" y="1271905"/>
            <a:ext cx="1854835" cy="20523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503535" y="993140"/>
            <a:ext cx="10833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</a:rPr>
              <a:t>1</a:t>
            </a:r>
            <a:r>
              <a:rPr lang="en-US" altLang="zh-CN" sz="1200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</a:rPr>
              <a:t>E 1841-045</a:t>
            </a:r>
            <a:endParaRPr lang="en-US" altLang="zh-CN" sz="1200">
              <a:solidFill>
                <a:srgbClr val="FF0000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>
            <p:custDataLst>
              <p:tags r:id="rId1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文本框 6"/>
          <p:cNvSpPr txBox="1"/>
          <p:nvPr>
            <p:custDataLst>
              <p:tags r:id="rId2"/>
            </p:custDataLst>
          </p:nvPr>
        </p:nvSpPr>
        <p:spPr>
          <a:xfrm>
            <a:off x="457200" y="304800"/>
            <a:ext cx="11277600" cy="543560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zh-CN" altLang="en-US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</a:rPr>
              <a:t>目录</a:t>
            </a:r>
            <a:endParaRPr lang="zh-CN" altLang="en-US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4" name="副标题 3"/>
          <p:cNvSpPr/>
          <p:nvPr>
            <p:ph type="subTitle" idx="1"/>
          </p:nvPr>
        </p:nvSpPr>
        <p:spPr>
          <a:xfrm>
            <a:off x="1761490" y="1922145"/>
            <a:ext cx="7389495" cy="3396615"/>
          </a:xfrm>
        </p:spPr>
        <p:txBody>
          <a:bodyPr>
            <a:noAutofit/>
          </a:bodyPr>
          <a:p>
            <a:pPr marL="457200" indent="-457200" algn="l">
              <a:buFont typeface="Wingdings" panose="05000000000000000000" charset="0"/>
              <a:buChar char="p"/>
            </a:pPr>
            <a:r>
              <a:rPr lang="zh-CN" altLang="en-US"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研究背景</a:t>
            </a:r>
            <a:endParaRPr lang="zh-CN" altLang="en-US" sz="28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marL="457200" indent="-457200" algn="l">
              <a:buFont typeface="Wingdings" panose="05000000000000000000" charset="0"/>
              <a:buChar char="p"/>
            </a:pPr>
            <a:r>
              <a:rPr lang="en-US"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1E 2259+586</a:t>
            </a:r>
            <a:r>
              <a:rPr lang="zh-CN" altLang="en-US"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更新</a:t>
            </a:r>
            <a:r>
              <a:rPr lang="zh-CN" altLang="en-US" sz="28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结果</a:t>
            </a:r>
            <a:endParaRPr lang="zh-CN" altLang="en-US" sz="28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marL="914400" lvl="1" indent="-457200" algn="l">
              <a:buFont typeface="Wingdings" panose="05000000000000000000" charset="0"/>
              <a:buChar char="p"/>
            </a:pPr>
            <a:r>
              <a:rPr lang="en-US" altLang="zh-CN" sz="24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Timing</a:t>
            </a:r>
            <a:endParaRPr lang="zh-CN" altLang="en-US" sz="24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marL="914400" lvl="1" indent="-457200" algn="l">
              <a:buFont typeface="Wingdings" panose="05000000000000000000" charset="0"/>
              <a:buChar char="p"/>
            </a:pPr>
            <a:r>
              <a:rPr lang="en-US" altLang="zh-CN" sz="2400" b="1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Flux</a:t>
            </a:r>
            <a:endParaRPr lang="zh-CN" altLang="en-US" sz="2400" b="1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marL="457200" indent="-457200" algn="l">
              <a:buFont typeface="Wingdings" panose="05000000000000000000" charset="0"/>
              <a:buChar char="p"/>
            </a:pPr>
            <a:r>
              <a:rPr lang="zh-CN" altLang="en-US" sz="28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总结</a:t>
            </a:r>
            <a:endParaRPr lang="zh-CN" altLang="en-US" sz="2800" b="1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Autofit/>
          </a:bodyPr>
          <a:p>
            <a:pPr lvl="0" algn="r">
              <a:buClrTx/>
              <a:buSzTx/>
              <a:buFontTx/>
            </a:pPr>
            <a:fld id="{9A0DB2DC-4C9A-4742-B13C-FB6460FD3503}" type="slidenum">
              <a:rPr lang="zh-CN" altLang="en-US" sz="2000" smtClean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</a:fld>
            <a:endParaRPr lang="zh-CN" altLang="en-US" sz="2000" smtClean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>
            <p:custDataLst>
              <p:tags r:id="rId1"/>
            </p:custDataLst>
          </p:nvPr>
        </p:nvCxnSpPr>
        <p:spPr>
          <a:xfrm>
            <a:off x="457204" y="914407"/>
            <a:ext cx="11277690" cy="127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文本框 6"/>
          <p:cNvSpPr txBox="1"/>
          <p:nvPr>
            <p:custDataLst>
              <p:tags r:id="rId2"/>
            </p:custDataLst>
          </p:nvPr>
        </p:nvSpPr>
        <p:spPr>
          <a:xfrm>
            <a:off x="457200" y="304800"/>
            <a:ext cx="11277600" cy="543560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lIns="0" tIns="0" rIns="0" bIns="0" anchor="ctr" anchorCtr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 altLang="zh-CN" sz="320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小结</a:t>
            </a:r>
            <a:endParaRPr lang="zh-CN" altLang="en-US">
              <a:solidFill>
                <a:schemeClr val="tx1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Autofit/>
          </a:bodyPr>
          <a:p>
            <a:pPr lvl="0" algn="r">
              <a:buClrTx/>
              <a:buSzTx/>
              <a:buFontTx/>
            </a:pPr>
            <a:fld id="{9A0DB2DC-4C9A-4742-B13C-FB6460FD3503}" type="slidenum">
              <a:rPr lang="zh-CN" altLang="en-US" sz="2000" smtClean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  <a:sym typeface="+mn-ea"/>
              </a:rPr>
            </a:fld>
            <a:endParaRPr lang="zh-CN" altLang="en-US" sz="2000" smtClean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57835" y="2238375"/>
            <a:ext cx="11551285" cy="25171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342900" indent="-342900" algn="l">
              <a:buFont typeface="Arial" panose="020B0604020202090204" pitchFamily="34" charset="0"/>
              <a:buChar char="•"/>
            </a:pPr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在</a:t>
            </a:r>
            <a:r>
              <a:rPr lang="en-US" altLang="zh-CN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1E 2259+586</a:t>
            </a:r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中发现一次新的</a:t>
            </a:r>
            <a:r>
              <a:rPr lang="en-US" altLang="zh-CN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antiglitch，</a:t>
            </a:r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该源中最大的</a:t>
            </a:r>
            <a:r>
              <a:rPr lang="en-US" altLang="zh-CN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antiglitch；</a:t>
            </a:r>
            <a:endParaRPr lang="zh-CN" altLang="en-US" sz="24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marL="342900" indent="-342900" algn="l">
              <a:buFont typeface="Arial" panose="020B0604020202090204" pitchFamily="34" charset="0"/>
              <a:buChar char="•"/>
            </a:pPr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脉冲轮廓次峰</a:t>
            </a:r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谷先增加后恢复</a:t>
            </a:r>
            <a:r>
              <a:rPr lang="en-US" altLang="zh-CN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；</a:t>
            </a:r>
            <a:endParaRPr lang="zh-CN" altLang="en-US" sz="24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marL="342900" indent="-342900" algn="l">
              <a:buFont typeface="Arial" panose="020B0604020202090204" pitchFamily="34" charset="0"/>
              <a:buChar char="•"/>
            </a:pPr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流量显著增加</a:t>
            </a:r>
            <a:r>
              <a:rPr lang="en-US" altLang="zh-CN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，</a:t>
            </a:r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恢复时标</a:t>
            </a:r>
            <a:r>
              <a:rPr lang="en-US" altLang="zh-CN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&gt;320</a:t>
            </a:r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天</a:t>
            </a:r>
            <a:r>
              <a:rPr lang="en-US" altLang="zh-CN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；</a:t>
            </a:r>
            <a:endParaRPr lang="en-US" altLang="zh-CN" sz="24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marL="342900" indent="-342900" algn="l">
              <a:buFont typeface="Arial" panose="020B0604020202090204" pitchFamily="34" charset="0"/>
              <a:buChar char="•"/>
            </a:pPr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能谱参数在</a:t>
            </a:r>
            <a:r>
              <a:rPr lang="en-US" altLang="zh-CN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antiglitch</a:t>
            </a:r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前后发生变化</a:t>
            </a:r>
            <a:r>
              <a:rPr lang="en-US" altLang="zh-CN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；</a:t>
            </a:r>
            <a:endParaRPr lang="zh-CN" altLang="en-US" sz="24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marL="342900" indent="-342900" algn="l">
              <a:buFont typeface="Arial" panose="020B0604020202090204" pitchFamily="34" charset="0"/>
              <a:buChar char="•"/>
            </a:pPr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没有发现短爆</a:t>
            </a:r>
            <a:r>
              <a:rPr lang="en-US" altLang="zh-CN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，F1</a:t>
            </a:r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没有显著变化</a:t>
            </a:r>
            <a:r>
              <a:rPr lang="en-US" altLang="zh-CN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；</a:t>
            </a:r>
            <a:endParaRPr lang="en-US" sz="24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marL="342900" indent="-342900" algn="l">
              <a:buFont typeface="Arial" panose="020B0604020202090204" pitchFamily="34" charset="0"/>
              <a:buChar char="•"/>
            </a:pPr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一次极大的</a:t>
            </a:r>
            <a:r>
              <a:rPr lang="en-US" altLang="zh-CN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，</a:t>
            </a:r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不同于以往常规</a:t>
            </a:r>
            <a:r>
              <a:rPr lang="en-US" altLang="zh-CN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outbuest</a:t>
            </a:r>
            <a:r>
              <a:rPr lang="zh-CN" altLang="en-US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情况下的</a:t>
            </a:r>
            <a:r>
              <a:rPr lang="en-US" altLang="zh-CN" sz="240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antiglitch？</a:t>
            </a:r>
            <a:endParaRPr lang="en-US" altLang="zh-CN" sz="240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048625" y="5801360"/>
            <a:ext cx="319659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800">
                <a:solidFill>
                  <a:srgbClr val="C00000"/>
                </a:solidFill>
                <a:latin typeface="华文楷体" panose="02010600040101010101" charset="-122"/>
                <a:ea typeface="华文楷体" panose="02010600040101010101" charset="-122"/>
              </a:rPr>
              <a:t>谢谢</a:t>
            </a:r>
            <a:r>
              <a:rPr lang="en-US" altLang="zh-CN" sz="4800">
                <a:solidFill>
                  <a:srgbClr val="C00000"/>
                </a:solidFill>
                <a:latin typeface="华文楷体" panose="02010600040101010101" charset="-122"/>
                <a:ea typeface="华文楷体" panose="02010600040101010101" charset="-122"/>
              </a:rPr>
              <a:t> !</a:t>
            </a:r>
            <a:endParaRPr lang="en-US" altLang="zh-CN" sz="4800">
              <a:solidFill>
                <a:srgbClr val="C00000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4307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5081_1*b*1"/>
  <p:tag name="KSO_WM_TEMPLATE_CATEGORY" val="custom"/>
  <p:tag name="KSO_WM_TEMPLATE_INDEX" val="20205081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RESOURCE_RECORD_KEY" val="{&quot;65&quot;:[20205081],&quot;71&quot;:[76235679511]}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</p:tagLst>
</file>

<file path=ppt/tags/tag68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</p:tagLst>
</file>

<file path=ppt/tags/tag69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07-11T09:51:26&quot;,&quot;maxSize&quot;:{&quot;size1&quot;:20},&quot;minSize&quot;:{&quot;size1&quot;:11.2},&quot;normalSize&quot;:{&quot;size1&quot;:11.2},&quot;subLayout&quot;:[{&quot;id&quot;:&quot;2024-07-11T09:51:26&quot;,&quot;margin&quot;:{&quot;bottom&quot;:0.025999998673796654,&quot;left&quot;:1.2699999809265137,&quot;right&quot;:1.2699999809265137,&quot;top&quot;:0.4230000376701355},&quot;type&quot;:0},{&quot;id&quot;:&quot;2024-07-11T09:51:26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</p:tagLst>
</file>

<file path=ppt/tags/tag72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07-11T09:51:26&quot;,&quot;maxSize&quot;:{&quot;size1&quot;:20},&quot;minSize&quot;:{&quot;size1&quot;:11.2},&quot;normalSize&quot;:{&quot;size1&quot;:11.2},&quot;subLayout&quot;:[{&quot;id&quot;:&quot;2024-07-11T09:51:26&quot;,&quot;margin&quot;:{&quot;bottom&quot;:0.025999998673796654,&quot;left&quot;:1.2699999809265137,&quot;right&quot;:1.2699999809265137,&quot;top&quot;:0.4230000376701355},&quot;type&quot;:0},{&quot;id&quot;:&quot;2024-07-11T09:51:26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</p:tagLst>
</file>

<file path=ppt/tags/tag77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07-11T09:51:26&quot;,&quot;maxSize&quot;:{&quot;size1&quot;:20},&quot;minSize&quot;:{&quot;size1&quot;:11.2},&quot;normalSize&quot;:{&quot;size1&quot;:11.2},&quot;subLayout&quot;:[{&quot;id&quot;:&quot;2024-07-11T09:51:26&quot;,&quot;margin&quot;:{&quot;bottom&quot;:0.025999998673796654,&quot;left&quot;:1.2699999809265137,&quot;right&quot;:1.2699999809265137,&quot;top&quot;:0.4230000376701355},&quot;type&quot;:0},{&quot;id&quot;:&quot;2024-07-11T09:51:26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</p:tagLst>
</file>

<file path=ppt/tags/tag80.xml><?xml version="1.0" encoding="utf-8"?>
<p:tagLst xmlns:p="http://schemas.openxmlformats.org/presentationml/2006/main">
  <p:tag name="KSO_WM_UNIT_PLACING_PICTURE_USER_VIEWPORT" val="{&quot;height&quot;:5710,&quot;width&quot;:5860}"/>
</p:tagLst>
</file>

<file path=ppt/tags/tag81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07-11T09:51:26&quot;,&quot;maxSize&quot;:{&quot;size1&quot;:20},&quot;minSize&quot;:{&quot;size1&quot;:11.2},&quot;normalSize&quot;:{&quot;size1&quot;:11.2},&quot;subLayout&quot;:[{&quot;id&quot;:&quot;2024-07-11T09:51:26&quot;,&quot;margin&quot;:{&quot;bottom&quot;:0.025999998673796654,&quot;left&quot;:1.2699999809265137,&quot;right&quot;:1.2699999809265137,&quot;top&quot;:0.4230000376701355},&quot;type&quot;:0},{&quot;id&quot;:&quot;2024-07-11T09:51:26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</p:tagLst>
</file>

<file path=ppt/tags/tag84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07-11T09:51:26&quot;,&quot;maxSize&quot;:{&quot;size1&quot;:20},&quot;minSize&quot;:{&quot;size1&quot;:11.2},&quot;normalSize&quot;:{&quot;size1&quot;:11.2},&quot;subLayout&quot;:[{&quot;id&quot;:&quot;2024-07-11T09:51:26&quot;,&quot;margin&quot;:{&quot;bottom&quot;:0.025999998673796654,&quot;left&quot;:1.2699999809265137,&quot;right&quot;:1.2699999809265137,&quot;top&quot;:0.4230000376701355},&quot;type&quot;:0},{&quot;id&quot;:&quot;2024-07-11T09:51:26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</p:tagLst>
</file>

<file path=ppt/tags/tag87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07-11T09:51:26&quot;,&quot;maxSize&quot;:{&quot;size1&quot;:20},&quot;minSize&quot;:{&quot;size1&quot;:11.2},&quot;normalSize&quot;:{&quot;size1&quot;:11.2},&quot;subLayout&quot;:[{&quot;id&quot;:&quot;2024-07-11T09:51:26&quot;,&quot;margin&quot;:{&quot;bottom&quot;:0.025999998673796654,&quot;left&quot;:1.2699999809265137,&quot;right&quot;:1.2699999809265137,&quot;top&quot;:0.4230000376701355},&quot;type&quot;:0},{&quot;id&quot;:&quot;2024-07-11T09:51:26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</p:tagLst>
</file>

<file path=ppt/tags/tag90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07-11T09:51:26&quot;,&quot;maxSize&quot;:{&quot;size1&quot;:20},&quot;minSize&quot;:{&quot;size1&quot;:11.2},&quot;normalSize&quot;:{&quot;size1&quot;:11.2},&quot;subLayout&quot;:[{&quot;id&quot;:&quot;2024-07-11T09:51:26&quot;,&quot;margin&quot;:{&quot;bottom&quot;:0.025999998673796654,&quot;left&quot;:1.2699999809265137,&quot;right&quot;:1.2699999809265137,&quot;top&quot;:0.4230000376701355},&quot;type&quot;:0},{&quot;id&quot;:&quot;2024-07-11T09:51:26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</p:tagLst>
</file>

<file path=ppt/tags/tag93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07-11T09:51:26&quot;,&quot;maxSize&quot;:{&quot;size1&quot;:20},&quot;minSize&quot;:{&quot;size1&quot;:11.2},&quot;normalSize&quot;:{&quot;size1&quot;:11.2},&quot;subLayout&quot;:[{&quot;id&quot;:&quot;2024-07-11T09:51:26&quot;,&quot;margin&quot;:{&quot;bottom&quot;:0.025999998673796654,&quot;left&quot;:1.2699999809265137,&quot;right&quot;:1.2699999809265137,&quot;top&quot;:0.4230000376701355},&quot;type&quot;:0},{&quot;id&quot;:&quot;2024-07-11T09:51:26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</p:tagLst>
</file>

<file path=ppt/tags/tag96.xml><?xml version="1.0" encoding="utf-8"?>
<p:tagLst xmlns:p="http://schemas.openxmlformats.org/presentationml/2006/main">
  <p:tag name="KSO_WM_UNIT_TEXT_PART_ID_V2" val="d-4-1"/>
  <p:tag name="KSO_WM_UNIT_NOCLEAR" val="1"/>
  <p:tag name="KSO_WM_UNIT_VALUE" val="46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196675_1*f*1"/>
  <p:tag name="KSO_WM_TEMPLATE_CATEGORY" val="diagram"/>
  <p:tag name="KSO_WM_TEMPLATE_INDEX" val="20196675"/>
  <p:tag name="KSO_WM_UNIT_LAYERLEVEL" val="1"/>
  <p:tag name="KSO_WM_TAG_VERSION" val="1.0"/>
  <p:tag name="KSO_WM_BEAUTIFY_FLAG" val="#wm#"/>
  <p:tag name="KSO_WM_UNIT_PRESET_TEXT" val="单击此处添加小标题&#13;点击此处添加正文，文字是您思想的提炼，为了演示发布的效果，请言简意赅的阐述您的观点。&#13;即便信息错综复杂，需要用更多的文字来表述，请您尽可能提炼思想的精髓。&#13;恰如其分的表达观点，往往事半功倍，并祝愿您演讲顺利。&#13;单击此处添加小标题&#13;点击此处添加正文，文字是您思想的提炼，为了演示发布的效果，请言简意赅的阐述您的观点。&#13;即便信息错综复杂，需要用更多的文字来表述，请您尽可能提炼思想的精髓。&#13;恰如其分的表达观点，往往事半功倍，并祝愿您演讲顺利。"/>
  <p:tag name="KSO_WM_UNIT_ADJUSTLAYOUT_ID" val="10"/>
  <p:tag name="KSO_WM_UNIT_TEXT_FILL_FORE_SCHEMECOLOR_INDEX_BRIGHTNESS" val="0.25"/>
  <p:tag name="KSO_WM_UNIT_TEXT_FILL_FORE_SCHEMECOLOR_INDEX" val="13"/>
  <p:tag name="KSO_WM_UNIT_TEXT_FILL_TYPE" val="1"/>
</p:tagLst>
</file>

<file path=ppt/tags/tag97.xml><?xml version="1.0" encoding="utf-8"?>
<p:tagLst xmlns:p="http://schemas.openxmlformats.org/presentationml/2006/main">
  <p:tag name="KSO_WM_UNIT_TEXT_PART_ID_V2" val="d-4-1"/>
  <p:tag name="KSO_WM_UNIT_NOCLEAR" val="1"/>
  <p:tag name="KSO_WM_UNIT_VALUE" val="46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196675_1*f*1"/>
  <p:tag name="KSO_WM_TEMPLATE_CATEGORY" val="diagram"/>
  <p:tag name="KSO_WM_TEMPLATE_INDEX" val="20196675"/>
  <p:tag name="KSO_WM_UNIT_LAYERLEVEL" val="1"/>
  <p:tag name="KSO_WM_TAG_VERSION" val="1.0"/>
  <p:tag name="KSO_WM_BEAUTIFY_FLAG" val="#wm#"/>
  <p:tag name="KSO_WM_UNIT_PRESET_TEXT" val="单击此处添加小标题&#13;点击此处添加正文，文字是您思想的提炼，为了演示发布的效果，请言简意赅的阐述您的观点。&#13;即便信息错综复杂，需要用更多的文字来表述，请您尽可能提炼思想的精髓。&#13;恰如其分的表达观点，往往事半功倍，并祝愿您演讲顺利。&#13;单击此处添加小标题&#13;点击此处添加正文，文字是您思想的提炼，为了演示发布的效果，请言简意赅的阐述您的观点。&#13;即便信息错综复杂，需要用更多的文字来表述，请您尽可能提炼思想的精髓。&#13;恰如其分的表达观点，往往事半功倍，并祝愿您演讲顺利。"/>
  <p:tag name="KSO_WM_UNIT_ADJUSTLAYOUT_ID" val="10"/>
  <p:tag name="KSO_WM_UNIT_TEXT_FILL_FORE_SCHEMECOLOR_INDEX_BRIGHTNESS" val="0.25"/>
  <p:tag name="KSO_WM_UNIT_TEXT_FILL_FORE_SCHEMECOLOR_INDEX" val="13"/>
  <p:tag name="KSO_WM_UNIT_TEXT_FILL_TYPE" val="1"/>
</p:tagLst>
</file>

<file path=ppt/tags/tag98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07-11T09:51:26&quot;,&quot;maxSize&quot;:{&quot;size1&quot;:20},&quot;minSize&quot;:{&quot;size1&quot;:11.2},&quot;normalSize&quot;:{&quot;size1&quot;:11.2},&quot;subLayout&quot;:[{&quot;id&quot;:&quot;2024-07-11T09:51:26&quot;,&quot;margin&quot;:{&quot;bottom&quot;:0.025999998673796654,&quot;left&quot;:1.2699999809265137,&quot;right&quot;:1.2699999809265137,&quot;top&quot;:0.4230000376701355},&quot;type&quot;:0},{&quot;id&quot;:&quot;2024-07-11T09:51:26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</p:tagLst>
</file>

<file path=ppt/tags/tag100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</p:tagLst>
</file>

<file path=ppt/tags/tag101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07-11T09:51:26&quot;,&quot;maxSize&quot;:{&quot;size1&quot;:20},&quot;minSize&quot;:{&quot;size1&quot;:11.2},&quot;normalSize&quot;:{&quot;size1&quot;:11.2},&quot;subLayout&quot;:[{&quot;id&quot;:&quot;2024-07-11T09:51:26&quot;,&quot;margin&quot;:{&quot;bottom&quot;:0.025999998673796654,&quot;left&quot;:1.2699999809265137,&quot;right&quot;:1.2699999809265137,&quot;top&quot;:0.4230000376701355},&quot;type&quot;:0},{&quot;id&quot;:&quot;2024-07-11T09:51:26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</p:tagLst>
</file>

<file path=ppt/tags/tag104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07-11T09:51:26&quot;,&quot;maxSize&quot;:{&quot;size1&quot;:20},&quot;minSize&quot;:{&quot;size1&quot;:11.2},&quot;normalSize&quot;:{&quot;size1&quot;:11.2},&quot;subLayout&quot;:[{&quot;id&quot;:&quot;2024-07-11T09:51:26&quot;,&quot;margin&quot;:{&quot;bottom&quot;:0.025999998673796654,&quot;left&quot;:1.2699999809265137,&quot;right&quot;:1.2699999809265137,&quot;top&quot;:0.4230000376701355},&quot;type&quot;:0},{&quot;id&quot;:&quot;2024-07-11T09:51:26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</p:tagLst>
</file>

<file path=ppt/tags/tag106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</p:tagLst>
</file>

<file path=ppt/tags/tag107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07-11T09:51:26&quot;,&quot;maxSize&quot;:{&quot;size1&quot;:20},&quot;minSize&quot;:{&quot;size1&quot;:11.2},&quot;normalSize&quot;:{&quot;size1&quot;:11.2},&quot;subLayout&quot;:[{&quot;id&quot;:&quot;2024-07-11T09:51:26&quot;,&quot;margin&quot;:{&quot;bottom&quot;:0.025999998673796654,&quot;left&quot;:1.2699999809265137,&quot;right&quot;:1.2699999809265137,&quot;top&quot;:0.4230000376701355},&quot;type&quot;:0},{&quot;id&quot;:&quot;2024-07-11T09:51:26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</p:tagLst>
</file>

<file path=ppt/tags/tag110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07-11T09:51:26&quot;,&quot;maxSize&quot;:{&quot;size1&quot;:20},&quot;minSize&quot;:{&quot;size1&quot;:11.2},&quot;normalSize&quot;:{&quot;size1&quot;:11.2},&quot;subLayout&quot;:[{&quot;id&quot;:&quot;2024-07-11T09:51:26&quot;,&quot;margin&quot;:{&quot;bottom&quot;:0.025999998673796654,&quot;left&quot;:1.2699999809265137,&quot;right&quot;:1.2699999809265137,&quot;top&quot;:0.4230000376701355},&quot;type&quot;:0},{&quot;id&quot;:&quot;2024-07-11T09:51:26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</p:tagLst>
</file>

<file path=ppt/tags/tag113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07-11T09:51:26&quot;,&quot;maxSize&quot;:{&quot;size1&quot;:20},&quot;minSize&quot;:{&quot;size1&quot;:11.2},&quot;normalSize&quot;:{&quot;size1&quot;:11.2},&quot;subLayout&quot;:[{&quot;id&quot;:&quot;2024-07-11T09:51:26&quot;,&quot;margin&quot;:{&quot;bottom&quot;:0.025999998673796654,&quot;left&quot;:1.2699999809265137,&quot;right&quot;:1.2699999809265137,&quot;top&quot;:0.4230000376701355},&quot;type&quot;:0},{&quot;id&quot;:&quot;2024-07-11T09:51:26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</p:tagLst>
</file>

<file path=ppt/tags/tag116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07-11T09:51:26&quot;,&quot;maxSize&quot;:{&quot;size1&quot;:20},&quot;minSize&quot;:{&quot;size1&quot;:11.2},&quot;normalSize&quot;:{&quot;size1&quot;:11.2},&quot;subLayout&quot;:[{&quot;id&quot;:&quot;2024-07-11T09:51:26&quot;,&quot;margin&quot;:{&quot;bottom&quot;:0.025999998673796654,&quot;left&quot;:1.2699999809265137,&quot;right&quot;:1.2699999809265137,&quot;top&quot;:0.4230000376701355},&quot;type&quot;:0},{&quot;id&quot;:&quot;2024-07-11T09:51:26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diagram20220058_1*i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BLOCK" val="0"/>
  <p:tag name="KSO_WM_UNIT_SM_LIMIT_TYPE" val="0"/>
  <p:tag name="KSO_WM_UNIT_DEC_AREA_ID" val="401453a90b9f4fd5b1215058b8a2f2e8"/>
  <p:tag name="KSO_WM_UNIT_DECORATE_INFO" val="{&quot;ReferentInfo&quot;:{&quot;Id&quot;:&quot;2d2094633d9c481aa0d84a95a0159686&quot;,&quot;X&quot;:{&quot;Pos&quot;:1},&quot;Y&quot;:{&quot;Pos&quot;:2}},&quot;DecorateInfoX&quot;:{&quot;Pos&quot;:1,&quot;IsAbs&quot;:true},&quot;DecorateInfoY&quot;:{&quot;Pos&quot;:0,&quot;IsAbs&quot;:true},&quot;DecorateInfoW&quot;:{&quot;IsAbs&quot;:true},&quot;DecorateInfoH&quot;:{&quot;IsAbs&quot;:true},&quot;whChangeMode&quot;:0}"/>
  <p:tag name="KSO_WM_UNIT_LINE_FORE_SCHEMECOLOR_INDEX_BRIGHTNESS" val="0"/>
  <p:tag name="KSO_WM_UNIT_LINE_FORE_SCHEMECOLOR_INDEX" val="5"/>
  <p:tag name="KSO_WM_UNIT_LINE_FILL_TYPE" val="2"/>
</p:tagLst>
</file>

<file path=ppt/tags/tag118.xml><?xml version="1.0" encoding="utf-8"?>
<p:tagLst xmlns:p="http://schemas.openxmlformats.org/presentationml/2006/main">
  <p:tag name="KSO_WM_UNIT_ISCONTENTSTITLE" val="0"/>
  <p:tag name="KSO_WM_UNIT_ISNUMDGMTITLE" val="0"/>
  <p:tag name="KSO_WM_UNIT_PRESET_TEXT" val="线型上下导航版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20058_1*a*1"/>
  <p:tag name="KSO_WM_TEMPLATE_CATEGORY" val="diagram"/>
  <p:tag name="KSO_WM_TEMPLATE_INDEX" val="20220058"/>
  <p:tag name="KSO_WM_UNIT_LAYERLEVEL" val="1"/>
  <p:tag name="KSO_WM_TAG_VERSION" val="1.0"/>
  <p:tag name="KSO_WM_BEAUTIFY_FLAG" val="#wm#"/>
  <p:tag name="KSO_WM_UNIT_VALUE" val="27"/>
  <p:tag name="KSO_WM_UNIT_BLOCK" val="0"/>
  <p:tag name="KSO_WM_UNIT_SM_LIMIT_TYPE" val="2"/>
  <p:tag name="KSO_WM_UNIT_DEC_AREA_ID" val="2d2094633d9c481aa0d84a95a0159686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TEXT_FILL_FORE_SCHEMECOLOR_INDEX_BRIGHTNESS" val="0"/>
  <p:tag name="KSO_WM_UNIT_TEXT_FILL_FORE_SCHEMECOLOR_INDEX" val="13"/>
  <p:tag name="KSO_WM_UNIT_TEXT_FILL_TYPE" val="1"/>
</p:tagLst>
</file>

<file path=ppt/tags/tag119.xml><?xml version="1.0" encoding="utf-8"?>
<p:tagLst xmlns:p="http://schemas.openxmlformats.org/presentationml/2006/main">
  <p:tag name="KSO_WM_SLIDE_ID" val="diagram20220058_1"/>
  <p:tag name="KSO_WM_TEMPLATE_SUBCATEGORY" val="25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1"/>
  <p:tag name="KSO_WM_TAG_VERSION" val="1.0"/>
  <p:tag name="KSO_WM_BEAUTIFY_FLAG" val="#wm#"/>
  <p:tag name="KSO_WM_TEMPLATE_CATEGORY" val="diagram"/>
  <p:tag name="KSO_WM_TEMPLATE_INDEX" val="20220058"/>
  <p:tag name="KSO_WM_SLIDE_LAYOUT" val="a_d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LIDE_LAYOUTTYPE" val="topbottom"/>
  <p:tag name="KSO_WM_SLIDE_SIZE" val="888*504"/>
  <p:tag name="KSO_WM_SLIDE_POSITION" val="36*12"/>
  <p:tag name="KSO_WM_SLIDE_LAYOUT_INFO" val="{&quot;backgroundInfo&quot;:[{&quot;bottom&quot;:0,&quot;bottomAbs&quot;:false,&quot;left&quot;:0,&quot;leftAbs&quot;:false,&quot;right&quot;:0,&quot;rightAbs&quot;:false,&quot;top&quot;:0,&quot;topAbs&quot;:false,&quot;type&quot;:&quot;general&quot;}],&quot;id&quot;:&quot;2024-07-11T09:51:26&quot;,&quot;maxSize&quot;:{&quot;size1&quot;:20},&quot;minSize&quot;:{&quot;size1&quot;:11.2},&quot;normalSize&quot;:{&quot;size1&quot;:11.2},&quot;subLayout&quot;:[{&quot;id&quot;:&quot;2024-07-11T09:51:26&quot;,&quot;margin&quot;:{&quot;bottom&quot;:0.025999998673796654,&quot;left&quot;:1.2699999809265137,&quot;right&quot;:1.2699999809265137,&quot;top&quot;:0.4230000376701355},&quot;type&quot;:0},{&quot;id&quot;:&quot;2024-07-11T09:51:26&quot;,&quot;margin&quot;:{&quot;bottom&quot;:0.847000002861023,&quot;left&quot;:1.2699999809265137,&quot;right&quot;:1.2699999809265137,&quot;top&quot;:1.2699999809265137},&quot;type&quot;:0}],&quot;type&quot;:0}"/>
  <p:tag name="KSO_WM_SLIDE_RATIO" val="1.777778"/>
  <p:tag name="KSO_WM_SLIDE_BACKGROUND" val="[&quot;general&quot;]"/>
</p:tagLst>
</file>

<file path=ppt/tags/tag121.xml><?xml version="1.0" encoding="utf-8"?>
<p:tagLst xmlns:p="http://schemas.openxmlformats.org/presentationml/2006/main">
  <p:tag name="commondata" val="eyJoZGlkIjoiODI0YzliMWRkM2M5YzY2MTc0MDAwNWMzNzIxM2QyZGUifQ=="/>
  <p:tag name="resource_record_key" val="{&quot;65&quot;:[20205081],&quot;71&quot;:[76235679511]}"/>
</p:tagLst>
</file>

<file path=ppt/theme/theme1.xml><?xml version="1.0" encoding="utf-8"?>
<a:theme xmlns:a="http://schemas.openxmlformats.org/drawingml/2006/main" name="WPS">
  <a:themeElements>
    <a:clrScheme name="">
      <a:dk1>
        <a:srgbClr val="000000"/>
      </a:dk1>
      <a:lt1>
        <a:srgbClr val="FFFFFF"/>
      </a:lt1>
      <a:dk2>
        <a:srgbClr val="1F3041"/>
      </a:dk2>
      <a:lt2>
        <a:srgbClr val="F4F7FA"/>
      </a:lt2>
      <a:accent1>
        <a:srgbClr val="2F6499"/>
      </a:accent1>
      <a:accent2>
        <a:srgbClr val="6490A4"/>
      </a:accent2>
      <a:accent3>
        <a:srgbClr val="6C9995"/>
      </a:accent3>
      <a:accent4>
        <a:srgbClr val="5A886C"/>
      </a:accent4>
      <a:accent5>
        <a:srgbClr val="7AA972"/>
      </a:accent5>
      <a:accent6>
        <a:srgbClr val="71A14D"/>
      </a:accent6>
      <a:hlink>
        <a:srgbClr val="658BD5"/>
      </a:hlink>
      <a:folHlink>
        <a:srgbClr val="A16AA5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3041"/>
    </a:dk2>
    <a:lt2>
      <a:srgbClr val="F4F7FA"/>
    </a:lt2>
    <a:accent1>
      <a:srgbClr val="2F6499"/>
    </a:accent1>
    <a:accent2>
      <a:srgbClr val="6490A4"/>
    </a:accent2>
    <a:accent3>
      <a:srgbClr val="6C9995"/>
    </a:accent3>
    <a:accent4>
      <a:srgbClr val="5A886C"/>
    </a:accent4>
    <a:accent5>
      <a:srgbClr val="7AA972"/>
    </a:accent5>
    <a:accent6>
      <a:srgbClr val="71A14D"/>
    </a:accent6>
    <a:hlink>
      <a:srgbClr val="658BD5"/>
    </a:hlink>
    <a:folHlink>
      <a:srgbClr val="A16AA5"/>
    </a:folHlink>
  </a:clrScheme>
</a:themeOverride>
</file>

<file path=customXml/item1.xml><?xml version="1.0" encoding="utf-8"?>
<s:customData xmlns="http://www.wps.cn/officeDocument/2013/wpsCustomData" xmlns:s="http://www.wps.cn/officeDocument/2013/wpsCustomData">
  <extobjs>
    <extobj name="334E55B0-647D-440b-865C-3EC943EB4CBC-1">
      <extobjdata type="334E55B0-647D-440b-865C-3EC943EB4CBC" data="ewoJIkltZ1NldHRpbmdKc29uIiA6ICJ7XCJkcGlcIjpcIjYwMFwiLFwiZm9ybWF0XCI6XCJQTkdcIixcInRyYW5zcGFyZW50XCI6dHJ1ZSxcImF1dG9cIjpmYWxzZX0iLAoJIkxhdGV4IiA6ICJYRnNnWEVSbGJIUmhYRzUxSUQwZ0xURXVNVGRsTFRjc0lDQmNSR1ZzZEdGY2JuVWdMeUJjYm5VZ1BTQXRPQzR4T1dVdE55QWdYRjBnIiwKCSJMYXRleEltZ0Jhc2U2NCIgOiAiaVZCT1J3MEtHZ29BQUFBTlNVaEVVZ0FBQlZFQUFBQlRCQU1BQUFCa1BscE1BQUFBTUZCTVZFWC8vLzhBQUFBQUFBQUFBQUFBQUFBQUFBQUFBQUFBQUFBQUFBQUFBQUFBQUFBQUFBQUFBQUFBQUFBQUFBQUFBQUF2M2FCN0FBQUFEM1JTVGxNQVpwbDI3N3RFemQxVWlSQWlNcXVOYUp6ZkFBQUFDWEJJV1hNQUFBN0VBQUFPeEFHVkt3NGJBQUFYcEVsRVFWUjRBZTFkYTJ4a3lWVytIbnZzc2RzdlFoQ0tJTmpac0x4RTFzTWpDRkJJVzhwS1dYWkJiY0pER3hMU0RZcEFJRUZiRU1JS0ZxNFROdG5oMlNZQndTcUJub1NWaUFLU1RUS3JHWUtnRytXeEVRRjVSRWkwUEtRZUFnR0pDSG8yYVRObXMyeHhxdTZ0cW5QcWNkOXV6Mjd1L2RGZHQrcWNxbE5mblRybjFLUHRJS2lmMnd1QnhoczZ0NWRBdFRRMUFrNEVsdGl1TTcvT3BBZzhiNTIrMTIvRkVKaDVVVEcrSUpoam0wVlp2NUQ0WnRtVFgwamRQYjIrTmxuUktkOWxuZE1UNjdsVDh4eWJQSGM2YzVZOWFiSHRnczF2MVNPUUJia21ZeGV6ME5VMHlRak1NdmE1WkFwdktYdktXMVFYYUFSYXJMQXQwSldjVGFwOTQ3VGFQZjlNN3BybldGSG50TWllenQzYWM1QWhEWE13QllWdFFlVndyZHc5VEs3ejc3OExsL2RPTGNLK2tEL21CTjlVMERtZFozdTRWMU5OLzlsL3RPNzUrVTVpay9hZ05QN2dBZmFXbHlVeUZTaE13eHhNUVZGYlVFQ2FGSll1MjAra21HZi9pOHNaTy9uUFAveUdGendpbjNmZ3dsTHBOY1orODczZjlFV3k0a2NlT1V5dERueFRRZWMwS0tqaHFTS2xFM3dDaElibkpVbVUxcUNzaElMcHJVbE1CY3JTTUcveVZtK1RRUFY5TEZsVEcxdEVVMWNFWU9pak9pYzZRcldLNURBTmV1NmJDanFuSmt1ZkIybk5GeXQvakIxL3k4Yys4bExHUHVQbnR3WmxlY3h1dmZCdmZvU3gxL2laaXBTTUJORG9ZMGhyNGFhZ29DMmdGWlYvZXovSWttUlRHOS9NaUtZdW9sNko1TTN5TXNRMTlNMnFVMnZtdnFtZ2N3cVBVMnMvSFlMNTF1ZkVISGtmbTNSOExkaUQwbVdUNjBEOVlUWVorcGdLNWFkZ1BzdStCQkErdFhndmg4akxYSkFrVGYyck5wUmo3Ny9FR2ZCek1VZHp5YVFIdUZwSXA2L3FtMCsyZ1c0OXVWcG42VExwbEpQa2xESzd4MEpSZytBSjlqL3VKaHlETXNQWUx3amlNU09MQm5jRk9YSlRNSitiekFQQVo3NmZ0M2pIL1NBR1BQdWVycjN0enA0b3g1cTZLbkwweHkwUGI0SHNzYTVWcEhaVDYyaHRkNEZ5TzVYT0psaGlOKzNNYWVTc3FLT3hSbzlkdDF0MEQwcVRUUTRGN1VMRlJqVUY4K2FUUVFnSXI5dHlUalhuSE1ndytST1FaTi9UN0JZUTNQczR0YWtYSUE4LzFZV3BRUS9YQyttaFJ5eVZQY3ZXRjRDdWlITTZzN1BVT1QyMXI3aTJINXlEQW9ZdHRyL0xyTnJyQ2ltWXQ3YURMaUM4clNBL204UzVleDUrMFhVK1ozeWErcFdYZnZxRkFlZ0N0cWxySURoK2ZMd0Z1b1NyaFRSdTFWM2IzQ1FvNnB6TzdDejFRRS90R1ZkODR4eVVEekZsaWJjS1RVdzNmcENialBrc0xQdUwyZ0p2azRVTFFyK21pam9OVFQwNitmMlA2YmE2K1Rmck5iT1JXbWEvOHMrSEttK2UzVkJwWDZJSmtTeUlYOFE1amM4bzltcXdIZDJiM29sTzA1UXhLUEE2akFtT1pCeEFHUXErcFdBT3BxQ3dMU2dvVVFLYkFZcEZhV2hxRnk4REd1QWRLbnZtV1FmVmRTV0RLdkhXQ3pxbnN6cExuV1dYZFNlYnJrQlZGTk5CZ2YwV0ZUTkE5SVZxMEhVVlM2Vmd6azFCVVZ0UVRLQWtMZ3FLVFdsb2FuTWJrYXg2b1VaRVdaT3pSRGZILzVmS3gzMVRRZWQwWm1lcEM5Z0JqUEFMNlM0ZEZOQk9kVWtCNHRodFFscnFKUVZ6WVlnSzJvSlNjam1aS1NnMmlhR3A0MDFFc3FFQVJKbEZrNnVmUlp3ekdTd0g5MDBGbmRQNWF0Y2xTUENVNUJwV3pvRzNrM1JRUUZkVTBBNzJGWHUxbE9iU2lwTXhGNmFnb0MxSWE3bEFPUVhGcnNEUTFCQXRvWllySGU4Rk5Sb2d4SkZ5ZDdaRU1rZjRwbUxPYVlBVlJ0WTNqZThqSEg2djRSZlNPaDJVTGFhdjA4QVpZWVZyZzJUTWhTa29hQXRJZDZwNW9hRFlkUnFhcWtKN29GekFMelpuenB3MXZTcUc0QWkvZUNxS2d1UkN6dW5NemxKSGVCODNxMDF0TWZaNWlVR0RzUXJQZ1pNeDM0ak9Ya0JEem1waXkxNkw3M3lhMm1DSSthRElUaWJpcDhuQlRmMitsQUdhbWVqbUJNeWsvQnMzdmJNNlMrMHlGT04wdmIwa2d3SjdxRnBUK2I0U2Ntc2Fza0twWk16ajlYSWhXMUJJbkdRbUFvcURsTnJVZWVTVlY3ek95MUZOZWxaM1Y5T01Nbmk0eURjVmNrNHJPdTdUYlU0bGRZVDE3TURyazhpZzhEMWpQWXZoNVhKbG9pWmlIcHVDMnlaUUphQTRJS0NhR2h4cWtndnhDWi9PS1pWcUlPN2VmZWpGazR4OVU1RkFkYW5LOWJOSFBIZjJHcjdPMEVMVG5wS1RRZUdYZ3JTbVFpaXdRNGxMdkNWaUhwc0NZUXU4Tzc4bEdzL0xTa0J4TUJ1YWlpakdGUzVDVWJXUVhDVmJxN1JNdmNXK1NleW83cW5jVElrek8wc1Y5dWt6c1l3emZzdE9Cb1hmYmRTYTJxdDBtMHJEWldNdVRZSERGaXovd3hmZmRYOXJYM0V2M1gxWnBVOHRRVUJ4dE9MVjFFWExDMzBRN3JKL2xhT0szRm45cDlKWnBHOXlPYWUvL2Exdi9QUkRhQ3ZoMFh0cGZWMjBEenhkMExsOW5NUWpmTVZ2SE1tZzhPdHJSRlBWOGdwNnRmenlOMHplM0tIZEsvUm1ZeTVOUWRBSEFmWklwVEJkNEZsWGVRZFZicDJwV28xRWlDTW5vNHkvZWpYMWl1RVJHdStCbndNd1ZzR3Q5RVpyenlHSWtTVjlVOEFIbjRvUzNhTFJ5ejBZNmc3aEhpUDZLWU1PenB2RjkvNUNmL1JFQm9YYVZDaEN2dXdESUg2UG5kRHVrYjVtZkxFeFY2WWc0SGhxTktGQ3ZzYURaeWpyaGcwSlVpN3pxLzBPaTJwcW0yNGt3VzhEanI4OFdHNmltVlpVMFBNYUEzOFZ5amVKTzFoNmVnUEhrY0JSaXpmQTA1L1h5TFRObmpib0cxdzJNYXpubWY4WUxzU0RRdU5VS05JWGQrRzNBZDh6REQ1WWdaN1ltQ3RUNExBRmIzLzNHRjliaGJtazBmWVBXY2tTQW9xakxwOU5uVkhYZXlLbUEzYnJPcVFhUFQvK2p0cWRXUnRvSjhkSndET1ZiN0tkMCtLMzN3WHFzSzFZbTJqNjg4d1pqT3VVUVQ4UGtqSDJJRWpSRnJmNGxaQWtFV0pOcFd0L0tGTHpESnpGTDNLK2F5aWFJZlZrZjdFeDE2WkEySUo5V2hmTWNMMC9BenF5VFl0UDQ0MkE0bWpBcDZrRHVnRjlWZjR3Yk9SZDBEb3FkMlkxME82aGs0Qm5hdDhrbkJNS1NnVUxtTlViSXNFL1F1UFd1bkdXT2xYUUd5MVFWSTdWRSt6WGxZQldnZ3dLTi9zM0ZVbVBxUzNaUmhpYjE1WFNoNFVPekxVcHNHMUJFTUJabVRidGdQYW1FdkRVRWdRVVJ5cytUUjFyUVlGcnZpVVhzcXRaWExlakhaMjFHbTNwNnd4WFN2c21oM01LZ3BHY09NQUxJMDJOOUlCR0tOTUYvYU9nZHhCWWZ4d050TjIvRU52VUFKUmJMNktBV1JxejF5dXFjVm5uYTJPT1RJSExGc0R2WmJUemJETExxRGMrK2FPK1oyajNOMU1PQmNWbThXanFQTFgzWFFYYWJPa2psQzY1VkdWTEpIS1FiM0k1cHcyRUhVUlJHbFRPYkp5bHBvQmVNZWFOTmhQUDhWRDB3LzBSS2poNStSWUtBN21CalEvWUlDcVFycVFwRSs3cTBuTnR6QytnVWJBWHJiQ1JTT3c4V3FKR2pWMkpldW42SkNZdVhUUkZRVUZSMlNyaDBkUUx4TjZEV1pMQjAySnBUZTFSQzZna0lZbmV0bjd0QXg1NytwV254a3dmKzhMU2xaYjJwRkdLZUZKQXJ4cHptRGo4K2U2b2NmZG5TRFMxajViN1hHbmkrR3JFMk9XWXZWOVdVMjNNc1NsdzJJSTVkQUFCczhmU1BqQmR2cWZvU1haSVFMR0I4MmhxbjlqN0QrbWY5OHl5amwxSm5weEZ3d0k2ZWJGdmNqbW5salE4d0gyRUlnRmUyUXJlNW9IM0ZOQXJ4enp5LzByTHVFam1Rd2NGQkZTYlFQeDNWcEdtTHJla3lvS1hRQnRYWmwxWjNoMllZMVBnQ0ZReHFMQ3cwOUZKM054cXk2ZW9oZmN4S1NoMnR6eWFTbjlaQVdMeGhUOS96bXRqRm1Yay9ieGdXRUFuUC9aTmprQ1Z6UElENC9iUk9ScTRFRTEyZ0Y0NTV2R2k2cVRqN0puSXBJTUNWbGk1R2REYWVQY1lVaXFvYWVzVmw3L1NoQkliYzJJS0hMYWdyMGM4R09EbGEwSXJKWXNvS0habGJrMmRVZDZlYzhENEtvZDZwRkoyWFpseU5oS3RUVndGOFUyMmN3SWZxVVlSdHFXcFNPWlo2clJCZno2TDdJM1NQaHNXWTFCYWV2T2l5NlNtd2dTOEVYTXVxNVJkVmFZY0cvTUx4T0RZZ2VvV0NxOUFrbUdtWnNvUkdhQllsYmsxZFU1ckFuQWNvWkEvVkNwaVZaVXRvNlhNY3dKOWp4Z1IwRFZxaU1GSEtnS1lSblJsak05U2VSTlRCdjBKOXRZNFZQMDFid2VOUVlIK2RXTGE5amoyL254cE5Zd3pGN0pBRnRNNnYyek0rM0xkRWRIM29MVjl6TnJUNFpWbENqQmRoV2tERkt0bXQ2YjJ0U1lBUjF1SHFZK3hUYXVLWEJrd2ZkUHBqVHNIL0xpUHJDa2dZMGZXTXRDMko4ckNaNms4WjdxZ0wzRlAvbUVRR0E1NXJrc1p6ZStRNmdWTXZOMklaUDRwbUZkaVNRSkhDSExudXRGT01NOW0xYTUzQitZOUdubHVnTGg3aUJXMFV5MmlMRk9BNktwTUdxQllWYnMxTmRTYUlIYUI1UmJvZkt2b3lrNDJ2S0FucTh5eXZ5L1FZd2ZZWjRxRHQ1aDBnQlpSQjlyMmlOS0d4amgrMXhsVEFMMHRiTk52ZzhTbXJVZmRES21tQnFGY1VsMjVEelJWQkRNanJTdXZ4NE9CYXNtY3RERTNUSUVWcUlKdXEwWGNBSUdkdVVsQ3VPelpldjBuUW1XQ1Fncmh4YW1wc0N0MVdSUENOaytzT2UvdjRmeUlJcHNZcXJZUm8zNUhGZUNFNFp1c1FMV3YzU1dlL2FLS0dXT2hXaTNvSDNHRC9wT0hzZmhYb3hGdWpBRXpaUlJ4MTBRNk5EUVZCaUd5disxOVlCUUF3WGRrOWhyZmFpTldHblBERk1DUklMVUZPTHc2b0ZiQzZreDZSbytENFhvNm1EYzBRTUZsUE8zVVZCQjBYeE91Q2N3YmYvSERYOFBZRCtuc09KVk5ETVZHL3dpbXlxWUp3emNGRzlETlBVU3lwVU1JTUpPNGhIZG9CMUVHUWFXZzh6akUrVWdMRk1ZUjU3eUFaWk5Jb2w5Q2dpL2tqeU1GLytobmVhUWwvQzYwc2hzRWYvN0o1MEh3RW1teFpoY3oxeWxHQnhIcHBJMjVhUXBNV3dEOWhOYkZBMWFyN05MRUtTclB2S2hsRkg5NFlCKy9tMm1ucG9KdURqVmhWN1YwL0RLZEsxT3EwRXdRTVNRMS9FNklybjlVQVVxWXZzbHlUajF0cmtiU0hFbitJM3FXeW5tckF4MkFjVDl4VkxlcUlnMllRZjZ1aHFhbUxyYllxdzhiUHdXTEFDamlJVG0vdGhJLzN6dVVYVlBmc3NqNnpvcTVhUXBNV3pCZ3lua0NmcGRWdzhVUzc3SGtqREplT2NUMWhTWW91QkRTVGszdGE1c0ZKRnZnR1M1ZCt0bFB2ZmlkQnE5NHpTYUc1QVJmZkZPbXZkK21iektkRTNoOEZVTDBkREtxcjJtczJBWWE2ZktnTC9VaWpNM1B5WU5SNDMwMUsrQ0tDdG9tTmJvYVdvT3kxT0pWZmlkZi80bXBESjZBWGJyMDhPdnUrTGFod2N0ZnkySnVtUUorUElJWHJYMGRYaDFrV1ZnNFpNeWRGVnFnMENxY21qcldHM3hBRFZXa2F4ZXQxZnNHTWUrMnQxQVc5SlVleWh3K2p2dnloUjhGU0c4THBtdEg1WXVFY1piS3oxODZNY1hwZzQ2M2c3WkE1a01xbTN3RFJIVnZvc3lWTzN1VGY0RWs5SFFidm1CWWpCa1hrUlg1dERHM1RJR3dCWEt2QWRvQTJlT1d3UG5mVjZUUi9Ed09VRWdsVGsybDRUV0F0MHQ0U3J5c21XR2xxeTdMTndVYk1IQmFCaFI2anN5L09HYWVwVTRWOUJsc2Y3ai9OL1V4N20zQ29BRFlONEFLYkJ4U0hCZEkyZk5zekcxVHdHZUltdEhjT01uV3I1blJWZloyYzFJbWdDSnFjbWtxQkVsNE13cjZzSm16VlM5NTE3S0JOcW50bTRSemttWlVHSnhZYmVIUDZScmh2bm1XT2xYUUY3QUhoVHRkUHR6OGd3S0JqVmhuZ0hhVjNFVFZ1TnFZMjZhQTJnSVVYclZKbDNTbDFhZjhvRVJ0dVRRVnJBR0NpWU8zWHBWZ0I5N1IweTNZdnNsd1RnTVZlc0wrdUdHMjVvejRmNnFnRDBpWUJNTHQ2RjdobEg5UStFcnFPcEJDRjlXdEZjeFpKRzFoN2pBRjFCYUFGTEZkQVBkbEFCeExjSHZjVDRXVkI0b1UrYmtlQjYrU3A2ZVV6Ritkd3pkUjV3UkdvaE94Ty9aZkRGblRRYThROHk3Wk1RUGc5dHk5OUdzcUhNU0tpNk5INWZlR1ZOTVc1ZzVUUUcwQm1LclBSK3hOejRTcCtxNGt0T1lISlJMRlpWUHBoT2FhcW5wZE1wSEpQanQ4RTNWT0IzS3BBdU82Ymtoa25xV21nbDRsNWh2VWlMYnpheXFzZnNTR0YyanFUYU5uUlY5dHpGMm1nTmdDVUlvOTBSeWNDRngwdHRzRnBmQThPSEIwOG5veVE1LzVqdWxkbWdwaUlOY0RQVVgzd3ozTlpNem16czNVTFpQVjVadW9jd3JscWNtRzJyNlVsWmhucVh3UnZTY0tmYUJYaVhtVFhucHFvbFdnRkZCOCt3Y0YzSm13Wm9Nc2V5U2tUdStMamJuTEZCQmJzQ1pqdEtZdlNxMzhybVF4bTlva2UydXdXWC9paFNGbkFiOWx0Si9DNC9KTjFEbkpNQnBxTXlzenoxS0RWTkNyeE55d3FYMnF1THJmZmswRkRiM0I2VURzUGY1ZHdXTmg3alFGeEJiQTdCWEFna1BxVkNCQnRpcjhvRVQ4THBzNnBwcUtUb1N5dGVtbjRsY0lUT1V5cVoyK0NUc25NQkxSelNySG4vWXd6MUw1SHd1YUh1aDlxbDVkWTNXbmVtb015bXp2amJLb0dlc0cyTlpkbVZmeTI4Sjh3Ym5OeXhWYWJrMGR4T0hWT09rSHRpWEZzdGdOVUt4eWw2YjIxTkpQa0c4Um03cXNVTFhxU3MrQUFVaWRwYUZ3ZjJaZE1JUnk3R1RvdWNwT2hpYlprVGtScGdyNmlBYVhHOGJxVGdsckRNcFlUMTk1UlJIVzNIdUtQQWdlNzZDWG5Fa0w4eTVhTHFPNlducHM0dkRxY2ZZTUtqL3RwQUZLc0hMblMwaVRMazBGa2ZYbVpjQWpHTVJ5VFYxY1JKbFprMnNhalpobC9zNS9wOHp6YmtNRVcrRlNLQkI1RDNpV1E0ZHpQY0NpOG9xbkN2b2NEZXUyWk5UMGQ2KzZ6bVZSVDZoVkUvTDRrblU3S2dOMzhiUklRVlI5TThyaW40M2VSZjJTTjJWaDdqWUZRUlBFaU8xNEZGNkJET3Q1R3l0QlQwSGhQekdtbXVEUVZMNVl4UHZwQTduVTVtSTBlbnNscElHcUREdHpZTWdEUzZCRFZ3UElPUUgwbTBDeWdaZDlrc1U4UzRVZ20yOE5Ud24wSlhKaUVyVGlTUTJ5VXpNV0VrMkZ3MkVXK3hIWWdvMTBFc1lBdVpaclV1VmxOL044bTVqUHN4OXdYbDNzZ3hpUmdZckNLN2k1K05vODdaU2xEZW5FQUNHa2FZcHFCazFGNjN5UkIwZTlSRlBCRTNXVUdGY25RNVhPbnhoQjFkY3hHNWVIWE9jUHVzZE9ISDhjQ0dNeHVtS2MvNUlkMjVKWVo2blRCUjJzWTBmM2JrWTZjQkFZNTR0bExySldNSTJrV3ZaVm9MV0ZocWtSbHZsdnFpT29IbU1PSSs1OW9rQTFDcSthL01MTUZKK2VuS1ZSbXp5OEpodGVFTVdZN3B4ckQ3YXBnUDhOS2ZGS3J3eG80bytoWXRUNFgwQlFjWHpVUmdnNXZtZFhrQnh3R3orci92cWpGSTEvVzJlcFV3YTlLWldUQzNORnF1Y1krclBEYytSREI0WGpIZlVNZnRZcWdUOUNNZUlUcGF4REY2ckhtUE4zNzlQaElvSXU3d1hQWjYrUTRrN25HMlRhUkMzeDhKcTRralc1NWFPSnVEZVNnSW5jcHB6eTRISnZIV3JDL0trK1ZJMVJFemRQOFYxWWZERVRhSTBuY2s0ODlKeHBUUzQ2bWpmUFVxY04rZ0thZG8xUUhrbURZbUlORnY4a2NsTkxENTQrWGhyQ3ZKWG9RTVFna1o2Si8xRzE1c2lWNmtQcnNsYk9HTUs3OTlubEZLQVRYLzhvdTFlMno3Tk8vL2tFeVBRa2FoSUNJV0pUVjlxUThXVlVEa3RURjlUOC9qR2k5cFF0eTFzZldzT293WjhQZ09jaVlrM3lUYkVhd056NjY5YmtqeEdUU3ZhSjFrUDJsRUdIR3pPdmtjSmNVNTZvRFgzY2tkbndiUTVLKzZuOXFEUysraTllUXNrK3J6UWVWWkVqMllmV0VlYmNndnNmWVF0R0RINEkvdW9jVFpRa2JiejNqazkvbjVEcDVIV2YrcnIxcURZZUU4bTQ5QVB2dnV2N1c0TGdMZjk5eDd0MGE1eUcyTlJHR0svQ2ZvZjloaVlya3RxQXFoRnFZcWxEalg1WENPVDc2RUNqRUVaUDJIRTh0b1lRYmJraktQTkhVd2I5S3B0d0dlR1pVZE03MklEdXhQZzdCMlgwVE1UeUdGNW9YWTFYWVl2dEU0SllSSnJqazdlT2FrZzBCWkVWYTRLUmR4cUNISzNtSWVWTGVQM3N4S3hqUGIwSHVwUVlXbTVUbnlZdG5XZTNPa0h3OFg5amJ5TForVi82VVBXUXNMVkJsVzZnbkJBby9BL3ZCZDhGK05WRHhLS1QxbGxxMEp3eTZIQWRsa01WQkgvYWs4ckovNitCOG1QT1FabGxiK0w5Z1k0OXlGbmpwODNlQ05QeTVhMlRkWmxUN0xzUGVBMDFLOS91OHovaTNIemo1R3ZkK09wYUtrMDEyTjJYZmk1NkhuaW90UlBYUFJQK2pHeGxNTG5uNFpqZzB0MW9tY1hSM0paRTBmZnZNWFlQbUY5ajY1UFNaSGtiV0hjSVpzTmZIdXdpVm1nbDRka0d5aG4yNW5jZ0JweTB6bEtEYVlNZXJQUVkrOEVYdlAyckdkN2krZEpiRjJNeDNZT3l3WTdmOWNoTGpiWHRZbzlOSG9MZlZIZHdEd3VrYmN3TFZIS2Jzb0RkbGNoS0NmL3hBZmJ3djE2WGI0Vy93YnFZT3cwUVMySk5MVncxWjdUT1VrdlZWb3g1SHREanozL2xZRitPZUY1eFNIaFcvcWgzOGt2ZlFiS0t2RGd4TDFMUmJjaXoxQ3JyNWIyZGV0VGh5d1k3WHZLY0JkWlphazcrU3NnYlAzRi82NTVYZFhMVjFmaUtoOWdySy9tL05JNW1YWmc3eU9xc1ZBUkdtNmtrR1Ftc3M5U01mRFZaalVBV0JQb1hzMUJsb1duSkhjd3N4RFZOalVCT0JMWTZPUmw4NVBOMGM4MUhWdWZYQ0JSRG9GV016ZVk2UjArQ2JJSTZwMGFnQkFJcjVtNTk0YnJXNkRXeHd2WFVqRFVDTGdUT3lUTXpWMkd1UE9zc05SZDNUVndqa0l6QWxadko1ZGxMcmJQVTdLdzFaWTFBS2dKYmwxTkpzaEUwMUkyR2JQUTFWWTFBSGdTVy9mK3lPVTgxUUR1ckx5Zm01S3pKYXdUU0VWaW9MRXhka1BmazBodXRLV29FY2lPdzlkdzZTODNkLzVyaFdZTEFUR1hPUHppbzdFKzlQRXV3cThXY0pnSmRjbWU3Vk12MVdXb3ArR3JtWkFSK2Q1aGNucjIwUGt2TmpsVk5lWllJck5abnFXY0pmOTEyWmdUV3JPdmZtVmxyd2hxQktTTFF4YjhXbW1LN2RWTTFBdmtRNktPZmd1WGpyS2xyQkthSndOSnJwOW5hczdXdC93Y2JLcDd3YmxZMUJBQUFBQUJKUlU1RXJrSmdnZz09Igp9Cg=="/>
    </extobj>
    <extobj name="334E55B0-647D-440b-865C-3EC943EB4CBC-2">
      <extobjdata type="334E55B0-647D-440b-865C-3EC943EB4CBC" data="ewoJIkltZ1NldHRpbmdKc29uIiA6ICJ7XCJkcGlcIjpcIjYwMFwiLFwiZm9ybWF0XCI6XCJQTkdcIixcInRyYW5zcGFyZW50XCI6dHJ1ZSxcImF1dG9cIjpmYWxzZX0iLAoJIkxhdGV4IiA6ICJYRnNnWEVSbGJIUmhYRzUxSUQwZ0xUUXVOV1V0T0N3Z0lGeEVaV3gwWVZ4dWRTQXZJRnh1ZFNBOUlDMHpMakZsTFRjZ1hGMD0iLAoJIkxhdGV4SW1nQmFzZTY0IiA6ICJpVkJPUncwS0dnb0FBQUFOU1VoRVVnQUFCUDRBQUFCVEJBTUFBQUQ5NDlUUUFBQUFNRkJNVkVYLy8vOEFBQUFBQUFBQUFBQUFBQUFBQUFBQUFBQUFBQUFBQUFBQUFBQUFBQUFBQUFBQUFBQUFBQUFBQUFBQUFBQXYzYUI3QUFBQUQzUlNUbE1BWnBsMjc3dEV6ZDFVaVJBaU1xdU5hSnpmQUFBQUNYQklXWE1BQUE3RUFBQU94QUdWS3c0YkFBQVVwMGxFUVZSNEFlMWRlNHdrUlJudmZjMCtldVoyYzJxQ29Oa1ZCTVVvc3hvU0pRS3o0cW1JNkt3QmlROWt4bmlpVVhRM3lzTkVaUlk5dkUyVXpFWTBpaWl6b0NoRWsxbnhrQlBFR1FMaE5JVHNKaHFDajJRdmlsNmlpWFBnSEx2eXVQS3JycTVuZDAzM1ZQZjA3TzFPLzdGZHorK3I3MWRmVlgzMVZVMnZaZldlcmlGZ1gxM3NHdThlNHg0Q1kyaStCNEtNd080Sk9kNkxCU05nak5rZ21ncW12cU5LREtDbmQ1UzhjUWhyanRrY0tzYlJnRzFFWXhBMXQ1RTB5WWhpamxtMkI3YlNSVG1FcHBXa1hqUUFBWFBNMEhNQnBIZGNkaDZobWEwa2RPRUVHQTNHbUkyaUY3WVMxa20wcFhDNEpaY0JoTkIvVzVaSU5uTU16Zm94ekp6SFUzOFJ1NGJhdDEzZDNQOFR6aUVnWkk3WkVGb0lvTjI1N0YrL1psL3p4cnRYV2pMNDQ4VXRzMDB5eTYyM0Y0T2dmMXZKSmxuM2QxRDBveHNvY3JmRjNvZVpBb0NBMEROcklmRTF4NnpXUFZ2bkU0Nk02SGl4aFpBcDlMOFd1V1paQ0czKzYwZHZmUGt0OUxsVkpwUER6WXA5UXBGNXRCTXI2L1FQYmI3cXFoWDc4ZThYVU54YlNMdUFMcm5xTng4dm9PTlV4UU1hbkFQSXpERExvWkFzQWxyUWZ2WWh0SEgzWHg5OU0wSWIrbEZtWitQWHZ3ekdTbndVQXdSTW1hMWtBSTRocmY0eEllSTI0ZmVpdCtMK0JQVGZHYTVmelRFckhRdkhJZlpTZmVnNVIvTy8zY0xhc3M5RzhldmZLT3MyTjNCVWttMEF2UXpTV3kvUlVvVU9SMVpENk45eXZHMUlvWThRZ3BseXVKblZITE4wL1AwYkVvdmNNMlRpVFVOdlQvblhlYWdBZWJHdnZ6Q2h5TSsweEgyd21ZTHNyV01BbG9MMUwrN0JzdjRNUmVRZ2VwRUdXNzNOTVJ0RDh1aHZ4U1hXdkZHMDVOS3IrRStBM3pxOTdLaEo3UHEzeXlITC8yekljdVdldGtxUU9TR25kaTJHZDViemZ0ejdtUVF0N0JlL2lzRnBlY2JRem04R0Y3Y3NjOHk2ZHZwMmdMazRSZ0RJb2xmS0xDUmZkS2dEOHgvbUp6NnErVGRqelVIMmpMZEZYVW1CNVRkQS81clRNVGRzRE5VWnhjbFF1NHE4TVdaZE8zM0xvZmV0RVNueGVqakxCR2FCVnk5Ky9wWFdjQWYwYjF4VVBnZ3ZNWlk0TUFDQUE5Y3RZd0NXR2xyOXl6dUNiRXhJN1k4aFVoTzJCQ05oWERzUk1HdDB5OUFwSS9Rc3dRcnZSNVU1aUlIWUNmMWIzZnpoWTR5Qk5YZWNoM0ZvRUFEWlFnWmczK2FxVHYrYTZkMUhGcThQY0ovS3dvV0w1WVR0OUVBWUF6QUNadDA2ZmJOQjZWelRBZ2QxRm5RbjlHL08xWHVuTTJ4WU9xUW5oKzJDRWpRcDltbEZZaE0yVW51eHB0Vy9zRFRhTFZjU2VpT2o3UnFCcWpsbVhUdDljNXh3SzBRRzZHeGh4QWx5V1IxWmYzTXpBb3RkYUUySVFkRFJ4emxva2xoS0xwSmtyRENWdlA2SkttZHJ1MFpBd1J5eklYL2JWcURkb2FDaWYyekRyN0RyeFB6WG1CS1lUQ3FhajAwWlIrM0ZUaERLSnh6c2ExcUo2MThhaVNhSkZQR1hQZ0ptdGE0dE16RER1S1luWG44VkxXQnlka0wvU2t1TXZKVld4eDgyWmJhUUFYamcyZVQxRDZZR0RsQ1krUzhDWnQwN2Zjc3lyeCtlQ2dXTGc4c09vVTdvbitCZEFQcDFpWjgxU2R4Q0pXalRoSnpUbFZoaEtubjlnOTNYRkJNMnBlMGFWaVFLWm1WaHE4MEpKaEVDTC9BeTRZTjNtem92ZXdmMHp4Wkd0MVZWRmQvZGptd1JBM0MwdVpLOC9zR0JGUGY1ajJsZEUxeEp6REhMQ0p3NHZXUkN2LytNeXdkNytHYzBQRHVnZnluaHZDT0REc3VNKzF4M0svQU5NZkRsdWgySUhRQkZxQ1crL3dYWnNSSHNQSU9xZ1VJeitEc0NabVBhanVma094NGFBbm1YTlZ3Nm9IL1dDdWMxQXZPTDlCQlRoaGlBb1U2ZXBOcXhSeHFIdTZGL0pjVHZYVTBxN25rZkVTTmcxclhUTjFHTWNkQS9SUTFZZGlmMGp4RzNySWJvQ3NUcHJ2bm41d0ZNLytrbFozMHd2OFJxaisxWlp1RU9CVko0ZU5UYW4vL1M1MS9kL0dyUnVGRVY2SkIzazlwMlB0aEFpNERabk9EOTZnSytSRVlRVjdmOTFldy9IajZTdi9BTVkzaDV4VkhQdk91YU1wYUYrMkNCbDRSUUdWTEVUVW1WbnQ5SXBXS05ER0k3ck5hMi90MFBUUzJqemFKcFcvQmxadmNHMWpCNlR5Q1ZDSmcxaERXbUMvZ1MwWUR4dkU1SXYvblB2Z3VPVGhENnVxNU8rUFFEZ3ZoT0xXcktXQmErcENEdFRmQTFNWGpxbERwNGphUjhtaDduT3pzTDFHb2FlUHF4cCtqVC83am10THJDOGg2RTNsKzNIalp2WHA4ajZRUW1XeEFtS0lVTmpVYkJUSmg0dW9Hdkl3SnNmNXQxS296Njl0RS91SlI3N0JWV09oZURmNlNnSGp0VFU4YXk4Q1ZWV1R0dnZxUEJYSmJRVE5nMXFiWFZ4a2VOcHh5enBJWCtwYk5ZVXphbUpVWnduZU1yT09GZ3NPcEk5WVJJd1NGYnQ2d2g5RjRoMlQ4WUFiTStFY0xrOFNYeVBJS1EvaWRHUHZwWEpmZjE3YkxPWitNUGswOXFuK0RuSXRuTWxDSEw3WkpjQ1lZb1B4bUFsczNJMmJISFJwd0p0cWFmLzdMTk14OUxueVN2dEhZSkVSZG1ScitxQkxYMEFOWS9JSk1wYjlhRHluS1R1WDNNbE5PM3BQRWxvb0dsb2hmU3EzLzNVZWZBdXVCSENRVEp0MEROcysxaHBveWZBV2lCbzV4ZFdyUldSUyt0TC9uSWljN3kyMkw5L2QybU0wQ3lTRHk5M01zdWxEV001K2QwMlZIQW0zTGNENk1YSmdKbXl1bGIwdmc2TW4ycVpUOTY5QytWcHk3TFhkd1cwNFBUTXFmQnRZbVU0NllNTVFDeCtTODhZQmZ4T1RlSFBPdWIvY1NWdXFjdWtBa2J6QkFCYTdyNUQrVVBPNlRBRWlBQkhBTnJoclk2UndOT3FiYiszT3ZvSDBLWEI5ZUtncGx5K2hhRTc0TTZkSys4S3JpZHZpWHN4K0czUGgvMXpTS0pIdjJiWThON0lOZ3oxWUl3WktVOEMraUlleUtONjNrTlFBdU9iSTR5a2pCdHM3QWJJTXVXMjNYeVM5VjB0YXBmZklSVTB1c2Y5Um8wQkxOZ25mdFNLK2I2WitXYzVqZlgvTm9scDBYQnJNek5HVXcwQUY4Nzd6VEs5OCswM0tpUXNVc3hyWlpqVE5VL21LSXA2dndISkNHNXFjVkcwSlNTSkpoL2ZzWU0rQ1ZtYVEyd1ZUdzZCV05EOXdSNzBTaGgvcTdPTytHYWR2NWJkc3RDaVFrM21NNGpacGJrVk9lbVd5Yk15MTJCS2RZdHFrVEFMS040c0FMd3hlZTB1b2YxUzR1V2VySnN4OHpZL0xrbmd5ZW8rZ2ViRmRJcmVBTmE1T1ZNUWhYUEFscWVFZWhVUU5ZRklXNWhrMithSnNBdTgza2FwdTlkK2dGcTRDeHlsMSt0L1RmR0ZBM2FRazA5NkVKbUloU08wb1ladk4yNVBMamRFVERyVnhhZ0lIeWYwbW1mdkFOclM5b0h3WmwzbWI2R3FuL1F3MnR1NlNIeEhvR2VnajZuckM2Z29pbmpad0NDUmxMbVdDc082MG5Ia2VNdXYxcjlzMCtoWEdCUm9McFk1YzFLUjJsZ1g3NUpPbnVLTXRHOG8yQ21ucjRsaXk4VktJZlF2Mm5ZODFiMEQwWTZNeGxXV2NoVEsxUUMvUDVkS1RjaWFiVFhBTXdLRitPZ28rdEs5WmlqdVFWQ0VEUjlQb0EwRzVYWWlWdDNDdy96d1JKUTNac05qcGNpOUFzOG15dmVYREVsQ21iaTZSdW1tU3krVkFvWXZYbzdWOUcvVmI3U1dDVzIwRkJLN2IwSCtVcmxWcXpJQ2xrRytKZEVtbVhFekRnNC9ZaW8vaUpodjNDYXFrOHRXUDhhMURDRnF4eDBKclFMb2xmR2owT0x0Q3FZeHVrQ3lJK0NITkJSTUJOUDMzQmpFc1dYUzE5aHY0VGphVFNrNkYrQjk4VzlBRkdrcHlKc1pnbWhzbXpSVFFMNkN3SUwwRG0yNVJCTUxxRkVuTUZoT2hocVhHWWQvUncxUnRkNUUvZnl2Wkt1bWpaOUNPR3Q4MmdlQU9EenFYL3BDSmpaSEU2SGRyTDRjbkh3L2FzaWowb2hXZjlncXFRN2dGU0lpeGtTSlUra3BIYVFlaHNCSHdHTExneFlrTm1Pc3NZYTRxRWJNaUd0Y1diOXhhMVBsMSt0L1Nmd21hUm4wVEFSa2pGa3Y4VmpYVmhCSEJsQnUwVDY0N2NBUUlEeVI4R3NUOW5CSllzdmt4WWZLMmh2V2NqNmg3K2NRZXlSWDViUk1xZEFRby82OStobi9TMFk0S3BRR0ZHT1EvQXh2TGhGNlJmY2YxVXBSMjFKbUhnWnFQcytSYWMyVzM3RDZGK0ZXZ05BY042eUhuaGlOeXhsYTJvckFqank0c04wbk1IWkFId0RrR2Q0UTFFd0cxWW1nRVR4RlVVcElXNVlpZWtRbHZWdjNERnY3QWMvOWxvZnJ6V2VybndmTm1sSnRFSGFKU25CVWt3Wmp3Y1FHRURuT2c4b2IwVHIwL0p0S2s2Y2RqZ01zVzZ2Y2JZdWQ4OXJ6cjBZSVhqSUxxbDdTZ1Z3NU9VYmRKR3hxcmlPbHhJdkdnV3pWZWExSlBRU3haZUxBRit2QVNHTFlnSVB5L29IT0x2UHNYTjVHVGNFeXVuL01LTk5xZ0xGNjFLQ3BaZ3ljQmtWNkMzd01qVStZd0pVeXp6REtIU1hmMlBSdStvT3Vja1pTaFhZVXJXblNlcDdIV2poTkJoVGFIRngveFdubmxOWGkwQThnQ09yTWNyMk1IQUJBU2hPc1J4dklBcG1PY25kNEZ3MFczWTVkQjVmVVJRTW53WmlXZit5c0NBdUxsN3p0OU4rSUZaM3cyTVlLNStuK1dXZndzNzlBamxkTldYZ1V4eEFUVEFBSzN5VVZMVVR0a3pUT0diekFWblRnc09vcjBORFZ5QUdhQ2w5eW9xMEVSQWRBMWlqaVVYcFN5QVNac3JwRzc3eVczUzVkQnhmU1JxWWl0QUxVZ3FMeVBwWEVpd3dWc1F3MEtBL1A2YjFWVlBHc3JBQlNOMFpVQXEwM3kwTHkyL3d0V0JLMStqTmwxK3I1cTkvOSt6aGJ2dFZhR2dkK01DQUVkcHJ4QmdxVFlwMldWVWFnaXJKS0ppcHAyK0o0aXNKQXJPdDdyS3VySDk1LzY2UWlJV055SHNMcU9VeFplQmJITkN3SWlOWVlwMTdVRGdJWWRteEJpcGN2elg2VithSHZ0WTZ0SE1OK0k4SDdCYkNOYkVrR3Nad3VZWlpvdDdxVVRCVFQ5K3NKUEdWUk1ITGhzYWJLK3NmbEp1U2FwcEh3RlJuem1SQ3hXUEtFQU9RR1FiZ25xSXV1WUs0TEp1M29VWE5Cb2dxUDBmbDB1Q0E1S2VuNnhEQjYyOU5PNDdseWkxaklLZVlYMUJ4RWpPallEYW9tTkNKNG10bExuMUhrVXFDSFlDYWRVUFNQMmloc21XaUZOcC9RLy9KNDlwcnloQURrTzJlUVdQZE1CaEZTNzRjNDd2L0Y2aC9lTXl5TGZnY1JIQ0RWb1UwM3dhR1NVekpycVZWT1NwUmlJUlpoUjd3dUNTRDhjMzRPOWdndGYzN2Z3QVpuVTN3dlMrZGtKTCs0ZFBOTlFrQTh3aXMrWXkvUThWcnlpZ0dJR2lzYTRubk5OWkNqUGYvZHAvS25qSkNGMEJrU3BZVjJ5eHNhRlJjL3d2b256Sk55cFZDeGZya0NXOUkxelZBTEJKbTZ1bGJJTDV4M3Y5emFGRmR3dk9mNk9nVllQTG9uNUFYS1ZoVGx5b2ZVMFkyQUtFcEN3NUwySlpNKy9LR01hVjdsTFhldDdvbU1ldHI5T0w1ajIxTUoxMzdwU2FzeVJwcXdja0RzaTAwb0Z1YWdGSVV6TlRUTjd4NVgzQmFwOE1YSmtqdE14c3NsMVFDYnkzWitvK3gxSFFRWkhFUENLeS93Z1ZsaVY3YkVkQVYrZWVUUHFhTWJBQ09VK016SnpSSjRodnYvVDlLMmwvLzhKcXhUSXRVWFdHZ2lRczB6Zml0ekgranNqcEtaS05ncHA2KzRjM1RsRU5kaTIrTTkvK3crY3kyK1hndGtZMHhKcVdrZjNCbW9Ka21XZm5RZ1p5bzJGREx6NVNSRGNBNTErcURwaGREczRtaFlOWjMvb05XdkkwUkw3aHpJUUE1enhKTkE2TXl5Q2trMnlrQzJVaVlxYWR2K0tQdlM1aDRJdmpDdHA2cXU4ZlBLMGlJSjJVKy84RUZIYzAyUmF3U0x0eVFDR1BYN1lwUFJkeE15ckxxbmowMzBEZDlTbll1eVYvL011Z0J6akx2Nmgxc2pCWjRxbldvS0VSQ0I4RzVLWmJ0NDlzY01SbUhJMkcycXU3aEVzVVhYKzVrRGFoQitLZ3FISW5MK3BlVmhtYjZXdjg2b1ZMTGd2bU9LOHo1ajNMb1dUcmJsUWp6UXkzV28xQ2MyeTJVRlNlMXpPbHZjT3NMWDZMQis3SWlUZ2FyUnNEUkxrKzdaZHQ3NVZuSDRIcjlWS1ZUcC85VG9STUpzNnFrNVVBNVVYd3haTXprcTBCa2xzakc4U1Z4V2Y4bXBhRjUwUDlnVndGSkV3V1diUHVJaTVTZTl5MllnM0x6SklmWUNOREZFNzRsTzVZbzZSKzBaNWx3Y24rZGhDT3dZaEVzd1VBV3hEaG9hS3hVYVdjNGpBYnBacXZLV0pNR1JNUk1QWDBENHdyYllFbmhXK2JMcjNQTFlvMEl4ZkVsY1ZuL2F2VDZGYzYweXd1a2pNbGY3RXBrN2pNZ2tFS1grVHFYS2xDTzZDbnN2c0FTc0J1dGY2OW4wcGFBT2cwMkFzaG40ZHhoVStOMkNSeTd1YkpraFVGbGx5NE9vS3pKWGhXSXdCYk0xV0s4KytRc2NkVkltSGxPM3hMR2QvTDRZMHo4UER2K3dFSksweExvbjdCTkJmdW15R3JkMTZ5emNOc0JNSEpvbnpsMWdZLzJJUVlnVERJd3QrVG9oOG5hNW1oY0FmUnZnVmJHdTE1MzJlaEhkWnFhWXc2aFZjRTRlTklVbndIUnlySHpibjlnMXRRVUpvd2pZZVk1ZlVzWTN4SHVTY2Eyb0x0c0NQZ1NHV0ZISjZ5eXNHb2ZwcUJueW9iRDJ5R0FGVjJjLytZZ3JuMkt1QXFndldDOUZMM2RxWjdrbnhKQ001UWY5aFRRVmJYOERUY1Z4aEk5dllUOTBvcWIyb2UrUkd1MSt5NVJrd01xM2tkUFBERnJydktZWkNUTTFOTzNwUEhOOEIrMllNbUtXQ0R5bTBlS3I1TXdMbnRtY2xSUllWM1lvRWc3QmR2OGczVmUxTDhTeExYUFBDWU9MWG45ajlGRlVaaTIyVVpTSEcvQm42TmNzYWVlbXMycm0yN3FJOElDWGFJRE5GWFNlTFJDTk9JZ09rWVoyc3hNdzZ5cEtVaG9sSENLN3BuSFpWcGdWcEYxdVdYWkVFMXV2OGhrcytoV3l2STFWc1FYNTJZS0lOOHBiamw0RGJPUi9razZMbmxtT3lGRi8vQjBxSCtjRldnZG9UejZVRHM4WWloNzhsbEhuR1p0WFBHNmFVd091KzJwUFpKeS96ZDBKczlBd2RNVjJjZVBGamJYalBuYkpmWnZweWVwUGp1c0pjeWpZVmFRMTNMTFNocmZQblNjRERKWStObUdYOFQzL2p2TytrRGVRZi9HLzV4Nk93RVRrRmwyUXQ5Qk54bkRpeXRpUnNMODE4cVVjV2VjSEt4OFA0dkUwNkJ5dzVIZitlTk1LQllrekZJNmM4NlhjK0J6aU9LMFZFRFh3ckE5UDc4NVFZc1p2TUhPQmlxdzJ6cUphVHYrRkNYOTRCR2hHQWt6eitrYldOWUo0N3NYSFY4Q1NkSWdGOWNsQWQ4YUVoNjY2QXloamFKbC9lRXBkQU1Cd2ZRdm52OWU0SlZoQjluaWNRNzlKamZQWE9FVkVnbzFtbnNXOTE5MzNlSytQYTVKMWxmNkFtTU55RjF3enNrRitRczZvMlhVM0FjR1laRVZNd2s4Q1lQdTlsdmVWRUxINnF6NlFPbHJ0WGtXSTZjR2V0QUNNUE9jdnNFK08ybDhxd2g5K0p5YkFUL0I5U3ZnVzJ0ZUNOQTd6K0llcW4vVzl4QzZNSStRNmdvVmNBa1Z4UDZYbVZBbHQzQ2gwWkxULzVkSlRjejh0THg1L1hsU2trSGtjdzVsZEh4TnFqc3U2cCtVMDI3RWMvcldMb0VZeXR0bkV5SGJzK24vL0VXMC8rOHlMQ1p0Z1lsMjJxVGVscXFUdm5QZjV2VzNkcVJKdjdwelgvUEdNeFRTdFZrbHdUanFPWDB6cGhTbDRrTkh5czFyem8xQ3dianVXRDdpQ203TStRU3V1RDRWVitNOXAyOXhFZTdSMmNZSVZHSmJNdkxtM3FGdGpHOVB0TllJWkl1dDgwUG5wa1RuUStoYXZZSTdISUY4WFBLelN6VnhFZXpSMlFFSVpGU2ZzYkhNNC9RV2p6R0ZYc1dkaDBBL1BYcUpMTHJuOUMweXhSNkI3WS9BZ2FOeHllZzVmWXVMY0kvT05rWWd1eHlUY0xad3JCY1R5UjZaYlk5QVd2MW55Y1lTRC9CclRNWTBlaFYzR2dMRHNabC93K3hXelU3RHNDZXZPUUxrMzlHWjErYzF0OGJwRzI5UEwzUUNJTkFYMi9KclZXUDdqTUFKZ0Z1dmlmRWdNQ2ZjbDR4SXNYZjZGaEhBblZqOXUvVzRwTzZkdnNXRlpJK09DUUs3NEpkY3ZhZUhRTGNRR044R1Z5KzdoVjJQYjNRRTV0VGZ2a1VuMmFQUVF5QTBBaFgyYTRyUVZYb0Zld2pFaHNEWTViR1IyaDZFL2crTGZBYVBsM2RoSlFBQUFBQkpSVTVFcmtKZ2dnPT0iCn0K"/>
    </extobj>
    <extobj name="334E55B0-647D-440b-865C-3EC943EB4CBC-3">
      <extobjdata type="334E55B0-647D-440b-865C-3EC943EB4CBC" data="ewoJIkltZ1NldHRpbmdKc29uIiA6ICJ7XCJkcGlcIjpcIjYwMFwiLFwiZm9ybWF0XCI6XCJQTkdcIixcInRyYW5zcGFyZW50XCI6dHJ1ZSxcImF1dG9cIjpmYWxzZX0iLAoJIkxhdGV4IiA6ICJYRnNnWEVSbGJIUmhYRzUxSUQwZ0xURXVNbVV0T0N3Z0lGeEVaV3gwWVZ4dWRTQXZJRnh1ZFNBOUlDMDRMakpsTFRnZ1hGMD0iLAoJIkxhdGV4SW1nQmFzZTY0IiA6ICJpVkJPUncwS0dnb0FBQUFOU1VoRVVnQUFCUHNBQUFCVEJBTUFBQUFieWgrVUFBQUFNRkJNVkVYLy8vOEFBQUFBQUFBQUFBQUFBQUFBQUFBQUFBQUFBQUFBQUFBQUFBQUFBQUFBQUFBQUFBQUFBQUFBQUFBQUFBQXYzYUI3QUFBQUQzUlNUbE1BWnBsMjc3dEV6ZDFVaVJBaU1xdU5hSnpmQUFBQUNYQklXWE1BQUE3RUFBQU94QUdWS3c0YkFBQVRYMGxFUVZSNEFlMWRmWXdrUlJYdnZmMWlkMmJ1RHNSRUV1T3VHRUNOdUJzVGpaL01KUkk5UDhpY1loUUZtVEVTL0FnNmw0QklGTzFWa2J0RXlWeUNSazJNc3hwUm9pUnp3dUd0SDdpVGdHRGlIN3NKUWs3OVl5K0lHbVBNTGpEckxaNWUrYXE2cS9wVjlVZlZkSFgzYkhhbi85aXB6MWZ2L2VwMTFhdjNhbVlkWi9nTURJSFNMWTJCalQwY2VOY2pNRTBPNzNvTVpBQXUyQy9uaHprOUFxa3hHeU96ZXVxN3FjVW9lV1kzaVp1SnJPa3hhNUpHSmh6c0dDSmpwTGRqWkNsS2tQU1l6UTNCbGllcFNzaThYRExNNlJCSWp4bjVqNDcyTHF1dkVYSmdsNGxzTFc1cXpLYklmNjBIMzFFRVJna2h6MjBYaVNwWGR1TlpLYjNrbHQ2UmZ4eVBiNUMrcHZROUlQMGo0LzdwTVJzbkM4YWpaTjFRSjJTTytQN2k3N1dEbjJ0RUNUUUc2cmR0N0pFbU9SYkZJeXVicUFPbmhHemxjRTZ2ZUtTZlhZMGRYSzVJajlueTRBd2RuWkE1NHZzRW16bHl1WXdpeTFWcDFYeEV4UUNLN2lmeDZsZGVKMmVlK2dEdzJzdWMyVktkWEgzVHJ6OWFKK2VPbXdtZEhyTXFNUnpDakpFK1d1bUV6QkhmQjhubTYzNy82R3NKK1dlWVh6Qmp0b3Z4OXdEd2Npek1vVmZ5Qi9JbFNJeTRoR3htUFlNM2tEZlJNVXB6NUczZVdMcS82VEZ6TjNXMDg2clhDWmtmdmhPMTU5aU0zVTk2RFZXNlVmSkNVTC90NFBrclUwWmkxVy9LNTVHYVhWZXBRdGpsSjhpMUhvRkt5OHdwbHg2ek1ubmVqdGZVdlhWQzVvaHZrNjhYcDhpL1ZmN0hlaE13b1FNMy9xWXV2b1lxWDd6NnJmVldQZGFid0cxWGxjSXF2L1lzNzc1RS9zZVRTWi9wTVpzbUcwbUVjNnpUQ1prZnZoVVI1eW0xaUQrSlF0RHFNNDRMczc1ZkZBd21zUWQ0Nk4wSG5CeUxIcjlVZTdkZk1RVXQzeFhkS0dWcDdURHZXS3B0OFdUU1ozck1CaGR5MHdpWkk3NWpad1NXSjBMbi90b0JCOWFUZ1h2Kzlodzg4dEpWK2lMRXFOL2VZRnRjSitTY0VDaUR4RFRwQ2lvelJvZXc5SmdOTE9TbUV6SkhmRHVCcDNORWRmR05BdDZUb0g3YndmaHpFdFF2MkR1Y1pXQzNJUlRHUHJHTVRnUG5oVjdQQ1BvV21LMFB5c3JSQ1prZnZpVnlLTUN3cGV3dVk0REh0akQrR0l2eHExLzlySkNCN3ROaXV4U2w2Uk5WRkFZYk5USCtMREFiV01oTkoyUisrSTZTeFdCdXFvcnhWNlVCRDVqMWdSdC9qTVY0OVNPbmhRd1Y0RFpZejBWeDZvU0xWdjZLeVRhUUhyUEJoZHgwUXVhSDd5UldyVFdjZ1JrRE04YlpGc1lmMDU1WTlZUHp4czJzQmYwRFhyY3NvNFJZNDBvbXkxTjZ6TVl6WGJZRklBWUpqWkE1NHJzUGE5d3lYZ29kaDVveHp2WXgvbUxWVDlwdzY0UUVoeWtENkpPYmxLV0RqSlNKN21pQjJUS2VpbWpxK1pUcWhNd1IzeFcwc0RyN2NNWnhxQm16all5L1dQVWJKK2gwMUlGTWRyTUVlM2xBekdUMXM4QnNZQ0UzblpBNTRydUdYWjNLNmpmajdXSXc3WU42TDRPcGh4VHdFZTE0b1lkemNVQ2RnY3h4cVo5TkJnNWVzNkwvQk42a1JLbWNzTUNzSldTUVNlYWUwd21aSTc1TklyejYxTXpiajJWbFpzejJNZjRTMVU5c3VHMVF2eTZXd2lwZEppZ1FObTF3cUVtUFdRV05aTVZ6MzUxMVFsTDF5d25mRmJ5a2RLU0pHL0c5ck52Rjh4ZXJmbnNCSHVGcmJrTm10ZThaaU8wQTFPWjU1WmorYkdDQjJmVGd2UHNhSVhQRWR4OCtLTmFFamxQRVBUUEdNLzYyK0JRTThOUEZid3JtZzdvbVJiaDZCakxaYmI1MHh6L0h5YzNFYlA2SUZ3dk1CaGR5MHdtWkk3NTBhZU1YclViazVkODNZNkk4ZitVL3Z1RFYxOVNPQ2R5bnIxd1U2ZHdTb0FuQmlOSW9jMmlKVW84ZTVTdHU2WDI1SVRYdko5TUdmTjdoZFNqVjlNYVpCV1pOdEdnWGpLOU95Q1I4SDRhcnlwZjJnNmpVbHNib2UvNnNuc0FSRU4vclJ4dFQ3aGFrWGkwb3dlZVJUckQ2U08weXpiaXg2bGU1NXo0eFVsMitvZk5MWUxWRnRocWl2cy9FR0JYMFd0WnAwdUF5ZzIvNnBjRnNIZTB3QmVPckV6SWUzOUs5Y01PY2tEdjdSRFZvWGdONC9TdFhibzl2TTdTYW16R09jeDQwUWM1L3h3RmJsVDVkVHFXazFQUHliRC9kV1BYRDQ0QTg2REFGTjZUZjAzVWVsdG5IelhYcEVTYnBmdHFzanBhbm1HNDJtQ0dmZHRINDlpT2toQy9jd2QxOHNWT3V5a2ZXR0hBaWkyY292a3k1eHVXUUpqZGpISWV1a09qVkJESjMvMkFkTHpKd3l6UExRRmNrbndtT0Y5eWVCdDJlRndYVGhIeUJacGIwbWlQNktJazZFQ1JudW80emJuQ1IxUUt6RVF4aDBmaWFDeW5qMnlGblZnR3ZVc3ZvSnFTQ0xNdFNueUlodDBPNnp1OXNlczJFR2VNNExXamhiOUNjQkx5ZzRyQkpBeU1IZUVWK24yNklpWWl4UU9FQ1hrb3U4VnlYRmYyWk5ZSVdLem9CQk9ueHJOTGE2c2ExRWVVV21Da2h0Mkx4TlJkU3d2Y2t0N25YcERPcmdNTWdVWUxWRko1NTV4VDV1dFJjbURGUmhvd0RiMEVRV2wzQnpsbUpTSllaMTBUOXFCbkR0a282OGcyaXgzcnExYmxNM3oxQzdxb0dEcGg0b1N3d1d3N1lwdlNMeGRkY1NJenZSSTF2TkhzRFF5d2VuT2lhM3pGNHR4NUg2a1FiQm1hTVovd0ZPeG9qQStaQ3NPQld3NjYyMHBNM3hqMWRScUQvUDY1UXBvUytiV1FuZ01PQWMxM2xpWVN1TVZVUE1ud0l1UzZtSGhYYllLYUUzSFQ0UGhTSDdvMDNJWWFNazhaQ1lueWJZa0pHMWMzUmVHQUh2bVBIbnMydTFPYzhkUGN4YlB3NTRJcmNFTzNoYUNuU2ZzSmJ6ajNLeXQ5ZzFWUTdKZWRkSVcxQ08xaXJ4R3V4UnNRVmluWjY5WE9xakgvWk1vbm13QWF6Vm1ETFVPSWFmUDA5aTNHbS9wbVBaaTY1MUZSSWhDOHMwUHd5NUZSNjlZT0xMZXk1U3VZUG1URlJ4aDhzd29kNEI3QlRRaW9GYjBiY28vZWVjY0x5cDJ1Z2Z2UU14K0V2MTRKUVVWVzRwV1dhSmpsL1orSlFKM1N4d0t5aXVLNDArRkpQY053ajVpV0IwMUNWb1pBWTMwZUNpNzJqcEJHaWFGemdiYjlpcGZENnRRNmcvbTBRZFFIbEhXY2xtR1lIek5HelVpVms5dGJpMEVudEpISU4xQThXWGJHS3dBeUtoYkMrb1RMWVI5NWZ5ZlhPTFF2TTlnUUhKc2FaRHQrblkrRk42ZU0wRXhMakN6Tzg2cU00anU0RjlRR3MxOVJmeVNXK3NSa1RaZnkxZzdIcDl5dE85ejFvL3gxTTFHODllQ09kVHNCVzJZYkJrVnJQbSt0WkRjODJtS2todDZMeE5SUVM0UXVMam5qVFYwUktBMUZVOVlVRUZCa2U1SzRGVnpOdUdUYis1dEJGT0pqbkxtNmRVOXJWcjM2d0oyMGQ5NGVudmx2TzFxUjRUL3ZuRFR3dWpTclFRcVJqaU5oZ2hrTnVsSHpCK0JvS2lmRmRRYzVlVjJ3ek1kQWtGSjhpZC9ybTM5ZUNWbTNaMUdrQitzZUNXbW9OQ2hNT1loNDJ5bytwSnFaZGhZV0l4a3VFQ0JuQW9jbTlVYVU2ZnJNaStpVVZkY2lzVTY2RC9Ob2ZVTERCRElmY0tEY0Y0MnNvSk1ZWElEbnM0L1lnUUpUMm1hYXIzbThadk9oMDE1S3R1Um1vWDBBamdNcUowd2Fzd3FtOWFvaWtOdW5xMWE5T3p2REZ6MWtMV0x3aE9DWnBSMUViakJONmFKNnFBUURCYXFvMjh2SVdtSlVDT0JtdGd2RTFGUkxoUzhNZjg1N2NFd1ozTWFJUmc5STZXOWErd2VBVmFqU2xIRVJvMkJmN0xtQTNGbWZKWmNGSDdCaWFpbktNRSt2UFVqOVhxMzd3SW54ZWRGbm5CNkxTNjRXRFFGU2FqUWpOUzY1M3FQc053NGUvN29JT1R0aGdOcUljM29yRjExUklqQys5Qk9pOTZnKzBGR1VCVUI2Tm50RlBpY1dCQTNmUzA2TVN6RmF3VzRIcEp6ZWtCMjdzMjROdm4yeHdDaDJwaHBmMjg5bWlZMGM5RFV6RjFhcGZPN0FJSEFmb0hYYWNYejE1QWV4anE1Z09UWnVOQ0EwbitXdjJjY3BmNGg1dWc5bWtzajRYaTYrcGtCamZmVXhiU2c5OTVPV0VmRmlGbDY1V2tZOVlzM2dQLysxMkp0aU16UHJGaWhrVDh2d0JmWmhiOXNBcWJHRjRNaEtSbk5MQ2VYOE05dUhxMUE4NE9TMDZJTS9ZMVYxUnloTm1JMExyZGNGRGgvWUpVK0lVSVRRcG04dDlZYllpaDl6b0phTUM4VFVVVXNLM0tTRGNmSE9BZ1o4QzNZeCtoTVhtTjl3cmpBNVlXUU1qVGpGakhHY0dLaGVDWVphSldIQUJxY1dnSWxYcVhpQWU5Ynk5aThtNU92VjdoQ0FGb044T1BIcjB5UFVYdjBFaTRoTTBHNUZlOXVISEY3aHpBQlJuTVVOSzJnYXpxdVJvY0tndmE5RW5ueisrcGtKSytNN0JkbmowNkdlZWV0bDNGUmhvZHBwaUZmSDBibGNhdDhWYkJuY094TzZpbWpGdzh4NHFrZkhYSnA1SkJOUTZlTWRUcUdlYWRUWHFCKzdML2NHQTlCcDNrRXViR2tNck8xWG9zL0dFckRCVFFtNzBobS9ESHlwL2ZBMkZsUEdGMmRpSUI4TzBwb1k4WXFEUXZzbW5takgwQmdLeURMRmJDbGJrYkgvUkxKWnpFUGhZYkNWVUxPSDNnNzR2WXVGSzZwVmNONE50c283MEJxb2RiVEJUUTI3STdWY0F2b1pDeXZqV0F2TkFSY0k4UDRLWExycjllaFBjUnJ1WVR3eUdFeThrdmZySjV4WmNRYXZtNDltMDFLbWZpL3hHRG54bFB2bWdZTWFKaXpVZXZLTUpadzhiek5TUVc3SDRHZ29wNHd2cU1HdUdZVUtyU1duRnFIS1NJVFBHTS80T2MwcmdsdUlLV3BjbzhBWjVmR3JVYjV6dzM1aGtneTluOFFVQWtCTkxVc2N2SzY2Z2FSdk14b1NsNTFFdEZGOURJV1Y4b1JNMmRWUXdEUFBMMGdZT2dZSkR0R1BZalBHTVAzRnNobU9sbndhRHlGc3cxUUVMdis4M3QzWGM1K0VUTkxGaWZ5Q24zekhGM2lhZ0tXVWxrYTB3YXlzN2lCN2ZTclJqRFVyN3Z1OW5LS1NNTHcxcHJrb0FwTWswOFhHV2ZvVm9nVklKbXpHSzhRZmJ0RytFVjJPK3hlTmZvQUFtUTQ5NitEYmwyNDNUZEVaZ09naTNNUU1XMUcvRGxISnNPOGsyb1YvM2lGYy9LOHpVa0pzV1gvK1dTQWhiV2pBZkswNTBoWm1RQ3I1VS9hTEo5Vk1xV1owMEFySkFlMGVZTWV5WHk0VHhCOGRLMXBDZVNLS2xiVVlpd3dwRnNKZ08xY2ZqSnFyZmpBaTNsZGxGMldXaVhHSHFZeVRSZEZTT1pvOEtpMWUwRUFrYnpOU1FHLzN5ekFLakhJY3Y4bXFHZ0Q0a2VESkxtQW1wNEF1Ykw3cVBiRFpRdUZVVk9XcWh0dXE1WVNMTUdObjRBN3QrbGhHcnhsbCtSZC8zbXdyQ2JWUHNWQVFzTGpBV2JmNG9DOE9VckkwU1pSdk0xSkFiUFRmTk11cXgrRDRkMGpwZXNOV1ErTkpuaklRTTRTdEh3ZlNqUkxaUVZyODIwOFlvTTBZMi9tQnRPMGJwd1NiUmlLU2JSNkdidFBvMStVa2NtR0xIVS9EV0hyYm1Za3JlYlNmRWdTdEUyUW96TmVSR2Y5S3pPSHlOaEF6aDIwcllDVUxveEJXMDVTV2l5VTVnazByQTErdE1MMlh4T2U3NERzSjE1ZHR4Y2NOa1VwNmtmaFhrbjV0a3hpV2NpUmJRc0k4MVVNWTRDVTQzM0hZRU9hRnhPYVN0TUZ0UmoyK0Y0bXNpWkJqZk9lbk5MTitxNEdHV1haUHQ4eGwybW1seXA0cE1vd2I2MS9DS1hHL3N4eEkySTdsdkZqbFYvU3FYWEM3SVBvSU15bVYyS0FlcmFVTlV3eGVoNTROTUg2bWFwQmg3dUVaUFhQSTNoWWdWWmgxSnlZRnlzZmpHQ0ptTTc0ejBaaTZsTzArT3liYmJIRHZadVdjVmJMMXNGZFRQMzg4OC95dk04UDdJbHZrVXF1b0gvQ3o2STVWYXA0TXhxNHg5c0kyUkdFdnhSOWFnWTBTcWcxWlZhbi80U2d5cjA2TGMyZ296TmVRR3QzV29BVkVVdmpGQ0p1Tzd6Q05rRklkU2E0Ris5UDFNeTQ3VUdsWGlDZkwrU0tkU20zQnZINXk3SVA0TGQ3U3U2M3RBaXc2dXJPMzA4TWNka1pPOWk3N0RudlBQZitObC9xbzNKMnJwclQzSkpXM094QW9pQXFjdlg0bnAwQ2dBYm90WktPUldNTDd4UWliZ0M4Wk5RK0I0c3RjVjZYNFM0TDVwQk8xSDJPWkNnL1Z4ajJmOGVXNnBLdi9sc1lCQXJxbVc3T1NoOXgzNWxsdVgrUFdXNkJWa0daeEtDUTk4Q1JVdG02V2FQeDEwYUc0R2V5SmJZUllLdVJXTWI3eVFDZmlDNXB6bTAxMXBwWHk3blNyVE9KL09DYWFMVFdrdWxVeURObVZ1cVF2SlcvMXVCWDBBSjdOb0tEamFjdDJnNm9DZTA2d1ZISldPKzgxSEFxOE1JbUNVZExtOUFhMVA4dkhwMFBMVlB5dk0xSkJiNGZqR0N1bS9lNUg0VmdQakp2QUpHbUdLR2syaTE3amtNcGVGaTJZeWxHUXJ5ejVDWHZWRDhrNCt1NGhjanNrbmdKZG4wSkFRSWVTclgwZG1jOTdqd3VXdjU0UW5WeXJlbHZpdnoxRUQ1NXhQZ2c3TnpVQStsc3lDbE5OaDFwWlZtVjJYS0JUZldDSDkxUzhTMzBteHUzeU12NWI5SXd6L3h2SmEzbXVKelJjMWJPSWZ0djJzRWZocTVnZDV0L3cvU3orNStLL3ZZenh0WGYvVUsvZDdBNEpoN2dmODZOZEE4ZFB3R3B6MHZYUlQ5YTNWMUR5V1hQRmZwR2U0T3JQYlp4TGtkcGpWNVkzY2NkYUt4amRPU085WEhhUHhCV1FXR2F6ZkpIZWxoaGQybEY3RDZ6M2lxWE9TR2VPdk4xWFk5bjZhZnNpK2U5THJGY0Z6eU8rLzdsK1FvSHVWOUhUOUJuVnlLL3hVMUJXMUxWOWgreDZYZGdBVEc2akEydmNpRk4ydWczNmNwcVgrbzNJZ3NlT3QwZFZZekVJaE43Q0lpc1UzV2tnZHZ1UGtUTU54SG4rYS9TTjVqa1RmbjNPTWl1UDhyT1c1VWNaazdKUWNDL1ROYkwzaWVOL2pXSFFva1N1UGZ0WjdicnVqeHRWdnhMM1pvOGxNTWNRbkgybXFSWHAzd0plUUc3d2cxU2RjQXQvOC9uZGU0NUxOcnVnLzZuNWwrYkRJZVJFaHhJQ1MxR0FXQ3JuQkNidFlmQjE2MHowa3BCYmZieE55c0VhSTZnSkZ1QmdrNlhjWVBuVFIzWmNaL1lTWUFiMXQxS1R5NDliV0Y5OWl5OUNuUFcwNnR5b1Iyb2ZWVDZycE54TUt1ZlZMSUl2MjBVSnFLUC9wTm5Ma0x6SXNtaDRSMVJPd3l0TG5YeEYxd3lKQTRPZjMzTkg3NnFVS0ZNdUhsSUxVMlZESUxUVWxtNDZSUXRvUU5PNWIrdVExdFlQdmJSaTNIellFQk5abXM0SWhGSExMaXZDUXpzNUZvRDJmbFd3MTV1N0tpdHFRenE1QVlLNlJrWmdUOGRkb01ocGhTR2JuSVZETFNpUnhqU1lyZ2tNNk94K0JpdW9xVGkzeVB2WHlUR3BLdzQ2N0JvRTlYa0FnQTNsREliY01hQTVKN0hBRVRteGtKV0FvNUpZVjRTR2RuWXZBM0dKR3NwVlFMQzhqa2tNeU94MkJzdlRmRjIya0hRM3VMZG1RR2ZiZFRRaE1abWI2VFlwN05Mc0p2NkdzVmdqTTdiQ1FteFVZdzg0Rkl6Q1MyZDdyZERMNHNZQ0NwUjhPTjJBRW1yWS9KeHp3UHd5NUJWZ01VMllJZkt0cjFrN2ZhaGh5MDJNMGJKRWJBbnZ4VjcxeUcyVkllSWhBSkFMNzVLOHNSYllaRmc0UnlBbUJwdm90dDV6R0daSWRJaENCUUp0L2t6dWlibGcwUkNCbkJLWUwvWjJTbklYSmdQei9BUW9ubGVBSU9pOWlBQUFBQUVsRlRrU3VRbUNDIgp9Cg=="/>
    </extobj>
    <extobj name="334E55B0-647D-440b-865C-3EC943EB4CBC-4">
      <extobjdata type="334E55B0-647D-440b-865C-3EC943EB4CBC" data="ewoJIkltZ1NldHRpbmdKc29uIiA6ICJ7XCJkcGlcIjpcIjYwMFwiLFwiZm9ybWF0XCI6XCJQTkdcIixcInRyYW5zcGFyZW50XCI6dHJ1ZSxcImF1dG9cIjpmYWxzZX0iLAoJIkxhdGV4IiA6ICJYRnNnWEVSbGJIUmhYRzUxSUQwZ0xUZ3VNMlV0T0N3Z0lGeEVaV3gwWVZ4dWRTQXZJRnh1ZFNBOUlDMDFMamhsTFRjZ1hGMD0iLAoJIkxhdGV4SW1nQmFzZTY0IiA6ICJpVkJPUncwS0dnb0FBQUFOU1VoRVVnQUFCUDRBQUFCVEJBTUFBQUQ5NDlUUUFBQUFNRkJNVkVYLy8vOEFBQUFBQUFBQUFBQUFBQUFBQUFBQUFBQUFBQUFBQUFBQUFBQUFBQUFBQUFBQUFBQUFBQUFBQUFBQUFBQXYzYUI3QUFBQUQzUlNUbE1BWnBsMjc3dEV6ZDFVaVJBaU1xdU5hSnpmQUFBQUNYQklXWE1BQUE3RUFBQU94QUdWS3c0YkFBQVZWa2xFUVZSNEFlMWRmWXhzU1ZXLzgyWmV6NXU1UFc4bWdFYWljU2J5cFJIbzBRU2pFZW1Kb3F5eXBKOXNnaXVzZGhzMmFBemF6N0NTRFlJOUl2TFdEOUpQRVdFRDJLT3dRRUppRC9EVzk4VEZhWVFGNHByTW1CV3k0Qjg5MFEwR2xNekQ3ZkVON3ZMS2M2cHVWWjJxVzdmdjU5eVpOOVAxUjkvNk9IVk9uZDg5VlhYcTQ4NTQzaVFjR1FMK1BhMGprejBSUEVGZ25sMmNnR0FpOExRbE16MUp4U09RR2JNWnRoTFAvVlJSVExOdm5pcDlpMUEyTzJadDFpcWlBU2VJeHd3Ym5TQnR5bEVsTzJhMUNkaldLNm96dG1wbFRaSXhDR1RIalAxZkRPdFRWOXhnYk8zVUtaMVQ0Y3lZemJHbmNvcSs1YW8zZDhjMmVab3g5c1JZaXJJSy9iKzhaM1RwUTlIUy9EKzd0M0hicTk4YlRaQzlKRTYweFRrN1ptZlp1c1dycE9Tak8wcVEvM1FWTlNOLzk1K04yOTdVTXZQeXA3cmpseGN6WUgvSHdpZFphRUpMR1BzZkRaU3BlMFdVczYrYTJVV2s0a1RiTXJKanRuVlV2azd0NExzRExlYjJEbXg5UlBxTEhILzJBbmRwNWx6R0RyNytnUjk2NXYweVdBTklIYVVlQXdmUWI3STdYdi9RYTV2czVxWlQxV3FIdmVuOS8vemFEbU52Y1pibnlJd1RIV0tkSGJNNmMyc1hFbEYwUm8yeHQzN25JOTVEWDM2QXNmOTFNbitRN2YvSUk1OTdFV1AvNVN6T21ybUE5a1dENVlDQUszTXNITUM3MlkramluNk4vWXhUMVdYMlVjeWZnL1lXM1Z2aVJJZmFreDJ6em42SVdUa1pZSDhxYkxoRVZocFA4Szd4Y1RacXVjcXo1czBwc1VIa3VzRnBtbjBINUkrZm9vMEtoNVNvc05jSXpndGQ1dzdaTlB0QlViNE5VM1N4YllnVEhaS1dIYk1xKzFhSVd6a1p4UDdjSy9EMmZqQXlQeFl4UG1aczU3eHRmK2JvTVRPcUFNSFJPNEJEWlZUWDJMY2RxdmJraThQK1pLcmdvRTZWRlNjNnhDdzdadlBNN1AwaDFvZVdRZXh2eVNWa1FaM0wrRjIyNDZMSW1IZmVzcjhiSnAvNk43ME9VRGpiWkZJZWJxcHhVZkwzR3c3LzJHK3N5dkp1bEFNakNkSStZMFNIMldYSDdPaE8zN1Q5dWQzbkdXMFhWOWg2V09mTU9lY3MrN1BkdnpXdkRSUnJtZmtYVTNHZURSU2paY2Y0TnMxRzN3Z0krb3dWNmtURmlWYnRVcEZHWnN5Tzd2Uk4yZDlQS1RXTVNGL2J4VlNoKzNHTGx2MWROc1JPdzd1ZUJZcWpkZ0MzaUVtZGMvUS83RVV0MGZJaFJBZUdFdmtTY2FKRDNITmd0bmRrams1dEJMQkIrSzJRT2p6RFp4ZDBRZGN4QWVuU2xMSHRnL2Mvb3F1MGIrbzR4bVlBa09QZ0FOYUpVenp0Y0FDM0FMcDEwWFNNTG9sb0liOXhva05DY21CMmRLZHZ0YlZQdi9EZVMxOS9iMGdia1RITk5uUkp2VWdIc0UxM2UzeVlPb3hReDZPUFRzRnYxSkNRTE5FaEEvQ0NZelFlUWhPZkZLeHdRTjlJeGpVUlZaem9FSlBzbUIzaDZWdHRMYVFIelppbFhYcElFNVFxUzd5K1JtcWR0eTJiMjJNYjNpaWxJaFhLaWxLVDh4MmpoR1YvS3dXMkswNTBTRlIyek00ZTNlWFRHUHRicENhM1ZXVC8zcVB2YXBsTWM0Z3J1akxlTVhBQXE0ejZCVVlDbStsNU9PaXQ4WmkzQmRFTkVTM2lOMWEwTFNRSFpsdjBMZHQ4RHpjZFkzL2JiRmZMWDZRSm5aMHQxaUVManFyZC85Q1ZPUTRPSUJ6U2FPMWM0OThaTURyc0toQ0dFQzNRLzRzVkxhVHEzeHlZSGRucG0rZkYyTitRYmt3V092N1J0ZUlzVFNDaXkrTG1TNmZZVjZyZlZkSVlMSUZXRkcyRnpvZ3lkNC9Kb1J1OWhSMlpuZjhaTDlxU2tRT3pMbG5sVzF3UE94bGpmMjE2cU5RdXNILzdaR0R4K3NUTDV3bzMxdmpqeUIzQUtpTUhVL091TzNMVnY5Z01YbEc5Mk9PYWVOR0JYUG5JanRrQ1VWSnlLK3NaWTMvYmpGMVdUZW5idzVRcVNSK3A2SDF0YjhHZTE2ZUNPZTNvZHdCaFRGdVZ5czNZWG9Jc0VNOG1VME9oV1pBeGxVSTBTc2lCMmJ4MFlUTzJORSsxR1BzRC8xcGZBbTBRbThrams5ZVZ3d1lrem8xSUFndUZLeU1jd0NMM0hMbmdWRDhkcHU5ZExaT3U2R0FDOWhMc3hEZ0tNMlNsRUkzY2MyQjJkS2R2c2Y0ZmprRHkzdFhVWVEzVGUzUXJFTEVNWEJuWERtRDF5MDkvNFowTlBTYlB2M1FEYXh4VzZJSCtQeXVZKzQyeFhoTGVQOWd3bWxGOXlUMmp0N2FNckRTSjVLSTUxeHlZdFluZldqSytjZXNQUkhVVXZPMHI5Q3dFZFA0TVhJdCtiaHBFSTJqbnJQZm1lWUVyNDNuNER0YU5hbDNJb2V2TWZyRzNjZ3haa01BYnhjRU5yRm4yY3J1VXB1RWt6cHdlUGdsTjdiS0RGaVZLRTA4dW1uUE5nZGtlbVdOS3hqZk8vcndHNEIvY3dPb1kwNlQvRWJqQXpOamIwMERxcHIxQzFPY1UwcFdCbVJta0cyc1Q4TW94RENRbjN5cVgrVVU5cDdpNEpXVFhKS09FZzMyYnNkdHA5c2NaKy9tQjl4bXorWlFnTHA1Y05ITEtneG54Vzh2R2w5dGY1VzkrNFpVdmpvQmpHVjhBTjRHenh2RW4zQWZlL3g2dldpOWdTZHpVVnh4RUk2UXJBN2VLUWJocG5lLzg2ejI2em9RdmJ1emFFWXBrekc2aS9qY0dubmVXdldJY2kycURqWUJLQmJqZStCWk1YQnR2dFlyZUVVa3FtbGZOZ2RrVWhiQnNmR0g5OFk4SU1YdURBd0hJT3NzTDN3eXg1bWlIa1BUWkRVejYzVytUekV6UktiTEZKaGdvVjhiemNEb0lwbi9KSExxb1BwUUEvM1JORmh6Szh3clgvd2x2b1hzd0dDY0FSdW8vSWVWK0oxaTNMWXhmTkpNcW9XaFMwYnhpRHN5czA3ZHk4YTJ0bldFLytiN05UM2NqWmxLL3dWL0FxdmVZZ2U5VnVTOHhOSjJlRUlqeEdWdWhUMStVSytOeUFHRzNKbmkxeUhxYmJoREh5MHBQVWNVZXdOZzc2bm9meHNXazBxVWJwWjUzdCtvMmU1bkg1NFNpUlhOeVlHYWR2cFdMYiszMjdoK2lCbkNRdENJMHNYNi93UEUvZUpTOGROZ1lhY2kxOEhudGkxa1ZreWIzOUFhUHFLSmRHZUVBZnN2a0JINlJIblByNFRNSC8wdXZpd29EazFPaTFJTmNmOGJ1R2tQOTBMODAyVDZkSGVEd1FyYTZMaU5qNmtjVUpSRWRWTTJEbVhYNkZvZnZwNkxRZmQzckkvUVlsMTBiQlpOWm5jeHF0QUo4Qk1qRC9vRGt0bFgzbnJhblIwS1ZLRm9KVGFEbnlHWElzQVBvd2NYOTY0b3pMREJWUElpSWFTdXdHdk5oVzdwZDFabXVjeDZHODJIU25jVXB3b0RIRytxOW1GNTIrL05pUmF1RzVNR3NxOTBaNUJlRGJ6QWhjbERzbjFYVm5zU1JtdHo4QUxHN3pscjRVVDBFNm4zREVDMVBQZWZ5MnQrNTBMaExYQm1YQXdqN0VoZGtROEZYQ2RrVTlJMm9NSFlEVC9LMG44RTBLQlcyaTNHSmdlR1BCcm9FRmlQS0xhbmJtNXVhTERZV0sxcHh5SUhaZ3JXREZZTXZETzJSUWIwWDFhN1lTRTNpR3IyVElXWmdhYWZJOGJOTWVkWFRyQlVyWXl4Qkw3UkE3SzZSQ2oxUWRwMmt1Y3VuK2htc01rTm5EdWR4T0hLSGJKdEZ3WUE2cnJML2xTN2JiNmxtd2l0VUxrTHp1c3BPSDBrZ1dqRE5nZGtaYXdMYWxxNDljSGJoKzdnYlc4ak5zdGZadnloUjZUTTJrSEhqR1l5NGhEdTg0WjJBNUN5OVIyQlVTNWdJWGVxbnJvekxBZXhwNFhqbmJqZWhuTXhrVTQyUlFIeGxIQXVZSlc1dVNnS0FjamVJVjFWTUZxWjRKaE1ORFBOZ1pwKytsWXZ2eHhSb1F6Mm9tUkE5ZzRHOVFWQmZ3a0t2VUM3RHRvcVpsWkttcHRSTUxtdWNNeXc2N0FEV3lKMDhlTkVEV2UrUW5yRHgwcXB6L1E4VVZDNVJRKzJpNENhdWJOYXM2cW11U3VQemtvckdYa281cGNPTW5yNGhsNUx4VlEybms0YktoTWhqN08yQkMvakhRZlkyMmZUdHFJbUcxa2tlbjlFelZWQ3BKejBDa2U3Q3k3eE0rY0ZNSjVQZ00rUTBmOGtwK3RrSC83VGFoRVpvKzNJUzQwdHZpUkxZTTVYdW45OVV2ZFpaYTJ4bVV0R3dUWlVETTNyNmhzMHBHVitGQUN4QTFJdFZtZWdDQUlJUGMvemxHckNwUjhvSDRlM2tDajJ5bUJXTXVxWkh0d3lpMTRrSXNEbTE1SUNCT1BQdUdtRTVMbnFXNGZvVi83b0xoTUU0eXFiNi9ueW9tM2kzWGl1TnErc3NTeTdheTRHWnIrSGtyU2daWDYwNURuS09HYWJKUjU4L2gwTDVzbUgxS3pkaksrUHZoR2pta2JHTy9ZTHMyd2g0Qkl3bUlBT01NMnBGdWFVYUlrdlRQcXNSbTFuL0ZqRHlPMkpRK3dkb2hlNTFUaWxET0JjVStPM0pWWkgvb3lIdndvdVRxSGluRUowSHN5bHJCVmN1dmtwYjlHSHB2UkpaY0ZXOGJSOHdsYk1LREpTQm9YNmlTMWZGb3NybjNHLzBOeHltRFJYQWxqZWtLUEU4WjNVQ2JOWUJJWUdOOHVzeTJUZEtaRzZhWnhmVmNvV1c0RElyamYzWGtHanNYSXBYMVM3d1doQzU2SGwvLzZXbndWUzJZN2NtVHFLaVR5RTZEMmF6MWdCUUxyNUtXM0hXdjB2U0locjBmdzhPbUNDc1lPWWlOMFQvVTcveS9ZejlrcURTdnpoY09ZTWF0RFF0eEVEYnkwYUc3Y3FFZGdCQkFMeGNIc0I0YzNxZm5yT3BtTGtxUk96SmlOZkgzSUhJZGY3aS9NR1ZKRHRrZDRRcklCdG5DQ1FxM2lsRVcrNWZLc3kyclJzazVlS3J0QldYamRkSW1rZlBLKzhBZksxZ0FtNHIrUFpmYk5QekR4SlZPWTBvcDgyb0FyWThNREpzVndZdW93S1hkVTJ6cFVkTWdHcERGMlNLZllRMmtjUmZOdURzNXRSQ0FpNGdRUEhLR0NIb2x2QmxCL1FwZHQ5OWwzNzUrMzVNTURIcnhFaFV4R2xFVys1ZktzenF4dExaODdZMHFJZVByOUlXSW9qZmRacUI4WjRhYkdBZEhFeEFOWmdRNzd2dnQvLzlXZSt6cVNFOWo2L0pFVVp2ZGhEeit3Vm12dTNLaUN1Z3hBSHNxV1VtREVtdUJaUEpMMStLcnM3UnJNeWxrY1VidFI1QUhrN0VWbEdHWkFyUnVUQ3pUdC9nalF1UEY1cDgrUGhTWE5EK1F2ZzJ5UFlWMkIzM3pUb09PNldNMHNUMzdEL3haN3N5d2krVjJ4bkFHbG9SQ0lBR2o3MlJuS1lkRWJUTDFEbnFtd3VoVUJYc2VVdVFDeHRacEwwaHNvUVpLVVRud2N3K2ZTc1hYLy9aUDkyU2VPQ3U2Vk15RVR5bjZBaURNL0JsS0dob0Q4d2lUNTgwMXhaUVArVEtjSG1xUytJbklmTGx3cm5yVG5xSnFXcDBxSGNLRHQ3WUJRajBTMzdZc1JoRGw2d0ZLVVRud2N3K2ZTc1hYNWpoMWZWMkhQOXNkMzdXMlBxb0N3Y0k2RmFTWVJoTEJhNjZOWVdHWEJuaHpGeVVyR0I3U3U2MU5vM0dTWUlpbnlDTXNvTkxWalNKOFMrKzlGVXFxd25BWUR1M0NLaXFNRzBrWHJUbW1BZXpHY3VGTGhWZlhOU3B5MDZ1K1hmTDhBaGhYLzhDWEhrR21KZTA4cmxpTUtTYVEwcllsUkVPb0ZvOWc4VUdjZkRITGp1RkYzZi9yMkx1NzJ5YlNSQ09TOTBOMllnOVNLeERZanZjanlWSjhtZXNhTTBxRjJiMjlZOTRmQmZjRzJ5UW0vNytYd2NnMndrMFFTeXZhNjE0ckUxWG5oN00wT3NlL3FvNkZubnFKSXkvY2pRVGRjT3VqT1VBZ3NVR1RtcGREOTJHM09ET0NMUXlGTnhyY0tPMmtURGNEL3dXZ1c1RUlpWEtVbk5HRXhMcmtBbjJaK09JdE9sQ3JHak5MaGRtOXVsYkxMNkYzdi9yQW1TdFFCTTh3RnpUV3ZHWTRRVERKeURTL2l5eXpNa3RlNnB5dURLbUF3aUx5M1V1RHZhbFY1MXkyNkJIUkFoTm4wNEdPbk9hM2RRSi9LdGMwdldVdWNzZ1NIV2dEaVF1UU1sV0dFZEpuL3daSzFxenlvT1pmZnFHaS9kMXpqb0tYeHltb2dKcW55cDBnTk5tVUFNUEduYXQyblV6cDQ3K0RjeS9hczYyeUZNbndWYVUvOGtyTzF3WjB3RmNsTTVuUGNyN0svRCtuelVJelpubUNBM3VBMmJLcUx1UVdJRk1hT0k2UFBLRldOR2FmUjdNN05NM2JQd0taeDJKNytPZ3Bqc2N0SFNqa3NYMlNQZkY1ZTJTVmMwYS8zcmNIRU5yVnF0U2ltVGQydEp3dVRLbUE5Z092RDVvYlN1Rm9HeWtjK2FFVzlGalhjQVAycThkMkFZa0xrTUJPQlhRVFhPR1dOR0tmeTdNN05NMy9LUHZxQVBlUEcwcEVZY1c2Yk9STWpsWVhhaXhVQXJzbVQyNXpaM3RibWdha3VTcG4yRC9aR3NadDI0M0hUendaRXZPZlAyZ2tYdkc1M2lPU2tWa3daS01zcG5Tdmw2UTNZT1dTUVZ3WGNiSllXRzBUcXA5dmtVU2lhT3hvaFduWEpodDIydTRVdkgxaGsvcTkrM2FOaDJhbnZReVgzalVqRkdoK2thRlJQcElWNjFtUmQyMmNxWU1YZzE0c3kyUjB4SENQeCthQ28wS1JTVWF4dXM1SSsxcTRUa3ZFQksyb1dFWEFtSG9QL081R0J5WjY3b0JmbmRWSjFMRUlrUlhudk5WaTBrdXpQcEdCd1BPNWVJN0l6c3ZTQVlzNVM2SHduZEc5VzZ1ZEkydi81YU5VZUZhMmtVbGhROWVtWlRKc3p0UDBsSVZyd1BkUlpFUzh4Mjg0aVZWZW9pUnZySXVGRElqVnp6UW5nMHVGYVphdFgrRS9ndGZDOE5BU05TNHhqSGoxS2wrSWtUM3BXakZMQmRtOXVrYlhNaEFoY3JDZDE1T2F5QVROTHNRS0tYd25kZmVOUlkxdUsxdDBYbmE3NjRIbFRJOGNNcFMyeGRRdjhKZTVkeGM2Z0dkc0ZOWWZVR1hnZHRnZDJVUWw3N0t0dEU5bGdOVHdpV2dhTTRVKys5TnlSWG1EKzRlNHhHaDdsUis1M1pKa080WkxacU1HY0F5RjJhaDA3ZVM4ZlhKL05KUTIzb2FYOWpyYTJuWXBzVDhBLzZOenJ3NkdtaUN0REg3eUFWUDdxT0M2Q2t3eU1EWVVwZC9FeTJ0d0xUMDA5VFY4QnVCV2VFRnlHRFZTLzc4U0E5eWhURnVFK2Znc2F6NFJJc21Zd2Jva3d1ejBPbGJ5Zmg2dGFma0t3RW5YODZrQk4rNk1EbEJkRVhZSFJqbHJxeTEwTTNZdlRrRE5IUTYvclVoSFJsYVdJVnZUejJEUmZ5ekpzNjAwSitPblBlQjYxVjU3QWl6cnJUTG9md21nZCs1Qyt3VG9KU2o0aFQ3bmF6dGlSVE5CcFJsTHN6czA3ZlM4VDEzSUpFYWFxc2krTTZxaFNmTWVwM0ExNmxyLzJiNWhxeFBNVWthUjVlZDJsOEgwcEhoSW5KZFpPejVIMlEvbDBkbzBzWnh1bXZ5ajgrQitzcFh3cDJDWVB5YlV2OFZHR1lGNVpOMlpBZXRTTWhTQ1JYRWthS2xGeXJJT3BHQVFVRWNaajNUbHN2SHQ4cUNqOXJvSi9zRVgvaW5sNitSMkYyVHFNNnErZVZYNVpBZ2FkSTlMZnZENFRBNjhNRmx5T0JqMEY5TUp5VVB0ZDlSQnJZczFlZGZLc2h0ODJYNTUySDdlaWNHUmtxeGpwOXJIdXhrbGg0cDJzQThIMlpOY3k3M3ZMTHg5ZHFqRmtmb1gvWHdaK0I3bFFVRWtIc3p3QktRMmVEUmQ3RjNCRm5aSHJETW91UGZPRmNtR0hIcU1QTjlOSnV3YkxWZ1dIc2oxdlMvaTV6VTdPbWxHdndscHE5aCtjUFFNRzFyVGF5MDhKTEd3UktXWlF4TzBVM29nTHVFWVM3TVFxZHY0Rm1Yakc5RmZDSURmNjFUZW4rZ0hNRVhGbk0zV3Fqdng3cHFlb0dEZU14NzlISDJlMWlTUGVENHB4eFFjYzRCT1JHQkgvb3RIL3pBWm5aNVdXckN0ZS85djdyL2h6dHNmNkNxVDNYZW9PTGdzZTkvNFA0WFFhTTNWSjQzMTJXanQ4SEh5UzJkbFNIbUVqM2QrZjJ0aTRRWHJycWpRd3htb2RNM3IzeDhIMmFqWi8zcEF3RGlRR3RGOGNYdkhsNzl6SGMrei9nTFpPOWg3TFlHWS9aV3FPYVFMSWI3TDJ2SlNJK082amZGNjcycFJ6ZXpMWjhBSUNDTWpHRjU0Y1BkZzkvOUNaTXdmY290ZXBIYVgzcW1wRWJvOUkyVWxSWjlONGR2dnhVbHNBS2pJWVp2VUlLdjNNc3UvVWZVRzZHRTQrUEFlblU4eFRFby9kc0gzamI2ZytkR042VDZ2ZmV5bDkweGlDYklYdUlVdlhVaE8wT3padWowelN3dUtmVlBkell1Zlcweldwai82M2MyYm50bEs1b2dlOGw4SStjTW5sMzByVnR6dUZKVTIwT25iMFV4bnZBNXdRajBDcHN5R3NHRzJna0dhNkphNFFqVVdnV3hyTkROaDRKNFR0aWNlQVFhUldtbzd2TVV4WERDNXhRZ3NHRHZHV2ZXZVpGdUdXWG1NcWw0dWhBNEk0OWVjcXNkT24zTHpYSEM0T1FqY09WNlVUcUdUdCtLWWp6aGM0SVJxRzBVcEp4UFRoUUxZamxoYytJUnFCci9CVEtQdXRQNkdsTWVOcE82cHdxQjJjTGN2MWwxb2VkVUFUaFJOaGNDdFJOMitwWUxqRW5sc2hHWUttejY5ZnI4ZGt6WkNremszZElJdE9sOThYeWFURTdmOHVGM0ttdS9lMUNVMnBQVHQ2S1FuUERKZ3NCNSttbFpGZ2FUT2hNRWNpQ3dlQXRjdmN5aDNxVHFNVWVnYlgvN2RzemJPMm5leVVLZ0YzeENlckswbW1oenF5QXdmOWV0MHRLUzJ2bi9DYk9taXhSSE11QUFBQUFBU1VWT1JLNUNZSUk9Igp9Cg=="/>
    </extobj>
  </extobjs>
</s:customData>
</file>

<file path=customXml/itemProps120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2298</Words>
  <Application>WPS 演示</Application>
  <PresentationFormat>宽屏</PresentationFormat>
  <Paragraphs>298</Paragraphs>
  <Slides>18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8" baseType="lpstr">
      <vt:lpstr>Arial</vt:lpstr>
      <vt:lpstr>宋体</vt:lpstr>
      <vt:lpstr>Wingdings</vt:lpstr>
      <vt:lpstr>Wingdings</vt:lpstr>
      <vt:lpstr>微软雅黑</vt:lpstr>
      <vt:lpstr>汉仪旗黑</vt:lpstr>
      <vt:lpstr>Times New Roman</vt:lpstr>
      <vt:lpstr>华文楷体</vt:lpstr>
      <vt:lpstr>华文新魏</vt:lpstr>
      <vt:lpstr>黑体</vt:lpstr>
      <vt:lpstr>汉仪中黑KW</vt:lpstr>
      <vt:lpstr>DejaVu Math TeX Gyre</vt:lpstr>
      <vt:lpstr>宋体</vt:lpstr>
      <vt:lpstr>Arial Unicode MS</vt:lpstr>
      <vt:lpstr>Calibri</vt:lpstr>
      <vt:lpstr>Helvetica Neue</vt:lpstr>
      <vt:lpstr>汉仪书宋二KW</vt:lpstr>
      <vt:lpstr>微软雅黑</vt:lpstr>
      <vt:lpstr>黑体</vt:lpstr>
      <vt:lpstr>WPS</vt:lpstr>
      <vt:lpstr>A Large Antiglitch with a Significant Flux Increase in 1E 2259+586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夏冰雹</cp:lastModifiedBy>
  <cp:revision>249</cp:revision>
  <dcterms:created xsi:type="dcterms:W3CDTF">2026-07-03T05:19:19Z</dcterms:created>
  <dcterms:modified xsi:type="dcterms:W3CDTF">2026-07-03T05:19:19Z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2052-12.1.26026.26026</vt:lpwstr>
  </property>
  <property fmtid="{D5CDD505-2E9C-101B-9397-08002B2CF9AE}" pid="3" name="ICV">
    <vt:lpwstr>9D4B80B31DA11C36365D3F6A48BDFC46_43</vt:lpwstr>
  </property>
</Properties>
</file>