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media/image3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6" r:id="rId4"/>
    <p:sldId id="257" r:id="rId6"/>
    <p:sldId id="277" r:id="rId7"/>
    <p:sldId id="338" r:id="rId8"/>
    <p:sldId id="341" r:id="rId9"/>
    <p:sldId id="339" r:id="rId10"/>
    <p:sldId id="342" r:id="rId11"/>
    <p:sldId id="343" r:id="rId12"/>
    <p:sldId id="350" r:id="rId13"/>
    <p:sldId id="344" r:id="rId14"/>
    <p:sldId id="345" r:id="rId15"/>
    <p:sldId id="318" r:id="rId16"/>
    <p:sldId id="346" r:id="rId17"/>
    <p:sldId id="348" r:id="rId18"/>
    <p:sldId id="349" r:id="rId19"/>
    <p:sldId id="347" r:id="rId20"/>
    <p:sldId id="352" r:id="rId21"/>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71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8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5" Type="http://schemas.openxmlformats.org/officeDocument/2006/relationships/tags" Target="tags/tag34.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FD0C50A-F606-45E6-86D5-DBE60464B27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4A48210A-8AC5-492D-A7D2-7160594C3F5B}">
      <dgm:prSet/>
      <dgm:spPr/>
      <dgm:t>
        <a:bodyPr/>
        <a:lstStyle/>
        <a:p>
          <a:r>
            <a:rPr lang="en-US" b="1" dirty="0"/>
            <a:t>Flod Data with DSPSR</a:t>
          </a:r>
          <a:endParaRPr lang="zh-CN" b="1" dirty="0"/>
        </a:p>
      </dgm:t>
    </dgm:pt>
    <dgm:pt modelId="{CB5918B4-3414-4DD0-807A-4612E047E9B8}" cxnId="{0431661D-55C5-4AFE-A6DE-D9D192D31BFD}" type="parTrans">
      <dgm:prSet/>
      <dgm:spPr/>
      <dgm:t>
        <a:bodyPr/>
        <a:lstStyle/>
        <a:p>
          <a:endParaRPr lang="zh-CN" altLang="en-US"/>
        </a:p>
      </dgm:t>
    </dgm:pt>
    <dgm:pt modelId="{0799BAFC-0C5C-413E-BB1F-52E1ABF10F10}" cxnId="{0431661D-55C5-4AFE-A6DE-D9D192D31BFD}" type="sibTrans">
      <dgm:prSet/>
      <dgm:spPr/>
      <dgm:t>
        <a:bodyPr/>
        <a:lstStyle/>
        <a:p>
          <a:endParaRPr lang="zh-CN" altLang="en-US"/>
        </a:p>
      </dgm:t>
    </dgm:pt>
    <dgm:pt modelId="{EDC7C381-2A9E-4E99-A49B-31389103D093}">
      <dgm:prSet/>
      <dgm:spPr/>
      <dgm:t>
        <a:bodyPr/>
        <a:p>
          <a:r>
            <a:rPr lang="zh-CN" b="1" dirty="0"/>
            <a:t>New timming solution</a:t>
          </a:r>
          <a:endParaRPr lang="zh-CN" b="1" dirty="0"/>
        </a:p>
      </dgm:t>
    </dgm:pt>
    <dgm:pt modelId="{2990B6DF-9D15-4E53-8F44-7430EC2130CB}" cxnId="{FCC7C3EE-B7DE-428E-961C-ADD178CB316C}" type="parTrans">
      <dgm:prSet/>
      <dgm:spPr/>
    </dgm:pt>
    <dgm:pt modelId="{0492B75F-B9C7-4B10-B8C7-90CD9932FE56}" cxnId="{FCC7C3EE-B7DE-428E-961C-ADD178CB316C}" type="sibTrans">
      <dgm:prSet/>
      <dgm:spPr/>
    </dgm:pt>
    <dgm:pt modelId="{7B055A10-1A77-426A-A55D-1D0CCD860F13}">
      <dgm:prSet/>
      <dgm:spPr/>
      <dgm:t>
        <a:bodyPr/>
        <a:lstStyle/>
        <a:p>
          <a:r>
            <a:rPr lang="en-US" b="1" dirty="0"/>
            <a:t>Remove RFI with PSRCHIVE </a:t>
          </a:r>
          <a:endParaRPr lang="zh-CN" b="1" dirty="0"/>
        </a:p>
      </dgm:t>
    </dgm:pt>
    <dgm:pt modelId="{EE97D33A-BA7D-4718-91EF-3C5019B769B1}" cxnId="{BD98E19A-ED5E-4F27-A7FF-C3338E84A4AC}" type="parTrans">
      <dgm:prSet/>
      <dgm:spPr/>
      <dgm:t>
        <a:bodyPr/>
        <a:lstStyle/>
        <a:p>
          <a:endParaRPr lang="zh-CN" altLang="en-US"/>
        </a:p>
      </dgm:t>
    </dgm:pt>
    <dgm:pt modelId="{40CA4FAD-7EB7-4629-9739-9FA1DAF8ABC6}" cxnId="{BD98E19A-ED5E-4F27-A7FF-C3338E84A4AC}" type="sibTrans">
      <dgm:prSet/>
      <dgm:spPr/>
      <dgm:t>
        <a:bodyPr/>
        <a:lstStyle/>
        <a:p>
          <a:endParaRPr lang="zh-CN" altLang="en-US"/>
        </a:p>
      </dgm:t>
    </dgm:pt>
    <dgm:pt modelId="{C52C1802-5528-4444-9C47-6B1DAA93D86F}">
      <dgm:prSet phldr="0" custT="0"/>
      <dgm:spPr/>
      <dgm:t>
        <a:bodyPr vert="horz" wrap="square"/>
        <a:p>
          <a:pPr>
            <a:lnSpc>
              <a:spcPct val="100000"/>
            </a:lnSpc>
            <a:spcBef>
              <a:spcPct val="0"/>
            </a:spcBef>
            <a:spcAft>
              <a:spcPct val="35000"/>
            </a:spcAft>
          </a:pPr>
          <a:r>
            <a:rPr lang="en-US" altLang="zh-CN" b="1" dirty="0"/>
            <a:t>Calibrate polarization via PAC</a:t>
          </a:r>
          <a:r>
            <a:rPr lang="en-US" altLang="zh-CN" b="1" dirty="0"/>
            <a:t/>
          </a:r>
          <a:endParaRPr lang="en-US" altLang="zh-CN" b="1" dirty="0"/>
        </a:p>
      </dgm:t>
    </dgm:pt>
    <dgm:pt modelId="{BD60C092-8819-428D-AC32-F3DFD77857F0}" cxnId="{9CCC4297-E67C-4F47-AA2F-33A385273494}" type="parTrans">
      <dgm:prSet/>
      <dgm:spPr/>
      <dgm:t>
        <a:bodyPr/>
        <a:lstStyle/>
        <a:p>
          <a:endParaRPr lang="zh-CN" altLang="en-US"/>
        </a:p>
      </dgm:t>
    </dgm:pt>
    <dgm:pt modelId="{0888E504-4359-403B-8781-3B0292A77155}" cxnId="{9CCC4297-E67C-4F47-AA2F-33A385273494}" type="sibTrans">
      <dgm:prSet/>
      <dgm:spPr/>
      <dgm:t>
        <a:bodyPr/>
        <a:lstStyle/>
        <a:p>
          <a:endParaRPr lang="zh-CN" altLang="en-US"/>
        </a:p>
      </dgm:t>
    </dgm:pt>
    <dgm:pt modelId="{1DD46DD2-EC71-4B02-BE8B-2539BE31F13E}">
      <dgm:prSet phldr="0" custT="0"/>
      <dgm:spPr/>
      <dgm:t>
        <a:bodyPr vert="horz" wrap="square"/>
        <a:p>
          <a:pPr>
            <a:lnSpc>
              <a:spcPct val="100000"/>
            </a:lnSpc>
            <a:spcBef>
              <a:spcPct val="0"/>
            </a:spcBef>
            <a:spcAft>
              <a:spcPct val="35000"/>
            </a:spcAft>
          </a:pPr>
          <a:r>
            <a:rPr lang="en-US" altLang="zh-CN" b="1" dirty="0"/>
            <a:t>Perform baseline correction</a:t>
          </a:r>
          <a:r>
            <a:rPr lang="en-US" altLang="zh-CN" b="1" dirty="0"/>
            <a:t/>
          </a:r>
          <a:endParaRPr lang="en-US" altLang="zh-CN" b="1" dirty="0"/>
        </a:p>
      </dgm:t>
    </dgm:pt>
    <dgm:pt modelId="{1C50BE53-77E2-431A-8F7B-B47D5E9A723D}" cxnId="{3E471669-90D4-46D7-841C-686998EF492E}" type="parTrans">
      <dgm:prSet/>
      <dgm:spPr/>
      <dgm:t>
        <a:bodyPr/>
        <a:lstStyle/>
        <a:p>
          <a:endParaRPr lang="zh-CN" altLang="en-US"/>
        </a:p>
      </dgm:t>
    </dgm:pt>
    <dgm:pt modelId="{A8255819-1636-4A90-BDD8-F4A063341AFA}" cxnId="{3E471669-90D4-46D7-841C-686998EF492E}" type="sibTrans">
      <dgm:prSet/>
      <dgm:spPr/>
      <dgm:t>
        <a:bodyPr/>
        <a:lstStyle/>
        <a:p>
          <a:endParaRPr lang="zh-CN" altLang="en-US"/>
        </a:p>
      </dgm:t>
    </dgm:pt>
    <dgm:pt modelId="{05D1B8E6-E434-4CDA-A13F-83EF3196F444}" type="pres">
      <dgm:prSet presAssocID="{FFD0C50A-F606-45E6-86D5-DBE60464B27A}" presName="linear" presStyleCnt="0">
        <dgm:presLayoutVars>
          <dgm:animLvl val="lvl"/>
          <dgm:resizeHandles val="exact"/>
        </dgm:presLayoutVars>
      </dgm:prSet>
      <dgm:spPr/>
    </dgm:pt>
    <dgm:pt modelId="{94DCA4DD-508D-48CC-9840-04B699BBAA15}" type="pres">
      <dgm:prSet presAssocID="{4A48210A-8AC5-492D-A7D2-7160594C3F5B}" presName="parentText" presStyleLbl="node1" presStyleIdx="0" presStyleCnt="5">
        <dgm:presLayoutVars>
          <dgm:chMax val="0"/>
          <dgm:bulletEnabled val="1"/>
        </dgm:presLayoutVars>
      </dgm:prSet>
      <dgm:spPr/>
    </dgm:pt>
    <dgm:pt modelId="{D06C2E43-C22A-4EBF-BA56-FC222477742D}" type="pres">
      <dgm:prSet presAssocID="{0799BAFC-0C5C-413E-BB1F-52E1ABF10F10}" presName="spacer" presStyleCnt="0"/>
      <dgm:spPr/>
    </dgm:pt>
    <dgm:pt modelId="{5EB50ECB-451F-40E8-A117-3EFFFA194844}" type="pres">
      <dgm:prSet presAssocID="{EDC7C381-2A9E-4E99-A49B-31389103D093}" presName="parentText" presStyleLbl="node1" presStyleIdx="1" presStyleCnt="5">
        <dgm:presLayoutVars>
          <dgm:chMax val="0"/>
          <dgm:bulletEnabled val="1"/>
        </dgm:presLayoutVars>
      </dgm:prSet>
      <dgm:spPr/>
    </dgm:pt>
    <dgm:pt modelId="{3DC50C3B-2F98-427F-B7A1-227D4A72FA8D}" type="pres">
      <dgm:prSet presAssocID="{0492B75F-B9C7-4B10-B8C7-90CD9932FE56}" presName="spacer" presStyleCnt="0"/>
      <dgm:spPr/>
    </dgm:pt>
    <dgm:pt modelId="{FA50EE8A-B18F-4716-8D76-D2DBDCCED83F}" type="pres">
      <dgm:prSet presAssocID="{7B055A10-1A77-426A-A55D-1D0CCD860F13}" presName="parentText" presStyleLbl="node1" presStyleIdx="2" presStyleCnt="5">
        <dgm:presLayoutVars>
          <dgm:chMax val="0"/>
          <dgm:bulletEnabled val="1"/>
        </dgm:presLayoutVars>
      </dgm:prSet>
      <dgm:spPr/>
    </dgm:pt>
    <dgm:pt modelId="{E62D22D9-1F69-47C4-B03D-7B8E40F1361F}" type="pres">
      <dgm:prSet presAssocID="{40CA4FAD-7EB7-4629-9739-9FA1DAF8ABC6}" presName="spacer" presStyleCnt="0"/>
      <dgm:spPr/>
    </dgm:pt>
    <dgm:pt modelId="{0B60D297-15C1-4456-8EF2-9D6B4BAE5FF5}" type="pres">
      <dgm:prSet presAssocID="{C52C1802-5528-4444-9C47-6B1DAA93D86F}" presName="parentText" presStyleLbl="node1" presStyleIdx="3" presStyleCnt="5">
        <dgm:presLayoutVars>
          <dgm:chMax val="0"/>
          <dgm:bulletEnabled val="1"/>
        </dgm:presLayoutVars>
      </dgm:prSet>
      <dgm:spPr/>
    </dgm:pt>
    <dgm:pt modelId="{1E8D3638-2A6E-4CD9-8C08-FDD9CB602BFE}" type="pres">
      <dgm:prSet presAssocID="{0888E504-4359-403B-8781-3B0292A77155}" presName="spacer" presStyleCnt="0"/>
      <dgm:spPr/>
    </dgm:pt>
    <dgm:pt modelId="{565F91B2-E3C3-4A22-B668-CBE445B8735E}" type="pres">
      <dgm:prSet presAssocID="{1DD46DD2-EC71-4B02-BE8B-2539BE31F13E}" presName="parentText" presStyleLbl="node1" presStyleIdx="4" presStyleCnt="5">
        <dgm:presLayoutVars>
          <dgm:chMax val="0"/>
          <dgm:bulletEnabled val="1"/>
        </dgm:presLayoutVars>
      </dgm:prSet>
      <dgm:spPr/>
    </dgm:pt>
  </dgm:ptLst>
  <dgm:cxnLst>
    <dgm:cxn modelId="{0431661D-55C5-4AFE-A6DE-D9D192D31BFD}" srcId="{FFD0C50A-F606-45E6-86D5-DBE60464B27A}" destId="{4A48210A-8AC5-492D-A7D2-7160594C3F5B}" srcOrd="0" destOrd="0" parTransId="{CB5918B4-3414-4DD0-807A-4612E047E9B8}" sibTransId="{0799BAFC-0C5C-413E-BB1F-52E1ABF10F10}"/>
    <dgm:cxn modelId="{FCC7C3EE-B7DE-428E-961C-ADD178CB316C}" srcId="{FFD0C50A-F606-45E6-86D5-DBE60464B27A}" destId="{EDC7C381-2A9E-4E99-A49B-31389103D093}" srcOrd="1" destOrd="0" parTransId="{2990B6DF-9D15-4E53-8F44-7430EC2130CB}" sibTransId="{0492B75F-B9C7-4B10-B8C7-90CD9932FE56}"/>
    <dgm:cxn modelId="{BD98E19A-ED5E-4F27-A7FF-C3338E84A4AC}" srcId="{FFD0C50A-F606-45E6-86D5-DBE60464B27A}" destId="{7B055A10-1A77-426A-A55D-1D0CCD860F13}" srcOrd="2" destOrd="0" parTransId="{EE97D33A-BA7D-4718-91EF-3C5019B769B1}" sibTransId="{40CA4FAD-7EB7-4629-9739-9FA1DAF8ABC6}"/>
    <dgm:cxn modelId="{9CCC4297-E67C-4F47-AA2F-33A385273494}" srcId="{FFD0C50A-F606-45E6-86D5-DBE60464B27A}" destId="{C52C1802-5528-4444-9C47-6B1DAA93D86F}" srcOrd="3" destOrd="0" parTransId="{BD60C092-8819-428D-AC32-F3DFD77857F0}" sibTransId="{0888E504-4359-403B-8781-3B0292A77155}"/>
    <dgm:cxn modelId="{3E471669-90D4-46D7-841C-686998EF492E}" srcId="{FFD0C50A-F606-45E6-86D5-DBE60464B27A}" destId="{1DD46DD2-EC71-4B02-BE8B-2539BE31F13E}" srcOrd="4" destOrd="0" parTransId="{1C50BE53-77E2-431A-8F7B-B47D5E9A723D}" sibTransId="{A8255819-1636-4A90-BDD8-F4A063341AFA}"/>
    <dgm:cxn modelId="{9CFCC4E9-2A18-4699-B7ED-6E7847273181}" type="presOf" srcId="{FFD0C50A-F606-45E6-86D5-DBE60464B27A}" destId="{05D1B8E6-E434-4CDA-A13F-83EF3196F444}" srcOrd="0" destOrd="0" presId="urn:microsoft.com/office/officeart/2005/8/layout/vList2"/>
    <dgm:cxn modelId="{9F4F4F63-F5CA-4783-947F-D512BCD04208}" type="presParOf" srcId="{05D1B8E6-E434-4CDA-A13F-83EF3196F444}" destId="{94DCA4DD-508D-48CC-9840-04B699BBAA15}" srcOrd="0" destOrd="0" presId="urn:microsoft.com/office/officeart/2005/8/layout/vList2"/>
    <dgm:cxn modelId="{702E027A-3BFB-487A-B06D-4F631DD8AEBE}" type="presOf" srcId="{4A48210A-8AC5-492D-A7D2-7160594C3F5B}" destId="{94DCA4DD-508D-48CC-9840-04B699BBAA15}" srcOrd="0" destOrd="0" presId="urn:microsoft.com/office/officeart/2005/8/layout/vList2"/>
    <dgm:cxn modelId="{A5C207F5-521E-4337-AE02-2E68B0F4B53F}" type="presParOf" srcId="{05D1B8E6-E434-4CDA-A13F-83EF3196F444}" destId="{D06C2E43-C22A-4EBF-BA56-FC222477742D}" srcOrd="1" destOrd="0" presId="urn:microsoft.com/office/officeart/2005/8/layout/vList2"/>
    <dgm:cxn modelId="{D9810102-A1F6-4936-8118-D31A71231BDE}" type="presParOf" srcId="{05D1B8E6-E434-4CDA-A13F-83EF3196F444}" destId="{5EB50ECB-451F-40E8-A117-3EFFFA194844}" srcOrd="2" destOrd="0" presId="urn:microsoft.com/office/officeart/2005/8/layout/vList2"/>
    <dgm:cxn modelId="{B0EA4C46-70FD-4004-8D54-68FB5EA386E7}" type="presOf" srcId="{EDC7C381-2A9E-4E99-A49B-31389103D093}" destId="{5EB50ECB-451F-40E8-A117-3EFFFA194844}" srcOrd="0" destOrd="0" presId="urn:microsoft.com/office/officeart/2005/8/layout/vList2"/>
    <dgm:cxn modelId="{8EB8A2EC-5BA9-47C6-B375-417AEB4F2302}" type="presParOf" srcId="{05D1B8E6-E434-4CDA-A13F-83EF3196F444}" destId="{3DC50C3B-2F98-427F-B7A1-227D4A72FA8D}" srcOrd="3" destOrd="0" presId="urn:microsoft.com/office/officeart/2005/8/layout/vList2"/>
    <dgm:cxn modelId="{DB4F0F22-9600-4794-8245-8D6E20EBC164}" type="presParOf" srcId="{05D1B8E6-E434-4CDA-A13F-83EF3196F444}" destId="{FA50EE8A-B18F-4716-8D76-D2DBDCCED83F}" srcOrd="4" destOrd="0" presId="urn:microsoft.com/office/officeart/2005/8/layout/vList2"/>
    <dgm:cxn modelId="{F799382E-92BE-4175-8440-C5279877A219}" type="presOf" srcId="{7B055A10-1A77-426A-A55D-1D0CCD860F13}" destId="{FA50EE8A-B18F-4716-8D76-D2DBDCCED83F}" srcOrd="0" destOrd="0" presId="urn:microsoft.com/office/officeart/2005/8/layout/vList2"/>
    <dgm:cxn modelId="{EB613156-82FF-46E8-B493-CFCAC8E31611}" type="presParOf" srcId="{05D1B8E6-E434-4CDA-A13F-83EF3196F444}" destId="{E62D22D9-1F69-47C4-B03D-7B8E40F1361F}" srcOrd="5" destOrd="0" presId="urn:microsoft.com/office/officeart/2005/8/layout/vList2"/>
    <dgm:cxn modelId="{A77C2587-7CB3-401A-A97E-031075555E03}" type="presParOf" srcId="{05D1B8E6-E434-4CDA-A13F-83EF3196F444}" destId="{0B60D297-15C1-4456-8EF2-9D6B4BAE5FF5}" srcOrd="6" destOrd="0" presId="urn:microsoft.com/office/officeart/2005/8/layout/vList2"/>
    <dgm:cxn modelId="{82E3B254-A763-4494-BAA1-989CAE1B8889}" type="presOf" srcId="{C52C1802-5528-4444-9C47-6B1DAA93D86F}" destId="{0B60D297-15C1-4456-8EF2-9D6B4BAE5FF5}" srcOrd="0" destOrd="0" presId="urn:microsoft.com/office/officeart/2005/8/layout/vList2"/>
    <dgm:cxn modelId="{AAD675C3-E75F-420B-87EF-AF190577D362}" type="presParOf" srcId="{05D1B8E6-E434-4CDA-A13F-83EF3196F444}" destId="{1E8D3638-2A6E-4CD9-8C08-FDD9CB602BFE}" srcOrd="7" destOrd="0" presId="urn:microsoft.com/office/officeart/2005/8/layout/vList2"/>
    <dgm:cxn modelId="{046C5A38-FFB0-4F22-8041-900D719FA1A3}" type="presParOf" srcId="{05D1B8E6-E434-4CDA-A13F-83EF3196F444}" destId="{565F91B2-E3C3-4A22-B668-CBE445B8735E}" srcOrd="8" destOrd="0" presId="urn:microsoft.com/office/officeart/2005/8/layout/vList2"/>
    <dgm:cxn modelId="{744748AB-0A0C-4786-8824-A3165629E423}" type="presOf" srcId="{1DD46DD2-EC71-4B02-BE8B-2539BE31F13E}" destId="{565F91B2-E3C3-4A22-B668-CBE445B8735E}"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602685" cy="2111098"/>
        <a:chOff x="0" y="0"/>
        <a:chExt cx="4602685" cy="2111098"/>
      </a:xfrm>
    </dsp:grpSpPr>
    <dsp:sp modelId="{94DCA4DD-508D-48CC-9840-04B699BBAA15}">
      <dsp:nvSpPr>
        <dsp:cNvPr id="3" name="圆角矩形 2"/>
        <dsp:cNvSpPr/>
      </dsp:nvSpPr>
      <dsp:spPr bwMode="white">
        <a:xfrm>
          <a:off x="0" y="18237"/>
          <a:ext cx="4602685" cy="380365"/>
        </a:xfrm>
        <a:prstGeom prst="roundRect">
          <a:avLst/>
        </a:prstGeom>
      </dsp:spPr>
      <dsp:style>
        <a:lnRef idx="2">
          <a:schemeClr val="lt1"/>
        </a:lnRef>
        <a:fillRef idx="1">
          <a:schemeClr val="accent1"/>
        </a:fillRef>
        <a:effectRef idx="0">
          <a:scrgbClr r="0" g="0" b="0"/>
        </a:effectRef>
        <a:fontRef idx="minor">
          <a:schemeClr val="lt1"/>
        </a:fontRef>
      </dsp:style>
      <dsp:txBody>
        <a:bodyPr lIns="57150" tIns="57150" rIns="57150" bIns="5715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b="1" dirty="0"/>
            <a:t>Flod Data with DSPSR</a:t>
          </a:r>
          <a:endParaRPr lang="zh-CN" b="1" dirty="0"/>
        </a:p>
      </dsp:txBody>
      <dsp:txXfrm>
        <a:off x="0" y="18237"/>
        <a:ext cx="4602685" cy="380365"/>
      </dsp:txXfrm>
    </dsp:sp>
    <dsp:sp modelId="{5EB50ECB-451F-40E8-A117-3EFFFA194844}">
      <dsp:nvSpPr>
        <dsp:cNvPr id="8" name="圆角矩形 7"/>
        <dsp:cNvSpPr/>
      </dsp:nvSpPr>
      <dsp:spPr bwMode="white">
        <a:xfrm>
          <a:off x="0" y="441802"/>
          <a:ext cx="4602685" cy="380365"/>
        </a:xfrm>
        <a:prstGeom prst="roundRect">
          <a:avLst/>
        </a:prstGeom>
      </dsp:spPr>
      <dsp:style>
        <a:lnRef idx="2">
          <a:schemeClr val="lt1"/>
        </a:lnRef>
        <a:fillRef idx="1">
          <a:schemeClr val="accent1"/>
        </a:fillRef>
        <a:effectRef idx="0">
          <a:scrgbClr r="0" g="0" b="0"/>
        </a:effectRef>
        <a:fontRef idx="minor">
          <a:schemeClr val="lt1"/>
        </a:fontRef>
      </dsp:style>
      <dsp:txBody>
        <a:bodyPr lIns="57150" tIns="57150" rIns="57150" bIns="5715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zh-CN" b="1" dirty="0"/>
            <a:t>New timming solution</a:t>
          </a:r>
          <a:endParaRPr lang="zh-CN" b="1" dirty="0"/>
        </a:p>
      </dsp:txBody>
      <dsp:txXfrm>
        <a:off x="0" y="441802"/>
        <a:ext cx="4602685" cy="380365"/>
      </dsp:txXfrm>
    </dsp:sp>
    <dsp:sp modelId="{FA50EE8A-B18F-4716-8D76-D2DBDCCED83F}">
      <dsp:nvSpPr>
        <dsp:cNvPr id="4" name="圆角矩形 3"/>
        <dsp:cNvSpPr/>
      </dsp:nvSpPr>
      <dsp:spPr bwMode="white">
        <a:xfrm>
          <a:off x="0" y="865366"/>
          <a:ext cx="4602685" cy="380365"/>
        </a:xfrm>
        <a:prstGeom prst="roundRect">
          <a:avLst/>
        </a:prstGeom>
      </dsp:spPr>
      <dsp:style>
        <a:lnRef idx="2">
          <a:schemeClr val="lt1"/>
        </a:lnRef>
        <a:fillRef idx="1">
          <a:schemeClr val="accent1"/>
        </a:fillRef>
        <a:effectRef idx="0">
          <a:scrgbClr r="0" g="0" b="0"/>
        </a:effectRef>
        <a:fontRef idx="minor">
          <a:schemeClr val="lt1"/>
        </a:fontRef>
      </dsp:style>
      <dsp:txBody>
        <a:bodyPr lIns="57150" tIns="57150" rIns="57150" bIns="5715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b="1" dirty="0"/>
            <a:t>Remove RFI with PSRCHIVE </a:t>
          </a:r>
          <a:endParaRPr lang="zh-CN" b="1" dirty="0"/>
        </a:p>
      </dsp:txBody>
      <dsp:txXfrm>
        <a:off x="0" y="865366"/>
        <a:ext cx="4602685" cy="380365"/>
      </dsp:txXfrm>
    </dsp:sp>
    <dsp:sp modelId="{0B60D297-15C1-4456-8EF2-9D6B4BAE5FF5}">
      <dsp:nvSpPr>
        <dsp:cNvPr id="5" name="圆角矩形 4"/>
        <dsp:cNvSpPr/>
      </dsp:nvSpPr>
      <dsp:spPr bwMode="white">
        <a:xfrm>
          <a:off x="0" y="1288932"/>
          <a:ext cx="4602685" cy="380365"/>
        </a:xfrm>
        <a:prstGeom prst="roundRect">
          <a:avLst/>
        </a:prstGeom>
      </dsp:spPr>
      <dsp:style>
        <a:lnRef idx="2">
          <a:schemeClr val="lt1"/>
        </a:lnRef>
        <a:fillRef idx="1">
          <a:schemeClr val="accent1"/>
        </a:fillRef>
        <a:effectRef idx="0">
          <a:scrgbClr r="0" g="0" b="0"/>
        </a:effectRef>
        <a:fontRef idx="minor">
          <a:schemeClr val="lt1"/>
        </a:fontRef>
      </dsp:style>
      <dsp:txBody>
        <a:bodyPr vert="horz" wrap="square" lIns="57150" tIns="57150" rIns="57150" bIns="5715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altLang="zh-CN" b="1" dirty="0"/>
            <a:t>Calibrate polarization via PAC</a:t>
          </a:r>
          <a:endParaRPr lang="en-US" altLang="zh-CN" b="1" dirty="0"/>
        </a:p>
      </dsp:txBody>
      <dsp:txXfrm>
        <a:off x="0" y="1288932"/>
        <a:ext cx="4602685" cy="380365"/>
      </dsp:txXfrm>
    </dsp:sp>
    <dsp:sp modelId="{565F91B2-E3C3-4A22-B668-CBE445B8735E}">
      <dsp:nvSpPr>
        <dsp:cNvPr id="6" name="圆角矩形 5"/>
        <dsp:cNvSpPr/>
      </dsp:nvSpPr>
      <dsp:spPr bwMode="white">
        <a:xfrm>
          <a:off x="0" y="1712497"/>
          <a:ext cx="4602685" cy="380365"/>
        </a:xfrm>
        <a:prstGeom prst="roundRect">
          <a:avLst/>
        </a:prstGeom>
      </dsp:spPr>
      <dsp:style>
        <a:lnRef idx="2">
          <a:schemeClr val="lt1"/>
        </a:lnRef>
        <a:fillRef idx="1">
          <a:schemeClr val="accent1"/>
        </a:fillRef>
        <a:effectRef idx="0">
          <a:scrgbClr r="0" g="0" b="0"/>
        </a:effectRef>
        <a:fontRef idx="minor">
          <a:schemeClr val="lt1"/>
        </a:fontRef>
      </dsp:style>
      <dsp:txBody>
        <a:bodyPr vert="horz" wrap="square" lIns="57150" tIns="57150" rIns="57150" bIns="57150"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altLang="zh-CN" b="1" dirty="0"/>
            <a:t>Perform baseline correction</a:t>
          </a:r>
          <a:endParaRPr lang="en-US" altLang="zh-CN" b="1" dirty="0"/>
        </a:p>
      </dsp:txBody>
      <dsp:txXfrm>
        <a:off x="0" y="1712497"/>
        <a:ext cx="4602685" cy="38036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E55AB7-6EA2-42D4-9F2A-2F515B66FBA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F43C7-2135-4A29-8872-CC539478137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07EC5B-3A1A-46CE-8486-4F73B5EBCE3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solidFill>
                  <a:schemeClr val="bg1">
                    <a:alpha val="90196"/>
                  </a:schemeClr>
                </a:solidFill>
                <a:latin typeface="Noto Sans SC" panose="020B0200000000000000" charset="-122"/>
                <a:ea typeface="Noto Sans SC" panose="020B0200000000000000" charset="-122"/>
                <a:cs typeface="Noto Sans SC" panose="020B0200000000000000" charset="-122"/>
                <a:sym typeface="微软雅黑" panose="020B0503020204020204" pitchFamily="34" charset="-122"/>
              </a:rPr>
              <a:t>脉冲星的磁极会辐射出高度准直的电磁辐射束。</a:t>
            </a:r>
            <a:endParaRPr lang="en-US">
              <a:solidFill>
                <a:schemeClr val="bg1">
                  <a:alpha val="90196"/>
                </a:schemeClr>
              </a:solidFill>
              <a:latin typeface="Noto Sans SC" panose="020B0200000000000000" charset="-122"/>
              <a:ea typeface="Noto Sans SC" panose="020B0200000000000000" charset="-122"/>
              <a:cs typeface="Noto Sans SC" panose="020B0200000000000000" charset="-122"/>
              <a:sym typeface="微软雅黑" panose="020B0503020204020204" pitchFamily="34" charset="-122"/>
            </a:endParaRPr>
          </a:p>
          <a:p>
            <a:r>
              <a:rPr lang="en-US">
                <a:solidFill>
                  <a:schemeClr val="bg1">
                    <a:alpha val="90196"/>
                  </a:schemeClr>
                </a:solidFill>
                <a:latin typeface="Noto Sans SC" panose="020B0200000000000000" charset="-122"/>
                <a:ea typeface="Noto Sans SC" panose="020B0200000000000000" charset="-122"/>
                <a:cs typeface="Noto Sans SC" panose="020B0200000000000000" charset="-122"/>
                <a:sym typeface="微软雅黑" panose="020B0503020204020204" pitchFamily="34" charset="-122"/>
              </a:rPr>
              <a:t>随着脉冲星的高速自转，这束辐射会像灯塔的光束一样扫过宇宙空间。当辐射束恰好扫过地球时，我们的射电望远镜就能接收到周期性的脉冲信号。</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indent="0" algn="l">
              <a:lnSpc>
                <a:spcPct val="100000"/>
              </a:lnSpc>
            </a:pPr>
            <a:r>
              <a:rPr lang="en-US">
                <a:solidFill>
                  <a:srgbClr val="000000"/>
                </a:solidFill>
                <a:sym typeface="+mn-ea"/>
              </a:rPr>
              <a:t>脉冲星的信号在到达地球的漫长旅途中，会穿过充满“湍流”的星际介质。这种介质会像透镜一样散射和衍射电磁波，导致我们接收到的信号强度发生快速变化，这就是星际闪烁。它就像宇宙中的涟漪，记录了信号沿途所经历的一切。</a:t>
            </a:r>
            <a:endParaRPr lang="en-US" b="0" i="0" u="none" strike="noStrike">
              <a:solidFill>
                <a:srgbClr val="000000"/>
              </a:solidFill>
            </a:endParaRPr>
          </a:p>
          <a:p>
            <a:pPr indent="0" algn="l">
              <a:lnSpc>
                <a:spcPct val="100000"/>
              </a:lnSpc>
            </a:pPr>
            <a:r>
              <a:rPr lang="en-US">
                <a:solidFill>
                  <a:srgbClr val="000000"/>
                </a:solidFill>
                <a:sym typeface="+mn-ea"/>
              </a:rPr>
              <a:t>根据尺度不同，我们可以将其分为衍射闪烁和折射闪烁。衍射闪烁由小尺度的电子密度不规则引起，变化非常剧烈；而折射闪烁则由大尺度的不规则引起，变化相对平缓。</a:t>
            </a:r>
            <a:endParaRPr lang="en-US" b="0" i="0" u="none" strike="noStrike">
              <a:solidFill>
                <a:srgbClr val="000000"/>
              </a:solidFill>
            </a:endParaRPr>
          </a:p>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indent="0" algn="l">
              <a:lnSpc>
                <a:spcPct val="100000"/>
              </a:lnSpc>
            </a:pPr>
            <a:r>
              <a:rPr lang="en-US">
                <a:solidFill>
                  <a:srgbClr val="000000"/>
                </a:solidFill>
                <a:sym typeface="+mn-ea"/>
              </a:rPr>
              <a:t>我们研究的核心设备是被誉为“中国天眼”的FAST望远镜。作为世界最大单口径射电望远镜，FAST拥有无与伦比的超高灵敏度和高分辨率，这为我们开展高信噪比的闪烁研究提供了可能。本次观测我们使用了L波段接收器，在1.0到1.5GHz的频率范围内进行了高分辨率的数据采集。</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indent="0" algn="l">
              <a:lnSpc>
                <a:spcPct val="100000"/>
              </a:lnSpc>
            </a:pPr>
            <a:r>
              <a:rPr lang="en-US">
                <a:solidFill>
                  <a:srgbClr val="000000"/>
                </a:solidFill>
                <a:sym typeface="+mn-ea"/>
              </a:rPr>
              <a:t>从原始数据到科学发现，我们经历了一个严谨的数据处理流程。这包括数据获取、初步处理、干扰去除、动态谱生成、参数提取等步骤。</a:t>
            </a:r>
            <a:endParaRPr lang="en-US" b="0" i="0" u="none" strike="noStrike">
              <a:solidFill>
                <a:srgbClr val="000000"/>
              </a:solidFill>
            </a:endParaRPr>
          </a:p>
          <a:p>
            <a:pPr indent="0" algn="l">
              <a:lnSpc>
                <a:spcPct val="100000"/>
              </a:lnSpc>
            </a:pPr>
            <a:r>
              <a:rPr lang="en-US">
                <a:solidFill>
                  <a:srgbClr val="000000"/>
                </a:solidFill>
                <a:sym typeface="+mn-ea"/>
              </a:rPr>
              <a:t>其中最关键的一步是应用NuT变换，它能有效“锐化”二次谱中的闪烁弧，便于我们进行精确的曲率测量。</a:t>
            </a:r>
            <a:endParaRPr lang="en-US" b="0" i="0" u="none" strike="noStrike">
              <a:solidFill>
                <a:srgbClr val="000000"/>
              </a:solidFill>
            </a:endParaRPr>
          </a:p>
          <a:p>
            <a:pPr indent="0" algn="l">
              <a:lnSpc>
                <a:spcPct val="100000"/>
              </a:lnSpc>
            </a:pPr>
            <a:r>
              <a:rPr lang="en-US">
                <a:solidFill>
                  <a:srgbClr val="000000"/>
                </a:solidFill>
                <a:sym typeface="+mn-ea"/>
              </a:rPr>
              <a:t>最后，通过高斯拟合，我们得到了每条闪烁弧的曲率值，这为后续的物理分析提供了坚实的数据基础。</a:t>
            </a:r>
            <a:endParaRPr lang="en-US" b="0" i="0" u="none" strike="noStrike">
              <a:solidFill>
                <a:srgbClr val="000000"/>
              </a:solidFill>
            </a:endParaRPr>
          </a:p>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b="1">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J0837+0610</a:t>
            </a:r>
            <a:r>
              <a:rPr lang="en-US">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呈现一条轮廓清晰的主闪烁弧。</a:t>
            </a:r>
            <a:r>
              <a:rPr lang="en-US" b="1">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J1136+1551：</a:t>
            </a:r>
            <a:r>
              <a:rPr lang="en-US">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清晰呈现</a:t>
            </a:r>
            <a:r>
              <a:rPr lang="en-US" b="1">
                <a:solidFill>
                  <a:srgbClr val="00E5FF"/>
                </a:solidFill>
                <a:latin typeface="Noto Sans SC" panose="020B0200000000000000" charset="-122"/>
                <a:ea typeface="Noto Sans SC" panose="020B0200000000000000" charset="-122"/>
                <a:cs typeface="Noto Sans SC" panose="020B0200000000000000" charset="-122"/>
                <a:sym typeface="Noto Sans SC" panose="020B0200000000000000" charset="-122"/>
              </a:rPr>
              <a:t>三条</a:t>
            </a:r>
            <a:r>
              <a:rPr lang="en-US">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独立闪烁弧，有力证实了视线方向上多屏散射结构的存在。</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indent="0" algn="l">
              <a:lnSpc>
                <a:spcPct val="100000"/>
              </a:lnSpc>
            </a:pPr>
            <a:r>
              <a:rPr lang="en-US">
                <a:solidFill>
                  <a:srgbClr val="000000"/>
                </a:solidFill>
                <a:sym typeface="+mn-ea"/>
              </a:rPr>
              <a:t>基于观测数据，我们首先计算了描述散射强度的闪烁带宽和闪烁时标。然后，利用测量到的闪烁弧曲率，我们计算出了各个散射屏到地球的距离。例如，J0837+0610的散射屏距离约为421秒差距，而J1136+1551的三个散射屏距离则分布在39到196秒差距之间。这些距离为我们后续的分析提供了关键数据。</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indent="0" algn="l">
              <a:lnSpc>
                <a:spcPct val="100000"/>
              </a:lnSpc>
            </a:pPr>
            <a:r>
              <a:rPr lang="en-US">
                <a:solidFill>
                  <a:srgbClr val="000000"/>
                </a:solidFill>
                <a:sym typeface="+mn-ea"/>
              </a:rPr>
              <a:t>为了检验我们的观测结果是否符合理论预期，我们研究了闪烁弧曲率随频率的变化。理论预测曲率应与频率的平方成反比。</a:t>
            </a:r>
            <a:endParaRPr lang="en-US" b="0" i="0" u="none" strike="noStrike">
              <a:solidFill>
                <a:srgbClr val="000000"/>
              </a:solidFill>
            </a:endParaRPr>
          </a:p>
          <a:p>
            <a:pPr indent="0" algn="l">
              <a:lnSpc>
                <a:spcPct val="100000"/>
              </a:lnSpc>
            </a:pPr>
            <a:r>
              <a:rPr lang="en-US">
                <a:solidFill>
                  <a:srgbClr val="000000"/>
                </a:solidFill>
                <a:sym typeface="+mn-ea"/>
              </a:rPr>
              <a:t>从右侧的图中可以看到，我们选取了几颗典型的脉冲星进行分析。所有的观测数据点都紧密地围绕在理论预测的 η 与 ν 的负二次方关系曲线附近。</a:t>
            </a:r>
            <a:endParaRPr lang="en-US" b="0" i="0" u="none" strike="noStrike">
              <a:solidFill>
                <a:srgbClr val="000000"/>
              </a:solidFill>
            </a:endParaRPr>
          </a:p>
          <a:p>
            <a:pPr indent="0" algn="l">
              <a:lnSpc>
                <a:spcPct val="100000"/>
              </a:lnSpc>
            </a:pPr>
            <a:r>
              <a:rPr lang="en-US">
                <a:solidFill>
                  <a:srgbClr val="000000"/>
                </a:solidFill>
                <a:sym typeface="+mn-ea"/>
              </a:rPr>
              <a:t>例如，J0837+0610 的指数约为 -2.0，J1239+2453 约为 -1.9，都在误差允许的范围内完美契合理论模型。这一结果不仅验证了我们的观测数据的准确性，更有力地支持了我们在研究中所采用的 Kolmogorov 湍流散射物理图像。</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407EC5B-3A1A-46CE-8486-4F73B5EBCE37}" type="slidenum">
              <a:rPr kumimoji="0" lang="zh-CN" altLang="en-US" sz="1200" b="0" i="0" u="none" strike="noStrike" kern="1200" cap="none" spc="0" normalizeH="0" baseline="0" noProof="0" smtClean="0">
                <a:ln>
                  <a:noFill/>
                </a:ln>
                <a:solidFill>
                  <a:prstClr val="black"/>
                </a:solidFill>
                <a:effectLst/>
                <a:uLnTx/>
                <a:uFillTx/>
                <a:ea typeface="思源黑体 CN Normal" panose="020B0400000000000000" pitchFamily="34" charset="-122"/>
                <a:cs typeface="+mn-cs"/>
              </a:rPr>
            </a:fld>
            <a:endParaRPr kumimoji="0" lang="zh-CN" altLang="en-US" sz="1200" b="0" i="0" u="none" strike="noStrike" kern="1200" cap="none" spc="0" normalizeH="0" baseline="0" noProof="0">
              <a:ln>
                <a:noFill/>
              </a:ln>
              <a:solidFill>
                <a:prstClr val="black"/>
              </a:solidFill>
              <a:effectLst/>
              <a:uLnTx/>
              <a:uFillTx/>
              <a:ea typeface="思源黑体 CN Normal" panose="020B0400000000000000" pitchFamily="34"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F5332BE-A524-4DAE-9A97-FF126CE12C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96FD3F-6BA1-4989-AC3A-B1C7B9A2C9CB}" type="slidenum">
              <a:rPr lang="zh-CN" altLang="en-US" smtClean="0"/>
            </a:fld>
            <a:endParaRPr lang="zh-CN" altLang="en-US"/>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9"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1"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1"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21E219E-26D8-4903-BA20-B829959C85D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2508A0-4257-4263-B3C0-4C29189A2DA6}" type="slidenum">
              <a:rPr lang="zh-CN" altLang="en-US" smtClean="0"/>
            </a:fld>
            <a:endParaRPr lang="zh-CN" altLang="en-US"/>
          </a:p>
        </p:txBody>
      </p:sp>
    </p:spTree>
  </p:cSld>
  <p:clrMapOvr>
    <a:masterClrMapping/>
  </p:clrMapOvr>
  <p:transition spd="slow">
    <p:push/>
  </p:transition>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5332BE-A524-4DAE-9A97-FF126CE12C48}" type="datetimeFigureOut">
              <a:rPr lang="zh-CN" altLang="en-US" smtClean="0"/>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96FD3F-6BA1-4989-AC3A-B1C7B9A2C9C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黑体 CN Normal" panose="020B0400000000000000" pitchFamily="34" charset="-122"/>
                <a:ea typeface="思源黑体 CN Normal" panose="020B0400000000000000" pitchFamily="34" charset="-122"/>
              </a:defRPr>
            </a:lvl1pPr>
          </a:lstStyle>
          <a:p>
            <a:fld id="{D21E219E-26D8-4903-BA20-B829959C85D8}" type="datetimeFigureOut">
              <a:rPr lang="zh-CN" altLang="en-US" smtClean="0"/>
            </a:fld>
            <a:endParaRPr lang="zh-CN" altLang="en-US" dirty="0"/>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黑体 CN Normal" panose="020B0400000000000000" pitchFamily="34" charset="-122"/>
                <a:ea typeface="思源黑体 CN Normal" panose="020B0400000000000000" pitchFamily="34" charset="-122"/>
              </a:defRPr>
            </a:lvl1pPr>
          </a:lstStyle>
          <a:p>
            <a:endParaRPr lang="zh-CN" altLang="en-US" dirty="0"/>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黑体 CN Normal" panose="020B0400000000000000" pitchFamily="34" charset="-122"/>
                <a:ea typeface="思源黑体 CN Normal" panose="020B0400000000000000" pitchFamily="34" charset="-122"/>
              </a:defRPr>
            </a:lvl1pPr>
          </a:lstStyle>
          <a:p>
            <a:fld id="{152508A0-4257-4263-B3C0-4C29189A2DA6}"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p:transition>
  <p:hf hdr="0" ftr="0" dt="0"/>
  <p:txStyles>
    <p:titleStyle>
      <a:lvl1pPr algn="l" defTabSz="914400" rtl="0" eaLnBrk="1" latinLnBrk="0" hangingPunct="1">
        <a:lnSpc>
          <a:spcPct val="90000"/>
        </a:lnSpc>
        <a:spcBef>
          <a:spcPct val="0"/>
        </a:spcBef>
        <a:buNone/>
        <a:defRPr sz="4400" kern="1200">
          <a:solidFill>
            <a:schemeClr val="tx1"/>
          </a:solidFill>
          <a:latin typeface="思源黑体 CN Normal" panose="020B0400000000000000" pitchFamily="34" charset="-122"/>
          <a:ea typeface="思源黑体 CN Normal" panose="020B0400000000000000"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思源黑体 CN Normal" panose="020B0400000000000000" pitchFamily="34" charset="-122"/>
          <a:ea typeface="思源黑体 CN Normal" panose="020B04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思源黑体 CN Normal" panose="020B0400000000000000" pitchFamily="34" charset="-122"/>
          <a:ea typeface="思源黑体 CN Normal" panose="020B04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思源黑体 CN Normal" panose="020B0400000000000000" pitchFamily="34" charset="-122"/>
          <a:ea typeface="思源黑体 CN Normal" panose="020B04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4.png"/><Relationship Id="rId16" Type="http://schemas.openxmlformats.org/officeDocument/2006/relationships/notesSlide" Target="../notesSlides/notesSlide2.xml"/><Relationship Id="rId15" Type="http://schemas.openxmlformats.org/officeDocument/2006/relationships/slideLayout" Target="../slideLayouts/slideLayout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image" Target="../media/image5.png"/><Relationship Id="rId2" Type="http://schemas.openxmlformats.org/officeDocument/2006/relationships/tags" Target="../tags/tag13.xml"/><Relationship Id="rId12" Type="http://schemas.openxmlformats.org/officeDocument/2006/relationships/notesSlide" Target="../notesSlides/notesSlide3.xml"/><Relationship Id="rId11" Type="http://schemas.openxmlformats.org/officeDocument/2006/relationships/slideLayout" Target="../slideLayouts/slideLayout13.xml"/><Relationship Id="rId10"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3.xml"/><Relationship Id="rId2" Type="http://schemas.openxmlformats.org/officeDocument/2006/relationships/image" Target="../media/image5.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GIF"/><Relationship Id="rId3" Type="http://schemas.openxmlformats.org/officeDocument/2006/relationships/tags" Target="../tags/tag20.xml"/><Relationship Id="rId2" Type="http://schemas.openxmlformats.org/officeDocument/2006/relationships/image" Target="../media/image5.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9" Type="http://schemas.openxmlformats.org/officeDocument/2006/relationships/diagramLayout" Target="../diagrams/layout1.xml"/><Relationship Id="rId8" Type="http://schemas.openxmlformats.org/officeDocument/2006/relationships/diagramData" Target="../diagrams/data1.xml"/><Relationship Id="rId7" Type="http://schemas.openxmlformats.org/officeDocument/2006/relationships/image" Target="../media/image9.png"/><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image" Target="../media/image7.GIF"/><Relationship Id="rId3" Type="http://schemas.openxmlformats.org/officeDocument/2006/relationships/tags" Target="../tags/tag21.xml"/><Relationship Id="rId2" Type="http://schemas.openxmlformats.org/officeDocument/2006/relationships/image" Target="../media/image5.png"/><Relationship Id="rId15" Type="http://schemas.openxmlformats.org/officeDocument/2006/relationships/notesSlide" Target="../notesSlides/notesSlide6.xml"/><Relationship Id="rId14" Type="http://schemas.openxmlformats.org/officeDocument/2006/relationships/slideLayout" Target="../slideLayouts/slideLayout13.xml"/><Relationship Id="rId13" Type="http://schemas.openxmlformats.org/officeDocument/2006/relationships/image" Target="../media/image10.png"/><Relationship Id="rId12" Type="http://schemas.microsoft.com/office/2007/relationships/diagramDrawing" Target="../diagrams/drawing1.xml"/><Relationship Id="rId11" Type="http://schemas.openxmlformats.org/officeDocument/2006/relationships/diagramColors" Target="../diagrams/colors1.xml"/><Relationship Id="rId10" Type="http://schemas.openxmlformats.org/officeDocument/2006/relationships/diagramQuickStyle" Target="../diagrams/quickStyle1.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GIF"/><Relationship Id="rId3" Type="http://schemas.openxmlformats.org/officeDocument/2006/relationships/tags" Target="../tags/tag24.xml"/><Relationship Id="rId2" Type="http://schemas.openxmlformats.org/officeDocument/2006/relationships/image" Target="../media/image5.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7.GIF"/><Relationship Id="rId3" Type="http://schemas.openxmlformats.org/officeDocument/2006/relationships/tags" Target="../tags/tag25.xml"/><Relationship Id="rId2" Type="http://schemas.openxmlformats.org/officeDocument/2006/relationships/image" Target="../media/image5.png"/><Relationship Id="rId13" Type="http://schemas.openxmlformats.org/officeDocument/2006/relationships/notesSlide" Target="../notesSlides/notesSlide8.xml"/><Relationship Id="rId12" Type="http://schemas.openxmlformats.org/officeDocument/2006/relationships/slideLayout" Target="../slideLayouts/slideLayout13.xml"/><Relationship Id="rId11" Type="http://schemas.openxmlformats.org/officeDocument/2006/relationships/image" Target="../media/image19.png"/><Relationship Id="rId10" Type="http://schemas.openxmlformats.org/officeDocument/2006/relationships/image" Target="../media/image18.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GIF"/><Relationship Id="rId3" Type="http://schemas.openxmlformats.org/officeDocument/2006/relationships/tags" Target="../tags/tag26.xml"/><Relationship Id="rId2" Type="http://schemas.openxmlformats.org/officeDocument/2006/relationships/image" Target="../media/image5.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7.GIF"/><Relationship Id="rId3" Type="http://schemas.openxmlformats.org/officeDocument/2006/relationships/tags" Target="../tags/tag27.xml"/><Relationship Id="rId2" Type="http://schemas.openxmlformats.org/officeDocument/2006/relationships/image" Target="../media/image5.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image" Target="../media/image27.png"/><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7.GIF"/><Relationship Id="rId3" Type="http://schemas.openxmlformats.org/officeDocument/2006/relationships/tags" Target="../tags/tag28.xml"/><Relationship Id="rId2" Type="http://schemas.openxmlformats.org/officeDocument/2006/relationships/image" Target="../media/image5.png"/><Relationship Id="rId10" Type="http://schemas.openxmlformats.org/officeDocument/2006/relationships/notesSlide" Target="../notesSlides/notesSlide11.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7.GIF"/><Relationship Id="rId3" Type="http://schemas.openxmlformats.org/officeDocument/2006/relationships/tags" Target="../tags/tag29.xml"/><Relationship Id="rId2" Type="http://schemas.openxmlformats.org/officeDocument/2006/relationships/image" Target="../media/image5.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7.GIF"/><Relationship Id="rId3" Type="http://schemas.openxmlformats.org/officeDocument/2006/relationships/tags" Target="../tags/tag30.xml"/><Relationship Id="rId2" Type="http://schemas.openxmlformats.org/officeDocument/2006/relationships/image" Target="../media/image5.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7.GIF"/><Relationship Id="rId3" Type="http://schemas.openxmlformats.org/officeDocument/2006/relationships/tags" Target="../tags/tag31.xml"/><Relationship Id="rId2" Type="http://schemas.openxmlformats.org/officeDocument/2006/relationships/image" Target="../media/image5.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7.GIF"/><Relationship Id="rId3" Type="http://schemas.openxmlformats.org/officeDocument/2006/relationships/tags" Target="../tags/tag32.xml"/><Relationship Id="rId2" Type="http://schemas.openxmlformats.org/officeDocument/2006/relationships/image" Target="../media/image5.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3.xml"/><Relationship Id="rId3" Type="http://schemas.openxmlformats.org/officeDocument/2006/relationships/image" Target="../media/image7.GIF"/><Relationship Id="rId2" Type="http://schemas.openxmlformats.org/officeDocument/2006/relationships/tags" Target="../tags/tag33.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5.svg"/><Relationship Id="rId1"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 </a:t>
            </a:r>
            <a:endParaRPr lang="zh-CN" altLang="en-US" dirty="0"/>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rotWithShape="1">
          <a:blip r:embed="rId1"/>
          <a:srcRect b="15493"/>
          <a:stretch>
            <a:fillRect/>
          </a:stretch>
        </p:blipFill>
        <p:spPr>
          <a:xfrm>
            <a:off x="1" y="0"/>
            <a:ext cx="12192000" cy="6858000"/>
          </a:xfrm>
          <a:prstGeom prst="rect">
            <a:avLst/>
          </a:prstGeom>
        </p:spPr>
      </p:pic>
      <p:sp>
        <p:nvSpPr>
          <p:cNvPr id="5" name="矩形 4"/>
          <p:cNvSpPr/>
          <p:nvPr/>
        </p:nvSpPr>
        <p:spPr>
          <a:xfrm>
            <a:off x="-1" y="0"/>
            <a:ext cx="7953829" cy="6858000"/>
          </a:xfrm>
          <a:prstGeom prst="rect">
            <a:avLst/>
          </a:prstGeom>
          <a:gradFill flip="none" rotWithShape="1">
            <a:gsLst>
              <a:gs pos="0">
                <a:schemeClr val="accent1">
                  <a:lumMod val="5000"/>
                  <a:lumOff val="95000"/>
                  <a:alpha val="0"/>
                </a:schemeClr>
              </a:gs>
              <a:gs pos="26000">
                <a:srgbClr val="5F71A9">
                  <a:alpha val="55000"/>
                </a:srgbClr>
              </a:gs>
              <a:gs pos="65000">
                <a:srgbClr val="5F71A9"/>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Normal" panose="020B0400000000000000" pitchFamily="34" charset="-122"/>
              <a:ea typeface="思源黑体 CN Normal" panose="020B0400000000000000" pitchFamily="34" charset="-122"/>
            </a:endParaRPr>
          </a:p>
        </p:txBody>
      </p:sp>
      <p:sp>
        <p:nvSpPr>
          <p:cNvPr id="7" name="矩形 6"/>
          <p:cNvSpPr/>
          <p:nvPr/>
        </p:nvSpPr>
        <p:spPr>
          <a:xfrm>
            <a:off x="1798863" y="1686464"/>
            <a:ext cx="10393139" cy="1742536"/>
          </a:xfrm>
          <a:prstGeom prst="rect">
            <a:avLst/>
          </a:prstGeom>
          <a:solidFill>
            <a:srgbClr val="5F71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effectLst>
                <a:outerShdw blurRad="38100" dist="38100" dir="2700000" algn="tl">
                  <a:srgbClr val="000000">
                    <a:alpha val="43137"/>
                  </a:srgbClr>
                </a:outerShdw>
              </a:effectLst>
              <a:latin typeface="思源宋体 CN Heavy" panose="02020900000000000000" pitchFamily="18" charset="-122"/>
              <a:ea typeface="思源宋体 CN Heavy" panose="02020900000000000000" pitchFamily="18"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4841" y="1372932"/>
            <a:ext cx="2330712" cy="2330712"/>
          </a:xfrm>
          <a:prstGeom prst="rect">
            <a:avLst/>
          </a:prstGeom>
        </p:spPr>
      </p:pic>
      <p:sp>
        <p:nvSpPr>
          <p:cNvPr id="8" name="文本框 7"/>
          <p:cNvSpPr txBox="1"/>
          <p:nvPr/>
        </p:nvSpPr>
        <p:spPr>
          <a:xfrm>
            <a:off x="520065" y="4017645"/>
            <a:ext cx="3418840" cy="521970"/>
          </a:xfrm>
          <a:prstGeom prst="rect">
            <a:avLst/>
          </a:prstGeom>
          <a:noFill/>
        </p:spPr>
        <p:txBody>
          <a:bodyPr wrap="square" rtlCol="0">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Speaker</a:t>
            </a:r>
            <a:r>
              <a:rPr lang="zh-CN" altLang="en-US" sz="2800" dirty="0">
                <a:solidFill>
                  <a:schemeClr val="bg1"/>
                </a:solidFill>
                <a:latin typeface="微软雅黑" panose="020B0503020204020204" pitchFamily="34" charset="-122"/>
                <a:ea typeface="微软雅黑" panose="020B0503020204020204" pitchFamily="34" charset="-122"/>
              </a:rPr>
              <a:t>：</a:t>
            </a:r>
            <a:r>
              <a:rPr lang="en-US" altLang="zh-CN" sz="2800" dirty="0">
                <a:solidFill>
                  <a:schemeClr val="bg1"/>
                </a:solidFill>
                <a:latin typeface="微软雅黑" panose="020B0503020204020204" pitchFamily="34" charset="-122"/>
                <a:ea typeface="微软雅黑" panose="020B0503020204020204" pitchFamily="34" charset="-122"/>
              </a:rPr>
              <a:t>    </a:t>
            </a:r>
            <a:r>
              <a:rPr lang="zh-CN" altLang="en-US" sz="2800" dirty="0">
                <a:solidFill>
                  <a:schemeClr val="bg1"/>
                </a:solidFill>
                <a:latin typeface="微软雅黑" panose="020B0503020204020204" pitchFamily="34" charset="-122"/>
                <a:ea typeface="微软雅黑" panose="020B0503020204020204" pitchFamily="34" charset="-122"/>
              </a:rPr>
              <a:t>彭逸峰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2923363" y="1676994"/>
            <a:ext cx="9045997" cy="1753235"/>
          </a:xfrm>
          <a:prstGeom prst="rect">
            <a:avLst/>
          </a:prstGeom>
        </p:spPr>
        <p:txBody>
          <a:bodyPr wrap="square">
            <a:spAutoFit/>
          </a:bodyPr>
          <a:lstStyle/>
          <a:p>
            <a:pPr lvl="0" algn="ctr"/>
            <a:r>
              <a:rPr lang="en-US" sz="36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PSR J1914+2636</a:t>
            </a:r>
            <a:r>
              <a:rPr lang="zh-CN" altLang="en-US" sz="36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36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Quasiperiodic Nulling and Bright-Pulse Emission from an Old Pulsar in the Death Valley</a:t>
            </a:r>
            <a:endParaRPr lang="en-US" altLang="zh-CN" sz="36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文本框 7"/>
          <p:cNvSpPr txBox="1"/>
          <p:nvPr/>
        </p:nvSpPr>
        <p:spPr>
          <a:xfrm>
            <a:off x="-1" y="6306249"/>
            <a:ext cx="4294834" cy="460375"/>
          </a:xfrm>
          <a:prstGeom prst="rect">
            <a:avLst/>
          </a:prstGeom>
          <a:noFill/>
        </p:spPr>
        <p:txBody>
          <a:bodyPr wrap="square" rtlCol="0">
            <a:spAutoFit/>
          </a:bodyPr>
          <a:lstStyle/>
          <a:p>
            <a:r>
              <a:rPr lang="en-US" altLang="zh-CN" sz="2400" dirty="0" err="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Guizhou</a:t>
            </a:r>
            <a:r>
              <a:rPr lang="en-US" altLang="zh-CN"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Normal University</a:t>
            </a:r>
            <a:endParaRPr lang="en-US" altLang="zh-CN" sz="24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灯片编号占位符 8"/>
          <p:cNvSpPr>
            <a:spLocks noGrp="1"/>
          </p:cNvSpPr>
          <p:nvPr>
            <p:ph type="sldNum" sz="quarter" idx="12"/>
          </p:nvPr>
        </p:nvSpPr>
        <p:spPr>
          <a:xfrm>
            <a:off x="8928100" y="6443345"/>
            <a:ext cx="2743200" cy="414655"/>
          </a:xfrm>
        </p:spPr>
        <p:txBody>
          <a:bodyPr/>
          <a:p>
            <a:fld id="{2296FD3F-6BA1-4989-AC3A-B1C7B9A2C9CB}" type="slidenum">
              <a:rPr lang="zh-CN" altLang="en-US" smtClean="0"/>
            </a:fld>
            <a:endParaRPr lang="zh-CN" altLang="en-US"/>
          </a:p>
        </p:txBody>
      </p:sp>
      <p:sp>
        <p:nvSpPr>
          <p:cNvPr id="14" name="文本框 13"/>
          <p:cNvSpPr txBox="1"/>
          <p:nvPr/>
        </p:nvSpPr>
        <p:spPr>
          <a:xfrm>
            <a:off x="520065" y="4852670"/>
            <a:ext cx="11151870" cy="1247775"/>
          </a:xfrm>
          <a:prstGeom prst="rect">
            <a:avLst/>
          </a:prstGeom>
          <a:noFill/>
        </p:spPr>
        <p:txBody>
          <a:bodyPr wrap="square" rtlCol="0">
            <a:noAutofit/>
          </a:bodyPr>
          <a:p>
            <a:r>
              <a:rPr lang="en-US" altLang="zh-CN" sz="2800" dirty="0">
                <a:solidFill>
                  <a:schemeClr val="bg1"/>
                </a:solidFill>
                <a:latin typeface="微软雅黑" panose="020B0503020204020204" pitchFamily="34" charset="-122"/>
                <a:ea typeface="微软雅黑" panose="020B0503020204020204" pitchFamily="34" charset="-122"/>
                <a:sym typeface="+mn-ea"/>
              </a:rPr>
              <a:t>Contrbutor: </a:t>
            </a:r>
            <a:r>
              <a:rPr lang="zh-CN" altLang="en-US" sz="2800" dirty="0">
                <a:solidFill>
                  <a:schemeClr val="bg1"/>
                </a:solidFill>
                <a:latin typeface="微软雅黑" panose="020B0503020204020204" pitchFamily="34" charset="-122"/>
                <a:ea typeface="微软雅黑" panose="020B0503020204020204" pitchFamily="34" charset="-122"/>
                <a:sym typeface="+mn-ea"/>
              </a:rPr>
              <a:t>党世军（</a:t>
            </a:r>
            <a:r>
              <a:rPr lang="en-US" altLang="zh-CN" sz="2800" dirty="0">
                <a:solidFill>
                  <a:schemeClr val="bg1"/>
                </a:solidFill>
                <a:latin typeface="微软雅黑" panose="020B0503020204020204" pitchFamily="34" charset="-122"/>
                <a:ea typeface="微软雅黑" panose="020B0503020204020204" pitchFamily="34" charset="-122"/>
                <a:sym typeface="+mn-ea"/>
              </a:rPr>
              <a:t>Supervisor</a:t>
            </a:r>
            <a:r>
              <a:rPr lang="zh-CN" altLang="en-US" sz="2800" dirty="0">
                <a:solidFill>
                  <a:schemeClr val="bg1"/>
                </a:solidFill>
                <a:latin typeface="微软雅黑" panose="020B0503020204020204" pitchFamily="34" charset="-122"/>
                <a:ea typeface="微软雅黑" panose="020B0503020204020204" pitchFamily="34" charset="-122"/>
                <a:sym typeface="+mn-ea"/>
              </a:rPr>
              <a:t>）、吴庆东、王维扬、王榆斌、</a:t>
            </a:r>
            <a:endParaRPr lang="zh-CN" altLang="en-US" sz="2800" dirty="0">
              <a:solidFill>
                <a:schemeClr val="bg1"/>
              </a:solidFill>
              <a:latin typeface="微软雅黑" panose="020B0503020204020204" pitchFamily="34" charset="-122"/>
              <a:ea typeface="微软雅黑" panose="020B0503020204020204" pitchFamily="34" charset="-122"/>
              <a:sym typeface="+mn-ea"/>
            </a:endParaRPr>
          </a:p>
          <a:p>
            <a:r>
              <a:rPr lang="zh-CN" altLang="en-US" sz="2800" dirty="0">
                <a:solidFill>
                  <a:schemeClr val="bg1"/>
                </a:solidFill>
                <a:latin typeface="微软雅黑" panose="020B0503020204020204" pitchFamily="34" charset="-122"/>
                <a:ea typeface="微软雅黑" panose="020B0503020204020204" pitchFamily="34" charset="-122"/>
                <a:sym typeface="+mn-ea"/>
              </a:rPr>
              <a:t> </a:t>
            </a:r>
            <a:r>
              <a:rPr lang="en-US" altLang="zh-CN" sz="2800" dirty="0">
                <a:solidFill>
                  <a:schemeClr val="bg1"/>
                </a:solidFill>
                <a:latin typeface="微软雅黑" panose="020B0503020204020204" pitchFamily="34" charset="-122"/>
                <a:ea typeface="微软雅黑" panose="020B0503020204020204" pitchFamily="34" charset="-122"/>
                <a:sym typeface="+mn-ea"/>
              </a:rPr>
              <a:t>                   </a:t>
            </a:r>
            <a:r>
              <a:rPr lang="zh-CN" altLang="en-US" sz="2800" dirty="0">
                <a:solidFill>
                  <a:schemeClr val="bg1"/>
                </a:solidFill>
                <a:latin typeface="微软雅黑" panose="020B0503020204020204" pitchFamily="34" charset="-122"/>
                <a:ea typeface="微软雅黑" panose="020B0503020204020204" pitchFamily="34" charset="-122"/>
                <a:sym typeface="+mn-ea"/>
              </a:rPr>
              <a:t>周祖荣、龚胤文、李威</a:t>
            </a:r>
            <a:endParaRPr lang="zh-CN" altLang="en-US" sz="2800"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F71A9"/>
        </a:solidFill>
        <a:effectLst/>
      </p:bgPr>
    </p:bg>
    <p:spTree>
      <p:nvGrpSpPr>
        <p:cNvPr id="1" name=""/>
        <p:cNvGrpSpPr/>
        <p:nvPr/>
      </p:nvGrpSpPr>
      <p:grpSpPr>
        <a:xfrm>
          <a:off x="0" y="0"/>
          <a:ext cx="0" cy="0"/>
          <a:chOff x="0" y="0"/>
          <a:chExt cx="0" cy="0"/>
        </a:xfrm>
      </p:grpSpPr>
      <p:sp>
        <p:nvSpPr>
          <p:cNvPr id="5" name="矩形 4"/>
          <p:cNvSpPr/>
          <p:nvPr/>
        </p:nvSpPr>
        <p:spPr>
          <a:xfrm>
            <a:off x="6164689" y="0"/>
            <a:ext cx="6027313" cy="6858000"/>
          </a:xfrm>
          <a:prstGeom prst="rect">
            <a:avLst/>
          </a:prstGeom>
          <a:blipFill dpi="0" rotWithShape="1">
            <a:blip r:embed="rId1">
              <a:alphaModFix amt="89000"/>
            </a:blip>
            <a:srcRect/>
            <a:stretch>
              <a:fillRect l="-51241" r="-510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6" name="矩形 5"/>
          <p:cNvSpPr/>
          <p:nvPr/>
        </p:nvSpPr>
        <p:spPr>
          <a:xfrm>
            <a:off x="4870000" y="0"/>
            <a:ext cx="6027313" cy="6858000"/>
          </a:xfrm>
          <a:prstGeom prst="rect">
            <a:avLst/>
          </a:prstGeom>
          <a:gradFill flip="none" rotWithShape="1">
            <a:gsLst>
              <a:gs pos="0">
                <a:schemeClr val="accent1">
                  <a:lumMod val="5000"/>
                  <a:lumOff val="95000"/>
                  <a:alpha val="0"/>
                </a:schemeClr>
              </a:gs>
              <a:gs pos="66000">
                <a:srgbClr val="5F71A9"/>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46" name="椭圆 45"/>
          <p:cNvSpPr/>
          <p:nvPr/>
        </p:nvSpPr>
        <p:spPr>
          <a:xfrm>
            <a:off x="4678527" y="2006099"/>
            <a:ext cx="3193560" cy="3232597"/>
          </a:xfrm>
          <a:prstGeom prst="ellipse">
            <a:avLst/>
          </a:prstGeom>
          <a:blipFill dpi="0" rotWithShape="1">
            <a:blip r:embed="rId2">
              <a:alphaModFix amt="2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nvGrpSpPr>
          <p:cNvPr id="21" name="组合 20"/>
          <p:cNvGrpSpPr/>
          <p:nvPr/>
        </p:nvGrpSpPr>
        <p:grpSpPr>
          <a:xfrm>
            <a:off x="3926743" y="6573250"/>
            <a:ext cx="4250872" cy="276999"/>
            <a:chOff x="4544331" y="5739496"/>
            <a:chExt cx="4250872" cy="276999"/>
          </a:xfrm>
        </p:grpSpPr>
        <p:cxnSp>
          <p:nvCxnSpPr>
            <p:cNvPr id="22" name="直接连接符 21"/>
            <p:cNvCxnSpPr/>
            <p:nvPr/>
          </p:nvCxnSpPr>
          <p:spPr>
            <a:xfrm>
              <a:off x="4544331" y="5890447"/>
              <a:ext cx="4250872" cy="9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useBgFill="1">
          <p:nvSpPr>
            <p:cNvPr id="23" name="矩形 22"/>
            <p:cNvSpPr/>
            <p:nvPr/>
          </p:nvSpPr>
          <p:spPr>
            <a:xfrm>
              <a:off x="5602654" y="5739496"/>
              <a:ext cx="2343611" cy="276999"/>
            </a:xfrm>
            <a:prstGeom prst="rect">
              <a:avLst/>
            </a:prstGeom>
          </p:spPr>
          <p:txBody>
            <a:bodyPr wrap="square">
              <a:spAutoFit/>
            </a:bodyPr>
            <a:lstStyle/>
            <a:p>
              <a:pPr algn="ctr" defTabSz="914400">
                <a:defRPr/>
              </a:pPr>
              <a:r>
                <a:rPr lang="en-US" altLang="zh-CN" sz="1200" dirty="0">
                  <a:solidFill>
                    <a:prstClr val="white"/>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prstClr val="white"/>
                </a:solidFill>
                <a:latin typeface="思源宋体 CN SemiBold" panose="02020600000000000000" pitchFamily="18" charset="-122"/>
                <a:ea typeface="思源宋体 CN SemiBold" panose="02020600000000000000" pitchFamily="18" charset="-122"/>
              </a:endParaRPr>
            </a:p>
          </p:txBody>
        </p:sp>
      </p:grpSp>
      <p:sp>
        <p:nvSpPr>
          <p:cNvPr id="3" name="TextBox 2"/>
          <p:cNvSpPr txBox="1"/>
          <p:nvPr/>
        </p:nvSpPr>
        <p:spPr>
          <a:xfrm>
            <a:off x="916084" y="949257"/>
            <a:ext cx="3762677" cy="1445260"/>
          </a:xfrm>
          <a:prstGeom prst="rect">
            <a:avLst/>
          </a:prstGeom>
          <a:noFill/>
        </p:spPr>
        <p:txBody>
          <a:bodyPr wrap="square" rtlCol="0">
            <a:spAutoFit/>
          </a:bodyPr>
          <a:lstStyle/>
          <a:p>
            <a:pPr defTabSz="914400">
              <a:defRPr/>
            </a:pPr>
            <a:r>
              <a:rPr lang="en-US" altLang="zh-CN" sz="4400" b="1" dirty="0">
                <a:solidFill>
                  <a:prstClr val="white"/>
                </a:solidFill>
                <a:latin typeface="等线" panose="02010600030101010101" charset="-122"/>
                <a:ea typeface="等线" panose="02010600030101010101" charset="-122"/>
              </a:rPr>
              <a:t>CONTENT</a:t>
            </a:r>
            <a:endParaRPr lang="en-US" altLang="zh-CN" sz="4400" b="1" dirty="0">
              <a:solidFill>
                <a:prstClr val="white"/>
              </a:solidFill>
              <a:latin typeface="等线" panose="02010600030101010101" charset="-122"/>
              <a:ea typeface="等线" panose="02010600030101010101" charset="-122"/>
            </a:endParaRPr>
          </a:p>
          <a:p>
            <a:pPr defTabSz="914400">
              <a:defRPr/>
            </a:pPr>
            <a:endParaRPr lang="en-US" altLang="zh-CN" sz="4400" b="1" dirty="0">
              <a:solidFill>
                <a:prstClr val="white"/>
              </a:solidFill>
              <a:latin typeface="等线" panose="02010600030101010101" charset="-122"/>
              <a:ea typeface="等线" panose="02010600030101010101" charset="-122"/>
            </a:endParaRPr>
          </a:p>
        </p:txBody>
      </p:sp>
      <p:sp>
        <p:nvSpPr>
          <p:cNvPr id="4" name="灯片编号占位符 3"/>
          <p:cNvSpPr>
            <a:spLocks noGrp="1"/>
          </p:cNvSpPr>
          <p:nvPr>
            <p:ph type="sldNum" sz="quarter" idx="12"/>
          </p:nvPr>
        </p:nvSpPr>
        <p:spPr/>
        <p:txBody>
          <a:bodyPr/>
          <a:p>
            <a:fld id="{152508A0-4257-4263-B3C0-4C29189A2DA6}" type="slidenum">
              <a:rPr lang="zh-CN" altLang="en-US" smtClean="0"/>
            </a:fld>
            <a:fld id="{152508A0-4257-4263-B3C0-4C29189A2DA6}" type="slidenum">
              <a:rPr lang="en-US" altLang="zh-CN" smtClean="0"/>
            </a:fld>
            <a:r>
              <a:rPr lang="en-US" altLang="zh-CN" smtClean="0"/>
              <a:t>15</a:t>
            </a:r>
            <a:endParaRPr lang="en-US" altLang="zh-CN" smtClean="0"/>
          </a:p>
        </p:txBody>
      </p:sp>
      <p:grpSp>
        <p:nvGrpSpPr>
          <p:cNvPr id="14" name="组合 13"/>
          <p:cNvGrpSpPr/>
          <p:nvPr>
            <p:custDataLst>
              <p:tags r:id="rId3"/>
            </p:custDataLst>
          </p:nvPr>
        </p:nvGrpSpPr>
        <p:grpSpPr>
          <a:xfrm rot="0">
            <a:off x="1414780" y="4243070"/>
            <a:ext cx="4373245" cy="737235"/>
            <a:chOff x="2296" y="5722"/>
            <a:chExt cx="6887" cy="1161"/>
          </a:xfrm>
        </p:grpSpPr>
        <p:sp>
          <p:nvSpPr>
            <p:cNvPr id="24" name="矩形 23"/>
            <p:cNvSpPr/>
            <p:nvPr>
              <p:custDataLst>
                <p:tags r:id="rId4"/>
              </p:custDataLst>
            </p:nvPr>
          </p:nvSpPr>
          <p:spPr>
            <a:xfrm>
              <a:off x="2296" y="6083"/>
              <a:ext cx="567" cy="5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buClrTx/>
                <a:buSzTx/>
                <a:buFontTx/>
                <a:defRPr/>
              </a:pPr>
              <a:r>
                <a:rPr lang="en-US" altLang="zh-CN" sz="2400" dirty="0">
                  <a:solidFill>
                    <a:srgbClr val="5F71A9"/>
                  </a:solidFill>
                  <a:latin typeface="Times New Roman" panose="02020603050405020304" pitchFamily="18" charset="0"/>
                  <a:ea typeface="思源黑体 CN Heavy" panose="020B0A00000000000000" pitchFamily="34" charset="-122"/>
                  <a:cs typeface="Times New Roman" panose="02020603050405020304" pitchFamily="18" charset="0"/>
                </a:rPr>
                <a:t>4</a:t>
              </a:r>
              <a:endParaRPr lang="en-US" altLang="zh-CN" sz="2400" dirty="0">
                <a:solidFill>
                  <a:srgbClr val="5F71A9"/>
                </a:solidFill>
                <a:latin typeface="Times New Roman" panose="02020603050405020304" pitchFamily="18" charset="0"/>
                <a:ea typeface="思源黑体 CN Heavy" panose="020B0A00000000000000" pitchFamily="34" charset="-122"/>
                <a:cs typeface="Times New Roman" panose="02020603050405020304" pitchFamily="18" charset="0"/>
              </a:endParaRPr>
            </a:p>
          </p:txBody>
        </p:sp>
        <p:sp>
          <p:nvSpPr>
            <p:cNvPr id="25" name="矩形 24"/>
            <p:cNvSpPr/>
            <p:nvPr>
              <p:custDataLst>
                <p:tags r:id="rId5"/>
              </p:custDataLst>
            </p:nvPr>
          </p:nvSpPr>
          <p:spPr>
            <a:xfrm>
              <a:off x="3033" y="5722"/>
              <a:ext cx="6150" cy="1161"/>
            </a:xfrm>
            <a:prstGeom prst="rect">
              <a:avLst/>
            </a:prstGeom>
          </p:spPr>
          <p:txBody>
            <a:bodyPr wrap="square">
              <a:spAutoFit/>
            </a:bodyPr>
            <a:p>
              <a:pPr defTabSz="914400">
                <a:lnSpc>
                  <a:spcPct val="150000"/>
                </a:lnSpc>
                <a:defRPr/>
              </a:pPr>
              <a:r>
                <a:rPr lang="en-US" altLang="zh-CN" sz="2800" dirty="0">
                  <a:solidFill>
                    <a:prstClr val="white"/>
                  </a:solidFill>
                  <a:latin typeface="微软雅黑" panose="020B0503020204020204" pitchFamily="34" charset="-122"/>
                  <a:ea typeface="微软雅黑" panose="020B0503020204020204" pitchFamily="34" charset="-122"/>
                </a:rPr>
                <a:t>Couclusion</a:t>
              </a:r>
              <a:endParaRPr lang="en-US" altLang="zh-CN" sz="2800" dirty="0">
                <a:solidFill>
                  <a:prstClr val="white"/>
                </a:solidFill>
                <a:latin typeface="微软雅黑" panose="020B0503020204020204" pitchFamily="34" charset="-122"/>
                <a:ea typeface="微软雅黑" panose="020B0503020204020204" pitchFamily="34" charset="-122"/>
              </a:endParaRPr>
            </a:p>
          </p:txBody>
        </p:sp>
      </p:grpSp>
      <p:grpSp>
        <p:nvGrpSpPr>
          <p:cNvPr id="2" name="组合 1"/>
          <p:cNvGrpSpPr/>
          <p:nvPr>
            <p:custDataLst>
              <p:tags r:id="rId6"/>
            </p:custDataLst>
          </p:nvPr>
        </p:nvGrpSpPr>
        <p:grpSpPr>
          <a:xfrm rot="0">
            <a:off x="1412547" y="1878330"/>
            <a:ext cx="6534478" cy="737235"/>
            <a:chOff x="2292" y="1998"/>
            <a:chExt cx="10291" cy="1161"/>
          </a:xfrm>
        </p:grpSpPr>
        <p:sp>
          <p:nvSpPr>
            <p:cNvPr id="36" name="矩形 35"/>
            <p:cNvSpPr/>
            <p:nvPr>
              <p:custDataLst>
                <p:tags r:id="rId7"/>
              </p:custDataLst>
            </p:nvPr>
          </p:nvSpPr>
          <p:spPr>
            <a:xfrm>
              <a:off x="3068" y="1998"/>
              <a:ext cx="9515" cy="1161"/>
            </a:xfrm>
            <a:prstGeom prst="rect">
              <a:avLst/>
            </a:prstGeom>
          </p:spPr>
          <p:txBody>
            <a:bodyPr wrap="square">
              <a:spAutoFit/>
            </a:bodyPr>
            <a:lstStyle/>
            <a:p>
              <a:pPr defTabSz="914400">
                <a:lnSpc>
                  <a:spcPct val="150000"/>
                </a:lnSpc>
                <a:defRPr/>
              </a:pP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28" name="矩形 27"/>
            <p:cNvSpPr/>
            <p:nvPr>
              <p:custDataLst>
                <p:tags r:id="rId8"/>
              </p:custDataLst>
            </p:nvPr>
          </p:nvSpPr>
          <p:spPr>
            <a:xfrm>
              <a:off x="2292" y="2405"/>
              <a:ext cx="567" cy="5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defRPr/>
              </a:pPr>
              <a:r>
                <a:rPr lang="en-US" altLang="zh-CN" sz="2400" dirty="0">
                  <a:solidFill>
                    <a:srgbClr val="5F71A9"/>
                  </a:solidFill>
                  <a:latin typeface="Times New Roman" panose="02020603050405020304" pitchFamily="18" charset="0"/>
                  <a:ea typeface="思源黑体 CN Heavy" panose="020B0A00000000000000" pitchFamily="34" charset="-122"/>
                  <a:cs typeface="Times New Roman" panose="02020603050405020304" pitchFamily="18" charset="0"/>
                </a:rPr>
                <a:t>1</a:t>
              </a:r>
              <a:endParaRPr lang="zh-CN" altLang="en-US" sz="2400" dirty="0">
                <a:solidFill>
                  <a:srgbClr val="5F71A9"/>
                </a:solidFill>
                <a:latin typeface="Times New Roman" panose="02020603050405020304" pitchFamily="18" charset="0"/>
                <a:ea typeface="思源黑体 CN Heavy" panose="020B0A00000000000000" pitchFamily="34" charset="-122"/>
                <a:cs typeface="Times New Roman" panose="02020603050405020304" pitchFamily="18" charset="0"/>
              </a:endParaRPr>
            </a:p>
          </p:txBody>
        </p:sp>
      </p:grpSp>
      <p:grpSp>
        <p:nvGrpSpPr>
          <p:cNvPr id="12" name="组合 11"/>
          <p:cNvGrpSpPr/>
          <p:nvPr>
            <p:custDataLst>
              <p:tags r:id="rId9"/>
            </p:custDataLst>
          </p:nvPr>
        </p:nvGrpSpPr>
        <p:grpSpPr>
          <a:xfrm rot="0">
            <a:off x="1412240" y="2669540"/>
            <a:ext cx="6765290" cy="737235"/>
            <a:chOff x="2292" y="3244"/>
            <a:chExt cx="10654" cy="1161"/>
          </a:xfrm>
        </p:grpSpPr>
        <p:sp>
          <p:nvSpPr>
            <p:cNvPr id="30" name="矩形 29"/>
            <p:cNvSpPr/>
            <p:nvPr>
              <p:custDataLst>
                <p:tags r:id="rId10"/>
              </p:custDataLst>
            </p:nvPr>
          </p:nvSpPr>
          <p:spPr>
            <a:xfrm>
              <a:off x="3033" y="3244"/>
              <a:ext cx="9913" cy="1161"/>
            </a:xfrm>
            <a:prstGeom prst="rect">
              <a:avLst/>
            </a:prstGeom>
          </p:spPr>
          <p:txBody>
            <a:bodyPr wrap="square">
              <a:spAutoFit/>
            </a:bodyPr>
            <a:lstStyle/>
            <a:p>
              <a:pPr defTabSz="914400">
                <a:lnSpc>
                  <a:spcPct val="150000"/>
                </a:lnSpc>
                <a:defRPr/>
              </a:pPr>
              <a:r>
                <a:rPr lang="en-US" altLang="zh-CN" sz="2800" dirty="0">
                  <a:solidFill>
                    <a:prstClr val="white"/>
                  </a:solidFill>
                  <a:latin typeface="微软雅黑" panose="020B0503020204020204" pitchFamily="34" charset="-122"/>
                  <a:ea typeface="微软雅黑" panose="020B0503020204020204" pitchFamily="34" charset="-122"/>
                </a:rPr>
                <a:t>Observation and Data Processing   </a:t>
              </a:r>
              <a:endParaRPr lang="en-US" altLang="zh-CN" sz="2800" dirty="0">
                <a:solidFill>
                  <a:prstClr val="white"/>
                </a:solidFill>
                <a:latin typeface="微软雅黑" panose="020B0503020204020204" pitchFamily="34" charset="-122"/>
                <a:ea typeface="微软雅黑" panose="020B0503020204020204" pitchFamily="34" charset="-122"/>
              </a:endParaRPr>
            </a:p>
          </p:txBody>
        </p:sp>
        <p:sp>
          <p:nvSpPr>
            <p:cNvPr id="29" name="矩形 28"/>
            <p:cNvSpPr/>
            <p:nvPr>
              <p:custDataLst>
                <p:tags r:id="rId11"/>
              </p:custDataLst>
            </p:nvPr>
          </p:nvSpPr>
          <p:spPr>
            <a:xfrm>
              <a:off x="2292" y="3631"/>
              <a:ext cx="567" cy="5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defRPr/>
              </a:pPr>
              <a:r>
                <a:rPr lang="en-US" altLang="zh-CN" sz="2400" dirty="0">
                  <a:solidFill>
                    <a:srgbClr val="5F71A9"/>
                  </a:solidFill>
                  <a:latin typeface="Times New Roman" panose="02020603050405020304" pitchFamily="18" charset="0"/>
                  <a:ea typeface="思源黑体 CN Heavy" panose="020B0A00000000000000" pitchFamily="34" charset="-122"/>
                  <a:cs typeface="Times New Roman" panose="02020603050405020304" pitchFamily="18" charset="0"/>
                </a:rPr>
                <a:t>2</a:t>
              </a:r>
              <a:endParaRPr lang="zh-CN" altLang="en-US" sz="2400" dirty="0">
                <a:solidFill>
                  <a:srgbClr val="5F71A9"/>
                </a:solidFill>
                <a:latin typeface="思源黑体 CN Heavy" panose="020B0A00000000000000" pitchFamily="34" charset="-122"/>
                <a:ea typeface="思源黑体 CN Heavy" panose="020B0A00000000000000" pitchFamily="34" charset="-122"/>
              </a:endParaRPr>
            </a:p>
          </p:txBody>
        </p:sp>
      </p:grpSp>
      <p:grpSp>
        <p:nvGrpSpPr>
          <p:cNvPr id="13" name="组合 12"/>
          <p:cNvGrpSpPr/>
          <p:nvPr>
            <p:custDataLst>
              <p:tags r:id="rId12"/>
            </p:custDataLst>
          </p:nvPr>
        </p:nvGrpSpPr>
        <p:grpSpPr>
          <a:xfrm rot="0">
            <a:off x="1414780" y="3460750"/>
            <a:ext cx="5699125" cy="737235"/>
            <a:chOff x="2296" y="4490"/>
            <a:chExt cx="8975" cy="1161"/>
          </a:xfrm>
        </p:grpSpPr>
        <p:sp>
          <p:nvSpPr>
            <p:cNvPr id="20" name="矩形 19"/>
            <p:cNvSpPr/>
            <p:nvPr>
              <p:custDataLst>
                <p:tags r:id="rId13"/>
              </p:custDataLst>
            </p:nvPr>
          </p:nvSpPr>
          <p:spPr>
            <a:xfrm>
              <a:off x="3068" y="4490"/>
              <a:ext cx="8203" cy="1161"/>
            </a:xfrm>
            <a:prstGeom prst="rect">
              <a:avLst/>
            </a:prstGeom>
          </p:spPr>
          <p:txBody>
            <a:bodyPr wrap="square">
              <a:spAutoFit/>
            </a:bodyPr>
            <a:p>
              <a:pPr defTabSz="914400">
                <a:lnSpc>
                  <a:spcPct val="150000"/>
                </a:lnSpc>
                <a:defRPr/>
              </a:pPr>
              <a:r>
                <a:rPr lang="en-US" altLang="zh-CN" sz="2800" dirty="0">
                  <a:solidFill>
                    <a:prstClr val="white"/>
                  </a:solidFill>
                  <a:latin typeface="微软雅黑" panose="020B0503020204020204" pitchFamily="34" charset="-122"/>
                  <a:ea typeface="微软雅黑" panose="020B0503020204020204" pitchFamily="34" charset="-122"/>
                </a:rPr>
                <a:t>Results</a:t>
              </a:r>
              <a:endParaRPr lang="en-US" altLang="zh-CN" sz="2800" dirty="0">
                <a:solidFill>
                  <a:prstClr val="white"/>
                </a:solidFill>
                <a:latin typeface="微软雅黑" panose="020B0503020204020204" pitchFamily="34" charset="-122"/>
                <a:ea typeface="微软雅黑" panose="020B0503020204020204" pitchFamily="34" charset="-122"/>
              </a:endParaRPr>
            </a:p>
          </p:txBody>
        </p:sp>
        <p:sp>
          <p:nvSpPr>
            <p:cNvPr id="33" name="矩形 32"/>
            <p:cNvSpPr/>
            <p:nvPr>
              <p:custDataLst>
                <p:tags r:id="rId14"/>
              </p:custDataLst>
            </p:nvPr>
          </p:nvSpPr>
          <p:spPr>
            <a:xfrm>
              <a:off x="2296" y="4857"/>
              <a:ext cx="567" cy="5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buClrTx/>
                <a:buSzTx/>
                <a:buFontTx/>
                <a:defRPr/>
              </a:pPr>
              <a:r>
                <a:rPr lang="en-US" altLang="zh-CN" sz="2400" dirty="0">
                  <a:solidFill>
                    <a:srgbClr val="5F71A9"/>
                  </a:solidFill>
                  <a:latin typeface="Times New Roman" panose="02020603050405020304" pitchFamily="18" charset="0"/>
                  <a:ea typeface="思源黑体 CN Heavy" panose="020B0A00000000000000" pitchFamily="34" charset="-122"/>
                  <a:cs typeface="Times New Roman" panose="02020603050405020304" pitchFamily="18" charset="0"/>
                </a:rPr>
                <a:t>3</a:t>
              </a:r>
              <a:endParaRPr lang="en-US" altLang="zh-CN" sz="2400" dirty="0">
                <a:solidFill>
                  <a:srgbClr val="5F71A9"/>
                </a:solidFill>
                <a:latin typeface="Times New Roman" panose="02020603050405020304" pitchFamily="18" charset="0"/>
                <a:ea typeface="思源黑体 CN Heavy" panose="020B0A00000000000000" pitchFamily="34" charset="-122"/>
                <a:cs typeface="Times New Roman" panose="02020603050405020304" pitchFamily="18" charset="0"/>
              </a:endParaRPr>
            </a:p>
          </p:txBody>
        </p:sp>
      </p:grpSp>
      <p:sp>
        <p:nvSpPr>
          <p:cNvPr id="8" name="文本框 7"/>
          <p:cNvSpPr txBox="1"/>
          <p:nvPr/>
        </p:nvSpPr>
        <p:spPr>
          <a:xfrm>
            <a:off x="1905000" y="2106930"/>
            <a:ext cx="4144645" cy="542925"/>
          </a:xfrm>
          <a:prstGeom prst="rect">
            <a:avLst/>
          </a:prstGeom>
          <a:noFill/>
        </p:spPr>
        <p:txBody>
          <a:bodyPr wrap="square" rtlCol="0">
            <a:noAutofit/>
          </a:bodyPr>
          <a:p>
            <a:r>
              <a:rPr lang="en-US" altLang="zh-CN" sz="2800" dirty="0">
                <a:solidFill>
                  <a:prstClr val="white"/>
                </a:solidFill>
                <a:latin typeface="微软雅黑" panose="020B0503020204020204" pitchFamily="34" charset="-122"/>
                <a:ea typeface="微软雅黑" panose="020B0503020204020204" pitchFamily="34" charset="-122"/>
                <a:sym typeface="+mn-ea"/>
              </a:rPr>
              <a:t>Background  </a:t>
            </a:r>
            <a:endParaRPr lang="en-US" altLang="zh-CN" sz="2800" dirty="0">
              <a:solidFill>
                <a:prstClr val="white"/>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17" name="AutoShape 4"/>
          <p:cNvSpPr/>
          <p:nvPr>
            <p:custDataLst>
              <p:tags r:id="rId2"/>
            </p:custDataLst>
          </p:nvPr>
        </p:nvSpPr>
        <p:spPr>
          <a:xfrm>
            <a:off x="821690" y="1219200"/>
            <a:ext cx="5207000" cy="1501775"/>
          </a:xfrm>
          <a:prstGeom prst="roundRect">
            <a:avLst>
              <a:gd name="adj" fmla="val 6486"/>
            </a:avLst>
          </a:prstGeom>
          <a:solidFill>
            <a:srgbClr val="5F71A9"/>
          </a:solidFill>
          <a:ln w="12700" cap="flat" cmpd="sng">
            <a:solidFill>
              <a:srgbClr val="00E5FF">
                <a:alpha val="30000"/>
              </a:srgbClr>
            </a:solidFill>
            <a:prstDash val="solid"/>
            <a:round/>
          </a:ln>
        </p:spPr>
        <p:txBody>
          <a:bodyPr vert="horz" wrap="square" lIns="63500" tIns="63500" rIns="63500" bIns="63500" rtlCol="0" anchor="ctr"/>
          <a:lstStyle/>
          <a:p>
            <a:pPr indent="0" algn="l">
              <a:lnSpc>
                <a:spcPct val="125000"/>
              </a:lnSpc>
              <a:defRPr/>
            </a:pPr>
          </a:p>
        </p:txBody>
      </p:sp>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21690" y="-217170"/>
            <a:ext cx="5483860" cy="436880"/>
          </a:xfrm>
          <a:prstGeom prst="rect">
            <a:avLst/>
          </a:prstGeom>
        </p:spPr>
        <p:txBody>
          <a:bodyPr wrap="square">
            <a:noAutofit/>
          </a:bodyPr>
          <a:lstStyle/>
          <a:p>
            <a:pPr defTabSz="914400">
              <a:lnSpc>
                <a:spcPct val="150000"/>
              </a:lnSpc>
              <a:defRPr/>
            </a:pPr>
            <a:r>
              <a:rPr lang="en-US" altLang="zh-CN" sz="36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Background</a:t>
            </a:r>
            <a:endParaRPr lang="zh-CN" altLang="en-US" sz="36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sp>
        <p:nvSpPr>
          <p:cNvPr id="10" name="文本框 9"/>
          <p:cNvSpPr txBox="1"/>
          <p:nvPr/>
        </p:nvSpPr>
        <p:spPr>
          <a:xfrm>
            <a:off x="5200650" y="5886450"/>
            <a:ext cx="2880360" cy="368935"/>
          </a:xfrm>
          <a:prstGeom prst="rect">
            <a:avLst/>
          </a:prstGeom>
          <a:noFill/>
        </p:spPr>
        <p:txBody>
          <a:bodyPr wrap="square" rtlCol="0">
            <a:noAutofit/>
          </a:bodyPr>
          <a:p>
            <a:endParaRPr lang="en-US" sz="1400"/>
          </a:p>
          <a:p>
            <a:endParaRPr lang="en-US" altLang="en-US" sz="1400"/>
          </a:p>
        </p:txBody>
      </p:sp>
      <p:sp>
        <p:nvSpPr>
          <p:cNvPr id="16" name="文本框 15"/>
          <p:cNvSpPr txBox="1"/>
          <p:nvPr>
            <p:custDataLst>
              <p:tags r:id="rId4"/>
            </p:custDataLst>
          </p:nvPr>
        </p:nvSpPr>
        <p:spPr>
          <a:xfrm>
            <a:off x="876300" y="1294130"/>
            <a:ext cx="4671060" cy="376555"/>
          </a:xfrm>
          <a:prstGeom prst="rect">
            <a:avLst/>
          </a:prstGeom>
          <a:noFill/>
        </p:spPr>
        <p:txBody>
          <a:bodyPr wrap="square" rtlCol="0" anchor="t">
            <a:noAutofit/>
          </a:bodyPr>
          <a:p>
            <a:r>
              <a:rPr lang="en-US" b="1">
                <a:solidFill>
                  <a:schemeClr val="accent2"/>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rPr>
              <a:t>What is pulse nulling？</a:t>
            </a:r>
            <a:endParaRPr lang="en-US" altLang="en-US" b="1">
              <a:solidFill>
                <a:schemeClr val="accent2"/>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8"/>
          <p:cNvSpPr/>
          <p:nvPr>
            <p:custDataLst>
              <p:tags r:id="rId5"/>
            </p:custDataLst>
          </p:nvPr>
        </p:nvSpPr>
        <p:spPr>
          <a:xfrm>
            <a:off x="930910" y="1788160"/>
            <a:ext cx="4803140" cy="43434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altLang="zh-CN" sz="1600" b="0" i="0" u="none" strike="noStrike">
                <a:solidFill>
                  <a:schemeClr val="bg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Pulse nulling refers to the temporary cessation of a pulsar’s radio emission (Backer 1970).</a:t>
            </a:r>
            <a:endParaRPr lang="en-US" altLang="zh-CN" sz="1600" b="0" i="0" u="none" strike="noStrike">
              <a:solidFill>
                <a:schemeClr val="bg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4"/>
          <p:cNvSpPr/>
          <p:nvPr>
            <p:custDataLst>
              <p:tags r:id="rId6"/>
            </p:custDataLst>
          </p:nvPr>
        </p:nvSpPr>
        <p:spPr>
          <a:xfrm>
            <a:off x="821690" y="3128010"/>
            <a:ext cx="5207635" cy="2917825"/>
          </a:xfrm>
          <a:prstGeom prst="roundRect">
            <a:avLst>
              <a:gd name="adj" fmla="val 6486"/>
            </a:avLst>
          </a:prstGeom>
          <a:solidFill>
            <a:srgbClr val="5F71A9"/>
          </a:solidFill>
          <a:ln w="12700" cap="flat" cmpd="sng">
            <a:solidFill>
              <a:srgbClr val="00E5FF">
                <a:alpha val="30000"/>
              </a:srgbClr>
            </a:solidFill>
            <a:prstDash val="solid"/>
            <a:round/>
          </a:ln>
        </p:spPr>
        <p:txBody>
          <a:bodyPr vert="horz" wrap="square" lIns="63500" tIns="63500" rIns="63500" bIns="63500" rtlCol="0" anchor="ctr"/>
          <a:lstStyle/>
          <a:p>
            <a:pPr indent="0" algn="l">
              <a:lnSpc>
                <a:spcPct val="125000"/>
              </a:lnSpc>
              <a:defRPr/>
            </a:pPr>
          </a:p>
        </p:txBody>
      </p:sp>
      <p:sp>
        <p:nvSpPr>
          <p:cNvPr id="24" name="文本框 23"/>
          <p:cNvSpPr txBox="1"/>
          <p:nvPr>
            <p:custDataLst>
              <p:tags r:id="rId7"/>
            </p:custDataLst>
          </p:nvPr>
        </p:nvSpPr>
        <p:spPr>
          <a:xfrm>
            <a:off x="930910" y="3895725"/>
            <a:ext cx="4064000" cy="360045"/>
          </a:xfrm>
          <a:prstGeom prst="rect">
            <a:avLst/>
          </a:prstGeom>
          <a:noFill/>
        </p:spPr>
        <p:txBody>
          <a:bodyPr wrap="square" rtlCol="0">
            <a:noAutofit/>
          </a:bodyPr>
          <a:p>
            <a:pPr algn="l">
              <a:buClrTx/>
              <a:buSzTx/>
              <a:buFontTx/>
            </a:pPr>
            <a:endParaRPr lang="en-US" b="1">
              <a:solidFill>
                <a:schemeClr val="accent1"/>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endParaRPr>
          </a:p>
        </p:txBody>
      </p:sp>
      <p:sp>
        <p:nvSpPr>
          <p:cNvPr id="26" name="文本框 25"/>
          <p:cNvSpPr txBox="1"/>
          <p:nvPr>
            <p:custDataLst>
              <p:tags r:id="rId8"/>
            </p:custDataLst>
          </p:nvPr>
        </p:nvSpPr>
        <p:spPr>
          <a:xfrm>
            <a:off x="931545" y="3284855"/>
            <a:ext cx="4802505" cy="560705"/>
          </a:xfrm>
          <a:prstGeom prst="rect">
            <a:avLst/>
          </a:prstGeom>
          <a:noFill/>
        </p:spPr>
        <p:txBody>
          <a:bodyPr wrap="square" rtlCol="0">
            <a:noAutofit/>
          </a:bodyPr>
          <a:p>
            <a:pPr indent="0" algn="l">
              <a:lnSpc>
                <a:spcPct val="125000"/>
              </a:lnSpc>
              <a:defRPr/>
            </a:pPr>
            <a:r>
              <a:rPr lang="en-US" sz="1400" b="1">
                <a:solidFill>
                  <a:schemeClr val="accent2"/>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rPr>
              <a:t>Nulling Fraction(NF)</a:t>
            </a:r>
            <a:r>
              <a:rPr lang="zh-CN" altLang="en-US" sz="1400" b="1">
                <a:solidFill>
                  <a:schemeClr val="accent2"/>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zh-CN" altLang="en-US" sz="1400" b="1">
              <a:solidFill>
                <a:schemeClr val="accent2"/>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defRPr/>
            </a:pPr>
            <a:r>
              <a:rPr lang="en-US" altLang="zh-CN" sz="1400">
                <a:solidFill>
                  <a:schemeClr val="bg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The nulling fraction(NF) quantifies the proportion of time a pulsar spends in the null state, ranging from below 1% to over 95% among  observed nulling pulsars (Konar &amp; Deka 2019).</a:t>
            </a:r>
            <a:endParaRPr lang="en-US" altLang="zh-CN" sz="1400">
              <a:solidFill>
                <a:schemeClr val="bg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8" name="文本框 27"/>
          <p:cNvSpPr txBox="1"/>
          <p:nvPr>
            <p:custDataLst>
              <p:tags r:id="rId9"/>
            </p:custDataLst>
          </p:nvPr>
        </p:nvSpPr>
        <p:spPr>
          <a:xfrm>
            <a:off x="930910" y="4817745"/>
            <a:ext cx="4803140" cy="843280"/>
          </a:xfrm>
          <a:prstGeom prst="rect">
            <a:avLst/>
          </a:prstGeom>
          <a:noFill/>
        </p:spPr>
        <p:txBody>
          <a:bodyPr wrap="square" rtlCol="0">
            <a:noAutofit/>
          </a:bodyPr>
          <a:p>
            <a:pPr indent="0" algn="l">
              <a:lnSpc>
                <a:spcPct val="125000"/>
              </a:lnSpc>
              <a:defRPr/>
            </a:pPr>
            <a:r>
              <a:rPr lang="en-US" sz="1400" b="1">
                <a:solidFill>
                  <a:schemeClr val="accent2"/>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rPr>
              <a:t>Quasiperiodicity：</a:t>
            </a:r>
            <a:endParaRPr lang="en-US" sz="1400" b="1">
              <a:solidFill>
                <a:schemeClr val="accent2"/>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defRPr/>
            </a:pPr>
            <a:r>
              <a:rPr lang="en-US" altLang="zh-CN" sz="1400">
                <a:solidFill>
                  <a:schemeClr val="bg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The quasi-periodic switching behavior of pulsar radio emission between normal pulse states and null (emission-off) states.</a:t>
            </a:r>
            <a:endParaRPr lang="en-US" altLang="zh-CN" sz="1400">
              <a:solidFill>
                <a:schemeClr val="bg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8" name="图片 7"/>
          <p:cNvPicPr>
            <a:picLocks noChangeAspect="1"/>
          </p:cNvPicPr>
          <p:nvPr/>
        </p:nvPicPr>
        <p:blipFill>
          <a:blip r:embed="rId10"/>
          <a:stretch>
            <a:fillRect/>
          </a:stretch>
        </p:blipFill>
        <p:spPr>
          <a:xfrm>
            <a:off x="7368540" y="1261745"/>
            <a:ext cx="3625215" cy="4616450"/>
          </a:xfrm>
          <a:prstGeom prst="rect">
            <a:avLst/>
          </a:prstGeom>
        </p:spPr>
      </p:pic>
      <p:sp>
        <p:nvSpPr>
          <p:cNvPr id="13" name="文本框 12"/>
          <p:cNvSpPr txBox="1"/>
          <p:nvPr/>
        </p:nvSpPr>
        <p:spPr>
          <a:xfrm>
            <a:off x="8528685" y="6045835"/>
            <a:ext cx="1834515" cy="368300"/>
          </a:xfrm>
          <a:prstGeom prst="rect">
            <a:avLst/>
          </a:prstGeom>
          <a:noFill/>
        </p:spPr>
        <p:txBody>
          <a:bodyPr wrap="square" rtlCol="0">
            <a:spAutoFit/>
          </a:bodyPr>
          <a:p>
            <a:r>
              <a:rPr lang="en-US" altLang="zh-CN"/>
              <a:t>PSR J1914+2636</a:t>
            </a:r>
            <a:endParaRPr lang="en-US" altLang="zh-CN"/>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30" name="AutoShape 5"/>
          <p:cNvSpPr/>
          <p:nvPr/>
        </p:nvSpPr>
        <p:spPr>
          <a:xfrm>
            <a:off x="7745095" y="2347595"/>
            <a:ext cx="3872865" cy="1165225"/>
          </a:xfrm>
          <a:prstGeom prst="roundRect">
            <a:avLst>
              <a:gd name="adj" fmla="val 6666"/>
            </a:avLst>
          </a:prstGeom>
          <a:solidFill>
            <a:srgbClr val="5F71A9"/>
          </a:solidFill>
          <a:ln w="12700" cap="flat" cmpd="sng">
            <a:solidFill>
              <a:srgbClr val="00E5FF">
                <a:alpha val="30000"/>
              </a:srgbClr>
            </a:solidFill>
            <a:prstDash val="solid"/>
            <a:round/>
          </a:ln>
        </p:spPr>
        <p:txBody>
          <a:bodyPr vert="horz" wrap="square" lIns="63500" tIns="63500" rIns="63500" bIns="63500" rtlCol="0" anchor="ctr"/>
          <a:lstStyle/>
          <a:p>
            <a:pPr algn="ctr">
              <a:defRPr/>
            </a:pPr>
          </a:p>
        </p:txBody>
      </p:sp>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737235"/>
          </a:xfrm>
          <a:prstGeom prst="rect">
            <a:avLst/>
          </a:prstGeom>
        </p:spPr>
        <p:txBody>
          <a:bodyPr wrap="square">
            <a:spAutoFit/>
          </a:bodyPr>
          <a:lstStyle/>
          <a:p>
            <a:pPr defTabSz="914400">
              <a:lnSpc>
                <a:spcPct val="150000"/>
              </a:lnSpc>
              <a:defRPr/>
            </a:pP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sp>
        <p:nvSpPr>
          <p:cNvPr id="5" name="AutoShape 5"/>
          <p:cNvSpPr/>
          <p:nvPr/>
        </p:nvSpPr>
        <p:spPr>
          <a:xfrm>
            <a:off x="694055" y="3200400"/>
            <a:ext cx="6548120" cy="2877185"/>
          </a:xfrm>
          <a:prstGeom prst="roundRect">
            <a:avLst>
              <a:gd name="adj" fmla="val 6666"/>
            </a:avLst>
          </a:prstGeom>
          <a:solidFill>
            <a:srgbClr val="5F71A9"/>
          </a:solidFill>
          <a:ln w="12700" cap="flat" cmpd="sng">
            <a:solidFill>
              <a:srgbClr val="00E5FF">
                <a:alpha val="30000"/>
              </a:srgbClr>
            </a:solidFill>
            <a:prstDash val="solid"/>
            <a:round/>
          </a:ln>
        </p:spPr>
        <p:txBody>
          <a:bodyPr vert="horz" wrap="square" lIns="63500" tIns="63500" rIns="63500" bIns="63500" rtlCol="0" anchor="ctr"/>
          <a:lstStyle/>
          <a:p>
            <a:pPr algn="ctr">
              <a:defRPr/>
            </a:pPr>
          </a:p>
        </p:txBody>
      </p:sp>
      <p:sp>
        <p:nvSpPr>
          <p:cNvPr id="8" name="AutoShape 5"/>
          <p:cNvSpPr/>
          <p:nvPr/>
        </p:nvSpPr>
        <p:spPr>
          <a:xfrm>
            <a:off x="683895" y="1630680"/>
            <a:ext cx="6477000" cy="1452245"/>
          </a:xfrm>
          <a:prstGeom prst="roundRect">
            <a:avLst>
              <a:gd name="adj" fmla="val 6666"/>
            </a:avLst>
          </a:prstGeom>
          <a:solidFill>
            <a:srgbClr val="5F71A9"/>
          </a:solidFill>
          <a:ln w="12700" cap="flat" cmpd="sng">
            <a:solidFill>
              <a:srgbClr val="00E5FF">
                <a:alpha val="30000"/>
              </a:srgbClr>
            </a:solidFill>
            <a:prstDash val="solid"/>
            <a:round/>
          </a:ln>
        </p:spPr>
        <p:txBody>
          <a:bodyPr vert="horz" wrap="square" lIns="63500" tIns="63500" rIns="63500" bIns="63500" rtlCol="0" anchor="ctr"/>
          <a:lstStyle/>
          <a:p>
            <a:pPr algn="ctr">
              <a:defRPr/>
            </a:pPr>
          </a:p>
        </p:txBody>
      </p:sp>
      <p:sp>
        <p:nvSpPr>
          <p:cNvPr id="13" name="文本框 12"/>
          <p:cNvSpPr txBox="1"/>
          <p:nvPr/>
        </p:nvSpPr>
        <p:spPr>
          <a:xfrm>
            <a:off x="876300" y="981075"/>
            <a:ext cx="5060315" cy="452120"/>
          </a:xfrm>
          <a:prstGeom prst="rect">
            <a:avLst/>
          </a:prstGeom>
          <a:noFill/>
        </p:spPr>
        <p:txBody>
          <a:bodyPr wrap="square" rtlCol="0">
            <a:noAutofit/>
            <a:scene3d>
              <a:camera prst="orthographicFront"/>
              <a:lightRig rig="threePt" dir="t"/>
            </a:scene3d>
          </a:bodyPr>
          <a:p>
            <a:r>
              <a:rPr lang="en-US" altLang="zh-CN" sz="2400" b="1">
                <a:ln>
                  <a:noFill/>
                </a:ln>
                <a:solidFill>
                  <a:srgbClr val="5F71A9"/>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rPr>
              <a:t>Bright pulse</a:t>
            </a:r>
            <a:endParaRPr lang="en-US" sz="2400">
              <a:ln>
                <a:noFill/>
              </a:ln>
              <a:solidFill>
                <a:srgbClr val="5F71A9"/>
              </a:solidFill>
              <a:effectLst>
                <a:outerShdw blurRad="38100" dist="25400" dir="5400000" algn="ctr" rotWithShape="0">
                  <a:srgbClr val="6E747A">
                    <a:alpha val="43000"/>
                  </a:srgbClr>
                </a:outerShdw>
              </a:effectLst>
            </a:endParaRPr>
          </a:p>
          <a:p>
            <a:endParaRPr lang="en-US" altLang="en-US" sz="2400">
              <a:ln>
                <a:noFill/>
              </a:ln>
              <a:solidFill>
                <a:srgbClr val="5F71A9"/>
              </a:solidFill>
              <a:effectLst>
                <a:outerShdw blurRad="38100" dist="25400" dir="5400000" algn="ctr" rotWithShape="0">
                  <a:srgbClr val="6E747A">
                    <a:alpha val="43000"/>
                  </a:srgbClr>
                </a:outerShdw>
              </a:effectLst>
            </a:endParaRPr>
          </a:p>
        </p:txBody>
      </p:sp>
      <p:sp>
        <p:nvSpPr>
          <p:cNvPr id="14" name="文本框 13"/>
          <p:cNvSpPr txBox="1"/>
          <p:nvPr/>
        </p:nvSpPr>
        <p:spPr>
          <a:xfrm>
            <a:off x="817245" y="1702435"/>
            <a:ext cx="6252845" cy="1320800"/>
          </a:xfrm>
          <a:prstGeom prst="rect">
            <a:avLst/>
          </a:prstGeom>
          <a:noFill/>
        </p:spPr>
        <p:txBody>
          <a:bodyPr wrap="square" rtlCol="0">
            <a:noAutofit/>
          </a:bodyPr>
          <a:p>
            <a:pPr indent="0" fontAlgn="auto">
              <a:lnSpc>
                <a:spcPct val="150000"/>
              </a:lnSpc>
            </a:pPr>
            <a:r>
              <a:rPr lang="en-US" altLang="zh-CN" sz="1600" b="1" i="0" u="none" strike="noStrike">
                <a:solidFill>
                  <a:schemeClr val="bg1"/>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rPr>
              <a:t>Bright pulses are typically defined as individual pulses with peak flux densities exceeding roughly ten times the  average pulse (Tuoheti et al. 2011).</a:t>
            </a:r>
            <a:endParaRPr lang="en-US" altLang="zh-CN" sz="1600" b="1" i="0" u="none" strike="noStrike">
              <a:solidFill>
                <a:schemeClr val="bg1"/>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文本框 28"/>
          <p:cNvSpPr txBox="1"/>
          <p:nvPr/>
        </p:nvSpPr>
        <p:spPr>
          <a:xfrm>
            <a:off x="7945120" y="2481580"/>
            <a:ext cx="3573145" cy="897255"/>
          </a:xfrm>
          <a:prstGeom prst="rect">
            <a:avLst/>
          </a:prstGeom>
          <a:noFill/>
        </p:spPr>
        <p:txBody>
          <a:bodyPr wrap="square" rtlCol="0" anchor="t">
            <a:noAutofit/>
          </a:bodyPr>
          <a:p>
            <a:pPr indent="0" algn="l">
              <a:lnSpc>
                <a:spcPct val="125000"/>
              </a:lnSpc>
              <a:defRPr/>
            </a:pPr>
            <a:r>
              <a:rPr lang="en-US" altLang="zh-CN" sz="16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What statistical distribution describes the peak flux density distribution of bright pulses?</a:t>
            </a:r>
            <a:endParaRPr lang="en-US" altLang="zh-CN" sz="16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2" name="AutoShape 5"/>
          <p:cNvSpPr/>
          <p:nvPr/>
        </p:nvSpPr>
        <p:spPr>
          <a:xfrm>
            <a:off x="7792085" y="4335780"/>
            <a:ext cx="3878580" cy="1196975"/>
          </a:xfrm>
          <a:prstGeom prst="roundRect">
            <a:avLst>
              <a:gd name="adj" fmla="val 6666"/>
            </a:avLst>
          </a:prstGeom>
          <a:solidFill>
            <a:srgbClr val="5F71A9"/>
          </a:solidFill>
          <a:ln w="12700" cap="flat" cmpd="sng">
            <a:solidFill>
              <a:srgbClr val="00E5FF">
                <a:alpha val="30000"/>
              </a:srgbClr>
            </a:solidFill>
            <a:prstDash val="solid"/>
            <a:round/>
          </a:ln>
        </p:spPr>
        <p:txBody>
          <a:bodyPr vert="horz" wrap="square" lIns="63500" tIns="63500" rIns="63500" bIns="63500" rtlCol="0" anchor="ctr"/>
          <a:lstStyle/>
          <a:p>
            <a:pPr algn="ctr">
              <a:defRPr/>
            </a:pPr>
          </a:p>
        </p:txBody>
      </p:sp>
      <p:sp>
        <p:nvSpPr>
          <p:cNvPr id="33" name="文本框 32"/>
          <p:cNvSpPr txBox="1"/>
          <p:nvPr/>
        </p:nvSpPr>
        <p:spPr>
          <a:xfrm>
            <a:off x="7858760" y="4462780"/>
            <a:ext cx="3659505" cy="942340"/>
          </a:xfrm>
          <a:prstGeom prst="rect">
            <a:avLst/>
          </a:prstGeom>
          <a:noFill/>
        </p:spPr>
        <p:txBody>
          <a:bodyPr wrap="square" rtlCol="0">
            <a:noAutofit/>
          </a:bodyPr>
          <a:p>
            <a:pPr algn="l">
              <a:lnSpc>
                <a:spcPct val="125000"/>
              </a:lnSpc>
              <a:buClrTx/>
              <a:buSzTx/>
              <a:buFontTx/>
              <a:defRPr/>
            </a:pPr>
            <a:r>
              <a:rPr lang="en-US" altLang="zh-CN" sz="16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What distribution governs the waiting time between adjacent bright pulses?</a:t>
            </a:r>
            <a:endParaRPr lang="en-US" altLang="zh-CN" sz="16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0" name="文本框 39"/>
          <p:cNvSpPr txBox="1"/>
          <p:nvPr/>
        </p:nvSpPr>
        <p:spPr>
          <a:xfrm>
            <a:off x="876300" y="3472815"/>
            <a:ext cx="5967095" cy="398780"/>
          </a:xfrm>
          <a:prstGeom prst="rect">
            <a:avLst/>
          </a:prstGeom>
          <a:noFill/>
        </p:spPr>
        <p:txBody>
          <a:bodyPr wrap="square" rtlCol="0">
            <a:spAutoFit/>
          </a:bodyPr>
          <a:p>
            <a:pPr indent="0" algn="l">
              <a:lnSpc>
                <a:spcPct val="125000"/>
              </a:lnSpc>
              <a:defRPr/>
            </a:pPr>
            <a:r>
              <a:rPr lang="en-US" altLang="zh-CN" sz="1600" b="1">
                <a:solidFill>
                  <a:schemeClr val="accent2"/>
                </a:solidFill>
                <a:latin typeface="Noto Sans SC" panose="020B0200000000000000" charset="-122"/>
                <a:ea typeface="Noto Sans SC" panose="020B0200000000000000" charset="-122"/>
                <a:cs typeface="Noto Sans SC" panose="020B0200000000000000" charset="-122"/>
                <a:sym typeface="Noto Sans SC" panose="020B0200000000000000" charset="-122"/>
              </a:rPr>
              <a:t>Differences and connections with giant pulses:</a:t>
            </a:r>
            <a:endParaRPr lang="en-US" altLang="zh-CN" sz="1600" b="1">
              <a:solidFill>
                <a:schemeClr val="accent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1" name="文本框 40"/>
          <p:cNvSpPr txBox="1"/>
          <p:nvPr/>
        </p:nvSpPr>
        <p:spPr>
          <a:xfrm>
            <a:off x="876300" y="3876675"/>
            <a:ext cx="6059805" cy="727075"/>
          </a:xfrm>
          <a:prstGeom prst="rect">
            <a:avLst/>
          </a:prstGeom>
          <a:noFill/>
        </p:spPr>
        <p:txBody>
          <a:bodyPr wrap="square" rtlCol="0">
            <a:noAutofit/>
          </a:bodyPr>
          <a:p>
            <a:pPr indent="0" algn="l">
              <a:lnSpc>
                <a:spcPct val="117000"/>
              </a:lnSpc>
            </a:pPr>
            <a:r>
              <a:rPr lang="en-US" altLang="zh-CN" sz="1600">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Classical GPs have peak flux densities exceeding </a:t>
            </a:r>
            <a:r>
              <a:rPr lang="en-US" altLang="zh-CN" sz="16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∼30</a:t>
            </a:r>
            <a:r>
              <a:rPr lang="en-US" altLang="zh-CN" sz="1600">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 times the mean and are extremely narrow, lasting from nanoseconds to microseconds (Staelin &amp; Reifenstein III 1968; Tuoheti et al. 2011).</a:t>
            </a:r>
            <a:endParaRPr lang="en-US" altLang="zh-CN" sz="1600">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pPr>
            <a:r>
              <a:rPr lang="en-US" altLang="zh-CN" sz="1600">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 While bright pulses are generally broader and less extreme than classical GPs, they share the underlying characteristic of sporadic, high-intensity emission, representing a continuum between ordinary pulses and canonical GPs.</a:t>
            </a:r>
            <a:endParaRPr lang="en-US" altLang="zh-CN" sz="1600">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pPr>
            <a:endParaRPr lang="en-US" altLang="zh-CN" sz="1600">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en-US" b="1">
              <a:solidFill>
                <a:srgbClr val="E2E8F0">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zh-CN" altLang="en-US" b="1"/>
          </a:p>
        </p:txBody>
      </p:sp>
      <p:sp>
        <p:nvSpPr>
          <p:cNvPr id="17" name="矩形 16"/>
          <p:cNvSpPr/>
          <p:nvPr/>
        </p:nvSpPr>
        <p:spPr>
          <a:xfrm>
            <a:off x="821690" y="-217170"/>
            <a:ext cx="5483860" cy="436880"/>
          </a:xfrm>
          <a:prstGeom prst="rect">
            <a:avLst/>
          </a:prstGeom>
        </p:spPr>
        <p:txBody>
          <a:bodyPr wrap="square">
            <a:noAutofit/>
          </a:bodyPr>
          <a:lstStyle/>
          <a:p>
            <a:pPr defTabSz="914400">
              <a:lnSpc>
                <a:spcPct val="150000"/>
              </a:lnSpc>
              <a:defRPr/>
            </a:pPr>
            <a:r>
              <a:rPr lang="en-US" altLang="zh-CN" sz="36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Background</a:t>
            </a:r>
            <a:endParaRPr lang="zh-CN" altLang="en-US" sz="36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 name="文本框 17"/>
          <p:cNvSpPr txBox="1"/>
          <p:nvPr/>
        </p:nvSpPr>
        <p:spPr>
          <a:xfrm>
            <a:off x="7689850" y="1082040"/>
            <a:ext cx="3663950" cy="460375"/>
          </a:xfrm>
          <a:prstGeom prst="rect">
            <a:avLst/>
          </a:prstGeom>
          <a:noFill/>
        </p:spPr>
        <p:txBody>
          <a:bodyPr wrap="square" rtlCol="0">
            <a:spAutoFit/>
          </a:bodyPr>
          <a:p>
            <a:r>
              <a:rPr lang="en-US" altLang="zh-CN" sz="2400" b="1">
                <a:ln>
                  <a:noFill/>
                </a:ln>
                <a:solidFill>
                  <a:srgbClr val="5F71A9"/>
                </a:solidFill>
                <a:effectLst>
                  <a:outerShdw blurRad="38100" dist="25400" dir="5400000" algn="ctr" rotWithShape="0">
                    <a:srgbClr val="6E747A">
                      <a:alpha val="43000"/>
                    </a:srgbClr>
                  </a:outerShdw>
                </a:effectLst>
                <a:latin typeface="Noto Sans SC" panose="020B0200000000000000" charset="-122"/>
                <a:ea typeface="Noto Sans SC" panose="020B0200000000000000" charset="-122"/>
                <a:cs typeface="Noto Sans SC" panose="020B0200000000000000" charset="-122"/>
                <a:sym typeface="Noto Sans SC" panose="020B0200000000000000" charset="-122"/>
              </a:rPr>
              <a:t>Question</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300" y="9525"/>
            <a:ext cx="6537960" cy="73723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a:t>
            </a:r>
            <a:r>
              <a:rPr lang="en-US" altLang="zh-CN" sz="2800" dirty="0">
                <a:solidFill>
                  <a:prstClr val="white"/>
                </a:solidFill>
                <a:latin typeface="微软雅黑" panose="020B0503020204020204" pitchFamily="34" charset="-122"/>
                <a:ea typeface="微软雅黑" panose="020B0503020204020204" pitchFamily="34" charset="-122"/>
                <a:sym typeface="+mn-ea"/>
              </a:rPr>
              <a:t>Observation and Data Processing</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17" name="文本框 16"/>
          <p:cNvSpPr txBox="1"/>
          <p:nvPr/>
        </p:nvSpPr>
        <p:spPr>
          <a:xfrm>
            <a:off x="487045" y="1085850"/>
            <a:ext cx="9465310" cy="437515"/>
          </a:xfrm>
          <a:prstGeom prst="rect">
            <a:avLst/>
          </a:prstGeom>
          <a:noFill/>
        </p:spPr>
        <p:txBody>
          <a:bodyPr wrap="square" rtlCol="0" anchor="t">
            <a:spAutoFit/>
          </a:bodyPr>
          <a:p>
            <a:pPr indent="0" algn="l">
              <a:lnSpc>
                <a:spcPct val="125000"/>
              </a:lnSpc>
              <a:defRPr/>
            </a:pPr>
            <a:r>
              <a:rPr lang="en-US" altLang="zh-CN"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Observation Facilities</a:t>
            </a:r>
            <a:r>
              <a:rPr lang="en-US"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altLang="zh-CN"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Five-hundred-meter Aperture Spherical radio Telescope</a:t>
            </a:r>
            <a:endParaRPr lang="en-US" altLang="zh-CN"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41" name="Picture 31"/>
          <p:cNvPicPr>
            <a:picLocks noChangeAspect="1"/>
          </p:cNvPicPr>
          <p:nvPr/>
        </p:nvPicPr>
        <p:blipFill>
          <a:blip r:embed="rId5"/>
          <a:srcRect l="20393" r="20393"/>
          <a:stretch>
            <a:fillRect/>
          </a:stretch>
        </p:blipFill>
        <p:spPr>
          <a:xfrm>
            <a:off x="7414260" y="1598295"/>
            <a:ext cx="4182745" cy="3973830"/>
          </a:xfrm>
          <a:prstGeom prst="roundRect">
            <a:avLst>
              <a:gd name="adj" fmla="val 31511"/>
            </a:avLst>
          </a:prstGeom>
          <a:noFill/>
          <a:ln w="25400" cap="flat" cmpd="sng">
            <a:solidFill>
              <a:schemeClr val="accent1">
                <a:lumMod val="75000"/>
                <a:alpha val="70000"/>
              </a:schemeClr>
            </a:solidFill>
            <a:prstDash val="solid"/>
            <a:round/>
          </a:ln>
          <a:effectLst/>
        </p:spPr>
      </p:pic>
      <p:sp>
        <p:nvSpPr>
          <p:cNvPr id="44" name="文本框 43"/>
          <p:cNvSpPr txBox="1"/>
          <p:nvPr/>
        </p:nvSpPr>
        <p:spPr>
          <a:xfrm>
            <a:off x="8208645" y="5774690"/>
            <a:ext cx="2594610" cy="379730"/>
          </a:xfrm>
          <a:prstGeom prst="rect">
            <a:avLst/>
          </a:prstGeom>
          <a:noFill/>
        </p:spPr>
        <p:txBody>
          <a:bodyPr wrap="square" rtlCol="0">
            <a:noAutofit/>
          </a:bodyPr>
          <a:p>
            <a:r>
              <a:rPr lang="en-US" sz="1200">
                <a:solidFill>
                  <a:schemeClr val="accent2"/>
                </a:solidFill>
                <a:latin typeface="Noto Sans SC" panose="020B0200000000000000" charset="-122"/>
                <a:ea typeface="Noto Sans SC" panose="020B0200000000000000" charset="-122"/>
                <a:cs typeface="Noto Sans SC" panose="020B0200000000000000" charset="-122"/>
                <a:sym typeface="Noto Sans SC" panose="020B0200000000000000" charset="-122"/>
              </a:rPr>
              <a:t>图片来源：中国科学院</a:t>
            </a:r>
            <a:r>
              <a:rPr lang="en-US" sz="1200">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国家天文台</a:t>
            </a:r>
            <a:endParaRPr lang="en-US" sz="1200">
              <a:solidFill>
                <a:schemeClr val="bg1"/>
              </a:solidFill>
            </a:endParaRPr>
          </a:p>
          <a:p>
            <a:endParaRPr lang="en-US" altLang="en-US" sz="1200">
              <a:solidFill>
                <a:schemeClr val="bg1"/>
              </a:solidFill>
            </a:endParaRPr>
          </a:p>
        </p:txBody>
      </p:sp>
      <p:sp>
        <p:nvSpPr>
          <p:cNvPr id="4" name="文本框 3"/>
          <p:cNvSpPr txBox="1"/>
          <p:nvPr/>
        </p:nvSpPr>
        <p:spPr>
          <a:xfrm>
            <a:off x="1206500" y="2082165"/>
            <a:ext cx="4648200" cy="3415030"/>
          </a:xfrm>
          <a:prstGeom prst="rect">
            <a:avLst/>
          </a:prstGeom>
          <a:noFill/>
        </p:spPr>
        <p:txBody>
          <a:bodyPr wrap="square" rtlCol="0">
            <a:spAutoFit/>
          </a:bodyPr>
          <a:p>
            <a:r>
              <a:rPr lang="en-US" altLang="zh-CN">
                <a:solidFill>
                  <a:schemeClr val="accent2"/>
                </a:solidFill>
              </a:rPr>
              <a:t>Observation Epoch:</a:t>
            </a:r>
            <a:r>
              <a:rPr lang="en-US" altLang="zh-CN"/>
              <a:t> MJD 60412</a:t>
            </a:r>
            <a:br>
              <a:rPr lang="en-US" altLang="zh-CN"/>
            </a:br>
            <a:endParaRPr lang="en-US" altLang="zh-CN"/>
          </a:p>
          <a:p>
            <a:r>
              <a:rPr lang="en-US" altLang="zh-CN">
                <a:solidFill>
                  <a:schemeClr val="accent2"/>
                </a:solidFill>
              </a:rPr>
              <a:t>Total observing duration : </a:t>
            </a:r>
            <a:r>
              <a:rPr lang="en-US" altLang="zh-CN"/>
              <a:t>0.75 hr</a:t>
            </a:r>
            <a:endParaRPr lang="en-US" altLang="zh-CN"/>
          </a:p>
          <a:p>
            <a:endParaRPr lang="en-US" altLang="zh-CN"/>
          </a:p>
          <a:p>
            <a:r>
              <a:rPr lang="en-US" altLang="zh-CN">
                <a:solidFill>
                  <a:schemeClr val="accent2"/>
                </a:solidFill>
              </a:rPr>
              <a:t>Receiver: </a:t>
            </a:r>
            <a:r>
              <a:rPr lang="en-US" altLang="zh-CN"/>
              <a:t>FAST 19-beam receiver</a:t>
            </a:r>
            <a:endParaRPr lang="en-US" altLang="zh-CN"/>
          </a:p>
          <a:p>
            <a:endParaRPr lang="en-US" altLang="zh-CN"/>
          </a:p>
          <a:p>
            <a:r>
              <a:rPr lang="en-US" altLang="zh-CN">
                <a:solidFill>
                  <a:schemeClr val="accent2"/>
                </a:solidFill>
              </a:rPr>
              <a:t>Observation frequency:</a:t>
            </a:r>
            <a:r>
              <a:rPr lang="en-US" altLang="zh-CN"/>
              <a:t> 1.05 to 1.45 GHz</a:t>
            </a:r>
            <a:endParaRPr lang="en-US" altLang="zh-CN"/>
          </a:p>
          <a:p>
            <a:endParaRPr lang="en-US" altLang="zh-CN"/>
          </a:p>
          <a:p>
            <a:r>
              <a:rPr lang="en-US" altLang="zh-CN">
                <a:solidFill>
                  <a:schemeClr val="accent2"/>
                </a:solidFill>
              </a:rPr>
              <a:t>Time resolution:</a:t>
            </a:r>
            <a:r>
              <a:rPr lang="en-US" altLang="zh-CN"/>
              <a:t> 49.512</a:t>
            </a:r>
            <a:r>
              <a:rPr lang="en-US">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μs</a:t>
            </a:r>
            <a:endParaRPr lang="en-US">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endParaRPr lang="en-US" altLang="zh-CN"/>
          </a:p>
          <a:p>
            <a:r>
              <a:rPr lang="en-US" altLang="zh-CN">
                <a:solidFill>
                  <a:schemeClr val="accent2"/>
                </a:solidFill>
              </a:rPr>
              <a:t>Frequency </a:t>
            </a:r>
            <a:r>
              <a:rPr lang="en-US" altLang="zh-CN">
                <a:solidFill>
                  <a:schemeClr val="accent2"/>
                </a:solidFill>
              </a:rPr>
              <a:t>channel:</a:t>
            </a:r>
            <a:r>
              <a:rPr lang="en-US" altLang="zh-CN"/>
              <a:t> 4096</a:t>
            </a:r>
            <a:endParaRPr lang="en-US" altLang="zh-CN"/>
          </a:p>
          <a:p>
            <a:endParaRPr lang="en-US" altLang="zh-CN"/>
          </a:p>
        </p:txBody>
      </p:sp>
      <p:sp>
        <p:nvSpPr>
          <p:cNvPr id="5" name="文本框 4"/>
          <p:cNvSpPr txBox="1"/>
          <p:nvPr/>
        </p:nvSpPr>
        <p:spPr>
          <a:xfrm>
            <a:off x="1147445" y="5691505"/>
            <a:ext cx="5322570" cy="645160"/>
          </a:xfrm>
          <a:prstGeom prst="rect">
            <a:avLst/>
          </a:prstGeom>
          <a:noFill/>
        </p:spPr>
        <p:txBody>
          <a:bodyPr wrap="square" rtlCol="0">
            <a:spAutoFit/>
          </a:bodyPr>
          <a:p>
            <a:r>
              <a:rPr lang="en-US" altLang="zh-CN"/>
              <a:t>PSR J1914+2636 was discovered in the Commensal Radio Astronomy FAST Survey (Wu et al. 2023).</a:t>
            </a:r>
            <a:endParaRPr lang="en-US" altLang="zh-CN"/>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23" name="AutoShape 7"/>
          <p:cNvSpPr/>
          <p:nvPr>
            <p:custDataLst>
              <p:tags r:id="rId5"/>
            </p:custDataLst>
          </p:nvPr>
        </p:nvSpPr>
        <p:spPr>
          <a:xfrm>
            <a:off x="511810" y="1266190"/>
            <a:ext cx="50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22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7" name="AutoShape 28"/>
          <p:cNvSpPr/>
          <p:nvPr>
            <p:custDataLst>
              <p:tags r:id="rId6"/>
            </p:custDataLst>
          </p:nvPr>
        </p:nvSpPr>
        <p:spPr>
          <a:xfrm>
            <a:off x="3983990" y="271399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PAC</a:t>
            </a:r>
            <a:endParaRPr lang="en-US" sz="1100"/>
          </a:p>
        </p:txBody>
      </p:sp>
      <p:pic>
        <p:nvPicPr>
          <p:cNvPr id="8" name="图片 7"/>
          <p:cNvPicPr>
            <a:picLocks noChangeAspect="1"/>
          </p:cNvPicPr>
          <p:nvPr/>
        </p:nvPicPr>
        <p:blipFill>
          <a:blip r:embed="rId7"/>
          <a:stretch>
            <a:fillRect/>
          </a:stretch>
        </p:blipFill>
        <p:spPr>
          <a:xfrm>
            <a:off x="1019810" y="3453130"/>
            <a:ext cx="4613275" cy="2832100"/>
          </a:xfrm>
          <a:prstGeom prst="rect">
            <a:avLst/>
          </a:prstGeom>
        </p:spPr>
      </p:pic>
      <p:graphicFrame>
        <p:nvGraphicFramePr>
          <p:cNvPr id="4" name="图示 3"/>
          <p:cNvGraphicFramePr/>
          <p:nvPr/>
        </p:nvGraphicFramePr>
        <p:xfrm>
          <a:off x="1019953" y="1145570"/>
          <a:ext cx="4602685" cy="211109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5" name="图片 4"/>
          <p:cNvPicPr>
            <a:picLocks noChangeAspect="1"/>
          </p:cNvPicPr>
          <p:nvPr/>
        </p:nvPicPr>
        <p:blipFill>
          <a:blip r:embed="rId13"/>
          <a:stretch>
            <a:fillRect/>
          </a:stretch>
        </p:blipFill>
        <p:spPr>
          <a:xfrm>
            <a:off x="6925310" y="1421130"/>
            <a:ext cx="4046220" cy="4015740"/>
          </a:xfrm>
          <a:prstGeom prst="rect">
            <a:avLst/>
          </a:prstGeom>
        </p:spPr>
      </p:pic>
      <p:sp>
        <p:nvSpPr>
          <p:cNvPr id="10" name="文本框 9"/>
          <p:cNvSpPr txBox="1"/>
          <p:nvPr/>
        </p:nvSpPr>
        <p:spPr>
          <a:xfrm>
            <a:off x="7266305" y="5610860"/>
            <a:ext cx="3364865" cy="368300"/>
          </a:xfrm>
          <a:prstGeom prst="rect">
            <a:avLst/>
          </a:prstGeom>
          <a:noFill/>
        </p:spPr>
        <p:txBody>
          <a:bodyPr wrap="square" rtlCol="0">
            <a:spAutoFit/>
          </a:bodyPr>
          <a:p>
            <a:r>
              <a:rPr lang="en-US" altLang="zh-CN"/>
              <a:t>Parameters for PSR J1914+2636</a:t>
            </a:r>
            <a:endParaRPr lang="en-US" altLang="zh-CN"/>
          </a:p>
        </p:txBody>
      </p:sp>
      <p:sp>
        <p:nvSpPr>
          <p:cNvPr id="13" name="矩形 12"/>
          <p:cNvSpPr/>
          <p:nvPr/>
        </p:nvSpPr>
        <p:spPr>
          <a:xfrm>
            <a:off x="876300" y="9525"/>
            <a:ext cx="6537960" cy="73723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 </a:t>
            </a:r>
            <a:r>
              <a:rPr lang="en-US" altLang="zh-CN" sz="2800" dirty="0">
                <a:solidFill>
                  <a:prstClr val="white"/>
                </a:solidFill>
                <a:latin typeface="微软雅黑" panose="020B0503020204020204" pitchFamily="34" charset="-122"/>
                <a:ea typeface="微软雅黑" panose="020B0503020204020204" pitchFamily="34" charset="-122"/>
                <a:sym typeface="+mn-ea"/>
              </a:rPr>
              <a:t>Observation and Data Processing</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73723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Results</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4" name="文本框 3"/>
          <p:cNvSpPr txBox="1"/>
          <p:nvPr/>
        </p:nvSpPr>
        <p:spPr>
          <a:xfrm>
            <a:off x="552450" y="1007110"/>
            <a:ext cx="4459605" cy="635635"/>
          </a:xfrm>
          <a:prstGeom prst="rect">
            <a:avLst/>
          </a:prstGeom>
          <a:noFill/>
        </p:spPr>
        <p:txBody>
          <a:bodyPr wrap="square" rtlCol="0" anchor="t">
            <a:noAutofit/>
          </a:bodyPr>
          <a:p>
            <a:pPr indent="0" algn="l">
              <a:lnSpc>
                <a:spcPct val="125000"/>
              </a:lnSpc>
              <a:defRPr/>
            </a:pP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1</a:t>
            </a: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Pulse energy distribution</a:t>
            </a:r>
            <a:endPar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mc:AlternateContent xmlns:mc="http://schemas.openxmlformats.org/markup-compatibility/2006">
        <mc:Choice xmlns:a14="http://schemas.microsoft.com/office/drawing/2010/main" Requires="a14">
          <p:sp>
            <p:nvSpPr>
              <p:cNvPr id="10" name="文本框 9"/>
              <p:cNvSpPr txBox="1"/>
              <p:nvPr/>
            </p:nvSpPr>
            <p:spPr>
              <a:xfrm>
                <a:off x="5563870" y="1642745"/>
                <a:ext cx="6069965" cy="5538470"/>
              </a:xfrm>
              <a:prstGeom prst="rect">
                <a:avLst/>
              </a:prstGeom>
              <a:noFill/>
            </p:spPr>
            <p:txBody>
              <a:bodyPr wrap="square" rtlCol="0" anchor="t">
                <a:noAutofit/>
              </a:bodyPr>
              <a:p>
                <a:pPr indent="0" algn="l">
                  <a:lnSpc>
                    <a:spcPct val="117000"/>
                  </a:lnSpc>
                  <a:defRPr/>
                </a:pPr>
                <a14:m>
                  <m:oMath xmlns:m="http://schemas.openxmlformats.org/officeDocument/2006/math">
                    <m:f>
                      <m:fPr>
                        <m:type m:val="lin"/>
                        <m:ctrlP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ctrlPr>
                      </m:fPr>
                      <m:num>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𝐸</m:t>
                        </m:r>
                      </m:num>
                      <m:den>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&lt;</m:t>
                        </m:r>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𝐸</m:t>
                        </m:r>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&gt;</m:t>
                        </m:r>
                      </m:den>
                    </m:f>
                  </m:oMath>
                </a14:m>
                <a:r>
                  <a:rPr lang="zh-CN" altLang="en-US"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normalized single-pulse energies</a:t>
                </a: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r>
                  <a:rPr lang="en-US" altLang="zh-CN" sz="1600">
                    <a:solidFill>
                      <a:srgbClr val="FF0000">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off-pulse:</a:t>
                </a:r>
                <a:r>
                  <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Gaussian distribution</a:t>
                </a: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en-US" altLang="zh-CN" sz="1600">
                  <a:solidFill>
                    <a:srgbClr val="FF0000">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r>
                  <a:rPr lang="en-US" altLang="zh-CN" sz="1600">
                    <a:solidFill>
                      <a:srgbClr val="FF0000">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on-pulse: </a:t>
                </a:r>
                <a:r>
                  <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Gaussian- like low-energy component plus a lognormal component</a:t>
                </a: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r>
                  <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The Gaussian-like component  are close to those of the off-pulse noise distribution</a:t>
                </a: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r>
                  <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r>
                  <a:rPr lang="en-US" altLang="zh-CN" sz="1600">
                    <a:solidFill>
                      <a:srgbClr val="FF0000">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lognormal  </a:t>
                </a:r>
                <a:endParaRPr lang="en-US" altLang="zh-CN" sz="1600">
                  <a:solidFill>
                    <a:srgbClr val="FF0000">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endParaRPr>
              </a:p>
              <a:p>
                <a:pPr indent="0" algn="l">
                  <a:lnSpc>
                    <a:spcPct val="117000"/>
                  </a:lnSpc>
                  <a:defRPr/>
                </a:pPr>
                <a:endPar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endParaRPr>
              </a:p>
              <a:p>
                <a:pPr indent="0" algn="l">
                  <a:lnSpc>
                    <a:spcPct val="117000"/>
                  </a:lnSpc>
                  <a:defRPr/>
                </a:pPr>
                <a:endPar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endParaRPr>
              </a:p>
              <a:p>
                <a:pPr indent="0" algn="l">
                  <a:lnSpc>
                    <a:spcPct val="117000"/>
                  </a:lnSpc>
                  <a:defRPr/>
                </a:pPr>
                <a14:m>
                  <m:oMath xmlns:m="http://schemas.openxmlformats.org/officeDocument/2006/math">
                    <m:sSub>
                      <m:sSubPr>
                        <m:ctrlP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ctrlPr>
                      </m:sSubPr>
                      <m:e>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𝜇</m:t>
                        </m:r>
                      </m:e>
                      <m:sub>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𝑙</m:t>
                        </m:r>
                      </m:sub>
                    </m:sSub>
                  </m:oMath>
                </a14:m>
                <a:r>
                  <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 = 0.7495 </a:t>
                </a: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14:m>
                  <m:oMath xmlns:m="http://schemas.openxmlformats.org/officeDocument/2006/math">
                    <m:sSub>
                      <m:sSubPr>
                        <m:ctrlP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ctrlPr>
                      </m:sSubPr>
                      <m:e>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𝜎</m:t>
                        </m:r>
                      </m:e>
                      <m:sub>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𝑙</m:t>
                        </m:r>
                      </m:sub>
                    </m:sSub>
                  </m:oMath>
                </a14:m>
                <a:r>
                  <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 = 0.6127</a:t>
                </a: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14:m>
                  <m:oMath xmlns:m="http://schemas.openxmlformats.org/officeDocument/2006/math">
                    <m:sSubSup>
                      <m:sSubSupPr>
                        <m:ctrlP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ctrlPr>
                      </m:sSubSupPr>
                      <m:e>
                        <m:r>
                          <a:rPr lang="en-US" altLang="zh-CN" sz="1600">
                            <a:latin typeface="Cambria Math" panose="02040503050406030204" charset="0"/>
                            <a:sym typeface="+mn-ea"/>
                          </a:rPr>
                          <m:t>𝜒</m:t>
                        </m:r>
                      </m:e>
                      <m:sub>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𝑣</m:t>
                        </m:r>
                      </m:sub>
                      <m:sup>
                        <m:r>
                          <a:rPr lang="en-US" altLang="zh-CN" sz="1600" i="1">
                            <a:solidFill>
                              <a:schemeClr val="tx1">
                                <a:alpha val="90196"/>
                              </a:schemeClr>
                            </a:solidFill>
                            <a:latin typeface="Cambria Math" panose="02040503050406030204" charset="0"/>
                            <a:ea typeface="Noto Sans SC" panose="020B0200000000000000" charset="-122"/>
                            <a:cs typeface="Cambria Math" panose="02040503050406030204" charset="0"/>
                            <a:sym typeface="Noto Sans SC" panose="020B0200000000000000" charset="-122"/>
                          </a:rPr>
                          <m:t>2</m:t>
                        </m:r>
                      </m:sup>
                    </m:sSubSup>
                  </m:oMath>
                </a14:m>
                <a:r>
                  <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 = 1.47</a:t>
                </a: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defRPr/>
                </a:pPr>
                <a:endParaRPr lang="en-US" altLang="zh-CN" sz="1600">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mc:Choice>
        <mc:Fallback>
          <p:sp>
            <p:nvSpPr>
              <p:cNvPr id="10" name="文本框 9"/>
              <p:cNvSpPr txBox="1">
                <a:spLocks noRot="1" noChangeAspect="1" noMove="1" noResize="1" noEditPoints="1" noAdjustHandles="1" noChangeArrowheads="1" noChangeShapeType="1" noTextEdit="1"/>
              </p:cNvSpPr>
              <p:nvPr/>
            </p:nvSpPr>
            <p:spPr>
              <a:xfrm>
                <a:off x="5563870" y="1642745"/>
                <a:ext cx="6069965" cy="5538470"/>
              </a:xfrm>
              <a:prstGeom prst="rect">
                <a:avLst/>
              </a:prstGeom>
              <a:blipFill rotWithShape="1">
                <a:blip r:embed="rId5"/>
                <a:stretch>
                  <a:fillRect b="-9058"/>
                </a:stretch>
              </a:blipFill>
            </p:spPr>
            <p:txBody>
              <a:bodyPr/>
              <a:lstStyle/>
              <a:p>
                <a:r>
                  <a:rPr lang="zh-CN" altLang="en-US">
                    <a:noFill/>
                  </a:rPr>
                  <a:t> </a:t>
                </a:r>
              </a:p>
            </p:txBody>
          </p:sp>
        </mc:Fallback>
      </mc:AlternateContent>
      <p:pic>
        <p:nvPicPr>
          <p:cNvPr id="13" name="图片 12"/>
          <p:cNvPicPr>
            <a:picLocks noChangeAspect="1"/>
          </p:cNvPicPr>
          <p:nvPr/>
        </p:nvPicPr>
        <p:blipFill>
          <a:blip r:embed="rId6"/>
          <a:stretch>
            <a:fillRect/>
          </a:stretch>
        </p:blipFill>
        <p:spPr>
          <a:xfrm>
            <a:off x="709930" y="2132330"/>
            <a:ext cx="4542790" cy="3616960"/>
          </a:xfrm>
          <a:prstGeom prst="rect">
            <a:avLst/>
          </a:prstGeom>
        </p:spPr>
      </p:pic>
      <p:sp>
        <p:nvSpPr>
          <p:cNvPr id="5" name="右箭头 4"/>
          <p:cNvSpPr/>
          <p:nvPr/>
        </p:nvSpPr>
        <p:spPr>
          <a:xfrm>
            <a:off x="6778625" y="4351655"/>
            <a:ext cx="535305" cy="9969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7513320" y="4204970"/>
            <a:ext cx="2830195" cy="414655"/>
          </a:xfrm>
          <a:prstGeom prst="rect">
            <a:avLst/>
          </a:prstGeom>
          <a:noFill/>
        </p:spPr>
        <p:txBody>
          <a:bodyPr wrap="square" rtlCol="0">
            <a:noAutofit/>
          </a:bodyPr>
          <a:p>
            <a:r>
              <a:rPr lang="en-US" altLang="zh-CN">
                <a:solidFill>
                  <a:srgbClr val="0B1F2A"/>
                </a:solidFill>
                <a:latin typeface="Arial" panose="020B0604020202020204" pitchFamily="34" charset="0"/>
                <a:ea typeface="Noto Sans CJK SC" pitchFamily="34" charset="-122"/>
                <a:cs typeface="Arial" panose="020B0604020202020204" pitchFamily="34" charset="0"/>
                <a:sym typeface="+mn-ea"/>
              </a:rPr>
              <a:t>burst-state emission </a:t>
            </a:r>
            <a:endParaRPr lang="en-US" altLang="zh-CN">
              <a:solidFill>
                <a:srgbClr val="0B1F2A"/>
              </a:solidFill>
              <a:latin typeface="Arial" panose="020B0604020202020204" pitchFamily="34" charset="0"/>
              <a:ea typeface="Noto Sans CJK SC" pitchFamily="34" charset="-122"/>
              <a:cs typeface="Arial" panose="020B0604020202020204" pitchFamily="34" charset="0"/>
              <a:sym typeface="+mn-ea"/>
            </a:endParaRPr>
          </a:p>
          <a:p>
            <a:endParaRPr lang="en-US" altLang="zh-CN">
              <a:solidFill>
                <a:srgbClr val="0B1F2A"/>
              </a:solidFill>
              <a:latin typeface="Arial" panose="020B0604020202020204" pitchFamily="34" charset="0"/>
              <a:ea typeface="Noto Sans CJK SC" pitchFamily="34" charset="-122"/>
              <a:cs typeface="Arial" panose="020B0604020202020204" pitchFamily="34" charset="0"/>
              <a:sym typeface="+mn-ea"/>
            </a:endParaRPr>
          </a:p>
          <a:p>
            <a:r>
              <a:rPr lang="en-US" altLang="zh-CN">
                <a:solidFill>
                  <a:srgbClr val="0B1F2A"/>
                </a:solidFill>
                <a:latin typeface="Arial" panose="020B0604020202020204" pitchFamily="34" charset="0"/>
                <a:ea typeface="Noto Sans CJK SC" pitchFamily="34" charset="-122"/>
                <a:cs typeface="Arial" panose="020B0604020202020204" pitchFamily="34" charset="0"/>
                <a:sym typeface="+mn-ea"/>
              </a:rPr>
              <a:t>   </a:t>
            </a:r>
            <a:endParaRPr lang="en-US" altLang="zh-CN">
              <a:solidFill>
                <a:srgbClr val="0B1F2A"/>
              </a:solidFill>
              <a:latin typeface="Arial" panose="020B0604020202020204" pitchFamily="34" charset="0"/>
              <a:ea typeface="Noto Sans CJK SC" pitchFamily="34" charset="-122"/>
              <a:cs typeface="Arial" panose="020B0604020202020204" pitchFamily="34" charset="0"/>
              <a:sym typeface="+mn-ea"/>
            </a:endParaRPr>
          </a:p>
        </p:txBody>
      </p:sp>
      <p:sp>
        <p:nvSpPr>
          <p:cNvPr id="14" name="文本框 13"/>
          <p:cNvSpPr txBox="1"/>
          <p:nvPr/>
        </p:nvSpPr>
        <p:spPr>
          <a:xfrm>
            <a:off x="5563870" y="4880610"/>
            <a:ext cx="5331460" cy="922020"/>
          </a:xfrm>
          <a:prstGeom prst="rect">
            <a:avLst/>
          </a:prstGeom>
          <a:noFill/>
        </p:spPr>
        <p:txBody>
          <a:bodyPr wrap="square" rtlCol="0">
            <a:spAutoFit/>
          </a:bodyPr>
          <a:p>
            <a:r>
              <a:rPr lang="en-US" altLang="zh-CN">
                <a:solidFill>
                  <a:srgbClr val="0B1F2A"/>
                </a:solidFill>
                <a:latin typeface="Arial" panose="020B0604020202020204" pitchFamily="34" charset="0"/>
                <a:ea typeface="Noto Sans CJK SC" pitchFamily="34" charset="-122"/>
                <a:cs typeface="Arial" panose="020B0604020202020204" pitchFamily="34" charset="0"/>
                <a:sym typeface="+mn-ea"/>
              </a:rPr>
              <a:t>The high-energy tail corresponds to sporadic bright pulses.</a:t>
            </a:r>
            <a:endParaRPr lang="en-US" altLang="zh-CN">
              <a:solidFill>
                <a:srgbClr val="0B1F2A"/>
              </a:solidFill>
              <a:latin typeface="Arial" panose="020B0604020202020204" pitchFamily="34" charset="0"/>
              <a:ea typeface="Noto Sans CJK SC" pitchFamily="34" charset="-122"/>
              <a:cs typeface="Arial" panose="020B0604020202020204" pitchFamily="34" charset="0"/>
              <a:sym typeface="+mn-ea"/>
            </a:endParaRPr>
          </a:p>
          <a:p>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73723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Results</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4" name="文本框 3"/>
          <p:cNvSpPr txBox="1"/>
          <p:nvPr/>
        </p:nvSpPr>
        <p:spPr>
          <a:xfrm>
            <a:off x="419100" y="1004570"/>
            <a:ext cx="5231765" cy="635635"/>
          </a:xfrm>
          <a:prstGeom prst="rect">
            <a:avLst/>
          </a:prstGeom>
          <a:noFill/>
        </p:spPr>
        <p:txBody>
          <a:bodyPr wrap="square" rtlCol="0" anchor="t">
            <a:noAutofit/>
          </a:bodyPr>
          <a:p>
            <a:pPr indent="0" algn="l">
              <a:lnSpc>
                <a:spcPct val="125000"/>
              </a:lnSpc>
              <a:defRPr/>
            </a:pP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2</a:t>
            </a: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weak residual emission</a:t>
            </a:r>
            <a:endPar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9" name="图片 18"/>
          <p:cNvPicPr>
            <a:picLocks noChangeAspect="1"/>
          </p:cNvPicPr>
          <p:nvPr/>
        </p:nvPicPr>
        <p:blipFill>
          <a:blip r:embed="rId5"/>
          <a:stretch>
            <a:fillRect/>
          </a:stretch>
        </p:blipFill>
        <p:spPr>
          <a:xfrm>
            <a:off x="6556375" y="3411220"/>
            <a:ext cx="4915535" cy="3069590"/>
          </a:xfrm>
          <a:prstGeom prst="rect">
            <a:avLst/>
          </a:prstGeom>
        </p:spPr>
      </p:pic>
      <mc:AlternateContent xmlns:mc="http://schemas.openxmlformats.org/markup-compatibility/2006">
        <mc:Choice xmlns:a14="http://schemas.microsoft.com/office/drawing/2010/main" Requires="a14">
          <p:sp>
            <p:nvSpPr>
              <p:cNvPr id="15" name="文本框 14"/>
              <p:cNvSpPr txBox="1"/>
              <p:nvPr/>
            </p:nvSpPr>
            <p:spPr>
              <a:xfrm>
                <a:off x="636905" y="1936115"/>
                <a:ext cx="4451350" cy="829945"/>
              </a:xfrm>
              <a:prstGeom prst="rect">
                <a:avLst/>
              </a:prstGeom>
              <a:noFill/>
            </p:spPr>
            <p:txBody>
              <a:bodyPr wrap="square" rtlCol="0">
                <a:spAutoFit/>
              </a:bodyPr>
              <a:p>
                <a14:m>
                  <m:oMath xmlns:m="http://schemas.openxmlformats.org/officeDocument/2006/math">
                    <m:sSub>
                      <m:sSubPr>
                        <m:ctrlPr>
                          <a:rPr lang="en-US" altLang="zh-CN" sz="2400" i="1">
                            <a:solidFill>
                              <a:srgbClr val="FF0000"/>
                            </a:solidFill>
                            <a:latin typeface="Cambria Math" panose="02040503050406030204" charset="0"/>
                            <a:cs typeface="Cambria Math" panose="02040503050406030204" charset="0"/>
                          </a:rPr>
                        </m:ctrlPr>
                      </m:sSubPr>
                      <m:e>
                        <m:r>
                          <a:rPr lang="en-US" altLang="zh-CN" sz="2400" i="1">
                            <a:solidFill>
                              <a:srgbClr val="FF0000"/>
                            </a:solidFill>
                            <a:latin typeface="Cambria Math" panose="02040503050406030204" charset="0"/>
                            <a:cs typeface="Cambria Math" panose="02040503050406030204" charset="0"/>
                          </a:rPr>
                          <m:t>𝑛</m:t>
                        </m:r>
                      </m:e>
                      <m:sub>
                        <m:r>
                          <a:rPr lang="en-US" altLang="zh-CN" sz="2400" i="1">
                            <a:solidFill>
                              <a:srgbClr val="FF0000"/>
                            </a:solidFill>
                            <a:latin typeface="Cambria Math" panose="02040503050406030204" charset="0"/>
                            <a:cs typeface="Cambria Math" panose="02040503050406030204" charset="0"/>
                          </a:rPr>
                          <m:t>𝑜𝑛</m:t>
                        </m:r>
                      </m:sub>
                    </m:sSub>
                  </m:oMath>
                </a14:m>
                <a:r>
                  <a:rPr lang="en-US" altLang="zh-CN" sz="2400"/>
                  <a:t>: the number of bins in the on-pulse window</a:t>
                </a:r>
                <a:endParaRPr lang="en-US" altLang="zh-CN" sz="2400"/>
              </a:p>
            </p:txBody>
          </p:sp>
        </mc:Choice>
        <mc:Fallback>
          <p:sp>
            <p:nvSpPr>
              <p:cNvPr id="15" name="文本框 14"/>
              <p:cNvSpPr txBox="1">
                <a:spLocks noRot="1" noChangeAspect="1" noMove="1" noResize="1" noEditPoints="1" noAdjustHandles="1" noChangeArrowheads="1" noChangeShapeType="1" noTextEdit="1"/>
              </p:cNvSpPr>
              <p:nvPr/>
            </p:nvSpPr>
            <p:spPr>
              <a:xfrm>
                <a:off x="636905" y="1936115"/>
                <a:ext cx="4451350" cy="829945"/>
              </a:xfrm>
              <a:prstGeom prst="rect">
                <a:avLst/>
              </a:prstGeom>
              <a:blipFill rotWithShape="1">
                <a:blip r:embed="rId6"/>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6" name="文本框 15"/>
              <p:cNvSpPr txBox="1"/>
              <p:nvPr/>
            </p:nvSpPr>
            <p:spPr>
              <a:xfrm>
                <a:off x="636905" y="2720975"/>
                <a:ext cx="4253230" cy="873760"/>
              </a:xfrm>
              <a:prstGeom prst="rect">
                <a:avLst/>
              </a:prstGeom>
              <a:noFill/>
            </p:spPr>
            <p:txBody>
              <a:bodyPr wrap="square" rtlCol="0">
                <a:spAutoFit/>
              </a:bodyPr>
              <a:p>
                <a14:m>
                  <m:oMath xmlns:m="http://schemas.openxmlformats.org/officeDocument/2006/math">
                    <m:sSub>
                      <m:sSubPr>
                        <m:ctrlPr>
                          <a:rPr lang="en-US" altLang="zh-CN" sz="2400" i="1">
                            <a:solidFill>
                              <a:srgbClr val="FF0000"/>
                            </a:solidFill>
                            <a:latin typeface="Cambria Math" panose="02040503050406030204" charset="0"/>
                            <a:cs typeface="Cambria Math" panose="02040503050406030204" charset="0"/>
                          </a:rPr>
                        </m:ctrlPr>
                      </m:sSubPr>
                      <m:e>
                        <m:r>
                          <a:rPr lang="en-US" altLang="zh-CN" sz="2400" i="1">
                            <a:solidFill>
                              <a:srgbClr val="FF0000"/>
                            </a:solidFill>
                            <a:latin typeface="Cambria Math" panose="02040503050406030204" charset="0"/>
                            <a:cs typeface="Cambria Math" panose="02040503050406030204" charset="0"/>
                          </a:rPr>
                          <m:t>𝜎</m:t>
                        </m:r>
                      </m:e>
                      <m:sub>
                        <m:r>
                          <a:rPr lang="en-US" altLang="zh-CN" sz="2400" i="1">
                            <a:solidFill>
                              <a:srgbClr val="FF0000"/>
                            </a:solidFill>
                            <a:latin typeface="Cambria Math" panose="02040503050406030204" charset="0"/>
                            <a:cs typeface="Cambria Math" panose="02040503050406030204" charset="0"/>
                          </a:rPr>
                          <m:t>𝑜𝑓𝑓</m:t>
                        </m:r>
                      </m:sub>
                    </m:sSub>
                  </m:oMath>
                </a14:m>
                <a:r>
                  <a:rPr lang="en-US" altLang="zh-CN" sz="2400"/>
                  <a:t>: the root-mean-square (rms) of the off-pulse region</a:t>
                </a:r>
                <a:endParaRPr lang="en-US" altLang="zh-CN" sz="2400"/>
              </a:p>
            </p:txBody>
          </p:sp>
        </mc:Choice>
        <mc:Fallback>
          <p:sp>
            <p:nvSpPr>
              <p:cNvPr id="16" name="文本框 15"/>
              <p:cNvSpPr txBox="1">
                <a:spLocks noRot="1" noChangeAspect="1" noMove="1" noResize="1" noEditPoints="1" noAdjustHandles="1" noChangeArrowheads="1" noChangeShapeType="1" noTextEdit="1"/>
              </p:cNvSpPr>
              <p:nvPr/>
            </p:nvSpPr>
            <p:spPr>
              <a:xfrm>
                <a:off x="636905" y="2720975"/>
                <a:ext cx="4253230" cy="873760"/>
              </a:xfrm>
              <a:prstGeom prst="rect">
                <a:avLst/>
              </a:prstGeom>
              <a:blipFill rotWithShape="1">
                <a:blip r:embed="rId7"/>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2" name="文本框 21"/>
              <p:cNvSpPr txBox="1"/>
              <p:nvPr/>
            </p:nvSpPr>
            <p:spPr>
              <a:xfrm>
                <a:off x="636905" y="3863340"/>
                <a:ext cx="4080510" cy="532130"/>
              </a:xfrm>
              <a:prstGeom prst="rect">
                <a:avLst/>
              </a:prstGeom>
              <a:noFill/>
            </p:spPr>
            <p:txBody>
              <a:bodyPr wrap="square" rtlCol="0">
                <a:spAutoFit/>
              </a:bodyPr>
              <a:p>
                <a:r>
                  <a:rPr lang="en-US" altLang="zh-CN" sz="2400" b="1"/>
                  <a:t>uncertainty</a:t>
                </a:r>
                <a14:m>
                  <m:oMath xmlns:m="http://schemas.openxmlformats.org/officeDocument/2006/math">
                    <m:r>
                      <a:rPr lang="en-US" altLang="zh-CN" sz="2400" b="1">
                        <a:latin typeface="Cambria Math" panose="02040503050406030204" charset="0"/>
                      </a:rPr>
                      <m:t>=</m:t>
                    </m:r>
                    <m:f>
                      <m:fPr>
                        <m:type m:val="lin"/>
                        <m:ctrlPr>
                          <a:rPr lang="en-US" altLang="zh-CN" sz="2400" b="1" i="1">
                            <a:latin typeface="Cambria Math" panose="02040503050406030204" charset="0"/>
                            <a:cs typeface="Cambria Math" panose="02040503050406030204" charset="0"/>
                          </a:rPr>
                        </m:ctrlPr>
                      </m:fPr>
                      <m:num>
                        <m:rad>
                          <m:radPr>
                            <m:degHide m:val="on"/>
                            <m:ctrlPr>
                              <a:rPr lang="en-US" altLang="zh-CN" sz="2400" b="1" i="1">
                                <a:latin typeface="Cambria Math" panose="02040503050406030204" charset="0"/>
                                <a:cs typeface="Cambria Math" panose="02040503050406030204" charset="0"/>
                              </a:rPr>
                            </m:ctrlPr>
                          </m:radPr>
                          <m:deg/>
                          <m:e>
                            <m:sSub>
                              <m:sSubPr>
                                <m:ctrlPr>
                                  <a:rPr lang="en-US" altLang="zh-CN" sz="2400" b="1" i="1">
                                    <a:latin typeface="Cambria Math" panose="02040503050406030204" charset="0"/>
                                    <a:cs typeface="Cambria Math" panose="02040503050406030204" charset="0"/>
                                  </a:rPr>
                                </m:ctrlPr>
                              </m:sSubPr>
                              <m:e>
                                <m:r>
                                  <a:rPr lang="en-US" altLang="zh-CN" sz="2400" b="1" i="1">
                                    <a:latin typeface="Cambria Math" panose="02040503050406030204" charset="0"/>
                                    <a:cs typeface="Cambria Math" panose="02040503050406030204" charset="0"/>
                                  </a:rPr>
                                  <m:t>𝒏</m:t>
                                </m:r>
                              </m:e>
                              <m:sub>
                                <m:r>
                                  <a:rPr lang="en-US" altLang="zh-CN" sz="2400" b="1" i="1">
                                    <a:latin typeface="Cambria Math" panose="02040503050406030204" charset="0"/>
                                    <a:cs typeface="Cambria Math" panose="02040503050406030204" charset="0"/>
                                  </a:rPr>
                                  <m:t>𝒑</m:t>
                                </m:r>
                              </m:sub>
                            </m:sSub>
                          </m:e>
                        </m:rad>
                      </m:num>
                      <m:den>
                        <m:r>
                          <a:rPr lang="en-US" altLang="zh-CN" sz="2400" b="1" i="1">
                            <a:latin typeface="Cambria Math" panose="02040503050406030204" charset="0"/>
                            <a:cs typeface="Cambria Math" panose="02040503050406030204" charset="0"/>
                          </a:rPr>
                          <m:t>𝒏</m:t>
                        </m:r>
                      </m:den>
                    </m:f>
                  </m:oMath>
                </a14:m>
                <a:endParaRPr lang="en-US" altLang="zh-CN" sz="2400" b="1"/>
              </a:p>
            </p:txBody>
          </p:sp>
        </mc:Choice>
        <mc:Fallback>
          <p:sp>
            <p:nvSpPr>
              <p:cNvPr id="22" name="文本框 21"/>
              <p:cNvSpPr txBox="1">
                <a:spLocks noRot="1" noChangeAspect="1" noMove="1" noResize="1" noEditPoints="1" noAdjustHandles="1" noChangeArrowheads="1" noChangeShapeType="1" noTextEdit="1"/>
              </p:cNvSpPr>
              <p:nvPr/>
            </p:nvSpPr>
            <p:spPr>
              <a:xfrm>
                <a:off x="636905" y="3863340"/>
                <a:ext cx="4080510" cy="532130"/>
              </a:xfrm>
              <a:prstGeom prst="rect">
                <a:avLst/>
              </a:prstGeom>
              <a:blipFill rotWithShape="1">
                <a:blip r:embed="rId8"/>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文本框 2"/>
              <p:cNvSpPr txBox="1"/>
              <p:nvPr/>
            </p:nvSpPr>
            <p:spPr>
              <a:xfrm>
                <a:off x="419100" y="1435100"/>
                <a:ext cx="2844165" cy="488950"/>
              </a:xfrm>
              <a:prstGeom prst="rect">
                <a:avLst/>
              </a:prstGeom>
              <a:noFill/>
            </p:spPr>
            <p:txBody>
              <a:bodyPr wrap="squar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sz="2400" i="1">
                              <a:latin typeface="Cambria Math" panose="02040503050406030204" charset="0"/>
                              <a:cs typeface="Cambria Math" panose="02040503050406030204" charset="0"/>
                            </a:rPr>
                          </m:ctrlPr>
                        </m:sSubPr>
                        <m:e>
                          <m:r>
                            <a:rPr lang="en-US" altLang="zh-CN" sz="2400" i="1">
                              <a:latin typeface="Cambria Math" panose="02040503050406030204" charset="0"/>
                              <a:cs typeface="Cambria Math" panose="02040503050406030204" charset="0"/>
                            </a:rPr>
                            <m:t>𝜎</m:t>
                          </m:r>
                        </m:e>
                        <m:sub>
                          <m:r>
                            <a:rPr lang="en-US" altLang="zh-CN" sz="2400" i="1">
                              <a:latin typeface="Cambria Math" panose="02040503050406030204" charset="0"/>
                              <a:cs typeface="Cambria Math" panose="02040503050406030204" charset="0"/>
                            </a:rPr>
                            <m:t>𝑒𝑝</m:t>
                          </m:r>
                        </m:sub>
                      </m:sSub>
                      <m:r>
                        <a:rPr lang="en-US" altLang="zh-CN" sz="2400" i="1">
                          <a:latin typeface="Cambria Math" panose="02040503050406030204" charset="0"/>
                          <a:cs typeface="Cambria Math" panose="02040503050406030204" charset="0"/>
                        </a:rPr>
                        <m:t>=</m:t>
                      </m:r>
                      <m:rad>
                        <m:radPr>
                          <m:degHide m:val="on"/>
                          <m:ctrlPr>
                            <a:rPr lang="en-US" altLang="zh-CN" sz="2400" i="1">
                              <a:latin typeface="Cambria Math" panose="02040503050406030204" charset="0"/>
                              <a:cs typeface="Cambria Math" panose="02040503050406030204" charset="0"/>
                            </a:rPr>
                          </m:ctrlPr>
                        </m:radPr>
                        <m:deg/>
                        <m:e>
                          <m:sSub>
                            <m:sSubPr>
                              <m:ctrlPr>
                                <a:rPr lang="en-US" altLang="zh-CN" sz="2400" i="1">
                                  <a:latin typeface="Cambria Math" panose="02040503050406030204" charset="0"/>
                                  <a:cs typeface="Cambria Math" panose="02040503050406030204" charset="0"/>
                                </a:rPr>
                              </m:ctrlPr>
                            </m:sSubPr>
                            <m:e>
                              <m:r>
                                <a:rPr lang="en-US" altLang="zh-CN" sz="2400" i="1">
                                  <a:latin typeface="Cambria Math" panose="02040503050406030204" charset="0"/>
                                  <a:cs typeface="Cambria Math" panose="02040503050406030204" charset="0"/>
                                </a:rPr>
                                <m:t>𝑛</m:t>
                              </m:r>
                            </m:e>
                            <m:sub>
                              <m:r>
                                <a:rPr lang="en-US" altLang="zh-CN" sz="2400" i="1">
                                  <a:latin typeface="Cambria Math" panose="02040503050406030204" charset="0"/>
                                  <a:cs typeface="Cambria Math" panose="02040503050406030204" charset="0"/>
                                </a:rPr>
                                <m:t>𝑜𝑛</m:t>
                              </m:r>
                            </m:sub>
                          </m:sSub>
                        </m:e>
                      </m:rad>
                      <m:sSub>
                        <m:sSubPr>
                          <m:ctrlPr>
                            <a:rPr lang="en-US" altLang="zh-CN" sz="2400" i="1">
                              <a:latin typeface="Cambria Math" panose="02040503050406030204" charset="0"/>
                              <a:cs typeface="Cambria Math" panose="02040503050406030204" charset="0"/>
                            </a:rPr>
                          </m:ctrlPr>
                        </m:sSubPr>
                        <m:e>
                          <m:r>
                            <a:rPr lang="en-US" altLang="zh-CN" sz="2400" i="1">
                              <a:latin typeface="Cambria Math" panose="02040503050406030204" charset="0"/>
                              <a:cs typeface="Cambria Math" panose="02040503050406030204" charset="0"/>
                            </a:rPr>
                            <m:t>𝜎</m:t>
                          </m:r>
                        </m:e>
                        <m:sub>
                          <m:r>
                            <a:rPr lang="en-US" altLang="zh-CN" sz="2400" i="1">
                              <a:latin typeface="Cambria Math" panose="02040503050406030204" charset="0"/>
                              <a:cs typeface="Cambria Math" panose="02040503050406030204" charset="0"/>
                            </a:rPr>
                            <m:t>𝑜𝑓𝑓</m:t>
                          </m:r>
                        </m:sub>
                      </m:sSub>
                    </m:oMath>
                  </m:oMathPara>
                </a14:m>
                <a:endParaRPr lang="zh-CN" altLang="en-US" sz="2400"/>
              </a:p>
            </p:txBody>
          </p:sp>
        </mc:Choice>
        <mc:Fallback>
          <p:sp>
            <p:nvSpPr>
              <p:cNvPr id="3" name="文本框 2"/>
              <p:cNvSpPr txBox="1">
                <a:spLocks noRot="1" noChangeAspect="1" noMove="1" noResize="1" noEditPoints="1" noAdjustHandles="1" noChangeArrowheads="1" noChangeShapeType="1" noTextEdit="1"/>
              </p:cNvSpPr>
              <p:nvPr/>
            </p:nvSpPr>
            <p:spPr>
              <a:xfrm>
                <a:off x="419100" y="1435100"/>
                <a:ext cx="2844165" cy="488950"/>
              </a:xfrm>
              <a:prstGeom prst="rect">
                <a:avLst/>
              </a:prstGeom>
              <a:blipFill rotWithShape="1">
                <a:blip r:embed="rId9"/>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文本框 7"/>
              <p:cNvSpPr txBox="1"/>
              <p:nvPr/>
            </p:nvSpPr>
            <p:spPr>
              <a:xfrm>
                <a:off x="675640" y="3432175"/>
                <a:ext cx="1739900" cy="521970"/>
              </a:xfrm>
              <a:prstGeom prst="rect">
                <a:avLst/>
              </a:prstGeom>
              <a:noFill/>
            </p:spPr>
            <p:txBody>
              <a:bodyPr wrap="square" rtlCol="0">
                <a:spAutoFit/>
              </a:bodyPr>
              <a:p>
                <a:r>
                  <a:rPr lang="en-US" altLang="zh-CN" sz="2400" b="1"/>
                  <a:t>NF</a:t>
                </a:r>
                <a:r>
                  <a:rPr lang="en-US" altLang="zh-CN" sz="2400"/>
                  <a:t> = </a:t>
                </a:r>
                <a14:m>
                  <m:oMath xmlns:m="http://schemas.openxmlformats.org/officeDocument/2006/math">
                    <m:f>
                      <m:fPr>
                        <m:type m:val="lin"/>
                        <m:ctrlPr>
                          <a:rPr lang="en-US" altLang="zh-CN" sz="2400" i="1">
                            <a:latin typeface="Cambria Math" panose="02040503050406030204" charset="0"/>
                            <a:cs typeface="Cambria Math" panose="02040503050406030204" charset="0"/>
                          </a:rPr>
                        </m:ctrlPr>
                      </m:fPr>
                      <m:num>
                        <m:sSub>
                          <m:sSubPr>
                            <m:ctrlPr>
                              <a:rPr lang="en-US" altLang="zh-CN" sz="2400" i="1">
                                <a:latin typeface="Cambria Math" panose="02040503050406030204" charset="0"/>
                                <a:cs typeface="Cambria Math" panose="02040503050406030204" charset="0"/>
                              </a:rPr>
                            </m:ctrlPr>
                          </m:sSubPr>
                          <m:e>
                            <m:r>
                              <a:rPr lang="en-US" altLang="zh-CN" sz="2400" i="1">
                                <a:latin typeface="Cambria Math" panose="02040503050406030204" charset="0"/>
                                <a:cs typeface="Cambria Math" panose="02040503050406030204" charset="0"/>
                              </a:rPr>
                              <m:t>𝑛</m:t>
                            </m:r>
                          </m:e>
                          <m:sub>
                            <m:r>
                              <a:rPr lang="en-US" altLang="zh-CN" sz="2400" i="1">
                                <a:latin typeface="Cambria Math" panose="02040503050406030204" charset="0"/>
                                <a:cs typeface="Cambria Math" panose="02040503050406030204" charset="0"/>
                              </a:rPr>
                              <m:t>𝑝</m:t>
                            </m:r>
                          </m:sub>
                        </m:sSub>
                      </m:num>
                      <m:den>
                        <m:r>
                          <a:rPr lang="en-US" altLang="zh-CN" sz="2400" i="1">
                            <a:latin typeface="Cambria Math" panose="02040503050406030204" charset="0"/>
                            <a:cs typeface="Cambria Math" panose="02040503050406030204" charset="0"/>
                          </a:rPr>
                          <m:t>𝑛</m:t>
                        </m:r>
                      </m:den>
                    </m:f>
                  </m:oMath>
                </a14:m>
                <a:endParaRPr lang="en-US" altLang="zh-CN" sz="2400"/>
              </a:p>
            </p:txBody>
          </p:sp>
        </mc:Choice>
        <mc:Fallback>
          <p:sp>
            <p:nvSpPr>
              <p:cNvPr id="8" name="文本框 7"/>
              <p:cNvSpPr txBox="1">
                <a:spLocks noRot="1" noChangeAspect="1" noMove="1" noResize="1" noEditPoints="1" noAdjustHandles="1" noChangeArrowheads="1" noChangeShapeType="1" noTextEdit="1"/>
              </p:cNvSpPr>
              <p:nvPr/>
            </p:nvSpPr>
            <p:spPr>
              <a:xfrm>
                <a:off x="675640" y="3432175"/>
                <a:ext cx="1739900" cy="521970"/>
              </a:xfrm>
              <a:prstGeom prst="rect">
                <a:avLst/>
              </a:prstGeom>
              <a:blipFill rotWithShape="1">
                <a:blip r:embed="rId10"/>
                <a:stretch>
                  <a:fillRect/>
                </a:stretch>
              </a:blipFill>
            </p:spPr>
            <p:txBody>
              <a:bodyPr/>
              <a:lstStyle/>
              <a:p>
                <a:r>
                  <a:rPr lang="zh-CN" altLang="en-US">
                    <a:noFill/>
                  </a:rPr>
                  <a:t> </a:t>
                </a:r>
              </a:p>
            </p:txBody>
          </p:sp>
        </mc:Fallback>
      </mc:AlternateContent>
      <p:sp>
        <p:nvSpPr>
          <p:cNvPr id="5" name="文本框 4"/>
          <p:cNvSpPr txBox="1"/>
          <p:nvPr/>
        </p:nvSpPr>
        <p:spPr>
          <a:xfrm>
            <a:off x="3035935" y="1548130"/>
            <a:ext cx="2084070" cy="275590"/>
          </a:xfrm>
          <a:prstGeom prst="rect">
            <a:avLst/>
          </a:prstGeom>
          <a:noFill/>
        </p:spPr>
        <p:txBody>
          <a:bodyPr wrap="square" rtlCol="0">
            <a:spAutoFit/>
          </a:bodyPr>
          <a:p>
            <a:r>
              <a:rPr lang="en-US" altLang="zh-CN" sz="1200"/>
              <a:t>Bhattacharyya et al. (2010)</a:t>
            </a:r>
            <a:endParaRPr lang="en-US" altLang="zh-CN" sz="1200"/>
          </a:p>
        </p:txBody>
      </p:sp>
      <p:sp>
        <p:nvSpPr>
          <p:cNvPr id="10" name="文本框 9"/>
          <p:cNvSpPr txBox="1"/>
          <p:nvPr/>
        </p:nvSpPr>
        <p:spPr>
          <a:xfrm>
            <a:off x="3684905" y="4342765"/>
            <a:ext cx="1820545" cy="275590"/>
          </a:xfrm>
          <a:prstGeom prst="rect">
            <a:avLst/>
          </a:prstGeom>
          <a:noFill/>
        </p:spPr>
        <p:txBody>
          <a:bodyPr wrap="square" rtlCol="0">
            <a:spAutoFit/>
          </a:bodyPr>
          <a:p>
            <a:r>
              <a:rPr lang="en-US" altLang="zh-CN" sz="1200"/>
              <a:t>Wang et al. (2007)</a:t>
            </a:r>
            <a:endParaRPr lang="en-US" altLang="zh-CN" sz="1200"/>
          </a:p>
        </p:txBody>
      </p:sp>
      <p:pic>
        <p:nvPicPr>
          <p:cNvPr id="13" name="图片 12"/>
          <p:cNvPicPr>
            <a:picLocks noChangeAspect="1"/>
          </p:cNvPicPr>
          <p:nvPr/>
        </p:nvPicPr>
        <p:blipFill>
          <a:blip r:embed="rId11"/>
          <a:stretch>
            <a:fillRect/>
          </a:stretch>
        </p:blipFill>
        <p:spPr>
          <a:xfrm>
            <a:off x="6560947" y="1029786"/>
            <a:ext cx="5211953" cy="2355885"/>
          </a:xfrm>
          <a:prstGeom prst="rect">
            <a:avLst/>
          </a:prstGeom>
        </p:spPr>
      </p:pic>
      <p:sp>
        <p:nvSpPr>
          <p:cNvPr id="14" name="文本框 13"/>
          <p:cNvSpPr txBox="1"/>
          <p:nvPr/>
        </p:nvSpPr>
        <p:spPr>
          <a:xfrm>
            <a:off x="4890135" y="1292225"/>
            <a:ext cx="1452245" cy="786765"/>
          </a:xfrm>
          <a:prstGeom prst="rect">
            <a:avLst/>
          </a:prstGeom>
          <a:noFill/>
        </p:spPr>
        <p:txBody>
          <a:bodyPr wrap="square" rtlCol="0">
            <a:noAutofit/>
          </a:bodyPr>
          <a:p>
            <a:r>
              <a:rPr lang="en-US" altLang="zh-CN" sz="2400" b="1"/>
              <a:t>null =  0</a:t>
            </a:r>
            <a:endParaRPr lang="en-US" altLang="zh-CN" sz="2400" b="1"/>
          </a:p>
          <a:p>
            <a:r>
              <a:rPr lang="en-US" altLang="zh-CN" sz="2400" b="1"/>
              <a:t>burst = 1</a:t>
            </a:r>
            <a:endParaRPr lang="en-US" altLang="zh-CN" sz="2400" b="1"/>
          </a:p>
        </p:txBody>
      </p:sp>
      <p:sp>
        <p:nvSpPr>
          <p:cNvPr id="18" name="文本框 17"/>
          <p:cNvSpPr txBox="1"/>
          <p:nvPr/>
        </p:nvSpPr>
        <p:spPr>
          <a:xfrm>
            <a:off x="675640" y="4391660"/>
            <a:ext cx="5071745" cy="1619250"/>
          </a:xfrm>
          <a:prstGeom prst="rect">
            <a:avLst/>
          </a:prstGeom>
        </p:spPr>
        <p:txBody>
          <a:bodyPr>
            <a:noAutofit/>
          </a:bodyPr>
          <a:p>
            <a:r>
              <a:rPr lang="en-US" altLang="zh-CN" sz="1600"/>
              <a:t>• Both the 3σₑₚ and 5σₑₚ classifications reveal residual emission in null-state integrated profiles.</a:t>
            </a:r>
            <a:endParaRPr lang="en-US" altLang="zh-CN" sz="1600"/>
          </a:p>
          <a:p>
            <a:r>
              <a:rPr lang="en-US" altLang="zh-CN" sz="1600"/>
              <a:t> • This indicates that apparent nulls are more likely low-emission states rather than complete radio quenching.</a:t>
            </a:r>
            <a:endParaRPr lang="en-US" altLang="zh-CN" sz="1600"/>
          </a:p>
          <a:p>
            <a:r>
              <a:rPr lang="en-US" altLang="zh-CN" sz="1600"/>
              <a:t> • Such results disfavor the interpretation of full emission cessation, and the measured nulling fraction only represents an upper limit.</a:t>
            </a:r>
            <a:endParaRPr lang="en-US" altLang="zh-CN" sz="1600"/>
          </a:p>
        </p:txBody>
      </p:sp>
      <p:sp>
        <p:nvSpPr>
          <p:cNvPr id="20" name="文本框 19"/>
          <p:cNvSpPr txBox="1"/>
          <p:nvPr/>
        </p:nvSpPr>
        <p:spPr>
          <a:xfrm>
            <a:off x="1521460" y="6204585"/>
            <a:ext cx="4521200" cy="368300"/>
          </a:xfrm>
          <a:prstGeom prst="rect">
            <a:avLst/>
          </a:prstGeom>
          <a:noFill/>
        </p:spPr>
        <p:txBody>
          <a:bodyPr wrap="square" rtlCol="0">
            <a:spAutoFit/>
          </a:bodyPr>
          <a:p>
            <a:r>
              <a:rPr lang="en-US" altLang="zh-CN">
                <a:solidFill>
                  <a:srgbClr val="FF0000"/>
                </a:solidFill>
              </a:rPr>
              <a:t>3σ</a:t>
            </a:r>
            <a:r>
              <a:rPr lang="en-US" altLang="en-US">
                <a:solidFill>
                  <a:srgbClr val="FF0000"/>
                </a:solidFill>
              </a:rPr>
              <a:t>ₑₚNF</a:t>
            </a:r>
            <a:r>
              <a:rPr lang="en-US" altLang="zh-CN">
                <a:solidFill>
                  <a:srgbClr val="FF0000"/>
                </a:solidFill>
              </a:rPr>
              <a:t> = 54.63 ± 0.95%.</a:t>
            </a:r>
            <a:endParaRPr lang="en-US" altLang="zh-CN">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73723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Results</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4" name="文本框 3"/>
          <p:cNvSpPr txBox="1"/>
          <p:nvPr/>
        </p:nvSpPr>
        <p:spPr>
          <a:xfrm>
            <a:off x="375920" y="1007110"/>
            <a:ext cx="5637530" cy="635635"/>
          </a:xfrm>
          <a:prstGeom prst="rect">
            <a:avLst/>
          </a:prstGeom>
          <a:noFill/>
        </p:spPr>
        <p:txBody>
          <a:bodyPr wrap="square" rtlCol="0" anchor="t">
            <a:noAutofit/>
          </a:bodyPr>
          <a:p>
            <a:pPr indent="0" algn="l">
              <a:lnSpc>
                <a:spcPct val="125000"/>
              </a:lnSpc>
              <a:defRPr/>
            </a:pP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3</a:t>
            </a: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the distributions of null and burst durations</a:t>
            </a:r>
            <a:endPar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5" name="图片 4"/>
          <p:cNvPicPr>
            <a:picLocks noChangeAspect="1"/>
          </p:cNvPicPr>
          <p:nvPr/>
        </p:nvPicPr>
        <p:blipFill>
          <a:blip r:embed="rId5"/>
          <a:stretch>
            <a:fillRect/>
          </a:stretch>
        </p:blipFill>
        <p:spPr>
          <a:xfrm>
            <a:off x="375920" y="2379980"/>
            <a:ext cx="6932295" cy="3122930"/>
          </a:xfrm>
          <a:prstGeom prst="rect">
            <a:avLst/>
          </a:prstGeom>
        </p:spPr>
      </p:pic>
      <mc:AlternateContent xmlns:mc="http://schemas.openxmlformats.org/markup-compatibility/2006">
        <mc:Choice xmlns:a14="http://schemas.microsoft.com/office/drawing/2010/main" Requires="a14">
          <p:sp>
            <p:nvSpPr>
              <p:cNvPr id="15" name="文本框 14"/>
              <p:cNvSpPr txBox="1"/>
              <p:nvPr/>
            </p:nvSpPr>
            <p:spPr>
              <a:xfrm>
                <a:off x="7308215" y="2900045"/>
                <a:ext cx="4508500" cy="1640205"/>
              </a:xfrm>
              <a:prstGeom prst="rect">
                <a:avLst/>
              </a:prstGeom>
              <a:noFill/>
            </p:spPr>
            <p:txBody>
              <a:bodyPr wrap="square" rtlCol="0">
                <a:spAutoFit/>
              </a:bodyPr>
              <a:p>
                <a:r>
                  <a:rPr lang="en-US" altLang="zh-CN" sz="2400" b="1"/>
                  <a:t>   </a:t>
                </a:r>
                <a:r>
                  <a:rPr lang="en-US" altLang="zh-CN" sz="2400" b="1"/>
                  <a:t> null duration : </a:t>
                </a:r>
                <a14:m>
                  <m:oMath xmlns:m="http://schemas.openxmlformats.org/officeDocument/2006/math">
                    <m:sSup>
                      <m:sSupPr>
                        <m:ctrlPr>
                          <a:rPr lang="en-US" altLang="zh-CN" sz="2400" b="1" i="1">
                            <a:latin typeface="Cambria Math" panose="02040503050406030204" charset="0"/>
                            <a:cs typeface="Cambria Math" panose="02040503050406030204" charset="0"/>
                          </a:rPr>
                        </m:ctrlPr>
                      </m:sSupPr>
                      <m:e>
                        <m:r>
                          <a:rPr lang="en-US" altLang="zh-CN" sz="2400" b="1">
                            <a:latin typeface="Cambria Math" panose="02040503050406030204" charset="0"/>
                            <a:sym typeface="+mn-ea"/>
                          </a:rPr>
                          <m:t>𝛘</m:t>
                        </m:r>
                      </m:e>
                      <m:sup>
                        <m:r>
                          <a:rPr lang="en-US" altLang="zh-CN" sz="2400" b="1">
                            <a:latin typeface="Cambria Math" panose="02040503050406030204" charset="0"/>
                            <a:sym typeface="+mn-ea"/>
                          </a:rPr>
                          <m:t>𝟐</m:t>
                        </m:r>
                      </m:sup>
                    </m:sSup>
                    <m:r>
                      <a:rPr lang="en-US" altLang="zh-CN" sz="2400" b="1" i="1">
                        <a:latin typeface="Cambria Math" panose="02040503050406030204" charset="0"/>
                        <a:cs typeface="Cambria Math" panose="02040503050406030204" charset="0"/>
                      </a:rPr>
                      <m:t> = </m:t>
                    </m:r>
                    <m:r>
                      <a:rPr lang="en-US" altLang="zh-CN" sz="2400" b="1" i="1">
                        <a:latin typeface="Cambria Math" panose="02040503050406030204" charset="0"/>
                        <a:cs typeface="Cambria Math" panose="02040503050406030204" charset="0"/>
                      </a:rPr>
                      <m:t>𝟎</m:t>
                    </m:r>
                    <m:r>
                      <a:rPr lang="en-US" altLang="zh-CN" sz="2400" b="1" i="1">
                        <a:latin typeface="Cambria Math" panose="02040503050406030204" charset="0"/>
                        <a:cs typeface="Cambria Math" panose="02040503050406030204" charset="0"/>
                      </a:rPr>
                      <m:t>.</m:t>
                    </m:r>
                    <m:r>
                      <a:rPr lang="en-US" altLang="zh-CN" sz="2400" b="1" i="1">
                        <a:latin typeface="Cambria Math" panose="02040503050406030204" charset="0"/>
                        <a:cs typeface="Cambria Math" panose="02040503050406030204" charset="0"/>
                      </a:rPr>
                      <m:t>𝟗𝟔</m:t>
                    </m:r>
                  </m:oMath>
                </a14:m>
                <a:endParaRPr lang="en-US" altLang="zh-CN" sz="2400" b="1" baseline="-25000"/>
              </a:p>
              <a:p>
                <a:endParaRPr lang="en-US" altLang="zh-CN" sz="2400" b="1" baseline="-25000"/>
              </a:p>
              <a:p>
                <a14:m>
                  <m:oMathPara xmlns:m="http://schemas.openxmlformats.org/officeDocument/2006/math">
                    <m:oMathParaPr>
                      <m:jc m:val="centerGroup"/>
                    </m:oMathParaPr>
                    <m:oMath xmlns:m="http://schemas.openxmlformats.org/officeDocument/2006/math">
                      <m:r>
                        <a:rPr lang="en-US" altLang="zh-CN" sz="2400" b="1" i="1">
                          <a:latin typeface="Cambria Math" panose="02040503050406030204" charset="0"/>
                          <a:cs typeface="Cambria Math" panose="02040503050406030204" charset="0"/>
                        </a:rPr>
                        <m:t>𝒃𝒖𝒓𝒔𝒕</m:t>
                      </m:r>
                      <m:r>
                        <a:rPr lang="en-US" altLang="zh-CN" sz="2400" b="1" i="1">
                          <a:latin typeface="Cambria Math" panose="02040503050406030204" charset="0"/>
                          <a:cs typeface="Cambria Math" panose="02040503050406030204" charset="0"/>
                        </a:rPr>
                        <m:t> </m:t>
                      </m:r>
                      <m:r>
                        <a:rPr lang="en-US" altLang="zh-CN" sz="2400" b="1" i="1">
                          <a:latin typeface="Cambria Math" panose="02040503050406030204" charset="0"/>
                          <a:cs typeface="Cambria Math" panose="02040503050406030204" charset="0"/>
                        </a:rPr>
                        <m:t>𝒅𝒖𝒓𝒂𝒕𝒊𝒐𝒏</m:t>
                      </m:r>
                      <m:r>
                        <a:rPr lang="en-US" altLang="zh-CN" sz="2400" b="1" i="1">
                          <a:latin typeface="Cambria Math" panose="02040503050406030204" charset="0"/>
                          <a:cs typeface="Cambria Math" panose="02040503050406030204" charset="0"/>
                        </a:rPr>
                        <m:t> </m:t>
                      </m:r>
                      <m:sSup>
                        <m:sSupPr>
                          <m:ctrlPr>
                            <a:rPr lang="en-US" altLang="zh-CN" sz="2400" b="1" i="1">
                              <a:latin typeface="Cambria Math" panose="02040503050406030204" charset="0"/>
                              <a:cs typeface="Cambria Math" panose="02040503050406030204" charset="0"/>
                            </a:rPr>
                          </m:ctrlPr>
                        </m:sSupPr>
                        <m:e>
                          <m:r>
                            <a:rPr lang="en-US" altLang="zh-CN" sz="2400" b="1">
                              <a:latin typeface="Cambria Math" panose="02040503050406030204" charset="0"/>
                              <a:sym typeface="+mn-ea"/>
                            </a:rPr>
                            <m:t>𝛘</m:t>
                          </m:r>
                        </m:e>
                        <m:sup>
                          <m:r>
                            <a:rPr lang="en-US" altLang="zh-CN" sz="2400" b="1">
                              <a:latin typeface="Cambria Math" panose="02040503050406030204" charset="0"/>
                              <a:sym typeface="+mn-ea"/>
                            </a:rPr>
                            <m:t>𝟐</m:t>
                          </m:r>
                        </m:sup>
                      </m:sSup>
                      <m:r>
                        <a:rPr lang="en-US" altLang="zh-CN" sz="2400" b="1">
                          <a:latin typeface="Cambria Math" panose="02040503050406030204" charset="0"/>
                          <a:sym typeface="+mn-ea"/>
                        </a:rPr>
                        <m:t>= </m:t>
                      </m:r>
                      <m:r>
                        <a:rPr lang="en-US" altLang="zh-CN" sz="2400" b="1">
                          <a:latin typeface="Cambria Math" panose="02040503050406030204" charset="0"/>
                          <a:sym typeface="+mn-ea"/>
                        </a:rPr>
                        <m:t>𝟐</m:t>
                      </m:r>
                      <m:r>
                        <a:rPr lang="en-US" altLang="zh-CN" sz="2400" b="1">
                          <a:latin typeface="Cambria Math" panose="02040503050406030204" charset="0"/>
                          <a:sym typeface="+mn-ea"/>
                        </a:rPr>
                        <m:t>.</m:t>
                      </m:r>
                      <m:r>
                        <a:rPr lang="en-US" altLang="zh-CN" sz="2400" b="1">
                          <a:latin typeface="Cambria Math" panose="02040503050406030204" charset="0"/>
                          <a:sym typeface="+mn-ea"/>
                        </a:rPr>
                        <m:t>𝟒𝟓</m:t>
                      </m:r>
                    </m:oMath>
                  </m:oMathPara>
                </a14:m>
                <a:endParaRPr lang="en-US" altLang="zh-CN" sz="2400" b="1">
                  <a:latin typeface="Cambria Math" panose="02040503050406030204" charset="0"/>
                  <a:sym typeface="+mn-ea"/>
                </a:endParaRPr>
              </a:p>
              <a:p>
                <a:endParaRPr lang="en-US" altLang="zh-CN" sz="2800" b="1" baseline="-25000">
                  <a:sym typeface="+mn-ea"/>
                </a:endParaRPr>
              </a:p>
              <a:p>
                <a:r>
                  <a:rPr lang="en-US" altLang="zh-CN" sz="2800" b="1" baseline="-25000">
                    <a:sym typeface="+mn-ea"/>
                  </a:rPr>
                  <a:t>     The same as others pulsars.</a:t>
                </a:r>
                <a:endParaRPr lang="en-US" altLang="zh-CN" sz="2800" b="1" baseline="-25000"/>
              </a:p>
            </p:txBody>
          </p:sp>
        </mc:Choice>
        <mc:Fallback>
          <p:sp>
            <p:nvSpPr>
              <p:cNvPr id="15" name="文本框 14"/>
              <p:cNvSpPr txBox="1">
                <a:spLocks noRot="1" noChangeAspect="1" noMove="1" noResize="1" noEditPoints="1" noAdjustHandles="1" noChangeArrowheads="1" noChangeShapeType="1" noTextEdit="1"/>
              </p:cNvSpPr>
              <p:nvPr/>
            </p:nvSpPr>
            <p:spPr>
              <a:xfrm>
                <a:off x="7308215" y="2900045"/>
                <a:ext cx="4508500" cy="1640205"/>
              </a:xfrm>
              <a:prstGeom prst="rect">
                <a:avLst/>
              </a:prstGeom>
              <a:blipFill rotWithShape="1">
                <a:blip r:embed="rId6"/>
                <a:stretch>
                  <a:fillRect b="-658"/>
                </a:stretch>
              </a:blipFill>
            </p:spPr>
            <p:txBody>
              <a:bodyPr/>
              <a:lstStyle/>
              <a:p>
                <a:r>
                  <a:rPr lang="zh-CN" altLang="en-US">
                    <a:noFill/>
                  </a:rPr>
                  <a:t> </a:t>
                </a:r>
              </a:p>
            </p:txBody>
          </p:sp>
        </mc:Fallback>
      </mc:AlternateContent>
      <p:sp>
        <p:nvSpPr>
          <p:cNvPr id="16" name="文本框 15"/>
          <p:cNvSpPr txBox="1"/>
          <p:nvPr/>
        </p:nvSpPr>
        <p:spPr>
          <a:xfrm>
            <a:off x="7720330" y="2379980"/>
            <a:ext cx="2908300" cy="398780"/>
          </a:xfrm>
          <a:prstGeom prst="rect">
            <a:avLst/>
          </a:prstGeom>
          <a:noFill/>
        </p:spPr>
        <p:txBody>
          <a:bodyPr wrap="square" rtlCol="0">
            <a:spAutoFit/>
          </a:bodyPr>
          <a:p>
            <a:r>
              <a:rPr lang="en-US" altLang="zh-CN" sz="2000" b="1">
                <a:solidFill>
                  <a:schemeClr val="accent2"/>
                </a:solidFill>
              </a:rPr>
              <a:t>exponential models</a:t>
            </a:r>
            <a:endParaRPr lang="en-US" altLang="zh-CN" sz="2000" b="1">
              <a:solidFill>
                <a:schemeClr val="accent2"/>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138366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Results</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defTabSz="914400">
              <a:lnSpc>
                <a:spcPct val="150000"/>
              </a:lnSpc>
              <a:defRPr/>
            </a:pP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4" name="文本框 3"/>
          <p:cNvSpPr txBox="1"/>
          <p:nvPr/>
        </p:nvSpPr>
        <p:spPr>
          <a:xfrm>
            <a:off x="552450" y="1007110"/>
            <a:ext cx="4357370" cy="635635"/>
          </a:xfrm>
          <a:prstGeom prst="rect">
            <a:avLst/>
          </a:prstGeom>
          <a:noFill/>
        </p:spPr>
        <p:txBody>
          <a:bodyPr wrap="square" rtlCol="0" anchor="t">
            <a:noAutofit/>
          </a:bodyPr>
          <a:p>
            <a:pPr indent="0" algn="l">
              <a:lnSpc>
                <a:spcPct val="125000"/>
              </a:lnSpc>
              <a:defRPr/>
            </a:pP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4</a:t>
            </a: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Quasiperiodic nulling </a:t>
            </a:r>
            <a:endPar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25000"/>
              </a:lnSpc>
              <a:defRPr/>
            </a:pPr>
            <a:endParaRPr 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4" name="AutoShape 13"/>
          <p:cNvSpPr/>
          <p:nvPr/>
        </p:nvSpPr>
        <p:spPr>
          <a:xfrm>
            <a:off x="6591300" y="4235450"/>
            <a:ext cx="3588385" cy="772795"/>
          </a:xfrm>
          <a:prstGeom prst="roundRect">
            <a:avLst>
              <a:gd name="adj" fmla="val 11428"/>
            </a:avLst>
          </a:prstGeom>
          <a:solidFill>
            <a:schemeClr val="bg1">
              <a:lumMod val="95000"/>
              <a:alpha val="18000"/>
            </a:schemeClr>
          </a:solidFill>
          <a:ln w="25400" cap="flat" cmpd="sng">
            <a:noFill/>
            <a:prstDash val="solid"/>
            <a:round/>
          </a:ln>
        </p:spPr>
        <p:txBody>
          <a:bodyPr vert="horz" wrap="square" lIns="63500" tIns="63500" rIns="63500" bIns="63500" rtlCol="0" anchor="ctr"/>
          <a:lstStyle/>
          <a:p>
            <a:pPr algn="ctr">
              <a:defRPr/>
            </a:pPr>
          </a:p>
        </p:txBody>
      </p:sp>
      <p:pic>
        <p:nvPicPr>
          <p:cNvPr id="5" name="图片 4"/>
          <p:cNvPicPr>
            <a:picLocks noChangeAspect="1"/>
          </p:cNvPicPr>
          <p:nvPr/>
        </p:nvPicPr>
        <p:blipFill>
          <a:blip r:embed="rId5"/>
          <a:stretch>
            <a:fillRect/>
          </a:stretch>
        </p:blipFill>
        <p:spPr>
          <a:xfrm>
            <a:off x="797560" y="1642745"/>
            <a:ext cx="4389120" cy="2857500"/>
          </a:xfrm>
          <a:prstGeom prst="rect">
            <a:avLst/>
          </a:prstGeom>
        </p:spPr>
      </p:pic>
      <p:sp>
        <p:nvSpPr>
          <p:cNvPr id="13" name="文本框 12"/>
          <p:cNvSpPr txBox="1"/>
          <p:nvPr/>
        </p:nvSpPr>
        <p:spPr>
          <a:xfrm>
            <a:off x="6557010" y="4982210"/>
            <a:ext cx="5045075" cy="922020"/>
          </a:xfrm>
          <a:prstGeom prst="rect">
            <a:avLst/>
          </a:prstGeom>
          <a:noFill/>
        </p:spPr>
        <p:txBody>
          <a:bodyPr wrap="square" rtlCol="0">
            <a:spAutoFit/>
          </a:bodyPr>
          <a:p>
            <a:r>
              <a:rPr lang="en-US" altLang="zh-CN"/>
              <a:t>vertical axis : </a:t>
            </a:r>
            <a:r>
              <a:rPr lang="en-US" altLang="zh-CN" b="1"/>
              <a:t>P</a:t>
            </a:r>
            <a:r>
              <a:rPr lang="en-US" altLang="zh-CN" b="1" baseline="-25000"/>
              <a:t>0</a:t>
            </a:r>
            <a:r>
              <a:rPr lang="en-US" altLang="zh-CN" b="1"/>
              <a:t>/P</a:t>
            </a:r>
            <a:r>
              <a:rPr lang="en-US" altLang="zh-CN" b="1" baseline="-25000"/>
              <a:t>3 </a:t>
            </a:r>
            <a:r>
              <a:rPr lang="en-US" altLang="zh-CN" b="1"/>
              <a:t> = 63.29 ​± 10P</a:t>
            </a:r>
            <a:r>
              <a:rPr lang="en-US" altLang="zh-CN" b="1" baseline="-25000"/>
              <a:t>0</a:t>
            </a:r>
            <a:r>
              <a:rPr lang="en-US" altLang="zh-CN" b="1"/>
              <a:t>​</a:t>
            </a:r>
            <a:endParaRPr lang="en-US" altLang="zh-CN" b="1"/>
          </a:p>
          <a:p>
            <a:r>
              <a:rPr lang="en-US" altLang="zh-CN"/>
              <a:t>horizontal axis : </a:t>
            </a:r>
            <a:r>
              <a:rPr lang="en-US" altLang="zh-CN" b="1"/>
              <a:t>P</a:t>
            </a:r>
            <a:r>
              <a:rPr lang="en-US" altLang="zh-CN" b="1" baseline="-25000"/>
              <a:t>0</a:t>
            </a:r>
            <a:r>
              <a:rPr lang="en-US" altLang="zh-CN" b="1"/>
              <a:t>/P</a:t>
            </a:r>
            <a:r>
              <a:rPr lang="en-US" altLang="zh-CN" b="1" baseline="-25000"/>
              <a:t>2</a:t>
            </a:r>
            <a:endParaRPr lang="en-US" altLang="zh-CN"/>
          </a:p>
          <a:p>
            <a:endParaRPr lang="en-US" altLang="zh-CN"/>
          </a:p>
        </p:txBody>
      </p:sp>
      <p:pic>
        <p:nvPicPr>
          <p:cNvPr id="14" name="图片 13"/>
          <p:cNvPicPr>
            <a:picLocks noChangeAspect="1"/>
          </p:cNvPicPr>
          <p:nvPr/>
        </p:nvPicPr>
        <p:blipFill>
          <a:blip r:embed="rId6"/>
          <a:stretch>
            <a:fillRect/>
          </a:stretch>
        </p:blipFill>
        <p:spPr>
          <a:xfrm>
            <a:off x="6557010" y="1482725"/>
            <a:ext cx="3873500" cy="3335020"/>
          </a:xfrm>
          <a:prstGeom prst="rect">
            <a:avLst/>
          </a:prstGeom>
        </p:spPr>
      </p:pic>
      <p:sp>
        <p:nvSpPr>
          <p:cNvPr id="16" name="文本框 15"/>
          <p:cNvSpPr txBox="1"/>
          <p:nvPr/>
        </p:nvSpPr>
        <p:spPr>
          <a:xfrm>
            <a:off x="1148715" y="5883910"/>
            <a:ext cx="9821545" cy="645160"/>
          </a:xfrm>
          <a:prstGeom prst="rect">
            <a:avLst/>
          </a:prstGeom>
          <a:noFill/>
        </p:spPr>
        <p:txBody>
          <a:bodyPr wrap="square">
            <a:spAutoFit/>
          </a:bodyPr>
          <a:lstStyle/>
          <a:p>
            <a:pPr marL="0" indent="0">
              <a:buNone/>
            </a:pPr>
            <a:r>
              <a:rPr lang="en-US" altLang="zh-CN" sz="1800" dirty="0">
                <a:solidFill>
                  <a:srgbClr val="FF0000"/>
                </a:solidFill>
              </a:rPr>
              <a:t>The Fourier analysis of the binary 0–1 state sequence and the 2DFS yield consistent modulation timescales.</a:t>
            </a:r>
            <a:endParaRPr lang="en-US" altLang="zh-CN" sz="1800" dirty="0">
              <a:solidFill>
                <a:srgbClr val="FF0000"/>
              </a:solidFill>
            </a:endParaRPr>
          </a:p>
        </p:txBody>
      </p:sp>
      <p:sp>
        <p:nvSpPr>
          <p:cNvPr id="15" name="文本框 14"/>
          <p:cNvSpPr txBox="1"/>
          <p:nvPr/>
        </p:nvSpPr>
        <p:spPr>
          <a:xfrm>
            <a:off x="942975" y="4866640"/>
            <a:ext cx="4349750" cy="923330"/>
          </a:xfrm>
          <a:prstGeom prst="rect">
            <a:avLst/>
          </a:prstGeom>
          <a:noFill/>
        </p:spPr>
        <p:txBody>
          <a:bodyPr wrap="square" rtlCol="0">
            <a:spAutoFit/>
          </a:bodyPr>
          <a:lstStyle/>
          <a:p>
            <a:r>
              <a:rPr lang="en-US" altLang="zh-CN"/>
              <a:t>Fourier transform on the 0-1 sequence</a:t>
            </a:r>
            <a:endParaRPr lang="en-US" altLang="zh-CN"/>
          </a:p>
          <a:p>
            <a:r>
              <a:rPr lang="en-US" altLang="zh-CN"/>
              <a:t>we identify a quasi-periodicity of approximately </a:t>
            </a:r>
            <a:r>
              <a:rPr lang="en-US" altLang="zh-CN" b="1"/>
              <a:t>63.57 ± 14.67P</a:t>
            </a:r>
            <a:r>
              <a:rPr lang="en-US" altLang="zh-CN" b="1" baseline="-25000"/>
              <a:t>0</a:t>
            </a:r>
            <a:endParaRPr lang="en-US" altLang="zh-CN" b="1" baseline="-25000"/>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138366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Results</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defTabSz="914400">
              <a:lnSpc>
                <a:spcPct val="150000"/>
              </a:lnSpc>
              <a:defRPr/>
            </a:pP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4" name="文本框 3"/>
          <p:cNvSpPr txBox="1"/>
          <p:nvPr/>
        </p:nvSpPr>
        <p:spPr>
          <a:xfrm>
            <a:off x="552450" y="1007110"/>
            <a:ext cx="4357370" cy="635635"/>
          </a:xfrm>
          <a:prstGeom prst="rect">
            <a:avLst/>
          </a:prstGeom>
          <a:noFill/>
        </p:spPr>
        <p:txBody>
          <a:bodyPr wrap="square" rtlCol="0" anchor="t">
            <a:noAutofit/>
          </a:bodyPr>
          <a:p>
            <a:pPr indent="0" algn="l">
              <a:lnSpc>
                <a:spcPct val="125000"/>
              </a:lnSpc>
              <a:defRPr/>
            </a:pP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5</a:t>
            </a: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Bright pulse</a:t>
            </a:r>
            <a:endParaRPr lang="en-US" sz="2400"/>
          </a:p>
          <a:p>
            <a:pPr indent="0" algn="l">
              <a:lnSpc>
                <a:spcPct val="125000"/>
              </a:lnSpc>
              <a:defRPr/>
            </a:pPr>
            <a:endParaRPr 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8" name="文本框 27"/>
          <p:cNvSpPr txBox="1"/>
          <p:nvPr/>
        </p:nvSpPr>
        <p:spPr>
          <a:xfrm>
            <a:off x="876300" y="3614420"/>
            <a:ext cx="4851400" cy="654050"/>
          </a:xfrm>
          <a:prstGeom prst="rect">
            <a:avLst/>
          </a:prstGeom>
          <a:noFill/>
        </p:spPr>
        <p:txBody>
          <a:bodyPr wrap="square" rtlCol="0">
            <a:noAutofit/>
          </a:bodyPr>
          <a:p>
            <a:r>
              <a:rPr lang="en-US" sz="1600">
                <a:solidFill>
                  <a:schemeClr val="bg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观测结果与Kolmogorov湍流谱理论相符，支持了散射过程的基本物理图像。</a:t>
            </a:r>
            <a:endParaRPr lang="zh-CN" altLang="en-US"/>
          </a:p>
        </p:txBody>
      </p:sp>
      <p:pic>
        <p:nvPicPr>
          <p:cNvPr id="10" name="图片 9"/>
          <p:cNvPicPr>
            <a:picLocks noChangeAspect="1"/>
          </p:cNvPicPr>
          <p:nvPr/>
        </p:nvPicPr>
        <p:blipFill>
          <a:blip r:embed="rId5"/>
          <a:stretch>
            <a:fillRect/>
          </a:stretch>
        </p:blipFill>
        <p:spPr>
          <a:xfrm>
            <a:off x="4454525" y="1202690"/>
            <a:ext cx="2973070" cy="906145"/>
          </a:xfrm>
          <a:prstGeom prst="rect">
            <a:avLst/>
          </a:prstGeom>
        </p:spPr>
      </p:pic>
      <p:pic>
        <p:nvPicPr>
          <p:cNvPr id="14" name="图片 13"/>
          <p:cNvPicPr>
            <a:picLocks noChangeAspect="1"/>
          </p:cNvPicPr>
          <p:nvPr/>
        </p:nvPicPr>
        <p:blipFill>
          <a:blip r:embed="rId6"/>
          <a:stretch>
            <a:fillRect/>
          </a:stretch>
        </p:blipFill>
        <p:spPr>
          <a:xfrm>
            <a:off x="8610600" y="1175385"/>
            <a:ext cx="2505075" cy="814070"/>
          </a:xfrm>
          <a:prstGeom prst="rect">
            <a:avLst/>
          </a:prstGeom>
        </p:spPr>
      </p:pic>
      <p:pic>
        <p:nvPicPr>
          <p:cNvPr id="15" name="图片 14"/>
          <p:cNvPicPr>
            <a:picLocks noChangeAspect="1"/>
          </p:cNvPicPr>
          <p:nvPr/>
        </p:nvPicPr>
        <p:blipFill>
          <a:blip r:embed="rId7"/>
          <a:stretch>
            <a:fillRect/>
          </a:stretch>
        </p:blipFill>
        <p:spPr>
          <a:xfrm>
            <a:off x="3863340" y="2230120"/>
            <a:ext cx="4056380" cy="2941955"/>
          </a:xfrm>
          <a:prstGeom prst="rect">
            <a:avLst/>
          </a:prstGeom>
        </p:spPr>
      </p:pic>
      <p:pic>
        <p:nvPicPr>
          <p:cNvPr id="16" name="图片 15"/>
          <p:cNvPicPr>
            <a:picLocks noChangeAspect="1"/>
          </p:cNvPicPr>
          <p:nvPr/>
        </p:nvPicPr>
        <p:blipFill>
          <a:blip r:embed="rId8"/>
          <a:stretch>
            <a:fillRect/>
          </a:stretch>
        </p:blipFill>
        <p:spPr>
          <a:xfrm>
            <a:off x="8206105" y="2070100"/>
            <a:ext cx="3361055" cy="3208020"/>
          </a:xfrm>
          <a:prstGeom prst="rect">
            <a:avLst/>
          </a:prstGeom>
        </p:spPr>
      </p:pic>
      <p:sp>
        <p:nvSpPr>
          <p:cNvPr id="5" name="文本框 4"/>
          <p:cNvSpPr txBox="1"/>
          <p:nvPr/>
        </p:nvSpPr>
        <p:spPr>
          <a:xfrm>
            <a:off x="552450" y="1924050"/>
            <a:ext cx="2713990" cy="3248025"/>
          </a:xfrm>
          <a:prstGeom prst="rect">
            <a:avLst/>
          </a:prstGeom>
          <a:noFill/>
        </p:spPr>
        <p:txBody>
          <a:bodyPr wrap="square" rtlCol="0">
            <a:noAutofit/>
          </a:bodyPr>
          <a:p>
            <a:r>
              <a:rPr lang="en-US" altLang="zh-CN" b="1"/>
              <a:t>88 bright pulses</a:t>
            </a:r>
            <a:endParaRPr lang="en-US" altLang="zh-CN" b="1"/>
          </a:p>
          <a:p>
            <a:endParaRPr lang="en-US" altLang="zh-CN" b="1"/>
          </a:p>
          <a:p>
            <a:r>
              <a:rPr lang="en-US" altLang="zh-CN" b="1"/>
              <a:t>Tsys ≈ 20 K </a:t>
            </a:r>
            <a:endParaRPr lang="en-US" altLang="zh-CN" b="1"/>
          </a:p>
          <a:p>
            <a:endParaRPr lang="en-US" altLang="zh-CN" b="1"/>
          </a:p>
          <a:p>
            <a:r>
              <a:rPr lang="en-US" altLang="zh-CN" b="1"/>
              <a:t>G = 16 Jy/K</a:t>
            </a:r>
            <a:endParaRPr lang="en-US" altLang="zh-CN" b="1"/>
          </a:p>
          <a:p>
            <a:endParaRPr lang="en-US" altLang="zh-CN" b="1"/>
          </a:p>
          <a:p>
            <a:r>
              <a:rPr lang="en-US" altLang="zh-CN" b="1"/>
              <a:t>np = 2 </a:t>
            </a:r>
            <a:endParaRPr lang="en-US" altLang="zh-CN" b="1"/>
          </a:p>
          <a:p>
            <a:endParaRPr lang="en-US" altLang="zh-CN" b="1"/>
          </a:p>
          <a:p>
            <a:r>
              <a:rPr lang="en-US" altLang="zh-CN" b="1"/>
              <a:t>tsamp = </a:t>
            </a:r>
            <a:r>
              <a:rPr lang="en-US" altLang="zh-CN" b="1">
                <a:sym typeface="+mn-ea"/>
              </a:rPr>
              <a:t>49.512</a:t>
            </a:r>
            <a:r>
              <a:rPr lang="en-US" b="1">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μs</a:t>
            </a:r>
            <a:endParaRPr lang="en-US" b="1">
              <a:solidFill>
                <a:schemeClr val="tx1">
                  <a:alpha val="9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endParaRPr lang="en-US" altLang="zh-CN" b="1"/>
          </a:p>
          <a:p>
            <a:r>
              <a:rPr lang="en-US" altLang="zh-CN" b="1"/>
              <a:t>∆f = 400 MHz </a:t>
            </a:r>
            <a:endParaRPr lang="en-US" altLang="zh-CN" b="1"/>
          </a:p>
        </p:txBody>
      </p:sp>
      <p:sp>
        <p:nvSpPr>
          <p:cNvPr id="8" name="文本框 7"/>
          <p:cNvSpPr txBox="1"/>
          <p:nvPr/>
        </p:nvSpPr>
        <p:spPr>
          <a:xfrm>
            <a:off x="2926715" y="5329555"/>
            <a:ext cx="4500880" cy="1476375"/>
          </a:xfrm>
          <a:prstGeom prst="rect">
            <a:avLst/>
          </a:prstGeom>
          <a:noFill/>
        </p:spPr>
        <p:txBody>
          <a:bodyPr wrap="square" rtlCol="0">
            <a:spAutoFit/>
          </a:bodyPr>
          <a:p>
            <a:r>
              <a:rPr lang="en-US" altLang="zh-CN">
                <a:sym typeface="+mn-ea"/>
              </a:rPr>
              <a:t>Power-law mode</a:t>
            </a:r>
            <a:r>
              <a:rPr lang="zh-CN" altLang="en-US">
                <a:sym typeface="+mn-ea"/>
              </a:rPr>
              <a:t>：</a:t>
            </a:r>
            <a:r>
              <a:rPr lang="en-US" altLang="zh-CN">
                <a:sym typeface="+mn-ea"/>
              </a:rPr>
              <a:t>     Log-normal model</a:t>
            </a:r>
            <a:r>
              <a:rPr lang="zh-CN" altLang="en-US">
                <a:sym typeface="+mn-ea"/>
              </a:rPr>
              <a:t>：</a:t>
            </a:r>
            <a:endParaRPr lang="en-US" altLang="zh-CN">
              <a:sym typeface="+mn-ea"/>
            </a:endParaRPr>
          </a:p>
          <a:p>
            <a:r>
              <a:rPr lang="en-US" altLang="zh-CN">
                <a:sym typeface="+mn-ea"/>
              </a:rPr>
              <a:t>χ2 </a:t>
            </a:r>
            <a:r>
              <a:rPr lang="en-US" altLang="zh-CN">
                <a:sym typeface="+mn-ea"/>
              </a:rPr>
              <a:t>≈</a:t>
            </a:r>
            <a:r>
              <a:rPr lang="en-US" altLang="zh-CN">
                <a:sym typeface="+mn-ea"/>
              </a:rPr>
              <a:t> 0.93                     </a:t>
            </a:r>
            <a:r>
              <a:rPr lang="en-US" altLang="zh-CN">
                <a:sym typeface="+mn-ea"/>
              </a:rPr>
              <a:t>χ2 ≈ 0.90</a:t>
            </a:r>
            <a:endParaRPr lang="en-US" altLang="zh-CN">
              <a:sym typeface="+mn-ea"/>
            </a:endParaRPr>
          </a:p>
          <a:p>
            <a:r>
              <a:rPr lang="en-US" altLang="zh-CN">
                <a:sym typeface="+mn-ea"/>
              </a:rPr>
              <a:t>AIC ≈ 8.65                   </a:t>
            </a:r>
            <a:r>
              <a:rPr lang="en-US" altLang="zh-CN">
                <a:sym typeface="+mn-ea"/>
              </a:rPr>
              <a:t>AIC ≈ 9.62</a:t>
            </a:r>
            <a:endParaRPr lang="en-US" altLang="zh-CN">
              <a:sym typeface="+mn-ea"/>
            </a:endParaRPr>
          </a:p>
          <a:p>
            <a:r>
              <a:rPr lang="en-US" altLang="zh-CN">
                <a:sym typeface="+mn-ea"/>
              </a:rPr>
              <a:t>BIC ≈ 8.54                   </a:t>
            </a:r>
            <a:r>
              <a:rPr lang="en-US" altLang="zh-CN">
                <a:sym typeface="+mn-ea"/>
              </a:rPr>
              <a:t>BIC ≈ 9.46</a:t>
            </a:r>
            <a:endParaRPr lang="en-US" altLang="zh-CN">
              <a:sym typeface="+mn-ea"/>
            </a:endParaRPr>
          </a:p>
          <a:p>
            <a:endParaRPr lang="en-US" altLang="zh-CN">
              <a:sym typeface="+mn-ea"/>
            </a:endParaRPr>
          </a:p>
        </p:txBody>
      </p:sp>
      <p:sp>
        <p:nvSpPr>
          <p:cNvPr id="17" name="文本框 16"/>
          <p:cNvSpPr txBox="1"/>
          <p:nvPr/>
        </p:nvSpPr>
        <p:spPr>
          <a:xfrm>
            <a:off x="7350760" y="5328920"/>
            <a:ext cx="4448175" cy="922020"/>
          </a:xfrm>
          <a:prstGeom prst="rect">
            <a:avLst/>
          </a:prstGeom>
          <a:noFill/>
        </p:spPr>
        <p:txBody>
          <a:bodyPr wrap="square" rtlCol="0">
            <a:spAutoFit/>
          </a:bodyPr>
          <a:p>
            <a:r>
              <a:rPr lang="en-US" altLang="zh-CN"/>
              <a:t>Weq</a:t>
            </a:r>
            <a:r>
              <a:rPr lang="zh-CN" altLang="en-US"/>
              <a:t>：</a:t>
            </a:r>
            <a:r>
              <a:rPr lang="en-US" altLang="zh-CN"/>
              <a:t>the ratio between the pulse energy and the peak intensity</a:t>
            </a:r>
            <a:r>
              <a:rPr lang="zh-CN" altLang="en-US"/>
              <a:t>（</a:t>
            </a:r>
            <a:r>
              <a:rPr lang="en-US" altLang="zh-CN"/>
              <a:t>1,13-4,34ms</a:t>
            </a:r>
            <a:r>
              <a:rPr lang="zh-CN" altLang="en-US"/>
              <a:t>）</a:t>
            </a:r>
            <a:endParaRPr lang="en-US" altLang="zh-CN"/>
          </a:p>
          <a:p>
            <a:r>
              <a:rPr lang="en-US" altLang="zh-CN">
                <a:sym typeface="+mn-ea"/>
              </a:rPr>
              <a:t>χ2 ≈ 0.98  </a:t>
            </a:r>
            <a:r>
              <a:rPr lang="zh-CN" altLang="en-US">
                <a:sym typeface="+mn-ea"/>
              </a:rPr>
              <a:t>（</a:t>
            </a:r>
            <a:r>
              <a:rPr lang="en-US" altLang="zh-CN">
                <a:sym typeface="+mn-ea"/>
              </a:rPr>
              <a:t>Log-normal model</a:t>
            </a:r>
            <a:r>
              <a:rPr lang="zh-CN" altLang="en-US">
                <a:sym typeface="+mn-ea"/>
              </a:rPr>
              <a:t>）</a:t>
            </a:r>
            <a:endParaRPr lang="zh-CN" altLang="en-US">
              <a:sym typeface="+mn-ea"/>
            </a:endParaRPr>
          </a:p>
        </p:txBody>
      </p:sp>
      <p:sp>
        <p:nvSpPr>
          <p:cNvPr id="13" name="文本框 12"/>
          <p:cNvSpPr txBox="1"/>
          <p:nvPr/>
        </p:nvSpPr>
        <p:spPr>
          <a:xfrm>
            <a:off x="7160895" y="6104255"/>
            <a:ext cx="4487545" cy="521970"/>
          </a:xfrm>
          <a:prstGeom prst="rect">
            <a:avLst/>
          </a:prstGeom>
          <a:noFill/>
        </p:spPr>
        <p:txBody>
          <a:bodyPr wrap="square" rtlCol="0">
            <a:spAutoFit/>
          </a:bodyPr>
          <a:p>
            <a:r>
              <a:rPr lang="en-US" altLang="zh-CN" sz="1400">
                <a:solidFill>
                  <a:srgbClr val="FF0000"/>
                </a:solidFill>
              </a:rPr>
              <a:t>A stronger peak corresponds to an overall narrower equivalent width.</a:t>
            </a:r>
            <a:endParaRPr lang="en-US" altLang="zh-CN" sz="140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138366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Results</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defTabSz="914400">
              <a:lnSpc>
                <a:spcPct val="150000"/>
              </a:lnSpc>
              <a:defRPr/>
            </a:pP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4" name="文本框 3"/>
          <p:cNvSpPr txBox="1"/>
          <p:nvPr/>
        </p:nvSpPr>
        <p:spPr>
          <a:xfrm>
            <a:off x="876300" y="1005840"/>
            <a:ext cx="7422515" cy="582295"/>
          </a:xfrm>
          <a:prstGeom prst="rect">
            <a:avLst/>
          </a:prstGeom>
          <a:noFill/>
        </p:spPr>
        <p:txBody>
          <a:bodyPr wrap="square" rtlCol="0" anchor="t">
            <a:noAutofit/>
          </a:bodyPr>
          <a:p>
            <a:pPr indent="0" algn="l">
              <a:lnSpc>
                <a:spcPct val="125000"/>
              </a:lnSpc>
              <a:defRPr/>
            </a:pP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6</a:t>
            </a: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The phase distribution of the 88 bright pulses</a:t>
            </a:r>
            <a:endPar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5" name="图片 4"/>
          <p:cNvPicPr>
            <a:picLocks noChangeAspect="1"/>
          </p:cNvPicPr>
          <p:nvPr/>
        </p:nvPicPr>
        <p:blipFill>
          <a:blip r:embed="rId5"/>
          <a:stretch>
            <a:fillRect/>
          </a:stretch>
        </p:blipFill>
        <p:spPr>
          <a:xfrm>
            <a:off x="1094105" y="1868170"/>
            <a:ext cx="5928360" cy="4617720"/>
          </a:xfrm>
          <a:prstGeom prst="rect">
            <a:avLst/>
          </a:prstGeom>
        </p:spPr>
      </p:pic>
      <p:sp>
        <p:nvSpPr>
          <p:cNvPr id="8" name="文本框 7"/>
          <p:cNvSpPr txBox="1"/>
          <p:nvPr/>
        </p:nvSpPr>
        <p:spPr>
          <a:xfrm>
            <a:off x="7298690" y="2618105"/>
            <a:ext cx="4116070" cy="1622425"/>
          </a:xfrm>
          <a:prstGeom prst="rect">
            <a:avLst/>
          </a:prstGeom>
          <a:noFill/>
        </p:spPr>
        <p:txBody>
          <a:bodyPr wrap="square" rtlCol="0">
            <a:noAutofit/>
          </a:bodyPr>
          <a:p>
            <a:r>
              <a:rPr lang="en-US" altLang="zh-CN"/>
              <a:t>the leading component contains the largest number of bright pulses, </a:t>
            </a:r>
            <a:endParaRPr lang="en-US" altLang="zh-CN"/>
          </a:p>
          <a:p>
            <a:endParaRPr lang="en-US" altLang="zh-CN"/>
          </a:p>
          <a:p>
            <a:r>
              <a:rPr lang="en-US" altLang="zh-CN"/>
              <a:t>the trailing component contains the fewest </a:t>
            </a:r>
            <a:r>
              <a:rPr lang="en-US" altLang="zh-CN">
                <a:sym typeface="+mn-ea"/>
              </a:rPr>
              <a:t>number of bright pulses, </a:t>
            </a:r>
            <a:endParaRPr lang="en-US" altLang="zh-CN"/>
          </a:p>
        </p:txBody>
      </p:sp>
      <p:sp>
        <p:nvSpPr>
          <p:cNvPr id="10" name="文本框 9"/>
          <p:cNvSpPr txBox="1"/>
          <p:nvPr/>
        </p:nvSpPr>
        <p:spPr>
          <a:xfrm>
            <a:off x="7406640" y="4360545"/>
            <a:ext cx="4008120" cy="922020"/>
          </a:xfrm>
          <a:prstGeom prst="rect">
            <a:avLst/>
          </a:prstGeom>
          <a:noFill/>
        </p:spPr>
        <p:txBody>
          <a:bodyPr wrap="square" rtlCol="0">
            <a:spAutoFit/>
          </a:bodyPr>
          <a:p>
            <a:r>
              <a:rPr lang="en-US" altLang="zh-CN">
                <a:solidFill>
                  <a:srgbClr val="FF0000"/>
                </a:solidFill>
              </a:rPr>
              <a:t>Unlike giant pulses, which are concentrated solely on the leading or trailing component.</a:t>
            </a:r>
            <a:endParaRPr lang="en-US" altLang="zh-CN">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138366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Results</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defTabSz="914400">
              <a:lnSpc>
                <a:spcPct val="150000"/>
              </a:lnSpc>
              <a:defRPr/>
            </a:pP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4" name="文本框 3"/>
          <p:cNvSpPr txBox="1"/>
          <p:nvPr/>
        </p:nvSpPr>
        <p:spPr>
          <a:xfrm>
            <a:off x="876300" y="1005840"/>
            <a:ext cx="10875645" cy="582295"/>
          </a:xfrm>
          <a:prstGeom prst="rect">
            <a:avLst/>
          </a:prstGeom>
          <a:noFill/>
        </p:spPr>
        <p:txBody>
          <a:bodyPr wrap="square" rtlCol="0" anchor="t">
            <a:noAutofit/>
          </a:bodyPr>
          <a:p>
            <a:pPr indent="0" algn="l">
              <a:lnSpc>
                <a:spcPct val="125000"/>
              </a:lnSpc>
              <a:defRPr/>
            </a:pP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7</a:t>
            </a: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The distribution of waiting time (∆t) between adjacent bright pulses</a:t>
            </a:r>
            <a:endPar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6552565" y="5433695"/>
            <a:ext cx="4826000"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图片来源：NASA</a:t>
            </a:r>
            <a:endParaRPr lang="en-US" sz="1200" b="0"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0" name="图片 9"/>
          <p:cNvPicPr>
            <a:picLocks noChangeAspect="1"/>
          </p:cNvPicPr>
          <p:nvPr/>
        </p:nvPicPr>
        <p:blipFill>
          <a:blip r:embed="rId5"/>
          <a:stretch>
            <a:fillRect/>
          </a:stretch>
        </p:blipFill>
        <p:spPr>
          <a:xfrm>
            <a:off x="427990" y="2020570"/>
            <a:ext cx="4946650" cy="3537585"/>
          </a:xfrm>
          <a:prstGeom prst="rect">
            <a:avLst/>
          </a:prstGeom>
        </p:spPr>
      </p:pic>
      <p:pic>
        <p:nvPicPr>
          <p:cNvPr id="13" name="图片 12"/>
          <p:cNvPicPr>
            <a:picLocks noChangeAspect="1"/>
          </p:cNvPicPr>
          <p:nvPr/>
        </p:nvPicPr>
        <p:blipFill>
          <a:blip r:embed="rId6"/>
          <a:stretch>
            <a:fillRect/>
          </a:stretch>
        </p:blipFill>
        <p:spPr>
          <a:xfrm>
            <a:off x="5567045" y="2020570"/>
            <a:ext cx="6184900" cy="1486535"/>
          </a:xfrm>
          <a:prstGeom prst="rect">
            <a:avLst/>
          </a:prstGeom>
        </p:spPr>
      </p:pic>
      <p:sp>
        <p:nvSpPr>
          <p:cNvPr id="8" name="文本框 7"/>
          <p:cNvSpPr txBox="1"/>
          <p:nvPr/>
        </p:nvSpPr>
        <p:spPr>
          <a:xfrm>
            <a:off x="5611495" y="3568065"/>
            <a:ext cx="5975985" cy="2306955"/>
          </a:xfrm>
          <a:prstGeom prst="rect">
            <a:avLst/>
          </a:prstGeom>
          <a:noFill/>
        </p:spPr>
        <p:txBody>
          <a:bodyPr wrap="square" rtlCol="0">
            <a:spAutoFit/>
          </a:bodyPr>
          <a:p>
            <a:r>
              <a:rPr lang="en-US" altLang="zh-CN"/>
              <a:t>Exponential distribution provides the poorest fit</a:t>
            </a:r>
            <a:endParaRPr lang="en-US" altLang="zh-CN"/>
          </a:p>
          <a:p>
            <a:endParaRPr lang="en-US" altLang="zh-CN"/>
          </a:p>
          <a:p>
            <a:r>
              <a:rPr lang="en-US" altLang="zh-CN"/>
              <a:t>The gamma distribution yields the lowest (901.02) and BIC </a:t>
            </a:r>
            <a:endParaRPr lang="en-US" altLang="zh-CN"/>
          </a:p>
          <a:p>
            <a:r>
              <a:rPr lang="en-US" altLang="zh-CN"/>
              <a:t>(905.95), making it the most favored model</a:t>
            </a:r>
            <a:endParaRPr lang="en-US" altLang="zh-CN"/>
          </a:p>
          <a:p>
            <a:endParaRPr lang="en-US" altLang="zh-CN"/>
          </a:p>
          <a:p>
            <a:r>
              <a:rPr lang="en-US" altLang="zh-CN"/>
              <a:t>The log-normal fit is also acceptable with a K–S p-value of ~0.13, yet it yields larger AIC (915.46) and BIC (920.39).</a:t>
            </a:r>
            <a:endParaRPr lang="en-US" altLang="zh-CN"/>
          </a:p>
          <a:p>
            <a:endParaRPr lang="en-US" altLang="zh-CN"/>
          </a:p>
        </p:txBody>
      </p:sp>
      <p:sp>
        <p:nvSpPr>
          <p:cNvPr id="5" name="文本框 4"/>
          <p:cNvSpPr txBox="1"/>
          <p:nvPr/>
        </p:nvSpPr>
        <p:spPr>
          <a:xfrm>
            <a:off x="5123815" y="5768340"/>
            <a:ext cx="6463665" cy="645160"/>
          </a:xfrm>
          <a:prstGeom prst="rect">
            <a:avLst/>
          </a:prstGeom>
          <a:noFill/>
        </p:spPr>
        <p:txBody>
          <a:bodyPr wrap="square" rtlCol="0">
            <a:spAutoFit/>
          </a:bodyPr>
          <a:p>
            <a:r>
              <a:rPr lang="en-US" altLang="zh-CN">
                <a:solidFill>
                  <a:srgbClr val="FF0000"/>
                </a:solidFill>
              </a:rPr>
              <a:t>This indicates that the occurrence of bright pulses deviates from the Poisson process and exhibits clustering.</a:t>
            </a:r>
            <a:endParaRPr lang="en-US" altLang="zh-CN">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138366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Results</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defTabSz="914400">
              <a:lnSpc>
                <a:spcPct val="150000"/>
              </a:lnSpc>
              <a:defRPr/>
            </a:pP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4" name="文本框 3"/>
          <p:cNvSpPr txBox="1"/>
          <p:nvPr/>
        </p:nvSpPr>
        <p:spPr>
          <a:xfrm>
            <a:off x="876300" y="1005840"/>
            <a:ext cx="4988560" cy="582295"/>
          </a:xfrm>
          <a:prstGeom prst="rect">
            <a:avLst/>
          </a:prstGeom>
          <a:noFill/>
        </p:spPr>
        <p:txBody>
          <a:bodyPr wrap="square" rtlCol="0" anchor="t">
            <a:noAutofit/>
          </a:bodyPr>
          <a:p>
            <a:pPr indent="0" algn="l">
              <a:lnSpc>
                <a:spcPct val="125000"/>
              </a:lnSpc>
              <a:defRPr/>
            </a:pP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8</a:t>
            </a: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Polarization Characteristics</a:t>
            </a:r>
            <a:endPar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8" name="图片 7"/>
          <p:cNvPicPr>
            <a:picLocks noChangeAspect="1"/>
          </p:cNvPicPr>
          <p:nvPr/>
        </p:nvPicPr>
        <p:blipFill>
          <a:blip r:embed="rId5"/>
          <a:stretch>
            <a:fillRect/>
          </a:stretch>
        </p:blipFill>
        <p:spPr>
          <a:xfrm>
            <a:off x="988060" y="1548765"/>
            <a:ext cx="4129405" cy="3888740"/>
          </a:xfrm>
          <a:prstGeom prst="rect">
            <a:avLst/>
          </a:prstGeom>
        </p:spPr>
      </p:pic>
      <p:pic>
        <p:nvPicPr>
          <p:cNvPr id="10" name="图片 9"/>
          <p:cNvPicPr>
            <a:picLocks noChangeAspect="1"/>
          </p:cNvPicPr>
          <p:nvPr/>
        </p:nvPicPr>
        <p:blipFill>
          <a:blip r:embed="rId6"/>
          <a:stretch>
            <a:fillRect/>
          </a:stretch>
        </p:blipFill>
        <p:spPr>
          <a:xfrm>
            <a:off x="6063615" y="1554480"/>
            <a:ext cx="5494655" cy="4030980"/>
          </a:xfrm>
          <a:prstGeom prst="rect">
            <a:avLst/>
          </a:prstGeom>
        </p:spPr>
      </p:pic>
      <p:sp>
        <p:nvSpPr>
          <p:cNvPr id="5" name="文本框 4"/>
          <p:cNvSpPr txBox="1"/>
          <p:nvPr/>
        </p:nvSpPr>
        <p:spPr>
          <a:xfrm>
            <a:off x="1221105" y="5704840"/>
            <a:ext cx="6479540" cy="645160"/>
          </a:xfrm>
          <a:prstGeom prst="rect">
            <a:avLst/>
          </a:prstGeom>
          <a:noFill/>
        </p:spPr>
        <p:txBody>
          <a:bodyPr wrap="square" rtlCol="0">
            <a:spAutoFit/>
          </a:bodyPr>
          <a:p>
            <a:r>
              <a:rPr lang="en-US" altLang="zh-CN"/>
              <a:t>⟨L ⟩/ ⟨I  ⟩= 50.9%</a:t>
            </a:r>
            <a:endParaRPr lang="en-US" altLang="zh-CN"/>
          </a:p>
          <a:p>
            <a:r>
              <a:rPr lang="en-US" altLang="zh-CN"/>
              <a:t>⟨V ⟩/⟨I  ⟩ and ⟨|V | ⟩/⟨I ⟩ are −37.5% and 37.5%</a:t>
            </a:r>
            <a:endParaRPr lang="en-US" altLang="zh-CN"/>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138366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Results</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defTabSz="914400">
              <a:lnSpc>
                <a:spcPct val="150000"/>
              </a:lnSpc>
              <a:defRPr/>
            </a:pP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3"/>
            </p:custDataLst>
          </p:nvPr>
        </p:nvPicPr>
        <p:blipFill>
          <a:blip r:embed="rId4"/>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4" name="文本框 3"/>
          <p:cNvSpPr txBox="1"/>
          <p:nvPr/>
        </p:nvSpPr>
        <p:spPr>
          <a:xfrm>
            <a:off x="876300" y="1005840"/>
            <a:ext cx="9491345" cy="582295"/>
          </a:xfrm>
          <a:prstGeom prst="rect">
            <a:avLst/>
          </a:prstGeom>
          <a:noFill/>
        </p:spPr>
        <p:txBody>
          <a:bodyPr wrap="square" rtlCol="0" anchor="t">
            <a:noAutofit/>
          </a:bodyPr>
          <a:p>
            <a:pPr indent="0" algn="l">
              <a:lnSpc>
                <a:spcPct val="125000"/>
              </a:lnSpc>
              <a:defRPr/>
            </a:pP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9</a:t>
            </a:r>
            <a:r>
              <a:rPr lang="zh-CN" altLang="en-US"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Location of PSR J1914+2636 in the P − P</a:t>
            </a:r>
            <a:r>
              <a:rPr lang="en-US" altLang="zh-CN" sz="2400" b="1" baseline="30000">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Diagram</a:t>
            </a:r>
            <a:endParaRPr lang="en-US" altLang="zh-CN" sz="2400"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8" name="图片 7"/>
          <p:cNvPicPr>
            <a:picLocks noChangeAspect="1"/>
          </p:cNvPicPr>
          <p:nvPr/>
        </p:nvPicPr>
        <p:blipFill>
          <a:blip r:embed="rId5"/>
          <a:stretch>
            <a:fillRect/>
          </a:stretch>
        </p:blipFill>
        <p:spPr>
          <a:xfrm>
            <a:off x="1062355" y="1588135"/>
            <a:ext cx="5425440" cy="4968240"/>
          </a:xfrm>
          <a:prstGeom prst="rect">
            <a:avLst/>
          </a:prstGeom>
        </p:spPr>
      </p:pic>
      <p:sp>
        <p:nvSpPr>
          <p:cNvPr id="5" name="文本框 4"/>
          <p:cNvSpPr txBox="1"/>
          <p:nvPr/>
        </p:nvSpPr>
        <p:spPr>
          <a:xfrm>
            <a:off x="6922770" y="1876425"/>
            <a:ext cx="4830445" cy="4220845"/>
          </a:xfrm>
          <a:prstGeom prst="rect">
            <a:avLst/>
          </a:prstGeom>
          <a:noFill/>
        </p:spPr>
        <p:txBody>
          <a:bodyPr wrap="square" rtlCol="0">
            <a:noAutofit/>
          </a:bodyPr>
          <a:p>
            <a:r>
              <a:rPr lang="en-US" altLang="zh-CN"/>
              <a:t>PSR J1914+2636 resides near the lower boundary of the death valley</a:t>
            </a:r>
            <a:endParaRPr lang="en-US" altLang="zh-CN"/>
          </a:p>
          <a:p>
            <a:r>
              <a:rPr lang="en-US" altLang="zh-CN"/>
              <a:t>pair production efficiency is low, which may trigger quasi-stable magnetospheric state transitions.</a:t>
            </a:r>
            <a:endParaRPr lang="en-US" altLang="zh-CN"/>
          </a:p>
          <a:p>
            <a:r>
              <a:rPr lang="en-US" altLang="zh-CN"/>
              <a:t>• Most known quasiperiodic nulling pulsars are located near or inside the pulsar death valley.</a:t>
            </a:r>
            <a:endParaRPr lang="en-US" altLang="zh-CN"/>
          </a:p>
          <a:p>
            <a:r>
              <a:rPr lang="en-US" altLang="zh-CN"/>
              <a:t>• PSR J1914+2636 exhibits quasiperiodic nulling, weak emission and clustered bright pulses simultaneously.</a:t>
            </a:r>
            <a:endParaRPr lang="en-US" altLang="zh-CN"/>
          </a:p>
          <a:p>
            <a:r>
              <a:rPr lang="en-US" altLang="zh-CN"/>
              <a:t>• This suggests that aged pulsars near the death valley can still produce intermittent rather than fully suppressed radio emission.</a:t>
            </a:r>
            <a:endParaRPr lang="en-US" altLang="zh-CN"/>
          </a:p>
          <a:p>
            <a:r>
              <a:rPr lang="en-US" altLang="zh-CN"/>
              <a:t>• The results provide observational constraints on the late-stage evolution of radio emission.</a:t>
            </a:r>
            <a:endParaRPr lang="en-US" altLang="zh-CN"/>
          </a:p>
        </p:txBody>
      </p:sp>
      <p:sp>
        <p:nvSpPr>
          <p:cNvPr id="13" name="文本框 12"/>
          <p:cNvSpPr txBox="1"/>
          <p:nvPr/>
        </p:nvSpPr>
        <p:spPr>
          <a:xfrm>
            <a:off x="6843395" y="824230"/>
            <a:ext cx="389255" cy="378460"/>
          </a:xfrm>
          <a:prstGeom prst="rect">
            <a:avLst/>
          </a:prstGeom>
          <a:noFill/>
        </p:spPr>
        <p:txBody>
          <a:bodyPr wrap="square" rtlCol="0">
            <a:noAutofit/>
          </a:bodyPr>
          <a:p>
            <a:pPr indent="0" algn="l">
              <a:lnSpc>
                <a:spcPct val="125000"/>
              </a:lnSpc>
              <a:defRPr/>
            </a:pPr>
            <a:r>
              <a:rPr lang="en-US" altLang="zh-CN" b="1">
                <a:solidFill>
                  <a:srgbClr val="5F71A9"/>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1"/>
            <a:ext cx="12192000" cy="783771"/>
          </a:xfrm>
          <a:prstGeom prst="rect">
            <a:avLst/>
          </a:prstGeom>
          <a:solidFill>
            <a:srgbClr val="5F71A9"/>
          </a:solidFill>
          <a:ln>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cxnSp>
        <p:nvCxnSpPr>
          <p:cNvPr id="9" name="直接连接符 8"/>
          <p:cNvCxnSpPr/>
          <p:nvPr/>
        </p:nvCxnSpPr>
        <p:spPr>
          <a:xfrm flipV="1">
            <a:off x="0" y="696687"/>
            <a:ext cx="12192000" cy="290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748" y="92770"/>
            <a:ext cx="599797" cy="579277"/>
          </a:xfrm>
          <a:prstGeom prst="rect">
            <a:avLst/>
          </a:prstGeom>
        </p:spPr>
      </p:pic>
      <p:grpSp>
        <p:nvGrpSpPr>
          <p:cNvPr id="49" name="组合 48"/>
          <p:cNvGrpSpPr/>
          <p:nvPr/>
        </p:nvGrpSpPr>
        <p:grpSpPr>
          <a:xfrm>
            <a:off x="3863414" y="6480588"/>
            <a:ext cx="4507855" cy="276999"/>
            <a:chOff x="3863412" y="6480583"/>
            <a:chExt cx="4507855" cy="276999"/>
          </a:xfrm>
        </p:grpSpPr>
        <p:cxnSp>
          <p:nvCxnSpPr>
            <p:cNvPr id="50" name="直接连接符 49"/>
            <p:cNvCxnSpPr>
              <a:endCxn id="51" idx="1"/>
            </p:cNvCxnSpPr>
            <p:nvPr/>
          </p:nvCxnSpPr>
          <p:spPr>
            <a:xfrm>
              <a:off x="3863412" y="6618010"/>
              <a:ext cx="953631" cy="1073"/>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817043" y="6480583"/>
              <a:ext cx="2343611" cy="276999"/>
            </a:xfrm>
            <a:prstGeom prst="rect">
              <a:avLst/>
            </a:prstGeom>
            <a:noFill/>
          </p:spPr>
          <p:txBody>
            <a:bodyPr wrap="square">
              <a:spAutoFit/>
            </a:bodyPr>
            <a:lstStyle/>
            <a:p>
              <a:pPr algn="ctr" defTabSz="914400">
                <a:defRPr/>
              </a:pPr>
              <a:r>
                <a:rPr lang="en-US" altLang="zh-CN" sz="1200" dirty="0">
                  <a:solidFill>
                    <a:srgbClr val="5F71A9"/>
                  </a:solidFill>
                  <a:latin typeface="思源宋体 CN SemiBold" panose="02020600000000000000" pitchFamily="18" charset="-122"/>
                  <a:ea typeface="思源宋体 CN SemiBold" panose="02020600000000000000" pitchFamily="18" charset="-122"/>
                </a:rPr>
                <a:t>Guizhou Normal University</a:t>
              </a:r>
              <a:endParaRPr lang="zh-CN" altLang="en-US" sz="1200" dirty="0">
                <a:solidFill>
                  <a:srgbClr val="5F71A9"/>
                </a:solidFill>
                <a:latin typeface="思源宋体 CN SemiBold" panose="02020600000000000000" pitchFamily="18" charset="-122"/>
                <a:ea typeface="思源宋体 CN SemiBold" panose="02020600000000000000" pitchFamily="18" charset="-122"/>
              </a:endParaRPr>
            </a:p>
          </p:txBody>
        </p:sp>
        <p:cxnSp>
          <p:nvCxnSpPr>
            <p:cNvPr id="52" name="直接连接符 51"/>
            <p:cNvCxnSpPr/>
            <p:nvPr/>
          </p:nvCxnSpPr>
          <p:spPr>
            <a:xfrm flipV="1">
              <a:off x="7160654" y="6622960"/>
              <a:ext cx="1210613" cy="3574"/>
            </a:xfrm>
            <a:prstGeom prst="line">
              <a:avLst/>
            </a:prstGeom>
            <a:ln>
              <a:solidFill>
                <a:srgbClr val="5F71A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748" y="921200"/>
            <a:ext cx="11983981" cy="5844033"/>
            <a:chOff x="772732" y="1661374"/>
            <a:chExt cx="10675805" cy="4276591"/>
          </a:xfrm>
        </p:grpSpPr>
        <p:sp>
          <p:nvSpPr>
            <p:cNvPr id="11" name="矩形: 圆角 10"/>
            <p:cNvSpPr/>
            <p:nvPr/>
          </p:nvSpPr>
          <p:spPr>
            <a:xfrm>
              <a:off x="824248" y="1661374"/>
              <a:ext cx="10573554" cy="4276591"/>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12" name="矩形: 圆角 11"/>
            <p:cNvSpPr/>
            <p:nvPr/>
          </p:nvSpPr>
          <p:spPr>
            <a:xfrm>
              <a:off x="772732" y="1867437"/>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sp>
          <p:nvSpPr>
            <p:cNvPr id="25" name="矩形: 圆角 24"/>
            <p:cNvSpPr/>
            <p:nvPr/>
          </p:nvSpPr>
          <p:spPr>
            <a:xfrm>
              <a:off x="11345505" y="1882274"/>
              <a:ext cx="103032" cy="3786388"/>
            </a:xfrm>
            <a:prstGeom prst="roundRect">
              <a:avLst>
                <a:gd name="adj" fmla="val 2421"/>
              </a:avLst>
            </a:prstGeom>
            <a:noFill/>
            <a:ln w="57150">
              <a:solidFill>
                <a:srgbClr val="5F71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思源黑体 CN Normal" panose="020B0400000000000000" pitchFamily="34" charset="-122"/>
                <a:ea typeface="思源黑体 CN Normal" panose="020B0400000000000000" pitchFamily="34" charset="-122"/>
              </a:endParaRPr>
            </a:p>
          </p:txBody>
        </p:sp>
      </p:grpSp>
      <p:sp>
        <p:nvSpPr>
          <p:cNvPr id="6" name="矩形 5"/>
          <p:cNvSpPr/>
          <p:nvPr/>
        </p:nvSpPr>
        <p:spPr>
          <a:xfrm>
            <a:off x="876403" y="9494"/>
            <a:ext cx="5484056" cy="737235"/>
          </a:xfrm>
          <a:prstGeom prst="rect">
            <a:avLst/>
          </a:prstGeom>
        </p:spPr>
        <p:txBody>
          <a:bodyPr wrap="square">
            <a:spAutoFit/>
          </a:bodyPr>
          <a:lstStyle/>
          <a:p>
            <a:pPr defTabSz="914400">
              <a:lnSpc>
                <a:spcPct val="150000"/>
              </a:lnSpc>
              <a:defRPr/>
            </a:pPr>
            <a:r>
              <a:rPr lang="en-US" altLang="zh-CN"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Summary and outlook</a:t>
            </a:r>
            <a:r>
              <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28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12"/>
          </p:nvPr>
        </p:nvSpPr>
        <p:spPr/>
        <p:txBody>
          <a:bodyPr/>
          <a:p>
            <a:fld id="{152508A0-4257-4263-B3C0-4C29189A2DA6}" type="slidenum">
              <a:rPr lang="zh-CN" altLang="en-US" smtClean="0"/>
            </a:fld>
            <a:endParaRPr lang="zh-CN" altLang="en-US"/>
          </a:p>
        </p:txBody>
      </p:sp>
      <p:pic>
        <p:nvPicPr>
          <p:cNvPr id="30" name="图片 12290" descr="side6_pulsar"/>
          <p:cNvPicPr>
            <a:picLocks noChangeAspect="1"/>
          </p:cNvPicPr>
          <p:nvPr>
            <p:custDataLst>
              <p:tags r:id="rId2"/>
            </p:custDataLst>
          </p:nvPr>
        </p:nvPicPr>
        <p:blipFill>
          <a:blip r:embed="rId3"/>
          <a:stretch>
            <a:fillRect/>
          </a:stretch>
        </p:blipFill>
        <p:spPr>
          <a:xfrm>
            <a:off x="277165" y="6239407"/>
            <a:ext cx="785292" cy="481084"/>
          </a:xfrm>
          <a:prstGeom prst="rect">
            <a:avLst/>
          </a:prstGeom>
          <a:noFill/>
          <a:ln w="9525">
            <a:noFill/>
          </a:ln>
          <a:effectLst>
            <a:glow>
              <a:schemeClr val="accent1"/>
            </a:glow>
            <a:reflection blurRad="1270000" stA="45000" endPos="65000" dir="5400000" sy="-100000" algn="bl" rotWithShape="0"/>
            <a:softEdge rad="101600"/>
          </a:effectLst>
        </p:spPr>
      </p:pic>
      <p:sp>
        <p:nvSpPr>
          <p:cNvPr id="18" name="文本框 17"/>
          <p:cNvSpPr txBox="1"/>
          <p:nvPr/>
        </p:nvSpPr>
        <p:spPr>
          <a:xfrm>
            <a:off x="876300" y="921385"/>
            <a:ext cx="9936480" cy="5294630"/>
          </a:xfrm>
          <a:prstGeom prst="rect">
            <a:avLst/>
          </a:prstGeom>
          <a:noFill/>
        </p:spPr>
        <p:txBody>
          <a:bodyPr wrap="square" rtlCol="0">
            <a:noAutofit/>
          </a:bodyPr>
          <a:lstStyle/>
          <a:p>
            <a:endParaRPr lang="en-US" altLang="zh-CN" sz="2800" b="1">
              <a:latin typeface="Times New Roman" panose="02020603050405020304" pitchFamily="18" charset="0"/>
              <a:cs typeface="Times New Roman" panose="02020603050405020304" pitchFamily="18" charset="0"/>
            </a:endParaRPr>
          </a:p>
          <a:p>
            <a:r>
              <a:rPr lang="en-US" altLang="zh-CN"/>
              <a:t>Using FAST, we carried out observations of PSR J1914+2636 to study its quasiperiodic nulling and bright-pulse emission:</a:t>
            </a:r>
            <a:endParaRPr lang="en-US" altLang="zh-CN"/>
          </a:p>
          <a:p>
            <a:endParaRPr lang="en-US" altLang="zh-CN"/>
          </a:p>
          <a:p>
            <a:r>
              <a:rPr lang="en-US" altLang="zh-CN">
                <a:latin typeface="Times New Roman" panose="02020603050405020304" pitchFamily="18" charset="0"/>
                <a:cs typeface="Times New Roman" panose="02020603050405020304" pitchFamily="18" charset="0"/>
              </a:rPr>
              <a:t>1.Nulling: Apparent nulls are better interpreted as low-emission states, at least for the present FAST observation. The quasiperiodic nulling (~63.57P₀) cannot be explained by the subpulse drift carousel model, and instead arises from quasi-stable magnetospheric state switching.</a:t>
            </a:r>
            <a:endParaRPr lang="en-US" altLang="zh-CN">
              <a:latin typeface="Times New Roman" panose="02020603050405020304" pitchFamily="18" charset="0"/>
              <a:cs typeface="Times New Roman" panose="02020603050405020304" pitchFamily="18" charset="0"/>
            </a:endParaRPr>
          </a:p>
          <a:p>
            <a:endParaRPr lang="en-US" altLang="zh-CN">
              <a:latin typeface="Times New Roman" panose="02020603050405020304" pitchFamily="18" charset="0"/>
              <a:cs typeface="Times New Roman" panose="02020603050405020304" pitchFamily="18" charset="0"/>
            </a:endParaRPr>
          </a:p>
          <a:p>
            <a:r>
              <a:rPr lang="en-US" altLang="zh-CN">
                <a:latin typeface="Times New Roman" panose="02020603050405020304" pitchFamily="18" charset="0"/>
                <a:cs typeface="Times New Roman" panose="02020603050405020304" pitchFamily="18" charset="0"/>
              </a:rPr>
              <a:t>2. Bright pulses: They are not canonical giant pulses, but exhibit a high-intensity tail (power-law/log-normal) and clustered arrival pattern, sharing the same underlying mechanism of sporadic magnetospheric energy release.</a:t>
            </a:r>
            <a:endParaRPr lang="en-US" altLang="zh-CN">
              <a:latin typeface="Times New Roman" panose="02020603050405020304" pitchFamily="18" charset="0"/>
              <a:cs typeface="Times New Roman" panose="02020603050405020304" pitchFamily="18" charset="0"/>
            </a:endParaRPr>
          </a:p>
          <a:p>
            <a:endParaRPr lang="en-US" altLang="zh-CN">
              <a:latin typeface="Times New Roman" panose="02020603050405020304" pitchFamily="18" charset="0"/>
              <a:cs typeface="Times New Roman" panose="02020603050405020304" pitchFamily="18" charset="0"/>
            </a:endParaRPr>
          </a:p>
          <a:p>
            <a:r>
              <a:rPr lang="en-US" altLang="zh-CN">
                <a:latin typeface="Times New Roman" panose="02020603050405020304" pitchFamily="18" charset="0"/>
                <a:cs typeface="Times New Roman" panose="02020603050405020304" pitchFamily="18" charset="0"/>
              </a:rPr>
              <a:t>3.P–Ṗ diagram: PSR J1914+2636 lies near the lower edge of the pulsar death valley. It is currently the oldest known pulsar with both quasiperiodic nulling and bright pulses, implying this phenomenology is associated with late-stage pulsar evolution near the death line.</a:t>
            </a:r>
            <a:endParaRPr lang="en-US" altLang="zh-CN">
              <a:latin typeface="Times New Roman" panose="02020603050405020304" pitchFamily="18" charset="0"/>
              <a:cs typeface="Times New Roman" panose="02020603050405020304" pitchFamily="18" charset="0"/>
            </a:endParaRPr>
          </a:p>
          <a:p>
            <a:endParaRPr lang="en-US" altLang="zh-CN"/>
          </a:p>
          <a:p>
            <a:endParaRPr lang="en-US" altLang="zh-CN"/>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4853988" y="320041"/>
            <a:ext cx="6707084" cy="3892668"/>
          </a:xfrm>
        </p:spPr>
        <p:txBody>
          <a:bodyPr vert="horz" lIns="91440" tIns="45720" rIns="91440" bIns="45720" rtlCol="0" anchor="b">
            <a:normAutofit/>
          </a:bodyPr>
          <a:lstStyle/>
          <a:p>
            <a:r>
              <a:rPr lang="en-US" altLang="zh-CN" sz="9600" kern="1200" dirty="0">
                <a:solidFill>
                  <a:schemeClr val="tx1"/>
                </a:solidFill>
                <a:latin typeface="+mj-lt"/>
                <a:ea typeface="+mj-ea"/>
                <a:cs typeface="+mj-cs"/>
              </a:rPr>
              <a:t>THANKS!</a:t>
            </a:r>
            <a:endParaRPr lang="en-US" altLang="zh-CN" sz="9600" kern="1200" dirty="0">
              <a:solidFill>
                <a:schemeClr val="tx1"/>
              </a:solidFill>
              <a:latin typeface="+mj-lt"/>
              <a:ea typeface="+mj-ea"/>
              <a:cs typeface="+mj-cs"/>
            </a:endParaRPr>
          </a:p>
        </p:txBody>
      </p:sp>
      <p:pic>
        <p:nvPicPr>
          <p:cNvPr id="6" name="Graphic 5" descr="Smiling Face with No Fill"/>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20040" y="1226248"/>
            <a:ext cx="4087368" cy="4087368"/>
          </a:xfrm>
          <a:prstGeom prst="rect">
            <a:avLst/>
          </a:prstGeom>
        </p:spPr>
      </p:pic>
      <p:sp>
        <p:nvSpPr>
          <p:cNvPr id="11" name="sketch line"/>
          <p:cNvSpPr>
            <a:spLocks noGrp="1" noRot="1" noChangeAspect="1" noMove="1" noResize="1" noEditPoints="1" noAdjustHandles="1" noChangeArrowheads="1" noChangeShapeType="1" noTextEdit="1"/>
          </p:cNvSpPr>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文本框 4"/>
          <p:cNvSpPr txBox="1"/>
          <p:nvPr/>
        </p:nvSpPr>
        <p:spPr>
          <a:xfrm>
            <a:off x="4712970" y="5216525"/>
            <a:ext cx="4525010" cy="1183005"/>
          </a:xfrm>
          <a:prstGeom prst="rect">
            <a:avLst/>
          </a:prstGeom>
          <a:noFill/>
        </p:spPr>
        <p:txBody>
          <a:bodyPr wrap="square" rtlCol="0">
            <a:noAutofit/>
          </a:bodyPr>
          <a:p>
            <a:pPr indent="457200"/>
            <a:r>
              <a:rPr lang="en-US" altLang="zh-CN" sz="2400" b="1"/>
              <a:t>email</a:t>
            </a:r>
            <a:r>
              <a:rPr lang="en-US" altLang="zh-CN" sz="2400"/>
              <a:t>:     pyf@gznu.edu.cn</a:t>
            </a:r>
            <a:endParaRPr lang="en-US" altLang="zh-CN" sz="2400"/>
          </a:p>
          <a:p>
            <a:pPr indent="457200"/>
            <a:r>
              <a:rPr lang="en-US" altLang="zh-CN" sz="2400" b="1"/>
              <a:t>phone</a:t>
            </a:r>
            <a:r>
              <a:rPr lang="zh-CN" altLang="en-US" sz="2400"/>
              <a:t>：</a:t>
            </a:r>
            <a:r>
              <a:rPr lang="en-US" altLang="zh-CN" sz="2400"/>
              <a:t>15350029009</a:t>
            </a:r>
            <a:endParaRPr lang="en-US" altLang="zh-CN" sz="2400"/>
          </a:p>
          <a:p>
            <a:pPr indent="457200"/>
            <a:endParaRPr lang="en-US" altLang="zh-CN" sz="2400"/>
          </a:p>
        </p:txBody>
      </p:sp>
    </p:spTree>
  </p:cSld>
  <p:clrMapOvr>
    <a:masterClrMapping/>
  </p:clrMapOvr>
  <mc:AlternateContent xmlns:mc="http://schemas.openxmlformats.org/markup-compatibility/2006">
    <mc:Choice xmlns:p14="http://schemas.microsoft.com/office/powerpoint/2010/main" Requires="p14">
      <p:transition spd="slow" p14:dur="2000" advTm="4137"/>
    </mc:Choice>
    <mc:Fallback>
      <p:transition spd="slow" advTm="4137"/>
    </mc:Fallback>
  </mc:AlternateContent>
</p:sld>
</file>

<file path=ppt/tags/tag1.xml><?xml version="1.0" encoding="utf-8"?>
<p:tagLst xmlns:p="http://schemas.openxmlformats.org/presentationml/2006/main">
  <p:tag name="KSO_WM_DIAGRAM_VIRTUALLY_FRAME" val="{&quot;height&quot;:244.2,&quot;left&quot;:111.2,&quot;top&quot;:147.9,&quot;width&quot;:514.55}"/>
</p:tagLst>
</file>

<file path=ppt/tags/tag2.xml><?xml version="1.0" encoding="utf-8"?>
<p:tagLst xmlns:p="http://schemas.openxmlformats.org/presentationml/2006/main">
  <p:tag name="KSO_WM_DIAGRAM_VIRTUALLY_FRAME" val="{&quot;height&quot;:244.2,&quot;left&quot;:111.2,&quot;top&quot;:147.9,&quot;width&quot;:514.55}"/>
</p:tagLst>
</file>

<file path=ppt/tags/tag3.xml><?xml version="1.0" encoding="utf-8"?>
<p:tagLst xmlns:p="http://schemas.openxmlformats.org/presentationml/2006/main">
  <p:tag name="KSO_WM_DIAGRAM_VIRTUALLY_FRAME" val="{&quot;height&quot;:244.2,&quot;left&quot;:111.2,&quot;top&quot;:147.9,&quot;width&quot;:514.55}"/>
</p:tagLst>
</file>

<file path=ppt/tags/tag4.xml><?xml version="1.0" encoding="utf-8"?>
<p:tagLst xmlns:p="http://schemas.openxmlformats.org/presentationml/2006/main">
  <p:tag name="KSO_WM_DIAGRAM_VIRTUALLY_FRAME" val="{&quot;height&quot;:244.2,&quot;left&quot;:111.2,&quot;top&quot;:147.9,&quot;width&quot;:514.55}"/>
</p:tagLst>
</file>

<file path=ppt/tags/tag5.xml><?xml version="1.0" encoding="utf-8"?>
<p:tagLst xmlns:p="http://schemas.openxmlformats.org/presentationml/2006/main">
  <p:tag name="KSO_WM_DIAGRAM_VIRTUALLY_FRAME" val="{&quot;height&quot;:244.2,&quot;left&quot;:111.2,&quot;top&quot;:147.9,&quot;width&quot;:514.55}"/>
</p:tagLst>
</file>

<file path=ppt/tags/tag6.xml><?xml version="1.0" encoding="utf-8"?>
<p:tagLst xmlns:p="http://schemas.openxmlformats.org/presentationml/2006/main">
  <p:tag name="KSO_WM_DIAGRAM_VIRTUALLY_FRAME" val="{&quot;height&quot;:244.2,&quot;left&quot;:111.2,&quot;top&quot;:147.9,&quot;width&quot;:514.55}"/>
</p:tagLst>
</file>

<file path=ppt/tags/tag7.xml><?xml version="1.0" encoding="utf-8"?>
<p:tagLst xmlns:p="http://schemas.openxmlformats.org/presentationml/2006/main">
  <p:tag name="KSO_WM_DIAGRAM_VIRTUALLY_FRAME" val="{&quot;height&quot;:244.2,&quot;left&quot;:111.2,&quot;top&quot;:147.9,&quot;width&quot;:514.55}"/>
</p:tagLst>
</file>

<file path=ppt/tags/tag8.xml><?xml version="1.0" encoding="utf-8"?>
<p:tagLst xmlns:p="http://schemas.openxmlformats.org/presentationml/2006/main">
  <p:tag name="KSO_WM_DIAGRAM_VIRTUALLY_FRAME" val="{&quot;height&quot;:244.2,&quot;left&quot;:111.2,&quot;top&quot;:147.9,&quot;width&quot;:514.55}"/>
</p:tagLst>
</file>

<file path=ppt/tags/tag9.xml><?xml version="1.0" encoding="utf-8"?>
<p:tagLst xmlns:p="http://schemas.openxmlformats.org/presentationml/2006/main">
  <p:tag name="KSO_WM_DIAGRAM_VIRTUALLY_FRAME" val="{&quot;height&quot;:244.2,&quot;left&quot;:111.2,&quot;top&quot;:147.9,&quot;width&quot;:514.55}"/>
</p:tagLst>
</file>

<file path=ppt/tags/tag10.xml><?xml version="1.0" encoding="utf-8"?>
<p:tagLst xmlns:p="http://schemas.openxmlformats.org/presentationml/2006/main">
  <p:tag name="KSO_WM_DIAGRAM_VIRTUALLY_FRAME" val="{&quot;height&quot;:244.2,&quot;left&quot;:111.2,&quot;top&quot;:147.9,&quot;width&quot;:514.55}"/>
</p:tagLst>
</file>

<file path=ppt/tags/tag11.xml><?xml version="1.0" encoding="utf-8"?>
<p:tagLst xmlns:p="http://schemas.openxmlformats.org/presentationml/2006/main">
  <p:tag name="KSO_WM_DIAGRAM_VIRTUALLY_FRAME" val="{&quot;height&quot;:244.2,&quot;left&quot;:111.2,&quot;top&quot;:147.9,&quot;width&quot;:514.55}"/>
</p:tagLst>
</file>

<file path=ppt/tags/tag12.xml><?xml version="1.0" encoding="utf-8"?>
<p:tagLst xmlns:p="http://schemas.openxmlformats.org/presentationml/2006/main">
  <p:tag name="KSO_WM_DIAGRAM_VIRTUALLY_FRAME" val="{&quot;height&quot;:244.2,&quot;left&quot;:111.2,&quot;top&quot;:147.9,&quot;width&quot;:514.55}"/>
</p:tagLst>
</file>

<file path=ppt/tags/tag13.xml><?xml version="1.0" encoding="utf-8"?>
<p:tagLst xmlns:p="http://schemas.openxmlformats.org/presentationml/2006/main">
  <p:tag name="KSO_WM_DIAGRAM_VIRTUALLY_FRAME" val="{&quot;height&quot;:380.05,&quot;left&quot;:64.7,&quot;top&quot;:96,&quot;width&quot;:410.05}"/>
</p:tagLst>
</file>

<file path=ppt/tags/tag14.xml><?xml version="1.0" encoding="utf-8"?>
<p:tagLst xmlns:p="http://schemas.openxmlformats.org/presentationml/2006/main">
  <p:tag name="KSO_WM_DIAGRAM_VIRTUALLY_FRAME" val="{&quot;height&quot;:380.05,&quot;left&quot;:64.7,&quot;top&quot;:96,&quot;width&quot;:410.05}"/>
</p:tagLst>
</file>

<file path=ppt/tags/tag15.xml><?xml version="1.0" encoding="utf-8"?>
<p:tagLst xmlns:p="http://schemas.openxmlformats.org/presentationml/2006/main">
  <p:tag name="KSO_WM_DIAGRAM_VIRTUALLY_FRAME" val="{&quot;height&quot;:380.05,&quot;left&quot;:64.7,&quot;top&quot;:96,&quot;width&quot;:410.05}"/>
</p:tagLst>
</file>

<file path=ppt/tags/tag16.xml><?xml version="1.0" encoding="utf-8"?>
<p:tagLst xmlns:p="http://schemas.openxmlformats.org/presentationml/2006/main">
  <p:tag name="KSO_WM_DIAGRAM_VIRTUALLY_FRAME" val="{&quot;height&quot;:380.05,&quot;left&quot;:64.7,&quot;top&quot;:96,&quot;width&quot;:410.05}"/>
</p:tagLst>
</file>

<file path=ppt/tags/tag17.xml><?xml version="1.0" encoding="utf-8"?>
<p:tagLst xmlns:p="http://schemas.openxmlformats.org/presentationml/2006/main">
  <p:tag name="KSO_WM_DIAGRAM_VIRTUALLY_FRAME" val="{&quot;height&quot;:380.05,&quot;left&quot;:64.7,&quot;top&quot;:96,&quot;width&quot;:410.05}"/>
</p:tagLst>
</file>

<file path=ppt/tags/tag18.xml><?xml version="1.0" encoding="utf-8"?>
<p:tagLst xmlns:p="http://schemas.openxmlformats.org/presentationml/2006/main">
  <p:tag name="KSO_WM_DIAGRAM_VIRTUALLY_FRAME" val="{&quot;height&quot;:380.05,&quot;left&quot;:64.7,&quot;top&quot;:96,&quot;width&quot;:410.05}"/>
</p:tagLst>
</file>

<file path=ppt/tags/tag19.xml><?xml version="1.0" encoding="utf-8"?>
<p:tagLst xmlns:p="http://schemas.openxmlformats.org/presentationml/2006/main">
  <p:tag name="KSO_WM_DIAGRAM_VIRTUALLY_FRAME" val="{&quot;height&quot;:380.05,&quot;left&quot;:64.7,&quot;top&quot;:96,&quot;width&quot;:410.05}"/>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DIAGRAM_VIRTUALLY_FRAME" val="{&quot;height&quot;:380,&quot;left&quot;:390,&quot;top&quot;:130,&quot;width&quot;:470}"/>
</p:tagLst>
</file>

<file path=ppt/tags/tag23.xml><?xml version="1.0" encoding="utf-8"?>
<p:tagLst xmlns:p="http://schemas.openxmlformats.org/presentationml/2006/main">
  <p:tag name="KSO_WM_DIAGRAM_VIRTUALLY_FRAME" val="{&quot;height&quot;:380,&quot;left&quot;:390,&quot;top&quot;:130,&quot;width&quot;:470}"/>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commondata" val="eyJoZGlkIjoiMjJlMDMzM2FlZjdlMDE3NDY1NTFlMmMzZWYzNTkxOTc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6909</Words>
  <Application>WPS 演示</Application>
  <PresentationFormat>宽屏</PresentationFormat>
  <Paragraphs>342</Paragraphs>
  <Slides>17</Slides>
  <Notes>19</Notes>
  <HiddenSlides>0</HiddenSlides>
  <MMClips>0</MMClips>
  <ScaleCrop>false</ScaleCrop>
  <HeadingPairs>
    <vt:vector size="6" baseType="variant">
      <vt:variant>
        <vt:lpstr>已用的字体</vt:lpstr>
      </vt:variant>
      <vt:variant>
        <vt:i4>27</vt:i4>
      </vt:variant>
      <vt:variant>
        <vt:lpstr>主题</vt:lpstr>
      </vt:variant>
      <vt:variant>
        <vt:i4>2</vt:i4>
      </vt:variant>
      <vt:variant>
        <vt:lpstr>幻灯片标题</vt:lpstr>
      </vt:variant>
      <vt:variant>
        <vt:i4>17</vt:i4>
      </vt:variant>
    </vt:vector>
  </HeadingPairs>
  <TitlesOfParts>
    <vt:vector size="46" baseType="lpstr">
      <vt:lpstr>Arial</vt:lpstr>
      <vt:lpstr>宋体</vt:lpstr>
      <vt:lpstr>Wingdings</vt:lpstr>
      <vt:lpstr>思源黑体 CN Normal</vt:lpstr>
      <vt:lpstr>黑体</vt:lpstr>
      <vt:lpstr>思源宋体 CN Heavy</vt:lpstr>
      <vt:lpstr>微软雅黑</vt:lpstr>
      <vt:lpstr>Noto Sans SC</vt:lpstr>
      <vt:lpstr>Times New Roman</vt:lpstr>
      <vt:lpstr>思源宋体 CN SemiBold</vt:lpstr>
      <vt:lpstr>等线</vt:lpstr>
      <vt:lpstr>思源黑体 CN Heavy</vt:lpstr>
      <vt:lpstr>Cambria Math</vt:lpstr>
      <vt:lpstr>等线 Light</vt:lpstr>
      <vt:lpstr>Arial Unicode MS</vt:lpstr>
      <vt:lpstr>KSOF954951BB</vt:lpstr>
      <vt:lpstr>Segoe Print</vt:lpstr>
      <vt:lpstr>MS PGothic</vt:lpstr>
      <vt:lpstr>Noto Sans CJK SC</vt:lpstr>
      <vt:lpstr>Noto Sans CJK SC</vt:lpstr>
      <vt:lpstr>Noto Sans CJK SC</vt:lpstr>
      <vt:lpstr>Calibri</vt:lpstr>
      <vt:lpstr>MingLiU-ExtB</vt:lpstr>
      <vt:lpstr>思源宋体 CN Heavy</vt:lpstr>
      <vt:lpstr>思源宋体 CN SemiBold</vt:lpstr>
      <vt:lpstr>思源黑体 CN Heavy</vt:lpstr>
      <vt:lpstr>思源黑体 CN Normal</vt:lpstr>
      <vt:lpstr>Office 主题​​</vt:lpstr>
      <vt:lpstr>1_Office 主题​​</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Administrator</dc:creator>
  <cp:lastModifiedBy>屁颠屁颠</cp:lastModifiedBy>
  <cp:revision>69</cp:revision>
  <dcterms:created xsi:type="dcterms:W3CDTF">2024-04-20T14:19:00Z</dcterms:created>
  <dcterms:modified xsi:type="dcterms:W3CDTF">2026-07-03T07:56:47Z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C45E11D738CF448E9B3F3CDA20548B3C_13</vt:lpwstr>
  </property>
  <property fmtid="{D5CDD505-2E9C-101B-9397-08002B2CF9AE}" pid="3" name="KSOProductBuildVer">
    <vt:lpwstr>2052-12.1.0.26895</vt:lpwstr>
  </property>
</Properties>
</file>