
<file path=[Content_Types].xml><?xml version="1.0" encoding="utf-8"?>
<Types xmlns="http://schemas.openxmlformats.org/package/2006/content-types"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3"/>
    <p:sldId id="257" r:id="rId4"/>
    <p:sldId id="267" r:id="rId5"/>
    <p:sldId id="266" r:id="rId6"/>
    <p:sldId id="265" r:id="rId7"/>
    <p:sldId id="264" r:id="rId8"/>
    <p:sldId id="263" r:id="rId9"/>
    <p:sldId id="262" r:id="rId10"/>
    <p:sldId id="268" r:id="rId11"/>
    <p:sldId id="261" r:id="rId12"/>
    <p:sldId id="260" r:id="rId13"/>
    <p:sldId id="259" r:id="rId14"/>
    <p:sldId id="258" r:id="rId15"/>
    <p:sldId id="269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04000"/>
            <a:ext cx="5342400" cy="4140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04000"/>
            <a:ext cx="5342400" cy="4140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397600"/>
            <a:ext cx="9799200" cy="11052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5040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9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4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5.xml"/><Relationship Id="rId2" Type="http://schemas.openxmlformats.org/officeDocument/2006/relationships/image" Target="../media/image1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6.xml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67.xml"/><Relationship Id="rId8" Type="http://schemas.openxmlformats.org/officeDocument/2006/relationships/image" Target="../media/image7.png"/><Relationship Id="rId7" Type="http://schemas.microsoft.com/office/2007/relationships/media" Target="../media/media2.mp4"/><Relationship Id="rId6" Type="http://schemas.openxmlformats.org/officeDocument/2006/relationships/video" Target="../media/media2.mp4"/><Relationship Id="rId5" Type="http://schemas.openxmlformats.org/officeDocument/2006/relationships/image" Target="../media/image6.png"/><Relationship Id="rId4" Type="http://schemas.microsoft.com/office/2007/relationships/media" Target="../media/media1.mp4"/><Relationship Id="rId3" Type="http://schemas.openxmlformats.org/officeDocument/2006/relationships/video" Target="../media/media1.mp4"/><Relationship Id="rId2" Type="http://schemas.openxmlformats.org/officeDocument/2006/relationships/image" Target="../media/image5.pn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8.xml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9.xml"/><Relationship Id="rId2" Type="http://schemas.openxmlformats.org/officeDocument/2006/relationships/image" Target="../media/image9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0.xml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1.xml"/><Relationship Id="rId2" Type="http://schemas.openxmlformats.org/officeDocument/2006/relationships/image" Target="../media/image11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2.xml"/><Relationship Id="rId2" Type="http://schemas.openxmlformats.org/officeDocument/2006/relationships/image" Target="../media/image12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3.xml"/><Relationship Id="rId2" Type="http://schemas.openxmlformats.org/officeDocument/2006/relationships/image" Target="../media/image13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4.xml"/><Relationship Id="rId2" Type="http://schemas.openxmlformats.org/officeDocument/2006/relationships/image" Target="../media/image14.pn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5.xml"/><Relationship Id="rId2" Type="http://schemas.openxmlformats.org/officeDocument/2006/relationships/image" Target="../media/image15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1625284"/>
            <a:ext cx="12192000" cy="2242817"/>
          </a:xfrm>
          <a:prstGeom prst="rect">
            <a:avLst/>
          </a:prstGeom>
          <a:solidFill>
            <a:srgbClr val="A83119"/>
          </a:solidFill>
          <a:ln>
            <a:noFill/>
          </a:ln>
          <a:effectLst>
            <a:outerShdw blurRad="1524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0" algn="ctr" fontAlgn="auto">
              <a:lnSpc>
                <a:spcPct val="150000"/>
              </a:lnSpc>
            </a:pPr>
            <a:endParaRPr lang="zh-CN" altLang="en-US" sz="4800" b="1" dirty="0">
              <a:gradFill>
                <a:gsLst>
                  <a:gs pos="0">
                    <a:srgbClr val="F9ECCC">
                      <a:alpha val="77000"/>
                    </a:srgbClr>
                  </a:gs>
                  <a:gs pos="94000">
                    <a:srgbClr val="A23838">
                      <a:lumMod val="50000"/>
                      <a:lumOff val="50000"/>
                    </a:srgbClr>
                  </a:gs>
                </a:gsLst>
                <a:lin ang="5400000" scaled="0"/>
              </a:gradFill>
              <a:latin typeface="Times New Roman" panose="02020503050405090304" charset="0"/>
              <a:ea typeface="方正盛世楷书简体_大" panose="02000000000000000000" charset="-122"/>
            </a:endParaRPr>
          </a:p>
        </p:txBody>
      </p:sp>
      <p:sp>
        <p:nvSpPr>
          <p:cNvPr id="5" name="标题 1"/>
          <p:cNvSpPr txBox="1"/>
          <p:nvPr/>
        </p:nvSpPr>
        <p:spPr>
          <a:xfrm>
            <a:off x="109330" y="1625756"/>
            <a:ext cx="12082670" cy="18032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dirty="0">
                <a:solidFill>
                  <a:schemeClr val="bg1"/>
                </a:solidFill>
                <a:latin typeface="苹方" charset="0"/>
                <a:ea typeface="华文中宋" panose="02010600040101010101" charset="-122"/>
                <a:cs typeface="苹方" charset="0"/>
              </a:rPr>
              <a:t>The FAST Stack Search: Discovery of Seven Faint Isolated Millisecond Pulsars in Globular Clusters</a:t>
            </a:r>
            <a:endParaRPr lang="zh-CN" altLang="en-US" sz="4000" dirty="0">
              <a:solidFill>
                <a:schemeClr val="bg1"/>
              </a:solidFill>
              <a:latin typeface="苹方" charset="0"/>
              <a:ea typeface="华文中宋" panose="02010600040101010101" charset="-122"/>
              <a:cs typeface="苹方" charset="0"/>
            </a:endParaRPr>
          </a:p>
        </p:txBody>
      </p:sp>
      <p:sp>
        <p:nvSpPr>
          <p:cNvPr id="6" name="内容占位符 4"/>
          <p:cNvSpPr txBox="1"/>
          <p:nvPr/>
        </p:nvSpPr>
        <p:spPr>
          <a:xfrm>
            <a:off x="2910245" y="5790740"/>
            <a:ext cx="6371510" cy="9307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9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latin typeface="Helvetica Neue" panose="02000503000000020004" charset="0"/>
                <a:ea typeface="KaiTi" panose="02010609060101010101" pitchFamily="49" charset="-122"/>
                <a:cs typeface="Helvetica Neue" panose="02000503000000020004" charset="0"/>
              </a:rPr>
              <a:t>Guiyang</a:t>
            </a:r>
            <a:endParaRPr lang="en-US" altLang="zh-CN" sz="2000" dirty="0">
              <a:latin typeface="Helvetica Neue" panose="02000503000000020004" charset="0"/>
              <a:ea typeface="KaiTi" panose="02010609060101010101" pitchFamily="49" charset="-122"/>
              <a:cs typeface="Helvetica Neue" panose="02000503000000020004" charset="0"/>
            </a:endParaRPr>
          </a:p>
          <a:p>
            <a:r>
              <a:rPr lang="en-US" altLang="zh-CN" sz="2000" dirty="0">
                <a:latin typeface="Helvetica Neue" panose="02000503000000020004" charset="0"/>
                <a:ea typeface="KaiTi" panose="02010609060101010101" pitchFamily="49" charset="-122"/>
                <a:cs typeface="Helvetica Neue" panose="02000503000000020004" charset="0"/>
              </a:rPr>
              <a:t>2026.7.3</a:t>
            </a:r>
            <a:endParaRPr lang="en-US" altLang="zh-CN" sz="2000" dirty="0">
              <a:latin typeface="Helvetica Neue" panose="02000503000000020004" charset="0"/>
              <a:ea typeface="KaiTi" panose="02010609060101010101" pitchFamily="49" charset="-122"/>
              <a:cs typeface="Helvetica Neue" panose="020005030000000200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113270" y="4047490"/>
            <a:ext cx="4784090" cy="23056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ct val="200000"/>
              </a:lnSpc>
            </a:pPr>
            <a:r>
              <a:rPr lang="en-GB" altLang="zh-CN" sz="2000" b="1" dirty="0">
                <a:latin typeface="Helvetica Neue Regular" panose="02000503000000020004" charset="0"/>
                <a:ea typeface="KaiTi" panose="02010609060101010101" pitchFamily="49" charset="-122"/>
                <a:cs typeface="Helvetica Neue Regular" panose="02000503000000020004" charset="0"/>
              </a:rPr>
              <a:t>Speaker: </a:t>
            </a:r>
            <a:r>
              <a:rPr lang="en-US" altLang="zh-CN" sz="2000" b="1" dirty="0" err="1">
                <a:latin typeface="Helvetica Neue Regular" panose="02000503000000020004" charset="0"/>
                <a:ea typeface="KaiTi" panose="02010609060101010101" pitchFamily="49" charset="-122"/>
                <a:cs typeface="Helvetica Neue Regular" panose="02000503000000020004" charset="0"/>
              </a:rPr>
              <a:t>Yinfeng</a:t>
            </a:r>
            <a:r>
              <a:rPr lang="en-US" altLang="zh-CN" sz="2000" b="1" dirty="0">
                <a:latin typeface="Helvetica Neue Regular" panose="02000503000000020004" charset="0"/>
                <a:ea typeface="KaiTi" panose="02010609060101010101" pitchFamily="49" charset="-122"/>
                <a:cs typeface="Helvetica Neue Regular" panose="02000503000000020004" charset="0"/>
              </a:rPr>
              <a:t> Dai </a:t>
            </a:r>
            <a:r>
              <a:rPr lang="en-GB" altLang="zh-CN" sz="2000" b="1" dirty="0">
                <a:latin typeface="Helvetica Neue Regular" panose="02000503000000020004" charset="0"/>
                <a:ea typeface="KaiTi" panose="02010609060101010101" pitchFamily="49" charset="-122"/>
                <a:cs typeface="Helvetica Neue Regular" panose="02000503000000020004" charset="0"/>
              </a:rPr>
              <a:t>(</a:t>
            </a:r>
            <a:r>
              <a:rPr lang="en-US" altLang="en-GB" sz="2000" b="1" dirty="0">
                <a:latin typeface="Helvetica Neue Regular" panose="02000503000000020004" charset="0"/>
                <a:ea typeface="KaiTi" panose="02010609060101010101" pitchFamily="49" charset="-122"/>
                <a:cs typeface="Helvetica Neue Regular" panose="02000503000000020004" charset="0"/>
              </a:rPr>
              <a:t>BNU</a:t>
            </a:r>
            <a:r>
              <a:rPr lang="en-GB" altLang="zh-CN" sz="2000" b="1" dirty="0">
                <a:latin typeface="Helvetica Neue Regular" panose="02000503000000020004" charset="0"/>
                <a:ea typeface="KaiTi" panose="02010609060101010101" pitchFamily="49" charset="-122"/>
                <a:cs typeface="Helvetica Neue Regular" panose="02000503000000020004" charset="0"/>
              </a:rPr>
              <a:t>)</a:t>
            </a:r>
            <a:endParaRPr lang="en-GB" altLang="zh-CN" sz="2000" b="1" dirty="0">
              <a:latin typeface="Helvetica Neue Regular" panose="02000503000000020004" charset="0"/>
              <a:ea typeface="KaiTi" panose="02010609060101010101" pitchFamily="49" charset="-122"/>
              <a:cs typeface="Helvetica Neue Regular" panose="02000503000000020004" charset="0"/>
            </a:endParaRPr>
          </a:p>
          <a:p>
            <a:pPr indent="0" fontAlgn="auto">
              <a:lnSpc>
                <a:spcPct val="200000"/>
              </a:lnSpc>
            </a:pPr>
            <a:r>
              <a:rPr lang="en-GB" altLang="zh-CN" sz="2000" b="1" dirty="0">
                <a:latin typeface="Helvetica Neue Regular" panose="02000503000000020004" charset="0"/>
                <a:ea typeface="KaiTi" panose="02010609060101010101" pitchFamily="49" charset="-122"/>
                <a:cs typeface="Helvetica Neue Regular" panose="02000503000000020004" charset="0"/>
              </a:rPr>
              <a:t>Advisor: </a:t>
            </a:r>
            <a:r>
              <a:rPr lang="en-US" altLang="en-GB" sz="2000" b="1" dirty="0">
                <a:latin typeface="Helvetica Neue Regular" panose="02000503000000020004" charset="0"/>
                <a:ea typeface="KaiTi" panose="02010609060101010101" pitchFamily="49" charset="-122"/>
                <a:cs typeface="Helvetica Neue Regular" panose="02000503000000020004" charset="0"/>
              </a:rPr>
              <a:t>Xingjiang </a:t>
            </a:r>
            <a:r>
              <a:rPr lang="en-US" altLang="en-GB" sz="2000" b="1" dirty="0">
                <a:latin typeface="Helvetica Neue Regular" panose="02000503000000020004" charset="0"/>
                <a:ea typeface="KaiTi" panose="02010609060101010101" pitchFamily="49" charset="-122"/>
                <a:cs typeface="Helvetica Neue Regular" panose="02000503000000020004" charset="0"/>
                <a:sym typeface="+mn-ea"/>
              </a:rPr>
              <a:t>Zhu </a:t>
            </a:r>
            <a:r>
              <a:rPr lang="en-US" altLang="en-GB" sz="2000" b="1" dirty="0">
                <a:latin typeface="Helvetica Neue Regular" panose="02000503000000020004" charset="0"/>
                <a:ea typeface="KaiTi" panose="02010609060101010101" pitchFamily="49" charset="-122"/>
                <a:cs typeface="Helvetica Neue Regular" panose="02000503000000020004" charset="0"/>
              </a:rPr>
              <a:t>(BNU)</a:t>
            </a:r>
            <a:endParaRPr lang="en-US" altLang="en-GB" sz="2000" b="1" dirty="0">
              <a:latin typeface="Helvetica Neue Regular" panose="02000503000000020004" charset="0"/>
              <a:ea typeface="KaiTi" panose="02010609060101010101" pitchFamily="49" charset="-122"/>
              <a:cs typeface="Helvetica Neue Regular" panose="02000503000000020004" charset="0"/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2000" b="1" dirty="0">
                <a:latin typeface="Helvetica Neue Regular" panose="02000503000000020004" charset="0"/>
                <a:ea typeface="KaiTi" panose="02010609060101010101" pitchFamily="49" charset="-122"/>
                <a:cs typeface="Helvetica Neue Regular" panose="02000503000000020004" charset="0"/>
              </a:rPr>
              <a:t>               </a:t>
            </a:r>
            <a:endParaRPr lang="en-US" altLang="zh-CN" sz="2000" b="1" dirty="0">
              <a:latin typeface="Helvetica Neue Regular" panose="02000503000000020004" charset="0"/>
              <a:ea typeface="KaiTi" panose="02010609060101010101" pitchFamily="49" charset="-122"/>
              <a:cs typeface="Helvetica Neue Regular" panose="02000503000000020004" charset="0"/>
            </a:endParaRPr>
          </a:p>
        </p:txBody>
      </p:sp>
      <p:pic>
        <p:nvPicPr>
          <p:cNvPr id="12" name="图片 11"/>
          <p:cNvPicPr/>
          <p:nvPr/>
        </p:nvPicPr>
        <p:blipFill>
          <a:blip r:embed="rId1"/>
          <a:stretch>
            <a:fillRect/>
          </a:stretch>
        </p:blipFill>
        <p:spPr>
          <a:xfrm>
            <a:off x="248285" y="104775"/>
            <a:ext cx="3451860" cy="765175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矩形 16"/>
          <p:cNvSpPr/>
          <p:nvPr/>
        </p:nvSpPr>
        <p:spPr>
          <a:xfrm>
            <a:off x="0" y="0"/>
            <a:ext cx="12192000" cy="634365"/>
          </a:xfrm>
          <a:prstGeom prst="rect">
            <a:avLst/>
          </a:prstGeom>
          <a:gradFill>
            <a:gsLst>
              <a:gs pos="70000">
                <a:srgbClr val="C28060">
                  <a:alpha val="100000"/>
                </a:srgbClr>
              </a:gs>
              <a:gs pos="37000">
                <a:srgbClr val="A23838"/>
              </a:gs>
              <a:gs pos="100000">
                <a:srgbClr val="E1C888">
                  <a:alpha val="36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18" name="图片 17"/>
          <p:cNvPicPr/>
          <p:nvPr/>
        </p:nvPicPr>
        <p:blipFill>
          <a:blip r:embed="rId1"/>
          <a:stretch>
            <a:fillRect/>
          </a:stretch>
        </p:blipFill>
        <p:spPr>
          <a:xfrm>
            <a:off x="9885680" y="110490"/>
            <a:ext cx="2233295" cy="44005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32080" y="28575"/>
            <a:ext cx="74174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sz="2800" b="1" dirty="0">
                <a:solidFill>
                  <a:schemeClr val="bg1"/>
                </a:solidFill>
                <a:latin typeface="Helvetica Neue Semibold" charset="0"/>
                <a:cs typeface="Helvetica Neue Semibold" charset="0"/>
                <a:sym typeface="+mn-ea"/>
              </a:rPr>
              <a:t>Globular Clusters</a:t>
            </a:r>
            <a:r>
              <a:rPr kumimoji="1" lang="en-US" altLang="zh-CN" sz="2800" b="1" dirty="0">
                <a:solidFill>
                  <a:schemeClr val="bg1"/>
                </a:solidFill>
                <a:latin typeface="Helvetica Neue Semibold" charset="0"/>
                <a:cs typeface="Helvetica Neue Semibold" charset="0"/>
              </a:rPr>
              <a:t> Pulsar</a:t>
            </a:r>
            <a:endParaRPr kumimoji="1" lang="en-US" altLang="zh-CN" sz="2800" b="1" dirty="0">
              <a:solidFill>
                <a:schemeClr val="bg1"/>
              </a:solidFill>
              <a:latin typeface="Helvetica Neue Semibold" charset="0"/>
              <a:cs typeface="Helvetica Neue Semibold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365"/>
            <a:ext cx="12192000" cy="6220460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46430"/>
            <a:ext cx="12192000" cy="621157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0" y="0"/>
            <a:ext cx="12192000" cy="634365"/>
          </a:xfrm>
          <a:prstGeom prst="rect">
            <a:avLst/>
          </a:prstGeom>
          <a:gradFill>
            <a:gsLst>
              <a:gs pos="70000">
                <a:srgbClr val="C28060">
                  <a:alpha val="100000"/>
                </a:srgbClr>
              </a:gs>
              <a:gs pos="37000">
                <a:srgbClr val="A23838"/>
              </a:gs>
              <a:gs pos="100000">
                <a:srgbClr val="E1C888">
                  <a:alpha val="36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18" name="图片 17"/>
          <p:cNvPicPr/>
          <p:nvPr/>
        </p:nvPicPr>
        <p:blipFill>
          <a:blip r:embed="rId2"/>
          <a:stretch>
            <a:fillRect/>
          </a:stretch>
        </p:blipFill>
        <p:spPr>
          <a:xfrm>
            <a:off x="9885680" y="110490"/>
            <a:ext cx="2233295" cy="44005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22555" y="28575"/>
            <a:ext cx="44513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sz="2800" b="1" dirty="0">
                <a:solidFill>
                  <a:schemeClr val="bg1"/>
                </a:solidFill>
                <a:latin typeface="Helvetica Neue Semibold" charset="0"/>
                <a:cs typeface="Helvetica Neue Semibold" charset="0"/>
                <a:sym typeface="+mn-ea"/>
              </a:rPr>
              <a:t>Globular Clusters Pulsar</a:t>
            </a:r>
            <a:endParaRPr kumimoji="1" lang="en-US" altLang="zh-CN" sz="2800" b="1" dirty="0">
              <a:solidFill>
                <a:schemeClr val="bg1"/>
              </a:solidFill>
              <a:latin typeface="Helvetica Neue Semibold" charset="0"/>
              <a:cs typeface="Helvetica Neue Semibold" charset="0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矩形 16"/>
          <p:cNvSpPr/>
          <p:nvPr/>
        </p:nvSpPr>
        <p:spPr>
          <a:xfrm>
            <a:off x="0" y="0"/>
            <a:ext cx="12192000" cy="634365"/>
          </a:xfrm>
          <a:prstGeom prst="rect">
            <a:avLst/>
          </a:prstGeom>
          <a:gradFill>
            <a:gsLst>
              <a:gs pos="70000">
                <a:srgbClr val="C28060">
                  <a:alpha val="100000"/>
                </a:srgbClr>
              </a:gs>
              <a:gs pos="37000">
                <a:srgbClr val="A23838"/>
              </a:gs>
              <a:gs pos="100000">
                <a:srgbClr val="E1C888">
                  <a:alpha val="36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19" name="图片 18"/>
          <p:cNvPicPr/>
          <p:nvPr/>
        </p:nvPicPr>
        <p:blipFill>
          <a:blip r:embed="rId1"/>
          <a:stretch>
            <a:fillRect/>
          </a:stretch>
        </p:blipFill>
        <p:spPr>
          <a:xfrm>
            <a:off x="9885680" y="110490"/>
            <a:ext cx="2233295" cy="440055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122555" y="28575"/>
            <a:ext cx="44513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kumimoji="1" lang="en-US" altLang="zh-CN" sz="2800" b="1" dirty="0">
                <a:solidFill>
                  <a:schemeClr val="bg1"/>
                </a:solidFill>
                <a:latin typeface="Helvetica Neue Semibold" charset="0"/>
                <a:cs typeface="Helvetica Neue Semibold" charset="0"/>
                <a:sym typeface="+mn-ea"/>
              </a:rPr>
              <a:t>Globular Clusters Pulsar</a:t>
            </a:r>
            <a:endParaRPr kumimoji="1" lang="en-US" altLang="zh-CN" sz="2800" b="1" dirty="0">
              <a:solidFill>
                <a:schemeClr val="bg1"/>
              </a:solidFill>
              <a:latin typeface="Helvetica Neue Semibold" charset="0"/>
              <a:cs typeface="Helvetica Neue Semibold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365"/>
            <a:ext cx="12192000" cy="6220460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矩形 16"/>
          <p:cNvSpPr/>
          <p:nvPr/>
        </p:nvSpPr>
        <p:spPr>
          <a:xfrm>
            <a:off x="0" y="0"/>
            <a:ext cx="12192000" cy="634365"/>
          </a:xfrm>
          <a:prstGeom prst="rect">
            <a:avLst/>
          </a:prstGeom>
          <a:gradFill>
            <a:gsLst>
              <a:gs pos="70000">
                <a:srgbClr val="C28060">
                  <a:alpha val="100000"/>
                </a:srgbClr>
              </a:gs>
              <a:gs pos="37000">
                <a:srgbClr val="A23838"/>
              </a:gs>
              <a:gs pos="100000">
                <a:srgbClr val="E1C888">
                  <a:alpha val="36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18" name="图片 17"/>
          <p:cNvPicPr/>
          <p:nvPr/>
        </p:nvPicPr>
        <p:blipFill>
          <a:blip r:embed="rId1"/>
          <a:stretch>
            <a:fillRect/>
          </a:stretch>
        </p:blipFill>
        <p:spPr>
          <a:xfrm>
            <a:off x="9885680" y="110490"/>
            <a:ext cx="2233295" cy="44005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22555" y="28575"/>
            <a:ext cx="56203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kumimoji="1" lang="en-US" altLang="zh-CN" sz="2800" b="1" dirty="0">
                <a:solidFill>
                  <a:schemeClr val="bg1"/>
                </a:solidFill>
                <a:latin typeface="Helvetica Neue Semibold" charset="0"/>
                <a:cs typeface="Helvetica Neue Semibold" charset="0"/>
                <a:sym typeface="+mn-ea"/>
              </a:rPr>
              <a:t>The Stack Search</a:t>
            </a:r>
            <a:endParaRPr kumimoji="1" lang="en-US" altLang="zh-CN" sz="2800" b="1" dirty="0">
              <a:solidFill>
                <a:schemeClr val="bg1"/>
              </a:solidFill>
              <a:latin typeface="Helvetica Neue Semibold" charset="0"/>
              <a:cs typeface="Helvetica Neue Semibold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41985"/>
            <a:ext cx="12192000" cy="6216015"/>
          </a:xfrm>
          <a:prstGeom prst="rect">
            <a:avLst/>
          </a:prstGeom>
        </p:spPr>
      </p:pic>
      <p:pic>
        <p:nvPicPr>
          <p:cNvPr id="3" name="NGC6517B_high_quality">
            <a:hlinkClick r:id="" action="ppaction://media"/>
          </p:cNvPr>
          <p:cNvPicPr/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4630" y="4778375"/>
            <a:ext cx="4751705" cy="2014220"/>
          </a:xfrm>
          <a:prstGeom prst="rect">
            <a:avLst/>
          </a:prstGeom>
        </p:spPr>
      </p:pic>
      <p:pic>
        <p:nvPicPr>
          <p:cNvPr id="4" name="NGC6517K_high_quality">
            <a:hlinkClick r:id="" action="ppaction://media"/>
          </p:cNvPr>
          <p:cNvPicPr/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191375" y="4777740"/>
            <a:ext cx="4751705" cy="2014220"/>
          </a:xfrm>
          <a:prstGeom prst="rect">
            <a:avLst/>
          </a:prstGeo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56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0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9" dur="56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>
                <p:cTn id="10" repeatCount="indefinite" fill="remove" display="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1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 fullScrn="0">
              <p:cMediaNode>
                <p:cTn id="16" repeatCount="indefinite" fill="remove" display="1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矩形 16"/>
          <p:cNvSpPr/>
          <p:nvPr/>
        </p:nvSpPr>
        <p:spPr>
          <a:xfrm>
            <a:off x="0" y="0"/>
            <a:ext cx="12192000" cy="634365"/>
          </a:xfrm>
          <a:prstGeom prst="rect">
            <a:avLst/>
          </a:prstGeom>
          <a:gradFill>
            <a:gsLst>
              <a:gs pos="70000">
                <a:srgbClr val="C28060">
                  <a:alpha val="100000"/>
                </a:srgbClr>
              </a:gs>
              <a:gs pos="37000">
                <a:srgbClr val="A23838"/>
              </a:gs>
              <a:gs pos="100000">
                <a:srgbClr val="E1C888">
                  <a:alpha val="36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18" name="图片 17"/>
          <p:cNvPicPr/>
          <p:nvPr/>
        </p:nvPicPr>
        <p:blipFill>
          <a:blip r:embed="rId1"/>
          <a:stretch>
            <a:fillRect/>
          </a:stretch>
        </p:blipFill>
        <p:spPr>
          <a:xfrm>
            <a:off x="9885680" y="110490"/>
            <a:ext cx="2233295" cy="44005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22555" y="28575"/>
            <a:ext cx="56203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kumimoji="1" lang="en-US" altLang="zh-CN" sz="2800" b="1" dirty="0">
                <a:solidFill>
                  <a:schemeClr val="bg1"/>
                </a:solidFill>
                <a:latin typeface="Helvetica Neue Semibold" charset="0"/>
                <a:cs typeface="Helvetica Neue Semibold" charset="0"/>
                <a:sym typeface="+mn-ea"/>
              </a:rPr>
              <a:t>Know Pulsar</a:t>
            </a:r>
            <a:endParaRPr kumimoji="1" lang="en-US" altLang="zh-CN" sz="2800" b="1" dirty="0">
              <a:solidFill>
                <a:schemeClr val="bg1"/>
              </a:solidFill>
              <a:latin typeface="Helvetica Neue Semibold" charset="0"/>
              <a:cs typeface="Helvetica Neue Semibold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1132185" y="674370"/>
            <a:ext cx="546100" cy="2362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1000">
                <a:latin typeface="Helvetica Neue Regular" panose="02000503000000020004" charset="0"/>
                <a:cs typeface="Helvetica Neue Regular" panose="02000503000000020004" charset="0"/>
                <a:sym typeface="+mn-ea"/>
              </a:rPr>
              <a:t>M15C</a:t>
            </a:r>
            <a:endParaRPr lang="en-US" altLang="zh-CN" sz="1000">
              <a:latin typeface="Helvetica Neue Regular" panose="02000503000000020004" charset="0"/>
              <a:cs typeface="Helvetica Neue Regular" panose="02000503000000020004" charset="0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365"/>
            <a:ext cx="12192000" cy="6216015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" name="矩形 21"/>
          <p:cNvSpPr/>
          <p:nvPr/>
        </p:nvSpPr>
        <p:spPr>
          <a:xfrm>
            <a:off x="0" y="0"/>
            <a:ext cx="12192000" cy="634365"/>
          </a:xfrm>
          <a:prstGeom prst="rect">
            <a:avLst/>
          </a:prstGeom>
          <a:gradFill>
            <a:gsLst>
              <a:gs pos="70000">
                <a:srgbClr val="C28060">
                  <a:alpha val="100000"/>
                </a:srgbClr>
              </a:gs>
              <a:gs pos="37000">
                <a:srgbClr val="A23838"/>
              </a:gs>
              <a:gs pos="100000">
                <a:srgbClr val="E1C888">
                  <a:alpha val="36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23" name="图片 22"/>
          <p:cNvPicPr/>
          <p:nvPr/>
        </p:nvPicPr>
        <p:blipFill>
          <a:blip r:embed="rId1"/>
          <a:stretch>
            <a:fillRect/>
          </a:stretch>
        </p:blipFill>
        <p:spPr>
          <a:xfrm>
            <a:off x="9885680" y="110490"/>
            <a:ext cx="2233295" cy="440055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122555" y="28575"/>
            <a:ext cx="44513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sz="2800" b="1" dirty="0">
                <a:solidFill>
                  <a:schemeClr val="bg1"/>
                </a:solidFill>
                <a:latin typeface="Helvetica Neue Semibold" charset="0"/>
                <a:cs typeface="Helvetica Neue Semibold" charset="0"/>
              </a:rPr>
              <a:t>New Pulsar</a:t>
            </a:r>
            <a:endParaRPr kumimoji="1" lang="en-US" altLang="zh-CN" sz="2800" b="1" dirty="0">
              <a:solidFill>
                <a:schemeClr val="bg1"/>
              </a:solidFill>
              <a:latin typeface="Helvetica Neue Semibold" charset="0"/>
              <a:cs typeface="Helvetica Neue Semibold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3095"/>
            <a:ext cx="12192000" cy="6224905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" name="矩形 38"/>
          <p:cNvSpPr/>
          <p:nvPr/>
        </p:nvSpPr>
        <p:spPr>
          <a:xfrm>
            <a:off x="0" y="0"/>
            <a:ext cx="12192000" cy="634365"/>
          </a:xfrm>
          <a:prstGeom prst="rect">
            <a:avLst/>
          </a:prstGeom>
          <a:gradFill>
            <a:gsLst>
              <a:gs pos="70000">
                <a:srgbClr val="C28060">
                  <a:alpha val="100000"/>
                </a:srgbClr>
              </a:gs>
              <a:gs pos="37000">
                <a:srgbClr val="A23838"/>
              </a:gs>
              <a:gs pos="100000">
                <a:srgbClr val="E1C888">
                  <a:alpha val="36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40" name="图片 39"/>
          <p:cNvPicPr/>
          <p:nvPr/>
        </p:nvPicPr>
        <p:blipFill>
          <a:blip r:embed="rId1"/>
          <a:stretch>
            <a:fillRect/>
          </a:stretch>
        </p:blipFill>
        <p:spPr>
          <a:xfrm>
            <a:off x="9885680" y="110490"/>
            <a:ext cx="2233295" cy="440055"/>
          </a:xfrm>
          <a:prstGeom prst="rect">
            <a:avLst/>
          </a:prstGeom>
        </p:spPr>
      </p:pic>
      <p:sp>
        <p:nvSpPr>
          <p:cNvPr id="41" name="文本框 40"/>
          <p:cNvSpPr txBox="1"/>
          <p:nvPr/>
        </p:nvSpPr>
        <p:spPr>
          <a:xfrm>
            <a:off x="122555" y="28575"/>
            <a:ext cx="44513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sz="2800" b="1" dirty="0">
                <a:solidFill>
                  <a:schemeClr val="bg1"/>
                </a:solidFill>
                <a:latin typeface="Helvetica Neue Semibold" charset="0"/>
                <a:cs typeface="Helvetica Neue Semibold" charset="0"/>
              </a:rPr>
              <a:t>New Pulsar</a:t>
            </a:r>
            <a:endParaRPr kumimoji="1" lang="en-US" altLang="zh-CN" sz="2800" b="1" dirty="0">
              <a:solidFill>
                <a:schemeClr val="bg1"/>
              </a:solidFill>
              <a:latin typeface="Helvetica Neue Semibold" charset="0"/>
              <a:cs typeface="Helvetica Neue Semibold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365"/>
            <a:ext cx="12192000" cy="6198235"/>
          </a:xfrm>
          <a:prstGeom prst="rect">
            <a:avLst/>
          </a:prstGeom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" name="矩形 38"/>
          <p:cNvSpPr/>
          <p:nvPr/>
        </p:nvSpPr>
        <p:spPr>
          <a:xfrm>
            <a:off x="0" y="0"/>
            <a:ext cx="12192000" cy="634365"/>
          </a:xfrm>
          <a:prstGeom prst="rect">
            <a:avLst/>
          </a:prstGeom>
          <a:gradFill>
            <a:gsLst>
              <a:gs pos="70000">
                <a:srgbClr val="C28060">
                  <a:alpha val="100000"/>
                </a:srgbClr>
              </a:gs>
              <a:gs pos="37000">
                <a:srgbClr val="A23838"/>
              </a:gs>
              <a:gs pos="100000">
                <a:srgbClr val="E1C888">
                  <a:alpha val="36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40" name="图片 39"/>
          <p:cNvPicPr/>
          <p:nvPr/>
        </p:nvPicPr>
        <p:blipFill>
          <a:blip r:embed="rId1"/>
          <a:stretch>
            <a:fillRect/>
          </a:stretch>
        </p:blipFill>
        <p:spPr>
          <a:xfrm>
            <a:off x="9885680" y="110490"/>
            <a:ext cx="2233295" cy="440055"/>
          </a:xfrm>
          <a:prstGeom prst="rect">
            <a:avLst/>
          </a:prstGeom>
        </p:spPr>
      </p:pic>
      <p:sp>
        <p:nvSpPr>
          <p:cNvPr id="41" name="文本框 40"/>
          <p:cNvSpPr txBox="1"/>
          <p:nvPr/>
        </p:nvSpPr>
        <p:spPr>
          <a:xfrm>
            <a:off x="122555" y="28575"/>
            <a:ext cx="44513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sz="2800" b="1" dirty="0">
                <a:solidFill>
                  <a:schemeClr val="bg1"/>
                </a:solidFill>
                <a:latin typeface="Helvetica Neue Semibold" charset="0"/>
                <a:cs typeface="Helvetica Neue Semibold" charset="0"/>
              </a:rPr>
              <a:t>New Pulsar</a:t>
            </a:r>
            <a:endParaRPr kumimoji="1" lang="en-US" altLang="zh-CN" sz="2800" b="1" dirty="0">
              <a:solidFill>
                <a:schemeClr val="bg1"/>
              </a:solidFill>
              <a:latin typeface="Helvetica Neue Semibold" charset="0"/>
              <a:cs typeface="Helvetica Neue Semibold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365"/>
            <a:ext cx="12192000" cy="6224905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矩形 16"/>
          <p:cNvSpPr/>
          <p:nvPr/>
        </p:nvSpPr>
        <p:spPr>
          <a:xfrm>
            <a:off x="0" y="0"/>
            <a:ext cx="12192000" cy="634365"/>
          </a:xfrm>
          <a:prstGeom prst="rect">
            <a:avLst/>
          </a:prstGeom>
          <a:gradFill>
            <a:gsLst>
              <a:gs pos="70000">
                <a:srgbClr val="C28060">
                  <a:alpha val="100000"/>
                </a:srgbClr>
              </a:gs>
              <a:gs pos="37000">
                <a:srgbClr val="A23838"/>
              </a:gs>
              <a:gs pos="100000">
                <a:srgbClr val="E1C888">
                  <a:alpha val="36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18" name="图片 17"/>
          <p:cNvPicPr/>
          <p:nvPr/>
        </p:nvPicPr>
        <p:blipFill>
          <a:blip r:embed="rId1"/>
          <a:stretch>
            <a:fillRect/>
          </a:stretch>
        </p:blipFill>
        <p:spPr>
          <a:xfrm>
            <a:off x="9885680" y="110490"/>
            <a:ext cx="2233295" cy="44005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22555" y="28575"/>
            <a:ext cx="60966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kumimoji="1" lang="en-US" altLang="zh-CN" sz="2800" b="1" dirty="0">
                <a:solidFill>
                  <a:schemeClr val="bg1"/>
                </a:solidFill>
                <a:latin typeface="Helvetica Neue Semibold" charset="0"/>
                <a:cs typeface="Helvetica Neue Semibold" charset="0"/>
              </a:rPr>
              <a:t>Binary Pulsar Search</a:t>
            </a:r>
            <a:endParaRPr kumimoji="1" lang="en-US" altLang="zh-CN" sz="2800" b="1" dirty="0">
              <a:solidFill>
                <a:schemeClr val="bg1"/>
              </a:solidFill>
              <a:latin typeface="Helvetica Neue Semibold" charset="0"/>
              <a:cs typeface="Helvetica Neue Semibold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3570"/>
            <a:ext cx="12192000" cy="6234430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" name="矩形 24"/>
          <p:cNvSpPr/>
          <p:nvPr/>
        </p:nvSpPr>
        <p:spPr>
          <a:xfrm>
            <a:off x="0" y="0"/>
            <a:ext cx="12192000" cy="634365"/>
          </a:xfrm>
          <a:prstGeom prst="rect">
            <a:avLst/>
          </a:prstGeom>
          <a:gradFill>
            <a:gsLst>
              <a:gs pos="70000">
                <a:srgbClr val="C28060">
                  <a:alpha val="100000"/>
                </a:srgbClr>
              </a:gs>
              <a:gs pos="37000">
                <a:srgbClr val="A23838"/>
              </a:gs>
              <a:gs pos="100000">
                <a:srgbClr val="E1C888">
                  <a:alpha val="36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26" name="图片 25"/>
          <p:cNvPicPr/>
          <p:nvPr/>
        </p:nvPicPr>
        <p:blipFill>
          <a:blip r:embed="rId1"/>
          <a:stretch>
            <a:fillRect/>
          </a:stretch>
        </p:blipFill>
        <p:spPr>
          <a:xfrm>
            <a:off x="9885680" y="110490"/>
            <a:ext cx="2233295" cy="440055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122555" y="28575"/>
            <a:ext cx="44513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kumimoji="1" lang="en-US" altLang="zh-CN" sz="2800" b="1" dirty="0">
                <a:solidFill>
                  <a:schemeClr val="bg1"/>
                </a:solidFill>
                <a:latin typeface="Helvetica Neue Semibold" charset="0"/>
                <a:cs typeface="Helvetica Neue Semibold" charset="0"/>
                <a:sym typeface="+mn-ea"/>
              </a:rPr>
              <a:t>New Pulsar</a:t>
            </a:r>
            <a:endParaRPr kumimoji="1" lang="en-US" altLang="zh-CN" sz="2800" b="1" dirty="0">
              <a:solidFill>
                <a:schemeClr val="bg1"/>
              </a:solidFill>
              <a:latin typeface="Helvetica Neue Semibold" charset="0"/>
              <a:cs typeface="Helvetica Neue Semibold" charset="0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365"/>
            <a:ext cx="12192000" cy="6198235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" name="矩形 8"/>
          <p:cNvSpPr/>
          <p:nvPr/>
        </p:nvSpPr>
        <p:spPr>
          <a:xfrm>
            <a:off x="0" y="0"/>
            <a:ext cx="12192000" cy="634365"/>
          </a:xfrm>
          <a:prstGeom prst="rect">
            <a:avLst/>
          </a:prstGeom>
          <a:gradFill>
            <a:gsLst>
              <a:gs pos="70000">
                <a:srgbClr val="C28060">
                  <a:alpha val="100000"/>
                </a:srgbClr>
              </a:gs>
              <a:gs pos="37000">
                <a:srgbClr val="A23838"/>
              </a:gs>
              <a:gs pos="100000">
                <a:srgbClr val="E1C888">
                  <a:alpha val="36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18" name="图片 17"/>
          <p:cNvPicPr/>
          <p:nvPr/>
        </p:nvPicPr>
        <p:blipFill>
          <a:blip r:embed="rId1"/>
          <a:stretch>
            <a:fillRect/>
          </a:stretch>
        </p:blipFill>
        <p:spPr>
          <a:xfrm>
            <a:off x="9885680" y="110490"/>
            <a:ext cx="2233295" cy="44005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22555" y="28575"/>
            <a:ext cx="44513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kumimoji="1" lang="en-US" altLang="zh-CN" sz="2800" b="1" dirty="0">
                <a:solidFill>
                  <a:schemeClr val="bg1"/>
                </a:solidFill>
                <a:latin typeface="Helvetica Neue Semibold" charset="0"/>
                <a:cs typeface="Helvetica Neue Semibold" charset="0"/>
                <a:sym typeface="+mn-ea"/>
              </a:rPr>
              <a:t>The Stack Search</a:t>
            </a:r>
            <a:endParaRPr kumimoji="1" lang="en-US" altLang="zh-CN" sz="2800" b="1" dirty="0">
              <a:solidFill>
                <a:schemeClr val="bg1"/>
              </a:solidFill>
              <a:latin typeface="Helvetica Neue Semibold" charset="0"/>
              <a:cs typeface="Helvetica Neue Semibold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2460"/>
            <a:ext cx="12192000" cy="6225540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" name="矩形 16"/>
          <p:cNvSpPr/>
          <p:nvPr/>
        </p:nvSpPr>
        <p:spPr>
          <a:xfrm>
            <a:off x="0" y="0"/>
            <a:ext cx="12192000" cy="634365"/>
          </a:xfrm>
          <a:prstGeom prst="rect">
            <a:avLst/>
          </a:prstGeom>
          <a:gradFill>
            <a:gsLst>
              <a:gs pos="70000">
                <a:srgbClr val="C28060">
                  <a:alpha val="100000"/>
                </a:srgbClr>
              </a:gs>
              <a:gs pos="37000">
                <a:srgbClr val="A23838"/>
              </a:gs>
              <a:gs pos="100000">
                <a:srgbClr val="E1C888">
                  <a:alpha val="36000"/>
                </a:srgbClr>
              </a:gs>
            </a:gsLst>
            <a:lin ang="27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 panose="020B0502040204020203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18" name="图片 17"/>
          <p:cNvPicPr/>
          <p:nvPr/>
        </p:nvPicPr>
        <p:blipFill>
          <a:blip r:embed="rId1"/>
          <a:stretch>
            <a:fillRect/>
          </a:stretch>
        </p:blipFill>
        <p:spPr>
          <a:xfrm>
            <a:off x="9885680" y="110490"/>
            <a:ext cx="2233295" cy="44005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22555" y="28575"/>
            <a:ext cx="44513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kumimoji="1" lang="en-US" altLang="zh-CN" sz="2800" b="1" dirty="0">
                <a:solidFill>
                  <a:schemeClr val="bg1"/>
                </a:solidFill>
                <a:latin typeface="Helvetica Neue Semibold" charset="0"/>
                <a:cs typeface="Helvetica Neue Semibold" charset="0"/>
                <a:sym typeface="+mn-ea"/>
              </a:rPr>
              <a:t>Summary</a:t>
            </a:r>
            <a:endParaRPr kumimoji="1" lang="en-US" altLang="zh-CN" sz="2800" b="1" dirty="0">
              <a:solidFill>
                <a:schemeClr val="bg1"/>
              </a:solidFill>
              <a:latin typeface="Helvetica Neue Semibold" charset="0"/>
              <a:cs typeface="Helvetica Neue Semibold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6740"/>
            <a:ext cx="12192000" cy="6271260"/>
          </a:xfrm>
          <a:prstGeom prst="rect">
            <a:avLst/>
          </a:prstGeom>
        </p:spPr>
      </p:pic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1" y="2071054"/>
            <a:ext cx="12192000" cy="2242817"/>
          </a:xfrm>
          <a:prstGeom prst="rect">
            <a:avLst/>
          </a:prstGeom>
          <a:solidFill>
            <a:srgbClr val="A83119"/>
          </a:solidFill>
          <a:ln>
            <a:noFill/>
          </a:ln>
          <a:effectLst>
            <a:outerShdw blurRad="1524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0" algn="ctr" fontAlgn="auto">
              <a:lnSpc>
                <a:spcPct val="150000"/>
              </a:lnSpc>
            </a:pPr>
            <a:r>
              <a:rPr lang="en-US" altLang="zh-CN" sz="7200" b="1" dirty="0">
                <a:gradFill>
                  <a:gsLst>
                    <a:gs pos="0">
                      <a:srgbClr val="F9ECCC">
                        <a:alpha val="77000"/>
                      </a:srgbClr>
                    </a:gs>
                    <a:gs pos="94000">
                      <a:srgbClr val="A23838">
                        <a:lumMod val="50000"/>
                        <a:lumOff val="50000"/>
                      </a:srgbClr>
                    </a:gs>
                  </a:gsLst>
                  <a:lin ang="5400000" scaled="0"/>
                </a:gradFill>
                <a:latin typeface="Times New Roman" panose="02020503050405090304" charset="0"/>
                <a:ea typeface="方正盛世楷书简体_大" panose="02000000000000000000" charset="-122"/>
              </a:rPr>
              <a:t>Thanks</a:t>
            </a:r>
            <a:r>
              <a:rPr lang="zh-CN" altLang="en-US" sz="7200" b="1" dirty="0">
                <a:gradFill>
                  <a:gsLst>
                    <a:gs pos="0">
                      <a:srgbClr val="F9ECCC">
                        <a:alpha val="77000"/>
                      </a:srgbClr>
                    </a:gs>
                    <a:gs pos="94000">
                      <a:srgbClr val="A23838">
                        <a:lumMod val="50000"/>
                        <a:lumOff val="50000"/>
                      </a:srgbClr>
                    </a:gs>
                  </a:gsLst>
                  <a:lin ang="5400000" scaled="0"/>
                </a:gradFill>
                <a:latin typeface="Times New Roman" panose="02020503050405090304" charset="0"/>
                <a:ea typeface="方正盛世楷书简体_大" panose="02000000000000000000" charset="-122"/>
              </a:rPr>
              <a:t>！</a:t>
            </a:r>
            <a:endParaRPr lang="zh-CN" altLang="en-US" sz="7200" b="1" dirty="0">
              <a:gradFill>
                <a:gsLst>
                  <a:gs pos="0">
                    <a:srgbClr val="F9ECCC">
                      <a:alpha val="77000"/>
                    </a:srgbClr>
                  </a:gs>
                  <a:gs pos="94000">
                    <a:srgbClr val="A23838">
                      <a:lumMod val="50000"/>
                      <a:lumOff val="50000"/>
                    </a:srgbClr>
                  </a:gs>
                </a:gsLst>
                <a:lin ang="5400000" scaled="0"/>
              </a:gradFill>
              <a:latin typeface="Times New Roman" panose="02020503050405090304" charset="0"/>
              <a:ea typeface="方正盛世楷书简体_大" panose="020000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562622" y="5638193"/>
            <a:ext cx="3612445" cy="56627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>
                <a:solidFill>
                  <a:srgbClr val="C00000"/>
                </a:solidFill>
                <a:latin typeface="STSong" panose="02010600040101010101" pitchFamily="2" charset="-122"/>
                <a:ea typeface="STSong" panose="02010600040101010101" pitchFamily="2" charset="-122"/>
                <a:sym typeface="+mn-ea"/>
              </a:rPr>
              <a:t>Email: </a:t>
            </a:r>
            <a:r>
              <a:rPr lang="en-US" altLang="zh-CN" sz="2000" dirty="0" err="1">
                <a:solidFill>
                  <a:srgbClr val="C00000"/>
                </a:solidFill>
                <a:latin typeface="STSong" panose="02010600040101010101" pitchFamily="2" charset="-122"/>
                <a:ea typeface="STSong" panose="02010600040101010101" pitchFamily="2" charset="-122"/>
                <a:sym typeface="+mn-ea"/>
              </a:rPr>
              <a:t>yfeng.dai@foxmail.com</a:t>
            </a:r>
            <a:endParaRPr lang="en-US" altLang="zh-CN" sz="2000" dirty="0" err="1">
              <a:solidFill>
                <a:srgbClr val="C00000"/>
              </a:solidFill>
              <a:latin typeface="STSong" panose="02010600040101010101" pitchFamily="2" charset="-122"/>
              <a:ea typeface="STSong" panose="02010600040101010101" pitchFamily="2" charset="-122"/>
              <a:sym typeface="+mn-ea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416</Words>
  <Application>WPS 演示</Application>
  <PresentationFormat>宽屏</PresentationFormat>
  <Paragraphs>67</Paragraphs>
  <Slides>14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44" baseType="lpstr">
      <vt:lpstr>Arial</vt:lpstr>
      <vt:lpstr>宋体</vt:lpstr>
      <vt:lpstr>Wingdings</vt:lpstr>
      <vt:lpstr>Wingdings</vt:lpstr>
      <vt:lpstr>Times New Roman</vt:lpstr>
      <vt:lpstr>方正盛世楷书简体_大</vt:lpstr>
      <vt:lpstr>苹方</vt:lpstr>
      <vt:lpstr>苹方-简</vt:lpstr>
      <vt:lpstr>华文中宋</vt:lpstr>
      <vt:lpstr>Helvetica Neue</vt:lpstr>
      <vt:lpstr>KaiTi</vt:lpstr>
      <vt:lpstr>Helvetica Neue Regular</vt:lpstr>
      <vt:lpstr>Segoe UI Light</vt:lpstr>
      <vt:lpstr>微软雅黑 Light</vt:lpstr>
      <vt:lpstr>Helvetica Neue Semibold</vt:lpstr>
      <vt:lpstr>汉仪楷体简</vt:lpstr>
      <vt:lpstr>STSong</vt:lpstr>
      <vt:lpstr>微软雅黑</vt:lpstr>
      <vt:lpstr>汉仪旗黑</vt:lpstr>
      <vt:lpstr>宋体</vt:lpstr>
      <vt:lpstr>Arial Unicode MS</vt:lpstr>
      <vt:lpstr>汉仪书宋二KW</vt:lpstr>
      <vt:lpstr>汉仪楷体KW</vt:lpstr>
      <vt:lpstr>汉仪中黑KW</vt:lpstr>
      <vt:lpstr>KaiTi</vt:lpstr>
      <vt:lpstr>Segoe UI Light</vt:lpstr>
      <vt:lpstr>华文中宋</vt:lpstr>
      <vt:lpstr>微软雅黑 Light</vt:lpstr>
      <vt:lpstr>方正盛世楷书简体_大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eric</cp:lastModifiedBy>
  <cp:revision>165</cp:revision>
  <dcterms:created xsi:type="dcterms:W3CDTF">2026-07-02T18:06:41Z</dcterms:created>
  <dcterms:modified xsi:type="dcterms:W3CDTF">2026-07-02T18:06:41Z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2052-12.1.23141.23141</vt:lpwstr>
  </property>
  <property fmtid="{D5CDD505-2E9C-101B-9397-08002B2CF9AE}" pid="3" name="ICV">
    <vt:lpwstr>24036DDFCC68A991698A466AC13D164E_41</vt:lpwstr>
  </property>
</Properties>
</file>